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65" r:id="rId3"/>
    <p:sldId id="266" r:id="rId4"/>
    <p:sldId id="267" r:id="rId5"/>
    <p:sldId id="268" r:id="rId6"/>
    <p:sldId id="269" r:id="rId7"/>
    <p:sldId id="303" r:id="rId8"/>
    <p:sldId id="270" r:id="rId9"/>
    <p:sldId id="271" r:id="rId10"/>
    <p:sldId id="272" r:id="rId11"/>
    <p:sldId id="273" r:id="rId12"/>
    <p:sldId id="274" r:id="rId13"/>
    <p:sldId id="275" r:id="rId14"/>
    <p:sldId id="278" r:id="rId15"/>
    <p:sldId id="314" r:id="rId16"/>
    <p:sldId id="280" r:id="rId17"/>
    <p:sldId id="283" r:id="rId18"/>
    <p:sldId id="315" r:id="rId19"/>
    <p:sldId id="304" r:id="rId20"/>
    <p:sldId id="305" r:id="rId21"/>
    <p:sldId id="285" r:id="rId22"/>
    <p:sldId id="287" r:id="rId23"/>
    <p:sldId id="286" r:id="rId24"/>
    <p:sldId id="288" r:id="rId25"/>
    <p:sldId id="289" r:id="rId26"/>
    <p:sldId id="290" r:id="rId27"/>
    <p:sldId id="291" r:id="rId28"/>
    <p:sldId id="306" r:id="rId29"/>
    <p:sldId id="293" r:id="rId30"/>
    <p:sldId id="312" r:id="rId31"/>
    <p:sldId id="313" r:id="rId32"/>
    <p:sldId id="294" r:id="rId33"/>
    <p:sldId id="297" r:id="rId34"/>
    <p:sldId id="310" r:id="rId35"/>
    <p:sldId id="298" r:id="rId36"/>
    <p:sldId id="309" r:id="rId37"/>
    <p:sldId id="299" r:id="rId38"/>
    <p:sldId id="300" r:id="rId39"/>
    <p:sldId id="26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92929"/>
    <a:srgbClr val="CCFFCC"/>
    <a:srgbClr val="99FF99"/>
    <a:srgbClr val="FFFF99"/>
    <a:srgbClr val="4D4D4D"/>
    <a:srgbClr val="33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1966" autoAdjust="0"/>
  </p:normalViewPr>
  <p:slideViewPr>
    <p:cSldViewPr>
      <p:cViewPr>
        <p:scale>
          <a:sx n="50" d="100"/>
          <a:sy n="50" d="100"/>
        </p:scale>
        <p:origin x="-2256"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46"/>
    </p:cViewPr>
  </p:sorterViewPr>
  <p:notesViewPr>
    <p:cSldViewPr>
      <p:cViewPr varScale="1">
        <p:scale>
          <a:sx n="69" d="100"/>
          <a:sy n="69" d="100"/>
        </p:scale>
        <p:origin x="-26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dirty="0" smtClean="0">
                <a:latin typeface="+mn-lt"/>
              </a:defRPr>
            </a:lvl1pPr>
          </a:lstStyle>
          <a:p>
            <a:pPr>
              <a:defRPr/>
            </a:pPr>
            <a:r>
              <a:rPr lang="en-US"/>
              <a:t>7-</a:t>
            </a:r>
            <a:fld id="{13ED7AEA-C0E2-4C89-943F-F6C1321F5C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5943600" y="0"/>
            <a:ext cx="914400" cy="246063"/>
          </a:xfrm>
          <a:prstGeom prst="rect">
            <a:avLst/>
          </a:prstGeom>
          <a:noFill/>
        </p:spPr>
        <p:txBody>
          <a:bodyPr>
            <a:spAutoFit/>
          </a:bodyPr>
          <a:lstStyle/>
          <a:p>
            <a:pPr algn="r" fontAlgn="auto">
              <a:spcBef>
                <a:spcPts val="0"/>
              </a:spcBef>
              <a:spcAft>
                <a:spcPts val="0"/>
              </a:spcAft>
              <a:defRPr/>
            </a:pPr>
            <a:r>
              <a:rPr lang="en-US" sz="1000" dirty="0">
                <a:latin typeface="+mn-lt"/>
              </a:rPr>
              <a:t>7-</a:t>
            </a:r>
            <a:fld id="{116301F7-B6F6-45B8-8EC8-72C4B0DEB987}"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7: Reporting and Interpreting Cost of Goods Sold and Inventory</a:t>
            </a:r>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p:spPr>
      </p:sp>
      <p:sp>
        <p:nvSpPr>
          <p:cNvPr id="31746"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a:spcBef>
                <a:spcPct val="0"/>
              </a:spcBef>
            </a:pPr>
            <a:r>
              <a:rPr lang="en-US" smtClean="0"/>
              <a:t>The choice of an inventory costing method is not based on physical flow of goods on and off the shelves. That is why they are called cost flow assumptions.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33794"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When using first-in, first-out, we assign the older costs to the units sold. That leaves the more recent costs to be used to value ending inventory. In other words, the first-in, first-out method assumes that the first goods purchased (the first in) are the first goods sold. </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6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6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6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69"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0"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1"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2"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3"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4"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5"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6"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6877"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36878"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Take a minute and review this chart for Model A leather jacket inventory for Harley-Davidson. We will use this data throughout our inventory examples so we can compare our results at the end. </a:t>
            </a:r>
          </a:p>
          <a:p>
            <a:pPr>
              <a:spcBef>
                <a:spcPct val="0"/>
              </a:spcBef>
            </a:pPr>
            <a:endParaRPr lang="en-US" smtClean="0"/>
          </a:p>
          <a:p>
            <a:pPr>
              <a:spcBef>
                <a:spcPct val="0"/>
              </a:spcBef>
            </a:pPr>
            <a:r>
              <a:rPr lang="en-US" smtClean="0"/>
              <a:t>There are three units in ending inventory and four units sold during the period. The beginning inventory of Model A leather jackets consists of two units purchased for $70 each. On January 12, Harley-Davidson purchased another four units for $80 each. Then, on January 14, one unit was purchased for $100 each. The beginning inventory plus purchases equals cost of goods available for sale, which totals to seven units with a total cost of $560.</a:t>
            </a:r>
          </a:p>
          <a:p>
            <a:pPr>
              <a:spcBef>
                <a:spcPct val="0"/>
              </a:spcBef>
            </a:pPr>
            <a:endParaRPr lang="en-US" smtClean="0"/>
          </a:p>
          <a:p>
            <a:pPr>
              <a:spcBef>
                <a:spcPct val="0"/>
              </a:spcBef>
            </a:pPr>
            <a:r>
              <a:rPr lang="en-US" smtClean="0"/>
              <a:t>During the period Harley-Davidson sold four units and has three units remaining in ending inventory. </a:t>
            </a:r>
          </a:p>
          <a:p>
            <a:pPr>
              <a:spcBef>
                <a:spcPct val="0"/>
              </a:spcBef>
            </a:pPr>
            <a:endParaRPr lang="en-US" smtClean="0"/>
          </a:p>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1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1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1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17"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18"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19"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20"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21"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22"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23"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24"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38925"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60432" name="Rectangle 19"/>
          <p:cNvSpPr>
            <a:spLocks noGrp="1" noChangeArrowheads="1"/>
          </p:cNvSpPr>
          <p:nvPr>
            <p:ph type="body" idx="1"/>
          </p:nvPr>
        </p:nvSpPr>
        <p:spPr bwMode="auto">
          <a:xfrm>
            <a:off x="914400" y="4343400"/>
            <a:ext cx="5029200" cy="4114800"/>
          </a:xfrm>
        </p:spPr>
        <p:txBody>
          <a:bodyPr wrap="square" lIns="90488" tIns="44450" rIns="90488" bIns="44450" numCol="1" anchor="t" anchorCtr="0" compatLnSpc="1">
            <a:prstTxWarp prst="textNoShape">
              <a:avLst/>
            </a:prstTxWarp>
          </a:bodyPr>
          <a:lstStyle/>
          <a:p>
            <a:pPr fontAlgn="auto">
              <a:spcBef>
                <a:spcPts val="0"/>
              </a:spcBef>
              <a:spcAft>
                <a:spcPts val="0"/>
              </a:spcAft>
              <a:defRPr/>
            </a:pPr>
            <a:r>
              <a:rPr lang="en-US" dirty="0" smtClean="0"/>
              <a:t>First, let’s use the first-in, first-out method to determine the cost of the three units in ending inventory. Remember when we are using the first-in, first-out method, </a:t>
            </a:r>
            <a:r>
              <a:rPr lang="en-US" dirty="0" smtClean="0">
                <a:effectLst>
                  <a:outerShdw blurRad="38100" dist="38100" dir="2700000" algn="tl">
                    <a:srgbClr val="C0C0C0"/>
                  </a:outerShdw>
                </a:effectLst>
              </a:rPr>
              <a:t>the costs of the most recent purchases are in ending inventory. So, let’s start with January 14 purchase and add units purchased until we account for the three units in ending inventory.</a:t>
            </a:r>
          </a:p>
          <a:p>
            <a:pPr fontAlgn="auto">
              <a:spcBef>
                <a:spcPts val="0"/>
              </a:spcBef>
              <a:spcAft>
                <a:spcPts val="0"/>
              </a:spcAft>
              <a:defRPr/>
            </a:pPr>
            <a:endParaRPr lang="en-US" dirty="0" smtClean="0"/>
          </a:p>
          <a:p>
            <a:pPr fontAlgn="auto">
              <a:spcBef>
                <a:spcPts val="0"/>
              </a:spcBef>
              <a:spcAft>
                <a:spcPts val="0"/>
              </a:spcAft>
              <a:defRPr/>
            </a:pPr>
            <a:r>
              <a:rPr lang="en-US" dirty="0" smtClean="0"/>
              <a:t>To determine the value of the ending inventory, start with the one unit from the January 14 purchase and keep adding layers of purchases until we reach three units in ending inventory. The ending inventory cost consists of one unit at $100 and two units at $80 each. The total cost of our ending inventory is $260. </a:t>
            </a:r>
          </a:p>
          <a:p>
            <a:pPr fontAlgn="auto">
              <a:spcBef>
                <a:spcPts val="0"/>
              </a:spcBef>
              <a:spcAft>
                <a:spcPts val="0"/>
              </a:spcAft>
              <a:defRPr/>
            </a:pPr>
            <a:endParaRPr lang="en-US" dirty="0" smtClean="0"/>
          </a:p>
          <a:p>
            <a:pPr fontAlgn="auto">
              <a:spcBef>
                <a:spcPts val="0"/>
              </a:spcBef>
              <a:spcAft>
                <a:spcPts val="0"/>
              </a:spcAft>
              <a:defRPr/>
            </a:pPr>
            <a:r>
              <a:rPr lang="en-US" dirty="0" smtClean="0"/>
              <a:t>Now we can start working on the cost of goods sold. Recall that we sold four units. Remember that when we use the first-in, first-out method the cost of the first items in (the oldest items) is allocated to cost of goods sold. As you can see, to determine the value of the cost of goods sold, we used the two units from the beginning inventory and then added two units from the January 12 purchase to account for the total four units sold. The cost of goods sold amounted to $300.</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40962"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solidFill>
                  <a:srgbClr val="000000"/>
                </a:solidFill>
                <a:cs typeface="Times New Roman" pitchFamily="18" charset="0"/>
              </a:rPr>
              <a:t>When using last-in, first-out, we assign the most recent costs to the units sold. That leaves the older costs to be used to value ending inventory. </a:t>
            </a:r>
            <a:r>
              <a:rPr lang="en-US" smtClean="0"/>
              <a:t>In other words, the last-in, first-out method assumes that the last goods purchased (the last in) are the first goods sold. </a:t>
            </a:r>
          </a:p>
          <a:p>
            <a:pPr>
              <a:spcBef>
                <a:spcPct val="0"/>
              </a:spcBef>
            </a:pPr>
            <a:endParaRPr lang="en-US" smtClean="0"/>
          </a:p>
          <a:p>
            <a:pPr>
              <a:spcBef>
                <a:spcPct val="0"/>
              </a:spcBef>
            </a:pPr>
            <a:endParaRPr lang="en-US" smtClean="0">
              <a:cs typeface="Times New Roman" pitchFamily="18" charset="0"/>
            </a:endParaRPr>
          </a:p>
          <a:p>
            <a:pPr>
              <a:spcBef>
                <a:spcPct val="0"/>
              </a:spcBef>
            </a:pPr>
            <a:r>
              <a:rPr lang="en-US" smtClean="0">
                <a:cs typeface="Times New Roman" pitchFamily="18" charset="0"/>
              </a:rPr>
              <a:t> </a:t>
            </a:r>
          </a:p>
          <a:p>
            <a:pPr>
              <a:spcBef>
                <a:spcPct val="0"/>
              </a:spcBef>
            </a:pPr>
            <a:r>
              <a:rPr lang="en-US" smtClean="0">
                <a:cs typeface="Times New Roman" pitchFamily="18" charset="0"/>
              </a:rPr>
              <a:t> </a:t>
            </a:r>
          </a:p>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3"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4"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5"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6"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7"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8"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79"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80"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3981"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83982"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Remember this data? We will use this data for the Model A leather jacket inventory for Harley-Davidson for the last-in, first-out example that follows. </a:t>
            </a:r>
          </a:p>
          <a:p>
            <a:pPr>
              <a:spcBef>
                <a:spcPct val="0"/>
              </a:spcBef>
            </a:pPr>
            <a:endParaRPr lang="en-US" smtClean="0"/>
          </a:p>
          <a:p>
            <a:pPr>
              <a:spcBef>
                <a:spcPct val="0"/>
              </a:spcBef>
            </a:pPr>
            <a:r>
              <a:rPr lang="en-US" smtClean="0"/>
              <a:t>There are three units in ending inventory and four units sold during the period. The beginning inventory of Model A leather jackets consists of two units purchased for $70 each. On January 12, Harley-Davidson purchased another four units for $80 each. Then, on January 14, one unit was purchased for $100 each. The beginning inventory plus purchases equals cost of goods available for sale, which totals to seven units with a total cost of $560.</a:t>
            </a:r>
          </a:p>
          <a:p>
            <a:pPr>
              <a:spcBef>
                <a:spcPct val="0"/>
              </a:spcBef>
            </a:pPr>
            <a:endParaRPr lang="en-US" smtClean="0"/>
          </a:p>
          <a:p>
            <a:pPr>
              <a:spcBef>
                <a:spcPct val="0"/>
              </a:spcBef>
            </a:pPr>
            <a:r>
              <a:rPr lang="en-US" smtClean="0"/>
              <a:t>During the period Harley-Davidson sold four units and has three units remaining in ending inventory. </a:t>
            </a:r>
          </a:p>
          <a:p>
            <a:pPr>
              <a:spcBef>
                <a:spcPct val="0"/>
              </a:spcBef>
            </a:pPr>
            <a:endParaRPr lang="en-US" smtClean="0"/>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7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7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7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77"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78"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79"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80"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81"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82"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83"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84"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79885"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65552" name="Rectangle 19"/>
          <p:cNvSpPr>
            <a:spLocks noGrp="1" noChangeArrowheads="1"/>
          </p:cNvSpPr>
          <p:nvPr>
            <p:ph type="body" idx="1"/>
          </p:nvPr>
        </p:nvSpPr>
        <p:spPr bwMode="auto">
          <a:xfrm>
            <a:off x="914400" y="4343400"/>
            <a:ext cx="5029200" cy="4114800"/>
          </a:xfrm>
        </p:spPr>
        <p:txBody>
          <a:bodyPr wrap="square" lIns="90488" tIns="44450" rIns="90488" bIns="44450" numCol="1" anchor="t" anchorCtr="0" compatLnSpc="1">
            <a:prstTxWarp prst="textNoShape">
              <a:avLst/>
            </a:prstTxWarp>
          </a:bodyPr>
          <a:lstStyle/>
          <a:p>
            <a:pPr fontAlgn="auto">
              <a:spcBef>
                <a:spcPts val="0"/>
              </a:spcBef>
              <a:spcAft>
                <a:spcPts val="0"/>
              </a:spcAft>
              <a:defRPr/>
            </a:pPr>
            <a:r>
              <a:rPr lang="en-US" dirty="0" smtClean="0"/>
              <a:t>When using the last-in, first-out method, </a:t>
            </a:r>
            <a:r>
              <a:rPr lang="en-US" dirty="0" smtClean="0">
                <a:effectLst>
                  <a:outerShdw blurRad="38100" dist="38100" dir="2700000" algn="tl">
                    <a:srgbClr val="C0C0C0"/>
                  </a:outerShdw>
                </a:effectLst>
              </a:rPr>
              <a:t>the costs of oldest purchases are in ending inventory. So, let’s start with the beginning inventory and add units purchased until we account for the three units in ending inventory.</a:t>
            </a:r>
          </a:p>
          <a:p>
            <a:pPr fontAlgn="auto">
              <a:spcBef>
                <a:spcPts val="0"/>
              </a:spcBef>
              <a:spcAft>
                <a:spcPts val="0"/>
              </a:spcAft>
              <a:defRPr/>
            </a:pPr>
            <a:endParaRPr lang="en-US" dirty="0" smtClean="0"/>
          </a:p>
          <a:p>
            <a:pPr fontAlgn="auto">
              <a:spcBef>
                <a:spcPts val="0"/>
              </a:spcBef>
              <a:spcAft>
                <a:spcPts val="0"/>
              </a:spcAft>
              <a:defRPr/>
            </a:pPr>
            <a:r>
              <a:rPr lang="en-US" dirty="0" smtClean="0"/>
              <a:t>To determine the value of the ending inventory, start with the beginning inventory and keep adding layers of purchases until we reach three units in ending inventory. The ending inventory cost consists of two units at $70 each and one unit at $80. The total cost of our ending inventory is $220. </a:t>
            </a:r>
          </a:p>
          <a:p>
            <a:pPr fontAlgn="auto">
              <a:spcBef>
                <a:spcPts val="0"/>
              </a:spcBef>
              <a:spcAft>
                <a:spcPts val="0"/>
              </a:spcAft>
              <a:defRPr/>
            </a:pPr>
            <a:endParaRPr lang="en-US" dirty="0" smtClean="0"/>
          </a:p>
          <a:p>
            <a:pPr fontAlgn="auto">
              <a:spcBef>
                <a:spcPts val="0"/>
              </a:spcBef>
              <a:spcAft>
                <a:spcPts val="0"/>
              </a:spcAft>
              <a:defRPr/>
            </a:pPr>
            <a:r>
              <a:rPr lang="en-US" dirty="0" smtClean="0"/>
              <a:t>Now we can start working on the cost of goods sold. Recall that we sold four units. Remember that when we use the last-in, first-out method the cost of the last items in (the most recent items) is allocated to cost of goods sold. As you can see, to determine the value of the cost of goods sold, we used the one unit from the January 14 purchase and then added three units from the January 12 purchase to account for the total four units sold. The cost of goods sold amounted to $340.</a:t>
            </a:r>
          </a:p>
          <a:p>
            <a:pPr fontAlgn="auto">
              <a:spcBef>
                <a:spcPts val="0"/>
              </a:spcBef>
              <a:spcAft>
                <a:spcPts val="0"/>
              </a:spcAft>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p:spPr>
      </p:sp>
      <p:sp>
        <p:nvSpPr>
          <p:cNvPr id="81922"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a:spcBef>
                <a:spcPct val="0"/>
              </a:spcBef>
            </a:pPr>
            <a:r>
              <a:rPr lang="en-US" smtClean="0">
                <a:solidFill>
                  <a:srgbClr val="000000"/>
                </a:solidFill>
                <a:cs typeface="Times New Roman" pitchFamily="18" charset="0"/>
              </a:rPr>
              <a:t>When using weighted average (also known as the average cost method), we assign the average cost of the goods available for sale to cost of goods sold. </a:t>
            </a:r>
            <a:r>
              <a:rPr lang="en-US" smtClean="0"/>
              <a:t>The average cost is determined by dividing the cost of goods available for sale by the number of units available for sale. </a:t>
            </a:r>
            <a:r>
              <a:rPr lang="en-US" smtClean="0">
                <a:solidFill>
                  <a:srgbClr val="000000"/>
                </a:solidFill>
                <a:cs typeface="Times New Roman" pitchFamily="18" charset="0"/>
              </a:rPr>
              <a:t>The average cost method uses the weighted average unit cost of the goods available for sale for both cost of goods sold and ending inventory.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7"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8"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4999"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5000"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5001"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5002"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5003"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5004"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5005"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85006"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Here is the same data for the Model A leather jacket inventory for Harley-Davidson. We will use it for the average cost example that follows. </a:t>
            </a:r>
          </a:p>
          <a:p>
            <a:pPr>
              <a:spcBef>
                <a:spcPct val="0"/>
              </a:spcBef>
            </a:pPr>
            <a:endParaRPr lang="en-US" smtClean="0"/>
          </a:p>
          <a:p>
            <a:pPr>
              <a:spcBef>
                <a:spcPct val="0"/>
              </a:spcBef>
            </a:pPr>
            <a:r>
              <a:rPr lang="en-US" smtClean="0"/>
              <a:t>There are three units in ending inventory and four units sold during the period. The beginning inventory of Model A leather jackets consists of two units purchased for $70 each. On January 12, Harley-Davidson purchased another four units for $80 each. Then, on January 14, one unit was purchased for $100 each. The beginning inventory plus purchases equals cost of goods available for sale, which totals to seven units with a total cost of $560.</a:t>
            </a:r>
          </a:p>
          <a:p>
            <a:pPr>
              <a:spcBef>
                <a:spcPct val="0"/>
              </a:spcBef>
            </a:pPr>
            <a:endParaRPr lang="en-US" smtClean="0"/>
          </a:p>
          <a:p>
            <a:pPr>
              <a:spcBef>
                <a:spcPct val="0"/>
              </a:spcBef>
            </a:pPr>
            <a:r>
              <a:rPr lang="en-US" smtClean="0"/>
              <a:t>During the period Harley-Davidson sold four units and has three units remaining in ending inventory. </a:t>
            </a:r>
          </a:p>
          <a:p>
            <a:pPr>
              <a:spcBef>
                <a:spcPct val="0"/>
              </a:spcBef>
            </a:pPr>
            <a:endParaRPr lang="en-US" smtClean="0"/>
          </a:p>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4"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5"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6"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7"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8"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49"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50"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51"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52"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7053"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87054"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solidFill>
                  <a:srgbClr val="000000"/>
                </a:solidFill>
                <a:cs typeface="Times New Roman" pitchFamily="18" charset="0"/>
              </a:rPr>
              <a:t>The first thing we need to do when using the average cost method is to compute the weighted average cost of the items in inventory. We do this by dividing the cost of goods available for sale of $560 by the total units in inventory of seven. The average cost per unit is $80.</a:t>
            </a:r>
          </a:p>
          <a:p>
            <a:pPr>
              <a:spcBef>
                <a:spcPct val="0"/>
              </a:spcBef>
            </a:pPr>
            <a:endParaRPr lang="en-US" smtClean="0">
              <a:solidFill>
                <a:srgbClr val="000000"/>
              </a:solidFill>
              <a:cs typeface="Times New Roman" pitchFamily="18" charset="0"/>
            </a:endParaRPr>
          </a:p>
          <a:p>
            <a:pPr>
              <a:spcBef>
                <a:spcPct val="0"/>
              </a:spcBef>
            </a:pPr>
            <a:r>
              <a:rPr lang="en-US" smtClean="0">
                <a:solidFill>
                  <a:srgbClr val="000000"/>
                </a:solidFill>
                <a:cs typeface="Times New Roman" pitchFamily="18" charset="0"/>
              </a:rPr>
              <a:t>Once we know the average cost per unit is $80 we can easily compute the value for ending inventory and cost of goods sold. We compute the cost of ending inventory by multiplying three units times the average cost per unit of $80. The cost of the ending inventory is $240. We can also compute the cost of goods sold by multiplying four units times the average cost per unit of $80. The cost of goods sold is $320.</a:t>
            </a:r>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4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4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4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49"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0"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1"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2"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3"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4"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5"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6"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08557"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08558"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The primary goals of inventory management are to have sufficient quantities of high-quality inventory available to serve customers’ needs while minimizing the costs of carrying inventory such as production, storage, obsolescence, and financing. Low quality inventory leads to customer dissatisfaction, returns, and decline in future sales. Also, purchasing or producing too few units can cause stock-outs that mean lost sales revenue and decreased customer satisfaction. Conversely, purchasing too many units increases storage costs as well as interest costs to finance the purchases. It may even lead to losses if the merchandise cannot be sold at normal prices.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3"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4"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5"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6"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7"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8"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099"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100"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89101"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89102"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You should have noted that, in our example, all inventory units were purchased before a sale was made and cost of goods sold recorded. In reality, most companies make numerous purchases and sales of the same inventory item throughout the accounting period. How can we apply our simple example to these circumstances given that companies normally employ perpetual inventory systems?</a:t>
            </a:r>
          </a:p>
          <a:p>
            <a:pPr>
              <a:spcBef>
                <a:spcPct val="0"/>
              </a:spcBef>
            </a:pPr>
            <a:endParaRPr lang="en-US" smtClean="0"/>
          </a:p>
          <a:p>
            <a:pPr>
              <a:spcBef>
                <a:spcPct val="0"/>
              </a:spcBef>
            </a:pPr>
            <a:r>
              <a:rPr lang="en-US" smtClean="0"/>
              <a:t>First, it is important to know that FIFO inventory and cost of goods sold are the same whether computed on a perpetual or periodic basis. Second, accounting systems that keep track of the costs of individual items normally do so on a FIFO or average cost basis, regardless of the cost flow assumption used for financial reporting. As a consequence, companies that wish to report under LIFO convert the outputs of their perpetual inventory system to LIFO with an adjusting entry at the end of each period. By waiting until the end of the period to calculate this LIFO adjustment, LIFO ending inventory and cost of goods sold are calculated </a:t>
            </a:r>
            <a:r>
              <a:rPr lang="en-US" i="1" smtClean="0"/>
              <a:t>as if all purchases during the period were recorded before cost of goods sold is </a:t>
            </a:r>
            <a:r>
              <a:rPr lang="en-US" smtClean="0"/>
              <a:t>calculated and recorded. In other words, our simple example of how to calculate cost of goods sold applies even though a company actually tracks the number of units bought and sold on a perpetual basis.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3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3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1"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2"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3"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4"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5"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6"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7"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8"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1149"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91150"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Each of the four inventory costing methods is in conformity with GAAP and the tax law. To understand why mangers choose different methods under different circumstances, we must first understand their effects on the income statement and balance sheet. </a:t>
            </a:r>
          </a:p>
          <a:p>
            <a:pPr>
              <a:spcBef>
                <a:spcPct val="0"/>
              </a:spcBef>
            </a:pPr>
            <a:endParaRPr lang="en-US" smtClean="0"/>
          </a:p>
          <a:p>
            <a:pPr>
              <a:spcBef>
                <a:spcPct val="0"/>
              </a:spcBef>
            </a:pPr>
            <a:r>
              <a:rPr lang="en-US" smtClean="0"/>
              <a:t>This slide presents a comparison of the impact on the income statement of using the different inventory costing methods. Because prices change, inventory methods nearly always assign different cost amounts. Everything is the same in each example, except the amount of Ending Inventory and Cost of Goods Sold and the flow through effects on Income Before Income Taxes, Income Tax Expense, and Net Income. </a:t>
            </a:r>
          </a:p>
          <a:p>
            <a:pPr>
              <a:spcBef>
                <a:spcPct val="0"/>
              </a:spcBef>
            </a:pPr>
            <a:endParaRPr lang="en-US" smtClean="0"/>
          </a:p>
          <a:p>
            <a:pPr>
              <a:spcBef>
                <a:spcPct val="0"/>
              </a:spcBef>
            </a:pPr>
            <a:r>
              <a:rPr lang="en-US" smtClean="0"/>
              <a:t>In periods of rising prices, of the three cost flow assumption methods, first-in, first-out will provide the lowest Cost of Goods Sold amount. This is because it uses the older costs which tend to be lower to arrive at this amount. Last-in, first-out will provide the highest Cost of Goods Sold amount. This is because it uses the most recent costs which tend to be higher to arrive at this amount. Weighted Average will provide a Cost of Goods Sold amount that falls between first-in, first-out and last-in, first-out. </a:t>
            </a:r>
          </a:p>
          <a:p>
            <a:pPr>
              <a:spcBef>
                <a:spcPct val="0"/>
              </a:spcBef>
            </a:pPr>
            <a:endParaRPr lang="en-US" smtClean="0"/>
          </a:p>
          <a:p>
            <a:pPr>
              <a:spcBef>
                <a:spcPct val="0"/>
              </a:spcBef>
            </a:pPr>
            <a:r>
              <a:rPr lang="en-US" smtClean="0"/>
              <a:t>As you can see, the impact on net income is that first-in, first-out results in the highest net income, last-in, first-out results in the lowest net income and weighted average results in net income that falls in the middle of these two. </a:t>
            </a:r>
          </a:p>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9318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While U.S. GAAP allows companies to choose between FIFO, LIFO, and weighted average inventory methods, International Financial Reporting Standards (IFRS) currently prohibit the use of LIFO. GAAP allows different inventory accounting methods to be used for different types of inventory items and even for the same item in different locations. IFRS requires that the same method be used for all inventory items that have a similar nature and use. These differences can create comparability problems when one attempts to compare companies across international borders.</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p:spPr>
      </p:sp>
      <p:sp>
        <p:nvSpPr>
          <p:cNvPr id="95234"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a:spcBef>
                <a:spcPct val="0"/>
              </a:spcBef>
            </a:pPr>
            <a:r>
              <a:rPr lang="en-US" smtClean="0"/>
              <a:t>An advantage of weighted average is that it smoothes out effects in price changes that may occur during the period. First-in, first-out does better to value Ending Inventory at an approximate replacement cost. This is because first-in, first-out uses the most recent costs to value ending inventory. Last-in, first-out does better to match current costs in Cost of Goods Sold with current revenues. This is because last-in, first-out uses the most recent costs to determine Cost of Goods Sold.</a:t>
            </a:r>
          </a:p>
          <a:p>
            <a:pPr>
              <a:spcBef>
                <a:spcPct val="0"/>
              </a:spcBef>
            </a:pPr>
            <a:endParaRPr lang="en-US" smtClean="0"/>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73732" name="Rectangle 19"/>
          <p:cNvSpPr>
            <a:spLocks noGrp="1" noChangeArrowheads="1"/>
          </p:cNvSpPr>
          <p:nvPr>
            <p:ph type="body" idx="1"/>
          </p:nvPr>
        </p:nvSpPr>
        <p:spPr bwMode="auto">
          <a:xfrm>
            <a:off x="914400" y="4343400"/>
            <a:ext cx="5029200" cy="4114800"/>
          </a:xfrm>
        </p:spPr>
        <p:txBody>
          <a:bodyPr wrap="square" lIns="90488" tIns="44450" rIns="90488" bIns="44450" numCol="1" anchor="t" anchorCtr="0" compatLnSpc="1">
            <a:prstTxWarp prst="textNoShape">
              <a:avLst/>
            </a:prstTxWarp>
          </a:bodyPr>
          <a:lstStyle/>
          <a:p>
            <a:pPr marL="228600" indent="-228600" fontAlgn="auto">
              <a:spcBef>
                <a:spcPts val="0"/>
              </a:spcBef>
              <a:spcAft>
                <a:spcPts val="0"/>
              </a:spcAft>
              <a:defRPr/>
            </a:pPr>
            <a:r>
              <a:rPr lang="en-US" dirty="0" smtClean="0"/>
              <a:t>What motivates companies to choose different inventory costing methods? Most managers choose accounting methods based on two factors:</a:t>
            </a:r>
          </a:p>
          <a:p>
            <a:pPr marL="685800" lvl="1" indent="-228600" fontAlgn="auto">
              <a:spcBef>
                <a:spcPts val="0"/>
              </a:spcBef>
              <a:spcAft>
                <a:spcPts val="0"/>
              </a:spcAft>
              <a:buFontTx/>
              <a:buAutoNum type="arabicPeriod"/>
              <a:defRPr/>
            </a:pPr>
            <a:r>
              <a:rPr lang="en-US" dirty="0" smtClean="0"/>
              <a:t>Net income effects (managers prefer to report higher earnings for their companies).</a:t>
            </a:r>
          </a:p>
          <a:p>
            <a:pPr marL="685800" lvl="1" indent="-228600" fontAlgn="auto">
              <a:spcBef>
                <a:spcPts val="0"/>
              </a:spcBef>
              <a:spcAft>
                <a:spcPts val="0"/>
              </a:spcAft>
              <a:buFontTx/>
              <a:buAutoNum type="arabicPeriod"/>
              <a:defRPr/>
            </a:pPr>
            <a:r>
              <a:rPr lang="en-US" dirty="0" smtClean="0"/>
              <a:t>Income tax effects (managers prefer to pay the least amount of taxes allowed by law as late as possible.)</a:t>
            </a:r>
          </a:p>
          <a:p>
            <a:pPr marL="228600" indent="-228600" fontAlgn="auto">
              <a:spcBef>
                <a:spcPts val="0"/>
              </a:spcBef>
              <a:spcAft>
                <a:spcPts val="0"/>
              </a:spcAft>
              <a:buFontTx/>
              <a:buAutoNum type="arabicPeriod"/>
              <a:defRPr/>
            </a:pPr>
            <a:endParaRPr lang="en-US" dirty="0" smtClean="0"/>
          </a:p>
          <a:p>
            <a:pPr fontAlgn="auto">
              <a:spcBef>
                <a:spcPts val="0"/>
              </a:spcBef>
              <a:spcAft>
                <a:spcPts val="0"/>
              </a:spcAft>
              <a:defRPr/>
            </a:pPr>
            <a:r>
              <a:rPr lang="en-US" dirty="0" smtClean="0"/>
              <a:t>Any conflict between the two motives is normally resolved by choosing one accounting method for external financial statements and a different method for preparing its tax return. </a:t>
            </a:r>
          </a:p>
          <a:p>
            <a:pPr fontAlgn="auto">
              <a:spcBef>
                <a:spcPts val="0"/>
              </a:spcBef>
              <a:spcAft>
                <a:spcPts val="0"/>
              </a:spcAft>
              <a:defRPr/>
            </a:pPr>
            <a:endParaRPr lang="en-US" dirty="0" smtClean="0"/>
          </a:p>
          <a:p>
            <a:pPr fontAlgn="auto">
              <a:spcBef>
                <a:spcPts val="0"/>
              </a:spcBef>
              <a:spcAft>
                <a:spcPts val="0"/>
              </a:spcAft>
              <a:defRPr/>
            </a:pPr>
            <a:r>
              <a:rPr lang="en-US" dirty="0" smtClean="0"/>
              <a:t>The choice of inventory costing method must also consider the Last-in, first-out Conformity Rule. This rule states that if last-in, first-out is used to compute taxable income, it must also be used to calculate inventory and cost of goods sold for financial statements.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99330"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Inventories should be measured initially at their purchase cost in conformity with the cost principle. When the goods remaining in ending inventory can be replaced with identical goods at a lower cost, however, the lower replacement cost should be used as the inventory valuation. Replacement cost is the current purchase price for identical goods. Lower of cost or market is a valuation method departing from the cost principle. It serves to recognize a loss when replacement cost or net realizable value drops below cost. </a:t>
            </a:r>
          </a:p>
          <a:p>
            <a:pPr>
              <a:spcBef>
                <a:spcPct val="0"/>
              </a:spcBef>
            </a:pPr>
            <a:endParaRPr lang="en-US" smtClean="0"/>
          </a:p>
          <a:p>
            <a:pPr>
              <a:spcBef>
                <a:spcPct val="0"/>
              </a:spcBef>
            </a:pPr>
            <a:r>
              <a:rPr lang="en-US" smtClean="0"/>
              <a:t>This departure from the cost principle is based on the conservatism constraint, which requires special care to avoid overstating assets and income. Under lower of cost or market, companies recognize a “holding” loss in the period in which replacement cost of an item drops, rather than in the period in which the item is sold. The holding loss is the difference between the purchase cost and the lower replacement cost. It is added to the cost of goods sold of the period.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illustrate, assume that Dell Computer had the following in the current period ending inventory. The 1,000 Intel chips should be recorded in the ending inventory at the current market value of $200 because it is lower than the cost of $250. Dell would make the journal entry illustrated that debits cost of goods sold for $50,000 and credits inventory for $50,000.</a:t>
            </a:r>
          </a:p>
          <a:p>
            <a:pPr>
              <a:spcBef>
                <a:spcPct val="0"/>
              </a:spcBef>
            </a:pPr>
            <a:endParaRPr lang="en-US" smtClean="0"/>
          </a:p>
          <a:p>
            <a:pPr>
              <a:spcBef>
                <a:spcPct val="0"/>
              </a:spcBef>
            </a:pPr>
            <a:r>
              <a:rPr lang="en-US" smtClean="0"/>
              <a:t>Since the market price of the disk drives of $110 is higher than the original cost of $100, no write-down is necessary. Recognition of holding gains on inventory is not permitted by generally accepted accounting principles. </a:t>
            </a:r>
          </a:p>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04450"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As mentioned earlier, the primary goals of inventory management are to have sufficient quantities of high-quality inventory available to serve customers’ needs while minimizing the costs of carrying inventory. The inventory turnover ratio is an important measure of the company’s success in balancing these conflicting goals.</a:t>
            </a:r>
          </a:p>
          <a:p>
            <a:pPr>
              <a:spcBef>
                <a:spcPct val="0"/>
              </a:spcBef>
            </a:pPr>
            <a:endParaRPr lang="en-US" smtClean="0"/>
          </a:p>
          <a:p>
            <a:pPr>
              <a:spcBef>
                <a:spcPct val="0"/>
              </a:spcBef>
            </a:pPr>
            <a:r>
              <a:rPr lang="en-US" smtClean="0"/>
              <a:t>The inventory turnover ratio is calculated as cost of goods sold divided by average inventory. Average inventory is the beginning inventory plus the ending inventory divided by 2. </a:t>
            </a:r>
          </a:p>
          <a:p>
            <a:pPr>
              <a:spcBef>
                <a:spcPct val="0"/>
              </a:spcBef>
            </a:pPr>
            <a:endParaRPr lang="en-US" smtClean="0"/>
          </a:p>
          <a:p>
            <a:pPr>
              <a:spcBef>
                <a:spcPct val="0"/>
              </a:spcBef>
            </a:pPr>
            <a:r>
              <a:rPr lang="en-US" smtClean="0"/>
              <a:t>This ratio reflects how many times average inventory was produced and sold during the period. A higher ratio indicates that inventory moves more quickly thus reducing storage and obsolescence costs.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06498"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solidFill>
                  <a:schemeClr val="bg1"/>
                </a:solidFill>
                <a:cs typeface="Arial" charset="0"/>
              </a:rPr>
              <a:t>This ratio reflects the average time in days it takes a company to produce and deliver inventory to its customers. Generally, a lower ratio is better as it indicates a quicker delivery cycle to customers.</a:t>
            </a:r>
          </a:p>
          <a:p>
            <a:pPr>
              <a:spcBef>
                <a:spcPct val="0"/>
              </a:spcBef>
            </a:pPr>
            <a:endParaRPr lang="en-US" smtClean="0">
              <a:solidFill>
                <a:schemeClr val="bg1"/>
              </a:solidFill>
              <a:cs typeface="Arial" charset="0"/>
            </a:endParaRP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09570"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Before meaningful comparisons can be made across companies, one company’s statements have to be converted to a comparable basis. For inventory comparisons, making such a conversion is eased by the requirement that U.S. public companies using last-in, first-out also report beginning and ending inventory on a first-in, first-out basis in the financial statement notes if the first-in, first-out values are materially different.</a:t>
            </a:r>
          </a:p>
          <a:p>
            <a:pPr>
              <a:spcBef>
                <a:spcPct val="0"/>
              </a:spcBef>
            </a:pPr>
            <a:endParaRPr lang="en-US" smtClean="0"/>
          </a:p>
          <a:p>
            <a:pPr>
              <a:spcBef>
                <a:spcPct val="0"/>
              </a:spcBef>
            </a:pPr>
            <a:r>
              <a:rPr lang="en-US" smtClean="0"/>
              <a:t>Review these computations that result in identifying the difference in cost of goods sold between last-in, first-out and first-in, first-out. </a:t>
            </a:r>
          </a:p>
          <a:p>
            <a:pPr>
              <a:spcBef>
                <a:spcPct val="0"/>
              </a:spcBef>
            </a:pPr>
            <a:endParaRPr lang="en-US" smtClean="0"/>
          </a:p>
          <a:p>
            <a:pPr>
              <a:spcBef>
                <a:spcPct val="0"/>
              </a:spcBef>
            </a:pPr>
            <a:r>
              <a:rPr lang="en-US" smtClean="0"/>
              <a:t>You can adjust the inventory amounts on the balance sheet to first-in, first-out by substituting the first-in, first-out values disclosed in the notes to the financials. </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17762"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117763"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51206" name="Rectangle 19"/>
          <p:cNvSpPr>
            <a:spLocks noGrp="1" noChangeArrowheads="1"/>
          </p:cNvSpPr>
          <p:nvPr>
            <p:ph type="body" idx="1"/>
          </p:nvPr>
        </p:nvSpPr>
        <p:spPr bwMode="auto">
          <a:xfrm>
            <a:off x="914400" y="4343400"/>
            <a:ext cx="5029200" cy="4114800"/>
          </a:xfrm>
        </p:spPr>
        <p:txBody>
          <a:bodyPr wrap="square" lIns="90488" tIns="44450" rIns="90488" bIns="44450" numCol="1" anchor="t" anchorCtr="0" compatLnSpc="1">
            <a:prstTxWarp prst="textNoShape">
              <a:avLst/>
            </a:prstTxWarp>
          </a:bodyPr>
          <a:lstStyle/>
          <a:p>
            <a:pPr fontAlgn="auto">
              <a:spcBef>
                <a:spcPts val="0"/>
              </a:spcBef>
              <a:spcAft>
                <a:spcPts val="0"/>
              </a:spcAft>
              <a:defRPr/>
            </a:pPr>
            <a:r>
              <a:rPr lang="en-US" dirty="0" smtClean="0"/>
              <a:t>Inventory is tangible property held for sale in the normal course of business or used in producing goods or services for sale.</a:t>
            </a:r>
          </a:p>
          <a:p>
            <a:pPr fontAlgn="auto">
              <a:spcBef>
                <a:spcPts val="0"/>
              </a:spcBef>
              <a:spcAft>
                <a:spcPts val="0"/>
              </a:spcAft>
              <a:defRPr/>
            </a:pPr>
            <a:endParaRPr lang="en-US" dirty="0" smtClean="0"/>
          </a:p>
          <a:p>
            <a:pPr fontAlgn="auto">
              <a:spcBef>
                <a:spcPts val="0"/>
              </a:spcBef>
              <a:spcAft>
                <a:spcPts val="0"/>
              </a:spcAft>
              <a:defRPr/>
            </a:pPr>
            <a:r>
              <a:rPr lang="en-US" dirty="0" smtClean="0"/>
              <a:t>Merchandisers (wholesale or retail businesses) hold merchandise inventory, which is goods (or merchandise) held for resale in the normal course of business. The goods usually are acquired in a finished condition and are ready for sale without further processing.</a:t>
            </a:r>
            <a:br>
              <a:rPr lang="en-US" dirty="0" smtClean="0"/>
            </a:br>
            <a:endParaRPr lang="en-US" dirty="0" smtClean="0"/>
          </a:p>
          <a:p>
            <a:pPr fontAlgn="auto">
              <a:spcBef>
                <a:spcPts val="0"/>
              </a:spcBef>
              <a:spcAft>
                <a:spcPts val="0"/>
              </a:spcAft>
              <a:defRPr/>
            </a:pPr>
            <a:r>
              <a:rPr lang="en-US" dirty="0" smtClean="0"/>
              <a:t>Manufacturing businesses hold three types of inventory:</a:t>
            </a:r>
          </a:p>
          <a:p>
            <a:pPr marL="342900" indent="-342900" fontAlgn="auto">
              <a:spcBef>
                <a:spcPts val="0"/>
              </a:spcBef>
              <a:spcAft>
                <a:spcPts val="0"/>
              </a:spcAft>
              <a:buFont typeface="+mj-lt"/>
              <a:buAutoNum type="arabicPeriod"/>
              <a:defRPr/>
            </a:pPr>
            <a:r>
              <a:rPr lang="en-US" dirty="0" smtClean="0"/>
              <a:t>Raw materials inventory: Items acquired for processing into finished goods. These items are included in raw materials inventory until they are used, at which point they become part of work in process inventory.</a:t>
            </a:r>
          </a:p>
          <a:p>
            <a:pPr marL="342900" indent="-342900" fontAlgn="auto">
              <a:spcBef>
                <a:spcPts val="0"/>
              </a:spcBef>
              <a:spcAft>
                <a:spcPts val="0"/>
              </a:spcAft>
              <a:buFont typeface="+mj-lt"/>
              <a:buAutoNum type="arabicPeriod"/>
              <a:defRPr/>
            </a:pPr>
            <a:r>
              <a:rPr lang="en-US" dirty="0" smtClean="0"/>
              <a:t>Work in process inventory: Goods in the process of being manufactured but not yet complete. When completed, work in process inventory becomes finished goods inventory.</a:t>
            </a:r>
          </a:p>
          <a:p>
            <a:pPr marL="342900" indent="-342900" fontAlgn="auto">
              <a:spcBef>
                <a:spcPts val="0"/>
              </a:spcBef>
              <a:spcAft>
                <a:spcPts val="0"/>
              </a:spcAft>
              <a:buFont typeface="+mj-lt"/>
              <a:buAutoNum type="arabicPeriod"/>
              <a:defRPr/>
            </a:pPr>
            <a:r>
              <a:rPr lang="en-US" dirty="0" smtClean="0"/>
              <a:t>Finished goods inventory: Manufactured goods that are complete and ready for sale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many LIFO companies, the inventory turnover ratio can be deceptive. Remember that, for these companies, the beginning and ending inventory numbers that make up the denominator of the ratio will be artificially small because they reflect old lower costs. Consider Deere &amp; Co., manufacturer of John Deere farm, lawn, and construction equipment. Its inventory note lists the values in the table at the bottom of the screen.</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John Deere’s cost of goods sold for 2011 was $21,919.4 million. If the ratio is computed using the reported LIFO inventory values for the ratio, the ratio would be 5.9. Converting cost of goods sold (the numerator) to a FIFO basis and using the more current FIFO inventory values in the denominator results in a ratio of 4.2. Note that the major difference between the two ratios is in the denominator. FIFO inventory values are nearly 34 percent higher than the LIFO values. The LIFO beginning and ending inventory numbers are artificially small because they reflect older lower costs.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84996" name="Rectangle 19"/>
          <p:cNvSpPr>
            <a:spLocks noGrp="1" noChangeArrowheads="1"/>
          </p:cNvSpPr>
          <p:nvPr>
            <p:ph type="body" idx="1"/>
          </p:nvPr>
        </p:nvSpPr>
        <p:spPr bwMode="auto">
          <a:xfrm>
            <a:off x="914400" y="4343400"/>
            <a:ext cx="5029200" cy="4114800"/>
          </a:xfrm>
          <a:ln w="12700">
            <a:miter lim="800000"/>
            <a:headEnd/>
            <a:tailEnd/>
          </a:ln>
        </p:spPr>
        <p:txBody>
          <a:bodyPr wrap="square" lIns="90488" tIns="44450" rIns="90488" bIns="44450" numCol="1" anchor="t" anchorCtr="0" compatLnSpc="1">
            <a:prstTxWarp prst="textNoShape">
              <a:avLst/>
            </a:prstTxWarp>
          </a:bodyPr>
          <a:lstStyle/>
          <a:p>
            <a:pPr fontAlgn="auto">
              <a:spcBef>
                <a:spcPts val="0"/>
              </a:spcBef>
              <a:spcAft>
                <a:spcPts val="0"/>
              </a:spcAft>
              <a:defRPr/>
            </a:pPr>
            <a:r>
              <a:rPr lang="en-US" dirty="0" smtClean="0"/>
              <a:t>After cash, inventory is the asset second most vulnerable to theft. Efficient management of inventory is crucial to avoid stock outs and overstock situations. As a consequence, a number of control features focus on safeguarding inventories and providing up to date information for management decisions. </a:t>
            </a:r>
          </a:p>
          <a:p>
            <a:pPr marL="228600" indent="-228600" fontAlgn="auto">
              <a:spcBef>
                <a:spcPts val="0"/>
              </a:spcBef>
              <a:spcAft>
                <a:spcPts val="0"/>
              </a:spcAft>
              <a:defRPr/>
            </a:pPr>
            <a:endParaRPr lang="en-US" dirty="0" smtClean="0"/>
          </a:p>
          <a:p>
            <a:pPr marL="228600" indent="-228600" fontAlgn="auto">
              <a:spcBef>
                <a:spcPts val="0"/>
              </a:spcBef>
              <a:spcAft>
                <a:spcPts val="0"/>
              </a:spcAft>
              <a:defRPr/>
            </a:pPr>
            <a:r>
              <a:rPr lang="en-US" dirty="0" smtClean="0"/>
              <a:t>Key among these are:</a:t>
            </a:r>
          </a:p>
          <a:p>
            <a:pPr marL="1143000" lvl="2" indent="-228600" fontAlgn="auto">
              <a:spcBef>
                <a:spcPts val="0"/>
              </a:spcBef>
              <a:spcAft>
                <a:spcPts val="0"/>
              </a:spcAft>
              <a:buFontTx/>
              <a:buAutoNum type="arabicPeriod"/>
              <a:defRPr/>
            </a:pPr>
            <a:r>
              <a:rPr lang="en-US" dirty="0" smtClean="0"/>
              <a:t>Separation of responsibility for inventory accounting and physical handling of inventory.</a:t>
            </a:r>
          </a:p>
          <a:p>
            <a:pPr marL="1143000" lvl="2" indent="-228600" fontAlgn="auto">
              <a:spcBef>
                <a:spcPct val="0"/>
              </a:spcBef>
              <a:spcAft>
                <a:spcPts val="0"/>
              </a:spcAft>
              <a:buFontTx/>
              <a:buAutoNum type="arabicPeriod"/>
              <a:defRPr/>
            </a:pPr>
            <a:r>
              <a:rPr lang="en-US" dirty="0" smtClean="0"/>
              <a:t>Storage of inventory in a manner that protects from theft and damage.</a:t>
            </a:r>
          </a:p>
          <a:p>
            <a:pPr marL="1143000" lvl="2" indent="-228600" fontAlgn="auto">
              <a:spcBef>
                <a:spcPct val="0"/>
              </a:spcBef>
              <a:spcAft>
                <a:spcPts val="0"/>
              </a:spcAft>
              <a:buFontTx/>
              <a:buAutoNum type="arabicPeriod"/>
              <a:defRPr/>
            </a:pPr>
            <a:r>
              <a:rPr lang="en-US" dirty="0" smtClean="0"/>
              <a:t>Limiting access to inventory to authorized employees.</a:t>
            </a:r>
          </a:p>
          <a:p>
            <a:pPr marL="1143000" lvl="2" indent="-228600" fontAlgn="auto">
              <a:spcBef>
                <a:spcPct val="0"/>
              </a:spcBef>
              <a:spcAft>
                <a:spcPts val="0"/>
              </a:spcAft>
              <a:buFontTx/>
              <a:buAutoNum type="arabicPeriod"/>
              <a:defRPr/>
            </a:pPr>
            <a:r>
              <a:rPr lang="en-US" dirty="0" smtClean="0"/>
              <a:t>Maintaining perpetual inventory records.</a:t>
            </a:r>
          </a:p>
          <a:p>
            <a:pPr marL="1143000" lvl="2" indent="-228600" fontAlgn="auto">
              <a:spcBef>
                <a:spcPct val="0"/>
              </a:spcBef>
              <a:spcAft>
                <a:spcPts val="0"/>
              </a:spcAft>
              <a:buFontTx/>
              <a:buAutoNum type="arabicPeriod"/>
              <a:defRPr/>
            </a:pPr>
            <a:r>
              <a:rPr lang="en-US" dirty="0" smtClean="0"/>
              <a:t>Comparing perpetual records to periodic physical counts of inventory.</a:t>
            </a:r>
          </a:p>
          <a:p>
            <a:pPr marL="1143000" lvl="2" indent="-228600" fontAlgn="auto">
              <a:spcBef>
                <a:spcPct val="0"/>
              </a:spcBef>
              <a:spcAft>
                <a:spcPts val="0"/>
              </a:spcAft>
              <a:buFontTx/>
              <a:buAutoNum type="arabicPeriod"/>
              <a:defRPr/>
            </a:pPr>
            <a:endParaRPr lang="en-US" dirty="0" smtClean="0"/>
          </a:p>
          <a:p>
            <a:pPr marL="1143000" lvl="2" indent="-228600" fontAlgn="auto">
              <a:spcBef>
                <a:spcPct val="0"/>
              </a:spcBef>
              <a:spcAft>
                <a:spcPts val="0"/>
              </a:spcAft>
              <a:buFontTx/>
              <a:buAutoNum type="arabicPeriod"/>
              <a:defRPr/>
            </a:pPr>
            <a:endParaRPr lang="en-US" sz="2800" dirty="0" smtClean="0"/>
          </a:p>
          <a:p>
            <a:pPr marL="228600" indent="-228600" fontAlgn="auto">
              <a:spcBef>
                <a:spcPct val="0"/>
              </a:spcBef>
              <a:spcAft>
                <a:spcPts val="0"/>
              </a:spcAft>
              <a:defRPr/>
            </a:pPr>
            <a:endParaRPr lang="en-US" sz="2800" dirty="0" smtClean="0"/>
          </a:p>
          <a:p>
            <a:pPr marL="228600" indent="-228600" fontAlgn="auto">
              <a:spcBef>
                <a:spcPts val="0"/>
              </a:spcBef>
              <a:spcAft>
                <a:spcPts val="0"/>
              </a:spcAft>
              <a:defRPr/>
            </a:pPr>
            <a:endParaRPr lang="en-US" sz="28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18786"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Take a few minutes and review this chart. It shows the impact of inventory errors on the balance sheet and income statement. For example, if ending inventory is understated, assets on the balance sheet will be understated due to the understatement of the ending inventory balance. On the income statement, cost of goods sold will be overstated and gross profit will be understated, which will result in an understatement of net income. An understatement of net income will result in an understatement of retained earnings in the equity section on the balance sheet. You will need to work through the other possible inventory errors to see the effect on the current period’s balance sheet and income statement.</a:t>
            </a:r>
          </a:p>
          <a:p>
            <a:pPr>
              <a:spcBef>
                <a:spcPct val="0"/>
              </a:spcBef>
            </a:pPr>
            <a:endParaRPr lang="en-US" smtClean="0"/>
          </a:p>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4"/>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When companies expand production to meet increases in demand, this increases the amount of inventory reported on the balance sheet. A change in inventories can have a major effect on a company’s cash flow from operations. Cost of goods sold on the income statement may be more or less than the amount of cash paid to suppliers during the period. Since most inventory is purchased on credit, reconciling cost of goods sold with cash paid to suppliers requires consideration of the changes in both the Inventory and Accounts Payable accounts.</a:t>
            </a:r>
          </a:p>
          <a:p>
            <a:pPr>
              <a:spcBef>
                <a:spcPct val="0"/>
              </a:spcBef>
            </a:pPr>
            <a:endParaRPr lang="en-US" smtClean="0"/>
          </a:p>
          <a:p>
            <a:pPr>
              <a:spcBef>
                <a:spcPct val="0"/>
              </a:spcBef>
            </a:pPr>
            <a:r>
              <a:rPr lang="en-US" smtClean="0"/>
              <a:t>When a net decrease in inventory for the period occurs, sales are greater than purchases and, thus, the decrease must be added in computing cash flows from operations. </a:t>
            </a:r>
          </a:p>
          <a:p>
            <a:pPr>
              <a:spcBef>
                <a:spcPct val="0"/>
              </a:spcBef>
            </a:pPr>
            <a:endParaRPr lang="en-US" smtClean="0"/>
          </a:p>
          <a:p>
            <a:pPr>
              <a:spcBef>
                <a:spcPct val="0"/>
              </a:spcBef>
            </a:pPr>
            <a:r>
              <a:rPr lang="en-US" smtClean="0"/>
              <a:t>When a net increase in inventory for the period occurs, sales are less than purchases and, thus, the increase must be subtracted in computing cash flows from operations.</a:t>
            </a:r>
          </a:p>
          <a:p>
            <a:pPr>
              <a:spcBef>
                <a:spcPct val="0"/>
              </a:spcBef>
            </a:pPr>
            <a:endParaRPr lang="en-US" smtClean="0"/>
          </a:p>
          <a:p>
            <a:pPr>
              <a:spcBef>
                <a:spcPct val="0"/>
              </a:spcBef>
            </a:pPr>
            <a:r>
              <a:rPr lang="en-US" smtClean="0"/>
              <a:t>When a net decrease in accounts payable for the period occurs, payments to suppliers are greater than new purchases and, thus, the decrease must be subtracted in computing cash flows from operations. </a:t>
            </a:r>
          </a:p>
          <a:p>
            <a:pPr>
              <a:spcBef>
                <a:spcPct val="0"/>
              </a:spcBef>
            </a:pPr>
            <a:endParaRPr lang="en-US" smtClean="0"/>
          </a:p>
          <a:p>
            <a:pPr>
              <a:spcBef>
                <a:spcPct val="0"/>
              </a:spcBef>
            </a:pPr>
            <a:r>
              <a:rPr lang="en-US" smtClean="0"/>
              <a:t>When a net increase in accounts payable for the period occurs, payments to suppliers are less than new purchases and, thus, the increase must be added in computing cash flows from operations.</a:t>
            </a:r>
          </a:p>
        </p:txBody>
      </p:sp>
      <p:sp>
        <p:nvSpPr>
          <p:cNvPr id="120834" name="Rectangle 15"/>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22882"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Supplement A: LIFO Liquidations</a:t>
            </a:r>
          </a:p>
          <a:p>
            <a:pPr>
              <a:spcBef>
                <a:spcPct val="0"/>
              </a:spcBef>
            </a:pPr>
            <a:endParaRPr lang="en-US" smtClean="0"/>
          </a:p>
          <a:p>
            <a:pPr>
              <a:spcBef>
                <a:spcPct val="0"/>
              </a:spcBef>
            </a:pPr>
            <a:r>
              <a:rPr lang="en-US" smtClean="0"/>
              <a:t>When a LIFO company sells more inventory than it purchases or manufactures, items from beginning inventory become part of cost of goods sold. This is called a LIFO liquidation.</a:t>
            </a:r>
          </a:p>
          <a:p>
            <a:pPr>
              <a:spcBef>
                <a:spcPct val="0"/>
              </a:spcBef>
            </a:pPr>
            <a:endParaRPr lang="en-US" smtClean="0"/>
          </a:p>
          <a:p>
            <a:pPr>
              <a:spcBef>
                <a:spcPct val="0"/>
              </a:spcBef>
            </a:pPr>
            <a:r>
              <a:rPr lang="en-US" smtClean="0"/>
              <a:t>When inventory costs are rising, these lower cost items in beginning inventory produce a higher gross profit, higher taxable income, and higher taxes when they are sold.</a:t>
            </a:r>
          </a:p>
          <a:p>
            <a:pPr>
              <a:spcBef>
                <a:spcPct val="0"/>
              </a:spcBef>
            </a:pPr>
            <a:endParaRPr lang="en-US" smtClean="0"/>
          </a:p>
          <a:p>
            <a:pPr>
              <a:spcBef>
                <a:spcPct val="0"/>
              </a:spcBef>
            </a:pPr>
            <a:r>
              <a:rPr lang="en-US" smtClean="0"/>
              <a:t>Companies must disclose the effects of LIFO liquidations in the notes when they are material.</a:t>
            </a:r>
          </a:p>
          <a:p>
            <a:pPr>
              <a:spcBef>
                <a:spcPct val="0"/>
              </a:spcBef>
            </a:pPr>
            <a:endParaRPr lang="en-US" smtClean="0"/>
          </a:p>
          <a:p>
            <a:pPr>
              <a:spcBef>
                <a:spcPct val="0"/>
              </a:spcBef>
            </a:pPr>
            <a:r>
              <a:rPr lang="en-US" smtClean="0"/>
              <a:t>Many companies avoid LIFO liquidations and the accompanying increase in tax expense by purchasing sufficient quantities of inventory at year-end to ensure that ending inventory quantities are greater than or equal to beginning inventory quantities.</a:t>
            </a:r>
          </a:p>
          <a:p>
            <a:pPr>
              <a:spcBef>
                <a:spcPct val="0"/>
              </a:spcBef>
            </a:pPr>
            <a:endParaRPr lang="en-US" smtClean="0"/>
          </a:p>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24930" name="Rectangle 19"/>
          <p:cNvSpPr>
            <a:spLocks noGrp="1" noChangeArrowheads="1"/>
          </p:cNvSpPr>
          <p:nvPr>
            <p:ph type="body" idx="1"/>
          </p:nvPr>
        </p:nvSpPr>
        <p:spPr bwMode="auto">
          <a:xfrm>
            <a:off x="381000" y="4343400"/>
            <a:ext cx="6324600" cy="4572000"/>
          </a:xfrm>
          <a:noFill/>
        </p:spPr>
        <p:txBody>
          <a:bodyPr wrap="square" lIns="90488" tIns="44450" rIns="90488" bIns="44450" numCol="1" anchor="t" anchorCtr="0" compatLnSpc="1">
            <a:prstTxWarp prst="textNoShape">
              <a:avLst/>
            </a:prstTxWarp>
          </a:bodyPr>
          <a:lstStyle/>
          <a:p>
            <a:pPr>
              <a:spcBef>
                <a:spcPct val="0"/>
              </a:spcBef>
            </a:pPr>
            <a:r>
              <a:rPr lang="en-US" smtClean="0"/>
              <a:t>Supplement B: FIFO and LIFO Cost of Goods Sold under Periodic versus Perpetual Inventory Systems</a:t>
            </a:r>
          </a:p>
          <a:p>
            <a:pPr>
              <a:spcBef>
                <a:spcPct val="0"/>
              </a:spcBef>
            </a:pPr>
            <a:endParaRPr lang="en-US" smtClean="0"/>
          </a:p>
          <a:p>
            <a:pPr>
              <a:spcBef>
                <a:spcPct val="0"/>
              </a:spcBef>
            </a:pPr>
            <a:r>
              <a:rPr lang="en-US" smtClean="0"/>
              <a:t>The purpose of this supplement is to compare the calculation of FIFO and LIFO cost of goods sold under a periodic versus a perpetual inventory system. As we noted in the chapter, calculations of FIFO cost of goods sold will always be the same under both systems, and thus, result in no difference in taxable income. However, calculations of LIFO cost of goods sold will usually differ in a manner that causes the company to pay higher income taxes when inventory costs are rising if it uses the perpetual computation.</a:t>
            </a:r>
          </a:p>
          <a:p>
            <a:pPr>
              <a:spcBef>
                <a:spcPct val="0"/>
              </a:spcBef>
            </a:pPr>
            <a:endParaRPr lang="en-US" smtClean="0"/>
          </a:p>
          <a:p>
            <a:pPr>
              <a:spcBef>
                <a:spcPct val="0"/>
              </a:spcBef>
            </a:pPr>
            <a:r>
              <a:rPr lang="en-US" smtClean="0"/>
              <a:t>Under LIFO, when costs are rising, the periodic calculation will always produce the same or a higher value for cost of goods sold than the perpetual calculation. This higher value under LIFO periodic will result in a lower amount for income before taxes. This added tax savings under LIFO periodic is one reason we rarely see LIFO perpetual in practice. The other reason relates to the complexity and cost of the calculations under LIFO perpetual. Even if a company’s perpetual inventory information system is sophisticated enough to instantaneously record the arrival of new inventory, it is unlikely that it will have sufficient information concerning invoice pricing, returns, allowances, and discounts to instantaneously compute a unit cost for those goods. Also, consider the number of calculations of goods available for sale that would have to be made by a company that has numerous sales and purchases of many different inventory items. This makes it very costly or impossible for most companies to apply LIFO using a perpetual calculation. Instead, companies keep perpetual inventory records on a FIFO basis and then make an end-of-period adjusting entry using the periodic calculation to convert both inventory on the balance sheet and cost of goods sold on the income statement to a LIFO basis.</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26978"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Supplement C: Additional Issues in Measuring Purchases</a:t>
            </a:r>
          </a:p>
          <a:p>
            <a:pPr>
              <a:spcBef>
                <a:spcPct val="0"/>
              </a:spcBef>
            </a:pPr>
            <a:endParaRPr lang="en-US" smtClean="0"/>
          </a:p>
          <a:p>
            <a:pPr>
              <a:spcBef>
                <a:spcPct val="0"/>
              </a:spcBef>
            </a:pPr>
            <a:r>
              <a:rPr lang="en-US" smtClean="0"/>
              <a:t>Purchase returns and allowances are a reduction in the cost of purchases associated with unsatisfactory goods.</a:t>
            </a:r>
          </a:p>
          <a:p>
            <a:pPr>
              <a:spcBef>
                <a:spcPct val="0"/>
              </a:spcBef>
            </a:pPr>
            <a:endParaRPr lang="en-US" smtClean="0"/>
          </a:p>
          <a:p>
            <a:pPr>
              <a:spcBef>
                <a:spcPct val="0"/>
              </a:spcBef>
            </a:pPr>
            <a:r>
              <a:rPr lang="en-US" smtClean="0"/>
              <a:t>Returned goods require a reduction in the cost of inventory purchases and the recording of a cash refund or a reduction in the liability to the vendor.</a:t>
            </a:r>
          </a:p>
          <a:p>
            <a:pPr>
              <a:spcBef>
                <a:spcPct val="0"/>
              </a:spcBef>
            </a:pPr>
            <a:endParaRPr lang="en-US" smtClean="0"/>
          </a:p>
          <a:p>
            <a:pPr>
              <a:spcBef>
                <a:spcPct val="0"/>
              </a:spcBef>
            </a:pPr>
            <a:r>
              <a:rPr lang="en-US" smtClean="0"/>
              <a:t>Purchase discounts are provided to customers as a incentive for them to pay early. </a:t>
            </a:r>
          </a:p>
          <a:p>
            <a:pPr>
              <a:spcBef>
                <a:spcPct val="0"/>
              </a:spcBef>
            </a:pPr>
            <a:endParaRPr lang="en-US" smtClean="0"/>
          </a:p>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p:spPr>
      </p:sp>
      <p:sp>
        <p:nvSpPr>
          <p:cNvPr id="86020"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fontAlgn="auto">
              <a:spcBef>
                <a:spcPts val="0"/>
              </a:spcBef>
              <a:spcAft>
                <a:spcPts val="0"/>
              </a:spcAft>
              <a:defRPr/>
            </a:pPr>
            <a:r>
              <a:rPr lang="en-US" sz="1100" dirty="0" smtClean="0"/>
              <a:t>The credit period is the normal period of time the company allows for customers to extend their account receivable, typically 30 or 60 days. The discount period is a much shorter period of time, typically 10 or 15 days. If payment is received during the discount period, a discount may be taken. Purchases paid for within the discount period reduce the Inventory account for the amount of the cash discount received. </a:t>
            </a:r>
          </a:p>
          <a:p>
            <a:pPr fontAlgn="auto">
              <a:spcBef>
                <a:spcPts val="0"/>
              </a:spcBef>
              <a:spcAft>
                <a:spcPts val="0"/>
              </a:spcAft>
              <a:defRPr/>
            </a:pPr>
            <a:r>
              <a:rPr lang="en-US" sz="1100" dirty="0" smtClean="0"/>
              <a:t>If payment is made after the discount period expires, then the full payment is due on or before the end of the credit period. </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Purchase discount terms are typically written in a shorthand form as shown on this slide. This particular discount term would be read as “two ten net thirty.” </a:t>
            </a:r>
          </a:p>
          <a:p>
            <a:pPr marL="228600" indent="-228600" fontAlgn="auto">
              <a:spcBef>
                <a:spcPts val="0"/>
              </a:spcBef>
              <a:spcAft>
                <a:spcPts val="0"/>
              </a:spcAft>
              <a:defRPr/>
            </a:pPr>
            <a:r>
              <a:rPr lang="en-US" sz="1100" dirty="0" smtClean="0"/>
              <a:t>The first number represents the discount percentage. </a:t>
            </a:r>
          </a:p>
          <a:p>
            <a:pPr marL="228600" indent="-228600" fontAlgn="auto">
              <a:spcBef>
                <a:spcPts val="0"/>
              </a:spcBef>
              <a:spcAft>
                <a:spcPts val="0"/>
              </a:spcAft>
              <a:defRPr/>
            </a:pPr>
            <a:r>
              <a:rPr lang="en-US" sz="1100" dirty="0" smtClean="0"/>
              <a:t>The second number represents the discount period. </a:t>
            </a:r>
          </a:p>
          <a:p>
            <a:pPr marL="228600" indent="-228600" fontAlgn="auto">
              <a:spcBef>
                <a:spcPts val="0"/>
              </a:spcBef>
              <a:spcAft>
                <a:spcPts val="0"/>
              </a:spcAft>
              <a:defRPr/>
            </a:pPr>
            <a:r>
              <a:rPr lang="en-US" sz="1100" dirty="0" smtClean="0"/>
              <a:t>The letter “n” stands for the word net.</a:t>
            </a:r>
          </a:p>
          <a:p>
            <a:pPr marL="228600" indent="-228600" fontAlgn="auto">
              <a:spcBef>
                <a:spcPts val="0"/>
              </a:spcBef>
              <a:spcAft>
                <a:spcPts val="0"/>
              </a:spcAft>
              <a:defRPr/>
            </a:pPr>
            <a:r>
              <a:rPr lang="en-US" sz="1100" dirty="0" smtClean="0"/>
              <a:t>The last number represents the entire credit period.</a:t>
            </a:r>
          </a:p>
          <a:p>
            <a:pPr fontAlgn="auto">
              <a:spcBef>
                <a:spcPts val="0"/>
              </a:spcBef>
              <a:spcAft>
                <a:spcPts val="0"/>
              </a:spcAft>
              <a:defRPr/>
            </a:pPr>
            <a:endParaRPr lang="en-US" sz="1100" dirty="0" smtClean="0"/>
          </a:p>
          <a:p>
            <a:pPr fontAlgn="auto">
              <a:spcBef>
                <a:spcPts val="0"/>
              </a:spcBef>
              <a:spcAft>
                <a:spcPts val="0"/>
              </a:spcAft>
              <a:defRPr/>
            </a:pPr>
            <a:r>
              <a:rPr lang="en-US" sz="1100" dirty="0" smtClean="0"/>
              <a:t>In this case, if the customer pays within 10 days, then a 2% discount may be taken. If not, then the full amount is due within 30 days. </a:t>
            </a:r>
          </a:p>
          <a:p>
            <a:pPr fontAlgn="auto">
              <a:spcBef>
                <a:spcPts val="0"/>
              </a:spcBef>
              <a:spcAft>
                <a:spcPts val="0"/>
              </a:spcAft>
              <a:defRPr/>
            </a:pPr>
            <a:endParaRPr lang="en-US" sz="1100" dirty="0" smtClean="0"/>
          </a:p>
          <a:p>
            <a:pPr fontAlgn="auto">
              <a:spcBef>
                <a:spcPts val="0"/>
              </a:spcBef>
              <a:spcAft>
                <a:spcPts val="0"/>
              </a:spcAft>
              <a:defRPr/>
            </a:pPr>
            <a:endParaRPr lang="en-US" sz="11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8"/>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20000"/>
              </a:spcBef>
              <a:buClr>
                <a:schemeClr val="accent1"/>
              </a:buClr>
              <a:buSzPct val="65000"/>
              <a:buFont typeface="Wingdings" pitchFamily="2" charset="2"/>
              <a:buNone/>
            </a:pPr>
            <a:r>
              <a:rPr lang="en-US" smtClean="0"/>
              <a:t>The cost principle requires that inventory be recorded at the price paid or the consideration given. Inventory cost includes the sum of the costs incurred in bringing an article to usable or salable condition and location. In addition to the invoice cost, other common costs included in inventory are freight costs, inspection costs, and preparation costs. Any purchase returns and allowances or purchase discounts taken are subtracted.</a:t>
            </a:r>
          </a:p>
          <a:p>
            <a:pPr>
              <a:spcBef>
                <a:spcPct val="20000"/>
              </a:spcBef>
              <a:buClr>
                <a:schemeClr val="accent1"/>
              </a:buClr>
              <a:buSzPct val="65000"/>
              <a:buFont typeface="Wingdings" pitchFamily="2" charset="2"/>
              <a:buNone/>
            </a:pPr>
            <a:endParaRPr lang="en-US" smtClean="0"/>
          </a:p>
          <a:p>
            <a:pPr>
              <a:spcBef>
                <a:spcPct val="20000"/>
              </a:spcBef>
              <a:buClr>
                <a:schemeClr val="accent1"/>
              </a:buClr>
              <a:buSzPct val="65000"/>
              <a:buFont typeface="Wingdings" pitchFamily="2" charset="2"/>
              <a:buNone/>
            </a:pPr>
            <a:r>
              <a:rPr lang="en-US" smtClean="0"/>
              <a:t>In general, the company should cease accumulating costs in inventory when the raw materials are ready for use or when the merchandise inventory is ready for shipment. Any additional costs related to selling the inventory (such as marketing costs and salaries) are incurred after the inventory is ready for use. So, they should be included in selling, general, and administrative expenses in the period they were incurred.</a:t>
            </a:r>
          </a:p>
          <a:p>
            <a:pPr>
              <a:spcBef>
                <a:spcPct val="0"/>
              </a:spcBef>
            </a:pPr>
            <a:endParaRPr lang="en-US" smtClean="0"/>
          </a:p>
        </p:txBody>
      </p:sp>
      <p:sp>
        <p:nvSpPr>
          <p:cNvPr id="18434" name="Rectangle 19"/>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merchandiser purchases inventory that is in ready to sell condition. When merchandise inventory is purchased, the merchandise inventory account is increased. When the goods are sold, cost of goods sold is increased and merchandise inventory is decreased. </a:t>
            </a:r>
          </a:p>
          <a:p>
            <a:pPr>
              <a:spcBef>
                <a:spcPct val="0"/>
              </a:spcBef>
            </a:pPr>
            <a:endParaRPr lang="en-US" smtClean="0"/>
          </a:p>
          <a:p>
            <a:pPr>
              <a:spcBef>
                <a:spcPct val="0"/>
              </a:spcBef>
            </a:pPr>
            <a:r>
              <a:rPr lang="en-US" smtClean="0"/>
              <a:t>The flow of inventory for a manufacturer is more complex. First, a manufacturer purchases raw materials for use in making inventory. The items (and their costs) are included in raw materials inventory until they are used, at which point they become part of work in process inventory. As goods are manufactured, two other costs of manufacturing, direct labor and factory overhead, are also added. Direct labor refers to earnings of employees who work directly on the products being manufactured. Factory overhead includes manufacturing costs such as the costs of heat, light, and power to operate the factory. When the inventory is complete and ready for sale, the related amounts of work in process inventory are transferred to finished goods inventory. When the finished goods are sold, cost of goods sold is increased and finished goods inventory decreases.</a:t>
            </a:r>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22530"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Cost of goods sold is an expense account. Cost of goods sold is calculated by multiplying the number of units sold by their unit costs. Let’s examine the relationship between cost of goods sold on the income statement and inventory on the balance sheet. First, each accounting period is started with a stock of inventory called beginning inventory. During the accounting period, new purchases are added to inventory. The sum of the two amounts is the goods available for sale during that period. What remains unsold at the end of the period becomes ending inventory on the balance sheet. The portion of goods available for sale that is sold becomes cost of goods sold on the income statement. The ending inventory for one accounting period becomes the beginning inventory for the next period. </a:t>
            </a:r>
          </a:p>
          <a:p>
            <a:pPr>
              <a:spcBef>
                <a:spcPct val="0"/>
              </a:spcBef>
            </a:pPr>
            <a:endParaRPr lang="en-US" smtClean="0"/>
          </a:p>
          <a:p>
            <a:pPr>
              <a:spcBef>
                <a:spcPct val="0"/>
              </a:spcBef>
            </a:pPr>
            <a:r>
              <a:rPr lang="en-US" smtClean="0"/>
              <a:t>The relationships between these various inventory amounts are brought together in the cost of goods sold equation. Beginning inventory plus purchases equals goods available for sale. Goods available for sale minus ending inventory equals cost of goods sold.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24578" name="Rectangle 19"/>
          <p:cNvSpPr>
            <a:spLocks noGrp="1" noChangeArrowheads="1"/>
          </p:cNvSpPr>
          <p:nvPr>
            <p:ph type="body" idx="1"/>
          </p:nvPr>
        </p:nvSpPr>
        <p:spPr bwMode="auto">
          <a:xfrm>
            <a:off x="381000" y="4343400"/>
            <a:ext cx="6096000" cy="4114800"/>
          </a:xfrm>
          <a:noFill/>
        </p:spPr>
        <p:txBody>
          <a:bodyPr wrap="square" lIns="90488" tIns="44450" rIns="90488" bIns="44450" numCol="1" anchor="t" anchorCtr="0" compatLnSpc="1">
            <a:prstTxWarp prst="textNoShape">
              <a:avLst/>
            </a:prstTxWarp>
          </a:bodyPr>
          <a:lstStyle/>
          <a:p>
            <a:pPr>
              <a:spcBef>
                <a:spcPct val="0"/>
              </a:spcBef>
            </a:pPr>
            <a:r>
              <a:rPr lang="en-US" smtClean="0"/>
              <a:t>The amount of purchases for the period is always accumulated in the accounting system. The amount of cost of goods sold and ending inventory can be determined by using one of two different inventory systems: perpetual or periodic.</a:t>
            </a:r>
          </a:p>
          <a:p>
            <a:pPr>
              <a:spcBef>
                <a:spcPct val="0"/>
              </a:spcBef>
            </a:pPr>
            <a:endParaRPr lang="en-US" smtClean="0"/>
          </a:p>
          <a:p>
            <a:pPr>
              <a:spcBef>
                <a:spcPct val="0"/>
              </a:spcBef>
            </a:pPr>
            <a:r>
              <a:rPr lang="en-US" smtClean="0"/>
              <a:t>In a perpetual inventory system, purchase transactions are recorded directly in an inventory account. When each sale is recorded, a companion cost of goods sold entry is made, decreasing inventory and recording cost of goods sold. In a perpetual inventory system, a detailed record is maintained for each type of merchandise stocked, showing (1) units and cost of the beginning inventory, (2) units and cost of each purchase, (3) units and cost of the goods for each sale, and (4) units and cost of the goods on hand at any point in time. This up-to-date record is maintained on a transaction-by-transaction basis. Most modern companies could not survive without this information. As noted at the beginning of the chapter, cost and quality pressures brought on by increasing competition, combined with dramatic declines in the cost of computers, have made sophisticated perpetual inventory systems a requirement at all but the smallest companies. As a consequence, we will continue to focus on perpetual inventory systems throughout the book.</a:t>
            </a:r>
          </a:p>
          <a:p>
            <a:pPr>
              <a:spcBef>
                <a:spcPct val="0"/>
              </a:spcBef>
            </a:pPr>
            <a:endParaRPr lang="en-US" smtClean="0"/>
          </a:p>
          <a:p>
            <a:pPr>
              <a:spcBef>
                <a:spcPct val="0"/>
              </a:spcBef>
            </a:pPr>
            <a:r>
              <a:rPr lang="en-US" smtClean="0"/>
              <a:t>Under the periodic inventory system, no up-to-date record of inventory is maintained during the year. An actual physical count of the goods remaining on hand is required at the end of each period. The number of units of each type of merchandise on hand is multiplied by unit cost to compute the dollar amount of the ending inventory. Cost of goods sold is calculated at the end of the accounting period using the cost of goods sold equation. Because the amount of inventory is not known until the end of the period when the inventory count is taken, the amount of cost of goods sold cannot be reliably determined until the inventory count is complete. The primary disadvantage of a periodic inventory system is the lack of inventory information. Managers are not informed about low or excess stock situations.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8"/>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26626" name="Rectangle 19"/>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r>
              <a:rPr lang="en-US" smtClean="0"/>
              <a:t>When inventory costs have changed during an accounting period, which inventory costs are treated as sold or remaining in inventory can turn profits into losses and cause companies to pay or save millions in taxes. So the question to answer is: What amount is recorded as cost of goods sold when inventory is sold? The answer depends on which specific goods we assume are sold. </a:t>
            </a:r>
          </a:p>
          <a:p>
            <a:pPr>
              <a:spcBef>
                <a:spcPct val="0"/>
              </a:spcBef>
            </a:pPr>
            <a:endParaRPr lang="en-US" smtClean="0"/>
          </a:p>
          <a:p>
            <a:pPr>
              <a:spcBef>
                <a:spcPct val="0"/>
              </a:spcBef>
            </a:pPr>
            <a:r>
              <a:rPr lang="en-US" smtClean="0"/>
              <a:t>Four generally accepted inventory costing methods are available determining cost of goods sold:</a:t>
            </a:r>
          </a:p>
          <a:p>
            <a:pPr>
              <a:spcBef>
                <a:spcPct val="0"/>
              </a:spcBef>
            </a:pPr>
            <a:r>
              <a:rPr lang="en-US" smtClean="0"/>
              <a:t>Specific Identification</a:t>
            </a:r>
          </a:p>
          <a:p>
            <a:pPr>
              <a:spcBef>
                <a:spcPct val="0"/>
              </a:spcBef>
            </a:pPr>
            <a:r>
              <a:rPr lang="en-US" smtClean="0"/>
              <a:t>First-in, First-out (FIFO)</a:t>
            </a:r>
          </a:p>
          <a:p>
            <a:pPr>
              <a:spcBef>
                <a:spcPct val="0"/>
              </a:spcBef>
            </a:pPr>
            <a:r>
              <a:rPr lang="en-US" smtClean="0"/>
              <a:t>Last-in, First-out (LIFO)</a:t>
            </a:r>
          </a:p>
          <a:p>
            <a:pPr>
              <a:spcBef>
                <a:spcPct val="0"/>
              </a:spcBef>
            </a:pPr>
            <a:r>
              <a:rPr lang="en-US" smtClean="0"/>
              <a:t>Weighted Average. </a:t>
            </a:r>
          </a:p>
          <a:p>
            <a:pPr>
              <a:spcBef>
                <a:spcPct val="0"/>
              </a:spcBef>
            </a:pPr>
            <a:endParaRPr lang="en-US" smtClean="0"/>
          </a:p>
          <a:p>
            <a:pPr>
              <a:spcBef>
                <a:spcPct val="0"/>
              </a:spcBef>
            </a:pPr>
            <a:r>
              <a:rPr lang="en-US" smtClean="0"/>
              <a:t>The four inventory costing methods are alternative ways to assign the total dollar amount of goods available for sale between ending inventory and cost of goods sold. </a:t>
            </a:r>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p:spPr>
      </p:sp>
      <p:sp>
        <p:nvSpPr>
          <p:cNvPr id="29698"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a:spcBef>
                <a:spcPct val="0"/>
              </a:spcBef>
            </a:pPr>
            <a:r>
              <a:rPr lang="en-US" smtClean="0"/>
              <a:t>Using the specific identification method, we know the specific cost of each unit that is sold. It is most commonly used in businesses that have low sales volume of high dollar items, like car dealerships, exclusive jewelry stores, and custom builders. The specific identification method is impractical when large quantities of similar items are stocked.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28675"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8001000" y="6629400"/>
            <a:ext cx="990600" cy="246063"/>
          </a:xfrm>
          <a:prstGeom prst="rect">
            <a:avLst/>
          </a:prstGeom>
          <a:noFill/>
        </p:spPr>
        <p:txBody>
          <a:bodyPr>
            <a:spAutoFit/>
          </a:bodyPr>
          <a:lstStyle/>
          <a:p>
            <a:pPr algn="r" fontAlgn="auto">
              <a:spcBef>
                <a:spcPts val="0"/>
              </a:spcBef>
              <a:spcAft>
                <a:spcPts val="0"/>
              </a:spcAft>
              <a:defRPr/>
            </a:pPr>
            <a:r>
              <a:rPr lang="en-US" sz="1000" dirty="0">
                <a:latin typeface="+mn-lt"/>
              </a:rPr>
              <a:t>7-</a:t>
            </a:r>
            <a:fld id="{1094BC97-DFCA-4ED5-B1F1-54E5626D8D78}"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sldLayoutIdLst>
    <p:sldLayoutId id="2147483656"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Excel_97-2003_Worksheet3.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Microsoft_Excel_97-2003_Worksheet4.xls"/><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Microsoft_Excel_97-2003_Worksheet6.xls"/><Relationship Id="rId4" Type="http://schemas.openxmlformats.org/officeDocument/2006/relationships/oleObject" Target="../embeddings/Microsoft_Excel_97-2003_Worksheet5.xls"/></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Microsoft_Excel_97-2003_Worksheet9.xls"/><Relationship Id="rId5" Type="http://schemas.openxmlformats.org/officeDocument/2006/relationships/oleObject" Target="../embeddings/Microsoft_Excel_97-2003_Worksheet8.xls"/><Relationship Id="rId4" Type="http://schemas.openxmlformats.org/officeDocument/2006/relationships/oleObject" Target="../embeddings/Microsoft_Excel_97-2003_Worksheet7.xls"/></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Microsoft_Excel_97-2003_Worksheet10.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7</a:t>
            </a:r>
            <a:endParaRPr lang="en-US" sz="4800" dirty="0"/>
          </a:p>
        </p:txBody>
      </p:sp>
      <p:sp>
        <p:nvSpPr>
          <p:cNvPr id="5" name="Subtitle 4"/>
          <p:cNvSpPr>
            <a:spLocks noGrp="1"/>
          </p:cNvSpPr>
          <p:nvPr>
            <p:ph type="subTitle" idx="1"/>
          </p:nvPr>
        </p:nvSpPr>
        <p:spPr>
          <a:xfrm>
            <a:off x="457200" y="3048000"/>
            <a:ext cx="8077200" cy="914400"/>
          </a:xfrm>
        </p:spPr>
        <p:txBody>
          <a:bodyPr rtlCol="0">
            <a:noAutofit/>
          </a:bodyPr>
          <a:lstStyle/>
          <a:p>
            <a:pPr fontAlgn="auto">
              <a:buFont typeface="Arial" pitchFamily="34" charset="0"/>
              <a:buNone/>
              <a:defRPr/>
            </a:pPr>
            <a:r>
              <a:rPr lang="en-US" sz="3000" dirty="0" smtClean="0">
                <a:solidFill>
                  <a:schemeClr val="tx1"/>
                </a:solidFill>
              </a:rPr>
              <a:t>Reporting and interpreting cost of goods sold and inventory</a:t>
            </a:r>
            <a:endParaRPr lang="en-US" sz="30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pPr fontAlgn="auto">
              <a:spcAft>
                <a:spcPts val="0"/>
              </a:spcAft>
              <a:defRPr/>
            </a:pPr>
            <a:r>
              <a:rPr lang="en-US" dirty="0" smtClean="0"/>
              <a:t>Cost Flow Assumptions</a:t>
            </a:r>
          </a:p>
        </p:txBody>
      </p:sp>
      <p:sp>
        <p:nvSpPr>
          <p:cNvPr id="30722" name="Rectangle 1036"/>
          <p:cNvSpPr>
            <a:spLocks noChangeArrowheads="1"/>
          </p:cNvSpPr>
          <p:nvPr/>
        </p:nvSpPr>
        <p:spPr bwMode="auto">
          <a:xfrm>
            <a:off x="1295400" y="1676400"/>
            <a:ext cx="6400800" cy="2438400"/>
          </a:xfrm>
          <a:prstGeom prst="rect">
            <a:avLst/>
          </a:prstGeom>
          <a:solidFill>
            <a:schemeClr val="tx2"/>
          </a:solidFill>
          <a:ln w="9525">
            <a:solidFill>
              <a:schemeClr val="tx1"/>
            </a:solidFill>
            <a:miter lim="800000"/>
            <a:headEnd/>
            <a:tailEnd/>
          </a:ln>
        </p:spPr>
        <p:txBody>
          <a:bodyPr anchor="ctr"/>
          <a:lstStyle/>
          <a:p>
            <a:pPr algn="ctr"/>
            <a:r>
              <a:rPr lang="en-US" sz="3600">
                <a:solidFill>
                  <a:schemeClr val="bg1"/>
                </a:solidFill>
              </a:rPr>
              <a:t>The choice of an inventory costing method is not based on the physical flow of goods on and off the shelves.</a:t>
            </a:r>
          </a:p>
        </p:txBody>
      </p:sp>
      <p:sp>
        <p:nvSpPr>
          <p:cNvPr id="10" name="Flowchart: Punched Tape 9"/>
          <p:cNvSpPr/>
          <p:nvPr/>
        </p:nvSpPr>
        <p:spPr>
          <a:xfrm>
            <a:off x="381000" y="5334000"/>
            <a:ext cx="2438400" cy="1295400"/>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rgbClr val="C00000"/>
                </a:solidFill>
              </a:rPr>
              <a:t>LIFO</a:t>
            </a:r>
          </a:p>
        </p:txBody>
      </p:sp>
      <p:sp>
        <p:nvSpPr>
          <p:cNvPr id="11" name="Flowchart: Punched Tape 10"/>
          <p:cNvSpPr/>
          <p:nvPr/>
        </p:nvSpPr>
        <p:spPr>
          <a:xfrm>
            <a:off x="3276600" y="4267200"/>
            <a:ext cx="2438400" cy="1295400"/>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rgbClr val="C00000"/>
                </a:solidFill>
              </a:rPr>
              <a:t>FIFO</a:t>
            </a:r>
          </a:p>
        </p:txBody>
      </p:sp>
      <p:sp>
        <p:nvSpPr>
          <p:cNvPr id="12" name="Flowchart: Punched Tape 11"/>
          <p:cNvSpPr/>
          <p:nvPr/>
        </p:nvSpPr>
        <p:spPr>
          <a:xfrm>
            <a:off x="6324600" y="5334000"/>
            <a:ext cx="2438400" cy="1295400"/>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C00000"/>
                </a:solidFill>
              </a:rPr>
              <a:t>Weighted</a:t>
            </a:r>
            <a:br>
              <a:rPr lang="en-US" sz="2400" b="1" dirty="0">
                <a:solidFill>
                  <a:srgbClr val="C00000"/>
                </a:solidFill>
              </a:rPr>
            </a:br>
            <a:r>
              <a:rPr lang="en-US" sz="2400" b="1" dirty="0">
                <a:solidFill>
                  <a:srgbClr val="C00000"/>
                </a:solidFill>
              </a:rPr>
              <a:t>Average</a:t>
            </a: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pPr fontAlgn="auto">
              <a:spcAft>
                <a:spcPts val="0"/>
              </a:spcAft>
              <a:defRPr/>
            </a:pPr>
            <a:r>
              <a:rPr lang="en-US" dirty="0" smtClean="0"/>
              <a:t>First-In, First-Out Method</a:t>
            </a:r>
          </a:p>
        </p:txBody>
      </p:sp>
      <p:sp>
        <p:nvSpPr>
          <p:cNvPr id="202755" name="Rectangle 1027"/>
          <p:cNvSpPr>
            <a:spLocks noChangeArrowheads="1"/>
          </p:cNvSpPr>
          <p:nvPr/>
        </p:nvSpPr>
        <p:spPr bwMode="auto">
          <a:xfrm>
            <a:off x="5214938" y="2357438"/>
            <a:ext cx="2905125" cy="1076325"/>
          </a:xfrm>
          <a:prstGeom prst="rect">
            <a:avLst/>
          </a:prstGeom>
          <a:solidFill>
            <a:schemeClr val="accent5">
              <a:lumMod val="40000"/>
              <a:lumOff val="60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C00000"/>
                </a:solidFill>
                <a:effectLst>
                  <a:outerShdw blurRad="38100" dist="38100" dir="2700000" algn="tl">
                    <a:srgbClr val="000000"/>
                  </a:outerShdw>
                </a:effectLst>
                <a:latin typeface="+mn-lt"/>
                <a:cs typeface="Arial" pitchFamily="34" charset="0"/>
              </a:rPr>
              <a:t>Cost of Goods Sold</a:t>
            </a:r>
          </a:p>
        </p:txBody>
      </p:sp>
      <p:sp>
        <p:nvSpPr>
          <p:cNvPr id="202756" name="Line 1028"/>
          <p:cNvSpPr>
            <a:spLocks noChangeShapeType="1"/>
          </p:cNvSpPr>
          <p:nvPr/>
        </p:nvSpPr>
        <p:spPr bwMode="auto">
          <a:xfrm>
            <a:off x="3505200" y="2890838"/>
            <a:ext cx="1676400" cy="0"/>
          </a:xfrm>
          <a:prstGeom prst="line">
            <a:avLst/>
          </a:prstGeom>
          <a:noFill/>
          <a:ln w="50800">
            <a:solidFill>
              <a:schemeClr val="tx1"/>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solidFill>
                <a:srgbClr val="C00000"/>
              </a:solidFill>
              <a:latin typeface="+mn-lt"/>
              <a:cs typeface="Arial" pitchFamily="34" charset="0"/>
            </a:endParaRPr>
          </a:p>
        </p:txBody>
      </p:sp>
      <p:sp>
        <p:nvSpPr>
          <p:cNvPr id="202757" name="Rectangle 1029"/>
          <p:cNvSpPr>
            <a:spLocks noChangeArrowheads="1"/>
          </p:cNvSpPr>
          <p:nvPr/>
        </p:nvSpPr>
        <p:spPr bwMode="auto">
          <a:xfrm>
            <a:off x="685800" y="2601913"/>
            <a:ext cx="2905125" cy="588962"/>
          </a:xfrm>
          <a:prstGeom prst="rect">
            <a:avLst/>
          </a:prstGeom>
          <a:solidFill>
            <a:schemeClr val="accent5">
              <a:lumMod val="40000"/>
              <a:lumOff val="60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C00000"/>
                </a:solidFill>
                <a:effectLst>
                  <a:outerShdw blurRad="38100" dist="38100" dir="2700000" algn="tl">
                    <a:srgbClr val="000000"/>
                  </a:outerShdw>
                </a:effectLst>
                <a:latin typeface="+mn-lt"/>
                <a:cs typeface="Arial" pitchFamily="34" charset="0"/>
              </a:rPr>
              <a:t>Oldest Costs</a:t>
            </a:r>
          </a:p>
        </p:txBody>
      </p:sp>
      <p:sp>
        <p:nvSpPr>
          <p:cNvPr id="202758" name="Rectangle 1030"/>
          <p:cNvSpPr>
            <a:spLocks noChangeArrowheads="1"/>
          </p:cNvSpPr>
          <p:nvPr/>
        </p:nvSpPr>
        <p:spPr bwMode="auto">
          <a:xfrm>
            <a:off x="5214938" y="4791075"/>
            <a:ext cx="2905125" cy="1076325"/>
          </a:xfrm>
          <a:prstGeom prst="rect">
            <a:avLst/>
          </a:prstGeom>
          <a:solidFill>
            <a:schemeClr val="accent2"/>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316501"/>
                </a:solidFill>
                <a:effectLst>
                  <a:outerShdw blurRad="38100" dist="38100" dir="2700000" algn="tl">
                    <a:srgbClr val="000000"/>
                  </a:outerShdw>
                </a:effectLst>
                <a:latin typeface="+mn-lt"/>
                <a:cs typeface="Arial" pitchFamily="34" charset="0"/>
              </a:rPr>
              <a:t>Ending Inventory</a:t>
            </a:r>
          </a:p>
        </p:txBody>
      </p:sp>
      <p:sp>
        <p:nvSpPr>
          <p:cNvPr id="202759" name="Line 1031"/>
          <p:cNvSpPr>
            <a:spLocks noChangeShapeType="1"/>
          </p:cNvSpPr>
          <p:nvPr/>
        </p:nvSpPr>
        <p:spPr bwMode="auto">
          <a:xfrm>
            <a:off x="3505200" y="5329238"/>
            <a:ext cx="1676400" cy="0"/>
          </a:xfrm>
          <a:prstGeom prst="line">
            <a:avLst/>
          </a:prstGeom>
          <a:noFill/>
          <a:ln w="50800">
            <a:solidFill>
              <a:schemeClr val="tx1"/>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02760" name="Rectangle 1032"/>
          <p:cNvSpPr>
            <a:spLocks noChangeArrowheads="1"/>
          </p:cNvSpPr>
          <p:nvPr/>
        </p:nvSpPr>
        <p:spPr bwMode="auto">
          <a:xfrm>
            <a:off x="685800" y="5035550"/>
            <a:ext cx="2905125" cy="588963"/>
          </a:xfrm>
          <a:prstGeom prst="rect">
            <a:avLst/>
          </a:prstGeom>
          <a:solidFill>
            <a:schemeClr val="accent2"/>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316501"/>
                </a:solidFill>
                <a:effectLst>
                  <a:outerShdw blurRad="38100" dist="38100" dir="2700000" algn="tl">
                    <a:srgbClr val="000000"/>
                  </a:outerShdw>
                </a:effectLst>
                <a:latin typeface="+mn-lt"/>
                <a:cs typeface="Arial" pitchFamily="34" charset="0"/>
              </a:rPr>
              <a:t>Recent Costs</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7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7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73"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74"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75"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7" name="Rectangle 8"/>
          <p:cNvSpPr>
            <a:spLocks noGrp="1" noChangeArrowheads="1"/>
          </p:cNvSpPr>
          <p:nvPr>
            <p:ph type="title"/>
          </p:nvPr>
        </p:nvSpPr>
        <p:spPr/>
        <p:txBody>
          <a:bodyPr/>
          <a:lstStyle/>
          <a:p>
            <a:pPr fontAlgn="auto">
              <a:spcAft>
                <a:spcPts val="0"/>
              </a:spcAft>
              <a:defRPr/>
            </a:pPr>
            <a:r>
              <a:rPr lang="en-US" dirty="0" smtClean="0"/>
              <a:t>First-In, First-Out method</a:t>
            </a:r>
          </a:p>
        </p:txBody>
      </p:sp>
      <p:graphicFrame>
        <p:nvGraphicFramePr>
          <p:cNvPr id="2069" name="Object 21"/>
          <p:cNvGraphicFramePr>
            <a:graphicFrameLocks/>
          </p:cNvGraphicFramePr>
          <p:nvPr/>
        </p:nvGraphicFramePr>
        <p:xfrm>
          <a:off x="533400" y="1752600"/>
          <a:ext cx="5257800" cy="4038600"/>
        </p:xfrm>
        <a:graphic>
          <a:graphicData uri="http://schemas.openxmlformats.org/presentationml/2006/ole">
            <p:oleObj spid="_x0000_s2069" name="Worksheet" r:id="rId4" imgW="3086100" imgH="2181135" progId="Excel.Sheet.8">
              <p:embed/>
            </p:oleObj>
          </a:graphicData>
        </a:graphic>
      </p:graphicFrame>
      <p:sp>
        <p:nvSpPr>
          <p:cNvPr id="2077" name="TextBox 10"/>
          <p:cNvSpPr txBox="1">
            <a:spLocks noChangeArrowheads="1"/>
          </p:cNvSpPr>
          <p:nvPr/>
        </p:nvSpPr>
        <p:spPr bwMode="auto">
          <a:xfrm>
            <a:off x="381000" y="5943600"/>
            <a:ext cx="8458200" cy="708025"/>
          </a:xfrm>
          <a:prstGeom prst="rect">
            <a:avLst/>
          </a:prstGeom>
          <a:noFill/>
          <a:ln w="9525">
            <a:noFill/>
            <a:miter lim="800000"/>
            <a:headEnd/>
            <a:tailEnd/>
          </a:ln>
        </p:spPr>
        <p:txBody>
          <a:bodyPr>
            <a:spAutoFit/>
          </a:bodyPr>
          <a:lstStyle/>
          <a:p>
            <a:r>
              <a:rPr lang="en-US" sz="2000" b="1">
                <a:solidFill>
                  <a:srgbClr val="FF0000"/>
                </a:solidFill>
              </a:rPr>
              <a:t>Additional Information: </a:t>
            </a:r>
            <a:r>
              <a:rPr lang="en-US" sz="2000" b="1"/>
              <a:t>During the period Harley-Davidson sold four units and has three units remaining in ending inventory.</a:t>
            </a:r>
          </a:p>
        </p:txBody>
      </p:sp>
      <p:sp>
        <p:nvSpPr>
          <p:cNvPr id="2078" name="Rectangle 11"/>
          <p:cNvSpPr>
            <a:spLocks noChangeArrowheads="1"/>
          </p:cNvSpPr>
          <p:nvPr/>
        </p:nvSpPr>
        <p:spPr bwMode="auto">
          <a:xfrm>
            <a:off x="5943600" y="2087563"/>
            <a:ext cx="2895600" cy="3170237"/>
          </a:xfrm>
          <a:prstGeom prst="rect">
            <a:avLst/>
          </a:prstGeom>
          <a:noFill/>
          <a:ln w="9525">
            <a:noFill/>
            <a:miter lim="800000"/>
            <a:headEnd/>
            <a:tailEnd/>
          </a:ln>
        </p:spPr>
        <p:txBody>
          <a:bodyPr>
            <a:spAutoFit/>
          </a:bodyPr>
          <a:lstStyle/>
          <a:p>
            <a:pPr algn="ctr"/>
            <a:r>
              <a:rPr lang="en-US" sz="2000"/>
              <a:t>This chart provides information about purchases for the Model A leather jacket inventory for Harley-Davidson. We will use this data throughout our inventory examples so we can compare our results at the end. </a:t>
            </a:r>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a:xfrm>
            <a:off x="457200" y="104775"/>
            <a:ext cx="8382000" cy="838200"/>
          </a:xfrm>
        </p:spPr>
        <p:txBody>
          <a:bodyPr/>
          <a:lstStyle/>
          <a:p>
            <a:pPr fontAlgn="auto">
              <a:spcAft>
                <a:spcPts val="0"/>
              </a:spcAft>
              <a:defRPr/>
            </a:pPr>
            <a:r>
              <a:rPr lang="en-US" dirty="0" smtClean="0"/>
              <a:t>First-In, First-Out method</a:t>
            </a:r>
          </a:p>
        </p:txBody>
      </p:sp>
      <p:pic>
        <p:nvPicPr>
          <p:cNvPr id="37890" name="Picture 3"/>
          <p:cNvPicPr>
            <a:picLocks noChangeAspect="1" noChangeArrowheads="1"/>
          </p:cNvPicPr>
          <p:nvPr/>
        </p:nvPicPr>
        <p:blipFill>
          <a:blip r:embed="rId3"/>
          <a:srcRect/>
          <a:stretch>
            <a:fillRect/>
          </a:stretch>
        </p:blipFill>
        <p:spPr bwMode="auto">
          <a:xfrm>
            <a:off x="76200" y="1262063"/>
            <a:ext cx="8839200" cy="2163762"/>
          </a:xfrm>
          <a:prstGeom prst="rect">
            <a:avLst/>
          </a:prstGeom>
          <a:noFill/>
          <a:ln w="9525">
            <a:solidFill>
              <a:schemeClr val="tx1"/>
            </a:solidFill>
            <a:miter lim="800000"/>
            <a:headEnd/>
            <a:tailEnd/>
          </a:ln>
        </p:spPr>
      </p:pic>
      <p:sp>
        <p:nvSpPr>
          <p:cNvPr id="37891" name="TextBox 11"/>
          <p:cNvSpPr txBox="1">
            <a:spLocks noChangeArrowheads="1"/>
          </p:cNvSpPr>
          <p:nvPr/>
        </p:nvSpPr>
        <p:spPr bwMode="auto">
          <a:xfrm>
            <a:off x="2551113" y="1889125"/>
            <a:ext cx="1066800" cy="322263"/>
          </a:xfrm>
          <a:prstGeom prst="rect">
            <a:avLst/>
          </a:prstGeom>
          <a:noFill/>
          <a:ln w="9525">
            <a:noFill/>
            <a:miter lim="800000"/>
            <a:headEnd/>
            <a:tailEnd/>
          </a:ln>
        </p:spPr>
        <p:txBody>
          <a:bodyPr>
            <a:spAutoFit/>
          </a:bodyPr>
          <a:lstStyle/>
          <a:p>
            <a:r>
              <a:rPr lang="en-US" sz="1500">
                <a:solidFill>
                  <a:srgbClr val="4D4D4D"/>
                </a:solidFill>
              </a:rPr>
              <a:t>Jan. 12</a:t>
            </a:r>
          </a:p>
        </p:txBody>
      </p:sp>
      <p:sp>
        <p:nvSpPr>
          <p:cNvPr id="37892" name="TextBox 12"/>
          <p:cNvSpPr txBox="1">
            <a:spLocks noChangeArrowheads="1"/>
          </p:cNvSpPr>
          <p:nvPr/>
        </p:nvSpPr>
        <p:spPr bwMode="auto">
          <a:xfrm>
            <a:off x="2551113" y="2159000"/>
            <a:ext cx="1066800" cy="322263"/>
          </a:xfrm>
          <a:prstGeom prst="rect">
            <a:avLst/>
          </a:prstGeom>
          <a:noFill/>
          <a:ln w="9525">
            <a:noFill/>
            <a:miter lim="800000"/>
            <a:headEnd/>
            <a:tailEnd/>
          </a:ln>
        </p:spPr>
        <p:txBody>
          <a:bodyPr>
            <a:spAutoFit/>
          </a:bodyPr>
          <a:lstStyle/>
          <a:p>
            <a:r>
              <a:rPr lang="en-US" sz="1500">
                <a:solidFill>
                  <a:srgbClr val="4D4D4D"/>
                </a:solidFill>
              </a:rPr>
              <a:t>Jan. 14</a:t>
            </a:r>
          </a:p>
        </p:txBody>
      </p:sp>
      <p:grpSp>
        <p:nvGrpSpPr>
          <p:cNvPr id="15" name="Group 16"/>
          <p:cNvGrpSpPr>
            <a:grpSpLocks/>
          </p:cNvGrpSpPr>
          <p:nvPr/>
        </p:nvGrpSpPr>
        <p:grpSpPr bwMode="auto">
          <a:xfrm>
            <a:off x="609600" y="3776663"/>
            <a:ext cx="7620000" cy="2514600"/>
            <a:chOff x="762000" y="3828425"/>
            <a:chExt cx="7620000" cy="2977816"/>
          </a:xfrm>
        </p:grpSpPr>
        <p:sp>
          <p:nvSpPr>
            <p:cNvPr id="16" name="Rectangle 15"/>
            <p:cNvSpPr/>
            <p:nvPr/>
          </p:nvSpPr>
          <p:spPr>
            <a:xfrm>
              <a:off x="762000" y="3828425"/>
              <a:ext cx="7620000" cy="2977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 name="AutoShape 2"/>
            <p:cNvCxnSpPr>
              <a:cxnSpLocks noChangeShapeType="1"/>
              <a:stCxn id="19" idx="2"/>
              <a:endCxn id="20" idx="0"/>
            </p:cNvCxnSpPr>
            <p:nvPr/>
          </p:nvCxnSpPr>
          <p:spPr bwMode="auto">
            <a:xfrm rot="5400000">
              <a:off x="3019802" y="4329114"/>
              <a:ext cx="1127961" cy="1976437"/>
            </a:xfrm>
            <a:prstGeom prst="bentConnector3">
              <a:avLst>
                <a:gd name="adj1" fmla="val 50000"/>
              </a:avLst>
            </a:prstGeom>
            <a:noFill/>
            <a:ln w="38100">
              <a:solidFill>
                <a:schemeClr val="tx1"/>
              </a:solidFill>
              <a:miter lim="800000"/>
              <a:headEnd/>
              <a:tailEnd type="triangle" w="med" len="med"/>
            </a:ln>
            <a:effectLst>
              <a:outerShdw dist="35921" dir="2700000" algn="ctr" rotWithShape="0">
                <a:schemeClr val="tx1"/>
              </a:outerShdw>
            </a:effectLst>
          </p:spPr>
        </p:cxnSp>
        <p:cxnSp>
          <p:nvCxnSpPr>
            <p:cNvPr id="18" name="AutoShape 3"/>
            <p:cNvCxnSpPr>
              <a:cxnSpLocks noChangeShapeType="1"/>
              <a:stCxn id="19" idx="2"/>
              <a:endCxn id="22" idx="0"/>
            </p:cNvCxnSpPr>
            <p:nvPr/>
          </p:nvCxnSpPr>
          <p:spPr bwMode="auto">
            <a:xfrm rot="16200000" flipH="1">
              <a:off x="4922420" y="4402933"/>
              <a:ext cx="1127961" cy="1828800"/>
            </a:xfrm>
            <a:prstGeom prst="bentConnector3">
              <a:avLst>
                <a:gd name="adj1" fmla="val 50000"/>
              </a:avLst>
            </a:prstGeom>
            <a:noFill/>
            <a:ln w="38100">
              <a:solidFill>
                <a:schemeClr val="tx1"/>
              </a:solidFill>
              <a:miter lim="800000"/>
              <a:headEnd/>
              <a:tailEnd type="triangle" w="med" len="med"/>
            </a:ln>
            <a:effectLst>
              <a:outerShdw dist="35921" dir="2700000" algn="ctr" rotWithShape="0">
                <a:schemeClr val="tx1"/>
              </a:outerShdw>
            </a:effectLst>
          </p:spPr>
        </p:cxnSp>
        <p:sp>
          <p:nvSpPr>
            <p:cNvPr id="19" name="Rectangle 5"/>
            <p:cNvSpPr>
              <a:spLocks noChangeArrowheads="1"/>
            </p:cNvSpPr>
            <p:nvPr/>
          </p:nvSpPr>
          <p:spPr bwMode="auto">
            <a:xfrm>
              <a:off x="2209800" y="3918662"/>
              <a:ext cx="4724400" cy="834691"/>
            </a:xfrm>
            <a:prstGeom prst="rect">
              <a:avLst/>
            </a:prstGeom>
            <a:solidFill>
              <a:schemeClr val="accent2">
                <a:lumMod val="75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000" b="1" dirty="0">
                  <a:solidFill>
                    <a:schemeClr val="bg1"/>
                  </a:solidFill>
                  <a:effectLst>
                    <a:outerShdw blurRad="38100" dist="38100" dir="2700000" algn="tl">
                      <a:srgbClr val="000000"/>
                    </a:outerShdw>
                  </a:effectLst>
                  <a:latin typeface="+mn-lt"/>
                  <a:cs typeface="Arial" pitchFamily="34" charset="0"/>
                </a:rPr>
                <a:t>Cost of Goods </a:t>
              </a:r>
              <a:r>
                <a:rPr lang="en-US" sz="2000" b="1" dirty="0">
                  <a:solidFill>
                    <a:schemeClr val="bg1"/>
                  </a:solidFill>
                  <a:effectLst>
                    <a:outerShdw blurRad="38100" dist="38100" dir="2700000" algn="tl">
                      <a:srgbClr val="000000"/>
                    </a:outerShdw>
                  </a:effectLst>
                  <a:latin typeface="+mn-lt"/>
                  <a:cs typeface="Arial" pitchFamily="34" charset="0"/>
                </a:rPr>
                <a:t>Available for </a:t>
              </a:r>
              <a:r>
                <a:rPr lang="en-US" sz="2000" b="1" dirty="0">
                  <a:solidFill>
                    <a:schemeClr val="bg1"/>
                  </a:solidFill>
                  <a:effectLst>
                    <a:outerShdw blurRad="38100" dist="38100" dir="2700000" algn="tl">
                      <a:srgbClr val="000000"/>
                    </a:outerShdw>
                  </a:effectLst>
                  <a:latin typeface="+mn-lt"/>
                  <a:cs typeface="Arial" pitchFamily="34" charset="0"/>
                </a:rPr>
                <a:t>Sale</a:t>
              </a:r>
              <a:br>
                <a:rPr lang="en-US" sz="2000" b="1" dirty="0">
                  <a:solidFill>
                    <a:schemeClr val="bg1"/>
                  </a:solidFill>
                  <a:effectLst>
                    <a:outerShdw blurRad="38100" dist="38100" dir="2700000" algn="tl">
                      <a:srgbClr val="000000"/>
                    </a:outerShdw>
                  </a:effectLst>
                  <a:latin typeface="+mn-lt"/>
                  <a:cs typeface="Arial" pitchFamily="34" charset="0"/>
                </a:rPr>
              </a:br>
              <a:r>
                <a:rPr lang="en-US" sz="2000" b="1" dirty="0">
                  <a:solidFill>
                    <a:schemeClr val="bg1"/>
                  </a:solidFill>
                  <a:effectLst>
                    <a:outerShdw blurRad="38100" dist="38100" dir="2700000" algn="tl">
                      <a:srgbClr val="000000"/>
                    </a:outerShdw>
                  </a:effectLst>
                  <a:latin typeface="+mn-lt"/>
                  <a:cs typeface="Arial" pitchFamily="34" charset="0"/>
                </a:rPr>
                <a:t>$560</a:t>
              </a:r>
              <a:endParaRPr lang="en-US" sz="2000" b="1" dirty="0">
                <a:solidFill>
                  <a:schemeClr val="bg1"/>
                </a:solidFill>
                <a:effectLst>
                  <a:outerShdw blurRad="38100" dist="38100" dir="2700000" algn="tl">
                    <a:srgbClr val="000000"/>
                  </a:outerShdw>
                </a:effectLst>
                <a:latin typeface="+mn-lt"/>
                <a:cs typeface="Arial" pitchFamily="34" charset="0"/>
              </a:endParaRPr>
            </a:p>
          </p:txBody>
        </p:sp>
        <p:sp>
          <p:nvSpPr>
            <p:cNvPr id="20" name="Rectangle 6"/>
            <p:cNvSpPr>
              <a:spLocks noChangeArrowheads="1"/>
            </p:cNvSpPr>
            <p:nvPr/>
          </p:nvSpPr>
          <p:spPr bwMode="auto">
            <a:xfrm>
              <a:off x="838200" y="5881313"/>
              <a:ext cx="3514725" cy="836570"/>
            </a:xfrm>
            <a:prstGeom prst="rect">
              <a:avLst/>
            </a:prstGeom>
            <a:solidFill>
              <a:srgbClr val="CCFFCC"/>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latin typeface="+mn-lt"/>
                  <a:cs typeface="Arial" pitchFamily="34" charset="0"/>
                </a:rPr>
                <a:t>Ending </a:t>
              </a:r>
              <a:r>
                <a:rPr lang="en-US" sz="2000" b="1" dirty="0">
                  <a:latin typeface="+mn-lt"/>
                  <a:cs typeface="Arial" pitchFamily="34" charset="0"/>
                </a:rPr>
                <a:t>Inventory</a:t>
              </a:r>
              <a:br>
                <a:rPr lang="en-US" sz="2000" b="1" dirty="0">
                  <a:latin typeface="+mn-lt"/>
                  <a:cs typeface="Arial" pitchFamily="34" charset="0"/>
                </a:rPr>
              </a:br>
              <a:r>
                <a:rPr lang="en-US" sz="2000" b="1" dirty="0">
                  <a:latin typeface="+mn-lt"/>
                  <a:cs typeface="Arial" pitchFamily="34" charset="0"/>
                </a:rPr>
                <a:t>$260</a:t>
              </a:r>
              <a:endParaRPr lang="en-US" sz="2000" b="1" dirty="0">
                <a:latin typeface="+mn-lt"/>
                <a:cs typeface="Arial" pitchFamily="34" charset="0"/>
              </a:endParaRPr>
            </a:p>
          </p:txBody>
        </p:sp>
        <p:sp>
          <p:nvSpPr>
            <p:cNvPr id="22" name="Rectangle 7"/>
            <p:cNvSpPr>
              <a:spLocks noChangeArrowheads="1"/>
            </p:cNvSpPr>
            <p:nvPr/>
          </p:nvSpPr>
          <p:spPr bwMode="auto">
            <a:xfrm>
              <a:off x="4643438" y="5881313"/>
              <a:ext cx="3514725" cy="836570"/>
            </a:xfrm>
            <a:prstGeom prst="rect">
              <a:avLst/>
            </a:prstGeom>
            <a:solidFill>
              <a:srgbClr val="FFFF99"/>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latin typeface="+mn-lt"/>
                  <a:cs typeface="Arial" pitchFamily="34" charset="0"/>
                </a:rPr>
                <a:t>Cost of Goods </a:t>
              </a:r>
              <a:r>
                <a:rPr lang="en-US" sz="2000" b="1" dirty="0">
                  <a:latin typeface="+mn-lt"/>
                  <a:cs typeface="Arial" pitchFamily="34" charset="0"/>
                </a:rPr>
                <a:t>Sold</a:t>
              </a:r>
              <a:br>
                <a:rPr lang="en-US" sz="2000" b="1" dirty="0">
                  <a:latin typeface="+mn-lt"/>
                  <a:cs typeface="Arial" pitchFamily="34" charset="0"/>
                </a:rPr>
              </a:br>
              <a:r>
                <a:rPr lang="en-US" sz="2000" b="1" dirty="0">
                  <a:latin typeface="+mn-lt"/>
                  <a:cs typeface="Arial" pitchFamily="34" charset="0"/>
                </a:rPr>
                <a:t>$300</a:t>
              </a:r>
              <a:endParaRPr lang="en-US" sz="2000" b="1" dirty="0">
                <a:latin typeface="+mn-lt"/>
                <a:cs typeface="Arial" pitchFamily="34" charset="0"/>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ChangeArrowheads="1"/>
          </p:cNvSpPr>
          <p:nvPr/>
        </p:nvSpPr>
        <p:spPr bwMode="auto">
          <a:xfrm>
            <a:off x="685800" y="6324600"/>
            <a:ext cx="1905000" cy="457200"/>
          </a:xfrm>
          <a:prstGeom prst="rect">
            <a:avLst/>
          </a:prstGeom>
          <a:noFill/>
          <a:ln w="12700">
            <a:noFill/>
            <a:miter lim="800000"/>
            <a:headEnd/>
            <a:tailEnd/>
          </a:ln>
        </p:spPr>
        <p:txBody>
          <a:bodyPr wrap="none" anchor="ctr"/>
          <a:lstStyle/>
          <a:p>
            <a:endParaRPr lang="en-US"/>
          </a:p>
        </p:txBody>
      </p:sp>
      <p:sp>
        <p:nvSpPr>
          <p:cNvPr id="39938" name="Rectangle 1027"/>
          <p:cNvSpPr>
            <a:spLocks noChangeArrowheads="1"/>
          </p:cNvSpPr>
          <p:nvPr/>
        </p:nvSpPr>
        <p:spPr bwMode="auto">
          <a:xfrm>
            <a:off x="3124200" y="6324600"/>
            <a:ext cx="2895600" cy="457200"/>
          </a:xfrm>
          <a:prstGeom prst="rect">
            <a:avLst/>
          </a:prstGeom>
          <a:noFill/>
          <a:ln w="12700">
            <a:noFill/>
            <a:miter lim="800000"/>
            <a:headEnd/>
            <a:tailEnd/>
          </a:ln>
        </p:spPr>
        <p:txBody>
          <a:bodyPr wrap="none" anchor="ctr"/>
          <a:lstStyle/>
          <a:p>
            <a:endParaRPr lang="en-US"/>
          </a:p>
        </p:txBody>
      </p:sp>
      <p:sp>
        <p:nvSpPr>
          <p:cNvPr id="39939" name="Rectangle 1028"/>
          <p:cNvSpPr>
            <a:spLocks noChangeArrowheads="1"/>
          </p:cNvSpPr>
          <p:nvPr/>
        </p:nvSpPr>
        <p:spPr bwMode="auto">
          <a:xfrm>
            <a:off x="685800" y="6324600"/>
            <a:ext cx="1905000" cy="457200"/>
          </a:xfrm>
          <a:prstGeom prst="rect">
            <a:avLst/>
          </a:prstGeom>
          <a:noFill/>
          <a:ln w="12700">
            <a:noFill/>
            <a:miter lim="800000"/>
            <a:headEnd/>
            <a:tailEnd/>
          </a:ln>
        </p:spPr>
        <p:txBody>
          <a:bodyPr wrap="none" anchor="ctr"/>
          <a:lstStyle/>
          <a:p>
            <a:endParaRPr lang="en-US"/>
          </a:p>
        </p:txBody>
      </p:sp>
      <p:sp>
        <p:nvSpPr>
          <p:cNvPr id="39940" name="Rectangle 1029"/>
          <p:cNvSpPr>
            <a:spLocks noChangeArrowheads="1"/>
          </p:cNvSpPr>
          <p:nvPr/>
        </p:nvSpPr>
        <p:spPr bwMode="auto">
          <a:xfrm>
            <a:off x="3124200" y="6324600"/>
            <a:ext cx="2895600" cy="457200"/>
          </a:xfrm>
          <a:prstGeom prst="rect">
            <a:avLst/>
          </a:prstGeom>
          <a:noFill/>
          <a:ln w="12700">
            <a:noFill/>
            <a:miter lim="800000"/>
            <a:headEnd/>
            <a:tailEnd/>
          </a:ln>
        </p:spPr>
        <p:txBody>
          <a:bodyPr wrap="none" anchor="ctr"/>
          <a:lstStyle/>
          <a:p>
            <a:endParaRPr lang="en-US"/>
          </a:p>
        </p:txBody>
      </p:sp>
      <p:sp>
        <p:nvSpPr>
          <p:cNvPr id="39941" name="Rectangle 1030"/>
          <p:cNvSpPr>
            <a:spLocks noChangeArrowheads="1"/>
          </p:cNvSpPr>
          <p:nvPr/>
        </p:nvSpPr>
        <p:spPr bwMode="auto">
          <a:xfrm>
            <a:off x="685800" y="6324600"/>
            <a:ext cx="1905000" cy="457200"/>
          </a:xfrm>
          <a:prstGeom prst="rect">
            <a:avLst/>
          </a:prstGeom>
          <a:noFill/>
          <a:ln w="12700">
            <a:noFill/>
            <a:miter lim="800000"/>
            <a:headEnd/>
            <a:tailEnd/>
          </a:ln>
        </p:spPr>
        <p:txBody>
          <a:bodyPr wrap="none" anchor="ctr"/>
          <a:lstStyle/>
          <a:p>
            <a:endParaRPr lang="en-US"/>
          </a:p>
        </p:txBody>
      </p:sp>
      <p:sp>
        <p:nvSpPr>
          <p:cNvPr id="39942" name="Rectangle 1031"/>
          <p:cNvSpPr>
            <a:spLocks noChangeArrowheads="1"/>
          </p:cNvSpPr>
          <p:nvPr/>
        </p:nvSpPr>
        <p:spPr bwMode="auto">
          <a:xfrm>
            <a:off x="3124200" y="6324600"/>
            <a:ext cx="2895600" cy="457200"/>
          </a:xfrm>
          <a:prstGeom prst="rect">
            <a:avLst/>
          </a:prstGeom>
          <a:noFill/>
          <a:ln w="12700">
            <a:noFill/>
            <a:miter lim="800000"/>
            <a:headEnd/>
            <a:tailEnd/>
          </a:ln>
        </p:spPr>
        <p:txBody>
          <a:bodyPr wrap="none" anchor="ctr"/>
          <a:lstStyle/>
          <a:p>
            <a:endParaRPr lang="en-US"/>
          </a:p>
        </p:txBody>
      </p:sp>
      <p:sp>
        <p:nvSpPr>
          <p:cNvPr id="34824" name="Rectangle 1032"/>
          <p:cNvSpPr>
            <a:spLocks noGrp="1" noChangeArrowheads="1"/>
          </p:cNvSpPr>
          <p:nvPr>
            <p:ph type="title"/>
          </p:nvPr>
        </p:nvSpPr>
        <p:spPr/>
        <p:txBody>
          <a:bodyPr/>
          <a:lstStyle/>
          <a:p>
            <a:pPr fontAlgn="auto">
              <a:spcAft>
                <a:spcPts val="0"/>
              </a:spcAft>
              <a:defRPr/>
            </a:pPr>
            <a:r>
              <a:rPr lang="en-US" dirty="0" smtClean="0"/>
              <a:t>Last-In, First-Out method</a:t>
            </a:r>
          </a:p>
        </p:txBody>
      </p:sp>
      <p:sp>
        <p:nvSpPr>
          <p:cNvPr id="206857" name="Rectangle 1033"/>
          <p:cNvSpPr>
            <a:spLocks noChangeArrowheads="1"/>
          </p:cNvSpPr>
          <p:nvPr/>
        </p:nvSpPr>
        <p:spPr bwMode="auto">
          <a:xfrm>
            <a:off x="5138738" y="2205038"/>
            <a:ext cx="2905125" cy="1076325"/>
          </a:xfrm>
          <a:prstGeom prst="rect">
            <a:avLst/>
          </a:prstGeom>
          <a:solidFill>
            <a:schemeClr val="accent5">
              <a:lumMod val="40000"/>
              <a:lumOff val="60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C00000"/>
                </a:solidFill>
                <a:effectLst>
                  <a:outerShdw blurRad="38100" dist="38100" dir="2700000" algn="tl">
                    <a:srgbClr val="000000"/>
                  </a:outerShdw>
                </a:effectLst>
                <a:latin typeface="+mn-lt"/>
                <a:cs typeface="Arial" pitchFamily="34" charset="0"/>
              </a:rPr>
              <a:t>Ending Inventory</a:t>
            </a:r>
          </a:p>
        </p:txBody>
      </p:sp>
      <p:sp>
        <p:nvSpPr>
          <p:cNvPr id="206858" name="Rectangle 1034"/>
          <p:cNvSpPr>
            <a:spLocks noChangeArrowheads="1"/>
          </p:cNvSpPr>
          <p:nvPr/>
        </p:nvSpPr>
        <p:spPr bwMode="auto">
          <a:xfrm>
            <a:off x="5138738" y="4638675"/>
            <a:ext cx="2905125" cy="1076325"/>
          </a:xfrm>
          <a:prstGeom prst="rect">
            <a:avLst/>
          </a:prstGeom>
          <a:solidFill>
            <a:schemeClr val="accent2"/>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316501"/>
                </a:solidFill>
                <a:effectLst>
                  <a:outerShdw blurRad="38100" dist="38100" dir="2700000" algn="tl">
                    <a:srgbClr val="000000"/>
                  </a:outerShdw>
                </a:effectLst>
                <a:latin typeface="+mn-lt"/>
                <a:cs typeface="Arial" pitchFamily="34" charset="0"/>
              </a:rPr>
              <a:t>Cost of Goods Sold</a:t>
            </a:r>
          </a:p>
        </p:txBody>
      </p:sp>
      <p:sp>
        <p:nvSpPr>
          <p:cNvPr id="206859" name="Line 1035"/>
          <p:cNvSpPr>
            <a:spLocks noChangeShapeType="1"/>
          </p:cNvSpPr>
          <p:nvPr/>
        </p:nvSpPr>
        <p:spPr bwMode="auto">
          <a:xfrm>
            <a:off x="3429000" y="2738438"/>
            <a:ext cx="1676400" cy="0"/>
          </a:xfrm>
          <a:prstGeom prst="line">
            <a:avLst/>
          </a:prstGeom>
          <a:noFill/>
          <a:ln w="50800">
            <a:solidFill>
              <a:schemeClr val="tx1"/>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solidFill>
                <a:srgbClr val="C00000"/>
              </a:solidFill>
              <a:latin typeface="+mn-lt"/>
              <a:cs typeface="Arial" pitchFamily="34" charset="0"/>
            </a:endParaRPr>
          </a:p>
        </p:txBody>
      </p:sp>
      <p:sp>
        <p:nvSpPr>
          <p:cNvPr id="206860" name="Rectangle 1036"/>
          <p:cNvSpPr>
            <a:spLocks noChangeArrowheads="1"/>
          </p:cNvSpPr>
          <p:nvPr/>
        </p:nvSpPr>
        <p:spPr bwMode="auto">
          <a:xfrm>
            <a:off x="609600" y="2449513"/>
            <a:ext cx="2905125" cy="588962"/>
          </a:xfrm>
          <a:prstGeom prst="rect">
            <a:avLst/>
          </a:prstGeom>
          <a:solidFill>
            <a:schemeClr val="accent5">
              <a:lumMod val="40000"/>
              <a:lumOff val="60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C00000"/>
                </a:solidFill>
                <a:effectLst>
                  <a:outerShdw blurRad="38100" dist="38100" dir="2700000" algn="tl">
                    <a:srgbClr val="000000"/>
                  </a:outerShdw>
                </a:effectLst>
                <a:latin typeface="+mn-lt"/>
                <a:cs typeface="Arial" pitchFamily="34" charset="0"/>
              </a:rPr>
              <a:t>Oldest Costs</a:t>
            </a:r>
          </a:p>
        </p:txBody>
      </p:sp>
      <p:sp>
        <p:nvSpPr>
          <p:cNvPr id="206861" name="Line 1037"/>
          <p:cNvSpPr>
            <a:spLocks noChangeShapeType="1"/>
          </p:cNvSpPr>
          <p:nvPr/>
        </p:nvSpPr>
        <p:spPr bwMode="auto">
          <a:xfrm>
            <a:off x="3429000" y="5176838"/>
            <a:ext cx="1676400" cy="0"/>
          </a:xfrm>
          <a:prstGeom prst="line">
            <a:avLst/>
          </a:prstGeom>
          <a:noFill/>
          <a:ln w="50800">
            <a:solidFill>
              <a:schemeClr val="tx1"/>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06862" name="Rectangle 1038"/>
          <p:cNvSpPr>
            <a:spLocks noChangeArrowheads="1"/>
          </p:cNvSpPr>
          <p:nvPr/>
        </p:nvSpPr>
        <p:spPr bwMode="auto">
          <a:xfrm>
            <a:off x="609600" y="4883150"/>
            <a:ext cx="2905125" cy="588963"/>
          </a:xfrm>
          <a:prstGeom prst="rect">
            <a:avLst/>
          </a:prstGeom>
          <a:solidFill>
            <a:schemeClr val="accent2"/>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rgbClr val="316501"/>
                </a:solidFill>
                <a:effectLst>
                  <a:outerShdw blurRad="38100" dist="38100" dir="2700000" algn="tl">
                    <a:srgbClr val="000000"/>
                  </a:outerShdw>
                </a:effectLst>
                <a:latin typeface="+mn-lt"/>
                <a:cs typeface="Arial" pitchFamily="34" charset="0"/>
              </a:rPr>
              <a:t>Recent Costs</a:t>
            </a: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681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681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6813"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6814"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6815"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7" name="Rectangle 8"/>
          <p:cNvSpPr>
            <a:spLocks noGrp="1" noChangeArrowheads="1"/>
          </p:cNvSpPr>
          <p:nvPr>
            <p:ph type="title"/>
          </p:nvPr>
        </p:nvSpPr>
        <p:spPr/>
        <p:txBody>
          <a:bodyPr/>
          <a:lstStyle/>
          <a:p>
            <a:pPr fontAlgn="auto">
              <a:spcAft>
                <a:spcPts val="0"/>
              </a:spcAft>
              <a:defRPr/>
            </a:pPr>
            <a:r>
              <a:rPr lang="en-US" dirty="0" smtClean="0"/>
              <a:t>Last-In, First-Out method</a:t>
            </a:r>
          </a:p>
        </p:txBody>
      </p:sp>
      <p:graphicFrame>
        <p:nvGraphicFramePr>
          <p:cNvPr id="76809" name="Object 9"/>
          <p:cNvGraphicFramePr>
            <a:graphicFrameLocks/>
          </p:cNvGraphicFramePr>
          <p:nvPr/>
        </p:nvGraphicFramePr>
        <p:xfrm>
          <a:off x="533400" y="1752600"/>
          <a:ext cx="5257800" cy="4038600"/>
        </p:xfrm>
        <a:graphic>
          <a:graphicData uri="http://schemas.openxmlformats.org/presentationml/2006/ole">
            <p:oleObj spid="_x0000_s76809" name="Worksheet" r:id="rId4" imgW="3086100" imgH="2181135" progId="Excel.Sheet.8">
              <p:embed/>
            </p:oleObj>
          </a:graphicData>
        </a:graphic>
      </p:graphicFrame>
      <p:sp>
        <p:nvSpPr>
          <p:cNvPr id="76817" name="TextBox 10"/>
          <p:cNvSpPr txBox="1">
            <a:spLocks noChangeArrowheads="1"/>
          </p:cNvSpPr>
          <p:nvPr/>
        </p:nvSpPr>
        <p:spPr bwMode="auto">
          <a:xfrm>
            <a:off x="381000" y="5943600"/>
            <a:ext cx="8458200" cy="708025"/>
          </a:xfrm>
          <a:prstGeom prst="rect">
            <a:avLst/>
          </a:prstGeom>
          <a:noFill/>
          <a:ln w="9525">
            <a:noFill/>
            <a:miter lim="800000"/>
            <a:headEnd/>
            <a:tailEnd/>
          </a:ln>
        </p:spPr>
        <p:txBody>
          <a:bodyPr>
            <a:spAutoFit/>
          </a:bodyPr>
          <a:lstStyle/>
          <a:p>
            <a:r>
              <a:rPr lang="en-US" sz="2000" b="1">
                <a:solidFill>
                  <a:srgbClr val="FF0000"/>
                </a:solidFill>
              </a:rPr>
              <a:t>Additional Information: </a:t>
            </a:r>
            <a:r>
              <a:rPr lang="en-US" sz="2000" b="1"/>
              <a:t>During the period Harley-Davidson sold four units and has three units remaining in ending inventory.</a:t>
            </a:r>
          </a:p>
        </p:txBody>
      </p:sp>
      <p:sp>
        <p:nvSpPr>
          <p:cNvPr id="76818" name="Rectangle 11"/>
          <p:cNvSpPr>
            <a:spLocks noChangeArrowheads="1"/>
          </p:cNvSpPr>
          <p:nvPr/>
        </p:nvSpPr>
        <p:spPr bwMode="auto">
          <a:xfrm>
            <a:off x="5943600" y="2087563"/>
            <a:ext cx="2895600" cy="3170237"/>
          </a:xfrm>
          <a:prstGeom prst="rect">
            <a:avLst/>
          </a:prstGeom>
          <a:noFill/>
          <a:ln w="9525">
            <a:noFill/>
            <a:miter lim="800000"/>
            <a:headEnd/>
            <a:tailEnd/>
          </a:ln>
        </p:spPr>
        <p:txBody>
          <a:bodyPr>
            <a:spAutoFit/>
          </a:bodyPr>
          <a:lstStyle/>
          <a:p>
            <a:pPr algn="ctr"/>
            <a:r>
              <a:rPr lang="en-US" sz="2000"/>
              <a:t>This chart provides information about purchases for the Model A leather jacket inventory for Harley-Davidson. We will use this data throughout our inventory examples so we can compare our results at the end. </a:t>
            </a:r>
          </a:p>
        </p:txBody>
      </p:sp>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885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8851"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8852"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8853"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8854"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177" name="Rectangle 8"/>
          <p:cNvSpPr>
            <a:spLocks noGrp="1" noChangeArrowheads="1"/>
          </p:cNvSpPr>
          <p:nvPr>
            <p:ph type="title"/>
          </p:nvPr>
        </p:nvSpPr>
        <p:spPr/>
        <p:txBody>
          <a:bodyPr/>
          <a:lstStyle/>
          <a:p>
            <a:pPr fontAlgn="auto">
              <a:spcAft>
                <a:spcPts val="0"/>
              </a:spcAft>
              <a:defRPr/>
            </a:pPr>
            <a:r>
              <a:rPr lang="en-US" dirty="0" smtClean="0"/>
              <a:t>Last-In, First-Out method</a:t>
            </a:r>
          </a:p>
        </p:txBody>
      </p:sp>
      <p:grpSp>
        <p:nvGrpSpPr>
          <p:cNvPr id="11" name="Group 16"/>
          <p:cNvGrpSpPr>
            <a:grpSpLocks/>
          </p:cNvGrpSpPr>
          <p:nvPr/>
        </p:nvGrpSpPr>
        <p:grpSpPr bwMode="auto">
          <a:xfrm>
            <a:off x="609600" y="4038600"/>
            <a:ext cx="7620000" cy="2514600"/>
            <a:chOff x="762000" y="3828425"/>
            <a:chExt cx="7620000" cy="2977816"/>
          </a:xfrm>
        </p:grpSpPr>
        <p:sp>
          <p:nvSpPr>
            <p:cNvPr id="12" name="Rectangle 11"/>
            <p:cNvSpPr/>
            <p:nvPr/>
          </p:nvSpPr>
          <p:spPr>
            <a:xfrm>
              <a:off x="762000" y="3828425"/>
              <a:ext cx="7620000" cy="2977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3" name="AutoShape 2"/>
            <p:cNvCxnSpPr>
              <a:cxnSpLocks noChangeShapeType="1"/>
              <a:stCxn id="15" idx="2"/>
              <a:endCxn id="16" idx="0"/>
            </p:cNvCxnSpPr>
            <p:nvPr/>
          </p:nvCxnSpPr>
          <p:spPr bwMode="auto">
            <a:xfrm rot="5400000">
              <a:off x="3019802" y="4329114"/>
              <a:ext cx="1127961" cy="1976437"/>
            </a:xfrm>
            <a:prstGeom prst="bentConnector3">
              <a:avLst>
                <a:gd name="adj1" fmla="val 50000"/>
              </a:avLst>
            </a:prstGeom>
            <a:noFill/>
            <a:ln w="38100">
              <a:solidFill>
                <a:schemeClr val="tx1"/>
              </a:solidFill>
              <a:miter lim="800000"/>
              <a:headEnd/>
              <a:tailEnd type="triangle" w="med" len="med"/>
            </a:ln>
            <a:effectLst>
              <a:outerShdw dist="35921" dir="2700000" algn="ctr" rotWithShape="0">
                <a:schemeClr val="tx1"/>
              </a:outerShdw>
            </a:effectLst>
          </p:spPr>
        </p:cxnSp>
        <p:cxnSp>
          <p:nvCxnSpPr>
            <p:cNvPr id="14" name="AutoShape 3"/>
            <p:cNvCxnSpPr>
              <a:cxnSpLocks noChangeShapeType="1"/>
              <a:stCxn id="15" idx="2"/>
              <a:endCxn id="17" idx="0"/>
            </p:cNvCxnSpPr>
            <p:nvPr/>
          </p:nvCxnSpPr>
          <p:spPr bwMode="auto">
            <a:xfrm rot="16200000" flipH="1">
              <a:off x="4922420" y="4402933"/>
              <a:ext cx="1127961" cy="1828800"/>
            </a:xfrm>
            <a:prstGeom prst="bentConnector3">
              <a:avLst>
                <a:gd name="adj1" fmla="val 50000"/>
              </a:avLst>
            </a:prstGeom>
            <a:noFill/>
            <a:ln w="38100">
              <a:solidFill>
                <a:schemeClr val="tx1"/>
              </a:solidFill>
              <a:miter lim="800000"/>
              <a:headEnd/>
              <a:tailEnd type="triangle" w="med" len="med"/>
            </a:ln>
            <a:effectLst>
              <a:outerShdw dist="35921" dir="2700000" algn="ctr" rotWithShape="0">
                <a:schemeClr val="tx1"/>
              </a:outerShdw>
            </a:effectLst>
          </p:spPr>
        </p:cxnSp>
        <p:sp>
          <p:nvSpPr>
            <p:cNvPr id="15" name="Rectangle 5"/>
            <p:cNvSpPr>
              <a:spLocks noChangeArrowheads="1"/>
            </p:cNvSpPr>
            <p:nvPr/>
          </p:nvSpPr>
          <p:spPr bwMode="auto">
            <a:xfrm>
              <a:off x="2209800" y="3918662"/>
              <a:ext cx="4724400" cy="834691"/>
            </a:xfrm>
            <a:prstGeom prst="rect">
              <a:avLst/>
            </a:prstGeom>
            <a:solidFill>
              <a:schemeClr val="accent2">
                <a:lumMod val="75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000" b="1" dirty="0">
                  <a:solidFill>
                    <a:schemeClr val="bg1"/>
                  </a:solidFill>
                  <a:effectLst>
                    <a:outerShdw blurRad="38100" dist="38100" dir="2700000" algn="tl">
                      <a:srgbClr val="000000"/>
                    </a:outerShdw>
                  </a:effectLst>
                  <a:latin typeface="+mn-lt"/>
                  <a:cs typeface="Arial" pitchFamily="34" charset="0"/>
                </a:rPr>
                <a:t>Cost of Goods </a:t>
              </a:r>
              <a:r>
                <a:rPr lang="en-US" sz="2000" b="1" dirty="0">
                  <a:solidFill>
                    <a:schemeClr val="bg1"/>
                  </a:solidFill>
                  <a:effectLst>
                    <a:outerShdw blurRad="38100" dist="38100" dir="2700000" algn="tl">
                      <a:srgbClr val="000000"/>
                    </a:outerShdw>
                  </a:effectLst>
                  <a:latin typeface="+mn-lt"/>
                  <a:cs typeface="Arial" pitchFamily="34" charset="0"/>
                </a:rPr>
                <a:t>Available for </a:t>
              </a:r>
              <a:r>
                <a:rPr lang="en-US" sz="2000" b="1" dirty="0">
                  <a:solidFill>
                    <a:schemeClr val="bg1"/>
                  </a:solidFill>
                  <a:effectLst>
                    <a:outerShdw blurRad="38100" dist="38100" dir="2700000" algn="tl">
                      <a:srgbClr val="000000"/>
                    </a:outerShdw>
                  </a:effectLst>
                  <a:latin typeface="+mn-lt"/>
                  <a:cs typeface="Arial" pitchFamily="34" charset="0"/>
                </a:rPr>
                <a:t>Sale</a:t>
              </a:r>
              <a:br>
                <a:rPr lang="en-US" sz="2000" b="1" dirty="0">
                  <a:solidFill>
                    <a:schemeClr val="bg1"/>
                  </a:solidFill>
                  <a:effectLst>
                    <a:outerShdw blurRad="38100" dist="38100" dir="2700000" algn="tl">
                      <a:srgbClr val="000000"/>
                    </a:outerShdw>
                  </a:effectLst>
                  <a:latin typeface="+mn-lt"/>
                  <a:cs typeface="Arial" pitchFamily="34" charset="0"/>
                </a:rPr>
              </a:br>
              <a:r>
                <a:rPr lang="en-US" sz="2000" b="1" dirty="0">
                  <a:solidFill>
                    <a:schemeClr val="bg1"/>
                  </a:solidFill>
                  <a:effectLst>
                    <a:outerShdw blurRad="38100" dist="38100" dir="2700000" algn="tl">
                      <a:srgbClr val="000000"/>
                    </a:outerShdw>
                  </a:effectLst>
                  <a:latin typeface="+mn-lt"/>
                  <a:cs typeface="Arial" pitchFamily="34" charset="0"/>
                </a:rPr>
                <a:t>$560</a:t>
              </a:r>
              <a:endParaRPr lang="en-US" sz="2000" b="1" dirty="0">
                <a:solidFill>
                  <a:schemeClr val="bg1"/>
                </a:solidFill>
                <a:effectLst>
                  <a:outerShdw blurRad="38100" dist="38100" dir="2700000" algn="tl">
                    <a:srgbClr val="000000"/>
                  </a:outerShdw>
                </a:effectLst>
                <a:latin typeface="+mn-lt"/>
                <a:cs typeface="Arial" pitchFamily="34" charset="0"/>
              </a:endParaRPr>
            </a:p>
          </p:txBody>
        </p:sp>
        <p:sp>
          <p:nvSpPr>
            <p:cNvPr id="16" name="Rectangle 6"/>
            <p:cNvSpPr>
              <a:spLocks noChangeArrowheads="1"/>
            </p:cNvSpPr>
            <p:nvPr/>
          </p:nvSpPr>
          <p:spPr bwMode="auto">
            <a:xfrm>
              <a:off x="838200" y="5881313"/>
              <a:ext cx="3514725" cy="836571"/>
            </a:xfrm>
            <a:prstGeom prst="rect">
              <a:avLst/>
            </a:prstGeom>
            <a:solidFill>
              <a:srgbClr val="CCFFCC"/>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latin typeface="+mn-lt"/>
                  <a:cs typeface="Arial" pitchFamily="34" charset="0"/>
                </a:rPr>
                <a:t>Ending </a:t>
              </a:r>
              <a:r>
                <a:rPr lang="en-US" sz="2000" b="1" dirty="0">
                  <a:latin typeface="+mn-lt"/>
                  <a:cs typeface="Arial" pitchFamily="34" charset="0"/>
                </a:rPr>
                <a:t>Inventory</a:t>
              </a:r>
              <a:br>
                <a:rPr lang="en-US" sz="2000" b="1" dirty="0">
                  <a:latin typeface="+mn-lt"/>
                  <a:cs typeface="Arial" pitchFamily="34" charset="0"/>
                </a:rPr>
              </a:br>
              <a:r>
                <a:rPr lang="en-US" sz="2000" b="1" dirty="0">
                  <a:latin typeface="+mn-lt"/>
                  <a:cs typeface="Arial" pitchFamily="34" charset="0"/>
                </a:rPr>
                <a:t>$220</a:t>
              </a:r>
              <a:endParaRPr lang="en-US" sz="2000" b="1" dirty="0">
                <a:latin typeface="+mn-lt"/>
                <a:cs typeface="Arial" pitchFamily="34" charset="0"/>
              </a:endParaRPr>
            </a:p>
          </p:txBody>
        </p:sp>
        <p:sp>
          <p:nvSpPr>
            <p:cNvPr id="17" name="Rectangle 7"/>
            <p:cNvSpPr>
              <a:spLocks noChangeArrowheads="1"/>
            </p:cNvSpPr>
            <p:nvPr/>
          </p:nvSpPr>
          <p:spPr bwMode="auto">
            <a:xfrm>
              <a:off x="4643438" y="5881313"/>
              <a:ext cx="3514725" cy="836571"/>
            </a:xfrm>
            <a:prstGeom prst="rect">
              <a:avLst/>
            </a:prstGeom>
            <a:solidFill>
              <a:srgbClr val="FFFF99"/>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latin typeface="+mn-lt"/>
                  <a:cs typeface="Arial" pitchFamily="34" charset="0"/>
                </a:rPr>
                <a:t>Cost of Goods </a:t>
              </a:r>
              <a:r>
                <a:rPr lang="en-US" sz="2000" b="1" dirty="0">
                  <a:latin typeface="+mn-lt"/>
                  <a:cs typeface="Arial" pitchFamily="34" charset="0"/>
                </a:rPr>
                <a:t>Sold</a:t>
              </a:r>
              <a:br>
                <a:rPr lang="en-US" sz="2000" b="1" dirty="0">
                  <a:latin typeface="+mn-lt"/>
                  <a:cs typeface="Arial" pitchFamily="34" charset="0"/>
                </a:rPr>
              </a:br>
              <a:r>
                <a:rPr lang="en-US" sz="2000" b="1" dirty="0">
                  <a:latin typeface="+mn-lt"/>
                  <a:cs typeface="Arial" pitchFamily="34" charset="0"/>
                </a:rPr>
                <a:t>$340</a:t>
              </a:r>
              <a:endParaRPr lang="en-US" sz="2000" b="1" dirty="0">
                <a:latin typeface="+mn-lt"/>
                <a:cs typeface="Arial" pitchFamily="34" charset="0"/>
              </a:endParaRPr>
            </a:p>
          </p:txBody>
        </p:sp>
      </p:grpSp>
      <p:pic>
        <p:nvPicPr>
          <p:cNvPr id="78857" name="Picture 3"/>
          <p:cNvPicPr>
            <a:picLocks noChangeAspect="1" noChangeArrowheads="1"/>
          </p:cNvPicPr>
          <p:nvPr/>
        </p:nvPicPr>
        <p:blipFill>
          <a:blip r:embed="rId3"/>
          <a:srcRect/>
          <a:stretch>
            <a:fillRect/>
          </a:stretch>
        </p:blipFill>
        <p:spPr bwMode="auto">
          <a:xfrm>
            <a:off x="28575" y="1582738"/>
            <a:ext cx="8915400" cy="2297112"/>
          </a:xfrm>
          <a:prstGeom prst="rect">
            <a:avLst/>
          </a:prstGeom>
          <a:noFill/>
          <a:ln w="9525">
            <a:solidFill>
              <a:schemeClr val="tx1"/>
            </a:solidFill>
            <a:miter lim="800000"/>
            <a:headEnd/>
            <a:tailEnd/>
          </a:ln>
        </p:spPr>
      </p:pic>
      <p:sp>
        <p:nvSpPr>
          <p:cNvPr id="78858" name="TextBox 18"/>
          <p:cNvSpPr txBox="1">
            <a:spLocks noChangeArrowheads="1"/>
          </p:cNvSpPr>
          <p:nvPr/>
        </p:nvSpPr>
        <p:spPr bwMode="auto">
          <a:xfrm>
            <a:off x="2667000" y="2270125"/>
            <a:ext cx="1066800" cy="338138"/>
          </a:xfrm>
          <a:prstGeom prst="rect">
            <a:avLst/>
          </a:prstGeom>
          <a:noFill/>
          <a:ln w="9525">
            <a:noFill/>
            <a:miter lim="800000"/>
            <a:headEnd/>
            <a:tailEnd/>
          </a:ln>
        </p:spPr>
        <p:txBody>
          <a:bodyPr>
            <a:spAutoFit/>
          </a:bodyPr>
          <a:lstStyle/>
          <a:p>
            <a:r>
              <a:rPr lang="en-US" sz="1600">
                <a:solidFill>
                  <a:srgbClr val="4D4D4D"/>
                </a:solidFill>
                <a:latin typeface="Arial Narrow" pitchFamily="34" charset="0"/>
              </a:rPr>
              <a:t>Jan. 12</a:t>
            </a:r>
          </a:p>
        </p:txBody>
      </p:sp>
      <p:sp>
        <p:nvSpPr>
          <p:cNvPr id="78859" name="TextBox 19"/>
          <p:cNvSpPr txBox="1">
            <a:spLocks noChangeArrowheads="1"/>
          </p:cNvSpPr>
          <p:nvPr/>
        </p:nvSpPr>
        <p:spPr bwMode="auto">
          <a:xfrm>
            <a:off x="2667000" y="2555875"/>
            <a:ext cx="1066800" cy="339725"/>
          </a:xfrm>
          <a:prstGeom prst="rect">
            <a:avLst/>
          </a:prstGeom>
          <a:noFill/>
          <a:ln w="9525">
            <a:noFill/>
            <a:miter lim="800000"/>
            <a:headEnd/>
            <a:tailEnd/>
          </a:ln>
        </p:spPr>
        <p:txBody>
          <a:bodyPr>
            <a:spAutoFit/>
          </a:bodyPr>
          <a:lstStyle/>
          <a:p>
            <a:r>
              <a:rPr lang="en-US" sz="1600">
                <a:solidFill>
                  <a:srgbClr val="4D4D4D"/>
                </a:solidFill>
                <a:latin typeface="Arial Narrow" pitchFamily="34" charset="0"/>
              </a:rPr>
              <a:t>Jan. 14</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fontAlgn="auto">
              <a:spcAft>
                <a:spcPts val="0"/>
              </a:spcAft>
              <a:defRPr/>
            </a:pPr>
            <a:r>
              <a:rPr lang="en-US" dirty="0" smtClean="0"/>
              <a:t>Average Cost Method</a:t>
            </a:r>
          </a:p>
        </p:txBody>
      </p:sp>
      <p:sp>
        <p:nvSpPr>
          <p:cNvPr id="173059" name="Rectangle 1027"/>
          <p:cNvSpPr>
            <a:spLocks noGrp="1" noChangeArrowheads="1"/>
          </p:cNvSpPr>
          <p:nvPr>
            <p:ph type="body" idx="4294967295"/>
          </p:nvPr>
        </p:nvSpPr>
        <p:spPr>
          <a:xfrm>
            <a:off x="228600" y="1987550"/>
            <a:ext cx="5181600" cy="3651250"/>
          </a:xfrm>
          <a:solidFill>
            <a:srgbClr val="F6E9B4"/>
          </a:solidFill>
          <a:ln w="12700" cap="flat">
            <a:solidFill>
              <a:schemeClr val="tx1"/>
            </a:solidFill>
          </a:ln>
          <a:effectLst>
            <a:outerShdw dist="71842" dir="2700000" algn="ctr" rotWithShape="0">
              <a:schemeClr val="hlink"/>
            </a:outerShdw>
          </a:effectLst>
        </p:spPr>
        <p:txBody>
          <a:bodyPr lIns="90488" tIns="44450" rIns="90488" bIns="44450" rtlCol="0">
            <a:normAutofit/>
          </a:bodyPr>
          <a:lstStyle/>
          <a:p>
            <a:pPr algn="ctr" fontAlgn="auto">
              <a:buFont typeface="Wingdings" pitchFamily="-112" charset="2"/>
              <a:buNone/>
              <a:defRPr/>
            </a:pPr>
            <a:r>
              <a:rPr lang="en-US" sz="3200" dirty="0">
                <a:solidFill>
                  <a:srgbClr val="C00000"/>
                </a:solidFill>
              </a:rPr>
              <a:t>When a unit is sold, the </a:t>
            </a:r>
            <a:r>
              <a:rPr lang="en-US" sz="3200" dirty="0"/>
              <a:t>average cost </a:t>
            </a:r>
            <a:r>
              <a:rPr lang="en-US" sz="3200" dirty="0">
                <a:solidFill>
                  <a:srgbClr val="C00000"/>
                </a:solidFill>
              </a:rPr>
              <a:t>of each </a:t>
            </a:r>
            <a:r>
              <a:rPr lang="en-US" sz="3200" dirty="0" smtClean="0">
                <a:solidFill>
                  <a:srgbClr val="C00000"/>
                </a:solidFill>
              </a:rPr>
              <a:t>unit in </a:t>
            </a:r>
            <a:r>
              <a:rPr lang="en-US" sz="3200" dirty="0">
                <a:solidFill>
                  <a:srgbClr val="C00000"/>
                </a:solidFill>
              </a:rPr>
              <a:t>inventory is assigned to cost of goods sold. </a:t>
            </a:r>
          </a:p>
        </p:txBody>
      </p:sp>
      <p:grpSp>
        <p:nvGrpSpPr>
          <p:cNvPr id="80899" name="Group 1028"/>
          <p:cNvGrpSpPr>
            <a:grpSpLocks/>
          </p:cNvGrpSpPr>
          <p:nvPr/>
        </p:nvGrpSpPr>
        <p:grpSpPr bwMode="auto">
          <a:xfrm>
            <a:off x="533400" y="4038600"/>
            <a:ext cx="4495800" cy="1447800"/>
            <a:chOff x="480" y="2304"/>
            <a:chExt cx="2832" cy="912"/>
          </a:xfrm>
        </p:grpSpPr>
        <p:grpSp>
          <p:nvGrpSpPr>
            <p:cNvPr id="80901" name="Group 1029"/>
            <p:cNvGrpSpPr>
              <a:grpSpLocks/>
            </p:cNvGrpSpPr>
            <p:nvPr/>
          </p:nvGrpSpPr>
          <p:grpSpPr bwMode="auto">
            <a:xfrm>
              <a:off x="480" y="2304"/>
              <a:ext cx="2832" cy="912"/>
              <a:chOff x="336" y="2784"/>
              <a:chExt cx="2832" cy="912"/>
            </a:xfrm>
          </p:grpSpPr>
          <p:sp>
            <p:nvSpPr>
              <p:cNvPr id="80903" name="Rectangle 1030"/>
              <p:cNvSpPr>
                <a:spLocks noChangeArrowheads="1"/>
              </p:cNvSpPr>
              <p:nvPr/>
            </p:nvSpPr>
            <p:spPr bwMode="auto">
              <a:xfrm>
                <a:off x="336" y="2784"/>
                <a:ext cx="1344" cy="912"/>
              </a:xfrm>
              <a:prstGeom prst="rect">
                <a:avLst/>
              </a:prstGeom>
              <a:noFill/>
              <a:ln w="12700">
                <a:noFill/>
                <a:miter lim="800000"/>
                <a:headEnd/>
                <a:tailEnd/>
              </a:ln>
            </p:spPr>
            <p:txBody>
              <a:bodyPr lIns="90488" tIns="44450" rIns="90488" bIns="44450" anchor="ctr"/>
              <a:lstStyle/>
              <a:p>
                <a:pPr algn="ctr" eaLnBrk="0" hangingPunct="0"/>
                <a:r>
                  <a:rPr lang="en-US" sz="2400"/>
                  <a:t>Cost of Goods Available for Sale</a:t>
                </a:r>
              </a:p>
            </p:txBody>
          </p:sp>
          <p:sp>
            <p:nvSpPr>
              <p:cNvPr id="80904" name="Rectangle 1031"/>
              <p:cNvSpPr>
                <a:spLocks noChangeArrowheads="1"/>
              </p:cNvSpPr>
              <p:nvPr/>
            </p:nvSpPr>
            <p:spPr bwMode="auto">
              <a:xfrm>
                <a:off x="1824" y="2784"/>
                <a:ext cx="1344" cy="912"/>
              </a:xfrm>
              <a:prstGeom prst="rect">
                <a:avLst/>
              </a:prstGeom>
              <a:noFill/>
              <a:ln w="12700">
                <a:noFill/>
                <a:miter lim="800000"/>
                <a:headEnd/>
                <a:tailEnd/>
              </a:ln>
            </p:spPr>
            <p:txBody>
              <a:bodyPr lIns="90488" tIns="44450" rIns="90488" bIns="44450" anchor="ctr"/>
              <a:lstStyle/>
              <a:p>
                <a:pPr algn="ctr" eaLnBrk="0" hangingPunct="0"/>
                <a:r>
                  <a:rPr lang="en-US" sz="2400"/>
                  <a:t>Number of Units Available for Sale</a:t>
                </a:r>
              </a:p>
            </p:txBody>
          </p:sp>
        </p:grpSp>
        <p:sp>
          <p:nvSpPr>
            <p:cNvPr id="80902" name="Rectangle 1032"/>
            <p:cNvSpPr>
              <a:spLocks noChangeArrowheads="1"/>
            </p:cNvSpPr>
            <p:nvPr/>
          </p:nvSpPr>
          <p:spPr bwMode="auto">
            <a:xfrm>
              <a:off x="1713" y="2579"/>
              <a:ext cx="257" cy="367"/>
            </a:xfrm>
            <a:prstGeom prst="rect">
              <a:avLst/>
            </a:prstGeom>
            <a:noFill/>
            <a:ln w="12700">
              <a:noFill/>
              <a:miter lim="800000"/>
              <a:headEnd/>
              <a:tailEnd/>
            </a:ln>
          </p:spPr>
          <p:txBody>
            <a:bodyPr wrap="none" lIns="90488" tIns="44450" rIns="90488" bIns="44450">
              <a:spAutoFit/>
            </a:bodyPr>
            <a:lstStyle/>
            <a:p>
              <a:pPr eaLnBrk="0" hangingPunct="0">
                <a:spcBef>
                  <a:spcPct val="50000"/>
                </a:spcBef>
              </a:pPr>
              <a:r>
                <a:rPr lang="en-US" sz="3200" b="1"/>
                <a:t>÷</a:t>
              </a:r>
            </a:p>
          </p:txBody>
        </p:sp>
      </p:grpSp>
      <p:pic>
        <p:nvPicPr>
          <p:cNvPr id="80900" name="Picture 1033" descr="F:\PFiles\MSOffice\Clipart\standard\stddir4\pe01970_.wmf"/>
          <p:cNvPicPr>
            <a:picLocks noChangeAspect="1" noChangeArrowheads="1"/>
          </p:cNvPicPr>
          <p:nvPr/>
        </p:nvPicPr>
        <p:blipFill>
          <a:blip r:embed="rId3"/>
          <a:srcRect/>
          <a:stretch>
            <a:fillRect/>
          </a:stretch>
        </p:blipFill>
        <p:spPr bwMode="auto">
          <a:xfrm>
            <a:off x="5854700" y="2514600"/>
            <a:ext cx="2981325" cy="3087688"/>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783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783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783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7838"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7839"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7" name="Rectangle 8"/>
          <p:cNvSpPr>
            <a:spLocks noGrp="1" noChangeArrowheads="1"/>
          </p:cNvSpPr>
          <p:nvPr>
            <p:ph type="title"/>
          </p:nvPr>
        </p:nvSpPr>
        <p:spPr/>
        <p:txBody>
          <a:bodyPr/>
          <a:lstStyle/>
          <a:p>
            <a:pPr fontAlgn="auto">
              <a:spcAft>
                <a:spcPts val="0"/>
              </a:spcAft>
              <a:defRPr/>
            </a:pPr>
            <a:r>
              <a:rPr lang="en-US" dirty="0" smtClean="0"/>
              <a:t>Average cost method</a:t>
            </a:r>
          </a:p>
        </p:txBody>
      </p:sp>
      <p:graphicFrame>
        <p:nvGraphicFramePr>
          <p:cNvPr id="77833" name="Object 9"/>
          <p:cNvGraphicFramePr>
            <a:graphicFrameLocks/>
          </p:cNvGraphicFramePr>
          <p:nvPr/>
        </p:nvGraphicFramePr>
        <p:xfrm>
          <a:off x="533400" y="1752600"/>
          <a:ext cx="5257800" cy="4038600"/>
        </p:xfrm>
        <a:graphic>
          <a:graphicData uri="http://schemas.openxmlformats.org/presentationml/2006/ole">
            <p:oleObj spid="_x0000_s77833" name="Worksheet" r:id="rId4" imgW="3086100" imgH="2181135" progId="Excel.Sheet.8">
              <p:embed/>
            </p:oleObj>
          </a:graphicData>
        </a:graphic>
      </p:graphicFrame>
      <p:sp>
        <p:nvSpPr>
          <p:cNvPr id="77841" name="TextBox 10"/>
          <p:cNvSpPr txBox="1">
            <a:spLocks noChangeArrowheads="1"/>
          </p:cNvSpPr>
          <p:nvPr/>
        </p:nvSpPr>
        <p:spPr bwMode="auto">
          <a:xfrm>
            <a:off x="381000" y="5943600"/>
            <a:ext cx="8458200" cy="708025"/>
          </a:xfrm>
          <a:prstGeom prst="rect">
            <a:avLst/>
          </a:prstGeom>
          <a:noFill/>
          <a:ln w="9525">
            <a:noFill/>
            <a:miter lim="800000"/>
            <a:headEnd/>
            <a:tailEnd/>
          </a:ln>
        </p:spPr>
        <p:txBody>
          <a:bodyPr>
            <a:spAutoFit/>
          </a:bodyPr>
          <a:lstStyle/>
          <a:p>
            <a:r>
              <a:rPr lang="en-US" sz="2000" b="1">
                <a:solidFill>
                  <a:srgbClr val="FF0000"/>
                </a:solidFill>
              </a:rPr>
              <a:t>Additional Information: </a:t>
            </a:r>
            <a:r>
              <a:rPr lang="en-US" sz="2000" b="1"/>
              <a:t>During the period Harley-Davidson sold four units and has three units remaining in ending inventory.</a:t>
            </a:r>
          </a:p>
        </p:txBody>
      </p:sp>
      <p:sp>
        <p:nvSpPr>
          <p:cNvPr id="77842" name="Rectangle 11"/>
          <p:cNvSpPr>
            <a:spLocks noChangeArrowheads="1"/>
          </p:cNvSpPr>
          <p:nvPr/>
        </p:nvSpPr>
        <p:spPr bwMode="auto">
          <a:xfrm>
            <a:off x="5943600" y="2087563"/>
            <a:ext cx="2895600" cy="3170237"/>
          </a:xfrm>
          <a:prstGeom prst="rect">
            <a:avLst/>
          </a:prstGeom>
          <a:noFill/>
          <a:ln w="9525">
            <a:noFill/>
            <a:miter lim="800000"/>
            <a:headEnd/>
            <a:tailEnd/>
          </a:ln>
        </p:spPr>
        <p:txBody>
          <a:bodyPr>
            <a:spAutoFit/>
          </a:bodyPr>
          <a:lstStyle/>
          <a:p>
            <a:pPr algn="ctr"/>
            <a:r>
              <a:rPr lang="en-US" sz="2000"/>
              <a:t>This chart provides information about purchases for the Model A leather jacket inventory for Harley-Davidson. We will use this data throughout our inventory examples so we can compare our results at the end. </a:t>
            </a:r>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940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9403"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9404"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9405"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9406"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252" name="Rectangle 8"/>
          <p:cNvSpPr>
            <a:spLocks noGrp="1" noChangeArrowheads="1"/>
          </p:cNvSpPr>
          <p:nvPr>
            <p:ph type="title"/>
          </p:nvPr>
        </p:nvSpPr>
        <p:spPr/>
        <p:txBody>
          <a:bodyPr/>
          <a:lstStyle/>
          <a:p>
            <a:pPr fontAlgn="auto">
              <a:spcAft>
                <a:spcPts val="0"/>
              </a:spcAft>
              <a:defRPr/>
            </a:pPr>
            <a:r>
              <a:rPr lang="en-US" dirty="0" smtClean="0"/>
              <a:t>Average Cost Method</a:t>
            </a:r>
          </a:p>
        </p:txBody>
      </p:sp>
      <p:pic>
        <p:nvPicPr>
          <p:cNvPr id="59408" name="Picture 8"/>
          <p:cNvPicPr>
            <a:picLocks noChangeAspect="1" noChangeArrowheads="1"/>
          </p:cNvPicPr>
          <p:nvPr/>
        </p:nvPicPr>
        <p:blipFill>
          <a:blip r:embed="rId4"/>
          <a:srcRect/>
          <a:stretch>
            <a:fillRect/>
          </a:stretch>
        </p:blipFill>
        <p:spPr bwMode="auto">
          <a:xfrm>
            <a:off x="31750" y="1655763"/>
            <a:ext cx="8915400" cy="2230437"/>
          </a:xfrm>
          <a:prstGeom prst="rect">
            <a:avLst/>
          </a:prstGeom>
          <a:noFill/>
          <a:ln w="9525">
            <a:solidFill>
              <a:schemeClr val="tx1"/>
            </a:solidFill>
            <a:miter lim="800000"/>
            <a:headEnd/>
            <a:tailEnd/>
          </a:ln>
        </p:spPr>
      </p:pic>
      <p:sp>
        <p:nvSpPr>
          <p:cNvPr id="5940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941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9411"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9412"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9413"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9414"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pSp>
        <p:nvGrpSpPr>
          <p:cNvPr id="22" name="Group 16"/>
          <p:cNvGrpSpPr>
            <a:grpSpLocks/>
          </p:cNvGrpSpPr>
          <p:nvPr/>
        </p:nvGrpSpPr>
        <p:grpSpPr bwMode="auto">
          <a:xfrm>
            <a:off x="609600" y="4038600"/>
            <a:ext cx="7620000" cy="2514600"/>
            <a:chOff x="762000" y="3828425"/>
            <a:chExt cx="7620000" cy="2977816"/>
          </a:xfrm>
        </p:grpSpPr>
        <p:sp>
          <p:nvSpPr>
            <p:cNvPr id="23" name="Rectangle 22"/>
            <p:cNvSpPr/>
            <p:nvPr/>
          </p:nvSpPr>
          <p:spPr>
            <a:xfrm>
              <a:off x="762000" y="3828425"/>
              <a:ext cx="7620000" cy="2977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4" name="AutoShape 2"/>
            <p:cNvCxnSpPr>
              <a:cxnSpLocks noChangeShapeType="1"/>
              <a:stCxn id="26" idx="2"/>
              <a:endCxn id="27" idx="0"/>
            </p:cNvCxnSpPr>
            <p:nvPr/>
          </p:nvCxnSpPr>
          <p:spPr bwMode="auto">
            <a:xfrm rot="5400000">
              <a:off x="3019802" y="4329114"/>
              <a:ext cx="1127961" cy="1976437"/>
            </a:xfrm>
            <a:prstGeom prst="bentConnector3">
              <a:avLst>
                <a:gd name="adj1" fmla="val 50000"/>
              </a:avLst>
            </a:prstGeom>
            <a:noFill/>
            <a:ln w="38100">
              <a:solidFill>
                <a:schemeClr val="tx1"/>
              </a:solidFill>
              <a:miter lim="800000"/>
              <a:headEnd/>
              <a:tailEnd type="triangle" w="med" len="med"/>
            </a:ln>
            <a:effectLst>
              <a:outerShdw dist="35921" dir="2700000" algn="ctr" rotWithShape="0">
                <a:schemeClr val="tx1"/>
              </a:outerShdw>
            </a:effectLst>
          </p:spPr>
        </p:cxnSp>
        <p:cxnSp>
          <p:nvCxnSpPr>
            <p:cNvPr id="25" name="AutoShape 3"/>
            <p:cNvCxnSpPr>
              <a:cxnSpLocks noChangeShapeType="1"/>
              <a:stCxn id="26" idx="2"/>
              <a:endCxn id="28" idx="0"/>
            </p:cNvCxnSpPr>
            <p:nvPr/>
          </p:nvCxnSpPr>
          <p:spPr bwMode="auto">
            <a:xfrm rot="16200000" flipH="1">
              <a:off x="4922420" y="4402933"/>
              <a:ext cx="1127961" cy="1828800"/>
            </a:xfrm>
            <a:prstGeom prst="bentConnector3">
              <a:avLst>
                <a:gd name="adj1" fmla="val 50000"/>
              </a:avLst>
            </a:prstGeom>
            <a:noFill/>
            <a:ln w="38100">
              <a:solidFill>
                <a:schemeClr val="tx1"/>
              </a:solidFill>
              <a:miter lim="800000"/>
              <a:headEnd/>
              <a:tailEnd type="triangle" w="med" len="med"/>
            </a:ln>
            <a:effectLst>
              <a:outerShdw dist="35921" dir="2700000" algn="ctr" rotWithShape="0">
                <a:schemeClr val="tx1"/>
              </a:outerShdw>
            </a:effectLst>
          </p:spPr>
        </p:cxnSp>
        <p:sp>
          <p:nvSpPr>
            <p:cNvPr id="26" name="Rectangle 5"/>
            <p:cNvSpPr>
              <a:spLocks noChangeArrowheads="1"/>
            </p:cNvSpPr>
            <p:nvPr/>
          </p:nvSpPr>
          <p:spPr bwMode="auto">
            <a:xfrm>
              <a:off x="2209800" y="3918662"/>
              <a:ext cx="4724400" cy="834691"/>
            </a:xfrm>
            <a:prstGeom prst="rect">
              <a:avLst/>
            </a:prstGeom>
            <a:solidFill>
              <a:schemeClr val="accent2">
                <a:lumMod val="75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000" b="1" dirty="0">
                  <a:solidFill>
                    <a:schemeClr val="bg1"/>
                  </a:solidFill>
                  <a:effectLst>
                    <a:outerShdw blurRad="38100" dist="38100" dir="2700000" algn="tl">
                      <a:srgbClr val="000000"/>
                    </a:outerShdw>
                  </a:effectLst>
                  <a:latin typeface="+mn-lt"/>
                  <a:cs typeface="Arial" pitchFamily="34" charset="0"/>
                </a:rPr>
                <a:t>Cost of Goods </a:t>
              </a:r>
              <a:r>
                <a:rPr lang="en-US" sz="2000" b="1" dirty="0">
                  <a:solidFill>
                    <a:schemeClr val="bg1"/>
                  </a:solidFill>
                  <a:effectLst>
                    <a:outerShdw blurRad="38100" dist="38100" dir="2700000" algn="tl">
                      <a:srgbClr val="000000"/>
                    </a:outerShdw>
                  </a:effectLst>
                  <a:latin typeface="+mn-lt"/>
                  <a:cs typeface="Arial" pitchFamily="34" charset="0"/>
                </a:rPr>
                <a:t>Available for </a:t>
              </a:r>
              <a:r>
                <a:rPr lang="en-US" sz="2000" b="1" dirty="0">
                  <a:solidFill>
                    <a:schemeClr val="bg1"/>
                  </a:solidFill>
                  <a:effectLst>
                    <a:outerShdw blurRad="38100" dist="38100" dir="2700000" algn="tl">
                      <a:srgbClr val="000000"/>
                    </a:outerShdw>
                  </a:effectLst>
                  <a:latin typeface="+mn-lt"/>
                  <a:cs typeface="Arial" pitchFamily="34" charset="0"/>
                </a:rPr>
                <a:t>Sale</a:t>
              </a:r>
              <a:br>
                <a:rPr lang="en-US" sz="2000" b="1" dirty="0">
                  <a:solidFill>
                    <a:schemeClr val="bg1"/>
                  </a:solidFill>
                  <a:effectLst>
                    <a:outerShdw blurRad="38100" dist="38100" dir="2700000" algn="tl">
                      <a:srgbClr val="000000"/>
                    </a:outerShdw>
                  </a:effectLst>
                  <a:latin typeface="+mn-lt"/>
                  <a:cs typeface="Arial" pitchFamily="34" charset="0"/>
                </a:rPr>
              </a:br>
              <a:r>
                <a:rPr lang="en-US" sz="2000" b="1" dirty="0">
                  <a:solidFill>
                    <a:schemeClr val="bg1"/>
                  </a:solidFill>
                  <a:effectLst>
                    <a:outerShdw blurRad="38100" dist="38100" dir="2700000" algn="tl">
                      <a:srgbClr val="000000"/>
                    </a:outerShdw>
                  </a:effectLst>
                  <a:latin typeface="+mn-lt"/>
                  <a:cs typeface="Arial" pitchFamily="34" charset="0"/>
                </a:rPr>
                <a:t>$560</a:t>
              </a:r>
              <a:endParaRPr lang="en-US" sz="2000" b="1" dirty="0">
                <a:solidFill>
                  <a:schemeClr val="bg1"/>
                </a:solidFill>
                <a:effectLst>
                  <a:outerShdw blurRad="38100" dist="38100" dir="2700000" algn="tl">
                    <a:srgbClr val="000000"/>
                  </a:outerShdw>
                </a:effectLst>
                <a:latin typeface="+mn-lt"/>
                <a:cs typeface="Arial" pitchFamily="34" charset="0"/>
              </a:endParaRPr>
            </a:p>
          </p:txBody>
        </p:sp>
        <p:sp>
          <p:nvSpPr>
            <p:cNvPr id="27" name="Rectangle 6"/>
            <p:cNvSpPr>
              <a:spLocks noChangeArrowheads="1"/>
            </p:cNvSpPr>
            <p:nvPr/>
          </p:nvSpPr>
          <p:spPr bwMode="auto">
            <a:xfrm>
              <a:off x="838200" y="5881313"/>
              <a:ext cx="3514725" cy="836571"/>
            </a:xfrm>
            <a:prstGeom prst="rect">
              <a:avLst/>
            </a:prstGeom>
            <a:solidFill>
              <a:srgbClr val="CCFFCC"/>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latin typeface="+mn-lt"/>
                  <a:cs typeface="Arial" pitchFamily="34" charset="0"/>
                </a:rPr>
                <a:t>Ending </a:t>
              </a:r>
              <a:r>
                <a:rPr lang="en-US" sz="2000" b="1" dirty="0">
                  <a:latin typeface="+mn-lt"/>
                  <a:cs typeface="Arial" pitchFamily="34" charset="0"/>
                </a:rPr>
                <a:t>Inventory</a:t>
              </a:r>
              <a:br>
                <a:rPr lang="en-US" sz="2000" b="1" dirty="0">
                  <a:latin typeface="+mn-lt"/>
                  <a:cs typeface="Arial" pitchFamily="34" charset="0"/>
                </a:rPr>
              </a:br>
              <a:r>
                <a:rPr lang="en-US" sz="2000" b="1" dirty="0">
                  <a:latin typeface="+mn-lt"/>
                  <a:cs typeface="Arial" pitchFamily="34" charset="0"/>
                </a:rPr>
                <a:t>$240</a:t>
              </a:r>
              <a:endParaRPr lang="en-US" sz="2000" b="1" dirty="0">
                <a:latin typeface="+mn-lt"/>
                <a:cs typeface="Arial" pitchFamily="34" charset="0"/>
              </a:endParaRPr>
            </a:p>
          </p:txBody>
        </p:sp>
        <p:sp>
          <p:nvSpPr>
            <p:cNvPr id="28" name="Rectangle 7"/>
            <p:cNvSpPr>
              <a:spLocks noChangeArrowheads="1"/>
            </p:cNvSpPr>
            <p:nvPr/>
          </p:nvSpPr>
          <p:spPr bwMode="auto">
            <a:xfrm>
              <a:off x="4643438" y="5881313"/>
              <a:ext cx="3514725" cy="836571"/>
            </a:xfrm>
            <a:prstGeom prst="rect">
              <a:avLst/>
            </a:prstGeom>
            <a:solidFill>
              <a:srgbClr val="FFFF99"/>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latin typeface="+mn-lt"/>
                  <a:cs typeface="Arial" pitchFamily="34" charset="0"/>
                </a:rPr>
                <a:t>Cost of Goods </a:t>
              </a:r>
              <a:r>
                <a:rPr lang="en-US" sz="2000" b="1" dirty="0">
                  <a:latin typeface="+mn-lt"/>
                  <a:cs typeface="Arial" pitchFamily="34" charset="0"/>
                </a:rPr>
                <a:t>Sold</a:t>
              </a:r>
              <a:br>
                <a:rPr lang="en-US" sz="2000" b="1" dirty="0">
                  <a:latin typeface="+mn-lt"/>
                  <a:cs typeface="Arial" pitchFamily="34" charset="0"/>
                </a:rPr>
              </a:br>
              <a:r>
                <a:rPr lang="en-US" sz="2000" b="1" dirty="0">
                  <a:latin typeface="+mn-lt"/>
                  <a:cs typeface="Arial" pitchFamily="34" charset="0"/>
                </a:rPr>
                <a:t>$320</a:t>
              </a:r>
              <a:endParaRPr lang="en-US" sz="2000" b="1" dirty="0">
                <a:latin typeface="+mn-lt"/>
                <a:cs typeface="Arial" pitchFamily="34" charset="0"/>
              </a:endParaRPr>
            </a:p>
          </p:txBody>
        </p:sp>
      </p:grpSp>
      <p:graphicFrame>
        <p:nvGraphicFramePr>
          <p:cNvPr id="59400" name="Object 8"/>
          <p:cNvGraphicFramePr>
            <a:graphicFrameLocks noChangeAspect="1"/>
          </p:cNvGraphicFramePr>
          <p:nvPr/>
        </p:nvGraphicFramePr>
        <p:xfrm>
          <a:off x="6248400" y="2654300"/>
          <a:ext cx="2000250" cy="698500"/>
        </p:xfrm>
        <a:graphic>
          <a:graphicData uri="http://schemas.openxmlformats.org/presentationml/2006/ole">
            <p:oleObj spid="_x0000_s59400" name="Worksheet" r:id="rId5" imgW="1866900" imgH="600075" progId="Excel.Sheet.8">
              <p:embed/>
            </p:oleObj>
          </a:graphicData>
        </a:graphic>
      </p:graphicFrame>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title"/>
          </p:nvPr>
        </p:nvSpPr>
        <p:spPr>
          <a:xfrm>
            <a:off x="457200" y="0"/>
            <a:ext cx="8382000" cy="1371600"/>
          </a:xfrm>
        </p:spPr>
        <p:txBody>
          <a:bodyPr/>
          <a:lstStyle/>
          <a:p>
            <a:pPr fontAlgn="auto">
              <a:spcAft>
                <a:spcPts val="0"/>
              </a:spcAft>
              <a:defRPr/>
            </a:pPr>
            <a:r>
              <a:rPr lang="en-US" dirty="0" smtClean="0"/>
              <a:t>Understanding the Business</a:t>
            </a:r>
          </a:p>
        </p:txBody>
      </p:sp>
      <p:sp>
        <p:nvSpPr>
          <p:cNvPr id="15363" name="Rectangle 3"/>
          <p:cNvSpPr>
            <a:spLocks noChangeArrowheads="1"/>
          </p:cNvSpPr>
          <p:nvPr/>
        </p:nvSpPr>
        <p:spPr bwMode="auto">
          <a:xfrm>
            <a:off x="4948238" y="2068513"/>
            <a:ext cx="3486150" cy="1196975"/>
          </a:xfrm>
          <a:prstGeom prst="rect">
            <a:avLst/>
          </a:prstGeom>
          <a:solidFill>
            <a:schemeClr val="accent2"/>
          </a:solidFill>
          <a:ln w="12700">
            <a:solidFill>
              <a:schemeClr val="accent2">
                <a:lumMod val="50000"/>
              </a:schemeClr>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400" b="1" dirty="0">
                <a:latin typeface="+mn-lt"/>
                <a:cs typeface="Arial" pitchFamily="34" charset="0"/>
              </a:rPr>
              <a:t>Provide sufficient quantities of high-quality inventory.</a:t>
            </a:r>
          </a:p>
        </p:txBody>
      </p:sp>
      <p:sp>
        <p:nvSpPr>
          <p:cNvPr id="15365" name="Rectangle 5"/>
          <p:cNvSpPr>
            <a:spLocks noChangeArrowheads="1"/>
          </p:cNvSpPr>
          <p:nvPr/>
        </p:nvSpPr>
        <p:spPr bwMode="auto">
          <a:xfrm>
            <a:off x="4948238" y="4730750"/>
            <a:ext cx="3486150" cy="831850"/>
          </a:xfrm>
          <a:prstGeom prst="rect">
            <a:avLst/>
          </a:prstGeom>
          <a:solidFill>
            <a:schemeClr val="accent2"/>
          </a:solidFill>
          <a:ln w="12700">
            <a:solidFill>
              <a:schemeClr val="accent2">
                <a:lumMod val="50000"/>
              </a:schemeClr>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400" b="1" dirty="0">
                <a:latin typeface="+mn-lt"/>
                <a:cs typeface="Arial" pitchFamily="34" charset="0"/>
              </a:rPr>
              <a:t>Minimize the costs of carrying inventory.</a:t>
            </a:r>
          </a:p>
        </p:txBody>
      </p:sp>
      <p:sp>
        <p:nvSpPr>
          <p:cNvPr id="15367" name="Line 7"/>
          <p:cNvSpPr>
            <a:spLocks noChangeShapeType="1"/>
          </p:cNvSpPr>
          <p:nvPr/>
        </p:nvSpPr>
        <p:spPr bwMode="auto">
          <a:xfrm flipV="1">
            <a:off x="3733800" y="2601913"/>
            <a:ext cx="1219200" cy="1219200"/>
          </a:xfrm>
          <a:prstGeom prst="line">
            <a:avLst/>
          </a:prstGeom>
          <a:noFill/>
          <a:ln w="50800">
            <a:solidFill>
              <a:schemeClr val="accent2">
                <a:lumMod val="50000"/>
              </a:schemeClr>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15368" name="Line 8"/>
          <p:cNvSpPr>
            <a:spLocks noChangeShapeType="1"/>
          </p:cNvSpPr>
          <p:nvPr/>
        </p:nvSpPr>
        <p:spPr bwMode="auto">
          <a:xfrm>
            <a:off x="3733800" y="3821113"/>
            <a:ext cx="1219200" cy="1219200"/>
          </a:xfrm>
          <a:prstGeom prst="line">
            <a:avLst/>
          </a:prstGeom>
          <a:noFill/>
          <a:ln w="50800">
            <a:solidFill>
              <a:schemeClr val="accent2">
                <a:lumMod val="50000"/>
              </a:schemeClr>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15369" name="Rectangle 9"/>
          <p:cNvSpPr>
            <a:spLocks noChangeArrowheads="1"/>
          </p:cNvSpPr>
          <p:nvPr/>
        </p:nvSpPr>
        <p:spPr bwMode="auto">
          <a:xfrm>
            <a:off x="457200" y="3130550"/>
            <a:ext cx="3362325" cy="1382713"/>
          </a:xfrm>
          <a:prstGeom prst="rect">
            <a:avLst/>
          </a:prstGeom>
          <a:solidFill>
            <a:schemeClr val="accent2"/>
          </a:solidFill>
          <a:ln w="12700">
            <a:solidFill>
              <a:schemeClr val="accent2">
                <a:lumMod val="50000"/>
              </a:schemeClr>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800" b="1" dirty="0">
                <a:latin typeface="+mn-lt"/>
                <a:cs typeface="Arial" pitchFamily="34" charset="0"/>
              </a:rPr>
              <a:t>Primary Goals of Inventory Management</a:t>
            </a:r>
          </a:p>
        </p:txBody>
      </p:sp>
      <p:pic>
        <p:nvPicPr>
          <p:cNvPr id="13319" name="Picture 2" descr="C:\Users\Jon Booker\AppData\Local\Microsoft\Windows\Temporary Internet Files\Content.IE5\4WDIT8Z1\MP900409045[1].jpg"/>
          <p:cNvPicPr>
            <a:picLocks noChangeAspect="1" noChangeArrowheads="1"/>
          </p:cNvPicPr>
          <p:nvPr/>
        </p:nvPicPr>
        <p:blipFill>
          <a:blip r:embed="rId3"/>
          <a:srcRect/>
          <a:stretch>
            <a:fillRect/>
          </a:stretch>
        </p:blipFill>
        <p:spPr bwMode="auto">
          <a:xfrm>
            <a:off x="838200" y="4960938"/>
            <a:ext cx="2201863" cy="1760537"/>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8"/>
          <p:cNvSpPr>
            <a:spLocks noGrp="1" noChangeArrowheads="1"/>
          </p:cNvSpPr>
          <p:nvPr>
            <p:ph type="title"/>
          </p:nvPr>
        </p:nvSpPr>
        <p:spPr/>
        <p:txBody>
          <a:bodyPr>
            <a:normAutofit fontScale="90000"/>
          </a:bodyPr>
          <a:lstStyle/>
          <a:p>
            <a:pPr fontAlgn="auto">
              <a:spcAft>
                <a:spcPts val="0"/>
              </a:spcAft>
              <a:defRPr/>
            </a:pPr>
            <a:r>
              <a:rPr lang="en-US" dirty="0" smtClean="0"/>
              <a:t>Perpetual inventory systems and cost flow assumptions in practice</a:t>
            </a:r>
          </a:p>
        </p:txBody>
      </p:sp>
      <p:sp>
        <p:nvSpPr>
          <p:cNvPr id="5" name="Rectangle 4"/>
          <p:cNvSpPr/>
          <p:nvPr/>
        </p:nvSpPr>
        <p:spPr>
          <a:xfrm>
            <a:off x="228600" y="2057400"/>
            <a:ext cx="4648200" cy="167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FIFO inventory and cost of goods sold are the same whether computed on a perpetual or periodic basis.</a:t>
            </a:r>
            <a:endParaRPr lang="en-US" sz="2400" dirty="0"/>
          </a:p>
        </p:txBody>
      </p:sp>
      <p:sp>
        <p:nvSpPr>
          <p:cNvPr id="6" name="Rectangle 5"/>
          <p:cNvSpPr/>
          <p:nvPr/>
        </p:nvSpPr>
        <p:spPr>
          <a:xfrm>
            <a:off x="228600" y="4114800"/>
            <a:ext cx="4648200" cy="167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Accounting systems that keep track of the costs of individual items normally do so on a FIFO or average cost basis.</a:t>
            </a:r>
            <a:endParaRPr lang="en-US" sz="2400" dirty="0"/>
          </a:p>
        </p:txBody>
      </p:sp>
      <p:sp>
        <p:nvSpPr>
          <p:cNvPr id="7" name="Rectangle 6"/>
          <p:cNvSpPr/>
          <p:nvPr/>
        </p:nvSpPr>
        <p:spPr>
          <a:xfrm>
            <a:off x="5181600" y="1981200"/>
            <a:ext cx="3581400" cy="3810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tx1"/>
                </a:solidFill>
              </a:rPr>
              <a:t>As a consequence, companies that wish to report under LIFO convert the outputs of their perpetual inventory system to LIFO with an adjusting entry at the end of each period. </a:t>
            </a:r>
            <a:endParaRPr lang="en-US" sz="2400" dirty="0"/>
          </a:p>
        </p:txBody>
      </p:sp>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8"/>
          <p:cNvSpPr>
            <a:spLocks noGrp="1" noChangeArrowheads="1"/>
          </p:cNvSpPr>
          <p:nvPr>
            <p:ph type="title"/>
          </p:nvPr>
        </p:nvSpPr>
        <p:spPr/>
        <p:txBody>
          <a:bodyPr/>
          <a:lstStyle/>
          <a:p>
            <a:pPr fontAlgn="auto">
              <a:spcAft>
                <a:spcPts val="0"/>
              </a:spcAft>
              <a:defRPr/>
            </a:pPr>
            <a:r>
              <a:rPr lang="en-US" dirty="0" smtClean="0"/>
              <a:t>Financial statement effects of inventory costing methods</a:t>
            </a:r>
          </a:p>
        </p:txBody>
      </p:sp>
      <p:pic>
        <p:nvPicPr>
          <p:cNvPr id="90114" name="Picture 3"/>
          <p:cNvPicPr>
            <a:picLocks noChangeAspect="1" noChangeArrowheads="1"/>
          </p:cNvPicPr>
          <p:nvPr/>
        </p:nvPicPr>
        <p:blipFill>
          <a:blip r:embed="rId3"/>
          <a:srcRect/>
          <a:stretch>
            <a:fillRect/>
          </a:stretch>
        </p:blipFill>
        <p:spPr bwMode="auto">
          <a:xfrm>
            <a:off x="31750" y="1752600"/>
            <a:ext cx="8926513" cy="3795713"/>
          </a:xfrm>
          <a:prstGeom prst="rect">
            <a:avLst/>
          </a:prstGeom>
          <a:noFill/>
          <a:ln w="9525">
            <a:solidFill>
              <a:schemeClr val="tx1"/>
            </a:solidFill>
            <a:miter lim="800000"/>
            <a:headEnd/>
            <a:tailEnd/>
          </a:ln>
        </p:spPr>
      </p:pic>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International Perspective</a:t>
            </a:r>
            <a:br>
              <a:rPr lang="en-US" dirty="0" smtClean="0"/>
            </a:br>
            <a:r>
              <a:rPr lang="en-US" sz="2400" dirty="0" smtClean="0"/>
              <a:t>LIFO and International Comparisons</a:t>
            </a:r>
            <a:endParaRPr lang="en-US" dirty="0" smtClean="0"/>
          </a:p>
        </p:txBody>
      </p:sp>
      <p:pic>
        <p:nvPicPr>
          <p:cNvPr id="92162" name="Picture 10" descr="C:\Users\DoddandSusan\AppData\Local\Microsoft\Windows\Temporary Internet Files\Content.IE5\7DRPAD1C\MCj04396130000[1].png"/>
          <p:cNvPicPr>
            <a:picLocks noChangeAspect="1" noChangeArrowheads="1"/>
          </p:cNvPicPr>
          <p:nvPr/>
        </p:nvPicPr>
        <p:blipFill>
          <a:blip r:embed="rId3"/>
          <a:srcRect/>
          <a:stretch>
            <a:fillRect/>
          </a:stretch>
        </p:blipFill>
        <p:spPr bwMode="auto">
          <a:xfrm>
            <a:off x="7543800" y="209550"/>
            <a:ext cx="1263650" cy="1390650"/>
          </a:xfrm>
          <a:prstGeom prst="rect">
            <a:avLst/>
          </a:prstGeom>
          <a:noFill/>
          <a:ln w="9525">
            <a:noFill/>
            <a:miter lim="800000"/>
            <a:headEnd/>
            <a:tailEnd/>
          </a:ln>
        </p:spPr>
      </p:pic>
      <p:sp>
        <p:nvSpPr>
          <p:cNvPr id="12" name="TextBox 11"/>
          <p:cNvSpPr txBox="1"/>
          <p:nvPr/>
        </p:nvSpPr>
        <p:spPr>
          <a:xfrm>
            <a:off x="228600" y="1828800"/>
            <a:ext cx="8610600" cy="1570038"/>
          </a:xfrm>
          <a:prstGeom prst="rect">
            <a:avLst/>
          </a:prstGeom>
          <a:solidFill>
            <a:schemeClr val="accent2">
              <a:lumMod val="60000"/>
              <a:lumOff val="40000"/>
            </a:schemeClr>
          </a:solidFill>
          <a:ln>
            <a:solidFill>
              <a:schemeClr val="tx1"/>
            </a:solidFill>
          </a:ln>
        </p:spPr>
        <p:txBody>
          <a:bodyPr>
            <a:spAutoFit/>
          </a:bodyPr>
          <a:lstStyle/>
          <a:p>
            <a:pPr algn="ctr" fontAlgn="auto">
              <a:spcBef>
                <a:spcPts val="0"/>
              </a:spcBef>
              <a:spcAft>
                <a:spcPts val="0"/>
              </a:spcAft>
              <a:defRPr/>
            </a:pPr>
            <a:r>
              <a:rPr lang="en-US" sz="2400" dirty="0">
                <a:latin typeface="Arial" pitchFamily="34" charset="0"/>
                <a:cs typeface="Arial" pitchFamily="34" charset="0"/>
              </a:rPr>
              <a:t>While U.S. GAAP allows companies to choose between FIFO, LIFO, and weighted average inventory methods, International Financial Reporting Standards (IFRS) currently prohibit the use of LIFO.</a:t>
            </a:r>
          </a:p>
        </p:txBody>
      </p:sp>
      <p:sp>
        <p:nvSpPr>
          <p:cNvPr id="92164" name="TextBox 13"/>
          <p:cNvSpPr txBox="1">
            <a:spLocks noChangeArrowheads="1"/>
          </p:cNvSpPr>
          <p:nvPr/>
        </p:nvSpPr>
        <p:spPr bwMode="auto">
          <a:xfrm>
            <a:off x="304800" y="5657850"/>
            <a:ext cx="8534400" cy="1200150"/>
          </a:xfrm>
          <a:prstGeom prst="rect">
            <a:avLst/>
          </a:prstGeom>
          <a:noFill/>
          <a:ln w="9525">
            <a:noFill/>
            <a:miter lim="800000"/>
            <a:headEnd/>
            <a:tailEnd/>
          </a:ln>
        </p:spPr>
        <p:txBody>
          <a:bodyPr>
            <a:spAutoFit/>
          </a:bodyPr>
          <a:lstStyle/>
          <a:p>
            <a:pPr algn="ctr"/>
            <a:r>
              <a:rPr lang="en-US" sz="2400"/>
              <a:t>These differences can create comparability problems when one attempts to compare companies across international borders.</a:t>
            </a:r>
          </a:p>
        </p:txBody>
      </p:sp>
      <p:sp>
        <p:nvSpPr>
          <p:cNvPr id="15" name="Rectangle 14"/>
          <p:cNvSpPr/>
          <p:nvPr/>
        </p:nvSpPr>
        <p:spPr>
          <a:xfrm>
            <a:off x="4724400" y="3581400"/>
            <a:ext cx="396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IFRS requires that the same method be used for all inventory items that have a similar nature and use. </a:t>
            </a:r>
          </a:p>
        </p:txBody>
      </p:sp>
      <p:sp>
        <p:nvSpPr>
          <p:cNvPr id="16" name="Rectangle 15"/>
          <p:cNvSpPr/>
          <p:nvPr/>
        </p:nvSpPr>
        <p:spPr>
          <a:xfrm>
            <a:off x="457200" y="3581400"/>
            <a:ext cx="3962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GAAP allows different inventory accounting methods to be used for different types of inventory items. </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pPr fontAlgn="auto">
              <a:spcAft>
                <a:spcPts val="0"/>
              </a:spcAft>
              <a:defRPr/>
            </a:pPr>
            <a:r>
              <a:rPr lang="en-US" dirty="0" smtClean="0"/>
              <a:t>Financial Statement Effects of inventory Costing Methods</a:t>
            </a:r>
          </a:p>
        </p:txBody>
      </p:sp>
      <p:sp>
        <p:nvSpPr>
          <p:cNvPr id="195587" name="Rectangle 1027"/>
          <p:cNvSpPr>
            <a:spLocks noChangeArrowheads="1"/>
          </p:cNvSpPr>
          <p:nvPr/>
        </p:nvSpPr>
        <p:spPr bwMode="auto">
          <a:xfrm>
            <a:off x="681038" y="2001838"/>
            <a:ext cx="7781925" cy="588962"/>
          </a:xfrm>
          <a:prstGeom prst="rect">
            <a:avLst/>
          </a:prstGeom>
          <a:solidFill>
            <a:schemeClr val="accent5">
              <a:lumMod val="20000"/>
              <a:lumOff val="80000"/>
            </a:schemeClr>
          </a:solidFill>
          <a:ln w="12700">
            <a:solidFill>
              <a:schemeClr val="tx1"/>
            </a:solidFill>
            <a:miter lim="800000"/>
            <a:headEnd/>
            <a:tailEnd/>
          </a:ln>
          <a:effectLst>
            <a:outerShdw dist="53882" dir="2700000" algn="ctr" rotWithShape="0">
              <a:schemeClr val="tx2">
                <a:lumMod val="50000"/>
              </a:schemeClr>
            </a:outerShdw>
          </a:effectLst>
        </p:spPr>
        <p:txBody>
          <a:bodyPr lIns="90488" tIns="44450" rIns="90488" bIns="44450">
            <a:spAutoFit/>
          </a:bodyPr>
          <a:lstStyle/>
          <a:p>
            <a:pPr algn="ctr" eaLnBrk="0" fontAlgn="auto" hangingPunct="0">
              <a:spcBef>
                <a:spcPct val="50000"/>
              </a:spcBef>
              <a:spcAft>
                <a:spcPts val="0"/>
              </a:spcAft>
              <a:defRPr/>
            </a:pPr>
            <a:r>
              <a:rPr lang="en-US" sz="3200" dirty="0">
                <a:latin typeface="+mn-lt"/>
                <a:cs typeface="Arial" pitchFamily="34" charset="0"/>
              </a:rPr>
              <a:t>Advantages of Methods</a:t>
            </a:r>
          </a:p>
        </p:txBody>
      </p:sp>
      <p:grpSp>
        <p:nvGrpSpPr>
          <p:cNvPr id="2" name="Group 1031"/>
          <p:cNvGrpSpPr>
            <a:grpSpLocks/>
          </p:cNvGrpSpPr>
          <p:nvPr/>
        </p:nvGrpSpPr>
        <p:grpSpPr bwMode="auto">
          <a:xfrm>
            <a:off x="3162300" y="3968750"/>
            <a:ext cx="2959100" cy="2266950"/>
            <a:chOff x="3796" y="2304"/>
            <a:chExt cx="1864" cy="1428"/>
          </a:xfrm>
          <a:solidFill>
            <a:schemeClr val="accent6">
              <a:lumMod val="40000"/>
              <a:lumOff val="60000"/>
            </a:schemeClr>
          </a:solidFill>
        </p:grpSpPr>
        <p:sp>
          <p:nvSpPr>
            <p:cNvPr id="195592" name="Rectangle 1032"/>
            <p:cNvSpPr>
              <a:spLocks noChangeArrowheads="1"/>
            </p:cNvSpPr>
            <p:nvPr/>
          </p:nvSpPr>
          <p:spPr bwMode="auto">
            <a:xfrm>
              <a:off x="3796" y="2732"/>
              <a:ext cx="1864" cy="1000"/>
            </a:xfrm>
            <a:prstGeom prst="rect">
              <a:avLst/>
            </a:prstGeom>
            <a:grpFill/>
            <a:ln w="12700">
              <a:solidFill>
                <a:schemeClr val="tx1"/>
              </a:solidFill>
              <a:miter lim="800000"/>
              <a:headEnd/>
              <a:tailEnd/>
            </a:ln>
            <a:effectLst>
              <a:outerShdw dist="53882" dir="2700000" algn="ctr" rotWithShape="0">
                <a:schemeClr val="hlink"/>
              </a:outerShdw>
            </a:effectLst>
          </p:spPr>
          <p:txBody>
            <a:bodyPr lIns="90488" tIns="44450" rIns="90488" bIns="44450" anchor="ctr"/>
            <a:lstStyle/>
            <a:p>
              <a:pPr algn="ctr" eaLnBrk="0" fontAlgn="auto" hangingPunct="0">
                <a:spcBef>
                  <a:spcPts val="0"/>
                </a:spcBef>
                <a:spcAft>
                  <a:spcPts val="0"/>
                </a:spcAft>
                <a:defRPr/>
              </a:pPr>
              <a:r>
                <a:rPr lang="en-US" sz="2400" dirty="0">
                  <a:latin typeface="+mn-lt"/>
                  <a:cs typeface="Arial" pitchFamily="34" charset="0"/>
                </a:rPr>
                <a:t>Better matches current costs in cost of goods sold with revenues.</a:t>
              </a:r>
            </a:p>
          </p:txBody>
        </p:sp>
        <p:sp>
          <p:nvSpPr>
            <p:cNvPr id="195593" name="Line 1033"/>
            <p:cNvSpPr>
              <a:spLocks noChangeShapeType="1"/>
            </p:cNvSpPr>
            <p:nvPr/>
          </p:nvSpPr>
          <p:spPr bwMode="auto">
            <a:xfrm>
              <a:off x="4752" y="2304"/>
              <a:ext cx="0" cy="432"/>
            </a:xfrm>
            <a:prstGeom prst="line">
              <a:avLst/>
            </a:prstGeom>
            <a:grpFill/>
            <a:ln w="38100">
              <a:solidFill>
                <a:schemeClr val="tx1"/>
              </a:solidFill>
              <a:round/>
              <a:headEnd/>
              <a:tailEnd type="triangle" w="med" len="med"/>
            </a:ln>
            <a:effectLst/>
          </p:spPr>
          <p:txBody>
            <a:bodyPr/>
            <a:lstStyle/>
            <a:p>
              <a:pPr fontAlgn="auto">
                <a:spcBef>
                  <a:spcPts val="0"/>
                </a:spcBef>
                <a:spcAft>
                  <a:spcPts val="0"/>
                </a:spcAft>
                <a:defRPr/>
              </a:pPr>
              <a:endParaRPr lang="en-US" dirty="0">
                <a:latin typeface="+mn-lt"/>
                <a:cs typeface="Arial" pitchFamily="34" charset="0"/>
              </a:endParaRPr>
            </a:p>
          </p:txBody>
        </p:sp>
      </p:grpSp>
      <p:grpSp>
        <p:nvGrpSpPr>
          <p:cNvPr id="3" name="Group 1034"/>
          <p:cNvGrpSpPr>
            <a:grpSpLocks/>
          </p:cNvGrpSpPr>
          <p:nvPr/>
        </p:nvGrpSpPr>
        <p:grpSpPr bwMode="auto">
          <a:xfrm>
            <a:off x="76200" y="3968750"/>
            <a:ext cx="2806700" cy="2266950"/>
            <a:chOff x="1852" y="2304"/>
            <a:chExt cx="1768" cy="1428"/>
          </a:xfrm>
        </p:grpSpPr>
        <p:sp>
          <p:nvSpPr>
            <p:cNvPr id="195595" name="Rectangle 1035"/>
            <p:cNvSpPr>
              <a:spLocks noChangeArrowheads="1"/>
            </p:cNvSpPr>
            <p:nvPr/>
          </p:nvSpPr>
          <p:spPr bwMode="auto">
            <a:xfrm>
              <a:off x="1852" y="2732"/>
              <a:ext cx="1768" cy="1000"/>
            </a:xfrm>
            <a:prstGeom prst="rect">
              <a:avLst/>
            </a:prstGeom>
            <a:solidFill>
              <a:srgbClr val="FFFFCC"/>
            </a:solidFill>
            <a:ln w="12700">
              <a:solidFill>
                <a:schemeClr val="tx1"/>
              </a:solidFill>
              <a:miter lim="800000"/>
              <a:headEnd/>
              <a:tailEnd/>
            </a:ln>
            <a:effectLst>
              <a:outerShdw dist="53882" dir="2700000" algn="ctr" rotWithShape="0">
                <a:schemeClr val="hlink"/>
              </a:outerShdw>
            </a:effectLst>
          </p:spPr>
          <p:txBody>
            <a:bodyPr lIns="90488" tIns="44450" rIns="90488" bIns="44450" anchor="ctr"/>
            <a:lstStyle/>
            <a:p>
              <a:pPr algn="ctr" eaLnBrk="0" fontAlgn="auto" hangingPunct="0">
                <a:spcBef>
                  <a:spcPts val="0"/>
                </a:spcBef>
                <a:spcAft>
                  <a:spcPts val="0"/>
                </a:spcAft>
                <a:defRPr/>
              </a:pPr>
              <a:r>
                <a:rPr lang="en-US" sz="2400" dirty="0">
                  <a:solidFill>
                    <a:schemeClr val="accent2">
                      <a:lumMod val="50000"/>
                    </a:schemeClr>
                  </a:solidFill>
                  <a:latin typeface="+mn-lt"/>
                  <a:cs typeface="Arial" pitchFamily="34" charset="0"/>
                </a:rPr>
                <a:t>Ending inventory approximates current replacement cost.</a:t>
              </a:r>
            </a:p>
          </p:txBody>
        </p:sp>
        <p:sp>
          <p:nvSpPr>
            <p:cNvPr id="195596" name="Line 1036"/>
            <p:cNvSpPr>
              <a:spLocks noChangeShapeType="1"/>
            </p:cNvSpPr>
            <p:nvPr/>
          </p:nvSpPr>
          <p:spPr bwMode="auto">
            <a:xfrm>
              <a:off x="2736" y="2304"/>
              <a:ext cx="0" cy="432"/>
            </a:xfrm>
            <a:prstGeom prst="line">
              <a:avLst/>
            </a:prstGeom>
            <a:noFill/>
            <a:ln w="38100">
              <a:solidFill>
                <a:schemeClr val="tx1"/>
              </a:solidFill>
              <a:round/>
              <a:headEnd/>
              <a:tailEnd type="triangle" w="med" len="med"/>
            </a:ln>
            <a:effectLst/>
          </p:spPr>
          <p:txBody>
            <a:bodyPr/>
            <a:lstStyle/>
            <a:p>
              <a:pPr fontAlgn="auto">
                <a:spcBef>
                  <a:spcPts val="0"/>
                </a:spcBef>
                <a:spcAft>
                  <a:spcPts val="0"/>
                </a:spcAft>
                <a:defRPr/>
              </a:pPr>
              <a:endParaRPr lang="en-US" dirty="0">
                <a:solidFill>
                  <a:schemeClr val="accent2">
                    <a:lumMod val="50000"/>
                  </a:schemeClr>
                </a:solidFill>
                <a:latin typeface="+mn-lt"/>
                <a:cs typeface="Arial" pitchFamily="34" charset="0"/>
              </a:endParaRPr>
            </a:p>
          </p:txBody>
        </p:sp>
      </p:grpSp>
      <p:sp>
        <p:nvSpPr>
          <p:cNvPr id="195597" name="Rectangle 1037"/>
          <p:cNvSpPr>
            <a:spLocks noChangeArrowheads="1"/>
          </p:cNvSpPr>
          <p:nvPr/>
        </p:nvSpPr>
        <p:spPr bwMode="auto">
          <a:xfrm>
            <a:off x="495300" y="2984500"/>
            <a:ext cx="1968500" cy="977900"/>
          </a:xfrm>
          <a:prstGeom prst="rect">
            <a:avLst/>
          </a:prstGeom>
          <a:solidFill>
            <a:srgbClr val="FFFFCC"/>
          </a:solidFill>
          <a:ln w="12700">
            <a:solidFill>
              <a:schemeClr val="tx1"/>
            </a:solidFill>
            <a:miter lim="800000"/>
            <a:headEnd/>
            <a:tailEnd/>
          </a:ln>
          <a:effectLst>
            <a:outerShdw dist="17961" dir="2700000" algn="ctr" rotWithShape="0">
              <a:schemeClr val="hlink"/>
            </a:outerShdw>
          </a:effectLst>
        </p:spPr>
        <p:txBody>
          <a:bodyPr lIns="90488" tIns="44450" rIns="90488" bIns="44450" anchor="ctr"/>
          <a:lstStyle/>
          <a:p>
            <a:pPr algn="ctr" eaLnBrk="0" fontAlgn="auto" hangingPunct="0">
              <a:spcBef>
                <a:spcPts val="0"/>
              </a:spcBef>
              <a:spcAft>
                <a:spcPts val="0"/>
              </a:spcAft>
              <a:defRPr/>
            </a:pPr>
            <a:r>
              <a:rPr lang="en-US" sz="2400" dirty="0">
                <a:solidFill>
                  <a:schemeClr val="accent2">
                    <a:lumMod val="50000"/>
                  </a:schemeClr>
                </a:solidFill>
                <a:latin typeface="+mn-lt"/>
                <a:cs typeface="Arial" pitchFamily="34" charset="0"/>
              </a:rPr>
              <a:t>First-In, First-Out</a:t>
            </a:r>
          </a:p>
        </p:txBody>
      </p:sp>
      <p:sp>
        <p:nvSpPr>
          <p:cNvPr id="195599" name="Rectangle 1039"/>
          <p:cNvSpPr>
            <a:spLocks noChangeArrowheads="1"/>
          </p:cNvSpPr>
          <p:nvPr/>
        </p:nvSpPr>
        <p:spPr bwMode="auto">
          <a:xfrm>
            <a:off x="3657600" y="2984500"/>
            <a:ext cx="1968500" cy="977900"/>
          </a:xfrm>
          <a:prstGeom prst="rect">
            <a:avLst/>
          </a:prstGeom>
          <a:solidFill>
            <a:schemeClr val="accent6">
              <a:lumMod val="40000"/>
              <a:lumOff val="60000"/>
            </a:schemeClr>
          </a:solidFill>
          <a:ln w="12700">
            <a:solidFill>
              <a:schemeClr val="tx1"/>
            </a:solidFill>
            <a:miter lim="800000"/>
            <a:headEnd/>
            <a:tailEnd/>
          </a:ln>
          <a:effectLst>
            <a:outerShdw dist="17961" dir="2700000" algn="ctr" rotWithShape="0">
              <a:schemeClr val="hlink"/>
            </a:outerShdw>
          </a:effectLst>
        </p:spPr>
        <p:txBody>
          <a:bodyPr lIns="90488" tIns="44450" rIns="90488" bIns="44450" anchor="ctr"/>
          <a:lstStyle/>
          <a:p>
            <a:pPr algn="ctr" eaLnBrk="0" fontAlgn="auto" hangingPunct="0">
              <a:spcBef>
                <a:spcPts val="0"/>
              </a:spcBef>
              <a:spcAft>
                <a:spcPts val="0"/>
              </a:spcAft>
              <a:defRPr/>
            </a:pPr>
            <a:r>
              <a:rPr lang="en-US" sz="2400" dirty="0">
                <a:latin typeface="+mn-lt"/>
                <a:cs typeface="Arial" pitchFamily="34" charset="0"/>
              </a:rPr>
              <a:t>Last-In, First-Out</a:t>
            </a:r>
          </a:p>
        </p:txBody>
      </p:sp>
      <p:grpSp>
        <p:nvGrpSpPr>
          <p:cNvPr id="4" name="Group 1040"/>
          <p:cNvGrpSpPr>
            <a:grpSpLocks/>
          </p:cNvGrpSpPr>
          <p:nvPr/>
        </p:nvGrpSpPr>
        <p:grpSpPr bwMode="auto">
          <a:xfrm>
            <a:off x="6413500" y="3968750"/>
            <a:ext cx="2425700" cy="2266950"/>
            <a:chOff x="100" y="2304"/>
            <a:chExt cx="1528" cy="1428"/>
          </a:xfrm>
          <a:solidFill>
            <a:schemeClr val="accent2">
              <a:lumMod val="75000"/>
            </a:schemeClr>
          </a:solidFill>
        </p:grpSpPr>
        <p:sp>
          <p:nvSpPr>
            <p:cNvPr id="195601" name="Rectangle 1041"/>
            <p:cNvSpPr>
              <a:spLocks noChangeArrowheads="1"/>
            </p:cNvSpPr>
            <p:nvPr/>
          </p:nvSpPr>
          <p:spPr bwMode="auto">
            <a:xfrm>
              <a:off x="100" y="2732"/>
              <a:ext cx="1528" cy="1000"/>
            </a:xfrm>
            <a:prstGeom prst="rect">
              <a:avLst/>
            </a:prstGeom>
            <a:grpFill/>
            <a:ln w="12700">
              <a:solidFill>
                <a:schemeClr val="tx1"/>
              </a:solidFill>
              <a:miter lim="800000"/>
              <a:headEnd/>
              <a:tailEnd/>
            </a:ln>
            <a:effectLst>
              <a:outerShdw dist="53882" dir="2700000" algn="ctr" rotWithShape="0">
                <a:schemeClr val="hlink"/>
              </a:outerShdw>
            </a:effectLst>
          </p:spPr>
          <p:txBody>
            <a:bodyPr lIns="90488" tIns="44450" rIns="90488" bIns="44450" anchor="ctr"/>
            <a:lstStyle/>
            <a:p>
              <a:pPr algn="ctr" eaLnBrk="0" fontAlgn="auto" hangingPunct="0">
                <a:spcBef>
                  <a:spcPts val="0"/>
                </a:spcBef>
                <a:spcAft>
                  <a:spcPts val="0"/>
                </a:spcAft>
                <a:defRPr/>
              </a:pPr>
              <a:r>
                <a:rPr lang="en-US" sz="2400" dirty="0">
                  <a:solidFill>
                    <a:schemeClr val="bg1"/>
                  </a:solidFill>
                  <a:latin typeface="+mn-lt"/>
                  <a:cs typeface="Arial" pitchFamily="34" charset="0"/>
                </a:rPr>
                <a:t>Smoothes out </a:t>
              </a:r>
              <a:r>
                <a:rPr lang="en-US" sz="2400" dirty="0">
                  <a:solidFill>
                    <a:schemeClr val="bg1"/>
                  </a:solidFill>
                  <a:latin typeface="+mn-lt"/>
                  <a:cs typeface="Arial" pitchFamily="34" charset="0"/>
                </a:rPr>
                <a:t>effects of price </a:t>
              </a:r>
              <a:r>
                <a:rPr lang="en-US" sz="2400" dirty="0">
                  <a:solidFill>
                    <a:schemeClr val="bg1"/>
                  </a:solidFill>
                  <a:latin typeface="+mn-lt"/>
                  <a:cs typeface="Arial" pitchFamily="34" charset="0"/>
                </a:rPr>
                <a:t>changes.</a:t>
              </a:r>
            </a:p>
          </p:txBody>
        </p:sp>
        <p:sp>
          <p:nvSpPr>
            <p:cNvPr id="195602" name="Line 1042"/>
            <p:cNvSpPr>
              <a:spLocks noChangeShapeType="1"/>
            </p:cNvSpPr>
            <p:nvPr/>
          </p:nvSpPr>
          <p:spPr bwMode="auto">
            <a:xfrm>
              <a:off x="864" y="2304"/>
              <a:ext cx="0" cy="432"/>
            </a:xfrm>
            <a:prstGeom prst="line">
              <a:avLst/>
            </a:prstGeom>
            <a:grpFill/>
            <a:ln w="38100">
              <a:solidFill>
                <a:schemeClr val="tx1"/>
              </a:solidFill>
              <a:round/>
              <a:headEnd/>
              <a:tailEnd type="triangle" w="med" len="med"/>
            </a:ln>
            <a:effectLst/>
          </p:spPr>
          <p:txBody>
            <a:bodyPr/>
            <a:lstStyle/>
            <a:p>
              <a:pPr fontAlgn="auto">
                <a:spcBef>
                  <a:spcPts val="0"/>
                </a:spcBef>
                <a:spcAft>
                  <a:spcPts val="0"/>
                </a:spcAft>
                <a:defRPr/>
              </a:pPr>
              <a:endParaRPr lang="en-US" dirty="0">
                <a:solidFill>
                  <a:schemeClr val="bg1"/>
                </a:solidFill>
                <a:latin typeface="+mn-lt"/>
                <a:cs typeface="Arial" pitchFamily="34" charset="0"/>
              </a:endParaRPr>
            </a:p>
          </p:txBody>
        </p:sp>
      </p:grpSp>
      <p:sp>
        <p:nvSpPr>
          <p:cNvPr id="195603" name="Rectangle 1043"/>
          <p:cNvSpPr>
            <a:spLocks noChangeArrowheads="1"/>
          </p:cNvSpPr>
          <p:nvPr/>
        </p:nvSpPr>
        <p:spPr bwMode="auto">
          <a:xfrm>
            <a:off x="6642100" y="2984500"/>
            <a:ext cx="1968500" cy="977900"/>
          </a:xfrm>
          <a:prstGeom prst="rect">
            <a:avLst/>
          </a:prstGeom>
          <a:solidFill>
            <a:schemeClr val="accent2">
              <a:lumMod val="75000"/>
            </a:schemeClr>
          </a:solidFill>
          <a:ln w="12700">
            <a:solidFill>
              <a:schemeClr val="tx1"/>
            </a:solidFill>
            <a:miter lim="800000"/>
            <a:headEnd/>
            <a:tailEnd/>
          </a:ln>
          <a:effectLst>
            <a:outerShdw dist="17961" dir="2700000" algn="ctr" rotWithShape="0">
              <a:schemeClr val="hlink"/>
            </a:outerShdw>
          </a:effectLst>
        </p:spPr>
        <p:txBody>
          <a:bodyPr lIns="90488" tIns="44450" rIns="90488" bIns="44450" anchor="ctr"/>
          <a:lstStyle/>
          <a:p>
            <a:pPr algn="ctr" eaLnBrk="0" fontAlgn="auto" hangingPunct="0">
              <a:spcBef>
                <a:spcPts val="0"/>
              </a:spcBef>
              <a:spcAft>
                <a:spcPts val="0"/>
              </a:spcAft>
              <a:defRPr/>
            </a:pPr>
            <a:r>
              <a:rPr lang="en-US" sz="2400" dirty="0">
                <a:solidFill>
                  <a:schemeClr val="bg1"/>
                </a:solidFill>
                <a:latin typeface="+mn-lt"/>
                <a:cs typeface="Arial" pitchFamily="34" charset="0"/>
              </a:rPr>
              <a:t>Weighted Average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p:txBody>
          <a:bodyPr/>
          <a:lstStyle/>
          <a:p>
            <a:pPr fontAlgn="auto">
              <a:spcAft>
                <a:spcPts val="0"/>
              </a:spcAft>
              <a:defRPr/>
            </a:pPr>
            <a:r>
              <a:rPr lang="en-US" dirty="0" smtClean="0"/>
              <a:t>Managers Choice of Inventory Methods</a:t>
            </a:r>
          </a:p>
        </p:txBody>
      </p:sp>
      <p:sp>
        <p:nvSpPr>
          <p:cNvPr id="82947" name="AutoShape 3"/>
          <p:cNvSpPr>
            <a:spLocks noChangeArrowheads="1"/>
          </p:cNvSpPr>
          <p:nvPr/>
        </p:nvSpPr>
        <p:spPr bwMode="auto">
          <a:xfrm>
            <a:off x="304800" y="1600200"/>
            <a:ext cx="3997325" cy="2166938"/>
          </a:xfrm>
          <a:prstGeom prst="bevel">
            <a:avLst>
              <a:gd name="adj" fmla="val 12500"/>
            </a:avLst>
          </a:prstGeom>
          <a:solidFill>
            <a:schemeClr val="accent6">
              <a:lumMod val="40000"/>
              <a:lumOff val="60000"/>
            </a:schemeClr>
          </a:solidFill>
          <a:ln w="12700">
            <a:solidFill>
              <a:schemeClr val="tx1"/>
            </a:solidFill>
            <a:miter lim="800000"/>
            <a:headEnd/>
            <a:tailEnd/>
          </a:ln>
          <a:effectLst>
            <a:outerShdw dist="71842" dir="2700000" algn="ctr" rotWithShape="0">
              <a:schemeClr val="bg2">
                <a:alpha val="50000"/>
              </a:schemeClr>
            </a:outerShdw>
          </a:effectLst>
        </p:spPr>
        <p:txBody>
          <a:bodyPr>
            <a:spAutoFit/>
          </a:bodyPr>
          <a:lstStyle/>
          <a:p>
            <a:pPr algn="ctr" eaLnBrk="0" fontAlgn="auto" hangingPunct="0">
              <a:spcBef>
                <a:spcPct val="50000"/>
              </a:spcBef>
              <a:spcAft>
                <a:spcPts val="0"/>
              </a:spcAft>
              <a:defRPr/>
            </a:pPr>
            <a:r>
              <a:rPr lang="en-US" sz="2000" b="1" u="sng" dirty="0">
                <a:latin typeface="+mn-lt"/>
                <a:cs typeface="Arial" pitchFamily="34" charset="0"/>
              </a:rPr>
              <a:t>Net Income Effects</a:t>
            </a:r>
            <a:r>
              <a:rPr lang="en-US" sz="2000" b="1" dirty="0">
                <a:solidFill>
                  <a:schemeClr val="bg1">
                    <a:lumMod val="95000"/>
                  </a:schemeClr>
                </a:solidFill>
                <a:latin typeface="+mn-lt"/>
                <a:cs typeface="Arial" pitchFamily="34" charset="0"/>
              </a:rPr>
              <a:t/>
            </a:r>
            <a:br>
              <a:rPr lang="en-US" sz="2000" b="1" dirty="0">
                <a:solidFill>
                  <a:schemeClr val="bg1">
                    <a:lumMod val="95000"/>
                  </a:schemeClr>
                </a:solidFill>
                <a:latin typeface="+mn-lt"/>
                <a:cs typeface="Arial" pitchFamily="34" charset="0"/>
              </a:rPr>
            </a:br>
            <a:r>
              <a:rPr lang="en-US" sz="2000" b="1" dirty="0">
                <a:latin typeface="+mn-lt"/>
                <a:cs typeface="Arial" pitchFamily="34" charset="0"/>
              </a:rPr>
              <a:t>Managers prefer to report higher earnings for their companies.</a:t>
            </a:r>
            <a:r>
              <a:rPr lang="en-US" sz="2000" b="1" dirty="0">
                <a:solidFill>
                  <a:schemeClr val="bg1">
                    <a:lumMod val="95000"/>
                  </a:schemeClr>
                </a:solidFill>
                <a:latin typeface="+mn-lt"/>
                <a:cs typeface="Arial" pitchFamily="34" charset="0"/>
              </a:rPr>
              <a:t/>
            </a:r>
            <a:br>
              <a:rPr lang="en-US" sz="2000" b="1" dirty="0">
                <a:solidFill>
                  <a:schemeClr val="bg1">
                    <a:lumMod val="95000"/>
                  </a:schemeClr>
                </a:solidFill>
                <a:latin typeface="+mn-lt"/>
                <a:cs typeface="Arial" pitchFamily="34" charset="0"/>
              </a:rPr>
            </a:br>
            <a:endParaRPr lang="en-US" sz="2000" b="1" dirty="0">
              <a:solidFill>
                <a:schemeClr val="bg1">
                  <a:lumMod val="95000"/>
                </a:schemeClr>
              </a:solidFill>
              <a:latin typeface="+mn-lt"/>
              <a:cs typeface="Arial" pitchFamily="34" charset="0"/>
            </a:endParaRPr>
          </a:p>
        </p:txBody>
      </p:sp>
      <p:sp>
        <p:nvSpPr>
          <p:cNvPr id="82948" name="AutoShape 4"/>
          <p:cNvSpPr>
            <a:spLocks noChangeArrowheads="1"/>
          </p:cNvSpPr>
          <p:nvPr/>
        </p:nvSpPr>
        <p:spPr bwMode="auto">
          <a:xfrm>
            <a:off x="4813300" y="1600200"/>
            <a:ext cx="4025900" cy="2166938"/>
          </a:xfrm>
          <a:prstGeom prst="bevel">
            <a:avLst>
              <a:gd name="adj" fmla="val 12500"/>
            </a:avLst>
          </a:prstGeom>
          <a:solidFill>
            <a:schemeClr val="accent6">
              <a:lumMod val="40000"/>
              <a:lumOff val="60000"/>
            </a:schemeClr>
          </a:solidFill>
          <a:ln w="12700">
            <a:solidFill>
              <a:schemeClr val="tx1"/>
            </a:solidFill>
            <a:miter lim="800000"/>
            <a:headEnd/>
            <a:tailEnd/>
          </a:ln>
          <a:effectLst>
            <a:outerShdw dist="71842" dir="2700000" algn="ctr" rotWithShape="0">
              <a:schemeClr val="bg2">
                <a:alpha val="50000"/>
              </a:schemeClr>
            </a:outerShdw>
          </a:effectLst>
        </p:spPr>
        <p:txBody>
          <a:bodyPr>
            <a:spAutoFit/>
          </a:bodyPr>
          <a:lstStyle/>
          <a:p>
            <a:pPr algn="ctr" eaLnBrk="0" fontAlgn="auto" hangingPunct="0">
              <a:spcBef>
                <a:spcPct val="50000"/>
              </a:spcBef>
              <a:spcAft>
                <a:spcPts val="0"/>
              </a:spcAft>
              <a:defRPr/>
            </a:pPr>
            <a:r>
              <a:rPr lang="en-US" sz="2000" b="1" u="sng" dirty="0">
                <a:latin typeface="+mn-lt"/>
                <a:cs typeface="Arial" pitchFamily="34" charset="0"/>
              </a:rPr>
              <a:t>Income Tax Effects</a:t>
            </a:r>
            <a:r>
              <a:rPr lang="en-US" sz="2000" b="1" dirty="0">
                <a:solidFill>
                  <a:schemeClr val="bg1">
                    <a:lumMod val="95000"/>
                  </a:schemeClr>
                </a:solidFill>
                <a:effectLst>
                  <a:outerShdw blurRad="38100" dist="38100" dir="2700000" algn="tl">
                    <a:srgbClr val="000000">
                      <a:alpha val="43137"/>
                    </a:srgbClr>
                  </a:outerShdw>
                </a:effectLst>
                <a:latin typeface="+mn-lt"/>
                <a:cs typeface="Arial" pitchFamily="34" charset="0"/>
              </a:rPr>
              <a:t/>
            </a:r>
            <a:br>
              <a:rPr lang="en-US" sz="2000" b="1" dirty="0">
                <a:solidFill>
                  <a:schemeClr val="bg1">
                    <a:lumMod val="95000"/>
                  </a:schemeClr>
                </a:solidFill>
                <a:effectLst>
                  <a:outerShdw blurRad="38100" dist="38100" dir="2700000" algn="tl">
                    <a:srgbClr val="000000">
                      <a:alpha val="43137"/>
                    </a:srgbClr>
                  </a:outerShdw>
                </a:effectLst>
                <a:latin typeface="+mn-lt"/>
                <a:cs typeface="Arial" pitchFamily="34" charset="0"/>
              </a:rPr>
            </a:br>
            <a:r>
              <a:rPr lang="en-US" sz="2000" b="1" dirty="0">
                <a:latin typeface="+mn-lt"/>
                <a:cs typeface="Arial" pitchFamily="34" charset="0"/>
              </a:rPr>
              <a:t>Managers prefer to pay the least amount of taxes allowed by law as late as possible.</a:t>
            </a:r>
          </a:p>
        </p:txBody>
      </p:sp>
      <p:sp>
        <p:nvSpPr>
          <p:cNvPr id="7" name="Horizontal Scroll 6"/>
          <p:cNvSpPr/>
          <p:nvPr/>
        </p:nvSpPr>
        <p:spPr>
          <a:xfrm>
            <a:off x="1447800" y="3886200"/>
            <a:ext cx="6400800" cy="2854325"/>
          </a:xfrm>
          <a:prstGeom prst="horizontalScroll">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1"/>
                </a:solidFill>
              </a:rPr>
              <a:t>LIFO Conformity Rule</a:t>
            </a:r>
          </a:p>
          <a:p>
            <a:pPr algn="ctr" fontAlgn="auto">
              <a:spcBef>
                <a:spcPts val="0"/>
              </a:spcBef>
              <a:spcAft>
                <a:spcPts val="0"/>
              </a:spcAft>
              <a:defRPr/>
            </a:pPr>
            <a:r>
              <a:rPr lang="en-US" sz="2400" b="1" dirty="0">
                <a:solidFill>
                  <a:schemeClr val="tx1"/>
                </a:solidFill>
                <a:cs typeface="Arial" pitchFamily="34" charset="0"/>
              </a:rPr>
              <a:t>If last-in, first-out is used </a:t>
            </a:r>
            <a:r>
              <a:rPr lang="en-US" sz="2400" b="1" dirty="0">
                <a:solidFill>
                  <a:schemeClr val="tx1"/>
                </a:solidFill>
                <a:cs typeface="Arial" pitchFamily="34" charset="0"/>
              </a:rPr>
              <a:t>to compute taxable income, </a:t>
            </a:r>
            <a:r>
              <a:rPr lang="en-US" sz="2400" b="1" dirty="0">
                <a:solidFill>
                  <a:schemeClr val="tx1"/>
                </a:solidFill>
                <a:cs typeface="Arial" pitchFamily="34" charset="0"/>
              </a:rPr>
              <a:t>it must also be used to calculate inventory and cost of goods sold for financial statements.</a:t>
            </a:r>
            <a:endParaRPr lang="en-US" sz="4800" b="1" dirty="0">
              <a:solidFill>
                <a:schemeClr val="tx1"/>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checkerboard(across)">
                                      <p:cBhvr>
                                        <p:cTn id="7" dur="500"/>
                                        <p:tgtEl>
                                          <p:spTgt spid="8294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2948"/>
                                        </p:tgtEl>
                                        <p:attrNameLst>
                                          <p:attrName>style.visibility</p:attrName>
                                        </p:attrNameLst>
                                      </p:cBhvr>
                                      <p:to>
                                        <p:strVal val="visible"/>
                                      </p:to>
                                    </p:set>
                                    <p:animEffect transition="in" filter="checkerboard(across)">
                                      <p:cBhvr>
                                        <p:cTn id="11" dur="500"/>
                                        <p:tgtEl>
                                          <p:spTgt spid="8294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autoUpdateAnimBg="0"/>
      <p:bldP spid="82948" grpId="0" animBg="1" autoUpdateAnimBg="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830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8307"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8308"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8309"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9943" name="Rectangle 7"/>
          <p:cNvSpPr>
            <a:spLocks noGrp="1" noChangeArrowheads="1"/>
          </p:cNvSpPr>
          <p:nvPr>
            <p:ph type="title"/>
          </p:nvPr>
        </p:nvSpPr>
        <p:spPr/>
        <p:txBody>
          <a:bodyPr/>
          <a:lstStyle/>
          <a:p>
            <a:pPr fontAlgn="auto">
              <a:spcAft>
                <a:spcPts val="0"/>
              </a:spcAft>
              <a:defRPr/>
            </a:pPr>
            <a:r>
              <a:rPr lang="en-US" dirty="0" smtClean="0"/>
              <a:t>Valuation at Lower of Cost or Market</a:t>
            </a:r>
          </a:p>
        </p:txBody>
      </p:sp>
      <p:sp>
        <p:nvSpPr>
          <p:cNvPr id="90120" name="Text Box 8"/>
          <p:cNvSpPr txBox="1">
            <a:spLocks noChangeArrowheads="1"/>
          </p:cNvSpPr>
          <p:nvPr/>
        </p:nvSpPr>
        <p:spPr bwMode="auto">
          <a:xfrm>
            <a:off x="914400" y="1676400"/>
            <a:ext cx="7239000" cy="1079500"/>
          </a:xfrm>
          <a:prstGeom prst="rect">
            <a:avLst/>
          </a:prstGeom>
          <a:solidFill>
            <a:schemeClr val="accent2">
              <a:lumMod val="75000"/>
            </a:schemeClr>
          </a:solidFill>
          <a:ln w="12700">
            <a:solidFill>
              <a:schemeClr val="tx1"/>
            </a:solidFill>
            <a:miter lim="800000"/>
            <a:headEnd/>
            <a:tailEnd/>
          </a:ln>
          <a:effectLst>
            <a:outerShdw dist="71842" dir="2700000" algn="ctr" rotWithShape="0">
              <a:schemeClr val="tx1"/>
            </a:outerShdw>
          </a:effectLst>
        </p:spPr>
        <p:txBody>
          <a:bodyPr>
            <a:spAutoFit/>
          </a:bodyPr>
          <a:lstStyle/>
          <a:p>
            <a:pPr algn="ctr" eaLnBrk="0" fontAlgn="auto" hangingPunct="0">
              <a:spcBef>
                <a:spcPct val="85000"/>
              </a:spcBef>
              <a:spcAft>
                <a:spcPts val="0"/>
              </a:spcAft>
              <a:defRPr/>
            </a:pPr>
            <a:r>
              <a:rPr lang="en-US" sz="3200" b="1" dirty="0">
                <a:solidFill>
                  <a:srgbClr val="FFFF00"/>
                </a:solidFill>
                <a:latin typeface="+mn-lt"/>
                <a:cs typeface="Arial" pitchFamily="34" charset="0"/>
              </a:rPr>
              <a:t>Ending inventory is reported at the lower of cost or market (LCM)</a:t>
            </a:r>
            <a:r>
              <a:rPr lang="en-US" sz="3200" b="1" dirty="0">
                <a:solidFill>
                  <a:srgbClr val="FFFF00"/>
                </a:solidFill>
                <a:latin typeface="+mn-lt"/>
                <a:cs typeface="Arial" pitchFamily="34" charset="0"/>
              </a:rPr>
              <a:t>. </a:t>
            </a:r>
            <a:endParaRPr lang="en-US" sz="2400" b="1" dirty="0">
              <a:solidFill>
                <a:srgbClr val="FFFF00"/>
              </a:solidFill>
              <a:latin typeface="+mn-lt"/>
              <a:cs typeface="Arial" pitchFamily="34" charset="0"/>
            </a:endParaRPr>
          </a:p>
        </p:txBody>
      </p:sp>
      <p:sp>
        <p:nvSpPr>
          <p:cNvPr id="90122" name="Text Box 10"/>
          <p:cNvSpPr txBox="1">
            <a:spLocks noChangeArrowheads="1"/>
          </p:cNvSpPr>
          <p:nvPr/>
        </p:nvSpPr>
        <p:spPr bwMode="auto">
          <a:xfrm>
            <a:off x="1943100" y="3124200"/>
            <a:ext cx="5257800" cy="1566863"/>
          </a:xfrm>
          <a:prstGeom prst="rect">
            <a:avLst/>
          </a:prstGeom>
          <a:solidFill>
            <a:schemeClr val="accent1">
              <a:lumMod val="60000"/>
              <a:lumOff val="40000"/>
            </a:schemeClr>
          </a:solidFill>
          <a:ln w="12700">
            <a:solidFill>
              <a:schemeClr val="tx1"/>
            </a:solidFill>
            <a:miter lim="800000"/>
            <a:headEnd/>
            <a:tailEnd/>
          </a:ln>
          <a:effectLst>
            <a:outerShdw dist="71842" dir="2700000" algn="ctr" rotWithShape="0">
              <a:schemeClr val="tx1"/>
            </a:outerShdw>
          </a:effectLst>
        </p:spPr>
        <p:txBody>
          <a:bodyPr>
            <a:spAutoFit/>
          </a:bodyPr>
          <a:lstStyle/>
          <a:p>
            <a:pPr algn="ctr" eaLnBrk="0" fontAlgn="auto" hangingPunct="0">
              <a:spcBef>
                <a:spcPct val="50000"/>
              </a:spcBef>
              <a:spcAft>
                <a:spcPts val="0"/>
              </a:spcAft>
              <a:defRPr/>
            </a:pPr>
            <a:r>
              <a:rPr lang="en-US" sz="3200" b="1" u="sng" dirty="0">
                <a:latin typeface="+mn-lt"/>
                <a:cs typeface="Arial" pitchFamily="34" charset="0"/>
              </a:rPr>
              <a:t>Replacement Cost</a:t>
            </a:r>
            <a:r>
              <a:rPr lang="en-US" sz="3200" b="1" dirty="0">
                <a:latin typeface="+mn-lt"/>
                <a:cs typeface="Arial" pitchFamily="34" charset="0"/>
              </a:rPr>
              <a:t/>
            </a:r>
            <a:br>
              <a:rPr lang="en-US" sz="3200" b="1" dirty="0">
                <a:latin typeface="+mn-lt"/>
                <a:cs typeface="Arial" pitchFamily="34" charset="0"/>
              </a:rPr>
            </a:br>
            <a:r>
              <a:rPr lang="en-US" sz="3200" b="1" dirty="0">
                <a:latin typeface="+mn-lt"/>
                <a:cs typeface="Arial" pitchFamily="34" charset="0"/>
              </a:rPr>
              <a:t>The current purchase price for identical goods.</a:t>
            </a:r>
          </a:p>
        </p:txBody>
      </p:sp>
      <p:sp>
        <p:nvSpPr>
          <p:cNvPr id="90126" name="Rectangle 14"/>
          <p:cNvSpPr>
            <a:spLocks noChangeArrowheads="1"/>
          </p:cNvSpPr>
          <p:nvPr/>
        </p:nvSpPr>
        <p:spPr bwMode="auto">
          <a:xfrm>
            <a:off x="800100" y="5105400"/>
            <a:ext cx="7543800" cy="1524000"/>
          </a:xfrm>
          <a:prstGeom prst="rect">
            <a:avLst/>
          </a:prstGeom>
          <a:solidFill>
            <a:schemeClr val="accent2">
              <a:lumMod val="75000"/>
            </a:schemeClr>
          </a:solidFill>
          <a:ln w="9525">
            <a:solidFill>
              <a:schemeClr val="tx1"/>
            </a:solidFill>
            <a:miter lim="800000"/>
            <a:headEnd/>
            <a:tailEnd/>
          </a:ln>
          <a:effectLst>
            <a:outerShdw dist="35921" dir="2700000" algn="ctr" rotWithShape="0">
              <a:schemeClr val="tx1"/>
            </a:outerShdw>
          </a:effectLst>
        </p:spPr>
        <p:txBody>
          <a:bodyPr anchor="ctr"/>
          <a:lstStyle/>
          <a:p>
            <a:pPr algn="ctr" eaLnBrk="0" fontAlgn="auto" hangingPunct="0">
              <a:spcBef>
                <a:spcPts val="0"/>
              </a:spcBef>
              <a:spcAft>
                <a:spcPts val="0"/>
              </a:spcAft>
              <a:defRPr/>
            </a:pPr>
            <a:r>
              <a:rPr lang="en-US" sz="2400" b="1" dirty="0">
                <a:solidFill>
                  <a:schemeClr val="bg1"/>
                </a:solidFill>
                <a:latin typeface="+mn-lt"/>
                <a:ea typeface="SimSun-ExtB" pitchFamily="49" charset="-122"/>
                <a:cs typeface="Arial" pitchFamily="34" charset="0"/>
              </a:rPr>
              <a:t>The company will recognize a “holding” loss in the current period rather than the period in which the item is sold.</a:t>
            </a:r>
            <a:br>
              <a:rPr lang="en-US" sz="2400" b="1" dirty="0">
                <a:solidFill>
                  <a:schemeClr val="bg1"/>
                </a:solidFill>
                <a:latin typeface="+mn-lt"/>
                <a:ea typeface="SimSun-ExtB" pitchFamily="49" charset="-122"/>
                <a:cs typeface="Arial" pitchFamily="34" charset="0"/>
              </a:rPr>
            </a:br>
            <a:r>
              <a:rPr lang="en-US" sz="2400" b="1" dirty="0">
                <a:solidFill>
                  <a:schemeClr val="bg1"/>
                </a:solidFill>
                <a:latin typeface="+mn-lt"/>
                <a:ea typeface="SimSun-ExtB" pitchFamily="49" charset="-122"/>
                <a:cs typeface="Arial" pitchFamily="34" charset="0"/>
              </a:rPr>
              <a:t>This practice is </a:t>
            </a:r>
            <a:r>
              <a:rPr lang="en-US" sz="2400" b="1" dirty="0">
                <a:solidFill>
                  <a:srgbClr val="FFFF00"/>
                </a:solidFill>
                <a:latin typeface="+mn-lt"/>
                <a:ea typeface="SimSun-ExtB" pitchFamily="49" charset="-122"/>
                <a:cs typeface="Arial" pitchFamily="34" charset="0"/>
              </a:rPr>
              <a:t>conservative</a:t>
            </a:r>
            <a:r>
              <a:rPr lang="en-US" sz="2400" b="1" dirty="0">
                <a:solidFill>
                  <a:schemeClr val="bg1"/>
                </a:solidFill>
                <a:latin typeface="+mn-lt"/>
                <a:ea typeface="SimSun-ExtB" pitchFamily="49" charset="-122"/>
                <a:cs typeface="Arial" pitchFamily="34" charset="0"/>
              </a:rPr>
              <a:t>.</a:t>
            </a: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fontAlgn="auto">
              <a:spcAft>
                <a:spcPts val="0"/>
              </a:spcAft>
              <a:defRPr/>
            </a:pPr>
            <a:r>
              <a:rPr lang="en-US" dirty="0" smtClean="0"/>
              <a:t>Valuation at Lower of Cost or Market</a:t>
            </a:r>
          </a:p>
        </p:txBody>
      </p:sp>
      <p:graphicFrame>
        <p:nvGraphicFramePr>
          <p:cNvPr id="12323" name="Object 35"/>
          <p:cNvGraphicFramePr>
            <a:graphicFrameLocks noChangeAspect="1"/>
          </p:cNvGraphicFramePr>
          <p:nvPr/>
        </p:nvGraphicFramePr>
        <p:xfrm>
          <a:off x="84138" y="1922463"/>
          <a:ext cx="8602662" cy="1049337"/>
        </p:xfrm>
        <a:graphic>
          <a:graphicData uri="http://schemas.openxmlformats.org/presentationml/2006/ole">
            <p:oleObj spid="_x0000_s12323" name="Worksheet" r:id="rId4" imgW="5242524" imgH="815400" progId="Excel.Sheet.8">
              <p:embed/>
            </p:oleObj>
          </a:graphicData>
        </a:graphic>
      </p:graphicFrame>
      <p:graphicFrame>
        <p:nvGraphicFramePr>
          <p:cNvPr id="12324" name="Object 36"/>
          <p:cNvGraphicFramePr>
            <a:graphicFrameLocks/>
          </p:cNvGraphicFramePr>
          <p:nvPr/>
        </p:nvGraphicFramePr>
        <p:xfrm>
          <a:off x="228600" y="3276600"/>
          <a:ext cx="8545513" cy="2139950"/>
        </p:xfrm>
        <a:graphic>
          <a:graphicData uri="http://schemas.openxmlformats.org/presentationml/2006/ole">
            <p:oleObj spid="_x0000_s12324" name="Worksheet" r:id="rId5" imgW="3924367" imgH="981143" progId="Excel.Sheet.8">
              <p:embed/>
            </p:oleObj>
          </a:graphicData>
        </a:graphic>
      </p:graphicFrame>
      <p:sp>
        <p:nvSpPr>
          <p:cNvPr id="12326" name="Rectangle 4"/>
          <p:cNvSpPr>
            <a:spLocks noChangeArrowheads="1"/>
          </p:cNvSpPr>
          <p:nvPr/>
        </p:nvSpPr>
        <p:spPr bwMode="auto">
          <a:xfrm>
            <a:off x="1981200" y="5715000"/>
            <a:ext cx="5092700" cy="461963"/>
          </a:xfrm>
          <a:prstGeom prst="rect">
            <a:avLst/>
          </a:prstGeom>
          <a:noFill/>
          <a:ln w="9525">
            <a:noFill/>
            <a:miter lim="800000"/>
            <a:headEnd/>
            <a:tailEnd/>
          </a:ln>
        </p:spPr>
        <p:txBody>
          <a:bodyPr wrap="none">
            <a:spAutoFit/>
          </a:bodyPr>
          <a:lstStyle/>
          <a:p>
            <a:r>
              <a:rPr lang="en-US" sz="2400" b="1"/>
              <a:t>(1,000 Intel chips × $50) = $50,000</a:t>
            </a:r>
            <a:endParaRPr lang="en-US" sz="240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p:txBody>
          <a:bodyPr/>
          <a:lstStyle/>
          <a:p>
            <a:pPr fontAlgn="auto">
              <a:spcAft>
                <a:spcPts val="0"/>
              </a:spcAft>
              <a:defRPr/>
            </a:pPr>
            <a:r>
              <a:rPr lang="en-US" dirty="0" smtClean="0"/>
              <a:t>Inventory Turnover</a:t>
            </a:r>
          </a:p>
        </p:txBody>
      </p:sp>
      <p:sp>
        <p:nvSpPr>
          <p:cNvPr id="93191" name="Rectangle 7"/>
          <p:cNvSpPr>
            <a:spLocks noChangeArrowheads="1"/>
          </p:cNvSpPr>
          <p:nvPr/>
        </p:nvSpPr>
        <p:spPr bwMode="auto">
          <a:xfrm>
            <a:off x="1447800" y="2951163"/>
            <a:ext cx="6729413" cy="858837"/>
          </a:xfrm>
          <a:prstGeom prst="rect">
            <a:avLst/>
          </a:prstGeom>
          <a:solidFill>
            <a:schemeClr val="accent6">
              <a:lumMod val="40000"/>
              <a:lumOff val="60000"/>
            </a:schemeClr>
          </a:solidFill>
          <a:ln w="19050">
            <a:solidFill>
              <a:schemeClr val="tx1"/>
            </a:solidFill>
            <a:miter lim="800000"/>
            <a:headEnd/>
            <a:tailEnd/>
          </a:ln>
          <a:effectLst>
            <a:outerShdw dist="53882" dir="2700000" algn="ctr" rotWithShape="0">
              <a:schemeClr val="tx1"/>
            </a:outerShdw>
          </a:effectLst>
        </p:spPr>
        <p:txBody>
          <a:bodyPr wrap="none" lIns="90488" tIns="44450" rIns="90488" bIns="44450">
            <a:spAutoFit/>
          </a:bodyPr>
          <a:lstStyle/>
          <a:p>
            <a:pPr algn="ctr" eaLnBrk="0" fontAlgn="auto" hangingPunct="0">
              <a:spcBef>
                <a:spcPts val="0"/>
              </a:spcBef>
              <a:spcAft>
                <a:spcPts val="0"/>
              </a:spcAft>
              <a:defRPr/>
            </a:pPr>
            <a:r>
              <a:rPr lang="en-US" sz="2600" b="1" dirty="0">
                <a:latin typeface="+mn-lt"/>
                <a:cs typeface="Arial" pitchFamily="34" charset="0"/>
              </a:rPr>
              <a:t>Average Inventory is . . .</a:t>
            </a:r>
          </a:p>
          <a:p>
            <a:pPr algn="ctr" eaLnBrk="0" fontAlgn="auto" hangingPunct="0">
              <a:spcBef>
                <a:spcPts val="0"/>
              </a:spcBef>
              <a:spcAft>
                <a:spcPts val="0"/>
              </a:spcAft>
              <a:defRPr/>
            </a:pPr>
            <a:r>
              <a:rPr lang="en-US" sz="2400" b="1" dirty="0">
                <a:latin typeface="+mn-lt"/>
                <a:cs typeface="Arial" pitchFamily="34" charset="0"/>
              </a:rPr>
              <a:t>(Beginning Inventory + Ending Inventory) ÷ 2</a:t>
            </a:r>
          </a:p>
        </p:txBody>
      </p:sp>
      <p:sp>
        <p:nvSpPr>
          <p:cNvPr id="93192" name="Rectangle 8"/>
          <p:cNvSpPr>
            <a:spLocks noChangeArrowheads="1"/>
          </p:cNvSpPr>
          <p:nvPr/>
        </p:nvSpPr>
        <p:spPr bwMode="auto">
          <a:xfrm>
            <a:off x="2590800" y="4095750"/>
            <a:ext cx="5943600" cy="2305050"/>
          </a:xfrm>
          <a:prstGeom prst="rect">
            <a:avLst/>
          </a:prstGeom>
          <a:solidFill>
            <a:schemeClr val="accent2">
              <a:lumMod val="75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b="1" dirty="0">
                <a:solidFill>
                  <a:schemeClr val="bg1"/>
                </a:solidFill>
                <a:latin typeface="+mn-lt"/>
                <a:cs typeface="Arial" pitchFamily="34" charset="0"/>
              </a:rPr>
              <a:t>This ratio reflects how many times average inventory was produced and sold during the period</a:t>
            </a:r>
            <a:r>
              <a:rPr lang="en-US" sz="2400" b="1" dirty="0">
                <a:solidFill>
                  <a:schemeClr val="bg1"/>
                </a:solidFill>
                <a:latin typeface="+mn-lt"/>
                <a:cs typeface="Arial" pitchFamily="34" charset="0"/>
              </a:rPr>
              <a:t>. A </a:t>
            </a:r>
            <a:r>
              <a:rPr lang="en-US" sz="2400" b="1" dirty="0">
                <a:solidFill>
                  <a:schemeClr val="bg1"/>
                </a:solidFill>
                <a:latin typeface="+mn-lt"/>
                <a:cs typeface="Arial" pitchFamily="34" charset="0"/>
              </a:rPr>
              <a:t>higher ratio indicates that inventory moves more quickly thus reducing storage and obsolescence costs</a:t>
            </a:r>
            <a:r>
              <a:rPr lang="en-US" sz="2400" b="1" dirty="0">
                <a:solidFill>
                  <a:schemeClr val="bg1"/>
                </a:solidFill>
                <a:latin typeface="+mn-lt"/>
                <a:cs typeface="Arial" pitchFamily="34" charset="0"/>
              </a:rPr>
              <a:t>. </a:t>
            </a:r>
            <a:endParaRPr lang="en-US" sz="2400" b="1" dirty="0">
              <a:solidFill>
                <a:schemeClr val="bg1"/>
              </a:solidFill>
              <a:latin typeface="+mn-lt"/>
              <a:cs typeface="Arial" pitchFamily="34" charset="0"/>
            </a:endParaRPr>
          </a:p>
        </p:txBody>
      </p:sp>
      <p:pic>
        <p:nvPicPr>
          <p:cNvPr id="103428" name="Picture 3"/>
          <p:cNvPicPr>
            <a:picLocks noChangeAspect="1" noChangeArrowheads="1"/>
          </p:cNvPicPr>
          <p:nvPr/>
        </p:nvPicPr>
        <p:blipFill>
          <a:blip r:embed="rId3"/>
          <a:srcRect/>
          <a:stretch>
            <a:fillRect/>
          </a:stretch>
        </p:blipFill>
        <p:spPr bwMode="auto">
          <a:xfrm>
            <a:off x="2057400" y="1676400"/>
            <a:ext cx="5573713" cy="1066800"/>
          </a:xfrm>
          <a:prstGeom prst="rect">
            <a:avLst/>
          </a:prstGeom>
          <a:noFill/>
          <a:ln w="9525">
            <a:noFill/>
            <a:miter lim="800000"/>
            <a:headEnd/>
            <a:tailEnd/>
          </a:ln>
        </p:spPr>
      </p:pic>
      <p:pic>
        <p:nvPicPr>
          <p:cNvPr id="103429" name="Picture 4" descr="C:\Users\DoddandSusan\AppData\Local\Microsoft\Windows\Temporary Internet Files\Content.IE5\SRK3V7PK\MP900411753[1].jpg"/>
          <p:cNvPicPr>
            <a:picLocks noChangeAspect="1" noChangeArrowheads="1"/>
          </p:cNvPicPr>
          <p:nvPr/>
        </p:nvPicPr>
        <p:blipFill>
          <a:blip r:embed="rId4"/>
          <a:srcRect/>
          <a:stretch>
            <a:fillRect/>
          </a:stretch>
        </p:blipFill>
        <p:spPr bwMode="auto">
          <a:xfrm>
            <a:off x="381000" y="4114800"/>
            <a:ext cx="1828800" cy="1828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191"/>
                                        </p:tgtEl>
                                        <p:attrNameLst>
                                          <p:attrName>style.visibility</p:attrName>
                                        </p:attrNameLst>
                                      </p:cBhvr>
                                      <p:to>
                                        <p:strVal val="visible"/>
                                      </p:to>
                                    </p:set>
                                    <p:anim calcmode="lin" valueType="num">
                                      <p:cBhvr additive="base">
                                        <p:cTn id="7" dur="500" fill="hold"/>
                                        <p:tgtEl>
                                          <p:spTgt spid="93191"/>
                                        </p:tgtEl>
                                        <p:attrNameLst>
                                          <p:attrName>ppt_x</p:attrName>
                                        </p:attrNameLst>
                                      </p:cBhvr>
                                      <p:tavLst>
                                        <p:tav tm="0">
                                          <p:val>
                                            <p:strVal val="0-#ppt_w/2"/>
                                          </p:val>
                                        </p:tav>
                                        <p:tav tm="100000">
                                          <p:val>
                                            <p:strVal val="#ppt_x"/>
                                          </p:val>
                                        </p:tav>
                                      </p:tavLst>
                                    </p:anim>
                                    <p:anim calcmode="lin" valueType="num">
                                      <p:cBhvr additive="base">
                                        <p:cTn id="8" dur="500" fill="hold"/>
                                        <p:tgtEl>
                                          <p:spTgt spid="931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93192"/>
                                        </p:tgtEl>
                                        <p:attrNameLst>
                                          <p:attrName>style.visibility</p:attrName>
                                        </p:attrNameLst>
                                      </p:cBhvr>
                                      <p:to>
                                        <p:strVal val="visible"/>
                                      </p:to>
                                    </p:set>
                                    <p:animEffect transition="in" filter="slide(fromTop)">
                                      <p:cBhvr>
                                        <p:cTn id="12" dur="5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autoUpdateAnimBg="0"/>
      <p:bldP spid="9319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p:txBody>
          <a:bodyPr/>
          <a:lstStyle/>
          <a:p>
            <a:pPr fontAlgn="auto">
              <a:spcAft>
                <a:spcPts val="0"/>
              </a:spcAft>
              <a:defRPr/>
            </a:pPr>
            <a:r>
              <a:rPr lang="en-US" dirty="0" smtClean="0"/>
              <a:t>Average Days to sell inventory</a:t>
            </a:r>
          </a:p>
        </p:txBody>
      </p:sp>
      <p:sp>
        <p:nvSpPr>
          <p:cNvPr id="93192" name="Rectangle 8"/>
          <p:cNvSpPr>
            <a:spLocks noChangeArrowheads="1"/>
          </p:cNvSpPr>
          <p:nvPr/>
        </p:nvSpPr>
        <p:spPr bwMode="auto">
          <a:xfrm>
            <a:off x="2590800" y="4343400"/>
            <a:ext cx="5943600" cy="1196975"/>
          </a:xfrm>
          <a:prstGeom prst="rect">
            <a:avLst/>
          </a:prstGeom>
          <a:solidFill>
            <a:schemeClr val="accent2">
              <a:lumMod val="75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b="1" dirty="0">
                <a:solidFill>
                  <a:schemeClr val="bg1"/>
                </a:solidFill>
                <a:latin typeface="+mn-lt"/>
                <a:cs typeface="Arial" pitchFamily="34" charset="0"/>
              </a:rPr>
              <a:t>This ratio </a:t>
            </a:r>
            <a:r>
              <a:rPr lang="en-US" sz="2400" b="1" dirty="0">
                <a:solidFill>
                  <a:schemeClr val="bg1"/>
                </a:solidFill>
                <a:latin typeface="+mn-lt"/>
                <a:cs typeface="Arial" pitchFamily="34" charset="0"/>
              </a:rPr>
              <a:t>reflects the average time in days it takes a company to produce and deliver inventory to its customers.</a:t>
            </a:r>
            <a:endParaRPr lang="en-US" sz="2400" b="1" dirty="0">
              <a:solidFill>
                <a:schemeClr val="bg1"/>
              </a:solidFill>
              <a:latin typeface="+mn-lt"/>
              <a:cs typeface="Arial" pitchFamily="34" charset="0"/>
            </a:endParaRPr>
          </a:p>
        </p:txBody>
      </p:sp>
      <p:pic>
        <p:nvPicPr>
          <p:cNvPr id="105475" name="Picture 3"/>
          <p:cNvPicPr>
            <a:picLocks noChangeAspect="1" noChangeArrowheads="1"/>
          </p:cNvPicPr>
          <p:nvPr/>
        </p:nvPicPr>
        <p:blipFill>
          <a:blip r:embed="rId3"/>
          <a:srcRect/>
          <a:stretch>
            <a:fillRect/>
          </a:stretch>
        </p:blipFill>
        <p:spPr bwMode="auto">
          <a:xfrm>
            <a:off x="609600" y="2209800"/>
            <a:ext cx="7788275" cy="990600"/>
          </a:xfrm>
          <a:prstGeom prst="rect">
            <a:avLst/>
          </a:prstGeom>
          <a:noFill/>
          <a:ln w="9525">
            <a:noFill/>
            <a:miter lim="800000"/>
            <a:headEnd/>
            <a:tailEnd/>
          </a:ln>
        </p:spPr>
      </p:pic>
      <p:pic>
        <p:nvPicPr>
          <p:cNvPr id="105476" name="Picture 4" descr="C:\Users\DoddandSusan\AppData\Local\Microsoft\Windows\Temporary Internet Files\Content.IE5\SRK3V7PK\MP900411753[1].jpg"/>
          <p:cNvPicPr>
            <a:picLocks noChangeAspect="1" noChangeArrowheads="1"/>
          </p:cNvPicPr>
          <p:nvPr/>
        </p:nvPicPr>
        <p:blipFill>
          <a:blip r:embed="rId4"/>
          <a:srcRect/>
          <a:stretch>
            <a:fillRect/>
          </a:stretch>
        </p:blipFill>
        <p:spPr bwMode="auto">
          <a:xfrm>
            <a:off x="381000" y="4114800"/>
            <a:ext cx="1828800" cy="1828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3192"/>
                                        </p:tgtEl>
                                        <p:attrNameLst>
                                          <p:attrName>style.visibility</p:attrName>
                                        </p:attrNameLst>
                                      </p:cBhvr>
                                      <p:to>
                                        <p:strVal val="visible"/>
                                      </p:to>
                                    </p:set>
                                    <p:animEffect transition="in" filter="slide(fromTop)">
                                      <p:cBhvr>
                                        <p:cTn id="7" dur="5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1970" name="AutoShape 2"/>
          <p:cNvCxnSpPr>
            <a:cxnSpLocks noChangeShapeType="1"/>
            <a:stCxn id="0" idx="2"/>
            <a:endCxn id="0" idx="3"/>
          </p:cNvCxnSpPr>
          <p:nvPr/>
        </p:nvCxnSpPr>
        <p:spPr bwMode="auto">
          <a:xfrm rot="16200000" flipH="1">
            <a:off x="6271419" y="4941094"/>
            <a:ext cx="1781175" cy="474663"/>
          </a:xfrm>
          <a:prstGeom prst="bentConnector4">
            <a:avLst>
              <a:gd name="adj1" fmla="val 27806"/>
              <a:gd name="adj2" fmla="val 148162"/>
            </a:avLst>
          </a:prstGeom>
          <a:noFill/>
          <a:ln w="38100">
            <a:solidFill>
              <a:srgbClr val="FF0000"/>
            </a:solidFill>
            <a:miter lim="800000"/>
            <a:headEnd/>
            <a:tailEnd type="triangle" w="med" len="med"/>
          </a:ln>
          <a:effectLst>
            <a:outerShdw dist="35921" dir="2700000" algn="ctr" rotWithShape="0">
              <a:schemeClr val="tx1"/>
            </a:outerShdw>
          </a:effectLst>
        </p:spPr>
      </p:cxnSp>
      <p:grpSp>
        <p:nvGrpSpPr>
          <p:cNvPr id="2" name="Group 3"/>
          <p:cNvGrpSpPr>
            <a:grpSpLocks/>
          </p:cNvGrpSpPr>
          <p:nvPr/>
        </p:nvGrpSpPr>
        <p:grpSpPr bwMode="auto">
          <a:xfrm>
            <a:off x="1143000" y="4183063"/>
            <a:ext cx="914400" cy="1371600"/>
            <a:chOff x="720" y="2160"/>
            <a:chExt cx="576" cy="864"/>
          </a:xfrm>
        </p:grpSpPr>
        <p:sp>
          <p:nvSpPr>
            <p:cNvPr id="211972" name="Line 4"/>
            <p:cNvSpPr>
              <a:spLocks noChangeShapeType="1"/>
            </p:cNvSpPr>
            <p:nvPr/>
          </p:nvSpPr>
          <p:spPr bwMode="auto">
            <a:xfrm>
              <a:off x="1296" y="2160"/>
              <a:ext cx="0" cy="384"/>
            </a:xfrm>
            <a:prstGeom prst="line">
              <a:avLst/>
            </a:prstGeom>
            <a:noFill/>
            <a:ln w="38100">
              <a:solidFill>
                <a:srgbClr val="FF0000"/>
              </a:solidFill>
              <a:round/>
              <a:headEnd/>
              <a:tailEn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11973" name="Line 5"/>
            <p:cNvSpPr>
              <a:spLocks noChangeShapeType="1"/>
            </p:cNvSpPr>
            <p:nvPr/>
          </p:nvSpPr>
          <p:spPr bwMode="auto">
            <a:xfrm flipH="1">
              <a:off x="720" y="2544"/>
              <a:ext cx="576" cy="0"/>
            </a:xfrm>
            <a:prstGeom prst="line">
              <a:avLst/>
            </a:prstGeom>
            <a:noFill/>
            <a:ln w="38100">
              <a:solidFill>
                <a:srgbClr val="FF0000"/>
              </a:solidFill>
              <a:round/>
              <a:headEnd/>
              <a:tailEn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11974" name="Line 6"/>
            <p:cNvSpPr>
              <a:spLocks noChangeShapeType="1"/>
            </p:cNvSpPr>
            <p:nvPr/>
          </p:nvSpPr>
          <p:spPr bwMode="auto">
            <a:xfrm>
              <a:off x="720" y="2544"/>
              <a:ext cx="0" cy="480"/>
            </a:xfrm>
            <a:prstGeom prst="line">
              <a:avLst/>
            </a:prstGeom>
            <a:noFill/>
            <a:ln w="38100">
              <a:solidFill>
                <a:srgbClr val="FF0000"/>
              </a:solidFill>
              <a:round/>
              <a:headEnd/>
              <a:tailEn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11975" name="Line 7"/>
            <p:cNvSpPr>
              <a:spLocks noChangeShapeType="1"/>
            </p:cNvSpPr>
            <p:nvPr/>
          </p:nvSpPr>
          <p:spPr bwMode="auto">
            <a:xfrm>
              <a:off x="720" y="3024"/>
              <a:ext cx="192" cy="0"/>
            </a:xfrm>
            <a:prstGeom prst="line">
              <a:avLst/>
            </a:prstGeom>
            <a:noFill/>
            <a:ln w="38100">
              <a:solidFill>
                <a:srgbClr val="FF00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sp>
        <p:nvSpPr>
          <p:cNvPr id="14343" name="Rectangle 12"/>
          <p:cNvSpPr>
            <a:spLocks noGrp="1" noChangeArrowheads="1"/>
          </p:cNvSpPr>
          <p:nvPr>
            <p:ph type="title"/>
          </p:nvPr>
        </p:nvSpPr>
        <p:spPr/>
        <p:txBody>
          <a:bodyPr/>
          <a:lstStyle/>
          <a:p>
            <a:pPr fontAlgn="auto">
              <a:spcAft>
                <a:spcPts val="0"/>
              </a:spcAft>
              <a:defRPr/>
            </a:pPr>
            <a:r>
              <a:rPr lang="en-US" dirty="0" smtClean="0"/>
              <a:t>Inventory Methods and Financial Statement Analysis</a:t>
            </a:r>
          </a:p>
        </p:txBody>
      </p:sp>
      <p:graphicFrame>
        <p:nvGraphicFramePr>
          <p:cNvPr id="211977" name="Object 51"/>
          <p:cNvGraphicFramePr>
            <a:graphicFrameLocks/>
          </p:cNvGraphicFramePr>
          <p:nvPr/>
        </p:nvGraphicFramePr>
        <p:xfrm>
          <a:off x="1447800" y="5202238"/>
          <a:ext cx="5951538" cy="1579562"/>
        </p:xfrm>
        <a:graphic>
          <a:graphicData uri="http://schemas.openxmlformats.org/presentationml/2006/ole">
            <p:oleObj spid="_x0000_s14387" name="Worksheet" r:id="rId4" imgW="2909880" imgH="873360" progId="Excel.Sheet.8">
              <p:embed/>
            </p:oleObj>
          </a:graphicData>
        </a:graphic>
      </p:graphicFrame>
      <p:graphicFrame>
        <p:nvGraphicFramePr>
          <p:cNvPr id="14388" name="Object 52"/>
          <p:cNvGraphicFramePr>
            <a:graphicFrameLocks/>
          </p:cNvGraphicFramePr>
          <p:nvPr/>
        </p:nvGraphicFramePr>
        <p:xfrm>
          <a:off x="333375" y="2801938"/>
          <a:ext cx="3952875" cy="1381125"/>
        </p:xfrm>
        <a:graphic>
          <a:graphicData uri="http://schemas.openxmlformats.org/presentationml/2006/ole">
            <p:oleObj spid="_x0000_s14388" name="Worksheet" r:id="rId5" imgW="2877120" imgH="873360" progId="Excel.Sheet.8">
              <p:embed/>
            </p:oleObj>
          </a:graphicData>
        </a:graphic>
      </p:graphicFrame>
      <p:graphicFrame>
        <p:nvGraphicFramePr>
          <p:cNvPr id="14389" name="Object 53"/>
          <p:cNvGraphicFramePr>
            <a:graphicFrameLocks/>
          </p:cNvGraphicFramePr>
          <p:nvPr/>
        </p:nvGraphicFramePr>
        <p:xfrm>
          <a:off x="4819650" y="2801938"/>
          <a:ext cx="3971925" cy="1381125"/>
        </p:xfrm>
        <a:graphic>
          <a:graphicData uri="http://schemas.openxmlformats.org/presentationml/2006/ole">
            <p:oleObj spid="_x0000_s14389" name="Worksheet" r:id="rId6" imgW="2877120" imgH="873360" progId="Excel.Sheet.8">
              <p:embed/>
            </p:oleObj>
          </a:graphicData>
        </a:graphic>
      </p:graphicFrame>
      <p:sp>
        <p:nvSpPr>
          <p:cNvPr id="14393" name="Text Box 13"/>
          <p:cNvSpPr txBox="1">
            <a:spLocks noChangeArrowheads="1"/>
          </p:cNvSpPr>
          <p:nvPr/>
        </p:nvSpPr>
        <p:spPr bwMode="auto">
          <a:xfrm>
            <a:off x="333375" y="1543050"/>
            <a:ext cx="8458200" cy="1014413"/>
          </a:xfrm>
          <a:prstGeom prst="rect">
            <a:avLst/>
          </a:prstGeom>
          <a:solidFill>
            <a:srgbClr val="EFDEAD"/>
          </a:solidFill>
          <a:ln w="9525">
            <a:solidFill>
              <a:schemeClr val="tx2"/>
            </a:solidFill>
            <a:miter lim="800000"/>
            <a:headEnd/>
            <a:tailEnd/>
          </a:ln>
        </p:spPr>
        <p:txBody>
          <a:bodyPr>
            <a:spAutoFit/>
          </a:bodyPr>
          <a:lstStyle/>
          <a:p>
            <a:pPr algn="ctr">
              <a:spcBef>
                <a:spcPct val="50000"/>
              </a:spcBef>
            </a:pPr>
            <a:r>
              <a:rPr lang="en-US" sz="2000" b="1"/>
              <a:t>U.S. public companies using LIFO also report beginning and ending inventory on a FIFO basis in the financial statement notes if the FIFO values are materially different.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11977"/>
                                        </p:tgtEl>
                                        <p:attrNameLst>
                                          <p:attrName>style.visibility</p:attrName>
                                        </p:attrNameLst>
                                      </p:cBhvr>
                                      <p:to>
                                        <p:strVal val="visible"/>
                                      </p:to>
                                    </p:set>
                                    <p:animEffect transition="in" filter="blinds(vertical)">
                                      <p:cBhvr>
                                        <p:cTn id="7" dur="500"/>
                                        <p:tgtEl>
                                          <p:spTgt spid="21197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1970"/>
                                        </p:tgtEl>
                                        <p:attrNameLst>
                                          <p:attrName>style.visibility</p:attrName>
                                        </p:attrNameLst>
                                      </p:cBhvr>
                                      <p:to>
                                        <p:strVal val="visible"/>
                                      </p:to>
                                    </p:set>
                                    <p:animEffect transition="in" filter="wipe(up)">
                                      <p:cBhvr>
                                        <p:cTn id="11" dur="500"/>
                                        <p:tgtEl>
                                          <p:spTgt spid="21197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156075" y="1524000"/>
            <a:ext cx="4454525" cy="5105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98475" y="1524000"/>
            <a:ext cx="2819400" cy="3505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0" name="Rectangle 13"/>
          <p:cNvSpPr>
            <a:spLocks noGrp="1" noChangeArrowheads="1"/>
          </p:cNvSpPr>
          <p:nvPr>
            <p:ph type="title"/>
          </p:nvPr>
        </p:nvSpPr>
        <p:spPr>
          <a:xfrm>
            <a:off x="457200" y="0"/>
            <a:ext cx="8382000" cy="1371600"/>
          </a:xfrm>
        </p:spPr>
        <p:txBody>
          <a:bodyPr/>
          <a:lstStyle/>
          <a:p>
            <a:pPr fontAlgn="auto">
              <a:spcAft>
                <a:spcPts val="0"/>
              </a:spcAft>
              <a:defRPr/>
            </a:pPr>
            <a:r>
              <a:rPr lang="en-US" dirty="0" smtClean="0"/>
              <a:t>Items Included in Inventory</a:t>
            </a:r>
          </a:p>
        </p:txBody>
      </p:sp>
      <p:sp>
        <p:nvSpPr>
          <p:cNvPr id="15364" name="Oval 15"/>
          <p:cNvSpPr>
            <a:spLocks noChangeArrowheads="1"/>
          </p:cNvSpPr>
          <p:nvPr/>
        </p:nvSpPr>
        <p:spPr bwMode="auto">
          <a:xfrm>
            <a:off x="4308475" y="2057400"/>
            <a:ext cx="2476500" cy="1295400"/>
          </a:xfrm>
          <a:prstGeom prst="ellipse">
            <a:avLst/>
          </a:prstGeom>
          <a:solidFill>
            <a:srgbClr val="E0BE5E"/>
          </a:solidFill>
          <a:ln w="38100">
            <a:solidFill>
              <a:schemeClr val="tx1"/>
            </a:solidFill>
            <a:round/>
            <a:headEnd/>
            <a:tailEnd/>
          </a:ln>
        </p:spPr>
        <p:txBody>
          <a:bodyPr anchor="ctr"/>
          <a:lstStyle/>
          <a:p>
            <a:pPr algn="ctr"/>
            <a:r>
              <a:rPr lang="en-US" sz="2000" b="1"/>
              <a:t>Raw Materials</a:t>
            </a:r>
          </a:p>
        </p:txBody>
      </p:sp>
      <p:sp>
        <p:nvSpPr>
          <p:cNvPr id="15365" name="Oval 16"/>
          <p:cNvSpPr>
            <a:spLocks noChangeArrowheads="1"/>
          </p:cNvSpPr>
          <p:nvPr/>
        </p:nvSpPr>
        <p:spPr bwMode="auto">
          <a:xfrm>
            <a:off x="4308475" y="3581400"/>
            <a:ext cx="2476500" cy="1295400"/>
          </a:xfrm>
          <a:prstGeom prst="ellipse">
            <a:avLst/>
          </a:prstGeom>
          <a:solidFill>
            <a:srgbClr val="E0BE5E"/>
          </a:solidFill>
          <a:ln w="38100">
            <a:solidFill>
              <a:schemeClr val="tx1"/>
            </a:solidFill>
            <a:round/>
            <a:headEnd/>
            <a:tailEnd/>
          </a:ln>
        </p:spPr>
        <p:txBody>
          <a:bodyPr anchor="ctr"/>
          <a:lstStyle/>
          <a:p>
            <a:pPr algn="ctr"/>
            <a:r>
              <a:rPr lang="en-US" sz="2000" b="1"/>
              <a:t>Work in Process</a:t>
            </a:r>
          </a:p>
        </p:txBody>
      </p:sp>
      <p:sp>
        <p:nvSpPr>
          <p:cNvPr id="15366" name="Oval 17"/>
          <p:cNvSpPr>
            <a:spLocks noChangeArrowheads="1"/>
          </p:cNvSpPr>
          <p:nvPr/>
        </p:nvSpPr>
        <p:spPr bwMode="auto">
          <a:xfrm>
            <a:off x="4308475" y="5257800"/>
            <a:ext cx="2476500" cy="1295400"/>
          </a:xfrm>
          <a:prstGeom prst="ellipse">
            <a:avLst/>
          </a:prstGeom>
          <a:solidFill>
            <a:srgbClr val="E0BE5E"/>
          </a:solidFill>
          <a:ln w="38100">
            <a:solidFill>
              <a:schemeClr val="tx1"/>
            </a:solidFill>
            <a:round/>
            <a:headEnd/>
            <a:tailEnd/>
          </a:ln>
        </p:spPr>
        <p:txBody>
          <a:bodyPr anchor="ctr"/>
          <a:lstStyle/>
          <a:p>
            <a:pPr algn="ctr"/>
            <a:r>
              <a:rPr lang="en-US" sz="2000" b="1"/>
              <a:t>Finished Goods</a:t>
            </a:r>
          </a:p>
        </p:txBody>
      </p:sp>
      <p:sp>
        <p:nvSpPr>
          <p:cNvPr id="15367" name="Oval 16"/>
          <p:cNvSpPr>
            <a:spLocks noChangeArrowheads="1"/>
          </p:cNvSpPr>
          <p:nvPr/>
        </p:nvSpPr>
        <p:spPr bwMode="auto">
          <a:xfrm>
            <a:off x="666750" y="2109788"/>
            <a:ext cx="2476500" cy="1295400"/>
          </a:xfrm>
          <a:prstGeom prst="ellipse">
            <a:avLst/>
          </a:prstGeom>
          <a:solidFill>
            <a:srgbClr val="E0BE5E"/>
          </a:solidFill>
          <a:ln w="38100">
            <a:solidFill>
              <a:schemeClr val="tx1"/>
            </a:solidFill>
            <a:round/>
            <a:headEnd/>
            <a:tailEnd/>
          </a:ln>
        </p:spPr>
        <p:txBody>
          <a:bodyPr anchor="ctr"/>
          <a:lstStyle/>
          <a:p>
            <a:pPr algn="ctr"/>
            <a:r>
              <a:rPr lang="en-US" sz="2000" b="1"/>
              <a:t>Merchandise Inventory</a:t>
            </a:r>
          </a:p>
        </p:txBody>
      </p:sp>
      <p:pic>
        <p:nvPicPr>
          <p:cNvPr id="15368" name="Picture 1"/>
          <p:cNvPicPr>
            <a:picLocks noChangeAspect="1" noChangeArrowheads="1"/>
          </p:cNvPicPr>
          <p:nvPr/>
        </p:nvPicPr>
        <p:blipFill>
          <a:blip r:embed="rId3"/>
          <a:srcRect/>
          <a:stretch>
            <a:fillRect/>
          </a:stretch>
        </p:blipFill>
        <p:spPr bwMode="auto">
          <a:xfrm>
            <a:off x="1028700" y="3633788"/>
            <a:ext cx="1752600" cy="1166812"/>
          </a:xfrm>
          <a:prstGeom prst="rect">
            <a:avLst/>
          </a:prstGeom>
          <a:noFill/>
          <a:ln w="9525">
            <a:noFill/>
            <a:miter lim="800000"/>
            <a:headEnd/>
            <a:tailEnd/>
          </a:ln>
        </p:spPr>
      </p:pic>
      <p:pic>
        <p:nvPicPr>
          <p:cNvPr id="15369" name="Picture 2"/>
          <p:cNvPicPr>
            <a:picLocks noChangeAspect="1" noChangeArrowheads="1"/>
          </p:cNvPicPr>
          <p:nvPr/>
        </p:nvPicPr>
        <p:blipFill>
          <a:blip r:embed="rId4"/>
          <a:srcRect/>
          <a:stretch>
            <a:fillRect/>
          </a:stretch>
        </p:blipFill>
        <p:spPr bwMode="auto">
          <a:xfrm>
            <a:off x="6899275" y="2165350"/>
            <a:ext cx="1600200" cy="1066800"/>
          </a:xfrm>
          <a:prstGeom prst="rect">
            <a:avLst/>
          </a:prstGeom>
          <a:noFill/>
          <a:ln w="9525">
            <a:noFill/>
            <a:miter lim="800000"/>
            <a:headEnd/>
            <a:tailEnd/>
          </a:ln>
        </p:spPr>
      </p:pic>
      <p:pic>
        <p:nvPicPr>
          <p:cNvPr id="15370" name="Picture 15" descr="MH900400428.JPG"/>
          <p:cNvPicPr>
            <a:picLocks noChangeAspect="1"/>
          </p:cNvPicPr>
          <p:nvPr/>
        </p:nvPicPr>
        <p:blipFill>
          <a:blip r:embed="rId5"/>
          <a:srcRect/>
          <a:stretch>
            <a:fillRect/>
          </a:stretch>
        </p:blipFill>
        <p:spPr bwMode="auto">
          <a:xfrm>
            <a:off x="6899275" y="3352800"/>
            <a:ext cx="1600200" cy="1600200"/>
          </a:xfrm>
          <a:prstGeom prst="rect">
            <a:avLst/>
          </a:prstGeom>
          <a:noFill/>
          <a:ln w="9525">
            <a:noFill/>
            <a:miter lim="800000"/>
            <a:headEnd/>
            <a:tailEnd/>
          </a:ln>
        </p:spPr>
      </p:pic>
      <p:pic>
        <p:nvPicPr>
          <p:cNvPr id="15371" name="Picture 6"/>
          <p:cNvPicPr>
            <a:picLocks noChangeAspect="1" noChangeArrowheads="1"/>
          </p:cNvPicPr>
          <p:nvPr/>
        </p:nvPicPr>
        <p:blipFill>
          <a:blip r:embed="rId6"/>
          <a:srcRect/>
          <a:stretch>
            <a:fillRect/>
          </a:stretch>
        </p:blipFill>
        <p:spPr bwMode="auto">
          <a:xfrm>
            <a:off x="6899275" y="5029200"/>
            <a:ext cx="1574800" cy="1574800"/>
          </a:xfrm>
          <a:prstGeom prst="rect">
            <a:avLst/>
          </a:prstGeom>
          <a:noFill/>
          <a:ln w="9525">
            <a:noFill/>
            <a:miter lim="800000"/>
            <a:headEnd/>
            <a:tailEnd/>
          </a:ln>
        </p:spPr>
      </p:pic>
      <p:sp>
        <p:nvSpPr>
          <p:cNvPr id="15372" name="TextBox 17"/>
          <p:cNvSpPr txBox="1">
            <a:spLocks noChangeArrowheads="1"/>
          </p:cNvSpPr>
          <p:nvPr/>
        </p:nvSpPr>
        <p:spPr bwMode="auto">
          <a:xfrm>
            <a:off x="381000" y="1524000"/>
            <a:ext cx="3048000" cy="461963"/>
          </a:xfrm>
          <a:prstGeom prst="rect">
            <a:avLst/>
          </a:prstGeom>
          <a:noFill/>
          <a:ln w="9525">
            <a:noFill/>
            <a:miter lim="800000"/>
            <a:headEnd/>
            <a:tailEnd/>
          </a:ln>
        </p:spPr>
        <p:txBody>
          <a:bodyPr>
            <a:spAutoFit/>
          </a:bodyPr>
          <a:lstStyle/>
          <a:p>
            <a:pPr algn="ctr"/>
            <a:r>
              <a:rPr lang="en-US" sz="2400" b="1"/>
              <a:t>Merchandisers</a:t>
            </a:r>
          </a:p>
        </p:txBody>
      </p:sp>
      <p:sp>
        <p:nvSpPr>
          <p:cNvPr id="15373" name="TextBox 20"/>
          <p:cNvSpPr txBox="1">
            <a:spLocks noChangeArrowheads="1"/>
          </p:cNvSpPr>
          <p:nvPr/>
        </p:nvSpPr>
        <p:spPr bwMode="auto">
          <a:xfrm>
            <a:off x="4038600" y="1524000"/>
            <a:ext cx="4778375" cy="461963"/>
          </a:xfrm>
          <a:prstGeom prst="rect">
            <a:avLst/>
          </a:prstGeom>
          <a:noFill/>
          <a:ln w="9525">
            <a:noFill/>
            <a:miter lim="800000"/>
            <a:headEnd/>
            <a:tailEnd/>
          </a:ln>
        </p:spPr>
        <p:txBody>
          <a:bodyPr>
            <a:spAutoFit/>
          </a:bodyPr>
          <a:lstStyle/>
          <a:p>
            <a:pPr algn="ctr"/>
            <a:r>
              <a:rPr lang="en-US" sz="2400" b="1"/>
              <a:t>Manufacturing</a:t>
            </a:r>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LIFO and Inventory turnover</a:t>
            </a:r>
            <a:endParaRPr lang="en-US" dirty="0"/>
          </a:p>
        </p:txBody>
      </p:sp>
      <p:sp>
        <p:nvSpPr>
          <p:cNvPr id="110594" name="TextBox 2"/>
          <p:cNvSpPr txBox="1">
            <a:spLocks noChangeArrowheads="1"/>
          </p:cNvSpPr>
          <p:nvPr/>
        </p:nvSpPr>
        <p:spPr bwMode="auto">
          <a:xfrm>
            <a:off x="304800" y="1524000"/>
            <a:ext cx="8305800" cy="1754188"/>
          </a:xfrm>
          <a:prstGeom prst="rect">
            <a:avLst/>
          </a:prstGeom>
          <a:noFill/>
          <a:ln w="9525">
            <a:noFill/>
            <a:miter lim="800000"/>
            <a:headEnd/>
            <a:tailEnd/>
          </a:ln>
        </p:spPr>
        <p:txBody>
          <a:bodyPr>
            <a:spAutoFit/>
          </a:bodyPr>
          <a:lstStyle/>
          <a:p>
            <a:r>
              <a:rPr lang="en-US"/>
              <a:t>For many LIFO companies, the inventory turnover ratio can be deceptive. Remember that, for these companies, the beginning and ending inventory numbers that make up the denominator of the ratio will be artificially small because they reflect old lower costs. Consider Deere &amp; Co., manufacturer of John Deere farm, lawn, and construction equipment. Its inventory note lists the following values:</a:t>
            </a:r>
          </a:p>
        </p:txBody>
      </p:sp>
      <p:pic>
        <p:nvPicPr>
          <p:cNvPr id="110595" name="Picture 1"/>
          <p:cNvPicPr>
            <a:picLocks noChangeAspect="1" noChangeArrowheads="1"/>
          </p:cNvPicPr>
          <p:nvPr/>
        </p:nvPicPr>
        <p:blipFill>
          <a:blip r:embed="rId3"/>
          <a:srcRect/>
          <a:stretch>
            <a:fillRect/>
          </a:stretch>
        </p:blipFill>
        <p:spPr bwMode="auto">
          <a:xfrm>
            <a:off x="838200" y="3352800"/>
            <a:ext cx="7553325" cy="3124200"/>
          </a:xfrm>
          <a:prstGeom prst="rect">
            <a:avLst/>
          </a:prstGeom>
          <a:noFill/>
          <a:ln w="9525">
            <a:solidFill>
              <a:schemeClr val="tx1"/>
            </a:solidFill>
            <a:miter lim="800000"/>
            <a:headEnd/>
            <a:tailEnd/>
          </a:ln>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LIFO and Inventory turnover</a:t>
            </a:r>
          </a:p>
        </p:txBody>
      </p:sp>
      <p:pic>
        <p:nvPicPr>
          <p:cNvPr id="112642" name="Picture 1"/>
          <p:cNvPicPr>
            <a:picLocks noChangeAspect="1" noChangeArrowheads="1"/>
          </p:cNvPicPr>
          <p:nvPr/>
        </p:nvPicPr>
        <p:blipFill>
          <a:blip r:embed="rId3"/>
          <a:srcRect/>
          <a:stretch>
            <a:fillRect/>
          </a:stretch>
        </p:blipFill>
        <p:spPr bwMode="auto">
          <a:xfrm>
            <a:off x="228600" y="2133600"/>
            <a:ext cx="8629650" cy="3505200"/>
          </a:xfrm>
          <a:prstGeom prst="rect">
            <a:avLst/>
          </a:prstGeom>
          <a:noFill/>
          <a:ln w="9525">
            <a:solidFill>
              <a:schemeClr val="tx1"/>
            </a:solid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pPr fontAlgn="auto">
              <a:spcAft>
                <a:spcPts val="0"/>
              </a:spcAft>
              <a:defRPr/>
            </a:pPr>
            <a:r>
              <a:rPr lang="en-US" dirty="0" smtClean="0"/>
              <a:t>Internal Control of Inventory</a:t>
            </a:r>
          </a:p>
        </p:txBody>
      </p:sp>
      <p:sp>
        <p:nvSpPr>
          <p:cNvPr id="108556" name="Rectangle 12"/>
          <p:cNvSpPr>
            <a:spLocks noChangeArrowheads="1"/>
          </p:cNvSpPr>
          <p:nvPr/>
        </p:nvSpPr>
        <p:spPr bwMode="auto">
          <a:xfrm>
            <a:off x="228600" y="1866900"/>
            <a:ext cx="4191000" cy="1295400"/>
          </a:xfrm>
          <a:prstGeom prst="rect">
            <a:avLst/>
          </a:prstGeom>
          <a:solidFill>
            <a:schemeClr val="accent6">
              <a:lumMod val="40000"/>
              <a:lumOff val="60000"/>
            </a:schemeClr>
          </a:solidFill>
          <a:ln w="9525">
            <a:solidFill>
              <a:schemeClr val="tx1"/>
            </a:solidFill>
            <a:miter lim="800000"/>
            <a:headEnd/>
            <a:tailEnd/>
          </a:ln>
          <a:effectLst/>
        </p:spPr>
        <p:txBody>
          <a:bodyPr anchor="ctr"/>
          <a:lstStyle/>
          <a:p>
            <a:pPr algn="ctr" fontAlgn="auto">
              <a:spcBef>
                <a:spcPts val="0"/>
              </a:spcBef>
              <a:spcAft>
                <a:spcPts val="0"/>
              </a:spcAft>
              <a:defRPr/>
            </a:pPr>
            <a:r>
              <a:rPr lang="en-US" sz="2800" dirty="0">
                <a:solidFill>
                  <a:schemeClr val="tx2">
                    <a:lumMod val="50000"/>
                  </a:schemeClr>
                </a:solidFill>
                <a:latin typeface="+mn-lt"/>
                <a:cs typeface="Arial" pitchFamily="34" charset="0"/>
              </a:rPr>
              <a:t>Separation of inventory accounting and physical handling of inventory.</a:t>
            </a:r>
          </a:p>
        </p:txBody>
      </p:sp>
      <p:sp>
        <p:nvSpPr>
          <p:cNvPr id="108557" name="Rectangle 13"/>
          <p:cNvSpPr>
            <a:spLocks noChangeArrowheads="1"/>
          </p:cNvSpPr>
          <p:nvPr/>
        </p:nvSpPr>
        <p:spPr bwMode="auto">
          <a:xfrm>
            <a:off x="4572000" y="1866900"/>
            <a:ext cx="4191000" cy="1295400"/>
          </a:xfrm>
          <a:prstGeom prst="rect">
            <a:avLst/>
          </a:prstGeom>
          <a:solidFill>
            <a:schemeClr val="accent6">
              <a:lumMod val="40000"/>
              <a:lumOff val="60000"/>
            </a:schemeClr>
          </a:solidFill>
          <a:ln w="9525">
            <a:solidFill>
              <a:schemeClr val="tx1"/>
            </a:solidFill>
            <a:miter lim="800000"/>
            <a:headEnd/>
            <a:tailEnd/>
          </a:ln>
          <a:effectLst/>
        </p:spPr>
        <p:txBody>
          <a:bodyPr anchor="ctr"/>
          <a:lstStyle/>
          <a:p>
            <a:pPr algn="ctr" fontAlgn="auto">
              <a:spcBef>
                <a:spcPts val="0"/>
              </a:spcBef>
              <a:spcAft>
                <a:spcPts val="0"/>
              </a:spcAft>
              <a:defRPr/>
            </a:pPr>
            <a:r>
              <a:rPr lang="en-US" sz="2800" dirty="0">
                <a:solidFill>
                  <a:schemeClr val="tx2">
                    <a:lumMod val="50000"/>
                  </a:schemeClr>
                </a:solidFill>
                <a:latin typeface="+mn-lt"/>
                <a:cs typeface="Arial" pitchFamily="34" charset="0"/>
              </a:rPr>
              <a:t>Storage in a manner that protects from theft and damage.</a:t>
            </a:r>
          </a:p>
        </p:txBody>
      </p:sp>
      <p:sp>
        <p:nvSpPr>
          <p:cNvPr id="108558" name="Rectangle 14"/>
          <p:cNvSpPr>
            <a:spLocks noChangeArrowheads="1"/>
          </p:cNvSpPr>
          <p:nvPr/>
        </p:nvSpPr>
        <p:spPr bwMode="auto">
          <a:xfrm>
            <a:off x="228600" y="3581400"/>
            <a:ext cx="4191000" cy="1295400"/>
          </a:xfrm>
          <a:prstGeom prst="rect">
            <a:avLst/>
          </a:prstGeom>
          <a:solidFill>
            <a:schemeClr val="accent6">
              <a:lumMod val="40000"/>
              <a:lumOff val="60000"/>
            </a:schemeClr>
          </a:solidFill>
          <a:ln w="9525">
            <a:solidFill>
              <a:schemeClr val="tx1"/>
            </a:solidFill>
            <a:miter lim="800000"/>
            <a:headEnd/>
            <a:tailEnd/>
          </a:ln>
          <a:effectLst/>
        </p:spPr>
        <p:txBody>
          <a:bodyPr anchor="ctr"/>
          <a:lstStyle/>
          <a:p>
            <a:pPr algn="ctr" fontAlgn="auto">
              <a:spcBef>
                <a:spcPts val="0"/>
              </a:spcBef>
              <a:spcAft>
                <a:spcPts val="0"/>
              </a:spcAft>
              <a:defRPr/>
            </a:pPr>
            <a:r>
              <a:rPr lang="en-US" sz="2800" dirty="0">
                <a:solidFill>
                  <a:schemeClr val="tx2">
                    <a:lumMod val="50000"/>
                  </a:schemeClr>
                </a:solidFill>
                <a:latin typeface="+mn-lt"/>
                <a:cs typeface="Arial" pitchFamily="34" charset="0"/>
              </a:rPr>
              <a:t>Limiting access to authorized employees.</a:t>
            </a:r>
          </a:p>
        </p:txBody>
      </p:sp>
      <p:sp>
        <p:nvSpPr>
          <p:cNvPr id="108559" name="Rectangle 15"/>
          <p:cNvSpPr>
            <a:spLocks noChangeArrowheads="1"/>
          </p:cNvSpPr>
          <p:nvPr/>
        </p:nvSpPr>
        <p:spPr bwMode="auto">
          <a:xfrm>
            <a:off x="4572000" y="3581400"/>
            <a:ext cx="4191000" cy="1295400"/>
          </a:xfrm>
          <a:prstGeom prst="rect">
            <a:avLst/>
          </a:prstGeom>
          <a:solidFill>
            <a:schemeClr val="accent6">
              <a:lumMod val="40000"/>
              <a:lumOff val="60000"/>
            </a:schemeClr>
          </a:solidFill>
          <a:ln w="9525">
            <a:solidFill>
              <a:schemeClr val="tx1"/>
            </a:solidFill>
            <a:miter lim="800000"/>
            <a:headEnd/>
            <a:tailEnd/>
          </a:ln>
          <a:effectLst/>
        </p:spPr>
        <p:txBody>
          <a:bodyPr anchor="ctr"/>
          <a:lstStyle/>
          <a:p>
            <a:pPr algn="ctr" fontAlgn="auto">
              <a:spcBef>
                <a:spcPts val="0"/>
              </a:spcBef>
              <a:spcAft>
                <a:spcPts val="0"/>
              </a:spcAft>
              <a:defRPr/>
            </a:pPr>
            <a:r>
              <a:rPr lang="en-US" sz="2800" dirty="0">
                <a:solidFill>
                  <a:schemeClr val="tx2">
                    <a:lumMod val="50000"/>
                  </a:schemeClr>
                </a:solidFill>
                <a:latin typeface="+mn-lt"/>
                <a:cs typeface="Arial" pitchFamily="34" charset="0"/>
              </a:rPr>
              <a:t>Maintaining perpetual inventory records.</a:t>
            </a:r>
          </a:p>
        </p:txBody>
      </p:sp>
      <p:sp>
        <p:nvSpPr>
          <p:cNvPr id="108560" name="Rectangle 16"/>
          <p:cNvSpPr>
            <a:spLocks noChangeArrowheads="1"/>
          </p:cNvSpPr>
          <p:nvPr/>
        </p:nvSpPr>
        <p:spPr bwMode="auto">
          <a:xfrm>
            <a:off x="2409825" y="5181600"/>
            <a:ext cx="4191000" cy="1295400"/>
          </a:xfrm>
          <a:prstGeom prst="rect">
            <a:avLst/>
          </a:prstGeom>
          <a:solidFill>
            <a:schemeClr val="accent6">
              <a:lumMod val="40000"/>
              <a:lumOff val="60000"/>
            </a:schemeClr>
          </a:solidFill>
          <a:ln w="9525">
            <a:solidFill>
              <a:schemeClr val="tx1"/>
            </a:solidFill>
            <a:miter lim="800000"/>
            <a:headEnd/>
            <a:tailEnd/>
          </a:ln>
          <a:effectLst/>
        </p:spPr>
        <p:txBody>
          <a:bodyPr anchor="ctr"/>
          <a:lstStyle/>
          <a:p>
            <a:pPr algn="ctr" fontAlgn="auto">
              <a:spcBef>
                <a:spcPts val="0"/>
              </a:spcBef>
              <a:spcAft>
                <a:spcPts val="0"/>
              </a:spcAft>
              <a:defRPr/>
            </a:pPr>
            <a:r>
              <a:rPr lang="en-US" sz="2800" dirty="0">
                <a:solidFill>
                  <a:schemeClr val="tx2">
                    <a:lumMod val="50000"/>
                  </a:schemeClr>
                </a:solidFill>
                <a:latin typeface="+mn-lt"/>
                <a:cs typeface="Arial" pitchFamily="34" charset="0"/>
              </a:rPr>
              <a:t>Comparing perpetual records to periodic physical counts.</a:t>
            </a:r>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40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40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40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408"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409"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93" name="Rectangle 8"/>
          <p:cNvSpPr>
            <a:spLocks noGrp="1" noChangeArrowheads="1"/>
          </p:cNvSpPr>
          <p:nvPr>
            <p:ph type="title"/>
          </p:nvPr>
        </p:nvSpPr>
        <p:spPr/>
        <p:txBody>
          <a:bodyPr/>
          <a:lstStyle/>
          <a:p>
            <a:pPr fontAlgn="auto">
              <a:spcAft>
                <a:spcPts val="0"/>
              </a:spcAft>
              <a:defRPr/>
            </a:pPr>
            <a:r>
              <a:rPr lang="en-US" dirty="0" smtClean="0"/>
              <a:t>Errors in Measuring Ending Inventory</a:t>
            </a:r>
          </a:p>
        </p:txBody>
      </p:sp>
      <p:graphicFrame>
        <p:nvGraphicFramePr>
          <p:cNvPr id="16403" name="Object 19"/>
          <p:cNvGraphicFramePr>
            <a:graphicFrameLocks/>
          </p:cNvGraphicFramePr>
          <p:nvPr/>
        </p:nvGraphicFramePr>
        <p:xfrm>
          <a:off x="114300" y="1600200"/>
          <a:ext cx="8915400" cy="4225925"/>
        </p:xfrm>
        <a:graphic>
          <a:graphicData uri="http://schemas.openxmlformats.org/presentationml/2006/ole">
            <p:oleObj spid="_x0000_s16403" name="Worksheet" r:id="rId4" imgW="5601960" imgH="2501280" progId="Excel.Sheet.8">
              <p:embed/>
            </p:oleObj>
          </a:graphicData>
        </a:graphic>
      </p:graphicFrame>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fontAlgn="auto">
              <a:spcAft>
                <a:spcPts val="0"/>
              </a:spcAft>
              <a:defRPr/>
            </a:pPr>
            <a:r>
              <a:rPr lang="en-US" dirty="0" smtClean="0"/>
              <a:t>Inventory and Cash Flows</a:t>
            </a:r>
          </a:p>
        </p:txBody>
      </p:sp>
      <p:sp>
        <p:nvSpPr>
          <p:cNvPr id="119810" name="Rectangle 3"/>
          <p:cNvSpPr>
            <a:spLocks noChangeArrowheads="1"/>
          </p:cNvSpPr>
          <p:nvPr/>
        </p:nvSpPr>
        <p:spPr bwMode="auto">
          <a:xfrm>
            <a:off x="1955800" y="2051050"/>
            <a:ext cx="987425" cy="4238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006600"/>
                </a:solidFill>
              </a:rPr>
              <a:t>Add</a:t>
            </a:r>
          </a:p>
        </p:txBody>
      </p:sp>
      <p:sp>
        <p:nvSpPr>
          <p:cNvPr id="119811" name="Rectangle 4"/>
          <p:cNvSpPr>
            <a:spLocks noChangeArrowheads="1"/>
          </p:cNvSpPr>
          <p:nvPr/>
        </p:nvSpPr>
        <p:spPr bwMode="auto">
          <a:xfrm>
            <a:off x="1470025" y="5556250"/>
            <a:ext cx="1447800" cy="4238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200" b="1">
                <a:solidFill>
                  <a:srgbClr val="FF0000"/>
                </a:solidFill>
              </a:rPr>
              <a:t>Subtract</a:t>
            </a:r>
          </a:p>
        </p:txBody>
      </p:sp>
      <p:cxnSp>
        <p:nvCxnSpPr>
          <p:cNvPr id="15" name="AutoShape 5"/>
          <p:cNvCxnSpPr>
            <a:cxnSpLocks noChangeShapeType="1"/>
            <a:stCxn id="20" idx="3"/>
            <a:endCxn id="21" idx="1"/>
          </p:cNvCxnSpPr>
          <p:nvPr/>
        </p:nvCxnSpPr>
        <p:spPr bwMode="auto">
          <a:xfrm flipV="1">
            <a:off x="1952625" y="2606675"/>
            <a:ext cx="833438" cy="1000125"/>
          </a:xfrm>
          <a:prstGeom prst="bentConnector3">
            <a:avLst>
              <a:gd name="adj1" fmla="val 49903"/>
            </a:avLst>
          </a:prstGeom>
          <a:noFill/>
          <a:ln w="38100">
            <a:solidFill>
              <a:srgbClr val="FF0000"/>
            </a:solidFill>
            <a:miter lim="800000"/>
            <a:headEnd/>
            <a:tailEnd type="triangle" w="med" len="med"/>
          </a:ln>
          <a:effectLst>
            <a:outerShdw dist="35921" dir="2700000" algn="ctr" rotWithShape="0">
              <a:schemeClr val="tx1"/>
            </a:outerShdw>
          </a:effectLst>
        </p:spPr>
      </p:cxnSp>
      <p:cxnSp>
        <p:nvCxnSpPr>
          <p:cNvPr id="16" name="AutoShape 6"/>
          <p:cNvCxnSpPr>
            <a:cxnSpLocks noChangeShapeType="1"/>
            <a:stCxn id="20" idx="3"/>
            <a:endCxn id="22" idx="1"/>
          </p:cNvCxnSpPr>
          <p:nvPr/>
        </p:nvCxnSpPr>
        <p:spPr bwMode="auto">
          <a:xfrm>
            <a:off x="1952625" y="3606800"/>
            <a:ext cx="833438" cy="1814513"/>
          </a:xfrm>
          <a:prstGeom prst="bentConnector3">
            <a:avLst>
              <a:gd name="adj1" fmla="val 49903"/>
            </a:avLst>
          </a:prstGeom>
          <a:noFill/>
          <a:ln w="38100">
            <a:solidFill>
              <a:srgbClr val="FF0000"/>
            </a:solidFill>
            <a:miter lim="800000"/>
            <a:headEnd/>
            <a:tailEnd type="triangle" w="med" len="med"/>
          </a:ln>
          <a:effectLst>
            <a:outerShdw dist="35921" dir="2700000" algn="ctr" rotWithShape="0">
              <a:schemeClr val="tx1"/>
            </a:outerShdw>
          </a:effectLst>
        </p:spPr>
      </p:cxnSp>
      <p:sp>
        <p:nvSpPr>
          <p:cNvPr id="17" name="Rectangle 7"/>
          <p:cNvSpPr>
            <a:spLocks noChangeArrowheads="1"/>
          </p:cNvSpPr>
          <p:nvPr/>
        </p:nvSpPr>
        <p:spPr bwMode="auto">
          <a:xfrm>
            <a:off x="6905625" y="3373438"/>
            <a:ext cx="1989138" cy="1196975"/>
          </a:xfrm>
          <a:prstGeom prst="rect">
            <a:avLst/>
          </a:prstGeom>
          <a:solidFill>
            <a:schemeClr val="accent1">
              <a:lumMod val="75000"/>
            </a:schemeClr>
          </a:solidFill>
          <a:ln w="12700">
            <a:solidFill>
              <a:schemeClr val="tx1"/>
            </a:solidFill>
            <a:miter lim="800000"/>
            <a:headEnd/>
            <a:tailEnd/>
          </a:ln>
          <a:effectLst>
            <a:outerShdw dist="35921"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400" b="1" dirty="0">
                <a:solidFill>
                  <a:schemeClr val="bg1"/>
                </a:solidFill>
                <a:effectLst>
                  <a:outerShdw blurRad="38100" dist="38100" dir="2700000" algn="tl">
                    <a:srgbClr val="000000"/>
                  </a:outerShdw>
                </a:effectLst>
                <a:latin typeface="+mn-lt"/>
                <a:cs typeface="Arial" pitchFamily="34" charset="0"/>
              </a:rPr>
              <a:t>Cash Flows from Operations</a:t>
            </a:r>
          </a:p>
        </p:txBody>
      </p:sp>
      <p:cxnSp>
        <p:nvCxnSpPr>
          <p:cNvPr id="18" name="AutoShape 8"/>
          <p:cNvCxnSpPr>
            <a:cxnSpLocks noChangeShapeType="1"/>
            <a:stCxn id="21" idx="3"/>
            <a:endCxn id="17" idx="1"/>
          </p:cNvCxnSpPr>
          <p:nvPr/>
        </p:nvCxnSpPr>
        <p:spPr bwMode="auto">
          <a:xfrm>
            <a:off x="6224588" y="2606675"/>
            <a:ext cx="681037" cy="1365250"/>
          </a:xfrm>
          <a:prstGeom prst="bentConnector3">
            <a:avLst>
              <a:gd name="adj1" fmla="val 49884"/>
            </a:avLst>
          </a:prstGeom>
          <a:noFill/>
          <a:ln w="38100">
            <a:solidFill>
              <a:srgbClr val="FF0000"/>
            </a:solidFill>
            <a:miter lim="800000"/>
            <a:headEnd/>
            <a:tailEnd type="triangle" w="med" len="med"/>
          </a:ln>
          <a:effectLst>
            <a:outerShdw dist="35921" dir="2700000" algn="ctr" rotWithShape="0">
              <a:schemeClr val="tx1"/>
            </a:outerShdw>
          </a:effectLst>
        </p:spPr>
      </p:cxnSp>
      <p:cxnSp>
        <p:nvCxnSpPr>
          <p:cNvPr id="19" name="AutoShape 9"/>
          <p:cNvCxnSpPr>
            <a:cxnSpLocks noChangeShapeType="1"/>
            <a:stCxn id="22" idx="3"/>
            <a:endCxn id="17" idx="1"/>
          </p:cNvCxnSpPr>
          <p:nvPr/>
        </p:nvCxnSpPr>
        <p:spPr bwMode="auto">
          <a:xfrm flipV="1">
            <a:off x="6224588" y="3971925"/>
            <a:ext cx="681037" cy="1449388"/>
          </a:xfrm>
          <a:prstGeom prst="bentConnector3">
            <a:avLst>
              <a:gd name="adj1" fmla="val 49884"/>
            </a:avLst>
          </a:prstGeom>
          <a:noFill/>
          <a:ln w="38100">
            <a:solidFill>
              <a:srgbClr val="FF0000"/>
            </a:solidFill>
            <a:miter lim="800000"/>
            <a:headEnd/>
            <a:tailEnd type="triangle" w="med" len="med"/>
          </a:ln>
          <a:effectLst>
            <a:outerShdw dist="35921" dir="2700000" algn="ctr" rotWithShape="0">
              <a:schemeClr val="tx1"/>
            </a:outerShdw>
          </a:effectLst>
        </p:spPr>
      </p:cxnSp>
      <p:sp>
        <p:nvSpPr>
          <p:cNvPr id="20" name="Rectangle 10"/>
          <p:cNvSpPr>
            <a:spLocks noChangeArrowheads="1"/>
          </p:cNvSpPr>
          <p:nvPr/>
        </p:nvSpPr>
        <p:spPr bwMode="auto">
          <a:xfrm>
            <a:off x="76200" y="3373438"/>
            <a:ext cx="1876425" cy="466725"/>
          </a:xfrm>
          <a:prstGeom prst="rect">
            <a:avLst/>
          </a:prstGeom>
          <a:solidFill>
            <a:schemeClr val="accent1">
              <a:lumMod val="75000"/>
            </a:schemeClr>
          </a:solidFill>
          <a:ln w="12700">
            <a:solidFill>
              <a:schemeClr val="tx1"/>
            </a:solidFill>
            <a:miter lim="800000"/>
            <a:headEnd/>
            <a:tailEnd/>
          </a:ln>
          <a:effectLst>
            <a:outerShdw dist="35921"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400" b="1" dirty="0">
                <a:solidFill>
                  <a:schemeClr val="bg1"/>
                </a:solidFill>
                <a:effectLst>
                  <a:outerShdw blurRad="38100" dist="38100" dir="2700000" algn="tl">
                    <a:srgbClr val="000000"/>
                  </a:outerShdw>
                </a:effectLst>
                <a:latin typeface="+mn-lt"/>
                <a:cs typeface="Arial" pitchFamily="34" charset="0"/>
              </a:rPr>
              <a:t>Net Income</a:t>
            </a:r>
          </a:p>
        </p:txBody>
      </p:sp>
      <p:sp>
        <p:nvSpPr>
          <p:cNvPr id="21" name="Rectangle 11"/>
          <p:cNvSpPr>
            <a:spLocks noChangeArrowheads="1"/>
          </p:cNvSpPr>
          <p:nvPr/>
        </p:nvSpPr>
        <p:spPr bwMode="auto">
          <a:xfrm>
            <a:off x="2786063" y="2008188"/>
            <a:ext cx="3438525" cy="1196975"/>
          </a:xfrm>
          <a:prstGeom prst="rect">
            <a:avLst/>
          </a:prstGeom>
          <a:solidFill>
            <a:srgbClr val="CCFFCC"/>
          </a:solidFill>
          <a:ln w="12700">
            <a:solidFill>
              <a:schemeClr val="tx1"/>
            </a:solidFill>
            <a:miter lim="800000"/>
            <a:headEnd/>
            <a:tailEnd/>
          </a:ln>
          <a:effectLst>
            <a:outerShdw dist="35921"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400" b="1" dirty="0">
                <a:latin typeface="+mn-lt"/>
                <a:cs typeface="Arial" pitchFamily="34" charset="0"/>
              </a:rPr>
              <a:t>Decrease in Inventory</a:t>
            </a:r>
          </a:p>
          <a:p>
            <a:pPr algn="ctr" eaLnBrk="0" fontAlgn="auto" hangingPunct="0">
              <a:spcBef>
                <a:spcPts val="0"/>
              </a:spcBef>
              <a:spcAft>
                <a:spcPts val="0"/>
              </a:spcAft>
              <a:defRPr/>
            </a:pPr>
            <a:r>
              <a:rPr lang="en-US" sz="2400" b="1" dirty="0">
                <a:latin typeface="+mn-lt"/>
                <a:cs typeface="Arial" pitchFamily="34" charset="0"/>
              </a:rPr>
              <a:t>Increase in Accounts Payable</a:t>
            </a:r>
          </a:p>
        </p:txBody>
      </p:sp>
      <p:sp>
        <p:nvSpPr>
          <p:cNvPr id="22" name="Rectangle 12"/>
          <p:cNvSpPr>
            <a:spLocks noChangeArrowheads="1"/>
          </p:cNvSpPr>
          <p:nvPr/>
        </p:nvSpPr>
        <p:spPr bwMode="auto">
          <a:xfrm>
            <a:off x="2786063" y="4822825"/>
            <a:ext cx="3438525" cy="1196975"/>
          </a:xfrm>
          <a:prstGeom prst="rect">
            <a:avLst/>
          </a:prstGeom>
          <a:solidFill>
            <a:schemeClr val="accent5">
              <a:lumMod val="40000"/>
              <a:lumOff val="60000"/>
            </a:schemeClr>
          </a:solidFill>
          <a:ln w="12700">
            <a:solidFill>
              <a:schemeClr val="tx1"/>
            </a:solidFill>
            <a:miter lim="800000"/>
            <a:headEnd/>
            <a:tailEnd/>
          </a:ln>
          <a:effectLst>
            <a:outerShdw dist="35921" dir="2700000" algn="ctr" rotWithShape="0">
              <a:schemeClr val="tx1"/>
            </a:outerShdw>
          </a:effectLst>
        </p:spPr>
        <p:txBody>
          <a:bodyPr lIns="90488" tIns="44450" rIns="90488" bIns="44450">
            <a:spAutoFit/>
          </a:bodyPr>
          <a:lstStyle/>
          <a:p>
            <a:pPr algn="ctr" eaLnBrk="0" fontAlgn="auto" hangingPunct="0">
              <a:spcBef>
                <a:spcPts val="0"/>
              </a:spcBef>
              <a:spcAft>
                <a:spcPts val="0"/>
              </a:spcAft>
              <a:defRPr/>
            </a:pPr>
            <a:r>
              <a:rPr lang="en-US" sz="2400" b="1" dirty="0">
                <a:latin typeface="+mn-lt"/>
                <a:cs typeface="Arial" pitchFamily="34" charset="0"/>
              </a:rPr>
              <a:t>Increase in Inventory </a:t>
            </a:r>
          </a:p>
          <a:p>
            <a:pPr algn="ctr" eaLnBrk="0" fontAlgn="auto" hangingPunct="0">
              <a:spcBef>
                <a:spcPts val="0"/>
              </a:spcBef>
              <a:spcAft>
                <a:spcPts val="0"/>
              </a:spcAft>
              <a:defRPr/>
            </a:pPr>
            <a:r>
              <a:rPr lang="en-US" sz="2400" b="1" dirty="0">
                <a:latin typeface="+mn-lt"/>
                <a:cs typeface="Arial" pitchFamily="34" charset="0"/>
              </a:rPr>
              <a:t>Decrease in Accounts Payable</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685800" y="6629400"/>
            <a:ext cx="1905000" cy="457200"/>
          </a:xfrm>
          <a:prstGeom prst="rect">
            <a:avLst/>
          </a:prstGeom>
          <a:noFill/>
          <a:ln w="12700">
            <a:noFill/>
            <a:miter lim="800000"/>
            <a:headEnd/>
            <a:tailEnd/>
          </a:ln>
        </p:spPr>
        <p:txBody>
          <a:bodyPr wrap="none" anchor="ctr"/>
          <a:lstStyle/>
          <a:p>
            <a:endParaRPr lang="en-US"/>
          </a:p>
        </p:txBody>
      </p:sp>
      <p:sp>
        <p:nvSpPr>
          <p:cNvPr id="121858" name="Rectangle 3"/>
          <p:cNvSpPr>
            <a:spLocks noChangeArrowheads="1"/>
          </p:cNvSpPr>
          <p:nvPr/>
        </p:nvSpPr>
        <p:spPr bwMode="auto">
          <a:xfrm>
            <a:off x="3124200" y="6629400"/>
            <a:ext cx="2895600" cy="457200"/>
          </a:xfrm>
          <a:prstGeom prst="rect">
            <a:avLst/>
          </a:prstGeom>
          <a:noFill/>
          <a:ln w="12700">
            <a:noFill/>
            <a:miter lim="800000"/>
            <a:headEnd/>
            <a:tailEnd/>
          </a:ln>
        </p:spPr>
        <p:txBody>
          <a:bodyPr wrap="none" anchor="ctr"/>
          <a:lstStyle/>
          <a:p>
            <a:endParaRPr lang="en-US"/>
          </a:p>
        </p:txBody>
      </p:sp>
      <p:sp>
        <p:nvSpPr>
          <p:cNvPr id="121859" name="Rectangle 4"/>
          <p:cNvSpPr>
            <a:spLocks noChangeArrowheads="1"/>
          </p:cNvSpPr>
          <p:nvPr/>
        </p:nvSpPr>
        <p:spPr bwMode="auto">
          <a:xfrm>
            <a:off x="3124200" y="6629400"/>
            <a:ext cx="2895600" cy="457200"/>
          </a:xfrm>
          <a:prstGeom prst="rect">
            <a:avLst/>
          </a:prstGeom>
          <a:noFill/>
          <a:ln w="12700">
            <a:noFill/>
            <a:miter lim="800000"/>
            <a:headEnd/>
            <a:tailEnd/>
          </a:ln>
        </p:spPr>
        <p:txBody>
          <a:bodyPr wrap="none" anchor="ctr"/>
          <a:lstStyle/>
          <a:p>
            <a:endParaRPr lang="en-US"/>
          </a:p>
        </p:txBody>
      </p:sp>
      <p:sp>
        <p:nvSpPr>
          <p:cNvPr id="44037" name="Rectangle 5"/>
          <p:cNvSpPr>
            <a:spLocks noGrp="1" noChangeArrowheads="1"/>
          </p:cNvSpPr>
          <p:nvPr>
            <p:ph type="title"/>
          </p:nvPr>
        </p:nvSpPr>
        <p:spPr/>
        <p:txBody>
          <a:bodyPr/>
          <a:lstStyle/>
          <a:p>
            <a:pPr fontAlgn="auto">
              <a:spcAft>
                <a:spcPts val="0"/>
              </a:spcAft>
              <a:defRPr/>
            </a:pPr>
            <a:r>
              <a:rPr lang="en-US" dirty="0" smtClean="0"/>
              <a:t>Supplement A: LIFO Liquidations</a:t>
            </a:r>
          </a:p>
        </p:txBody>
      </p:sp>
      <p:sp>
        <p:nvSpPr>
          <p:cNvPr id="121861" name="Rectangle 6"/>
          <p:cNvSpPr>
            <a:spLocks noChangeArrowheads="1"/>
          </p:cNvSpPr>
          <p:nvPr/>
        </p:nvSpPr>
        <p:spPr bwMode="auto">
          <a:xfrm>
            <a:off x="381000" y="1600200"/>
            <a:ext cx="8458200" cy="1752600"/>
          </a:xfrm>
          <a:prstGeom prst="rect">
            <a:avLst/>
          </a:prstGeom>
          <a:solidFill>
            <a:srgbClr val="EFDEAD"/>
          </a:solidFill>
          <a:ln w="9525">
            <a:solidFill>
              <a:schemeClr val="tx1"/>
            </a:solidFill>
            <a:miter lim="800000"/>
            <a:headEnd/>
            <a:tailEnd/>
          </a:ln>
        </p:spPr>
        <p:txBody>
          <a:bodyPr anchor="ctr"/>
          <a:lstStyle/>
          <a:p>
            <a:pPr algn="ctr"/>
            <a:r>
              <a:rPr lang="en-US" sz="2800"/>
              <a:t>When a LIFO company sells more inventory than it purchases or manufactures, items from beginning inventory become part of cost of goods sold. </a:t>
            </a:r>
            <a:br>
              <a:rPr lang="en-US" sz="2800"/>
            </a:br>
            <a:r>
              <a:rPr lang="en-US" sz="2800"/>
              <a:t>This is called a </a:t>
            </a:r>
            <a:r>
              <a:rPr lang="en-US" sz="2800" b="1">
                <a:solidFill>
                  <a:srgbClr val="3333CC"/>
                </a:solidFill>
              </a:rPr>
              <a:t>LIFO liquidation</a:t>
            </a:r>
            <a:r>
              <a:rPr lang="en-US" sz="2800"/>
              <a:t>.</a:t>
            </a:r>
          </a:p>
        </p:txBody>
      </p:sp>
      <p:sp>
        <p:nvSpPr>
          <p:cNvPr id="121862" name="Rectangle 11"/>
          <p:cNvSpPr>
            <a:spLocks noChangeArrowheads="1"/>
          </p:cNvSpPr>
          <p:nvPr/>
        </p:nvSpPr>
        <p:spPr bwMode="auto">
          <a:xfrm>
            <a:off x="3505200" y="3810000"/>
            <a:ext cx="5257800" cy="2819400"/>
          </a:xfrm>
          <a:prstGeom prst="rect">
            <a:avLst/>
          </a:prstGeom>
          <a:solidFill>
            <a:srgbClr val="EFDEAD"/>
          </a:solidFill>
          <a:ln w="9525">
            <a:solidFill>
              <a:schemeClr val="tx1"/>
            </a:solidFill>
            <a:miter lim="800000"/>
            <a:headEnd/>
            <a:tailEnd/>
          </a:ln>
        </p:spPr>
        <p:txBody>
          <a:bodyPr anchor="ctr"/>
          <a:lstStyle/>
          <a:p>
            <a:pPr algn="ctr"/>
            <a:r>
              <a:rPr lang="en-US" sz="2800"/>
              <a:t>When inventory costs are rising, these lower cost items in beginning inventory produce a higher gross profit, higher taxable income, and higher taxes when they are sold.</a:t>
            </a:r>
          </a:p>
        </p:txBody>
      </p:sp>
      <p:pic>
        <p:nvPicPr>
          <p:cNvPr id="121863" name="Picture 12"/>
          <p:cNvPicPr>
            <a:picLocks noChangeAspect="1" noChangeArrowheads="1"/>
          </p:cNvPicPr>
          <p:nvPr/>
        </p:nvPicPr>
        <p:blipFill>
          <a:blip r:embed="rId3"/>
          <a:srcRect/>
          <a:stretch>
            <a:fillRect/>
          </a:stretch>
        </p:blipFill>
        <p:spPr bwMode="auto">
          <a:xfrm>
            <a:off x="304800" y="3962400"/>
            <a:ext cx="2940050" cy="21780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p:txBody>
          <a:bodyPr/>
          <a:lstStyle/>
          <a:p>
            <a:pPr fontAlgn="auto">
              <a:spcAft>
                <a:spcPts val="0"/>
              </a:spcAft>
              <a:defRPr/>
            </a:pPr>
            <a:r>
              <a:rPr lang="en-US" dirty="0" smtClean="0"/>
              <a:t>Supplement b: FIFO and LIFO cost of goods sold </a:t>
            </a:r>
          </a:p>
        </p:txBody>
      </p:sp>
      <p:sp>
        <p:nvSpPr>
          <p:cNvPr id="9" name="Rectangle 8"/>
          <p:cNvSpPr/>
          <p:nvPr/>
        </p:nvSpPr>
        <p:spPr>
          <a:xfrm>
            <a:off x="381000" y="1600200"/>
            <a:ext cx="236220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rPr>
              <a:t>FIFO</a:t>
            </a:r>
            <a:endParaRPr lang="en-US" sz="3600" dirty="0">
              <a:solidFill>
                <a:schemeClr val="tx1"/>
              </a:solidFill>
            </a:endParaRPr>
          </a:p>
        </p:txBody>
      </p:sp>
      <p:sp>
        <p:nvSpPr>
          <p:cNvPr id="10" name="Rectangle 9"/>
          <p:cNvSpPr/>
          <p:nvPr/>
        </p:nvSpPr>
        <p:spPr>
          <a:xfrm>
            <a:off x="4495800" y="1600200"/>
            <a:ext cx="426720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Same COGS under periodic or perpetual.</a:t>
            </a:r>
            <a:endParaRPr lang="en-US" sz="2800" dirty="0">
              <a:solidFill>
                <a:schemeClr val="tx1"/>
              </a:solidFill>
            </a:endParaRPr>
          </a:p>
        </p:txBody>
      </p:sp>
      <p:cxnSp>
        <p:nvCxnSpPr>
          <p:cNvPr id="12" name="Straight Connector 11"/>
          <p:cNvCxnSpPr>
            <a:stCxn id="9" idx="3"/>
            <a:endCxn id="10" idx="1"/>
          </p:cNvCxnSpPr>
          <p:nvPr/>
        </p:nvCxnSpPr>
        <p:spPr>
          <a:xfrm>
            <a:off x="2743200" y="2057400"/>
            <a:ext cx="1752600" cy="0"/>
          </a:xfrm>
          <a:prstGeom prst="line">
            <a:avLst/>
          </a:prstGeom>
          <a:ln w="57150">
            <a:solidFill>
              <a:srgbClr val="292929"/>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 y="2781300"/>
            <a:ext cx="2362200"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rPr>
              <a:t>LIFO</a:t>
            </a:r>
            <a:endParaRPr lang="en-US" sz="3600" dirty="0">
              <a:solidFill>
                <a:schemeClr val="tx1"/>
              </a:solidFill>
            </a:endParaRPr>
          </a:p>
        </p:txBody>
      </p:sp>
      <p:sp>
        <p:nvSpPr>
          <p:cNvPr id="14" name="Rectangle 13"/>
          <p:cNvSpPr/>
          <p:nvPr/>
        </p:nvSpPr>
        <p:spPr>
          <a:xfrm>
            <a:off x="4495800" y="2781300"/>
            <a:ext cx="4267200"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Different COGS under periodic or perpetual.</a:t>
            </a:r>
            <a:endParaRPr lang="en-US" sz="2800" dirty="0">
              <a:solidFill>
                <a:schemeClr val="tx1"/>
              </a:solidFill>
            </a:endParaRPr>
          </a:p>
        </p:txBody>
      </p:sp>
      <p:cxnSp>
        <p:nvCxnSpPr>
          <p:cNvPr id="15" name="Straight Connector 14"/>
          <p:cNvCxnSpPr>
            <a:stCxn id="13" idx="3"/>
            <a:endCxn id="14" idx="1"/>
          </p:cNvCxnSpPr>
          <p:nvPr/>
        </p:nvCxnSpPr>
        <p:spPr>
          <a:xfrm>
            <a:off x="2743200" y="3238500"/>
            <a:ext cx="1752600" cy="0"/>
          </a:xfrm>
          <a:prstGeom prst="line">
            <a:avLst/>
          </a:prstGeom>
          <a:ln w="57150">
            <a:solidFill>
              <a:srgbClr val="29292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95800" y="3962400"/>
            <a:ext cx="4267200" cy="1371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In periods of rising prices, periodic LIFO has higher COGS and less taxes.</a:t>
            </a:r>
            <a:endParaRPr lang="en-US" sz="2800" dirty="0">
              <a:solidFill>
                <a:schemeClr val="tx1"/>
              </a:solidFill>
            </a:endParaRPr>
          </a:p>
        </p:txBody>
      </p:sp>
      <p:sp>
        <p:nvSpPr>
          <p:cNvPr id="17" name="Rectangle 16"/>
          <p:cNvSpPr/>
          <p:nvPr/>
        </p:nvSpPr>
        <p:spPr>
          <a:xfrm>
            <a:off x="76200" y="3962400"/>
            <a:ext cx="4267200" cy="1371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Perpetual LIFO is complex and costly to maintain in practice.</a:t>
            </a:r>
            <a:endParaRPr lang="en-US" sz="2800" dirty="0">
              <a:solidFill>
                <a:schemeClr val="tx1"/>
              </a:solidFill>
            </a:endParaRPr>
          </a:p>
        </p:txBody>
      </p:sp>
      <p:sp>
        <p:nvSpPr>
          <p:cNvPr id="18" name="TextBox 17"/>
          <p:cNvSpPr txBox="1"/>
          <p:nvPr/>
        </p:nvSpPr>
        <p:spPr>
          <a:xfrm>
            <a:off x="0" y="5334000"/>
            <a:ext cx="8915400" cy="1570038"/>
          </a:xfrm>
          <a:prstGeom prst="rect">
            <a:avLst/>
          </a:prstGeom>
          <a:noFill/>
        </p:spPr>
        <p:txBody>
          <a:bodyPr>
            <a:spAutoFit/>
          </a:bodyPr>
          <a:lstStyle/>
          <a:p>
            <a:pPr algn="ctr" fontAlgn="auto">
              <a:spcBef>
                <a:spcPts val="0"/>
              </a:spcBef>
              <a:spcAft>
                <a:spcPts val="0"/>
              </a:spcAft>
              <a:defRPr/>
            </a:pPr>
            <a:r>
              <a:rPr lang="en-US" sz="2400" dirty="0">
                <a:solidFill>
                  <a:schemeClr val="tx2">
                    <a:lumMod val="50000"/>
                  </a:schemeClr>
                </a:solidFill>
                <a:latin typeface="+mn-lt"/>
              </a:rPr>
              <a:t>Companies keep perpetual inventory records on a FIFO basis and then make an end-of-period adjusting entry to convert inventory on the balance sheet and cost of goods sold on the income statement to a LIFO basis.</a:t>
            </a:r>
            <a:endParaRPr lang="en-US" sz="2400" dirty="0">
              <a:solidFill>
                <a:schemeClr val="tx2">
                  <a:lumMod val="50000"/>
                </a:schemeClr>
              </a:solidFill>
              <a:latin typeface="+mn-lt"/>
            </a:endParaRPr>
          </a:p>
        </p:txBody>
      </p:sp>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595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2595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5061" name="Rectangle 5"/>
          <p:cNvSpPr>
            <a:spLocks noGrp="1" noChangeArrowheads="1"/>
          </p:cNvSpPr>
          <p:nvPr>
            <p:ph type="title"/>
          </p:nvPr>
        </p:nvSpPr>
        <p:spPr/>
        <p:txBody>
          <a:bodyPr/>
          <a:lstStyle/>
          <a:p>
            <a:pPr fontAlgn="auto">
              <a:spcAft>
                <a:spcPts val="0"/>
              </a:spcAft>
              <a:defRPr/>
            </a:pPr>
            <a:r>
              <a:rPr lang="en-US" dirty="0" smtClean="0"/>
              <a:t>Supplement C: Additional Issues in Measuring Purchases</a:t>
            </a:r>
          </a:p>
        </p:txBody>
      </p:sp>
      <p:sp>
        <p:nvSpPr>
          <p:cNvPr id="50182" name="Rectangle 6"/>
          <p:cNvSpPr>
            <a:spLocks noChangeArrowheads="1"/>
          </p:cNvSpPr>
          <p:nvPr/>
        </p:nvSpPr>
        <p:spPr bwMode="auto">
          <a:xfrm>
            <a:off x="762000" y="1828800"/>
            <a:ext cx="4191000" cy="1981200"/>
          </a:xfrm>
          <a:prstGeom prst="rect">
            <a:avLst/>
          </a:prstGeom>
          <a:solidFill>
            <a:schemeClr val="accent2">
              <a:lumMod val="75000"/>
            </a:schemeClr>
          </a:solidFill>
          <a:ln w="9525">
            <a:solidFill>
              <a:schemeClr val="tx1"/>
            </a:solidFill>
            <a:miter lim="800000"/>
            <a:headEnd/>
            <a:tailEnd/>
          </a:ln>
        </p:spPr>
        <p:txBody>
          <a:bodyPr anchor="ctr"/>
          <a:lstStyle/>
          <a:p>
            <a:pPr algn="ctr" fontAlgn="auto">
              <a:spcBef>
                <a:spcPts val="0"/>
              </a:spcBef>
              <a:spcAft>
                <a:spcPts val="0"/>
              </a:spcAft>
              <a:defRPr/>
            </a:pPr>
            <a:r>
              <a:rPr lang="en-US" sz="2400" b="1" dirty="0">
                <a:solidFill>
                  <a:schemeClr val="bg1"/>
                </a:solidFill>
                <a:latin typeface="Arial" pitchFamily="34" charset="0"/>
                <a:cs typeface="Arial" pitchFamily="34" charset="0"/>
              </a:rPr>
              <a:t>Purchase returns and allowances are a reduction in the cost of purchases associated with unsatisfactory goods.</a:t>
            </a:r>
          </a:p>
        </p:txBody>
      </p:sp>
      <p:pic>
        <p:nvPicPr>
          <p:cNvPr id="125958" name="Picture 9"/>
          <p:cNvPicPr>
            <a:picLocks noChangeAspect="1" noChangeArrowheads="1"/>
          </p:cNvPicPr>
          <p:nvPr/>
        </p:nvPicPr>
        <p:blipFill>
          <a:blip r:embed="rId3"/>
          <a:srcRect/>
          <a:stretch>
            <a:fillRect/>
          </a:stretch>
        </p:blipFill>
        <p:spPr bwMode="auto">
          <a:xfrm>
            <a:off x="6172200" y="1981200"/>
            <a:ext cx="1620838" cy="1752600"/>
          </a:xfrm>
          <a:prstGeom prst="rect">
            <a:avLst/>
          </a:prstGeom>
          <a:noFill/>
          <a:ln w="9525">
            <a:noFill/>
            <a:miter lim="800000"/>
            <a:headEnd/>
            <a:tailEnd/>
          </a:ln>
        </p:spPr>
      </p:pic>
      <p:sp>
        <p:nvSpPr>
          <p:cNvPr id="125959" name="Rectangle 18"/>
          <p:cNvSpPr>
            <a:spLocks noChangeArrowheads="1"/>
          </p:cNvSpPr>
          <p:nvPr/>
        </p:nvSpPr>
        <p:spPr bwMode="auto">
          <a:xfrm>
            <a:off x="762000" y="4572000"/>
            <a:ext cx="4191000" cy="1905000"/>
          </a:xfrm>
          <a:prstGeom prst="rect">
            <a:avLst/>
          </a:prstGeom>
          <a:solidFill>
            <a:srgbClr val="EFDEAD"/>
          </a:solidFill>
          <a:ln w="9525">
            <a:solidFill>
              <a:schemeClr val="tx1"/>
            </a:solidFill>
            <a:miter lim="800000"/>
            <a:headEnd/>
            <a:tailEnd/>
          </a:ln>
        </p:spPr>
        <p:txBody>
          <a:bodyPr anchor="ctr"/>
          <a:lstStyle/>
          <a:p>
            <a:pPr algn="ctr"/>
            <a:r>
              <a:rPr lang="en-US" sz="2800" b="1"/>
              <a:t>A purchase discount is a cash discount received for prompt payment of an account.</a:t>
            </a:r>
          </a:p>
        </p:txBody>
      </p:sp>
      <p:pic>
        <p:nvPicPr>
          <p:cNvPr id="125960" name="Picture 2" descr="C:\Documents and Settings\Dodd and Susan\Local Settings\Temporary Internet Files\Content.IE5\F9FTPJKM\MCj03518130000[1].wmf"/>
          <p:cNvPicPr>
            <a:picLocks noChangeAspect="1" noChangeArrowheads="1"/>
          </p:cNvPicPr>
          <p:nvPr/>
        </p:nvPicPr>
        <p:blipFill>
          <a:blip r:embed="rId4"/>
          <a:srcRect/>
          <a:stretch>
            <a:fillRect/>
          </a:stretch>
        </p:blipFill>
        <p:spPr bwMode="auto">
          <a:xfrm>
            <a:off x="5943600" y="4648200"/>
            <a:ext cx="2043113" cy="1703388"/>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fontAlgn="auto">
              <a:spcAft>
                <a:spcPts val="0"/>
              </a:spcAft>
              <a:defRPr/>
            </a:pPr>
            <a:r>
              <a:rPr lang="en-US" dirty="0" smtClean="0"/>
              <a:t>Supplement C: Additional Issues in Measuring Purchases</a:t>
            </a:r>
          </a:p>
        </p:txBody>
      </p:sp>
      <p:sp>
        <p:nvSpPr>
          <p:cNvPr id="128002" name="Line 4"/>
          <p:cNvSpPr>
            <a:spLocks noChangeShapeType="1"/>
          </p:cNvSpPr>
          <p:nvPr/>
        </p:nvSpPr>
        <p:spPr bwMode="auto">
          <a:xfrm>
            <a:off x="1309688" y="3217863"/>
            <a:ext cx="7315200" cy="0"/>
          </a:xfrm>
          <a:prstGeom prst="line">
            <a:avLst/>
          </a:prstGeom>
          <a:noFill/>
          <a:ln w="50800">
            <a:solidFill>
              <a:schemeClr val="tx2"/>
            </a:solidFill>
            <a:round/>
            <a:headEnd/>
            <a:tailEnd type="stealth" w="med" len="med"/>
          </a:ln>
        </p:spPr>
        <p:txBody>
          <a:bodyPr/>
          <a:lstStyle/>
          <a:p>
            <a:endParaRPr lang="en-US"/>
          </a:p>
        </p:txBody>
      </p:sp>
      <p:sp>
        <p:nvSpPr>
          <p:cNvPr id="128003" name="Line 5"/>
          <p:cNvSpPr>
            <a:spLocks noChangeShapeType="1"/>
          </p:cNvSpPr>
          <p:nvPr/>
        </p:nvSpPr>
        <p:spPr bwMode="auto">
          <a:xfrm>
            <a:off x="1309688" y="3040063"/>
            <a:ext cx="0" cy="381000"/>
          </a:xfrm>
          <a:prstGeom prst="line">
            <a:avLst/>
          </a:prstGeom>
          <a:noFill/>
          <a:ln w="50800">
            <a:solidFill>
              <a:schemeClr val="tx2"/>
            </a:solidFill>
            <a:round/>
            <a:headEnd/>
            <a:tailEnd/>
          </a:ln>
        </p:spPr>
        <p:txBody>
          <a:bodyPr/>
          <a:lstStyle/>
          <a:p>
            <a:endParaRPr lang="en-US"/>
          </a:p>
        </p:txBody>
      </p:sp>
      <p:sp>
        <p:nvSpPr>
          <p:cNvPr id="46085" name="Rectangle 6"/>
          <p:cNvSpPr>
            <a:spLocks noChangeArrowheads="1"/>
          </p:cNvSpPr>
          <p:nvPr/>
        </p:nvSpPr>
        <p:spPr bwMode="auto">
          <a:xfrm>
            <a:off x="127000" y="1905000"/>
            <a:ext cx="1009650" cy="2305050"/>
          </a:xfrm>
          <a:prstGeom prst="rect">
            <a:avLst/>
          </a:prstGeom>
          <a:noFill/>
          <a:ln w="12700">
            <a:noFill/>
            <a:miter lim="800000"/>
            <a:headEnd/>
            <a:tailEnd/>
          </a:ln>
        </p:spPr>
        <p:txBody>
          <a:bodyPr wrap="none" lIns="90488" tIns="44450" rIns="90488" bIns="44450">
            <a:spAutoFit/>
          </a:bodyPr>
          <a:lstStyle/>
          <a:p>
            <a:pPr algn="ctr" eaLnBrk="0" fontAlgn="auto" hangingPunct="0">
              <a:spcBef>
                <a:spcPts val="0"/>
              </a:spcBef>
              <a:spcAft>
                <a:spcPts val="0"/>
              </a:spcAft>
              <a:defRPr/>
            </a:pPr>
            <a:r>
              <a:rPr lang="en-US" sz="2400" b="1" dirty="0">
                <a:solidFill>
                  <a:schemeClr val="tx2">
                    <a:lumMod val="50000"/>
                  </a:schemeClr>
                </a:solidFill>
                <a:latin typeface="Times New Roman" pitchFamily="18" charset="0"/>
              </a:rPr>
              <a:t>Terms</a:t>
            </a:r>
          </a:p>
          <a:p>
            <a:pPr algn="ctr" eaLnBrk="0" fontAlgn="auto" hangingPunct="0">
              <a:spcBef>
                <a:spcPts val="0"/>
              </a:spcBef>
              <a:spcAft>
                <a:spcPts val="0"/>
              </a:spcAft>
              <a:defRPr/>
            </a:pPr>
            <a:endParaRPr lang="en-US" sz="2400" b="1" dirty="0">
              <a:solidFill>
                <a:schemeClr val="tx2">
                  <a:lumMod val="50000"/>
                </a:schemeClr>
              </a:solidFill>
              <a:latin typeface="Times New Roman" pitchFamily="18" charset="0"/>
            </a:endParaRPr>
          </a:p>
          <a:p>
            <a:pPr algn="ctr" eaLnBrk="0" fontAlgn="auto" hangingPunct="0">
              <a:spcBef>
                <a:spcPts val="0"/>
              </a:spcBef>
              <a:spcAft>
                <a:spcPts val="0"/>
              </a:spcAft>
              <a:defRPr/>
            </a:pPr>
            <a:endParaRPr lang="en-US" sz="2400" b="1" dirty="0">
              <a:solidFill>
                <a:schemeClr val="tx2">
                  <a:lumMod val="50000"/>
                </a:schemeClr>
              </a:solidFill>
              <a:latin typeface="Times New Roman" pitchFamily="18" charset="0"/>
            </a:endParaRPr>
          </a:p>
          <a:p>
            <a:pPr algn="ctr" eaLnBrk="0" fontAlgn="auto" hangingPunct="0">
              <a:spcBef>
                <a:spcPts val="0"/>
              </a:spcBef>
              <a:spcAft>
                <a:spcPts val="0"/>
              </a:spcAft>
              <a:defRPr/>
            </a:pPr>
            <a:r>
              <a:rPr lang="en-US" sz="2400" b="1" dirty="0">
                <a:solidFill>
                  <a:schemeClr val="tx2">
                    <a:lumMod val="50000"/>
                  </a:schemeClr>
                </a:solidFill>
                <a:latin typeface="Times New Roman" pitchFamily="18" charset="0"/>
              </a:rPr>
              <a:t>Time</a:t>
            </a:r>
          </a:p>
          <a:p>
            <a:pPr algn="ctr" eaLnBrk="0" fontAlgn="auto" hangingPunct="0">
              <a:spcBef>
                <a:spcPts val="0"/>
              </a:spcBef>
              <a:spcAft>
                <a:spcPts val="0"/>
              </a:spcAft>
              <a:defRPr/>
            </a:pPr>
            <a:endParaRPr lang="en-US" sz="2400" b="1" dirty="0">
              <a:solidFill>
                <a:schemeClr val="tx2">
                  <a:lumMod val="50000"/>
                </a:schemeClr>
              </a:solidFill>
              <a:latin typeface="Times New Roman" pitchFamily="18" charset="0"/>
            </a:endParaRPr>
          </a:p>
          <a:p>
            <a:pPr algn="ctr" eaLnBrk="0" fontAlgn="auto" hangingPunct="0">
              <a:spcBef>
                <a:spcPts val="0"/>
              </a:spcBef>
              <a:spcAft>
                <a:spcPts val="0"/>
              </a:spcAft>
              <a:defRPr/>
            </a:pPr>
            <a:r>
              <a:rPr lang="en-US" sz="2400" b="1" dirty="0">
                <a:solidFill>
                  <a:schemeClr val="tx2">
                    <a:lumMod val="50000"/>
                  </a:schemeClr>
                </a:solidFill>
                <a:latin typeface="Times New Roman" pitchFamily="18" charset="0"/>
              </a:rPr>
              <a:t>Due</a:t>
            </a:r>
          </a:p>
        </p:txBody>
      </p:sp>
      <p:sp>
        <p:nvSpPr>
          <p:cNvPr id="46086" name="Freeform 7"/>
          <p:cNvSpPr>
            <a:spLocks/>
          </p:cNvSpPr>
          <p:nvPr/>
        </p:nvSpPr>
        <p:spPr bwMode="auto">
          <a:xfrm>
            <a:off x="1308100" y="2379663"/>
            <a:ext cx="2225675" cy="617537"/>
          </a:xfrm>
          <a:custGeom>
            <a:avLst/>
            <a:gdLst>
              <a:gd name="T0" fmla="*/ 2147483647 w 1402"/>
              <a:gd name="T1" fmla="*/ 2147483647 h 389"/>
              <a:gd name="T2" fmla="*/ 2147483647 w 1402"/>
              <a:gd name="T3" fmla="*/ 2147483647 h 389"/>
              <a:gd name="T4" fmla="*/ 2147483647 w 1402"/>
              <a:gd name="T5" fmla="*/ 2147483647 h 389"/>
              <a:gd name="T6" fmla="*/ 2147483647 w 1402"/>
              <a:gd name="T7" fmla="*/ 2147483647 h 389"/>
              <a:gd name="T8" fmla="*/ 2147483647 w 1402"/>
              <a:gd name="T9" fmla="*/ 2147483647 h 389"/>
              <a:gd name="T10" fmla="*/ 2147483647 w 1402"/>
              <a:gd name="T11" fmla="*/ 2147483647 h 389"/>
              <a:gd name="T12" fmla="*/ 2147483647 w 1402"/>
              <a:gd name="T13" fmla="*/ 2147483647 h 389"/>
              <a:gd name="T14" fmla="*/ 0 w 1402"/>
              <a:gd name="T15" fmla="*/ 2147483647 h 389"/>
              <a:gd name="T16" fmla="*/ 2147483647 w 1402"/>
              <a:gd name="T17" fmla="*/ 2147483647 h 389"/>
              <a:gd name="T18" fmla="*/ 2147483647 w 1402"/>
              <a:gd name="T19" fmla="*/ 2147483647 h 389"/>
              <a:gd name="T20" fmla="*/ 2147483647 w 1402"/>
              <a:gd name="T21" fmla="*/ 2147483647 h 389"/>
              <a:gd name="T22" fmla="*/ 2147483647 w 1402"/>
              <a:gd name="T23" fmla="*/ 2147483647 h 389"/>
              <a:gd name="T24" fmla="*/ 2147483647 w 1402"/>
              <a:gd name="T25" fmla="*/ 2147483647 h 389"/>
              <a:gd name="T26" fmla="*/ 2147483647 w 1402"/>
              <a:gd name="T27" fmla="*/ 2147483647 h 389"/>
              <a:gd name="T28" fmla="*/ 2147483647 w 1402"/>
              <a:gd name="T29" fmla="*/ 2147483647 h 389"/>
              <a:gd name="T30" fmla="*/ 2147483647 w 1402"/>
              <a:gd name="T31" fmla="*/ 2147483647 h 389"/>
              <a:gd name="T32" fmla="*/ 2147483647 w 1402"/>
              <a:gd name="T33" fmla="*/ 2147483647 h 389"/>
              <a:gd name="T34" fmla="*/ 2147483647 w 1402"/>
              <a:gd name="T35" fmla="*/ 2147483647 h 389"/>
              <a:gd name="T36" fmla="*/ 2147483647 w 1402"/>
              <a:gd name="T37" fmla="*/ 2147483647 h 389"/>
              <a:gd name="T38" fmla="*/ 2147483647 w 1402"/>
              <a:gd name="T39" fmla="*/ 2147483647 h 389"/>
              <a:gd name="T40" fmla="*/ 2147483647 w 1402"/>
              <a:gd name="T41" fmla="*/ 2147483647 h 389"/>
              <a:gd name="T42" fmla="*/ 2147483647 w 1402"/>
              <a:gd name="T43" fmla="*/ 2147483647 h 389"/>
              <a:gd name="T44" fmla="*/ 2147483647 w 1402"/>
              <a:gd name="T45" fmla="*/ 2147483647 h 389"/>
              <a:gd name="T46" fmla="*/ 2147483647 w 1402"/>
              <a:gd name="T47" fmla="*/ 2147483647 h 389"/>
              <a:gd name="T48" fmla="*/ 2147483647 w 1402"/>
              <a:gd name="T49" fmla="*/ 2147483647 h 389"/>
              <a:gd name="T50" fmla="*/ 2147483647 w 1402"/>
              <a:gd name="T51" fmla="*/ 2147483647 h 389"/>
              <a:gd name="T52" fmla="*/ 2147483647 w 1402"/>
              <a:gd name="T53" fmla="*/ 2147483647 h 389"/>
              <a:gd name="T54" fmla="*/ 2147483647 w 1402"/>
              <a:gd name="T55" fmla="*/ 2147483647 h 389"/>
              <a:gd name="T56" fmla="*/ 2147483647 w 1402"/>
              <a:gd name="T57" fmla="*/ 2147483647 h 389"/>
              <a:gd name="T58" fmla="*/ 2147483647 w 1402"/>
              <a:gd name="T59" fmla="*/ 2147483647 h 389"/>
              <a:gd name="T60" fmla="*/ 2147483647 w 1402"/>
              <a:gd name="T61" fmla="*/ 2147483647 h 389"/>
              <a:gd name="T62" fmla="*/ 2147483647 w 1402"/>
              <a:gd name="T63" fmla="*/ 2147483647 h 389"/>
              <a:gd name="T64" fmla="*/ 2147483647 w 1402"/>
              <a:gd name="T65" fmla="*/ 2147483647 h 389"/>
              <a:gd name="T66" fmla="*/ 2147483647 w 1402"/>
              <a:gd name="T67" fmla="*/ 2147483647 h 389"/>
              <a:gd name="T68" fmla="*/ 2147483647 w 1402"/>
              <a:gd name="T69" fmla="*/ 2147483647 h 389"/>
              <a:gd name="T70" fmla="*/ 2147483647 w 1402"/>
              <a:gd name="T71" fmla="*/ 2147483647 h 389"/>
              <a:gd name="T72" fmla="*/ 2147483647 w 1402"/>
              <a:gd name="T73" fmla="*/ 2147483647 h 389"/>
              <a:gd name="T74" fmla="*/ 2147483647 w 1402"/>
              <a:gd name="T75" fmla="*/ 2147483647 h 389"/>
              <a:gd name="T76" fmla="*/ 2147483647 w 1402"/>
              <a:gd name="T77" fmla="*/ 2147483647 h 389"/>
              <a:gd name="T78" fmla="*/ 2147483647 w 1402"/>
              <a:gd name="T79" fmla="*/ 2147483647 h 389"/>
              <a:gd name="T80" fmla="*/ 2147483647 w 1402"/>
              <a:gd name="T81" fmla="*/ 2147483647 h 389"/>
              <a:gd name="T82" fmla="*/ 2147483647 w 1402"/>
              <a:gd name="T83" fmla="*/ 2147483647 h 389"/>
              <a:gd name="T84" fmla="*/ 2147483647 w 1402"/>
              <a:gd name="T85" fmla="*/ 2147483647 h 389"/>
              <a:gd name="T86" fmla="*/ 2147483647 w 1402"/>
              <a:gd name="T87" fmla="*/ 2147483647 h 389"/>
              <a:gd name="T88" fmla="*/ 2147483647 w 1402"/>
              <a:gd name="T89" fmla="*/ 2147483647 h 389"/>
              <a:gd name="T90" fmla="*/ 2147483647 w 1402"/>
              <a:gd name="T91" fmla="*/ 2147483647 h 389"/>
              <a:gd name="T92" fmla="*/ 2147483647 w 1402"/>
              <a:gd name="T93" fmla="*/ 2147483647 h 389"/>
              <a:gd name="T94" fmla="*/ 2147483647 w 1402"/>
              <a:gd name="T95" fmla="*/ 2147483647 h 389"/>
              <a:gd name="T96" fmla="*/ 2147483647 w 1402"/>
              <a:gd name="T97" fmla="*/ 2147483647 h 389"/>
              <a:gd name="T98" fmla="*/ 2147483647 w 1402"/>
              <a:gd name="T99" fmla="*/ 0 h 389"/>
              <a:gd name="T100" fmla="*/ 2147483647 w 1402"/>
              <a:gd name="T101" fmla="*/ 2147483647 h 389"/>
              <a:gd name="T102" fmla="*/ 2147483647 w 1402"/>
              <a:gd name="T103" fmla="*/ 2147483647 h 389"/>
              <a:gd name="T104" fmla="*/ 2147483647 w 1402"/>
              <a:gd name="T105" fmla="*/ 2147483647 h 389"/>
              <a:gd name="T106" fmla="*/ 2147483647 w 1402"/>
              <a:gd name="T107" fmla="*/ 2147483647 h 389"/>
              <a:gd name="T108" fmla="*/ 2147483647 w 1402"/>
              <a:gd name="T109" fmla="*/ 2147483647 h 389"/>
              <a:gd name="T110" fmla="*/ 2147483647 w 1402"/>
              <a:gd name="T111" fmla="*/ 2147483647 h 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2"/>
              <a:gd name="T169" fmla="*/ 0 h 389"/>
              <a:gd name="T170" fmla="*/ 1402 w 1402"/>
              <a:gd name="T171" fmla="*/ 389 h 3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2" h="389">
                <a:moveTo>
                  <a:pt x="263" y="131"/>
                </a:moveTo>
                <a:lnTo>
                  <a:pt x="237" y="134"/>
                </a:lnTo>
                <a:lnTo>
                  <a:pt x="211" y="138"/>
                </a:lnTo>
                <a:lnTo>
                  <a:pt x="185" y="145"/>
                </a:lnTo>
                <a:lnTo>
                  <a:pt x="160" y="154"/>
                </a:lnTo>
                <a:lnTo>
                  <a:pt x="136" y="165"/>
                </a:lnTo>
                <a:lnTo>
                  <a:pt x="113" y="179"/>
                </a:lnTo>
                <a:lnTo>
                  <a:pt x="92" y="195"/>
                </a:lnTo>
                <a:lnTo>
                  <a:pt x="73" y="213"/>
                </a:lnTo>
                <a:lnTo>
                  <a:pt x="56" y="233"/>
                </a:lnTo>
                <a:lnTo>
                  <a:pt x="41" y="254"/>
                </a:lnTo>
                <a:lnTo>
                  <a:pt x="28" y="276"/>
                </a:lnTo>
                <a:lnTo>
                  <a:pt x="17" y="299"/>
                </a:lnTo>
                <a:lnTo>
                  <a:pt x="9" y="324"/>
                </a:lnTo>
                <a:lnTo>
                  <a:pt x="3" y="350"/>
                </a:lnTo>
                <a:lnTo>
                  <a:pt x="0" y="375"/>
                </a:lnTo>
                <a:lnTo>
                  <a:pt x="0" y="388"/>
                </a:lnTo>
                <a:lnTo>
                  <a:pt x="1" y="367"/>
                </a:lnTo>
                <a:lnTo>
                  <a:pt x="5" y="346"/>
                </a:lnTo>
                <a:lnTo>
                  <a:pt x="13" y="324"/>
                </a:lnTo>
                <a:lnTo>
                  <a:pt x="21" y="305"/>
                </a:lnTo>
                <a:lnTo>
                  <a:pt x="33" y="286"/>
                </a:lnTo>
                <a:lnTo>
                  <a:pt x="47" y="269"/>
                </a:lnTo>
                <a:lnTo>
                  <a:pt x="62" y="254"/>
                </a:lnTo>
                <a:lnTo>
                  <a:pt x="80" y="240"/>
                </a:lnTo>
                <a:lnTo>
                  <a:pt x="99" y="230"/>
                </a:lnTo>
                <a:lnTo>
                  <a:pt x="119" y="220"/>
                </a:lnTo>
                <a:lnTo>
                  <a:pt x="140" y="214"/>
                </a:lnTo>
                <a:lnTo>
                  <a:pt x="162" y="209"/>
                </a:lnTo>
                <a:lnTo>
                  <a:pt x="184" y="208"/>
                </a:lnTo>
                <a:lnTo>
                  <a:pt x="541" y="208"/>
                </a:lnTo>
                <a:lnTo>
                  <a:pt x="562" y="206"/>
                </a:lnTo>
                <a:lnTo>
                  <a:pt x="582" y="202"/>
                </a:lnTo>
                <a:lnTo>
                  <a:pt x="601" y="195"/>
                </a:lnTo>
                <a:lnTo>
                  <a:pt x="620" y="187"/>
                </a:lnTo>
                <a:lnTo>
                  <a:pt x="636" y="176"/>
                </a:lnTo>
                <a:lnTo>
                  <a:pt x="652" y="162"/>
                </a:lnTo>
                <a:lnTo>
                  <a:pt x="666" y="147"/>
                </a:lnTo>
                <a:lnTo>
                  <a:pt x="677" y="131"/>
                </a:lnTo>
                <a:lnTo>
                  <a:pt x="686" y="113"/>
                </a:lnTo>
                <a:lnTo>
                  <a:pt x="693" y="94"/>
                </a:lnTo>
                <a:lnTo>
                  <a:pt x="697" y="73"/>
                </a:lnTo>
                <a:lnTo>
                  <a:pt x="700" y="53"/>
                </a:lnTo>
                <a:lnTo>
                  <a:pt x="701" y="51"/>
                </a:lnTo>
                <a:lnTo>
                  <a:pt x="701" y="53"/>
                </a:lnTo>
                <a:lnTo>
                  <a:pt x="703" y="73"/>
                </a:lnTo>
                <a:lnTo>
                  <a:pt x="707" y="94"/>
                </a:lnTo>
                <a:lnTo>
                  <a:pt x="714" y="113"/>
                </a:lnTo>
                <a:lnTo>
                  <a:pt x="723" y="131"/>
                </a:lnTo>
                <a:lnTo>
                  <a:pt x="735" y="147"/>
                </a:lnTo>
                <a:lnTo>
                  <a:pt x="748" y="162"/>
                </a:lnTo>
                <a:lnTo>
                  <a:pt x="764" y="176"/>
                </a:lnTo>
                <a:lnTo>
                  <a:pt x="781" y="187"/>
                </a:lnTo>
                <a:lnTo>
                  <a:pt x="799" y="195"/>
                </a:lnTo>
                <a:lnTo>
                  <a:pt x="818" y="202"/>
                </a:lnTo>
                <a:lnTo>
                  <a:pt x="838" y="206"/>
                </a:lnTo>
                <a:lnTo>
                  <a:pt x="859" y="208"/>
                </a:lnTo>
                <a:lnTo>
                  <a:pt x="1216" y="208"/>
                </a:lnTo>
                <a:lnTo>
                  <a:pt x="1238" y="209"/>
                </a:lnTo>
                <a:lnTo>
                  <a:pt x="1260" y="214"/>
                </a:lnTo>
                <a:lnTo>
                  <a:pt x="1281" y="220"/>
                </a:lnTo>
                <a:lnTo>
                  <a:pt x="1301" y="230"/>
                </a:lnTo>
                <a:lnTo>
                  <a:pt x="1320" y="240"/>
                </a:lnTo>
                <a:lnTo>
                  <a:pt x="1337" y="254"/>
                </a:lnTo>
                <a:lnTo>
                  <a:pt x="1353" y="269"/>
                </a:lnTo>
                <a:lnTo>
                  <a:pt x="1367" y="286"/>
                </a:lnTo>
                <a:lnTo>
                  <a:pt x="1378" y="305"/>
                </a:lnTo>
                <a:lnTo>
                  <a:pt x="1387" y="324"/>
                </a:lnTo>
                <a:lnTo>
                  <a:pt x="1395" y="346"/>
                </a:lnTo>
                <a:lnTo>
                  <a:pt x="1399" y="367"/>
                </a:lnTo>
                <a:lnTo>
                  <a:pt x="1401" y="388"/>
                </a:lnTo>
                <a:lnTo>
                  <a:pt x="1400" y="375"/>
                </a:lnTo>
                <a:lnTo>
                  <a:pt x="1397" y="350"/>
                </a:lnTo>
                <a:lnTo>
                  <a:pt x="1392" y="324"/>
                </a:lnTo>
                <a:lnTo>
                  <a:pt x="1383" y="299"/>
                </a:lnTo>
                <a:lnTo>
                  <a:pt x="1372" y="276"/>
                </a:lnTo>
                <a:lnTo>
                  <a:pt x="1359" y="254"/>
                </a:lnTo>
                <a:lnTo>
                  <a:pt x="1344" y="233"/>
                </a:lnTo>
                <a:lnTo>
                  <a:pt x="1327" y="213"/>
                </a:lnTo>
                <a:lnTo>
                  <a:pt x="1308" y="195"/>
                </a:lnTo>
                <a:lnTo>
                  <a:pt x="1287" y="179"/>
                </a:lnTo>
                <a:lnTo>
                  <a:pt x="1264" y="165"/>
                </a:lnTo>
                <a:lnTo>
                  <a:pt x="1240" y="154"/>
                </a:lnTo>
                <a:lnTo>
                  <a:pt x="1216" y="145"/>
                </a:lnTo>
                <a:lnTo>
                  <a:pt x="1189" y="138"/>
                </a:lnTo>
                <a:lnTo>
                  <a:pt x="1164" y="134"/>
                </a:lnTo>
                <a:lnTo>
                  <a:pt x="1138" y="131"/>
                </a:lnTo>
                <a:lnTo>
                  <a:pt x="833" y="131"/>
                </a:lnTo>
                <a:lnTo>
                  <a:pt x="813" y="130"/>
                </a:lnTo>
                <a:lnTo>
                  <a:pt x="795" y="126"/>
                </a:lnTo>
                <a:lnTo>
                  <a:pt x="779" y="120"/>
                </a:lnTo>
                <a:lnTo>
                  <a:pt x="762" y="111"/>
                </a:lnTo>
                <a:lnTo>
                  <a:pt x="748" y="100"/>
                </a:lnTo>
                <a:lnTo>
                  <a:pt x="734" y="87"/>
                </a:lnTo>
                <a:lnTo>
                  <a:pt x="723" y="72"/>
                </a:lnTo>
                <a:lnTo>
                  <a:pt x="714" y="56"/>
                </a:lnTo>
                <a:lnTo>
                  <a:pt x="707" y="39"/>
                </a:lnTo>
                <a:lnTo>
                  <a:pt x="703" y="20"/>
                </a:lnTo>
                <a:lnTo>
                  <a:pt x="701" y="2"/>
                </a:lnTo>
                <a:lnTo>
                  <a:pt x="701" y="0"/>
                </a:lnTo>
                <a:lnTo>
                  <a:pt x="699" y="19"/>
                </a:lnTo>
                <a:lnTo>
                  <a:pt x="695" y="37"/>
                </a:lnTo>
                <a:lnTo>
                  <a:pt x="688" y="53"/>
                </a:lnTo>
                <a:lnTo>
                  <a:pt x="680" y="70"/>
                </a:lnTo>
                <a:lnTo>
                  <a:pt x="668" y="85"/>
                </a:lnTo>
                <a:lnTo>
                  <a:pt x="655" y="98"/>
                </a:lnTo>
                <a:lnTo>
                  <a:pt x="641" y="110"/>
                </a:lnTo>
                <a:lnTo>
                  <a:pt x="624" y="119"/>
                </a:lnTo>
                <a:lnTo>
                  <a:pt x="608" y="126"/>
                </a:lnTo>
                <a:lnTo>
                  <a:pt x="589" y="130"/>
                </a:lnTo>
                <a:lnTo>
                  <a:pt x="571" y="131"/>
                </a:lnTo>
                <a:lnTo>
                  <a:pt x="569" y="131"/>
                </a:lnTo>
                <a:lnTo>
                  <a:pt x="263" y="131"/>
                </a:lnTo>
              </a:path>
            </a:pathLst>
          </a:custGeom>
          <a:solidFill>
            <a:schemeClr val="accent6">
              <a:lumMod val="60000"/>
              <a:lumOff val="40000"/>
            </a:schemeClr>
          </a:solidFill>
          <a:ln w="12700" cap="rnd">
            <a:solidFill>
              <a:schemeClr val="tx1"/>
            </a:solidFill>
            <a:round/>
            <a:headEnd/>
            <a:tailEnd/>
          </a:ln>
        </p:spPr>
        <p:txBody>
          <a:bodyPr/>
          <a:lstStyle/>
          <a:p>
            <a:pPr fontAlgn="auto">
              <a:spcBef>
                <a:spcPts val="0"/>
              </a:spcBef>
              <a:spcAft>
                <a:spcPts val="0"/>
              </a:spcAft>
              <a:defRPr/>
            </a:pPr>
            <a:endParaRPr lang="en-US" dirty="0">
              <a:latin typeface="+mn-lt"/>
            </a:endParaRPr>
          </a:p>
        </p:txBody>
      </p:sp>
      <p:sp>
        <p:nvSpPr>
          <p:cNvPr id="128006" name="Line 8"/>
          <p:cNvSpPr>
            <a:spLocks noChangeShapeType="1"/>
          </p:cNvSpPr>
          <p:nvPr/>
        </p:nvSpPr>
        <p:spPr bwMode="auto">
          <a:xfrm>
            <a:off x="3544888" y="3040063"/>
            <a:ext cx="0" cy="381000"/>
          </a:xfrm>
          <a:prstGeom prst="line">
            <a:avLst/>
          </a:prstGeom>
          <a:noFill/>
          <a:ln w="50800">
            <a:solidFill>
              <a:schemeClr val="tx2"/>
            </a:solidFill>
            <a:round/>
            <a:headEnd/>
            <a:tailEnd/>
          </a:ln>
        </p:spPr>
        <p:txBody>
          <a:bodyPr/>
          <a:lstStyle/>
          <a:p>
            <a:endParaRPr lang="en-US"/>
          </a:p>
        </p:txBody>
      </p:sp>
      <p:sp>
        <p:nvSpPr>
          <p:cNvPr id="128007" name="Rectangle 9"/>
          <p:cNvSpPr>
            <a:spLocks noChangeArrowheads="1"/>
          </p:cNvSpPr>
          <p:nvPr/>
        </p:nvSpPr>
        <p:spPr bwMode="auto">
          <a:xfrm>
            <a:off x="1524000" y="2133600"/>
            <a:ext cx="1755775" cy="336550"/>
          </a:xfrm>
          <a:prstGeom prst="rect">
            <a:avLst/>
          </a:prstGeom>
          <a:noFill/>
          <a:ln w="12700">
            <a:noFill/>
            <a:miter lim="800000"/>
            <a:headEnd/>
            <a:tailEnd/>
          </a:ln>
        </p:spPr>
        <p:txBody>
          <a:bodyPr wrap="none" lIns="90488" tIns="44450" rIns="90488" bIns="44450">
            <a:spAutoFit/>
          </a:bodyPr>
          <a:lstStyle/>
          <a:p>
            <a:pPr eaLnBrk="0" hangingPunct="0"/>
            <a:r>
              <a:rPr lang="en-US" sz="1600" b="1"/>
              <a:t>Discount Period</a:t>
            </a:r>
          </a:p>
        </p:txBody>
      </p:sp>
      <p:sp>
        <p:nvSpPr>
          <p:cNvPr id="128008" name="Rectangle 10"/>
          <p:cNvSpPr>
            <a:spLocks noChangeArrowheads="1"/>
          </p:cNvSpPr>
          <p:nvPr/>
        </p:nvSpPr>
        <p:spPr bwMode="auto">
          <a:xfrm>
            <a:off x="1668463" y="3636963"/>
            <a:ext cx="1495425" cy="582612"/>
          </a:xfrm>
          <a:prstGeom prst="rect">
            <a:avLst/>
          </a:prstGeom>
          <a:noFill/>
          <a:ln w="12700">
            <a:noFill/>
            <a:miter lim="800000"/>
            <a:headEnd/>
            <a:tailEnd/>
          </a:ln>
        </p:spPr>
        <p:txBody>
          <a:bodyPr wrap="none" lIns="90488" tIns="44450" rIns="90488" bIns="44450">
            <a:spAutoFit/>
          </a:bodyPr>
          <a:lstStyle/>
          <a:p>
            <a:pPr algn="ctr" eaLnBrk="0" hangingPunct="0"/>
            <a:r>
              <a:rPr lang="en-US" sz="1600" b="1"/>
              <a:t>Full amount</a:t>
            </a:r>
          </a:p>
          <a:p>
            <a:pPr algn="ctr" eaLnBrk="0" hangingPunct="0"/>
            <a:r>
              <a:rPr lang="en-US" sz="1600" b="1"/>
              <a:t>less discount</a:t>
            </a:r>
          </a:p>
        </p:txBody>
      </p:sp>
      <p:sp>
        <p:nvSpPr>
          <p:cNvPr id="46090" name="Freeform 11"/>
          <p:cNvSpPr>
            <a:spLocks/>
          </p:cNvSpPr>
          <p:nvPr/>
        </p:nvSpPr>
        <p:spPr bwMode="auto">
          <a:xfrm>
            <a:off x="1308100" y="1685925"/>
            <a:ext cx="7242175" cy="617538"/>
          </a:xfrm>
          <a:custGeom>
            <a:avLst/>
            <a:gdLst>
              <a:gd name="T0" fmla="*/ 2147483647 w 4562"/>
              <a:gd name="T1" fmla="*/ 2147483647 h 389"/>
              <a:gd name="T2" fmla="*/ 2147483647 w 4562"/>
              <a:gd name="T3" fmla="*/ 2147483647 h 389"/>
              <a:gd name="T4" fmla="*/ 2147483647 w 4562"/>
              <a:gd name="T5" fmla="*/ 2147483647 h 389"/>
              <a:gd name="T6" fmla="*/ 2147483647 w 4562"/>
              <a:gd name="T7" fmla="*/ 2147483647 h 389"/>
              <a:gd name="T8" fmla="*/ 2147483647 w 4562"/>
              <a:gd name="T9" fmla="*/ 2147483647 h 389"/>
              <a:gd name="T10" fmla="*/ 2147483647 w 4562"/>
              <a:gd name="T11" fmla="*/ 2147483647 h 389"/>
              <a:gd name="T12" fmla="*/ 2147483647 w 4562"/>
              <a:gd name="T13" fmla="*/ 2147483647 h 389"/>
              <a:gd name="T14" fmla="*/ 2147483647 w 4562"/>
              <a:gd name="T15" fmla="*/ 2147483647 h 389"/>
              <a:gd name="T16" fmla="*/ 2147483647 w 4562"/>
              <a:gd name="T17" fmla="*/ 2147483647 h 389"/>
              <a:gd name="T18" fmla="*/ 2147483647 w 4562"/>
              <a:gd name="T19" fmla="*/ 2147483647 h 389"/>
              <a:gd name="T20" fmla="*/ 2147483647 w 4562"/>
              <a:gd name="T21" fmla="*/ 2147483647 h 389"/>
              <a:gd name="T22" fmla="*/ 2147483647 w 4562"/>
              <a:gd name="T23" fmla="*/ 2147483647 h 389"/>
              <a:gd name="T24" fmla="*/ 2147483647 w 4562"/>
              <a:gd name="T25" fmla="*/ 2147483647 h 389"/>
              <a:gd name="T26" fmla="*/ 2147483647 w 4562"/>
              <a:gd name="T27" fmla="*/ 2147483647 h 389"/>
              <a:gd name="T28" fmla="*/ 2147483647 w 4562"/>
              <a:gd name="T29" fmla="*/ 2147483647 h 389"/>
              <a:gd name="T30" fmla="*/ 2147483647 w 4562"/>
              <a:gd name="T31" fmla="*/ 2147483647 h 389"/>
              <a:gd name="T32" fmla="*/ 2147483647 w 4562"/>
              <a:gd name="T33" fmla="*/ 2147483647 h 389"/>
              <a:gd name="T34" fmla="*/ 2147483647 w 4562"/>
              <a:gd name="T35" fmla="*/ 2147483647 h 389"/>
              <a:gd name="T36" fmla="*/ 2147483647 w 4562"/>
              <a:gd name="T37" fmla="*/ 2147483647 h 389"/>
              <a:gd name="T38" fmla="*/ 2147483647 w 4562"/>
              <a:gd name="T39" fmla="*/ 2147483647 h 389"/>
              <a:gd name="T40" fmla="*/ 2147483647 w 4562"/>
              <a:gd name="T41" fmla="*/ 2147483647 h 389"/>
              <a:gd name="T42" fmla="*/ 2147483647 w 4562"/>
              <a:gd name="T43" fmla="*/ 2147483647 h 389"/>
              <a:gd name="T44" fmla="*/ 2147483647 w 4562"/>
              <a:gd name="T45" fmla="*/ 2147483647 h 389"/>
              <a:gd name="T46" fmla="*/ 2147483647 w 4562"/>
              <a:gd name="T47" fmla="*/ 2147483647 h 389"/>
              <a:gd name="T48" fmla="*/ 2147483647 w 4562"/>
              <a:gd name="T49" fmla="*/ 2147483647 h 389"/>
              <a:gd name="T50" fmla="*/ 2147483647 w 4562"/>
              <a:gd name="T51" fmla="*/ 2147483647 h 389"/>
              <a:gd name="T52" fmla="*/ 2147483647 w 4562"/>
              <a:gd name="T53" fmla="*/ 2147483647 h 389"/>
              <a:gd name="T54" fmla="*/ 2147483647 w 4562"/>
              <a:gd name="T55" fmla="*/ 2147483647 h 389"/>
              <a:gd name="T56" fmla="*/ 2147483647 w 4562"/>
              <a:gd name="T57" fmla="*/ 2147483647 h 389"/>
              <a:gd name="T58" fmla="*/ 2147483647 w 4562"/>
              <a:gd name="T59" fmla="*/ 2147483647 h 389"/>
              <a:gd name="T60" fmla="*/ 2147483647 w 4562"/>
              <a:gd name="T61" fmla="*/ 2147483647 h 389"/>
              <a:gd name="T62" fmla="*/ 2147483647 w 4562"/>
              <a:gd name="T63" fmla="*/ 2147483647 h 389"/>
              <a:gd name="T64" fmla="*/ 2147483647 w 4562"/>
              <a:gd name="T65" fmla="*/ 2147483647 h 389"/>
              <a:gd name="T66" fmla="*/ 2147483647 w 4562"/>
              <a:gd name="T67" fmla="*/ 2147483647 h 389"/>
              <a:gd name="T68" fmla="*/ 2147483647 w 4562"/>
              <a:gd name="T69" fmla="*/ 2147483647 h 389"/>
              <a:gd name="T70" fmla="*/ 2147483647 w 4562"/>
              <a:gd name="T71" fmla="*/ 2147483647 h 389"/>
              <a:gd name="T72" fmla="*/ 2147483647 w 4562"/>
              <a:gd name="T73" fmla="*/ 2147483647 h 389"/>
              <a:gd name="T74" fmla="*/ 2147483647 w 4562"/>
              <a:gd name="T75" fmla="*/ 2147483647 h 389"/>
              <a:gd name="T76" fmla="*/ 2147483647 w 4562"/>
              <a:gd name="T77" fmla="*/ 2147483647 h 389"/>
              <a:gd name="T78" fmla="*/ 2147483647 w 4562"/>
              <a:gd name="T79" fmla="*/ 2147483647 h 389"/>
              <a:gd name="T80" fmla="*/ 2147483647 w 4562"/>
              <a:gd name="T81" fmla="*/ 2147483647 h 389"/>
              <a:gd name="T82" fmla="*/ 2147483647 w 4562"/>
              <a:gd name="T83" fmla="*/ 2147483647 h 389"/>
              <a:gd name="T84" fmla="*/ 2147483647 w 4562"/>
              <a:gd name="T85" fmla="*/ 2147483647 h 389"/>
              <a:gd name="T86" fmla="*/ 2147483647 w 4562"/>
              <a:gd name="T87" fmla="*/ 2147483647 h 389"/>
              <a:gd name="T88" fmla="*/ 2147483647 w 4562"/>
              <a:gd name="T89" fmla="*/ 2147483647 h 389"/>
              <a:gd name="T90" fmla="*/ 2147483647 w 4562"/>
              <a:gd name="T91" fmla="*/ 2147483647 h 389"/>
              <a:gd name="T92" fmla="*/ 2147483647 w 4562"/>
              <a:gd name="T93" fmla="*/ 2147483647 h 389"/>
              <a:gd name="T94" fmla="*/ 2147483647 w 4562"/>
              <a:gd name="T95" fmla="*/ 2147483647 h 389"/>
              <a:gd name="T96" fmla="*/ 2147483647 w 4562"/>
              <a:gd name="T97" fmla="*/ 2147483647 h 389"/>
              <a:gd name="T98" fmla="*/ 2147483647 w 4562"/>
              <a:gd name="T99" fmla="*/ 0 h 389"/>
              <a:gd name="T100" fmla="*/ 2147483647 w 4562"/>
              <a:gd name="T101" fmla="*/ 2147483647 h 389"/>
              <a:gd name="T102" fmla="*/ 2147483647 w 4562"/>
              <a:gd name="T103" fmla="*/ 2147483647 h 389"/>
              <a:gd name="T104" fmla="*/ 2147483647 w 4562"/>
              <a:gd name="T105" fmla="*/ 2147483647 h 389"/>
              <a:gd name="T106" fmla="*/ 2147483647 w 4562"/>
              <a:gd name="T107" fmla="*/ 2147483647 h 389"/>
              <a:gd name="T108" fmla="*/ 2147483647 w 4562"/>
              <a:gd name="T109" fmla="*/ 2147483647 h 389"/>
              <a:gd name="T110" fmla="*/ 2147483647 w 4562"/>
              <a:gd name="T111" fmla="*/ 2147483647 h 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62"/>
              <a:gd name="T169" fmla="*/ 0 h 389"/>
              <a:gd name="T170" fmla="*/ 4562 w 4562"/>
              <a:gd name="T171" fmla="*/ 389 h 3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62" h="389">
                <a:moveTo>
                  <a:pt x="855" y="131"/>
                </a:moveTo>
                <a:lnTo>
                  <a:pt x="771" y="134"/>
                </a:lnTo>
                <a:lnTo>
                  <a:pt x="686" y="138"/>
                </a:lnTo>
                <a:lnTo>
                  <a:pt x="602" y="145"/>
                </a:lnTo>
                <a:lnTo>
                  <a:pt x="520" y="154"/>
                </a:lnTo>
                <a:lnTo>
                  <a:pt x="442" y="165"/>
                </a:lnTo>
                <a:lnTo>
                  <a:pt x="369" y="179"/>
                </a:lnTo>
                <a:lnTo>
                  <a:pt x="299" y="195"/>
                </a:lnTo>
                <a:lnTo>
                  <a:pt x="238" y="213"/>
                </a:lnTo>
                <a:lnTo>
                  <a:pt x="182" y="233"/>
                </a:lnTo>
                <a:lnTo>
                  <a:pt x="132" y="254"/>
                </a:lnTo>
                <a:lnTo>
                  <a:pt x="90" y="276"/>
                </a:lnTo>
                <a:lnTo>
                  <a:pt x="55" y="299"/>
                </a:lnTo>
                <a:lnTo>
                  <a:pt x="31" y="324"/>
                </a:lnTo>
                <a:lnTo>
                  <a:pt x="10" y="350"/>
                </a:lnTo>
                <a:lnTo>
                  <a:pt x="1" y="375"/>
                </a:lnTo>
                <a:lnTo>
                  <a:pt x="0" y="388"/>
                </a:lnTo>
                <a:lnTo>
                  <a:pt x="2" y="367"/>
                </a:lnTo>
                <a:lnTo>
                  <a:pt x="17" y="346"/>
                </a:lnTo>
                <a:lnTo>
                  <a:pt x="42" y="324"/>
                </a:lnTo>
                <a:lnTo>
                  <a:pt x="70" y="305"/>
                </a:lnTo>
                <a:lnTo>
                  <a:pt x="106" y="286"/>
                </a:lnTo>
                <a:lnTo>
                  <a:pt x="153" y="269"/>
                </a:lnTo>
                <a:lnTo>
                  <a:pt x="203" y="254"/>
                </a:lnTo>
                <a:lnTo>
                  <a:pt x="260" y="240"/>
                </a:lnTo>
                <a:lnTo>
                  <a:pt x="322" y="230"/>
                </a:lnTo>
                <a:lnTo>
                  <a:pt x="388" y="220"/>
                </a:lnTo>
                <a:lnTo>
                  <a:pt x="457" y="214"/>
                </a:lnTo>
                <a:lnTo>
                  <a:pt x="526" y="209"/>
                </a:lnTo>
                <a:lnTo>
                  <a:pt x="599" y="208"/>
                </a:lnTo>
                <a:lnTo>
                  <a:pt x="1763" y="208"/>
                </a:lnTo>
                <a:lnTo>
                  <a:pt x="1830" y="206"/>
                </a:lnTo>
                <a:lnTo>
                  <a:pt x="1895" y="202"/>
                </a:lnTo>
                <a:lnTo>
                  <a:pt x="1958" y="195"/>
                </a:lnTo>
                <a:lnTo>
                  <a:pt x="2018" y="187"/>
                </a:lnTo>
                <a:lnTo>
                  <a:pt x="2072" y="176"/>
                </a:lnTo>
                <a:lnTo>
                  <a:pt x="2122" y="162"/>
                </a:lnTo>
                <a:lnTo>
                  <a:pt x="2168" y="147"/>
                </a:lnTo>
                <a:lnTo>
                  <a:pt x="2205" y="131"/>
                </a:lnTo>
                <a:lnTo>
                  <a:pt x="2234" y="113"/>
                </a:lnTo>
                <a:lnTo>
                  <a:pt x="2256" y="94"/>
                </a:lnTo>
                <a:lnTo>
                  <a:pt x="2271" y="73"/>
                </a:lnTo>
                <a:lnTo>
                  <a:pt x="2278" y="53"/>
                </a:lnTo>
                <a:lnTo>
                  <a:pt x="2281" y="51"/>
                </a:lnTo>
                <a:lnTo>
                  <a:pt x="2281" y="53"/>
                </a:lnTo>
                <a:lnTo>
                  <a:pt x="2288" y="73"/>
                </a:lnTo>
                <a:lnTo>
                  <a:pt x="2301" y="94"/>
                </a:lnTo>
                <a:lnTo>
                  <a:pt x="2323" y="113"/>
                </a:lnTo>
                <a:lnTo>
                  <a:pt x="2354" y="131"/>
                </a:lnTo>
                <a:lnTo>
                  <a:pt x="2393" y="147"/>
                </a:lnTo>
                <a:lnTo>
                  <a:pt x="2436" y="162"/>
                </a:lnTo>
                <a:lnTo>
                  <a:pt x="2486" y="176"/>
                </a:lnTo>
                <a:lnTo>
                  <a:pt x="2542" y="187"/>
                </a:lnTo>
                <a:lnTo>
                  <a:pt x="2601" y="195"/>
                </a:lnTo>
                <a:lnTo>
                  <a:pt x="2663" y="202"/>
                </a:lnTo>
                <a:lnTo>
                  <a:pt x="2729" y="206"/>
                </a:lnTo>
                <a:lnTo>
                  <a:pt x="2796" y="208"/>
                </a:lnTo>
                <a:lnTo>
                  <a:pt x="3960" y="208"/>
                </a:lnTo>
                <a:lnTo>
                  <a:pt x="4030" y="209"/>
                </a:lnTo>
                <a:lnTo>
                  <a:pt x="4102" y="214"/>
                </a:lnTo>
                <a:lnTo>
                  <a:pt x="4171" y="220"/>
                </a:lnTo>
                <a:lnTo>
                  <a:pt x="4236" y="230"/>
                </a:lnTo>
                <a:lnTo>
                  <a:pt x="4296" y="240"/>
                </a:lnTo>
                <a:lnTo>
                  <a:pt x="4353" y="254"/>
                </a:lnTo>
                <a:lnTo>
                  <a:pt x="4406" y="269"/>
                </a:lnTo>
                <a:lnTo>
                  <a:pt x="4451" y="286"/>
                </a:lnTo>
                <a:lnTo>
                  <a:pt x="4488" y="305"/>
                </a:lnTo>
                <a:lnTo>
                  <a:pt x="4517" y="324"/>
                </a:lnTo>
                <a:lnTo>
                  <a:pt x="4540" y="346"/>
                </a:lnTo>
                <a:lnTo>
                  <a:pt x="4555" y="367"/>
                </a:lnTo>
                <a:lnTo>
                  <a:pt x="4561" y="388"/>
                </a:lnTo>
                <a:lnTo>
                  <a:pt x="4557" y="375"/>
                </a:lnTo>
                <a:lnTo>
                  <a:pt x="4548" y="350"/>
                </a:lnTo>
                <a:lnTo>
                  <a:pt x="4530" y="324"/>
                </a:lnTo>
                <a:lnTo>
                  <a:pt x="4502" y="299"/>
                </a:lnTo>
                <a:lnTo>
                  <a:pt x="4468" y="276"/>
                </a:lnTo>
                <a:lnTo>
                  <a:pt x="4424" y="254"/>
                </a:lnTo>
                <a:lnTo>
                  <a:pt x="4374" y="233"/>
                </a:lnTo>
                <a:lnTo>
                  <a:pt x="4319" y="213"/>
                </a:lnTo>
                <a:lnTo>
                  <a:pt x="4257" y="195"/>
                </a:lnTo>
                <a:lnTo>
                  <a:pt x="4190" y="179"/>
                </a:lnTo>
                <a:lnTo>
                  <a:pt x="4116" y="165"/>
                </a:lnTo>
                <a:lnTo>
                  <a:pt x="4038" y="154"/>
                </a:lnTo>
                <a:lnTo>
                  <a:pt x="3958" y="145"/>
                </a:lnTo>
                <a:lnTo>
                  <a:pt x="3872" y="138"/>
                </a:lnTo>
                <a:lnTo>
                  <a:pt x="3790" y="134"/>
                </a:lnTo>
                <a:lnTo>
                  <a:pt x="3704" y="131"/>
                </a:lnTo>
                <a:lnTo>
                  <a:pt x="2710" y="131"/>
                </a:lnTo>
                <a:lnTo>
                  <a:pt x="2648" y="130"/>
                </a:lnTo>
                <a:lnTo>
                  <a:pt x="2588" y="126"/>
                </a:lnTo>
                <a:lnTo>
                  <a:pt x="2535" y="120"/>
                </a:lnTo>
                <a:lnTo>
                  <a:pt x="2481" y="111"/>
                </a:lnTo>
                <a:lnTo>
                  <a:pt x="2434" y="100"/>
                </a:lnTo>
                <a:lnTo>
                  <a:pt x="2388" y="87"/>
                </a:lnTo>
                <a:lnTo>
                  <a:pt x="2354" y="72"/>
                </a:lnTo>
                <a:lnTo>
                  <a:pt x="2323" y="56"/>
                </a:lnTo>
                <a:lnTo>
                  <a:pt x="2301" y="39"/>
                </a:lnTo>
                <a:lnTo>
                  <a:pt x="2288" y="20"/>
                </a:lnTo>
                <a:lnTo>
                  <a:pt x="2281" y="2"/>
                </a:lnTo>
                <a:lnTo>
                  <a:pt x="2281" y="0"/>
                </a:lnTo>
                <a:lnTo>
                  <a:pt x="2276" y="19"/>
                </a:lnTo>
                <a:lnTo>
                  <a:pt x="2262" y="37"/>
                </a:lnTo>
                <a:lnTo>
                  <a:pt x="2240" y="53"/>
                </a:lnTo>
                <a:lnTo>
                  <a:pt x="2213" y="70"/>
                </a:lnTo>
                <a:lnTo>
                  <a:pt x="2175" y="85"/>
                </a:lnTo>
                <a:lnTo>
                  <a:pt x="2134" y="98"/>
                </a:lnTo>
                <a:lnTo>
                  <a:pt x="2088" y="110"/>
                </a:lnTo>
                <a:lnTo>
                  <a:pt x="2033" y="119"/>
                </a:lnTo>
                <a:lnTo>
                  <a:pt x="1979" y="126"/>
                </a:lnTo>
                <a:lnTo>
                  <a:pt x="1919" y="130"/>
                </a:lnTo>
                <a:lnTo>
                  <a:pt x="1860" y="131"/>
                </a:lnTo>
                <a:lnTo>
                  <a:pt x="1853" y="131"/>
                </a:lnTo>
                <a:lnTo>
                  <a:pt x="855" y="131"/>
                </a:lnTo>
              </a:path>
            </a:pathLst>
          </a:custGeom>
          <a:solidFill>
            <a:schemeClr val="tx2">
              <a:lumMod val="50000"/>
            </a:schemeClr>
          </a:solidFill>
          <a:ln w="12700" cap="rnd">
            <a:solidFill>
              <a:srgbClr val="9A2F6F"/>
            </a:solidFill>
            <a:round/>
            <a:headEnd/>
            <a:tailEnd/>
          </a:ln>
        </p:spPr>
        <p:txBody>
          <a:bodyPr/>
          <a:lstStyle/>
          <a:p>
            <a:pPr fontAlgn="auto">
              <a:spcBef>
                <a:spcPts val="0"/>
              </a:spcBef>
              <a:spcAft>
                <a:spcPts val="0"/>
              </a:spcAft>
              <a:defRPr/>
            </a:pPr>
            <a:endParaRPr lang="en-US" dirty="0">
              <a:latin typeface="+mn-lt"/>
            </a:endParaRPr>
          </a:p>
        </p:txBody>
      </p:sp>
      <p:sp>
        <p:nvSpPr>
          <p:cNvPr id="128010" name="Rectangle 12"/>
          <p:cNvSpPr>
            <a:spLocks noChangeArrowheads="1"/>
          </p:cNvSpPr>
          <p:nvPr/>
        </p:nvSpPr>
        <p:spPr bwMode="auto">
          <a:xfrm>
            <a:off x="4205288" y="1447800"/>
            <a:ext cx="1471612" cy="336550"/>
          </a:xfrm>
          <a:prstGeom prst="rect">
            <a:avLst/>
          </a:prstGeom>
          <a:noFill/>
          <a:ln w="12700">
            <a:noFill/>
            <a:miter lim="800000"/>
            <a:headEnd/>
            <a:tailEnd/>
          </a:ln>
        </p:spPr>
        <p:txBody>
          <a:bodyPr wrap="none" lIns="90488" tIns="44450" rIns="90488" bIns="44450">
            <a:spAutoFit/>
          </a:bodyPr>
          <a:lstStyle/>
          <a:p>
            <a:pPr eaLnBrk="0" hangingPunct="0"/>
            <a:r>
              <a:rPr lang="en-US" sz="1600" b="1"/>
              <a:t>Credit Period</a:t>
            </a:r>
          </a:p>
        </p:txBody>
      </p:sp>
      <p:sp>
        <p:nvSpPr>
          <p:cNvPr id="128011" name="Rectangle 13"/>
          <p:cNvSpPr>
            <a:spLocks noChangeArrowheads="1"/>
          </p:cNvSpPr>
          <p:nvPr/>
        </p:nvSpPr>
        <p:spPr bwMode="auto">
          <a:xfrm>
            <a:off x="4124325" y="3636963"/>
            <a:ext cx="1766888" cy="336550"/>
          </a:xfrm>
          <a:prstGeom prst="rect">
            <a:avLst/>
          </a:prstGeom>
          <a:noFill/>
          <a:ln w="12700">
            <a:noFill/>
            <a:miter lim="800000"/>
            <a:headEnd/>
            <a:tailEnd/>
          </a:ln>
        </p:spPr>
        <p:txBody>
          <a:bodyPr wrap="none" lIns="90488" tIns="44450" rIns="90488" bIns="44450">
            <a:spAutoFit/>
          </a:bodyPr>
          <a:lstStyle/>
          <a:p>
            <a:pPr algn="ctr" eaLnBrk="0" hangingPunct="0"/>
            <a:r>
              <a:rPr lang="en-US" sz="1600" b="1"/>
              <a:t>Full amount due</a:t>
            </a:r>
          </a:p>
        </p:txBody>
      </p:sp>
      <p:sp>
        <p:nvSpPr>
          <p:cNvPr id="242702" name="Line 14"/>
          <p:cNvSpPr>
            <a:spLocks noChangeShapeType="1"/>
          </p:cNvSpPr>
          <p:nvPr/>
        </p:nvSpPr>
        <p:spPr bwMode="auto">
          <a:xfrm flipV="1">
            <a:off x="4967288" y="3217863"/>
            <a:ext cx="0" cy="457200"/>
          </a:xfrm>
          <a:prstGeom prst="line">
            <a:avLst/>
          </a:prstGeom>
          <a:noFill/>
          <a:ln w="50800">
            <a:solidFill>
              <a:srgbClr val="FF00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42703" name="Line 15"/>
          <p:cNvSpPr>
            <a:spLocks noChangeShapeType="1"/>
          </p:cNvSpPr>
          <p:nvPr/>
        </p:nvSpPr>
        <p:spPr bwMode="auto">
          <a:xfrm flipV="1">
            <a:off x="2376488" y="3217863"/>
            <a:ext cx="0" cy="457200"/>
          </a:xfrm>
          <a:prstGeom prst="line">
            <a:avLst/>
          </a:prstGeom>
          <a:noFill/>
          <a:ln w="50800">
            <a:solidFill>
              <a:srgbClr val="FF00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42704" name="Rectangle 16"/>
          <p:cNvSpPr>
            <a:spLocks noChangeArrowheads="1"/>
          </p:cNvSpPr>
          <p:nvPr/>
        </p:nvSpPr>
        <p:spPr bwMode="auto">
          <a:xfrm>
            <a:off x="76200" y="4422775"/>
            <a:ext cx="2363788"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dirty="0">
                <a:solidFill>
                  <a:srgbClr val="FF0000"/>
                </a:solidFill>
                <a:effectLst>
                  <a:outerShdw blurRad="38100" dist="38100" dir="2700000" algn="tl">
                    <a:srgbClr val="C0C0C0"/>
                  </a:outerShdw>
                </a:effectLst>
                <a:latin typeface="Times New Roman" pitchFamily="18" charset="0"/>
                <a:cs typeface="Arial" pitchFamily="34" charset="0"/>
              </a:rPr>
              <a:t>Purchase or Sale</a:t>
            </a:r>
          </a:p>
        </p:txBody>
      </p:sp>
      <p:sp>
        <p:nvSpPr>
          <p:cNvPr id="242705" name="Line 17"/>
          <p:cNvSpPr>
            <a:spLocks noChangeShapeType="1"/>
          </p:cNvSpPr>
          <p:nvPr/>
        </p:nvSpPr>
        <p:spPr bwMode="auto">
          <a:xfrm flipV="1">
            <a:off x="1309688" y="3446463"/>
            <a:ext cx="0" cy="1066800"/>
          </a:xfrm>
          <a:prstGeom prst="line">
            <a:avLst/>
          </a:prstGeom>
          <a:noFill/>
          <a:ln w="50800">
            <a:solidFill>
              <a:srgbClr val="FF0000"/>
            </a:solidFill>
            <a:round/>
            <a:headEnd/>
            <a:tailEnd type="triangle" w="med" len="med"/>
          </a:ln>
          <a:effectLst>
            <a:outerShdw dist="3592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grpSp>
        <p:nvGrpSpPr>
          <p:cNvPr id="2" name="Group 45"/>
          <p:cNvGrpSpPr>
            <a:grpSpLocks/>
          </p:cNvGrpSpPr>
          <p:nvPr/>
        </p:nvGrpSpPr>
        <p:grpSpPr bwMode="auto">
          <a:xfrm>
            <a:off x="2606675" y="3971925"/>
            <a:ext cx="5775325" cy="2809875"/>
            <a:chOff x="2606675" y="3657600"/>
            <a:chExt cx="5775325" cy="2809875"/>
          </a:xfrm>
        </p:grpSpPr>
        <p:sp>
          <p:nvSpPr>
            <p:cNvPr id="19" name="Rectangle 2"/>
            <p:cNvSpPr>
              <a:spLocks noChangeArrowheads="1"/>
            </p:cNvSpPr>
            <p:nvPr/>
          </p:nvSpPr>
          <p:spPr bwMode="auto">
            <a:xfrm>
              <a:off x="3581400" y="3657600"/>
              <a:ext cx="4800600" cy="1593850"/>
            </a:xfrm>
            <a:prstGeom prst="rect">
              <a:avLst/>
            </a:prstGeom>
            <a:solidFill>
              <a:srgbClr val="FFFFCC"/>
            </a:solidFill>
            <a:ln w="12700">
              <a:solidFill>
                <a:schemeClr val="tx2"/>
              </a:solidFill>
              <a:miter lim="800000"/>
              <a:headEnd/>
              <a:tailEnd/>
            </a:ln>
            <a:effectLst>
              <a:outerShdw dist="81320" dir="2319588" algn="ctr" rotWithShape="0">
                <a:schemeClr val="tx1"/>
              </a:outerShdw>
            </a:effectLst>
          </p:spPr>
          <p:txBody>
            <a:bodyPr wrap="none" lIns="90488" tIns="44450" rIns="90488" bIns="44450" anchor="ctr"/>
            <a:lstStyle/>
            <a:p>
              <a:pPr algn="ctr" eaLnBrk="0" fontAlgn="auto" hangingPunct="0">
                <a:spcBef>
                  <a:spcPts val="0"/>
                </a:spcBef>
                <a:spcAft>
                  <a:spcPts val="0"/>
                </a:spcAft>
                <a:defRPr/>
              </a:pPr>
              <a:r>
                <a:rPr lang="en-US" sz="8000" dirty="0">
                  <a:solidFill>
                    <a:schemeClr val="accent6">
                      <a:lumMod val="50000"/>
                    </a:schemeClr>
                  </a:solidFill>
                  <a:latin typeface="Times New Roman" pitchFamily="18" charset="0"/>
                  <a:cs typeface="Arial" pitchFamily="34" charset="0"/>
                </a:rPr>
                <a:t>2/10,n/30</a:t>
              </a:r>
            </a:p>
          </p:txBody>
        </p:sp>
        <p:sp>
          <p:nvSpPr>
            <p:cNvPr id="21" name="Rectangle 6"/>
            <p:cNvSpPr>
              <a:spLocks noChangeArrowheads="1"/>
            </p:cNvSpPr>
            <p:nvPr/>
          </p:nvSpPr>
          <p:spPr bwMode="auto">
            <a:xfrm>
              <a:off x="2606675" y="5808663"/>
              <a:ext cx="1508125" cy="582612"/>
            </a:xfrm>
            <a:prstGeom prst="rect">
              <a:avLst/>
            </a:prstGeom>
            <a:solidFill>
              <a:schemeClr val="accent6">
                <a:lumMod val="60000"/>
                <a:lumOff val="40000"/>
              </a:schemeClr>
            </a:solidFill>
            <a:ln w="25400">
              <a:solidFill>
                <a:schemeClr val="tx2">
                  <a:lumMod val="50000"/>
                </a:schemeClr>
              </a:solid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1600" b="1" dirty="0">
                  <a:latin typeface="+mn-lt"/>
                  <a:cs typeface="Arial" pitchFamily="34" charset="0"/>
                </a:rPr>
                <a:t>Discount Percent</a:t>
              </a:r>
            </a:p>
          </p:txBody>
        </p:sp>
        <p:sp>
          <p:nvSpPr>
            <p:cNvPr id="24" name="Rectangle 9"/>
            <p:cNvSpPr>
              <a:spLocks noChangeArrowheads="1"/>
            </p:cNvSpPr>
            <p:nvPr/>
          </p:nvSpPr>
          <p:spPr bwMode="auto">
            <a:xfrm>
              <a:off x="4495800" y="5638800"/>
              <a:ext cx="1624013" cy="828675"/>
            </a:xfrm>
            <a:prstGeom prst="rect">
              <a:avLst/>
            </a:prstGeom>
            <a:solidFill>
              <a:schemeClr val="accent6">
                <a:lumMod val="60000"/>
                <a:lumOff val="40000"/>
              </a:schemeClr>
            </a:solidFill>
            <a:ln w="25400">
              <a:solidFill>
                <a:schemeClr val="tx2">
                  <a:lumMod val="50000"/>
                </a:schemeClr>
              </a:solid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1600" b="1" dirty="0">
                  <a:latin typeface="+mn-lt"/>
                  <a:cs typeface="Arial" pitchFamily="34" charset="0"/>
                </a:rPr>
                <a:t>Number of Days Discount Is Available</a:t>
              </a:r>
            </a:p>
          </p:txBody>
        </p:sp>
        <p:sp>
          <p:nvSpPr>
            <p:cNvPr id="30" name="Rectangle 15"/>
            <p:cNvSpPr>
              <a:spLocks noChangeArrowheads="1"/>
            </p:cNvSpPr>
            <p:nvPr/>
          </p:nvSpPr>
          <p:spPr bwMode="auto">
            <a:xfrm>
              <a:off x="6629400" y="5638800"/>
              <a:ext cx="1528763" cy="582613"/>
            </a:xfrm>
            <a:prstGeom prst="rect">
              <a:avLst/>
            </a:prstGeom>
            <a:solidFill>
              <a:schemeClr val="accent6">
                <a:lumMod val="60000"/>
                <a:lumOff val="40000"/>
              </a:schemeClr>
            </a:solidFill>
            <a:ln w="25400">
              <a:solidFill>
                <a:schemeClr val="tx2">
                  <a:lumMod val="50000"/>
                </a:schemeClr>
              </a:solid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1600" b="1" dirty="0">
                  <a:latin typeface="+mn-lt"/>
                  <a:cs typeface="Arial" pitchFamily="34" charset="0"/>
                </a:rPr>
                <a:t>Credit</a:t>
              </a:r>
              <a:br>
                <a:rPr lang="en-US" sz="1600" b="1" dirty="0">
                  <a:latin typeface="+mn-lt"/>
                  <a:cs typeface="Arial" pitchFamily="34" charset="0"/>
                </a:rPr>
              </a:br>
              <a:r>
                <a:rPr lang="en-US" sz="1600" b="1" dirty="0">
                  <a:latin typeface="+mn-lt"/>
                  <a:cs typeface="Arial" pitchFamily="34" charset="0"/>
                </a:rPr>
                <a:t>Period</a:t>
              </a:r>
            </a:p>
          </p:txBody>
        </p:sp>
        <p:cxnSp>
          <p:nvCxnSpPr>
            <p:cNvPr id="38" name="Shape 37"/>
            <p:cNvCxnSpPr>
              <a:stCxn id="21" idx="0"/>
            </p:cNvCxnSpPr>
            <p:nvPr/>
          </p:nvCxnSpPr>
          <p:spPr>
            <a:xfrm rot="5400000" flipH="1" flipV="1">
              <a:off x="3021012" y="4791076"/>
              <a:ext cx="1357313" cy="677862"/>
            </a:xfrm>
            <a:prstGeom prst="bentConnector2">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4" idx="0"/>
            </p:cNvCxnSpPr>
            <p:nvPr/>
          </p:nvCxnSpPr>
          <p:spPr>
            <a:xfrm rot="5400000" flipH="1" flipV="1">
              <a:off x="4939507" y="5244306"/>
              <a:ext cx="762000" cy="2698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014369" y="5244306"/>
              <a:ext cx="762000" cy="2698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4000" dirty="0" smtClean="0"/>
              <a:t>End of Chapter 7</a:t>
            </a:r>
            <a:endParaRPr lang="en-US" sz="4000"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title"/>
          </p:nvPr>
        </p:nvSpPr>
        <p:spPr>
          <a:xfrm>
            <a:off x="457200" y="0"/>
            <a:ext cx="8382000" cy="1371600"/>
          </a:xfrm>
        </p:spPr>
        <p:txBody>
          <a:bodyPr/>
          <a:lstStyle/>
          <a:p>
            <a:pPr fontAlgn="auto">
              <a:spcAft>
                <a:spcPts val="0"/>
              </a:spcAft>
              <a:defRPr/>
            </a:pPr>
            <a:r>
              <a:rPr lang="en-US" dirty="0" smtClean="0"/>
              <a:t>Costs Included in Inventory Purchases</a:t>
            </a:r>
          </a:p>
        </p:txBody>
      </p:sp>
      <p:sp>
        <p:nvSpPr>
          <p:cNvPr id="21515" name="Rectangle 11"/>
          <p:cNvSpPr>
            <a:spLocks noChangeArrowheads="1"/>
          </p:cNvSpPr>
          <p:nvPr/>
        </p:nvSpPr>
        <p:spPr bwMode="auto">
          <a:xfrm>
            <a:off x="76200" y="1752600"/>
            <a:ext cx="6172200" cy="1524000"/>
          </a:xfrm>
          <a:prstGeom prst="rect">
            <a:avLst/>
          </a:prstGeom>
          <a:solidFill>
            <a:srgbClr val="E0BE5E"/>
          </a:solidFill>
          <a:ln w="9525">
            <a:solidFill>
              <a:schemeClr val="tx1"/>
            </a:solidFill>
            <a:miter lim="800000"/>
            <a:headEnd/>
            <a:tailEnd/>
          </a:ln>
          <a:effectLst/>
        </p:spPr>
        <p:txBody>
          <a:bodyPr anchor="ctr"/>
          <a:lstStyle/>
          <a:p>
            <a:pPr algn="ctr" fontAlgn="auto">
              <a:spcBef>
                <a:spcPct val="20000"/>
              </a:spcBef>
              <a:spcAft>
                <a:spcPts val="0"/>
              </a:spcAft>
              <a:buClr>
                <a:schemeClr val="accent1"/>
              </a:buClr>
              <a:buSzPct val="65000"/>
              <a:buFont typeface="Wingdings" pitchFamily="-112" charset="2"/>
              <a:buNone/>
              <a:defRPr/>
            </a:pPr>
            <a:r>
              <a:rPr lang="en-US" sz="2700" dirty="0">
                <a:latin typeface="+mn-lt"/>
                <a:cs typeface="Arial" pitchFamily="34" charset="0"/>
              </a:rPr>
              <a:t>The </a:t>
            </a:r>
            <a:r>
              <a:rPr lang="en-US" sz="2700" dirty="0">
                <a:solidFill>
                  <a:srgbClr val="C00000"/>
                </a:solidFill>
                <a:effectLst>
                  <a:outerShdw blurRad="38100" dist="38100" dir="2700000" algn="tl">
                    <a:srgbClr val="000000"/>
                  </a:outerShdw>
                </a:effectLst>
                <a:latin typeface="+mn-lt"/>
                <a:cs typeface="Arial" pitchFamily="34" charset="0"/>
              </a:rPr>
              <a:t>cost principle</a:t>
            </a:r>
            <a:r>
              <a:rPr lang="en-US" sz="2700" dirty="0">
                <a:solidFill>
                  <a:srgbClr val="C00000"/>
                </a:solidFill>
                <a:latin typeface="+mn-lt"/>
                <a:cs typeface="Arial" pitchFamily="34" charset="0"/>
              </a:rPr>
              <a:t> </a:t>
            </a:r>
            <a:r>
              <a:rPr lang="en-US" sz="2700" dirty="0">
                <a:latin typeface="+mn-lt"/>
                <a:cs typeface="Arial" pitchFamily="34" charset="0"/>
              </a:rPr>
              <a:t>requires that inventory be recorded at the price paid or the consideration given.</a:t>
            </a:r>
            <a:endParaRPr lang="en-US" sz="2000" dirty="0">
              <a:latin typeface="+mn-lt"/>
              <a:cs typeface="Arial" pitchFamily="34" charset="0"/>
            </a:endParaRPr>
          </a:p>
        </p:txBody>
      </p:sp>
      <p:sp>
        <p:nvSpPr>
          <p:cNvPr id="17411" name="Oval 12"/>
          <p:cNvSpPr>
            <a:spLocks noChangeArrowheads="1"/>
          </p:cNvSpPr>
          <p:nvPr/>
        </p:nvSpPr>
        <p:spPr bwMode="auto">
          <a:xfrm>
            <a:off x="190500" y="3352800"/>
            <a:ext cx="2667000" cy="1143000"/>
          </a:xfrm>
          <a:prstGeom prst="ellipse">
            <a:avLst/>
          </a:prstGeom>
          <a:solidFill>
            <a:srgbClr val="E0BE5E"/>
          </a:solidFill>
          <a:ln w="9525">
            <a:solidFill>
              <a:schemeClr val="tx1"/>
            </a:solidFill>
            <a:round/>
            <a:headEnd/>
            <a:tailEnd/>
          </a:ln>
        </p:spPr>
        <p:txBody>
          <a:bodyPr anchor="ctr"/>
          <a:lstStyle/>
          <a:p>
            <a:pPr algn="ctr"/>
            <a:r>
              <a:rPr lang="en-US" sz="2400"/>
              <a:t>Invoice Price</a:t>
            </a:r>
          </a:p>
        </p:txBody>
      </p:sp>
      <p:sp>
        <p:nvSpPr>
          <p:cNvPr id="17412" name="Oval 13"/>
          <p:cNvSpPr>
            <a:spLocks noChangeArrowheads="1"/>
          </p:cNvSpPr>
          <p:nvPr/>
        </p:nvSpPr>
        <p:spPr bwMode="auto">
          <a:xfrm>
            <a:off x="2971800" y="3352800"/>
            <a:ext cx="2667000" cy="1143000"/>
          </a:xfrm>
          <a:prstGeom prst="ellipse">
            <a:avLst/>
          </a:prstGeom>
          <a:solidFill>
            <a:srgbClr val="E0BE5E"/>
          </a:solidFill>
          <a:ln w="9525">
            <a:solidFill>
              <a:schemeClr val="tx1"/>
            </a:solidFill>
            <a:round/>
            <a:headEnd/>
            <a:tailEnd/>
          </a:ln>
        </p:spPr>
        <p:txBody>
          <a:bodyPr anchor="ctr"/>
          <a:lstStyle/>
          <a:p>
            <a:pPr algn="ctr"/>
            <a:r>
              <a:rPr lang="en-US" sz="2400"/>
              <a:t>Freight-In</a:t>
            </a:r>
          </a:p>
        </p:txBody>
      </p:sp>
      <p:sp>
        <p:nvSpPr>
          <p:cNvPr id="17413" name="Oval 14"/>
          <p:cNvSpPr>
            <a:spLocks noChangeArrowheads="1"/>
          </p:cNvSpPr>
          <p:nvPr/>
        </p:nvSpPr>
        <p:spPr bwMode="auto">
          <a:xfrm>
            <a:off x="190500" y="4572000"/>
            <a:ext cx="2667000" cy="1143000"/>
          </a:xfrm>
          <a:prstGeom prst="ellipse">
            <a:avLst/>
          </a:prstGeom>
          <a:solidFill>
            <a:srgbClr val="E0BE5E"/>
          </a:solidFill>
          <a:ln w="9525">
            <a:solidFill>
              <a:schemeClr val="tx1"/>
            </a:solidFill>
            <a:round/>
            <a:headEnd/>
            <a:tailEnd/>
          </a:ln>
        </p:spPr>
        <p:txBody>
          <a:bodyPr anchor="ctr"/>
          <a:lstStyle/>
          <a:p>
            <a:pPr algn="ctr"/>
            <a:r>
              <a:rPr lang="en-US" sz="2400"/>
              <a:t>Inspection Costs</a:t>
            </a:r>
          </a:p>
        </p:txBody>
      </p:sp>
      <p:sp>
        <p:nvSpPr>
          <p:cNvPr id="17414" name="Oval 15"/>
          <p:cNvSpPr>
            <a:spLocks noChangeArrowheads="1"/>
          </p:cNvSpPr>
          <p:nvPr/>
        </p:nvSpPr>
        <p:spPr bwMode="auto">
          <a:xfrm>
            <a:off x="2971800" y="4572000"/>
            <a:ext cx="2667000" cy="1143000"/>
          </a:xfrm>
          <a:prstGeom prst="ellipse">
            <a:avLst/>
          </a:prstGeom>
          <a:solidFill>
            <a:srgbClr val="E0BE5E"/>
          </a:solidFill>
          <a:ln w="9525">
            <a:solidFill>
              <a:schemeClr val="tx1"/>
            </a:solidFill>
            <a:round/>
            <a:headEnd/>
            <a:tailEnd/>
          </a:ln>
        </p:spPr>
        <p:txBody>
          <a:bodyPr anchor="ctr"/>
          <a:lstStyle/>
          <a:p>
            <a:pPr algn="ctr"/>
            <a:r>
              <a:rPr lang="en-US" sz="2400"/>
              <a:t>Preparation Costs</a:t>
            </a:r>
          </a:p>
        </p:txBody>
      </p:sp>
      <p:sp>
        <p:nvSpPr>
          <p:cNvPr id="17415" name="Rectangle 11"/>
          <p:cNvSpPr>
            <a:spLocks noChangeArrowheads="1"/>
          </p:cNvSpPr>
          <p:nvPr/>
        </p:nvSpPr>
        <p:spPr bwMode="auto">
          <a:xfrm>
            <a:off x="76200" y="5791200"/>
            <a:ext cx="6172200" cy="1066800"/>
          </a:xfrm>
          <a:prstGeom prst="rect">
            <a:avLst/>
          </a:prstGeom>
          <a:solidFill>
            <a:srgbClr val="339966"/>
          </a:solidFill>
          <a:ln w="9525">
            <a:solidFill>
              <a:schemeClr val="tx1"/>
            </a:solidFill>
            <a:miter lim="800000"/>
            <a:headEnd/>
            <a:tailEnd/>
          </a:ln>
        </p:spPr>
        <p:txBody>
          <a:bodyPr anchor="ctr"/>
          <a:lstStyle/>
          <a:p>
            <a:pPr algn="ctr">
              <a:spcBef>
                <a:spcPct val="20000"/>
              </a:spcBef>
              <a:buClr>
                <a:schemeClr val="accent1"/>
              </a:buClr>
              <a:buSzPct val="65000"/>
              <a:buFont typeface="Wingdings" pitchFamily="2" charset="2"/>
              <a:buNone/>
            </a:pPr>
            <a:r>
              <a:rPr lang="en-US" sz="2400">
                <a:cs typeface="Arial" charset="0"/>
              </a:rPr>
              <a:t>Any purchase returns and allowances and purchase discounts taken are subtracted.</a:t>
            </a:r>
          </a:p>
        </p:txBody>
      </p:sp>
      <p:pic>
        <p:nvPicPr>
          <p:cNvPr id="17416" name="Picture 2" descr="C:\Users\DoddandSusan\AppData\Local\Microsoft\Windows\Temporary Internet Files\Content.IE5\BMM1FZNC\MP900387805[1].jpg"/>
          <p:cNvPicPr>
            <a:picLocks noChangeAspect="1" noChangeArrowheads="1"/>
          </p:cNvPicPr>
          <p:nvPr/>
        </p:nvPicPr>
        <p:blipFill>
          <a:blip r:embed="rId3"/>
          <a:srcRect/>
          <a:stretch>
            <a:fillRect/>
          </a:stretch>
        </p:blipFill>
        <p:spPr bwMode="auto">
          <a:xfrm>
            <a:off x="6324600" y="2286000"/>
            <a:ext cx="2609850" cy="36576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382000" cy="1371600"/>
          </a:xfrm>
        </p:spPr>
        <p:txBody>
          <a:bodyPr/>
          <a:lstStyle/>
          <a:p>
            <a:pPr fontAlgn="auto">
              <a:spcAft>
                <a:spcPts val="0"/>
              </a:spcAft>
              <a:defRPr/>
            </a:pPr>
            <a:r>
              <a:rPr lang="en-US" dirty="0" smtClean="0"/>
              <a:t>Flow of Inventory Costs</a:t>
            </a:r>
          </a:p>
        </p:txBody>
      </p:sp>
      <p:pic>
        <p:nvPicPr>
          <p:cNvPr id="19458" name="Picture 2"/>
          <p:cNvPicPr>
            <a:picLocks noChangeAspect="1" noChangeArrowheads="1"/>
          </p:cNvPicPr>
          <p:nvPr/>
        </p:nvPicPr>
        <p:blipFill>
          <a:blip r:embed="rId3"/>
          <a:srcRect/>
          <a:stretch>
            <a:fillRect/>
          </a:stretch>
        </p:blipFill>
        <p:spPr bwMode="auto">
          <a:xfrm>
            <a:off x="838200" y="1295400"/>
            <a:ext cx="7404100" cy="5562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a:xfrm>
            <a:off x="457200" y="134938"/>
            <a:ext cx="8382000" cy="838200"/>
          </a:xfrm>
        </p:spPr>
        <p:txBody>
          <a:bodyPr/>
          <a:lstStyle/>
          <a:p>
            <a:pPr fontAlgn="auto">
              <a:spcAft>
                <a:spcPts val="0"/>
              </a:spcAft>
              <a:defRPr/>
            </a:pPr>
            <a:r>
              <a:rPr lang="en-US" dirty="0" smtClean="0"/>
              <a:t>Cost of Goods Sold equation</a:t>
            </a:r>
          </a:p>
        </p:txBody>
      </p:sp>
      <p:sp>
        <p:nvSpPr>
          <p:cNvPr id="120839" name="AutoShape 7"/>
          <p:cNvSpPr>
            <a:spLocks noChangeArrowheads="1"/>
          </p:cNvSpPr>
          <p:nvPr/>
        </p:nvSpPr>
        <p:spPr bwMode="auto">
          <a:xfrm>
            <a:off x="1295400" y="1204913"/>
            <a:ext cx="2895600" cy="914400"/>
          </a:xfrm>
          <a:prstGeom prst="roundRect">
            <a:avLst>
              <a:gd name="adj" fmla="val 16667"/>
            </a:avLst>
          </a:prstGeom>
          <a:solidFill>
            <a:schemeClr val="accent2">
              <a:lumMod val="75000"/>
            </a:schemeClr>
          </a:solidFill>
          <a:ln w="9525">
            <a:solidFill>
              <a:schemeClr val="tx1"/>
            </a:solidFill>
            <a:round/>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Beginning</a:t>
            </a:r>
            <a:br>
              <a:rPr lang="en-US" sz="2400" dirty="0">
                <a:solidFill>
                  <a:schemeClr val="bg1"/>
                </a:solidFill>
                <a:effectLst>
                  <a:outerShdw blurRad="38100" dist="38100" dir="2700000" algn="tl">
                    <a:srgbClr val="000000"/>
                  </a:outerShdw>
                </a:effectLst>
                <a:latin typeface="+mn-lt"/>
                <a:cs typeface="Arial" pitchFamily="34" charset="0"/>
              </a:rPr>
            </a:br>
            <a:r>
              <a:rPr lang="en-US" sz="2400" dirty="0">
                <a:solidFill>
                  <a:schemeClr val="bg1"/>
                </a:solidFill>
                <a:effectLst>
                  <a:outerShdw blurRad="38100" dist="38100" dir="2700000" algn="tl">
                    <a:srgbClr val="000000"/>
                  </a:outerShdw>
                </a:effectLst>
                <a:latin typeface="+mn-lt"/>
                <a:cs typeface="Arial" pitchFamily="34" charset="0"/>
              </a:rPr>
              <a:t>Inventory</a:t>
            </a:r>
          </a:p>
        </p:txBody>
      </p:sp>
      <p:sp>
        <p:nvSpPr>
          <p:cNvPr id="120840" name="AutoShape 8"/>
          <p:cNvSpPr>
            <a:spLocks noChangeArrowheads="1"/>
          </p:cNvSpPr>
          <p:nvPr/>
        </p:nvSpPr>
        <p:spPr bwMode="auto">
          <a:xfrm>
            <a:off x="4800600" y="1204913"/>
            <a:ext cx="2895600" cy="914400"/>
          </a:xfrm>
          <a:prstGeom prst="roundRect">
            <a:avLst>
              <a:gd name="adj" fmla="val 16667"/>
            </a:avLst>
          </a:prstGeom>
          <a:solidFill>
            <a:schemeClr val="accent2">
              <a:lumMod val="75000"/>
            </a:schemeClr>
          </a:solidFill>
          <a:ln w="9525">
            <a:solidFill>
              <a:schemeClr val="tx1"/>
            </a:solidFill>
            <a:round/>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Purchases</a:t>
            </a:r>
            <a:br>
              <a:rPr lang="en-US" sz="2400" dirty="0">
                <a:solidFill>
                  <a:schemeClr val="bg1"/>
                </a:solidFill>
                <a:effectLst>
                  <a:outerShdw blurRad="38100" dist="38100" dir="2700000" algn="tl">
                    <a:srgbClr val="000000"/>
                  </a:outerShdw>
                </a:effectLst>
                <a:latin typeface="+mn-lt"/>
                <a:cs typeface="Arial" pitchFamily="34" charset="0"/>
              </a:rPr>
            </a:br>
            <a:r>
              <a:rPr lang="en-US" sz="2400" dirty="0">
                <a:solidFill>
                  <a:schemeClr val="bg1"/>
                </a:solidFill>
                <a:effectLst>
                  <a:outerShdw blurRad="38100" dist="38100" dir="2700000" algn="tl">
                    <a:srgbClr val="000000"/>
                  </a:outerShdw>
                </a:effectLst>
                <a:latin typeface="+mn-lt"/>
                <a:cs typeface="Arial" pitchFamily="34" charset="0"/>
              </a:rPr>
              <a:t>for the Period</a:t>
            </a:r>
          </a:p>
        </p:txBody>
      </p:sp>
      <p:sp>
        <p:nvSpPr>
          <p:cNvPr id="120841" name="AutoShape 9"/>
          <p:cNvSpPr>
            <a:spLocks noChangeArrowheads="1"/>
          </p:cNvSpPr>
          <p:nvPr/>
        </p:nvSpPr>
        <p:spPr bwMode="auto">
          <a:xfrm>
            <a:off x="1295400" y="4329113"/>
            <a:ext cx="2895600" cy="914400"/>
          </a:xfrm>
          <a:prstGeom prst="roundRect">
            <a:avLst>
              <a:gd name="adj" fmla="val 16667"/>
            </a:avLst>
          </a:prstGeom>
          <a:solidFill>
            <a:schemeClr val="accent2">
              <a:lumMod val="75000"/>
            </a:schemeClr>
          </a:solidFill>
          <a:ln w="9525">
            <a:solidFill>
              <a:schemeClr val="tx1"/>
            </a:solidFill>
            <a:round/>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Ending Inventory</a:t>
            </a:r>
            <a:br>
              <a:rPr lang="en-US" sz="2400" dirty="0">
                <a:solidFill>
                  <a:schemeClr val="bg1"/>
                </a:solidFill>
                <a:effectLst>
                  <a:outerShdw blurRad="38100" dist="38100" dir="2700000" algn="tl">
                    <a:srgbClr val="000000"/>
                  </a:outerShdw>
                </a:effectLst>
                <a:latin typeface="+mn-lt"/>
                <a:cs typeface="Arial" pitchFamily="34" charset="0"/>
              </a:rPr>
            </a:br>
            <a:r>
              <a:rPr lang="en-US" sz="2000" dirty="0">
                <a:solidFill>
                  <a:schemeClr val="bg1"/>
                </a:solidFill>
                <a:effectLst>
                  <a:outerShdw blurRad="38100" dist="38100" dir="2700000" algn="tl">
                    <a:srgbClr val="000000"/>
                  </a:outerShdw>
                </a:effectLst>
                <a:latin typeface="+mn-lt"/>
                <a:cs typeface="Arial" pitchFamily="34" charset="0"/>
              </a:rPr>
              <a:t>(Balance Sheet)</a:t>
            </a:r>
          </a:p>
        </p:txBody>
      </p:sp>
      <p:sp>
        <p:nvSpPr>
          <p:cNvPr id="120842" name="AutoShape 10"/>
          <p:cNvSpPr>
            <a:spLocks noChangeArrowheads="1"/>
          </p:cNvSpPr>
          <p:nvPr/>
        </p:nvSpPr>
        <p:spPr bwMode="auto">
          <a:xfrm>
            <a:off x="3048000" y="2576513"/>
            <a:ext cx="2895600" cy="914400"/>
          </a:xfrm>
          <a:prstGeom prst="roundRect">
            <a:avLst>
              <a:gd name="adj" fmla="val 16667"/>
            </a:avLst>
          </a:prstGeom>
          <a:solidFill>
            <a:schemeClr val="accent2">
              <a:lumMod val="75000"/>
            </a:schemeClr>
          </a:solidFill>
          <a:ln w="9525">
            <a:solidFill>
              <a:schemeClr val="tx1"/>
            </a:solidFill>
            <a:round/>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Goods Available</a:t>
            </a:r>
            <a:br>
              <a:rPr lang="en-US" sz="2400" dirty="0">
                <a:solidFill>
                  <a:schemeClr val="bg1"/>
                </a:solidFill>
                <a:effectLst>
                  <a:outerShdw blurRad="38100" dist="38100" dir="2700000" algn="tl">
                    <a:srgbClr val="000000"/>
                  </a:outerShdw>
                </a:effectLst>
                <a:latin typeface="+mn-lt"/>
                <a:cs typeface="Arial" pitchFamily="34" charset="0"/>
              </a:rPr>
            </a:br>
            <a:r>
              <a:rPr lang="en-US" sz="2400" dirty="0">
                <a:solidFill>
                  <a:schemeClr val="bg1"/>
                </a:solidFill>
                <a:effectLst>
                  <a:outerShdw blurRad="38100" dist="38100" dir="2700000" algn="tl">
                    <a:srgbClr val="000000"/>
                  </a:outerShdw>
                </a:effectLst>
                <a:latin typeface="+mn-lt"/>
                <a:cs typeface="Arial" pitchFamily="34" charset="0"/>
              </a:rPr>
              <a:t>for Sale</a:t>
            </a:r>
          </a:p>
        </p:txBody>
      </p:sp>
      <p:sp>
        <p:nvSpPr>
          <p:cNvPr id="120843" name="AutoShape 11"/>
          <p:cNvSpPr>
            <a:spLocks noChangeArrowheads="1"/>
          </p:cNvSpPr>
          <p:nvPr/>
        </p:nvSpPr>
        <p:spPr bwMode="auto">
          <a:xfrm>
            <a:off x="5029200" y="4329113"/>
            <a:ext cx="2895600" cy="914400"/>
          </a:xfrm>
          <a:prstGeom prst="roundRect">
            <a:avLst>
              <a:gd name="adj" fmla="val 16667"/>
            </a:avLst>
          </a:prstGeom>
          <a:solidFill>
            <a:schemeClr val="accent2">
              <a:lumMod val="75000"/>
            </a:schemeClr>
          </a:solidFill>
          <a:ln w="9525">
            <a:solidFill>
              <a:schemeClr val="tx1"/>
            </a:solidFill>
            <a:round/>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400" dirty="0">
                <a:solidFill>
                  <a:schemeClr val="bg1"/>
                </a:solidFill>
                <a:effectLst>
                  <a:outerShdw blurRad="38100" dist="38100" dir="2700000" algn="tl">
                    <a:srgbClr val="000000"/>
                  </a:outerShdw>
                </a:effectLst>
                <a:latin typeface="+mn-lt"/>
                <a:cs typeface="Arial" pitchFamily="34" charset="0"/>
              </a:rPr>
              <a:t>Cost of Goods Sold</a:t>
            </a:r>
            <a:br>
              <a:rPr lang="en-US" sz="2400" dirty="0">
                <a:solidFill>
                  <a:schemeClr val="bg1"/>
                </a:solidFill>
                <a:effectLst>
                  <a:outerShdw blurRad="38100" dist="38100" dir="2700000" algn="tl">
                    <a:srgbClr val="000000"/>
                  </a:outerShdw>
                </a:effectLst>
                <a:latin typeface="+mn-lt"/>
                <a:cs typeface="Arial" pitchFamily="34" charset="0"/>
              </a:rPr>
            </a:br>
            <a:r>
              <a:rPr lang="en-US" sz="2000" dirty="0">
                <a:solidFill>
                  <a:schemeClr val="bg1"/>
                </a:solidFill>
                <a:effectLst>
                  <a:outerShdw blurRad="38100" dist="38100" dir="2700000" algn="tl">
                    <a:srgbClr val="000000"/>
                  </a:outerShdw>
                </a:effectLst>
                <a:latin typeface="+mn-lt"/>
                <a:cs typeface="Arial" pitchFamily="34" charset="0"/>
              </a:rPr>
              <a:t>(Income Statement)</a:t>
            </a:r>
          </a:p>
        </p:txBody>
      </p:sp>
      <p:sp>
        <p:nvSpPr>
          <p:cNvPr id="120844" name="Rectangle 12"/>
          <p:cNvSpPr>
            <a:spLocks noChangeArrowheads="1"/>
          </p:cNvSpPr>
          <p:nvPr/>
        </p:nvSpPr>
        <p:spPr bwMode="auto">
          <a:xfrm>
            <a:off x="304800" y="5472113"/>
            <a:ext cx="8305800" cy="990600"/>
          </a:xfrm>
          <a:prstGeom prst="rect">
            <a:avLst/>
          </a:prstGeom>
          <a:solidFill>
            <a:schemeClr val="accent6">
              <a:lumMod val="60000"/>
              <a:lumOff val="40000"/>
            </a:schemeClr>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000" b="1" dirty="0">
                <a:latin typeface="+mn-lt"/>
                <a:cs typeface="Arial" pitchFamily="34" charset="0"/>
              </a:rPr>
              <a:t>Beginning inventory + Purchases = Goods Available for Sale</a:t>
            </a:r>
            <a:br>
              <a:rPr lang="en-US" sz="2000" b="1" dirty="0">
                <a:latin typeface="+mn-lt"/>
                <a:cs typeface="Arial" pitchFamily="34" charset="0"/>
              </a:rPr>
            </a:br>
            <a:endParaRPr lang="en-US" sz="2000" b="1" dirty="0">
              <a:latin typeface="+mn-lt"/>
              <a:cs typeface="Arial" pitchFamily="34" charset="0"/>
            </a:endParaRPr>
          </a:p>
          <a:p>
            <a:pPr algn="ctr" eaLnBrk="0" fontAlgn="auto" hangingPunct="0">
              <a:spcBef>
                <a:spcPts val="0"/>
              </a:spcBef>
              <a:spcAft>
                <a:spcPts val="0"/>
              </a:spcAft>
              <a:defRPr/>
            </a:pPr>
            <a:r>
              <a:rPr lang="en-US" sz="2000" b="1" dirty="0">
                <a:latin typeface="+mn-lt"/>
                <a:cs typeface="Arial" pitchFamily="34" charset="0"/>
              </a:rPr>
              <a:t>Goods Available for Sale – Ending inventory = Cost of goods sold</a:t>
            </a:r>
          </a:p>
        </p:txBody>
      </p:sp>
      <p:cxnSp>
        <p:nvCxnSpPr>
          <p:cNvPr id="18" name="Elbow Connector 17"/>
          <p:cNvCxnSpPr>
            <a:stCxn id="120842" idx="2"/>
            <a:endCxn id="120841" idx="0"/>
          </p:cNvCxnSpPr>
          <p:nvPr/>
        </p:nvCxnSpPr>
        <p:spPr>
          <a:xfrm rot="5400000">
            <a:off x="3200400" y="3033713"/>
            <a:ext cx="838200" cy="17526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0842" idx="2"/>
            <a:endCxn id="120843" idx="0"/>
          </p:cNvCxnSpPr>
          <p:nvPr/>
        </p:nvCxnSpPr>
        <p:spPr>
          <a:xfrm rot="16200000" flipH="1">
            <a:off x="5067300" y="2919413"/>
            <a:ext cx="838200" cy="19812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120839" idx="2"/>
            <a:endCxn id="120842" idx="1"/>
          </p:cNvCxnSpPr>
          <p:nvPr/>
        </p:nvCxnSpPr>
        <p:spPr>
          <a:xfrm rot="16200000" flipH="1">
            <a:off x="2438400" y="2424113"/>
            <a:ext cx="914400" cy="3048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120840" idx="2"/>
            <a:endCxn id="120842" idx="3"/>
          </p:cNvCxnSpPr>
          <p:nvPr/>
        </p:nvCxnSpPr>
        <p:spPr>
          <a:xfrm rot="5400000">
            <a:off x="5638800" y="2424113"/>
            <a:ext cx="914400" cy="3048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6" name="TextBox 12"/>
          <p:cNvSpPr txBox="1">
            <a:spLocks noChangeArrowheads="1"/>
          </p:cNvSpPr>
          <p:nvPr/>
        </p:nvSpPr>
        <p:spPr bwMode="auto">
          <a:xfrm>
            <a:off x="1219200" y="3719513"/>
            <a:ext cx="1524000" cy="646112"/>
          </a:xfrm>
          <a:prstGeom prst="rect">
            <a:avLst/>
          </a:prstGeom>
          <a:noFill/>
          <a:ln w="9525">
            <a:noFill/>
            <a:miter lim="800000"/>
            <a:headEnd/>
            <a:tailEnd/>
          </a:ln>
        </p:spPr>
        <p:txBody>
          <a:bodyPr>
            <a:spAutoFit/>
          </a:bodyPr>
          <a:lstStyle/>
          <a:p>
            <a:pPr algn="ctr"/>
            <a:r>
              <a:rPr lang="en-US"/>
              <a:t>(Inventory remaining)</a:t>
            </a:r>
          </a:p>
        </p:txBody>
      </p:sp>
      <p:sp>
        <p:nvSpPr>
          <p:cNvPr id="21517" name="TextBox 13"/>
          <p:cNvSpPr txBox="1">
            <a:spLocks noChangeArrowheads="1"/>
          </p:cNvSpPr>
          <p:nvPr/>
        </p:nvSpPr>
        <p:spPr bwMode="auto">
          <a:xfrm>
            <a:off x="6400800" y="3719513"/>
            <a:ext cx="1524000" cy="646112"/>
          </a:xfrm>
          <a:prstGeom prst="rect">
            <a:avLst/>
          </a:prstGeom>
          <a:noFill/>
          <a:ln w="9525">
            <a:noFill/>
            <a:miter lim="800000"/>
            <a:headEnd/>
            <a:tailEnd/>
          </a:ln>
        </p:spPr>
        <p:txBody>
          <a:bodyPr>
            <a:spAutoFit/>
          </a:bodyPr>
          <a:lstStyle/>
          <a:p>
            <a:pPr algn="ctr"/>
            <a:r>
              <a:rPr lang="en-US"/>
              <a:t>(Inventory sold)</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0844"/>
                                        </p:tgtEl>
                                        <p:attrNameLst>
                                          <p:attrName>style.visibility</p:attrName>
                                        </p:attrNameLst>
                                      </p:cBhvr>
                                      <p:to>
                                        <p:strVal val="visible"/>
                                      </p:to>
                                    </p:set>
                                    <p:anim calcmode="lin" valueType="num">
                                      <p:cBhvr additive="base">
                                        <p:cTn id="7" dur="500" fill="hold"/>
                                        <p:tgtEl>
                                          <p:spTgt spid="120844"/>
                                        </p:tgtEl>
                                        <p:attrNameLst>
                                          <p:attrName>ppt_x</p:attrName>
                                        </p:attrNameLst>
                                      </p:cBhvr>
                                      <p:tavLst>
                                        <p:tav tm="0">
                                          <p:val>
                                            <p:strVal val="#ppt_x"/>
                                          </p:val>
                                        </p:tav>
                                        <p:tav tm="100000">
                                          <p:val>
                                            <p:strVal val="#ppt_x"/>
                                          </p:val>
                                        </p:tav>
                                      </p:tavLst>
                                    </p:anim>
                                    <p:anim calcmode="lin" valueType="num">
                                      <p:cBhvr additive="base">
                                        <p:cTn id="8" dur="500" fill="hold"/>
                                        <p:tgtEl>
                                          <p:spTgt spid="120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stCxn id="120839" idx="2"/>
            <a:endCxn id="17" idx="0"/>
          </p:cNvCxnSpPr>
          <p:nvPr/>
        </p:nvCxnSpPr>
        <p:spPr>
          <a:xfrm>
            <a:off x="2590800" y="2514600"/>
            <a:ext cx="0" cy="2362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722" name="Rectangle 6"/>
          <p:cNvSpPr>
            <a:spLocks noGrp="1" noChangeArrowheads="1"/>
          </p:cNvSpPr>
          <p:nvPr>
            <p:ph type="title"/>
          </p:nvPr>
        </p:nvSpPr>
        <p:spPr/>
        <p:txBody>
          <a:bodyPr/>
          <a:lstStyle/>
          <a:p>
            <a:pPr fontAlgn="auto">
              <a:spcAft>
                <a:spcPts val="0"/>
              </a:spcAft>
              <a:defRPr/>
            </a:pPr>
            <a:r>
              <a:rPr lang="en-US" dirty="0" smtClean="0"/>
              <a:t>Perpetual and periodic inventory systems</a:t>
            </a:r>
          </a:p>
        </p:txBody>
      </p:sp>
      <p:sp>
        <p:nvSpPr>
          <p:cNvPr id="120839" name="AutoShape 7"/>
          <p:cNvSpPr>
            <a:spLocks noChangeArrowheads="1"/>
          </p:cNvSpPr>
          <p:nvPr/>
        </p:nvSpPr>
        <p:spPr bwMode="auto">
          <a:xfrm>
            <a:off x="1143000" y="1600200"/>
            <a:ext cx="2895600" cy="914400"/>
          </a:xfrm>
          <a:prstGeom prst="roundRect">
            <a:avLst>
              <a:gd name="adj" fmla="val 16667"/>
            </a:avLst>
          </a:prstGeom>
          <a:solidFill>
            <a:schemeClr val="accent6">
              <a:lumMod val="60000"/>
              <a:lumOff val="40000"/>
            </a:schemeClr>
          </a:solidFill>
          <a:ln w="9525">
            <a:solidFill>
              <a:schemeClr val="tx1"/>
            </a:solidFill>
            <a:round/>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400" b="1" dirty="0">
                <a:latin typeface="+mn-lt"/>
                <a:cs typeface="Arial" pitchFamily="34" charset="0"/>
              </a:rPr>
              <a:t>Perpetual</a:t>
            </a:r>
            <a:endParaRPr lang="en-US" sz="2400" b="1" dirty="0">
              <a:latin typeface="+mn-lt"/>
              <a:cs typeface="Arial" pitchFamily="34" charset="0"/>
            </a:endParaRPr>
          </a:p>
        </p:txBody>
      </p:sp>
      <p:sp>
        <p:nvSpPr>
          <p:cNvPr id="15" name="AutoShape 7"/>
          <p:cNvSpPr>
            <a:spLocks noChangeArrowheads="1"/>
          </p:cNvSpPr>
          <p:nvPr/>
        </p:nvSpPr>
        <p:spPr bwMode="auto">
          <a:xfrm>
            <a:off x="1143000" y="3276600"/>
            <a:ext cx="2895600" cy="914400"/>
          </a:xfrm>
          <a:prstGeom prst="roundRect">
            <a:avLst>
              <a:gd name="adj" fmla="val 16667"/>
            </a:avLst>
          </a:prstGeom>
          <a:solidFill>
            <a:schemeClr val="accent6">
              <a:lumMod val="60000"/>
              <a:lumOff val="40000"/>
            </a:schemeClr>
          </a:solidFill>
          <a:ln w="9525">
            <a:solidFill>
              <a:schemeClr val="tx1"/>
            </a:solidFill>
            <a:round/>
            <a:headEnd/>
            <a:tailEnd/>
          </a:ln>
          <a:effectLst>
            <a:outerShdw dist="53882" dir="2700000" algn="ctr" rotWithShape="0">
              <a:schemeClr val="tx1"/>
            </a:outerShdw>
          </a:effectLst>
        </p:spPr>
        <p:txBody>
          <a:bodyPr anchor="ctr"/>
          <a:lstStyle/>
          <a:p>
            <a:pPr algn="ctr" eaLnBrk="0" fontAlgn="auto" hangingPunct="0">
              <a:spcBef>
                <a:spcPts val="0"/>
              </a:spcBef>
              <a:spcAft>
                <a:spcPts val="0"/>
              </a:spcAft>
              <a:defRPr/>
            </a:pPr>
            <a:r>
              <a:rPr lang="en-US" sz="2000" dirty="0">
                <a:latin typeface="+mn-lt"/>
              </a:rPr>
              <a:t>Purchase transactions are recorded directly in an inventory account.</a:t>
            </a:r>
            <a:endParaRPr lang="en-US" sz="2000" dirty="0">
              <a:effectLst>
                <a:outerShdw blurRad="38100" dist="38100" dir="2700000" algn="tl">
                  <a:srgbClr val="000000"/>
                </a:outerShdw>
              </a:effectLst>
              <a:latin typeface="+mn-lt"/>
              <a:cs typeface="Arial" pitchFamily="34" charset="0"/>
            </a:endParaRPr>
          </a:p>
        </p:txBody>
      </p:sp>
      <p:sp>
        <p:nvSpPr>
          <p:cNvPr id="17" name="AutoShape 7"/>
          <p:cNvSpPr>
            <a:spLocks noChangeArrowheads="1"/>
          </p:cNvSpPr>
          <p:nvPr/>
        </p:nvSpPr>
        <p:spPr bwMode="auto">
          <a:xfrm>
            <a:off x="1143000" y="4876800"/>
            <a:ext cx="2895600" cy="1600200"/>
          </a:xfrm>
          <a:prstGeom prst="roundRect">
            <a:avLst>
              <a:gd name="adj" fmla="val 16667"/>
            </a:avLst>
          </a:prstGeom>
          <a:solidFill>
            <a:schemeClr val="accent6">
              <a:lumMod val="60000"/>
              <a:lumOff val="40000"/>
            </a:schemeClr>
          </a:solidFill>
          <a:ln w="9525">
            <a:solidFill>
              <a:schemeClr val="tx1"/>
            </a:solidFill>
            <a:round/>
            <a:headEnd/>
            <a:tailEnd/>
          </a:ln>
          <a:effectLst>
            <a:outerShdw dist="53882" dir="2700000" algn="ctr" rotWithShape="0">
              <a:schemeClr val="tx1"/>
            </a:outerShdw>
          </a:effectLst>
        </p:spPr>
        <p:txBody>
          <a:bodyPr anchor="ctr"/>
          <a:lstStyle/>
          <a:p>
            <a:pPr algn="ctr" eaLnBrk="0" fontAlgn="auto" hangingPunct="0">
              <a:spcBef>
                <a:spcPts val="0"/>
              </a:spcBef>
              <a:spcAft>
                <a:spcPts val="0"/>
              </a:spcAft>
              <a:defRPr/>
            </a:pPr>
            <a:r>
              <a:rPr lang="en-US" sz="2000" dirty="0">
                <a:latin typeface="+mn-lt"/>
              </a:rPr>
              <a:t>Sales require two entries to record: (1) the retail sale and (2) the cost of goods sold. </a:t>
            </a:r>
            <a:endParaRPr lang="en-US" sz="2000" dirty="0">
              <a:effectLst>
                <a:outerShdw blurRad="38100" dist="38100" dir="2700000" algn="tl">
                  <a:srgbClr val="000000"/>
                </a:outerShdw>
              </a:effectLst>
              <a:latin typeface="+mn-lt"/>
              <a:cs typeface="Arial" pitchFamily="34" charset="0"/>
            </a:endParaRPr>
          </a:p>
        </p:txBody>
      </p:sp>
      <p:cxnSp>
        <p:nvCxnSpPr>
          <p:cNvPr id="23" name="Straight Connector 22"/>
          <p:cNvCxnSpPr>
            <a:stCxn id="25" idx="2"/>
            <a:endCxn id="27" idx="0"/>
          </p:cNvCxnSpPr>
          <p:nvPr/>
        </p:nvCxnSpPr>
        <p:spPr>
          <a:xfrm>
            <a:off x="6705600" y="2514600"/>
            <a:ext cx="0" cy="2362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utoShape 7"/>
          <p:cNvSpPr>
            <a:spLocks noChangeArrowheads="1"/>
          </p:cNvSpPr>
          <p:nvPr/>
        </p:nvSpPr>
        <p:spPr bwMode="auto">
          <a:xfrm>
            <a:off x="5257800" y="1600200"/>
            <a:ext cx="2895600" cy="914400"/>
          </a:xfrm>
          <a:prstGeom prst="roundRect">
            <a:avLst>
              <a:gd name="adj" fmla="val 16667"/>
            </a:avLst>
          </a:prstGeom>
          <a:solidFill>
            <a:schemeClr val="accent5">
              <a:lumMod val="40000"/>
              <a:lumOff val="60000"/>
            </a:schemeClr>
          </a:solidFill>
          <a:ln w="9525">
            <a:solidFill>
              <a:schemeClr val="tx1"/>
            </a:solidFill>
            <a:round/>
            <a:headEnd/>
            <a:tailEnd/>
          </a:ln>
          <a:effectLst>
            <a:outerShdw dist="53882" dir="2700000" algn="ctr" rotWithShape="0">
              <a:schemeClr val="tx1"/>
            </a:outerShdw>
          </a:effectLst>
        </p:spPr>
        <p:txBody>
          <a:bodyPr wrap="none" anchor="ctr"/>
          <a:lstStyle/>
          <a:p>
            <a:pPr algn="ctr" eaLnBrk="0" fontAlgn="auto" hangingPunct="0">
              <a:spcBef>
                <a:spcPts val="0"/>
              </a:spcBef>
              <a:spcAft>
                <a:spcPts val="0"/>
              </a:spcAft>
              <a:defRPr/>
            </a:pPr>
            <a:r>
              <a:rPr lang="en-US" sz="2400" b="1" dirty="0">
                <a:latin typeface="+mn-lt"/>
                <a:cs typeface="Arial" pitchFamily="34" charset="0"/>
              </a:rPr>
              <a:t>Periodic</a:t>
            </a:r>
            <a:endParaRPr lang="en-US" sz="2400" b="1" dirty="0">
              <a:latin typeface="+mn-lt"/>
              <a:cs typeface="Arial" pitchFamily="34" charset="0"/>
            </a:endParaRPr>
          </a:p>
        </p:txBody>
      </p:sp>
      <p:sp>
        <p:nvSpPr>
          <p:cNvPr id="26" name="AutoShape 7"/>
          <p:cNvSpPr>
            <a:spLocks noChangeArrowheads="1"/>
          </p:cNvSpPr>
          <p:nvPr/>
        </p:nvSpPr>
        <p:spPr bwMode="auto">
          <a:xfrm>
            <a:off x="5257800" y="3276600"/>
            <a:ext cx="2895600" cy="914400"/>
          </a:xfrm>
          <a:prstGeom prst="roundRect">
            <a:avLst>
              <a:gd name="adj" fmla="val 16667"/>
            </a:avLst>
          </a:prstGeom>
          <a:solidFill>
            <a:schemeClr val="accent5">
              <a:lumMod val="40000"/>
              <a:lumOff val="60000"/>
            </a:schemeClr>
          </a:solidFill>
          <a:ln w="9525">
            <a:solidFill>
              <a:schemeClr val="tx1"/>
            </a:solidFill>
            <a:round/>
            <a:headEnd/>
            <a:tailEnd/>
          </a:ln>
          <a:effectLst>
            <a:outerShdw dist="53882" dir="2700000" algn="ctr" rotWithShape="0">
              <a:schemeClr val="tx1"/>
            </a:outerShdw>
          </a:effectLst>
        </p:spPr>
        <p:txBody>
          <a:bodyPr anchor="ctr"/>
          <a:lstStyle/>
          <a:p>
            <a:pPr algn="ctr" eaLnBrk="0" fontAlgn="auto" hangingPunct="0">
              <a:spcBef>
                <a:spcPts val="0"/>
              </a:spcBef>
              <a:spcAft>
                <a:spcPts val="0"/>
              </a:spcAft>
              <a:defRPr/>
            </a:pPr>
            <a:r>
              <a:rPr lang="en-US" sz="2000" dirty="0">
                <a:latin typeface="+mn-lt"/>
              </a:rPr>
              <a:t>No up-to-date record of inventory is maintained during the year.</a:t>
            </a:r>
            <a:endParaRPr lang="en-US" sz="2000" dirty="0">
              <a:effectLst>
                <a:outerShdw blurRad="38100" dist="38100" dir="2700000" algn="tl">
                  <a:srgbClr val="000000"/>
                </a:outerShdw>
              </a:effectLst>
              <a:latin typeface="+mn-lt"/>
              <a:cs typeface="Arial" pitchFamily="34" charset="0"/>
            </a:endParaRPr>
          </a:p>
        </p:txBody>
      </p:sp>
      <p:sp>
        <p:nvSpPr>
          <p:cNvPr id="27" name="AutoShape 7"/>
          <p:cNvSpPr>
            <a:spLocks noChangeArrowheads="1"/>
          </p:cNvSpPr>
          <p:nvPr/>
        </p:nvSpPr>
        <p:spPr bwMode="auto">
          <a:xfrm>
            <a:off x="5257800" y="4876800"/>
            <a:ext cx="2895600" cy="1600200"/>
          </a:xfrm>
          <a:prstGeom prst="roundRect">
            <a:avLst>
              <a:gd name="adj" fmla="val 16667"/>
            </a:avLst>
          </a:prstGeom>
          <a:solidFill>
            <a:schemeClr val="accent5">
              <a:lumMod val="40000"/>
              <a:lumOff val="60000"/>
            </a:schemeClr>
          </a:solidFill>
          <a:ln w="9525">
            <a:solidFill>
              <a:schemeClr val="tx1"/>
            </a:solidFill>
            <a:round/>
            <a:headEnd/>
            <a:tailEnd/>
          </a:ln>
          <a:effectLst>
            <a:outerShdw dist="53882" dir="2700000" algn="ctr" rotWithShape="0">
              <a:schemeClr val="tx1"/>
            </a:outerShdw>
          </a:effectLst>
        </p:spPr>
        <p:txBody>
          <a:bodyPr anchor="ctr"/>
          <a:lstStyle/>
          <a:p>
            <a:pPr algn="ctr" eaLnBrk="0" fontAlgn="auto" hangingPunct="0">
              <a:spcBef>
                <a:spcPts val="0"/>
              </a:spcBef>
              <a:spcAft>
                <a:spcPts val="0"/>
              </a:spcAft>
              <a:defRPr/>
            </a:pPr>
            <a:r>
              <a:rPr lang="en-US" sz="2000" dirty="0">
                <a:latin typeface="+mn-lt"/>
              </a:rPr>
              <a:t>Sales require one entry to record the retail sale. Cost of goods sold is calculated. </a:t>
            </a:r>
            <a:endParaRPr lang="en-US" sz="2000" dirty="0">
              <a:effectLst>
                <a:outerShdw blurRad="38100" dist="38100" dir="2700000" algn="tl">
                  <a:srgbClr val="000000"/>
                </a:outerShdw>
              </a:effectLst>
              <a:latin typeface="+mn-lt"/>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155575"/>
            <a:ext cx="8229600" cy="827088"/>
          </a:xfrm>
        </p:spPr>
        <p:txBody>
          <a:bodyPr/>
          <a:lstStyle/>
          <a:p>
            <a:pPr fontAlgn="auto">
              <a:spcAft>
                <a:spcPts val="0"/>
              </a:spcAft>
              <a:defRPr/>
            </a:pPr>
            <a:r>
              <a:rPr lang="en-US" dirty="0" smtClean="0"/>
              <a:t>Inventory Costing Methods</a:t>
            </a:r>
          </a:p>
        </p:txBody>
      </p:sp>
      <p:grpSp>
        <p:nvGrpSpPr>
          <p:cNvPr id="2" name="Group 16"/>
          <p:cNvGrpSpPr>
            <a:grpSpLocks/>
          </p:cNvGrpSpPr>
          <p:nvPr/>
        </p:nvGrpSpPr>
        <p:grpSpPr bwMode="auto">
          <a:xfrm>
            <a:off x="762000" y="3106738"/>
            <a:ext cx="7620000" cy="3429000"/>
            <a:chOff x="762000" y="3377241"/>
            <a:chExt cx="7620000" cy="3429000"/>
          </a:xfrm>
        </p:grpSpPr>
        <p:sp>
          <p:nvSpPr>
            <p:cNvPr id="16" name="Rectangle 15"/>
            <p:cNvSpPr/>
            <p:nvPr/>
          </p:nvSpPr>
          <p:spPr>
            <a:xfrm>
              <a:off x="762000" y="3377241"/>
              <a:ext cx="7620000" cy="3429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602" name="AutoShape 2"/>
            <p:cNvCxnSpPr>
              <a:cxnSpLocks noChangeShapeType="1"/>
              <a:stCxn id="25605" idx="2"/>
              <a:endCxn id="25606" idx="0"/>
            </p:cNvCxnSpPr>
            <p:nvPr/>
          </p:nvCxnSpPr>
          <p:spPr bwMode="auto">
            <a:xfrm rot="5400000">
              <a:off x="2628900" y="4158291"/>
              <a:ext cx="1909763" cy="1976437"/>
            </a:xfrm>
            <a:prstGeom prst="bentConnector3">
              <a:avLst>
                <a:gd name="adj1" fmla="val 50000"/>
              </a:avLst>
            </a:prstGeom>
            <a:noFill/>
            <a:ln w="38100">
              <a:solidFill>
                <a:srgbClr val="FF0000"/>
              </a:solidFill>
              <a:miter lim="800000"/>
              <a:headEnd/>
              <a:tailEnd type="triangle" w="med" len="med"/>
            </a:ln>
            <a:effectLst>
              <a:outerShdw dist="35921" dir="2700000" algn="ctr" rotWithShape="0">
                <a:schemeClr val="tx1"/>
              </a:outerShdw>
            </a:effectLst>
          </p:spPr>
        </p:cxnSp>
        <p:cxnSp>
          <p:nvCxnSpPr>
            <p:cNvPr id="25603" name="AutoShape 3"/>
            <p:cNvCxnSpPr>
              <a:cxnSpLocks noChangeShapeType="1"/>
              <a:stCxn id="25605" idx="2"/>
              <a:endCxn id="25607" idx="0"/>
            </p:cNvCxnSpPr>
            <p:nvPr/>
          </p:nvCxnSpPr>
          <p:spPr bwMode="auto">
            <a:xfrm rot="16200000" flipH="1">
              <a:off x="4531518" y="4232110"/>
              <a:ext cx="1909763" cy="1828800"/>
            </a:xfrm>
            <a:prstGeom prst="bentConnector3">
              <a:avLst>
                <a:gd name="adj1" fmla="val 50000"/>
              </a:avLst>
            </a:prstGeom>
            <a:noFill/>
            <a:ln w="38100">
              <a:solidFill>
                <a:srgbClr val="FF0000"/>
              </a:solidFill>
              <a:miter lim="800000"/>
              <a:headEnd/>
              <a:tailEnd type="triangle" w="med" len="med"/>
            </a:ln>
            <a:effectLst>
              <a:outerShdw dist="35921" dir="2700000" algn="ctr" rotWithShape="0">
                <a:schemeClr val="tx1"/>
              </a:outerShdw>
            </a:effectLst>
          </p:spPr>
        </p:cxnSp>
        <p:sp>
          <p:nvSpPr>
            <p:cNvPr id="25605" name="Rectangle 5"/>
            <p:cNvSpPr>
              <a:spLocks noChangeArrowheads="1"/>
            </p:cNvSpPr>
            <p:nvPr/>
          </p:nvSpPr>
          <p:spPr bwMode="auto">
            <a:xfrm>
              <a:off x="2209800" y="3485191"/>
              <a:ext cx="4724400" cy="711200"/>
            </a:xfrm>
            <a:prstGeom prst="rect">
              <a:avLst/>
            </a:prstGeom>
            <a:solidFill>
              <a:schemeClr val="accent2">
                <a:lumMod val="75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50000"/>
                </a:spcBef>
                <a:spcAft>
                  <a:spcPts val="0"/>
                </a:spcAft>
                <a:defRPr/>
              </a:pPr>
              <a:r>
                <a:rPr lang="en-US" sz="2000" b="1" dirty="0">
                  <a:solidFill>
                    <a:schemeClr val="bg1"/>
                  </a:solidFill>
                  <a:effectLst>
                    <a:outerShdw blurRad="38100" dist="38100" dir="2700000" algn="tl">
                      <a:srgbClr val="000000"/>
                    </a:outerShdw>
                  </a:effectLst>
                  <a:latin typeface="+mn-lt"/>
                  <a:cs typeface="Arial" pitchFamily="34" charset="0"/>
                </a:rPr>
                <a:t>Total Dollar Amount of Goods Available for Sale</a:t>
              </a:r>
            </a:p>
          </p:txBody>
        </p:sp>
        <p:sp>
          <p:nvSpPr>
            <p:cNvPr id="25606" name="Rectangle 6"/>
            <p:cNvSpPr>
              <a:spLocks noChangeArrowheads="1"/>
            </p:cNvSpPr>
            <p:nvPr/>
          </p:nvSpPr>
          <p:spPr bwMode="auto">
            <a:xfrm>
              <a:off x="838200" y="6096628"/>
              <a:ext cx="3514725" cy="406400"/>
            </a:xfrm>
            <a:prstGeom prst="rect">
              <a:avLst/>
            </a:prstGeom>
            <a:solidFill>
              <a:schemeClr val="accent6">
                <a:lumMod val="60000"/>
                <a:lumOff val="40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solidFill>
                    <a:srgbClr val="990000"/>
                  </a:solidFill>
                  <a:latin typeface="+mn-lt"/>
                  <a:cs typeface="Arial" pitchFamily="34" charset="0"/>
                </a:rPr>
                <a:t>Ending Inventory</a:t>
              </a:r>
            </a:p>
          </p:txBody>
        </p:sp>
        <p:sp>
          <p:nvSpPr>
            <p:cNvPr id="25609" name="Oval 9"/>
            <p:cNvSpPr>
              <a:spLocks noChangeArrowheads="1"/>
            </p:cNvSpPr>
            <p:nvPr/>
          </p:nvSpPr>
          <p:spPr bwMode="auto">
            <a:xfrm>
              <a:off x="2549106" y="4419600"/>
              <a:ext cx="3886200" cy="1447800"/>
            </a:xfrm>
            <a:prstGeom prst="ellipse">
              <a:avLst/>
            </a:prstGeom>
            <a:solidFill>
              <a:srgbClr val="EFDEAD">
                <a:alpha val="50195"/>
              </a:srgbClr>
            </a:solidFill>
            <a:ln w="9525">
              <a:solidFill>
                <a:schemeClr val="tx1"/>
              </a:solidFill>
              <a:round/>
              <a:headEnd/>
              <a:tailEnd/>
            </a:ln>
          </p:spPr>
          <p:txBody>
            <a:bodyPr anchor="ctr"/>
            <a:lstStyle/>
            <a:p>
              <a:pPr algn="ctr"/>
              <a:r>
                <a:rPr lang="en-US" sz="2000" b="1"/>
                <a:t>Inventory Costing Method</a:t>
              </a:r>
            </a:p>
          </p:txBody>
        </p:sp>
        <p:sp>
          <p:nvSpPr>
            <p:cNvPr id="25607" name="Rectangle 7"/>
            <p:cNvSpPr>
              <a:spLocks noChangeArrowheads="1"/>
            </p:cNvSpPr>
            <p:nvPr/>
          </p:nvSpPr>
          <p:spPr bwMode="auto">
            <a:xfrm>
              <a:off x="4643438" y="6096628"/>
              <a:ext cx="3514725" cy="406400"/>
            </a:xfrm>
            <a:prstGeom prst="rect">
              <a:avLst/>
            </a:prstGeom>
            <a:solidFill>
              <a:schemeClr val="tx2">
                <a:lumMod val="60000"/>
                <a:lumOff val="40000"/>
              </a:schemeClr>
            </a:solidFill>
            <a:ln w="12700">
              <a:solidFill>
                <a:schemeClr val="tx1"/>
              </a:solidFill>
              <a:miter lim="800000"/>
              <a:headEnd/>
              <a:tailEnd/>
            </a:ln>
            <a:effectLst>
              <a:outerShdw dist="53882" dir="2700000" algn="ctr" rotWithShape="0">
                <a:schemeClr val="tx1"/>
              </a:outerShdw>
            </a:effectLst>
          </p:spPr>
          <p:txBody>
            <a:bodyPr lIns="90488" tIns="44450" rIns="90488" bIns="44450" anchor="ctr">
              <a:spAutoFit/>
            </a:bodyPr>
            <a:lstStyle/>
            <a:p>
              <a:pPr algn="ctr" eaLnBrk="0" fontAlgn="auto" hangingPunct="0">
                <a:spcBef>
                  <a:spcPct val="50000"/>
                </a:spcBef>
                <a:spcAft>
                  <a:spcPts val="0"/>
                </a:spcAft>
                <a:defRPr/>
              </a:pPr>
              <a:r>
                <a:rPr lang="en-US" sz="2000" b="1" dirty="0">
                  <a:solidFill>
                    <a:srgbClr val="003399"/>
                  </a:solidFill>
                  <a:latin typeface="+mn-lt"/>
                  <a:cs typeface="Arial" pitchFamily="34" charset="0"/>
                </a:rPr>
                <a:t>Cost of Goods Sold</a:t>
              </a:r>
            </a:p>
          </p:txBody>
        </p:sp>
      </p:grpSp>
      <p:sp>
        <p:nvSpPr>
          <p:cNvPr id="11" name="Rounded Rectangle 10"/>
          <p:cNvSpPr/>
          <p:nvPr/>
        </p:nvSpPr>
        <p:spPr>
          <a:xfrm>
            <a:off x="1828800" y="1125538"/>
            <a:ext cx="5410200" cy="18669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r>
              <a:rPr lang="en-US" sz="2400" b="1" u="sng" dirty="0"/>
              <a:t>Inventory Costing Methods</a:t>
            </a:r>
          </a:p>
          <a:p>
            <a:pPr marL="342900" indent="-342900" fontAlgn="auto">
              <a:spcBef>
                <a:spcPts val="0"/>
              </a:spcBef>
              <a:spcAft>
                <a:spcPts val="0"/>
              </a:spcAft>
              <a:buFont typeface="+mj-lt"/>
              <a:buAutoNum type="arabicPeriod"/>
              <a:defRPr/>
            </a:pPr>
            <a:r>
              <a:rPr lang="en-US" sz="2400" b="1" dirty="0"/>
              <a:t>Specific Identification</a:t>
            </a:r>
          </a:p>
          <a:p>
            <a:pPr marL="342900" indent="-342900" fontAlgn="auto">
              <a:spcBef>
                <a:spcPts val="0"/>
              </a:spcBef>
              <a:spcAft>
                <a:spcPts val="0"/>
              </a:spcAft>
              <a:buFont typeface="+mj-lt"/>
              <a:buAutoNum type="arabicPeriod"/>
              <a:defRPr/>
            </a:pPr>
            <a:r>
              <a:rPr lang="en-US" sz="2400" b="1" dirty="0"/>
              <a:t>First-in, </a:t>
            </a:r>
            <a:r>
              <a:rPr lang="en-US" sz="2400" b="1" dirty="0"/>
              <a:t>First-out (FIFO)</a:t>
            </a:r>
            <a:endParaRPr lang="en-US" sz="2400" b="1" dirty="0"/>
          </a:p>
          <a:p>
            <a:pPr marL="342900" indent="-342900" fontAlgn="auto">
              <a:spcBef>
                <a:spcPts val="0"/>
              </a:spcBef>
              <a:spcAft>
                <a:spcPts val="0"/>
              </a:spcAft>
              <a:buFont typeface="+mj-lt"/>
              <a:buAutoNum type="arabicPeriod"/>
              <a:defRPr/>
            </a:pPr>
            <a:r>
              <a:rPr lang="en-US" sz="2400" b="1" dirty="0"/>
              <a:t>Last-in, </a:t>
            </a:r>
            <a:r>
              <a:rPr lang="en-US" sz="2400" b="1" dirty="0"/>
              <a:t>First-out (LIFO)</a:t>
            </a:r>
            <a:endParaRPr lang="en-US" sz="2400" b="1" dirty="0"/>
          </a:p>
          <a:p>
            <a:pPr marL="342900" indent="-342900" fontAlgn="auto">
              <a:spcBef>
                <a:spcPts val="0"/>
              </a:spcBef>
              <a:spcAft>
                <a:spcPts val="0"/>
              </a:spcAft>
              <a:buFont typeface="+mj-lt"/>
              <a:buAutoNum type="arabicPeriod"/>
              <a:defRPr/>
            </a:pPr>
            <a:r>
              <a:rPr lang="en-US" sz="2400" b="1" dirty="0"/>
              <a:t>Weighted Average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fontAlgn="auto">
              <a:spcAft>
                <a:spcPts val="0"/>
              </a:spcAft>
              <a:defRPr/>
            </a:pPr>
            <a:r>
              <a:rPr lang="en-US" dirty="0" smtClean="0"/>
              <a:t>Specific Identification</a:t>
            </a:r>
          </a:p>
        </p:txBody>
      </p:sp>
      <p:sp>
        <p:nvSpPr>
          <p:cNvPr id="123907" name="Rectangle 3"/>
          <p:cNvSpPr>
            <a:spLocks noGrp="1" noChangeArrowheads="1"/>
          </p:cNvSpPr>
          <p:nvPr>
            <p:ph type="body" idx="4294967295"/>
          </p:nvPr>
        </p:nvSpPr>
        <p:spPr>
          <a:xfrm>
            <a:off x="803275" y="1752600"/>
            <a:ext cx="3844925" cy="4483100"/>
          </a:xfrm>
          <a:solidFill>
            <a:schemeClr val="accent5">
              <a:lumMod val="20000"/>
              <a:lumOff val="80000"/>
            </a:schemeClr>
          </a:solidFill>
          <a:ln w="12700" cap="flat">
            <a:solidFill>
              <a:schemeClr val="tx1"/>
            </a:solidFill>
          </a:ln>
          <a:effectLst>
            <a:outerShdw dist="107763" dir="2700000" algn="ctr" rotWithShape="0">
              <a:schemeClr val="tx2">
                <a:lumMod val="50000"/>
              </a:schemeClr>
            </a:outerShdw>
          </a:effectLst>
        </p:spPr>
        <p:txBody>
          <a:bodyPr lIns="90488" tIns="44450" rIns="90488" bIns="44450" rtlCol="0">
            <a:normAutofit/>
          </a:bodyPr>
          <a:lstStyle/>
          <a:p>
            <a:pPr algn="ctr" fontAlgn="auto">
              <a:buFont typeface="Wingdings" pitchFamily="-112" charset="2"/>
              <a:buNone/>
              <a:defRPr/>
            </a:pPr>
            <a:r>
              <a:rPr lang="en-US" sz="4000" dirty="0"/>
              <a:t>When units are </a:t>
            </a:r>
            <a:r>
              <a:rPr lang="en-US" sz="4000" dirty="0" smtClean="0"/>
              <a:t>sold, the </a:t>
            </a:r>
            <a:r>
              <a:rPr lang="en-US" sz="4000" dirty="0">
                <a:solidFill>
                  <a:srgbClr val="C00000"/>
                </a:solidFill>
              </a:rPr>
              <a:t>specific cost </a:t>
            </a:r>
            <a:r>
              <a:rPr lang="en-US" sz="4000" dirty="0"/>
              <a:t>of the unit sold is added to cost of goods sold.</a:t>
            </a:r>
          </a:p>
        </p:txBody>
      </p:sp>
      <p:graphicFrame>
        <p:nvGraphicFramePr>
          <p:cNvPr id="1044" name="Object 20"/>
          <p:cNvGraphicFramePr>
            <a:graphicFrameLocks noChangeAspect="1"/>
          </p:cNvGraphicFramePr>
          <p:nvPr/>
        </p:nvGraphicFramePr>
        <p:xfrm>
          <a:off x="5808663" y="1524000"/>
          <a:ext cx="2286000" cy="976313"/>
        </p:xfrm>
        <a:graphic>
          <a:graphicData uri="http://schemas.openxmlformats.org/presentationml/2006/ole">
            <p:oleObj spid="_x0000_s1044" name="Clip" r:id="rId4" imgW="7303325" imgH="3123210" progId="">
              <p:embed/>
            </p:oleObj>
          </a:graphicData>
        </a:graphic>
      </p:graphicFrame>
      <p:pic>
        <p:nvPicPr>
          <p:cNvPr id="1047" name="Picture 5"/>
          <p:cNvPicPr>
            <a:picLocks noChangeAspect="1" noChangeArrowheads="1"/>
          </p:cNvPicPr>
          <p:nvPr/>
        </p:nvPicPr>
        <p:blipFill>
          <a:blip r:embed="rId5"/>
          <a:srcRect/>
          <a:stretch>
            <a:fillRect/>
          </a:stretch>
        </p:blipFill>
        <p:spPr bwMode="auto">
          <a:xfrm>
            <a:off x="5932488" y="2895600"/>
            <a:ext cx="2038350" cy="1477963"/>
          </a:xfrm>
          <a:prstGeom prst="rect">
            <a:avLst/>
          </a:prstGeom>
          <a:noFill/>
          <a:ln w="9525">
            <a:noFill/>
            <a:miter lim="800000"/>
            <a:headEnd/>
            <a:tailEnd/>
          </a:ln>
        </p:spPr>
      </p:pic>
      <p:pic>
        <p:nvPicPr>
          <p:cNvPr id="1048" name="Picture 6"/>
          <p:cNvPicPr>
            <a:picLocks noChangeAspect="1" noChangeArrowheads="1"/>
          </p:cNvPicPr>
          <p:nvPr/>
        </p:nvPicPr>
        <p:blipFill>
          <a:blip r:embed="rId6"/>
          <a:srcRect/>
          <a:stretch>
            <a:fillRect/>
          </a:stretch>
        </p:blipFill>
        <p:spPr bwMode="auto">
          <a:xfrm>
            <a:off x="5829300" y="4648200"/>
            <a:ext cx="2244725" cy="1635125"/>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4807</TotalTime>
  <Words>6152</Words>
  <Application>Microsoft Office PowerPoint</Application>
  <PresentationFormat>On-screen Show (4:3)</PresentationFormat>
  <Paragraphs>345</Paragraphs>
  <Slides>39</Slides>
  <Notes>39</Notes>
  <HiddenSlides>0</HiddenSlides>
  <MMClips>0</MMClips>
  <ScaleCrop>false</ScaleCrop>
  <HeadingPairs>
    <vt:vector size="8" baseType="variant">
      <vt:variant>
        <vt:lpstr>Fonts Used</vt:lpstr>
      </vt:variant>
      <vt:variant>
        <vt:i4>8</vt:i4>
      </vt:variant>
      <vt:variant>
        <vt:lpstr>Design Template</vt:lpstr>
      </vt:variant>
      <vt:variant>
        <vt:i4>2</vt:i4>
      </vt:variant>
      <vt:variant>
        <vt:lpstr>Embedded OLE Servers</vt:lpstr>
      </vt:variant>
      <vt:variant>
        <vt:i4>2</vt:i4>
      </vt:variant>
      <vt:variant>
        <vt:lpstr>Slide Titles</vt:lpstr>
      </vt:variant>
      <vt:variant>
        <vt:i4>39</vt:i4>
      </vt:variant>
    </vt:vector>
  </HeadingPairs>
  <TitlesOfParts>
    <vt:vector size="51" baseType="lpstr">
      <vt:lpstr>Arial</vt:lpstr>
      <vt:lpstr>Calibri</vt:lpstr>
      <vt:lpstr>Book Antiqua</vt:lpstr>
      <vt:lpstr>Wingdings</vt:lpstr>
      <vt:lpstr>Arial Black</vt:lpstr>
      <vt:lpstr>Arial Narrow</vt:lpstr>
      <vt:lpstr>SimSun-ExtB</vt:lpstr>
      <vt:lpstr>Times New Roman</vt:lpstr>
      <vt:lpstr>Essential</vt:lpstr>
      <vt:lpstr>Essential</vt:lpstr>
      <vt:lpstr>Clip</vt:lpstr>
      <vt:lpstr>Worksheet</vt:lpstr>
      <vt:lpstr>CHAPTER 7</vt:lpstr>
      <vt:lpstr>UNDERSTANDING THE BUSINESS</vt:lpstr>
      <vt:lpstr>ITEMS INCLUDED IN INVENTORY</vt:lpstr>
      <vt:lpstr>COSTS INCLUDED IN INVENTORY PURCHASES</vt:lpstr>
      <vt:lpstr>FLOW OF INVENTORY COSTS</vt:lpstr>
      <vt:lpstr>COST OF GOODS SOLD EQUATION</vt:lpstr>
      <vt:lpstr>PERPETUAL AND PERIODIC INVENTORY SYSTEMS</vt:lpstr>
      <vt:lpstr>INVENTORY COSTING METHODS</vt:lpstr>
      <vt:lpstr>SPECIFIC IDENTIFICATION</vt:lpstr>
      <vt:lpstr>COST FLOW ASSUMPTIONS</vt:lpstr>
      <vt:lpstr>FIRST-IN, FIRST-OUT METHOD</vt:lpstr>
      <vt:lpstr>FIRST-IN, FIRST-OUT METHOD</vt:lpstr>
      <vt:lpstr>FIRST-IN, FIRST-OUT METHOD</vt:lpstr>
      <vt:lpstr>LAST-IN, FIRST-OUT METHOD</vt:lpstr>
      <vt:lpstr>LAST-IN, FIRST-OUT METHOD</vt:lpstr>
      <vt:lpstr>LAST-IN, FIRST-OUT METHOD</vt:lpstr>
      <vt:lpstr>AVERAGE COST METHOD</vt:lpstr>
      <vt:lpstr>AVERAGE COST METHOD</vt:lpstr>
      <vt:lpstr>AVERAGE COST METHOD</vt:lpstr>
      <vt:lpstr>PERPETUAL INVENTORY SYSTEMS AND COST FLOW ASSUMPTIONS IN PRACTICE</vt:lpstr>
      <vt:lpstr>FINANCIAL STATEMENT EFFECTS OF INVENTORY COSTING METHODS</vt:lpstr>
      <vt:lpstr>INTERNATIONAL PERSPECTIVE LIFO AND INTERNATIONAL COMPARISONS</vt:lpstr>
      <vt:lpstr>FINANCIAL STATEMENT EFFECTS OF INVENTORY COSTING METHODS</vt:lpstr>
      <vt:lpstr>MANAGERS CHOICE OF INVENTORY METHODS</vt:lpstr>
      <vt:lpstr>VALUATION AT LOWER OF COST OR MARKET</vt:lpstr>
      <vt:lpstr>VALUATION AT LOWER OF COST OR MARKET</vt:lpstr>
      <vt:lpstr>INVENTORY TURNOVER</vt:lpstr>
      <vt:lpstr>AVERAGE DAYS TO SELL INVENTORY</vt:lpstr>
      <vt:lpstr>INVENTORY METHODS AND FINANCIAL STATEMENT ANALYSIS</vt:lpstr>
      <vt:lpstr>LIFO AND INVENTORY TURNOVER</vt:lpstr>
      <vt:lpstr>LIFO AND INVENTORY TURNOVER</vt:lpstr>
      <vt:lpstr>INTERNAL CONTROL OF INVENTORY</vt:lpstr>
      <vt:lpstr>ERRORS IN MEASURING ENDING INVENTORY</vt:lpstr>
      <vt:lpstr>INVENTORY AND CASH FLOWS</vt:lpstr>
      <vt:lpstr>SUPPLEMENT A: LIFO LIQUIDATIONS</vt:lpstr>
      <vt:lpstr>SUPPLEMENT B: FIFO AND LIFO COST OF GOODS SOLD </vt:lpstr>
      <vt:lpstr>SUPPLEMENT C: ADDITIONAL ISSUES IN MEASURING PURCHASES</vt:lpstr>
      <vt:lpstr>SUPPLEMENT C: ADDITIONAL ISSUES IN MEASURING PURCHASES</vt:lpstr>
      <vt:lpstr>END OF CHAPTER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71</cp:revision>
  <dcterms:created xsi:type="dcterms:W3CDTF">2013-05-07T23:15:17Z</dcterms:created>
  <dcterms:modified xsi:type="dcterms:W3CDTF">2013-06-18T07:43:44Z</dcterms:modified>
</cp:coreProperties>
</file>