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Default Extension="xls" ContentType="application/vnd.ms-exce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2"/>
  </p:notesMasterIdLst>
  <p:handoutMasterIdLst>
    <p:handoutMasterId r:id="rId43"/>
  </p:handoutMasterIdLst>
  <p:sldIdLst>
    <p:sldId id="257"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263"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ndy" initials="" lastIdx="26" clrIdx="0"/>
  <p:cmAuthor id="1" name="Susan Galbreath"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99"/>
    <a:srgbClr val="292929"/>
    <a:srgbClr val="CCFFCC"/>
    <a:srgbClr val="99FF99"/>
    <a:srgbClr val="FFFF99"/>
    <a:srgbClr val="4D4D4D"/>
    <a:srgbClr val="33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84479" autoAdjust="0"/>
  </p:normalViewPr>
  <p:slideViewPr>
    <p:cSldViewPr>
      <p:cViewPr>
        <p:scale>
          <a:sx n="50" d="100"/>
          <a:sy n="50" d="100"/>
        </p:scale>
        <p:origin x="-2256" y="-6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9" d="100"/>
          <a:sy n="69" d="100"/>
        </p:scale>
        <p:origin x="-32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image" Target="../media/image2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image" Target="../media/image37.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4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4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dirty="0" smtClean="0">
                <a:latin typeface="+mn-lt"/>
              </a:defRPr>
            </a:lvl1pPr>
          </a:lstStyle>
          <a:p>
            <a:pPr>
              <a:defRPr/>
            </a:pPr>
            <a:r>
              <a:rPr lang="en-US"/>
              <a:t>10-</a:t>
            </a:r>
            <a:fld id="{B89BBA77-E335-4029-A970-29879FD682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TextBox 5"/>
          <p:cNvSpPr txBox="1"/>
          <p:nvPr/>
        </p:nvSpPr>
        <p:spPr>
          <a:xfrm>
            <a:off x="5943600" y="0"/>
            <a:ext cx="914400" cy="246063"/>
          </a:xfrm>
          <a:prstGeom prst="rect">
            <a:avLst/>
          </a:prstGeom>
          <a:noFill/>
        </p:spPr>
        <p:txBody>
          <a:bodyPr>
            <a:spAutoFit/>
          </a:bodyPr>
          <a:lstStyle/>
          <a:p>
            <a:pPr algn="r" fontAlgn="auto">
              <a:spcBef>
                <a:spcPts val="0"/>
              </a:spcBef>
              <a:spcAft>
                <a:spcPts val="0"/>
              </a:spcAft>
              <a:defRPr/>
            </a:pPr>
            <a:r>
              <a:rPr lang="en-US" sz="1000" dirty="0">
                <a:latin typeface="+mn-lt"/>
              </a:rPr>
              <a:t>10-</a:t>
            </a:r>
            <a:fld id="{4E87B4B8-2618-4F90-AECE-E5746985018F}" type="slidenum">
              <a:rPr lang="en-US" sz="1000">
                <a:latin typeface="+mn-lt"/>
              </a:rPr>
              <a:pPr algn="r" fontAlgn="auto">
                <a:spcBef>
                  <a:spcPts val="0"/>
                </a:spcBef>
                <a:spcAft>
                  <a:spcPts val="0"/>
                </a:spcAft>
                <a:defRPr/>
              </a:pPr>
              <a:t>‹#›</a:t>
            </a:fld>
            <a:endParaRPr lang="en-US" sz="1000" dirty="0">
              <a:latin typeface="+mn-lt"/>
            </a:endParaRP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bwMode="auto">
          <a:noFill/>
          <a:ln>
            <a:solidFill>
              <a:srgbClr val="000000"/>
            </a:solidFill>
            <a:miter lim="800000"/>
            <a:headEnd/>
            <a:tailEnd/>
          </a:ln>
        </p:spPr>
      </p:sp>
      <p:sp>
        <p:nvSpPr>
          <p:cNvPr id="122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Chapter 10: Reporting and Interpreting Bonds</a:t>
            </a:r>
          </a:p>
          <a:p>
            <a:pPr>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225282"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times interest earned ratio is computed as sum of net income, interest expense and income tax expense divided by interest expense. This ratio shows the amount of resources generated for each dollar of interest expense. In general, a high ratio is viewed more favorable than a low ratio. The times interest earned ratio is often misleading for new or rapidly growing companies which tend to invest considerable resources to build their capacity for future operations. In such cases, the times interest earned ratio will reflect significant amounts of interest expense associated with the new capacity but not the income that will be earned with the new capacity. Analysts should consider the company’s long-term strategy when using this ratio. Some analysts prefer to compare interest expense to the amount of cash a company can generate. Because creditors cannot be paid with “income” that is generated, they must be paid with cash.</a:t>
            </a:r>
          </a:p>
          <a:p>
            <a:pPr>
              <a:spcBef>
                <a:spcPct val="0"/>
              </a:spcBef>
            </a:pPr>
            <a:endParaRPr lang="en-US" smtClean="0"/>
          </a:p>
          <a:p>
            <a:pPr>
              <a:spcBef>
                <a:spcPct val="0"/>
              </a:spcBef>
            </a:pPr>
            <a:r>
              <a:rPr lang="en-US" smtClean="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5"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251906"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20000"/>
              </a:spcBef>
              <a:buClr>
                <a:schemeClr val="tx2"/>
              </a:buClr>
              <a:buSzPct val="80000"/>
              <a:buFont typeface="Wingdings" pitchFamily="2" charset="2"/>
              <a:buNone/>
            </a:pPr>
            <a:r>
              <a:rPr lang="en-US" smtClean="0"/>
              <a:t>On January 1, 2014, AT&amp;T issues $100,000 in bonds having a 10% annual stated rate of interest. The bonds mature in 2 years and interest is paid semiannually. The annual market rate of interest is 12%.</a:t>
            </a:r>
          </a:p>
          <a:p>
            <a:pPr>
              <a:spcBef>
                <a:spcPct val="20000"/>
              </a:spcBef>
              <a:buClr>
                <a:schemeClr val="tx2"/>
              </a:buClr>
              <a:buSzPct val="80000"/>
              <a:buFont typeface="Wingdings" pitchFamily="2" charset="2"/>
              <a:buNone/>
            </a:pPr>
            <a:endParaRPr lang="en-US" smtClean="0"/>
          </a:p>
          <a:p>
            <a:pPr>
              <a:spcBef>
                <a:spcPct val="20000"/>
              </a:spcBef>
              <a:buClr>
                <a:schemeClr val="tx2"/>
              </a:buClr>
              <a:buSzPct val="80000"/>
              <a:buFont typeface="Wingdings" pitchFamily="2" charset="2"/>
              <a:buNone/>
            </a:pPr>
            <a:r>
              <a:rPr lang="en-US" smtClean="0"/>
              <a:t>Since the stated interest rate of 10% is less than the market interest rate of 12%, this bond is issued at a discount.</a:t>
            </a:r>
          </a:p>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859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Recall that the issue price of a bond is composed of the present value of two items: The principal (a single amount) and the interest (an annuity). First, let’s compute the present value of the principal. Since the principal is a single amount, we need to use the Present Value of a Single Amount table to find the appropriate factor. We need the factor for 4 periods (the number of interest payments) and 6% (the market interest rate for the interest period of 6 months).</a:t>
            </a:r>
          </a:p>
          <a:p>
            <a:pPr>
              <a:spcBef>
                <a:spcPct val="0"/>
              </a:spcBef>
            </a:pPr>
            <a:endParaRPr lang="en-US" smtClean="0"/>
          </a:p>
          <a:p>
            <a:pPr>
              <a:spcBef>
                <a:spcPct val="0"/>
              </a:spcBef>
            </a:pPr>
            <a:r>
              <a:rPr lang="en-US" smtClean="0"/>
              <a:t>Using the table, we find the factor for 4 periods and 6% to be 0.7921. When we multiply the factor times the $100,000 principal, we determine the present value of the principal of $79,210.</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84322" name="Rectangle 3"/>
          <p:cNvSpPr>
            <a:spLocks noGrp="1" noChangeArrowheads="1"/>
          </p:cNvSpPr>
          <p:nvPr>
            <p:ph type="body" idx="1"/>
          </p:nvPr>
        </p:nvSpPr>
        <p:spPr bwMode="auto">
          <a:xfrm>
            <a:off x="914400" y="4343400"/>
            <a:ext cx="5029200" cy="4114800"/>
          </a:xfrm>
          <a:solidFill>
            <a:srgbClr val="FFFFFF"/>
          </a:solidFill>
        </p:spPr>
        <p:txBody>
          <a:bodyPr wrap="square" numCol="1" anchor="t" anchorCtr="0" compatLnSpc="1">
            <a:prstTxWarp prst="textNoShape">
              <a:avLst/>
            </a:prstTxWarp>
          </a:bodyPr>
          <a:lstStyle/>
          <a:p>
            <a:pPr>
              <a:spcBef>
                <a:spcPct val="50000"/>
              </a:spcBef>
            </a:pPr>
            <a:r>
              <a:rPr lang="en-US" smtClean="0"/>
              <a:t>Now, let’s compute the present value of the interest. Since the interest payments are an annuity, we need to use the Present Value of an Annuity table to find the appropriate factor. We need the factor for 4 periods (the number of interest payments) and 6% (the market interest rate for the interest period of 6 months).</a:t>
            </a:r>
          </a:p>
          <a:p>
            <a:pPr>
              <a:spcBef>
                <a:spcPct val="50000"/>
              </a:spcBef>
            </a:pPr>
            <a:endParaRPr lang="en-US" smtClean="0"/>
          </a:p>
          <a:p>
            <a:pPr>
              <a:spcBef>
                <a:spcPct val="0"/>
              </a:spcBef>
            </a:pPr>
            <a:r>
              <a:rPr lang="en-US" smtClean="0"/>
              <a:t>Using the table, we find the factor for 4 periods and 6% to be 3.4651. When we multiply the factor times the $5,000 interest payment, we determine the present value of the interest to be $17,326.</a:t>
            </a:r>
          </a:p>
          <a:p>
            <a:pPr>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187394"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50000"/>
              </a:spcBef>
            </a:pPr>
            <a:r>
              <a:rPr lang="en-US" smtClean="0"/>
              <a:t>Finally, we can determine the issue price of the bond by adding together the present value of the principal and the present value of the interest payments. Since the present value of the bonds of $96,536 is less than the $100,000 face amount of the bonds, the bonds are issued at a discount of $3,464.</a:t>
            </a:r>
          </a:p>
          <a:p>
            <a:pPr>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190466"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Here is the journal entry to record the bond issue at a discount: debit Cash for the present value of $96,536, debit Discount on Bonds Payable for $3,464, and credit Bonds Payable for $100,000. The Discount on Bonds Payable account is a contra-liability account that appears in the liability section of the balance sheet.</a:t>
            </a:r>
          </a:p>
          <a:p>
            <a:pPr>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193538"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Here is an example of a bond issued at a discount on AT&amp;T’s balance sheet. The discount will be amortized over the life of the bond. Two methods of amortization are commonly used: Straight-line and Effective-interest.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195586"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Using the straight-line method, follow these steps.</a:t>
            </a:r>
          </a:p>
          <a:p>
            <a:pPr>
              <a:spcBef>
                <a:spcPct val="0"/>
              </a:spcBef>
            </a:pPr>
            <a:endParaRPr lang="en-US" smtClean="0"/>
          </a:p>
          <a:p>
            <a:pPr>
              <a:spcBef>
                <a:spcPct val="0"/>
              </a:spcBef>
            </a:pPr>
            <a:r>
              <a:rPr lang="en-US" smtClean="0"/>
              <a:t>First, identify the amount of the bond discount.</a:t>
            </a:r>
          </a:p>
          <a:p>
            <a:pPr>
              <a:spcBef>
                <a:spcPct val="0"/>
              </a:spcBef>
            </a:pPr>
            <a:r>
              <a:rPr lang="en-US" smtClean="0"/>
              <a:t>Second, divide the bond discount by the number of interest periods.</a:t>
            </a:r>
          </a:p>
          <a:p>
            <a:pPr>
              <a:spcBef>
                <a:spcPct val="0"/>
              </a:spcBef>
            </a:pPr>
            <a:r>
              <a:rPr lang="en-US" smtClean="0"/>
              <a:t>Third, include the discount amortization amount as part of the periodic interest expense entry. The discount will be reduced to zero by the maturity date.</a:t>
            </a:r>
          </a:p>
          <a:p>
            <a:pPr lvl="1">
              <a:lnSpc>
                <a:spcPct val="90000"/>
              </a:lnSpc>
              <a:spcBef>
                <a:spcPct val="20000"/>
              </a:spcBef>
              <a:buClr>
                <a:srgbClr val="FFFFCC"/>
              </a:buClr>
              <a:buFont typeface="Wingdings" pitchFamily="2" charset="2"/>
              <a:buChar char="l"/>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865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nSpc>
                <a:spcPct val="85000"/>
              </a:lnSpc>
              <a:spcBef>
                <a:spcPct val="0"/>
              </a:spcBef>
              <a:buClr>
                <a:schemeClr val="tx2"/>
              </a:buClr>
              <a:buSzPct val="80000"/>
              <a:buFont typeface="Wingdings" pitchFamily="2" charset="2"/>
              <a:buNone/>
            </a:pPr>
            <a:r>
              <a:rPr lang="en-US" smtClean="0"/>
              <a:t>AT&amp;T issued their bonds on Jan. 1, 2014. The discount was $3,464. The bonds have a 2-year maturity and $5,000 interest is paid semiannually.</a:t>
            </a:r>
            <a:br>
              <a:rPr lang="en-US" smtClean="0"/>
            </a:br>
            <a:r>
              <a:rPr lang="en-US" smtClean="0"/>
              <a:t/>
            </a:r>
            <a:br>
              <a:rPr lang="en-US" smtClean="0"/>
            </a:br>
            <a:r>
              <a:rPr lang="en-US" smtClean="0"/>
              <a:t>To compute the periodic discount amortization using the straight-line method, divide the discount by 4 (the number of interest periods) to arrive at the straight-line amortization of $866 per interest period.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201730"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To record the interest payment and the discount amortization, AT&amp;T’s would debit Interest Expense for $5,866, credit Discount on Bonds Payable for $866, and credit Cash for $5,000.</a:t>
            </a:r>
          </a:p>
          <a:p>
            <a:pPr>
              <a:spcBef>
                <a:spcPct val="0"/>
              </a:spcBef>
            </a:pPr>
            <a:endParaRPr lang="en-US" smtClean="0"/>
          </a:p>
          <a:p>
            <a:pPr>
              <a:spcBef>
                <a:spcPct val="0"/>
              </a:spcBef>
            </a:pPr>
            <a:r>
              <a:rPr lang="en-US" smtClean="0"/>
              <a:t>Here is an example of AT&amp;T’s balance sheet after the first six months. As the discount is amortized, the carrying amount of the bonds increases.</a:t>
            </a:r>
          </a:p>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183298"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Capital structure is the mixture of debt and equity a company uses to finance its operations. Almost all companies employ some debt in its capital structure. Bonds are securities that corporations and governmental units issue when they borrow large amounts of money.</a:t>
            </a:r>
          </a:p>
          <a:p>
            <a:pPr>
              <a:spcBef>
                <a:spcPct val="0"/>
              </a:spcBef>
            </a:pPr>
            <a:endParaRPr lang="en-US" smtClean="0"/>
          </a:p>
          <a:p>
            <a:pPr>
              <a:spcBef>
                <a:spcPct val="0"/>
              </a:spcBef>
            </a:pPr>
            <a:r>
              <a:rPr lang="en-US" smtClean="0"/>
              <a:t>Large corporations need to borrow billions of dollars, which makes borrowing from individual creditors impractical. Instead, these corporations issue bonds to raise debt capital. </a:t>
            </a:r>
          </a:p>
          <a:p>
            <a:pPr>
              <a:spcBef>
                <a:spcPct val="0"/>
              </a:spcBef>
            </a:pPr>
            <a:endParaRPr lang="en-US" smtClean="0"/>
          </a:p>
          <a:p>
            <a:pPr>
              <a:spcBef>
                <a:spcPct val="0"/>
              </a:spcBef>
            </a:pPr>
            <a:r>
              <a:rPr lang="en-US" smtClean="0"/>
              <a:t>Bonds can be traded on established exchanges that provide liquidity to bondholders. The liquidity of bonds offers an important advantage to corporations. By issuing more liquid debt, corporations can reduce the cost of long-term borrowing.</a:t>
            </a:r>
          </a:p>
          <a:p>
            <a:pPr>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Rectangle 2"/>
          <p:cNvSpPr>
            <a:spLocks noGrp="1" noChangeArrowheads="1"/>
          </p:cNvSpPr>
          <p:nvPr>
            <p:ph type="body" idx="1"/>
          </p:nvPr>
        </p:nvSpPr>
        <p:spPr bwMode="auto">
          <a:xfrm>
            <a:off x="914400" y="4343400"/>
            <a:ext cx="5029200" cy="4114800"/>
          </a:xfrm>
          <a:noFill/>
        </p:spPr>
        <p:txBody>
          <a:bodyPr wrap="square" lIns="90488" tIns="44450" rIns="90488" bIns="44450" numCol="1" anchor="t" anchorCtr="0" compatLnSpc="1">
            <a:prstTxWarp prst="textNoShape">
              <a:avLst/>
            </a:prstTxWarp>
          </a:bodyPr>
          <a:lstStyle/>
          <a:p>
            <a:pPr>
              <a:spcBef>
                <a:spcPct val="0"/>
              </a:spcBef>
            </a:pPr>
            <a:r>
              <a:rPr lang="en-US" smtClean="0"/>
              <a:t>This is an amortization table using the straight-line method. An amortization table illustrates the interest payment, interest expense, discount amortization, unamortized discount balance, and the carrying value of the bond for each interest payment period over the life of the bond.</a:t>
            </a:r>
          </a:p>
        </p:txBody>
      </p:sp>
      <p:sp>
        <p:nvSpPr>
          <p:cNvPr id="203778" name="Rectangle 3"/>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206850"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If you are using the effective-interest method (the theoretically preferred method), compute interest expense by multiplying the current unpaid balance times the market rate of interest. The discount amortization is the difference between the calculated interest expense and the cash paid (or accrued) for interest. </a:t>
            </a:r>
          </a:p>
          <a:p>
            <a:pPr>
              <a:spcBef>
                <a:spcPct val="0"/>
              </a:spcBef>
            </a:pP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1026"/>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09922" name="Rectangle 1027"/>
          <p:cNvSpPr>
            <a:spLocks noGrp="1" noChangeArrowheads="1"/>
          </p:cNvSpPr>
          <p:nvPr>
            <p:ph type="body" idx="1"/>
          </p:nvPr>
        </p:nvSpPr>
        <p:spPr bwMode="auto">
          <a:xfrm>
            <a:off x="914400" y="4343400"/>
            <a:ext cx="5029200" cy="4114800"/>
          </a:xfrm>
          <a:solidFill>
            <a:srgbClr val="FFFFFF"/>
          </a:solidFill>
        </p:spPr>
        <p:txBody>
          <a:bodyPr wrap="square" numCol="1" anchor="t" anchorCtr="0" compatLnSpc="1">
            <a:prstTxWarp prst="textNoShape">
              <a:avLst/>
            </a:prstTxWarp>
          </a:bodyPr>
          <a:lstStyle/>
          <a:p>
            <a:pPr>
              <a:lnSpc>
                <a:spcPct val="85000"/>
              </a:lnSpc>
              <a:spcBef>
                <a:spcPct val="0"/>
              </a:spcBef>
              <a:buClr>
                <a:schemeClr val="tx2"/>
              </a:buClr>
              <a:buSzPct val="80000"/>
              <a:buFont typeface="Wingdings" pitchFamily="2" charset="2"/>
              <a:buNone/>
            </a:pPr>
            <a:r>
              <a:rPr lang="en-US" smtClean="0"/>
              <a:t>AT&amp;T issued their bonds on Jan. 1, 2014. The issue price was $96,536. The bonds have a 2-year maturity and $5,000 interest is paid semiannually.</a:t>
            </a:r>
            <a:br>
              <a:rPr lang="en-US" smtClean="0"/>
            </a:br>
            <a:r>
              <a:rPr lang="en-US" smtClean="0"/>
              <a:t/>
            </a:r>
            <a:br>
              <a:rPr lang="en-US" smtClean="0"/>
            </a:br>
            <a:r>
              <a:rPr lang="en-US" smtClean="0"/>
              <a:t>To compute the periodic discount amortization using the effective interest method, multiply the current unpaid balance by the market rate of interest of 12% and multiple by 6/12 (or one half) since interest payments occur every six months. This will give us the discount amortization of $792 for the first six months.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197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To record the interest payment and the discount amortization, AT&amp;T’s would debit Interest Expense for $5,792, credit Discount on Bonds Payable for $792, and credit Cash for $5,000.</a:t>
            </a:r>
          </a:p>
          <a:p>
            <a:pPr>
              <a:spcBef>
                <a:spcPct val="0"/>
              </a:spcBef>
            </a:pPr>
            <a:endParaRPr lang="en-US" smtClean="0"/>
          </a:p>
          <a:p>
            <a:pPr>
              <a:spcBef>
                <a:spcPct val="0"/>
              </a:spcBef>
            </a:pPr>
            <a:r>
              <a:rPr lang="en-US" smtClean="0"/>
              <a:t>Here is an example of AT&amp;T’s balance sheet after the first six months. As the discount is amortized, the carrying amount of the bonds increases.</a:t>
            </a:r>
          </a:p>
          <a:p>
            <a:pPr>
              <a:spcBef>
                <a:spcPct val="0"/>
              </a:spcBef>
            </a:pPr>
            <a:endParaRPr lang="en-US" smtClean="0"/>
          </a:p>
          <a:p>
            <a:pPr>
              <a:spcBef>
                <a:spcPct val="0"/>
              </a:spcBef>
            </a:pP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Rectangle 2"/>
          <p:cNvSpPr>
            <a:spLocks noGrp="1" noChangeArrowheads="1"/>
          </p:cNvSpPr>
          <p:nvPr>
            <p:ph type="body" idx="1"/>
          </p:nvPr>
        </p:nvSpPr>
        <p:spPr bwMode="auto">
          <a:xfrm>
            <a:off x="914400" y="4343400"/>
            <a:ext cx="5029200" cy="4114800"/>
          </a:xfrm>
          <a:noFill/>
        </p:spPr>
        <p:txBody>
          <a:bodyPr wrap="square" lIns="90488" tIns="44450" rIns="90488" bIns="44450" numCol="1" anchor="t" anchorCtr="0" compatLnSpc="1">
            <a:prstTxWarp prst="textNoShape">
              <a:avLst/>
            </a:prstTxWarp>
          </a:bodyPr>
          <a:lstStyle/>
          <a:p>
            <a:pPr>
              <a:spcBef>
                <a:spcPct val="0"/>
              </a:spcBef>
            </a:pPr>
            <a:r>
              <a:rPr lang="en-US" smtClean="0"/>
              <a:t>This is an amortization table using the effective-interest method. An amortization table illustrates the interest payment, interest expense, discount amortization, unamortized discount balance, and the carrying value of the bond for each interest payment period over the life of the bond. Notice that for the effective-interest method, the amount of interest expense and discount amortization varies each period, unlike under the straight-line method where these were the same each period. </a:t>
            </a:r>
          </a:p>
        </p:txBody>
      </p:sp>
      <p:sp>
        <p:nvSpPr>
          <p:cNvPr id="215042" name="Rectangle 3"/>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709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So far, we have discussed common bonds that are issued by many corporations. For a number of reasons, corporations may issue bonds with unusual features. The concepts you have learned will help you understand these bonds. For example, a corporation might issue a bond that does not pay periodic cash interest. These bonds are often called zero coupon bonds. Why would an investor buy a bond that did not pay interest? Our discussion of bond discounts has probably given you a good idea of the answer. The coupon interest rate on a bond can be virtually any amount and the price of the bond will be adjusted so that investors earn the market rate of interest. A bond with a zero coupon interest rate is simply a deeply discounted bond that will sell for substantially less than its maturity value.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016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20000"/>
              </a:spcBef>
              <a:buClr>
                <a:schemeClr val="tx2"/>
              </a:buClr>
              <a:buSzPct val="80000"/>
              <a:buFont typeface="Wingdings" pitchFamily="2" charset="2"/>
              <a:buNone/>
            </a:pPr>
            <a:r>
              <a:rPr lang="en-US" smtClean="0"/>
              <a:t>On January 1, 2014, AT&amp;T issues $100,000 in bonds having a 10% annual stated rate of interest. The bonds mature in 2 years and interest is paid semiannually. The annual market rate of interest is 8%.</a:t>
            </a:r>
          </a:p>
          <a:p>
            <a:pPr>
              <a:spcBef>
                <a:spcPct val="20000"/>
              </a:spcBef>
              <a:buClr>
                <a:schemeClr val="tx2"/>
              </a:buClr>
              <a:buSzPct val="80000"/>
              <a:buFont typeface="Wingdings" pitchFamily="2" charset="2"/>
              <a:buNone/>
            </a:pPr>
            <a:endParaRPr lang="en-US" smtClean="0"/>
          </a:p>
          <a:p>
            <a:pPr>
              <a:spcBef>
                <a:spcPct val="20000"/>
              </a:spcBef>
              <a:buClr>
                <a:schemeClr val="tx2"/>
              </a:buClr>
              <a:buSzPct val="80000"/>
              <a:buFont typeface="Wingdings" pitchFamily="2" charset="2"/>
              <a:buNone/>
            </a:pPr>
            <a:r>
              <a:rPr lang="en-US" smtClean="0"/>
              <a:t>Since the stated interest rate of 10% is greater than the market interest rate of 8%, this bond is issued at a premium.</a:t>
            </a:r>
          </a:p>
          <a:p>
            <a:pPr>
              <a:spcBef>
                <a:spcPct val="0"/>
              </a:spcBef>
            </a:pPr>
            <a:endParaRPr lang="en-US" smtClean="0"/>
          </a:p>
          <a:p>
            <a:pPr>
              <a:spcBef>
                <a:spcPct val="0"/>
              </a:spcBef>
            </a:pPr>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23234" name="Rectangle 3"/>
          <p:cNvSpPr>
            <a:spLocks noGrp="1" noChangeArrowheads="1"/>
          </p:cNvSpPr>
          <p:nvPr>
            <p:ph type="body" idx="1"/>
          </p:nvPr>
        </p:nvSpPr>
        <p:spPr bwMode="auto">
          <a:xfrm>
            <a:off x="914400" y="4343400"/>
            <a:ext cx="5029200" cy="4114800"/>
          </a:xfrm>
          <a:solidFill>
            <a:srgbClr val="FFFFFF"/>
          </a:solidFill>
        </p:spPr>
        <p:txBody>
          <a:bodyPr wrap="square" numCol="1" anchor="t" anchorCtr="0" compatLnSpc="1">
            <a:prstTxWarp prst="textNoShape">
              <a:avLst/>
            </a:prstTxWarp>
          </a:bodyPr>
          <a:lstStyle/>
          <a:p>
            <a:pPr>
              <a:spcBef>
                <a:spcPct val="0"/>
              </a:spcBef>
            </a:pPr>
            <a:r>
              <a:rPr lang="en-US" smtClean="0"/>
              <a:t>Recall that the issue price of a bond is composed of the present value of two items: The principal (a single amount) and the interest (an annuity). First, let’s compute the present value of the principal. Since the principal is a single amount, we need to use the Present Value of a Single Amount table to find the appropriate factor. We need the factor for 4 periods (the number of interest payments) and 4% (the market interest rate for the interest period of 6 months).</a:t>
            </a:r>
          </a:p>
          <a:p>
            <a:pPr>
              <a:spcBef>
                <a:spcPct val="0"/>
              </a:spcBef>
            </a:pPr>
            <a:endParaRPr lang="en-US" smtClean="0"/>
          </a:p>
          <a:p>
            <a:pPr>
              <a:spcBef>
                <a:spcPct val="0"/>
              </a:spcBef>
            </a:pPr>
            <a:r>
              <a:rPr lang="en-US" smtClean="0"/>
              <a:t>Using the table, we find the factor for 4 periods and 4% to be 0.8548. When we multiply the factor times the $100,000 principal, we determine the present value of the principal of $85,480.</a:t>
            </a:r>
          </a:p>
          <a:p>
            <a:pPr>
              <a:spcBef>
                <a:spcPct val="0"/>
              </a:spcBef>
            </a:pPr>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26306" name="Rectangle 3"/>
          <p:cNvSpPr>
            <a:spLocks noGrp="1" noChangeArrowheads="1"/>
          </p:cNvSpPr>
          <p:nvPr>
            <p:ph type="body" idx="1"/>
          </p:nvPr>
        </p:nvSpPr>
        <p:spPr bwMode="auto">
          <a:xfrm>
            <a:off x="914400" y="4343400"/>
            <a:ext cx="5029200" cy="4114800"/>
          </a:xfrm>
          <a:solidFill>
            <a:srgbClr val="FFFFFF"/>
          </a:solidFill>
        </p:spPr>
        <p:txBody>
          <a:bodyPr wrap="square" numCol="1" anchor="t" anchorCtr="0" compatLnSpc="1">
            <a:prstTxWarp prst="textNoShape">
              <a:avLst/>
            </a:prstTxWarp>
          </a:bodyPr>
          <a:lstStyle/>
          <a:p>
            <a:pPr>
              <a:spcBef>
                <a:spcPct val="50000"/>
              </a:spcBef>
            </a:pPr>
            <a:r>
              <a:rPr lang="en-US" smtClean="0"/>
              <a:t>Now, let’s compute the present value of the interest. Since the interest payments are an annuity, we need to use the Present Value of An Annuity table to find the appropriate factor. We need the factor for 4 periods (the number of interest payments) and 4% (the market interest rate for the interest period of 6 months).</a:t>
            </a:r>
          </a:p>
          <a:p>
            <a:pPr>
              <a:spcBef>
                <a:spcPct val="50000"/>
              </a:spcBef>
            </a:pPr>
            <a:endParaRPr lang="en-US" smtClean="0"/>
          </a:p>
          <a:p>
            <a:pPr>
              <a:spcBef>
                <a:spcPct val="0"/>
              </a:spcBef>
            </a:pPr>
            <a:r>
              <a:rPr lang="en-US" smtClean="0"/>
              <a:t>Using the table, we find the factor for 4 periods and 4% to be 3.6299. When we multiply the factor times the $5,000 interest payment, we determine the present value of the interest to be $18,150.</a:t>
            </a:r>
          </a:p>
          <a:p>
            <a:pPr>
              <a:spcBef>
                <a:spcPct val="0"/>
              </a:spcBef>
            </a:pPr>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835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50000"/>
              </a:spcBef>
            </a:pPr>
            <a:r>
              <a:rPr lang="en-US" smtClean="0"/>
              <a:t>Finally, we can determine the issue price of the bond by adding together the present value of the principal and the present value of the interest payments. Since the present value of the bonds of $103,630 is greater than the $100,000 face amount of the bonds, the bonds are issued at a premium of $3,630.</a:t>
            </a:r>
          </a:p>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205826"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u="sng" smtClean="0"/>
              <a:t>Advantages of bonds include the following:</a:t>
            </a:r>
          </a:p>
          <a:p>
            <a:pPr lvl="1">
              <a:spcBef>
                <a:spcPct val="0"/>
              </a:spcBef>
              <a:buFontTx/>
              <a:buChar char="•"/>
            </a:pPr>
            <a:r>
              <a:rPr lang="en-US" smtClean="0"/>
              <a:t>Stockholders maintain control because bonds are debt, not equity.</a:t>
            </a:r>
          </a:p>
          <a:p>
            <a:pPr lvl="1">
              <a:spcBef>
                <a:spcPct val="0"/>
              </a:spcBef>
              <a:buFontTx/>
              <a:buChar char="•"/>
            </a:pPr>
            <a:r>
              <a:rPr lang="en-US" smtClean="0"/>
              <a:t>Interest expense is tax deductible.</a:t>
            </a:r>
          </a:p>
          <a:p>
            <a:pPr lvl="1">
              <a:spcBef>
                <a:spcPct val="0"/>
              </a:spcBef>
              <a:buFontTx/>
              <a:buChar char="•"/>
            </a:pPr>
            <a:r>
              <a:rPr lang="en-US" smtClean="0"/>
              <a:t>The impact on earnings is positive because money can often be borrowed at a low interest rate and invested at a higher interest rate.</a:t>
            </a:r>
          </a:p>
          <a:p>
            <a:pPr lvl="1">
              <a:spcBef>
                <a:spcPct val="0"/>
              </a:spcBef>
              <a:buFontTx/>
              <a:buChar char="•"/>
            </a:pPr>
            <a:endParaRPr lang="en-US" smtClean="0"/>
          </a:p>
          <a:p>
            <a:pPr>
              <a:spcBef>
                <a:spcPct val="0"/>
              </a:spcBef>
            </a:pPr>
            <a:r>
              <a:rPr lang="en-US" u="sng" smtClean="0"/>
              <a:t>Disadvantages of bonds include the following:</a:t>
            </a:r>
          </a:p>
          <a:p>
            <a:pPr lvl="1">
              <a:spcBef>
                <a:spcPct val="0"/>
              </a:spcBef>
              <a:buFontTx/>
              <a:buChar char="•"/>
            </a:pPr>
            <a:r>
              <a:rPr lang="en-US" smtClean="0"/>
              <a:t>Risk of bankruptcy exists because the interest and debt must be paid back as scheduled or creditors will force legal action.</a:t>
            </a:r>
          </a:p>
          <a:p>
            <a:pPr lvl="1">
              <a:spcBef>
                <a:spcPct val="0"/>
              </a:spcBef>
              <a:buFontTx/>
              <a:buChar char="•"/>
            </a:pPr>
            <a:r>
              <a:rPr lang="en-US" smtClean="0"/>
              <a:t>Negative impact on cash flows exists because interest and principal must be repaid in the future.</a:t>
            </a:r>
          </a:p>
          <a:p>
            <a:pPr>
              <a:spcBef>
                <a:spcPct val="0"/>
              </a:spcBef>
            </a:pPr>
            <a:endParaRPr lang="en-US" smtClean="0"/>
          </a:p>
          <a:p>
            <a:pPr>
              <a:spcBef>
                <a:spcPct val="0"/>
              </a:spcBef>
            </a:pPr>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142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Here is the journal entry to record the bond issue at a premium: debit Cash for the present value of $103,630, credit Premium on Bonds Payable for $3,630, and credit Bonds Payable for $100,000. The book value of the bond is the sum of the two accounts, Premium on Bonds Payable and Bonds Payable.</a:t>
            </a:r>
          </a:p>
          <a:p>
            <a:pPr>
              <a:spcBef>
                <a:spcPct val="0"/>
              </a:spcBef>
            </a:pPr>
            <a:endParaRPr lang="en-US" smtClean="0"/>
          </a:p>
          <a:p>
            <a:pPr>
              <a:spcBef>
                <a:spcPct val="0"/>
              </a:spcBef>
            </a:pPr>
            <a:r>
              <a:rPr lang="en-US" smtClean="0"/>
              <a:t>Here is an example of a bond issued at a premium on AT&amp;T’s balance sheet. The premium will be amortized over the life of the bond. Two methods of amortization are commonly used: Straight-line and Effective-interest. </a:t>
            </a:r>
          </a:p>
          <a:p>
            <a:pPr>
              <a:spcBef>
                <a:spcPct val="0"/>
              </a:spcBef>
            </a:pPr>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2"/>
          <p:cNvSpPr>
            <a:spLocks noGrp="1" noChangeArrowheads="1"/>
          </p:cNvSpPr>
          <p:nvPr>
            <p:ph type="body" idx="1"/>
          </p:nvPr>
        </p:nvSpPr>
        <p:spPr bwMode="auto">
          <a:xfrm>
            <a:off x="914400" y="4343400"/>
            <a:ext cx="5029200" cy="4114800"/>
          </a:xfrm>
          <a:noFill/>
        </p:spPr>
        <p:txBody>
          <a:bodyPr wrap="square" lIns="90488" tIns="44450" rIns="90488" bIns="44450" numCol="1" anchor="t" anchorCtr="0" compatLnSpc="1">
            <a:prstTxWarp prst="textNoShape">
              <a:avLst/>
            </a:prstTxWarp>
          </a:bodyPr>
          <a:lstStyle/>
          <a:p>
            <a:pPr>
              <a:spcBef>
                <a:spcPct val="0"/>
              </a:spcBef>
            </a:pPr>
            <a:r>
              <a:rPr lang="en-US" smtClean="0"/>
              <a:t>This is an amortization table using the straight-line method. An amortization table illustrates the interest payment, interest expense, premium amortization, unamortized premium balance, and the carrying value of the bond for each interest payment period over the life of the bond.</a:t>
            </a:r>
          </a:p>
          <a:p>
            <a:pPr>
              <a:spcBef>
                <a:spcPct val="0"/>
              </a:spcBef>
            </a:pPr>
            <a:endParaRPr lang="en-US" smtClean="0"/>
          </a:p>
          <a:p>
            <a:pPr>
              <a:spcBef>
                <a:spcPct val="0"/>
              </a:spcBef>
            </a:pPr>
            <a:r>
              <a:rPr lang="en-US" smtClean="0"/>
              <a:t>Using the straight-line method, follow these steps to determine the amount of amortization:</a:t>
            </a:r>
          </a:p>
          <a:p>
            <a:pPr>
              <a:spcBef>
                <a:spcPct val="0"/>
              </a:spcBef>
            </a:pPr>
            <a:endParaRPr lang="en-US" smtClean="0"/>
          </a:p>
          <a:p>
            <a:pPr>
              <a:spcBef>
                <a:spcPct val="0"/>
              </a:spcBef>
            </a:pPr>
            <a:r>
              <a:rPr lang="en-US" smtClean="0"/>
              <a:t>First, identify the amount of the bond premium.</a:t>
            </a:r>
          </a:p>
          <a:p>
            <a:pPr>
              <a:spcBef>
                <a:spcPct val="0"/>
              </a:spcBef>
            </a:pPr>
            <a:r>
              <a:rPr lang="en-US" smtClean="0"/>
              <a:t>Second, divide the bond premium by the number of interest periods.</a:t>
            </a:r>
          </a:p>
          <a:p>
            <a:pPr>
              <a:spcBef>
                <a:spcPct val="0"/>
              </a:spcBef>
            </a:pPr>
            <a:r>
              <a:rPr lang="en-US" smtClean="0"/>
              <a:t>Third, include the premium amortization amount as part of the periodic interest expense entry. The premium will be reduced to zero by the maturity date. Let’s look at the interest expense journal entry.</a:t>
            </a:r>
          </a:p>
        </p:txBody>
      </p:sp>
      <p:sp>
        <p:nvSpPr>
          <p:cNvPr id="234498" name="Rectangle 3"/>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654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Every six months, to record the interest payment and the premium amortization, AT&amp;T would debit Interest Expense for $4,092, debit Premium on Bonds Payable for $908, and credit Cash for $5,000.</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Rectangle 2"/>
          <p:cNvSpPr>
            <a:spLocks noGrp="1" noChangeArrowheads="1"/>
          </p:cNvSpPr>
          <p:nvPr>
            <p:ph type="body" idx="1"/>
          </p:nvPr>
        </p:nvSpPr>
        <p:spPr bwMode="auto">
          <a:xfrm>
            <a:off x="914400" y="4343400"/>
            <a:ext cx="5029200" cy="4114800"/>
          </a:xfrm>
          <a:noFill/>
        </p:spPr>
        <p:txBody>
          <a:bodyPr wrap="square" lIns="90488" tIns="44450" rIns="90488" bIns="44450" numCol="1" anchor="t" anchorCtr="0" compatLnSpc="1">
            <a:prstTxWarp prst="textNoShape">
              <a:avLst/>
            </a:prstTxWarp>
          </a:bodyPr>
          <a:lstStyle/>
          <a:p>
            <a:pPr>
              <a:spcBef>
                <a:spcPct val="0"/>
              </a:spcBef>
            </a:pPr>
            <a:r>
              <a:rPr lang="en-US" smtClean="0"/>
              <a:t>This is an amortization table using the effective-interest method. An amortization table illustrates the interest payment, interest expense, premium amortization, unamortized premium balance, and the carrying value of the bond for each interest payment period over the life of the bond. Notice that for the effective-interest method, the amount of interest expense and premium amortization varies each period, unlike under the straight-line method where these were the same each period. </a:t>
            </a:r>
          </a:p>
          <a:p>
            <a:pPr>
              <a:spcBef>
                <a:spcPct val="0"/>
              </a:spcBef>
            </a:pPr>
            <a:endParaRPr lang="en-US" smtClean="0"/>
          </a:p>
          <a:p>
            <a:pPr>
              <a:spcBef>
                <a:spcPct val="0"/>
              </a:spcBef>
            </a:pPr>
            <a:r>
              <a:rPr lang="en-US" smtClean="0"/>
              <a:t>If you are using the effective-interest method, compute interest expense by multiplying the current unpaid balance times the market rate of interest. The premium amortization is the difference between the calculated interest expense and the cash paid (or accrued) for interest. </a:t>
            </a:r>
          </a:p>
        </p:txBody>
      </p:sp>
      <p:sp>
        <p:nvSpPr>
          <p:cNvPr id="239618" name="Rectangle 3"/>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166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To record the interest payment and the premium amortization, AT&amp;T’s would debit Interest Expense for $4,145, debit Premium on Bonds Payable for $855, and credit Cash for $5,000.</a:t>
            </a:r>
          </a:p>
          <a:p>
            <a:pPr>
              <a:spcBef>
                <a:spcPct val="0"/>
              </a:spcBef>
            </a:pPr>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371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debt-to-equity ratio is computed as total liabilities divided by stockholders’ equity. This ratio shows the relationship between the amount of capital provided by owners and the amount provided by creditors. In general, a high ratio suggest that a company relies heavily on funds provided by creditors. Heavy reliance on creditors increases the risk that a company may not be able to meet its contractual financial obligations during a business downturn.</a:t>
            </a:r>
          </a:p>
          <a:p>
            <a:pPr>
              <a:spcBef>
                <a:spcPct val="0"/>
              </a:spcBef>
            </a:pPr>
            <a:endParaRPr lang="en-US" smtClean="0"/>
          </a:p>
          <a:p>
            <a:pPr>
              <a:spcBef>
                <a:spcPct val="0"/>
              </a:spcBef>
            </a:pPr>
            <a:r>
              <a:rPr lang="en-US" smtClean="0"/>
              <a:t>The debt-to-equity ratio tells only part of the story with respect to the risks associated with debt. It does not help the analyst understand whether the company’s operations can support its debt. Remember that debt carries an obligation to make cash payments for interest and principal. As a result, most analysts would evaluate the debt-to-equity ratio within the context of the amount of cash the company can generate from operating activities. </a:t>
            </a:r>
          </a:p>
          <a:p>
            <a:pPr>
              <a:spcBef>
                <a:spcPct val="0"/>
              </a:spcBef>
            </a:pPr>
            <a:endParaRPr lang="en-US" smtClean="0"/>
          </a:p>
          <a:p>
            <a:pPr>
              <a:spcBef>
                <a:spcPct val="0"/>
              </a:spcBef>
            </a:pPr>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6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20000"/>
              </a:spcBef>
              <a:buClr>
                <a:srgbClr val="FFFFCC"/>
              </a:buClr>
              <a:buFont typeface="Wingdings" pitchFamily="2" charset="2"/>
              <a:buNone/>
            </a:pPr>
            <a:r>
              <a:rPr lang="en-US" smtClean="0"/>
              <a:t>Bonds are normally issued for long periods, such as 20 or 30 years. In several situations, a corporation may decide to retire bonds before their maturity date. A bond with a call feature</a:t>
            </a:r>
            <a:r>
              <a:rPr lang="en-US" i="1" smtClean="0"/>
              <a:t> </a:t>
            </a:r>
            <a:r>
              <a:rPr lang="en-US" smtClean="0"/>
              <a:t>may be called in for early retirement at the issuer’s option. Typically, the bond indenture includes a call premium for bonds retired before the maturity date, which often is stated as a percentage of par value. </a:t>
            </a:r>
          </a:p>
          <a:p>
            <a:pPr>
              <a:spcBef>
                <a:spcPct val="20000"/>
              </a:spcBef>
              <a:buClr>
                <a:srgbClr val="FFFFCC"/>
              </a:buClr>
              <a:buFont typeface="Wingdings" pitchFamily="2" charset="2"/>
              <a:buNone/>
            </a:pPr>
            <a:endParaRPr lang="en-US" smtClean="0"/>
          </a:p>
          <a:p>
            <a:pPr>
              <a:spcBef>
                <a:spcPct val="20000"/>
              </a:spcBef>
              <a:buClr>
                <a:srgbClr val="FFFFCC"/>
              </a:buClr>
              <a:buFont typeface="Wingdings" pitchFamily="2" charset="2"/>
              <a:buNone/>
            </a:pPr>
            <a:r>
              <a:rPr lang="en-US" smtClean="0"/>
              <a:t>In some cases, a company may elect to retire debt early by purchasing it on the open market, just as an investor would. This approach is necessary when the bonds do not have a call feature. It might also be an attractive approach if the price of the bonds fell after the date of issue. What could cause the price of a bond to fall? The most common cause is a rise in interest rates. As you may have noticed during our discussion of present value concepts, bond prices move in the opposite direction of interest rates. If interest rates go up, bond prices fall, and vice versa. When interest rates have gone up, a company that wants to retire a bond before maturity may find buying the bond on the open market is less expensive than paying a call premium.</a:t>
            </a:r>
          </a:p>
          <a:p>
            <a:pPr>
              <a:spcBef>
                <a:spcPct val="20000"/>
              </a:spcBef>
              <a:buClr>
                <a:srgbClr val="FFFFCC"/>
              </a:buClr>
              <a:buFont typeface="Wingdings" pitchFamily="2" charset="2"/>
              <a:buNone/>
            </a:pPr>
            <a:endParaRPr lang="en-US" smtClean="0"/>
          </a:p>
          <a:p>
            <a:pPr>
              <a:spcBef>
                <a:spcPct val="20000"/>
              </a:spcBef>
              <a:buClr>
                <a:srgbClr val="FFFFCC"/>
              </a:buClr>
              <a:buFont typeface="Wingdings" pitchFamily="2" charset="2"/>
              <a:buNone/>
            </a:pPr>
            <a:r>
              <a:rPr lang="en-US" smtClean="0"/>
              <a:t>Gains and losses are calculated by comparing the bond call amount with the book value of the bond. If the book value is greater than the retirement price, a gain is recorded. If the book value is less than the retirement price, a loss is recorded.</a:t>
            </a:r>
          </a:p>
          <a:p>
            <a:pPr>
              <a:spcBef>
                <a:spcPct val="0"/>
              </a:spcBef>
            </a:pPr>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78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issuance of a bond payable is reported as a cash inflow from financing activities on the statement of cash flows. The repayment of principal is reported as a cash outflow from financing activities. Many students are surprised to learn that the payment of interest is not reported in the Financing Activities section of the statement of cash flows. Interest expense is reported on the income statement and is related directly to the computation net income. As a result, U.S. GAAP requires that interest payments be reported in the Cash Flows from Operating Activities section of the statement. Companies are also required to report the amount of cash paid for interest expense each accounting period.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9858" name="Rectangle 3"/>
          <p:cNvSpPr>
            <a:spLocks noGrp="1" noChangeArrowheads="1"/>
          </p:cNvSpPr>
          <p:nvPr>
            <p:ph type="body" idx="1"/>
          </p:nvPr>
        </p:nvSpPr>
        <p:spPr bwMode="auto">
          <a:xfrm>
            <a:off x="457200" y="4343400"/>
            <a:ext cx="6096000" cy="4572000"/>
          </a:xfrm>
          <a:noFill/>
        </p:spPr>
        <p:txBody>
          <a:bodyPr wrap="square" numCol="1" anchor="t" anchorCtr="0" compatLnSpc="1">
            <a:prstTxWarp prst="textNoShape">
              <a:avLst/>
            </a:prstTxWarp>
          </a:bodyPr>
          <a:lstStyle/>
          <a:p>
            <a:pPr>
              <a:spcBef>
                <a:spcPct val="0"/>
              </a:spcBef>
            </a:pPr>
            <a:r>
              <a:rPr lang="en-US" sz="1100" smtClean="0"/>
              <a:t>Supplement A: Bond Calculations Using Excel</a:t>
            </a:r>
          </a:p>
          <a:p>
            <a:pPr>
              <a:spcBef>
                <a:spcPct val="0"/>
              </a:spcBef>
            </a:pPr>
            <a:endParaRPr lang="en-US" sz="1100" smtClean="0"/>
          </a:p>
          <a:p>
            <a:pPr>
              <a:spcBef>
                <a:spcPct val="0"/>
              </a:spcBef>
            </a:pPr>
            <a:r>
              <a:rPr lang="en-US" sz="1100" smtClean="0"/>
              <a:t>Instead of using the present value tables in Appendix A, most analysts and accountants use Excel to do the financial computations that are necessary when working with bonds. In Chapter 9, we showed you how to use Excel to compute the present value of both single payment and annuity problems. Because a bond involves both types of payments, you can use that process to compute the present value of each type of payment and add them together.</a:t>
            </a:r>
          </a:p>
          <a:p>
            <a:pPr>
              <a:spcBef>
                <a:spcPct val="0"/>
              </a:spcBef>
            </a:pPr>
            <a:endParaRPr lang="en-US" sz="1100" smtClean="0"/>
          </a:p>
          <a:p>
            <a:pPr>
              <a:spcBef>
                <a:spcPct val="0"/>
              </a:spcBef>
            </a:pPr>
            <a:r>
              <a:rPr lang="en-US" sz="1100" smtClean="0"/>
              <a:t>Alternatively, you can use a single Excel process to compute the present value of a bond. To determine the present value of the interest payments, we can use the present value function programmed in Excel by selecting the function button (fx). On the toolbar, click on the insert function button (</a:t>
            </a:r>
            <a:r>
              <a:rPr lang="en-US" sz="1100" b="1" i="1" smtClean="0"/>
              <a:t>f</a:t>
            </a:r>
            <a:r>
              <a:rPr lang="en-US" sz="1100" b="1" i="1" baseline="-25000" smtClean="0"/>
              <a:t>x</a:t>
            </a:r>
            <a:r>
              <a:rPr lang="en-US" sz="1100" smtClean="0"/>
              <a:t>). A dropdown box called “insert function” will appear. You will be asked to “type a brief description of what you want to do and click “Go.” You should enter “present value” and click “Go.” A new screen will appear and you should highlight “PV,” and click on the “OK” button. A new dropdown box will appear. You should enter the amounts from the problem in this box: “Rate” is the market rate of interest per period. “Nper” is the number of periods. “PMT” is the cash interest payment per period. “Fv” is the maturity value of the bond. Notice that when using Excel, these dollar amounts must be entered as negative numbers because they represent payments. Also, you should not enter a comma between the numbers. The final box is “type’ which permits you to do problems involving payments at either the beginning or end of the period. Most problems involve payment at the end of the period, so you do not need to enter anything in this box because the default is for end of period problems. Once you have entered the required data, click on “OK” and Excel will compute this present value and show it on your spreadsheet. The Excel amounts may be slightly different than the amount computed using present value tables because the table numbers have been rounded.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8" name="Rectangle 3"/>
          <p:cNvSpPr>
            <a:spLocks noGrp="1" noChangeArrowheads="1"/>
          </p:cNvSpPr>
          <p:nvPr>
            <p:ph type="body" idx="1"/>
          </p:nvPr>
        </p:nvSpPr>
        <p:spPr bwMode="auto">
          <a:ln>
            <a:miter lim="800000"/>
            <a:headEnd/>
            <a:tailEnd/>
          </a:ln>
        </p:spPr>
        <p:txBody>
          <a:bodyPr wrap="square" numCol="1" anchor="t" anchorCtr="0" compatLnSpc="1">
            <a:prstTxWarp prst="textNoShape">
              <a:avLst/>
            </a:prstTxWarp>
            <a:normAutofit fontScale="92500" lnSpcReduction="10000"/>
          </a:bodyPr>
          <a:lstStyle/>
          <a:p>
            <a:pPr fontAlgn="auto">
              <a:spcBef>
                <a:spcPts val="0"/>
              </a:spcBef>
              <a:spcAft>
                <a:spcPts val="0"/>
              </a:spcAft>
              <a:defRPr/>
            </a:pPr>
            <a:r>
              <a:rPr lang="en-US" dirty="0" smtClean="0"/>
              <a:t>Supplement B: Bonds Issued at a Discount (Without Discount Account)</a:t>
            </a:r>
          </a:p>
          <a:p>
            <a:pPr fontAlgn="auto">
              <a:spcBef>
                <a:spcPts val="0"/>
              </a:spcBef>
              <a:spcAft>
                <a:spcPts val="0"/>
              </a:spcAft>
              <a:defRPr/>
            </a:pPr>
            <a:endParaRPr lang="en-US" dirty="0" smtClean="0"/>
          </a:p>
          <a:p>
            <a:pPr fontAlgn="auto">
              <a:spcBef>
                <a:spcPts val="0"/>
              </a:spcBef>
              <a:spcAft>
                <a:spcPts val="0"/>
              </a:spcAft>
              <a:defRPr/>
            </a:pPr>
            <a:r>
              <a:rPr lang="en-US" dirty="0" smtClean="0"/>
              <a:t>For financial reporting purposes, it is not necessary to use a discount (or premium) account when recording the sale of bonds. When a company chooses not to use a discount or premium account, the bond issue is recorded at the issue price (the present value) on the date of issue with a debit to Cash and a credit to Bonds Payable. The only other difference when using this approach is that when interest is recorded, the amounts we previously debited or credited to a discount or premium account will now be debited or credited to the Bonds Payable account. Each period, the amortization of the bond discount increases the bond’s book value (or unpaid balance) of the bond. Likewise, if there is a premium, the amortization of the bond premium decreases the bond’s book value. </a:t>
            </a:r>
          </a:p>
          <a:p>
            <a:pPr fontAlgn="auto">
              <a:spcBef>
                <a:spcPts val="0"/>
              </a:spcBef>
              <a:spcAft>
                <a:spcPts val="0"/>
              </a:spcAft>
              <a:defRPr/>
            </a:pPr>
            <a:endParaRPr lang="en-US" dirty="0" smtClean="0"/>
          </a:p>
          <a:p>
            <a:pPr fontAlgn="auto">
              <a:spcBef>
                <a:spcPct val="20000"/>
              </a:spcBef>
              <a:spcAft>
                <a:spcPts val="0"/>
              </a:spcAft>
              <a:buClr>
                <a:schemeClr val="tx2"/>
              </a:buClr>
              <a:buSzPct val="80000"/>
              <a:buFont typeface="Wingdings" pitchFamily="2" charset="2"/>
              <a:buNone/>
              <a:defRPr/>
            </a:pPr>
            <a:r>
              <a:rPr lang="en-US" dirty="0" smtClean="0"/>
              <a:t>To illustrate this approach, let’s look at the first two journal entries for the AT&amp;T for bonds issued at a discount. Recall that on January 1, 2014, AT&amp;T issues $100,000 in bonds having a 10% annual stated rate of interest. The bonds mature in 2 years and interest is paid semiannually. The annual market rate of interest is 12%. Since the stated interest rate of 10% is less than the market interest rate of 12%, this bond is issued at a discount. Earlier we determined the issue price of these bond was $96,536. </a:t>
            </a:r>
          </a:p>
          <a:p>
            <a:pPr fontAlgn="auto">
              <a:spcBef>
                <a:spcPct val="20000"/>
              </a:spcBef>
              <a:spcAft>
                <a:spcPts val="0"/>
              </a:spcAft>
              <a:buClr>
                <a:schemeClr val="tx2"/>
              </a:buClr>
              <a:buSzPct val="80000"/>
              <a:buFont typeface="Wingdings" pitchFamily="2" charset="2"/>
              <a:buNone/>
              <a:defRPr/>
            </a:pPr>
            <a:endParaRPr lang="en-US" dirty="0" smtClean="0"/>
          </a:p>
          <a:p>
            <a:pPr fontAlgn="auto">
              <a:spcBef>
                <a:spcPct val="20000"/>
              </a:spcBef>
              <a:spcAft>
                <a:spcPts val="0"/>
              </a:spcAft>
              <a:buClr>
                <a:schemeClr val="tx2"/>
              </a:buClr>
              <a:buSzPct val="80000"/>
              <a:buFont typeface="Wingdings" pitchFamily="2" charset="2"/>
              <a:buNone/>
              <a:defRPr/>
            </a:pPr>
            <a:r>
              <a:rPr lang="en-US" dirty="0" smtClean="0"/>
              <a:t>Under this new approach, AT&amp;T will debit Cash and credit Bonds Payable on January 1 for the issue price (the present value) of $96,536. On June 30 when the interest is paid, the difference between the interest expense for the period and the interest paid is credited to the Bonds Payable account. This increases the carrying value of the Bonds Payable account each period so that at maturity the carrying value of the bonds is equal to the maturity value. </a:t>
            </a:r>
          </a:p>
          <a:p>
            <a:pPr fontAlgn="auto">
              <a:spcBef>
                <a:spcPts val="0"/>
              </a:spcBef>
              <a:spcAft>
                <a:spcPts val="0"/>
              </a:spcAft>
              <a:defRPr/>
            </a:pPr>
            <a:r>
              <a:rPr lang="en-US" dirty="0" smtClean="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latin typeface="Calibri" pitchFamily="34" charset="0"/>
            </a:endParaRPr>
          </a:p>
        </p:txBody>
      </p:sp>
      <p:sp>
        <p:nvSpPr>
          <p:cNvPr id="230402"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latin typeface="Calibri" pitchFamily="34" charset="0"/>
            </a:endParaRPr>
          </a:p>
        </p:txBody>
      </p:sp>
      <p:sp>
        <p:nvSpPr>
          <p:cNvPr id="230403"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latin typeface="Calibri" pitchFamily="34" charset="0"/>
            </a:endParaRPr>
          </a:p>
        </p:txBody>
      </p:sp>
      <p:sp>
        <p:nvSpPr>
          <p:cNvPr id="230404" name="Rectangle 6"/>
          <p:cNvSpPr>
            <a:spLocks noGrp="1" noRot="1" noChangeAspect="1" noChangeArrowheads="1" noTextEdit="1"/>
          </p:cNvSpPr>
          <p:nvPr>
            <p:ph type="sldImg"/>
          </p:nvPr>
        </p:nvSpPr>
        <p:spPr bwMode="auto">
          <a:xfrm>
            <a:off x="1152525" y="692150"/>
            <a:ext cx="4554538" cy="3416300"/>
          </a:xfrm>
          <a:noFill/>
          <a:ln cap="flat">
            <a:solidFill>
              <a:schemeClr val="tx1"/>
            </a:solidFill>
            <a:miter lim="800000"/>
            <a:headEnd/>
            <a:tailEnd/>
          </a:ln>
        </p:spPr>
      </p:sp>
      <p:sp>
        <p:nvSpPr>
          <p:cNvPr id="52232" name="Rectangle 7"/>
          <p:cNvSpPr>
            <a:spLocks noGrp="1" noChangeArrowheads="1"/>
          </p:cNvSpPr>
          <p:nvPr>
            <p:ph type="body" idx="1"/>
          </p:nvPr>
        </p:nvSpPr>
        <p:spPr bwMode="auto">
          <a:xfrm>
            <a:off x="304800" y="4343400"/>
            <a:ext cx="6172200" cy="4495800"/>
          </a:xfrm>
        </p:spPr>
        <p:txBody>
          <a:bodyPr wrap="square" lIns="90488" tIns="44450" rIns="90488" bIns="44450" numCol="1" anchor="t" anchorCtr="0" compatLnSpc="1">
            <a:prstTxWarp prst="textNoShape">
              <a:avLst/>
            </a:prstTxWarp>
            <a:normAutofit fontScale="92500"/>
          </a:bodyPr>
          <a:lstStyle/>
          <a:p>
            <a:pPr fontAlgn="auto">
              <a:spcBef>
                <a:spcPts val="0"/>
              </a:spcBef>
              <a:spcAft>
                <a:spcPts val="0"/>
              </a:spcAft>
              <a:defRPr/>
            </a:pPr>
            <a:r>
              <a:rPr lang="en-US" dirty="0" smtClean="0"/>
              <a:t>A bond certificate is the bond document that each bondholder receives. </a:t>
            </a:r>
          </a:p>
          <a:p>
            <a:pPr fontAlgn="auto">
              <a:spcBef>
                <a:spcPts val="0"/>
              </a:spcBef>
              <a:spcAft>
                <a:spcPts val="0"/>
              </a:spcAft>
              <a:defRPr/>
            </a:pPr>
            <a:endParaRPr lang="en-US" dirty="0" smtClean="0"/>
          </a:p>
          <a:p>
            <a:pPr fontAlgn="auto">
              <a:spcBef>
                <a:spcPts val="0"/>
              </a:spcBef>
              <a:spcAft>
                <a:spcPts val="0"/>
              </a:spcAft>
              <a:defRPr/>
            </a:pPr>
            <a:r>
              <a:rPr lang="en-US" dirty="0" smtClean="0"/>
              <a:t>When a company issues its bonds, it specified two types of cash payment in the bond contract:</a:t>
            </a:r>
          </a:p>
          <a:p>
            <a:pPr marL="228600" indent="-228600" fontAlgn="auto">
              <a:spcBef>
                <a:spcPts val="0"/>
              </a:spcBef>
              <a:spcAft>
                <a:spcPts val="0"/>
              </a:spcAft>
              <a:buFontTx/>
              <a:buAutoNum type="arabicPeriod"/>
              <a:defRPr/>
            </a:pPr>
            <a:r>
              <a:rPr lang="en-US" dirty="0" smtClean="0"/>
              <a:t>Principal. This amount is usually a single payment that is made when the bond matures. It is also called the par value or face value. For most individual bonds, the par value is $1,000, but it can be any amount.</a:t>
            </a:r>
          </a:p>
          <a:p>
            <a:pPr marL="228600" indent="-228600" fontAlgn="auto">
              <a:spcBef>
                <a:spcPts val="0"/>
              </a:spcBef>
              <a:spcAft>
                <a:spcPts val="0"/>
              </a:spcAft>
              <a:buFontTx/>
              <a:buAutoNum type="arabicPeriod"/>
              <a:defRPr/>
            </a:pPr>
            <a:r>
              <a:rPr lang="en-US" dirty="0" smtClean="0"/>
              <a:t>Cash interest payments. These payments, which represent an annuity, are computed by multiplying the principal amount times the interest rate stated in the bond contract. This interest is called the contract, stated, or coupon rate of interest. The bond contract specifies whether the interest payments are made quarterly, semiannually, or annually. When you are asked to work problems in which interest payments are made more frequently than once a year, you must adjust both the periodic interest rate and the number of periods. For example, a $1,000 (face value) bond with an annual interest rate of 6 percent and a life of 10 years would pay interest of $30 ($1,000 × 6% × 1/2) for 20 periods (every six months for 10 years, or 10 × 2).</a:t>
            </a:r>
          </a:p>
          <a:p>
            <a:pPr fontAlgn="auto">
              <a:spcBef>
                <a:spcPts val="0"/>
              </a:spcBef>
              <a:spcAft>
                <a:spcPts val="0"/>
              </a:spcAft>
              <a:defRPr/>
            </a:pPr>
            <a:endParaRPr lang="en-US" dirty="0" smtClean="0"/>
          </a:p>
          <a:p>
            <a:pPr fontAlgn="auto">
              <a:spcBef>
                <a:spcPts val="0"/>
              </a:spcBef>
              <a:spcAft>
                <a:spcPts val="0"/>
              </a:spcAft>
              <a:defRPr/>
            </a:pPr>
            <a:r>
              <a:rPr lang="en-US" dirty="0" smtClean="0"/>
              <a:t>Neither the issuing company nor the underwriter determines the price at which the bonds sell. Instead, the market determines the price using the present value concepts introduced in the last chapter. To determine the present value of the bond, you compute the present value of the principal (a single payment) and the present value of the interest payments (an annuity) and add the two amounts.</a:t>
            </a:r>
          </a:p>
          <a:p>
            <a:pPr fontAlgn="auto">
              <a:spcBef>
                <a:spcPts val="0"/>
              </a:spcBef>
              <a:spcAft>
                <a:spcPts val="0"/>
              </a:spcAft>
              <a:defRPr/>
            </a:pPr>
            <a:endParaRPr lang="en-US" dirty="0" smtClean="0"/>
          </a:p>
          <a:p>
            <a:pPr fontAlgn="auto">
              <a:spcBef>
                <a:spcPts val="0"/>
              </a:spcBef>
              <a:spcAft>
                <a:spcPts val="0"/>
              </a:spcAft>
              <a:defRPr/>
            </a:pPr>
            <a:r>
              <a:rPr lang="en-US" dirty="0" smtClean="0"/>
              <a:t>Creditors demand a certain rate of interest to compensate them for the risks related to bonds, called the market interest rate (also known as the yield or effective-interest rate ). Because the market rate is the interest rate on debt when it is incurred, it is the rate that should be used in computing the present value of a bond.</a:t>
            </a:r>
          </a:p>
          <a:p>
            <a:pPr fontAlgn="auto">
              <a:spcBef>
                <a:spcPts val="0"/>
              </a:spcBef>
              <a:spcAft>
                <a:spcPts val="0"/>
              </a:spcAft>
              <a:defRPr/>
            </a:pPr>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7" name="Slide Image Placeholder 1"/>
          <p:cNvSpPr>
            <a:spLocks noGrp="1" noRot="1" noChangeAspect="1"/>
          </p:cNvSpPr>
          <p:nvPr>
            <p:ph type="sldImg"/>
          </p:nvPr>
        </p:nvSpPr>
        <p:spPr bwMode="auto">
          <a:noFill/>
          <a:ln>
            <a:solidFill>
              <a:srgbClr val="000000"/>
            </a:solidFill>
            <a:miter lim="800000"/>
            <a:headEnd/>
            <a:tailEnd/>
          </a:ln>
        </p:spPr>
      </p:sp>
      <p:sp>
        <p:nvSpPr>
          <p:cNvPr id="2549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End of chapter 10.</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1027"/>
          <p:cNvSpPr>
            <a:spLocks noGrp="1" noChangeArrowheads="1"/>
          </p:cNvSpPr>
          <p:nvPr>
            <p:ph type="body" idx="1"/>
          </p:nvPr>
        </p:nvSpPr>
        <p:spPr bwMode="auto">
          <a:ln>
            <a:miter lim="800000"/>
            <a:headEnd/>
            <a:tailEnd/>
          </a:ln>
        </p:spPr>
        <p:txBody>
          <a:bodyPr wrap="square" numCol="1" anchor="t" anchorCtr="0" compatLnSpc="1">
            <a:prstTxWarp prst="textNoShape">
              <a:avLst/>
            </a:prstTxWarp>
            <a:normAutofit fontScale="92500" lnSpcReduction="10000"/>
          </a:bodyPr>
          <a:lstStyle/>
          <a:p>
            <a:pPr fontAlgn="auto">
              <a:spcBef>
                <a:spcPct val="50000"/>
              </a:spcBef>
              <a:spcAft>
                <a:spcPts val="0"/>
              </a:spcAft>
              <a:defRPr/>
            </a:pPr>
            <a:r>
              <a:rPr lang="en-US" dirty="0" smtClean="0"/>
              <a:t>An indenture is a bond contract that specifies the legal provisions of a bond issue. The indenture also contains covenants designed to protect the creditors. Different types of bonds have different characteristics for good economic reasons. Individual creditors have different risk and return preferences. A retired person may be willing to receive a lower interest rate in return for greater security. This type of creditor might want a mortgage bond that pledges a specific asset as security in case the company cannot repay the bond. Another type of creditor might be willing to accept a low interest rate and an unsecured status in return for the opportunity to convert the bond into common stock at some point in the future. Companies try to design bond features that are attractive to different groups of creditors just as automobile manufacturers try to design cars that appeal to different groups of consumers. Some key types of bonds include:</a:t>
            </a:r>
          </a:p>
          <a:p>
            <a:pPr fontAlgn="auto">
              <a:spcBef>
                <a:spcPct val="50000"/>
              </a:spcBef>
              <a:spcAft>
                <a:spcPts val="0"/>
              </a:spcAft>
              <a:defRPr/>
            </a:pPr>
            <a:endParaRPr lang="en-US" dirty="0" smtClean="0"/>
          </a:p>
          <a:p>
            <a:pPr fontAlgn="auto">
              <a:spcBef>
                <a:spcPct val="50000"/>
              </a:spcBef>
              <a:spcAft>
                <a:spcPts val="0"/>
              </a:spcAft>
              <a:defRPr/>
            </a:pPr>
            <a:r>
              <a:rPr lang="en-US" dirty="0" smtClean="0"/>
              <a:t>A debenture is an unsecured bond; no assets are specifically pledged to guarantee repayment at maturity.</a:t>
            </a:r>
          </a:p>
          <a:p>
            <a:pPr fontAlgn="auto">
              <a:spcBef>
                <a:spcPct val="50000"/>
              </a:spcBef>
              <a:spcAft>
                <a:spcPts val="0"/>
              </a:spcAft>
              <a:defRPr/>
            </a:pPr>
            <a:endParaRPr lang="en-US" dirty="0" smtClean="0"/>
          </a:p>
          <a:p>
            <a:pPr fontAlgn="auto">
              <a:spcBef>
                <a:spcPct val="50000"/>
              </a:spcBef>
              <a:spcAft>
                <a:spcPts val="0"/>
              </a:spcAft>
              <a:defRPr/>
            </a:pPr>
            <a:r>
              <a:rPr lang="en-US" dirty="0" smtClean="0"/>
              <a:t>Secured bonds have specific assets pledged as guarantee of repayment at maturity.</a:t>
            </a:r>
          </a:p>
          <a:p>
            <a:pPr fontAlgn="auto">
              <a:spcBef>
                <a:spcPct val="50000"/>
              </a:spcBef>
              <a:spcAft>
                <a:spcPts val="0"/>
              </a:spcAft>
              <a:defRPr/>
            </a:pPr>
            <a:endParaRPr lang="en-US" dirty="0" smtClean="0"/>
          </a:p>
          <a:p>
            <a:pPr fontAlgn="auto">
              <a:spcBef>
                <a:spcPct val="50000"/>
              </a:spcBef>
              <a:spcAft>
                <a:spcPts val="0"/>
              </a:spcAft>
              <a:defRPr/>
            </a:pPr>
            <a:r>
              <a:rPr lang="en-US" dirty="0" smtClean="0"/>
              <a:t>Callable bonds may be called for early retirement at the option of the issuer.</a:t>
            </a:r>
          </a:p>
          <a:p>
            <a:pPr fontAlgn="auto">
              <a:spcBef>
                <a:spcPct val="50000"/>
              </a:spcBef>
              <a:spcAft>
                <a:spcPts val="0"/>
              </a:spcAft>
              <a:defRPr/>
            </a:pPr>
            <a:endParaRPr lang="en-US" dirty="0" smtClean="0"/>
          </a:p>
          <a:p>
            <a:pPr fontAlgn="auto">
              <a:spcBef>
                <a:spcPct val="50000"/>
              </a:spcBef>
              <a:spcAft>
                <a:spcPts val="0"/>
              </a:spcAft>
              <a:defRPr/>
            </a:pPr>
            <a:r>
              <a:rPr lang="en-US" dirty="0" smtClean="0"/>
              <a:t>Convertible bonds may be converted to other securities (usually common stock) at the option of the bondholder.</a:t>
            </a:r>
          </a:p>
          <a:p>
            <a:pPr fontAlgn="auto">
              <a:spcBef>
                <a:spcPct val="50000"/>
              </a:spcBef>
              <a:spcAft>
                <a:spcPts val="0"/>
              </a:spcAft>
              <a:defRPr/>
            </a:pPr>
            <a:endParaRPr lang="en-US" dirty="0" smtClean="0"/>
          </a:p>
          <a:p>
            <a:pPr fontAlgn="auto">
              <a:spcBef>
                <a:spcPts val="0"/>
              </a:spcBef>
              <a:spcAft>
                <a:spcPts val="0"/>
              </a:spcAft>
              <a:defRPr/>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192514"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When a company decides to issue new bonds, it prepares a bond indenture (bond contract) that specifies the legal provisions of the bonds. These provisions include the maturity date, rate of interest to be paid, date of each interest payment, and any conversion privileges. The indenture also contains covenants designed to protect the creditors. Typical indentures include limitations on new debt that the company might issue in the future, limitations on the payment of dividends or requirements for minimums of certain accounting ratios, such as the current ratio. Because covenants may limit the company’s future actions, management prefers those that are least restrictive. Creditors, however, prefer more restrictive covenants, which lessen the risk of the investment. As with any business transaction, the final result is achieved through negotiation. Bond covenants are typically reported in the notes to the financial statements. </a:t>
            </a:r>
          </a:p>
          <a:p>
            <a:pPr>
              <a:spcBef>
                <a:spcPct val="0"/>
              </a:spcBef>
            </a:pPr>
            <a:endParaRPr lang="en-US" smtClean="0"/>
          </a:p>
          <a:p>
            <a:pPr>
              <a:spcBef>
                <a:spcPct val="0"/>
              </a:spcBef>
            </a:pPr>
            <a:r>
              <a:rPr lang="en-US" smtClean="0"/>
              <a:t>The bond issuer also prepares a prospectus, which is a legal document that is given to potential bond investors. The prospectus describes the company, the bonds, and how the proceeds of the bonds will be used. Companies might use the money it borrowed to increase working capital, make capital expenditures and repurchase common stock.</a:t>
            </a:r>
          </a:p>
          <a:p>
            <a:pPr>
              <a:spcBef>
                <a:spcPct val="0"/>
              </a:spcBef>
            </a:pPr>
            <a:endParaRPr lang="en-US" smtClean="0"/>
          </a:p>
          <a:p>
            <a:pPr>
              <a:spcBef>
                <a:spcPct val="0"/>
              </a:spcBef>
            </a:pPr>
            <a:r>
              <a:rPr lang="en-US" smtClean="0"/>
              <a:t>An independent party, called the trustee</a:t>
            </a:r>
            <a:r>
              <a:rPr lang="en-US" b="1" smtClean="0"/>
              <a:t>,</a:t>
            </a:r>
            <a:r>
              <a:rPr lang="en-US" smtClean="0"/>
              <a:t> is usually appointed to represent the bondholders. A trustee’s duties are to ascertain whether the issuing company fulfills all provisions of the bond indenture. </a:t>
            </a:r>
          </a:p>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200706"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issue price of the bond is determined by the market, based on the time value of money.</a:t>
            </a:r>
            <a:br>
              <a:rPr lang="en-US" smtClean="0"/>
            </a:br>
            <a:endParaRPr lang="en-US" smtClean="0"/>
          </a:p>
          <a:p>
            <a:pPr>
              <a:spcBef>
                <a:spcPct val="0"/>
              </a:spcBef>
            </a:pPr>
            <a:r>
              <a:rPr lang="en-US" smtClean="0"/>
              <a:t>Recall that there are two cash flow streams related to a bond: the principal and the interest. So, to determine the issue price of the bonds, we must determine the present value of the principal payment and the present value of the interest payments. The interest rate used to compute the present value is the market interest rate. The market interest rate is the current rate of interest on debt when incurred. It is also called the yield or effective interest rate. </a:t>
            </a:r>
            <a:br>
              <a:rPr lang="en-US" smtClean="0"/>
            </a:br>
            <a:endParaRPr lang="en-US" smtClean="0"/>
          </a:p>
          <a:p>
            <a:pPr>
              <a:spcBef>
                <a:spcPct val="0"/>
              </a:spcBef>
            </a:pPr>
            <a:r>
              <a:rPr lang="en-US" smtClean="0"/>
              <a:t>The present value of a bond (or the bond price) may be the same as par, above par, or below par. If the stated and market interest rates are the same, a bond sells at par; if the market interest rate is higher than the stated rate, a bond sells at a discount; and if the market interest rate is lower than the stated rate, the bond sells at a premium. </a:t>
            </a:r>
          </a:p>
          <a:p>
            <a:pPr>
              <a:spcBef>
                <a:spcPct val="0"/>
              </a:spcBef>
            </a:pPr>
            <a:endParaRPr lang="en-US" smtClean="0"/>
          </a:p>
          <a:p>
            <a:pPr>
              <a:spcBef>
                <a:spcPct val="0"/>
              </a:spcBef>
            </a:pPr>
            <a:r>
              <a:rPr lang="en-US" smtClean="0"/>
              <a:t>When a bond pays an interest rate that is less than the rate creditors demand, they will not buy it unless its price is reduced, in other words, a discount must be provided. On the other hand, when a bond pays an interest rate that is more than creditors demand, they will be willing to pay a premium to buy it. When the bond pays an interest rate that is equal to the rate creditors demand, the bond will sell at par. </a:t>
            </a:r>
          </a:p>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208898"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20000"/>
              </a:spcBef>
              <a:buClr>
                <a:schemeClr val="tx2"/>
              </a:buClr>
              <a:buSzPct val="80000"/>
              <a:buFont typeface="Wingdings" pitchFamily="2" charset="2"/>
              <a:buNone/>
            </a:pPr>
            <a:r>
              <a:rPr lang="en-US" smtClean="0"/>
              <a:t>On January 1, 2014, AT&amp;T issues $100,000 in bonds having a 10% annual stated rate of interest. The bonds mature in 2 years and interest is paid semiannually. The market rate is 10% annually. Since the stated rate of interest is equal to the market rate of interest, this bond is issued at par.</a:t>
            </a:r>
          </a:p>
          <a:p>
            <a:pPr>
              <a:spcBef>
                <a:spcPct val="0"/>
              </a:spcBef>
            </a:pPr>
            <a:endParaRPr lang="en-US" smtClean="0"/>
          </a:p>
          <a:p>
            <a:pPr>
              <a:spcBef>
                <a:spcPct val="0"/>
              </a:spcBef>
            </a:pPr>
            <a:r>
              <a:rPr lang="en-US" smtClean="0"/>
              <a:t>The journal entry to record the bond issue at par is a debit to Cash and a credit to Bonds Payable for $100,000.</a:t>
            </a:r>
          </a:p>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219138"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Every six months, the bond interest is paid and recorded by a debit to Bond Interest Expense and a credit to Cash for $5,000. The interest payment is computed as $100,000 times 10% times ½, since the interest is paid semiannually.</a:t>
            </a:r>
          </a:p>
          <a:p>
            <a:pPr>
              <a:spcBef>
                <a:spcPct val="0"/>
              </a:spcBef>
            </a:pPr>
            <a:endParaRPr lang="en-US" smtClean="0"/>
          </a:p>
          <a:p>
            <a:pPr>
              <a:spcBef>
                <a:spcPct val="0"/>
              </a:spcBef>
            </a:pPr>
            <a:r>
              <a:rPr lang="en-US" smtClean="0"/>
              <a:t>At the maturity date, December 31, 2015, the bond debt must be repaid and the entry is a debit to Bonds Payable and a credit to Cash for $100,000.</a:t>
            </a:r>
          </a:p>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extBox 6"/>
          <p:cNvSpPr txBox="1"/>
          <p:nvPr userDrawn="1"/>
        </p:nvSpPr>
        <p:spPr>
          <a:xfrm>
            <a:off x="914400" y="4495800"/>
            <a:ext cx="7391400" cy="1477963"/>
          </a:xfrm>
          <a:prstGeom prst="rect">
            <a:avLst/>
          </a:prstGeom>
          <a:noFill/>
        </p:spPr>
        <p:txBody>
          <a:bodyPr>
            <a:spAutoFit/>
          </a:bodyPr>
          <a:lstStyle/>
          <a:p>
            <a:pPr fontAlgn="auto">
              <a:spcBef>
                <a:spcPts val="0"/>
              </a:spcBef>
              <a:spcAft>
                <a:spcPts val="0"/>
              </a:spcAft>
              <a:defRPr/>
            </a:pPr>
            <a:r>
              <a:rPr lang="en-US" dirty="0">
                <a:solidFill>
                  <a:schemeClr val="accent1">
                    <a:lumMod val="50000"/>
                  </a:schemeClr>
                </a:solidFill>
                <a:latin typeface="+mn-lt"/>
              </a:rPr>
              <a:t>PowerPoint Authors:</a:t>
            </a:r>
          </a:p>
          <a:p>
            <a:pPr fontAlgn="auto">
              <a:spcBef>
                <a:spcPts val="0"/>
              </a:spcBef>
              <a:spcAft>
                <a:spcPts val="0"/>
              </a:spcAft>
              <a:defRPr/>
            </a:pPr>
            <a:r>
              <a:rPr lang="en-US" dirty="0">
                <a:solidFill>
                  <a:schemeClr val="accent1">
                    <a:lumMod val="50000"/>
                  </a:schemeClr>
                </a:solidFill>
                <a:latin typeface="+mn-lt"/>
              </a:rPr>
              <a:t>	Susan Coomer Galbreath, Ph.D., CPA</a:t>
            </a:r>
          </a:p>
          <a:p>
            <a:pPr fontAlgn="auto">
              <a:spcBef>
                <a:spcPts val="0"/>
              </a:spcBef>
              <a:spcAft>
                <a:spcPts val="0"/>
              </a:spcAft>
              <a:defRPr/>
            </a:pPr>
            <a:r>
              <a:rPr lang="en-US" dirty="0">
                <a:solidFill>
                  <a:schemeClr val="accent1">
                    <a:lumMod val="50000"/>
                  </a:schemeClr>
                </a:solidFill>
                <a:latin typeface="+mn-lt"/>
              </a:rPr>
              <a:t>	Charles W Caldwell, D.B.A., CMA</a:t>
            </a:r>
          </a:p>
          <a:p>
            <a:pPr fontAlgn="auto">
              <a:spcBef>
                <a:spcPts val="0"/>
              </a:spcBef>
              <a:spcAft>
                <a:spcPts val="0"/>
              </a:spcAft>
              <a:defRPr/>
            </a:pPr>
            <a:r>
              <a:rPr lang="en-US" dirty="0">
                <a:solidFill>
                  <a:schemeClr val="accent1">
                    <a:lumMod val="50000"/>
                  </a:schemeClr>
                </a:solidFill>
                <a:latin typeface="+mn-lt"/>
              </a:rPr>
              <a:t>	Jon A. Booker, Ph.D., CPA, CIA</a:t>
            </a:r>
          </a:p>
          <a:p>
            <a:pPr fontAlgn="auto">
              <a:spcBef>
                <a:spcPts val="0"/>
              </a:spcBef>
              <a:spcAft>
                <a:spcPts val="0"/>
              </a:spcAft>
              <a:defRPr/>
            </a:pPr>
            <a:r>
              <a:rPr lang="en-US" dirty="0">
                <a:solidFill>
                  <a:schemeClr val="accent1">
                    <a:lumMod val="50000"/>
                  </a:schemeClr>
                </a:solidFill>
                <a:latin typeface="+mn-lt"/>
              </a:rPr>
              <a:t>	Cynthia J. Rooney, Ph.D., CPA</a:t>
            </a:r>
            <a:endParaRPr lang="en-US" dirty="0">
              <a:solidFill>
                <a:schemeClr val="accent1">
                  <a:lumMod val="50000"/>
                </a:schemeClr>
              </a:solidFill>
              <a:latin typeface="+mn-lt"/>
            </a:endParaRPr>
          </a:p>
        </p:txBody>
      </p:sp>
      <p:sp>
        <p:nvSpPr>
          <p:cNvPr id="2" name="Title 1"/>
          <p:cNvSpPr>
            <a:spLocks noGrp="1"/>
          </p:cNvSpPr>
          <p:nvPr>
            <p:ph type="ctrTitle"/>
          </p:nvPr>
        </p:nvSpPr>
        <p:spPr>
          <a:xfrm>
            <a:off x="457200" y="76200"/>
            <a:ext cx="7772400" cy="2971799"/>
          </a:xfrm>
        </p:spPr>
        <p:txBody>
          <a:bodyPr anchor="ctr">
            <a:noAutofit/>
          </a:bodyPr>
          <a:lstStyle>
            <a:lvl1pPr>
              <a:lnSpc>
                <a:spcPct val="100000"/>
              </a:lnSpc>
              <a:defRPr sz="4000"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276600"/>
            <a:ext cx="7772400" cy="868680"/>
          </a:xfrm>
        </p:spPr>
        <p:txBody>
          <a:bodyPr/>
          <a:lstStyle>
            <a:lvl1pPr marL="0" indent="0" algn="l">
              <a:buNone/>
              <a:defRPr b="0" cap="all" spc="120" baseline="0">
                <a:solidFill>
                  <a:schemeClr val="accent5">
                    <a:lumMod val="50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7772400" cy="7772400"/>
          </a:xfrm>
        </p:spPr>
        <p:txBody>
          <a:bodyPr anchor="ctr">
            <a:noAutofit/>
          </a:bodyPr>
          <a:lstStyle>
            <a:lvl1pPr algn="l">
              <a:lnSpc>
                <a:spcPct val="100000"/>
              </a:lnSpc>
              <a:defRPr sz="3200" b="0" cap="all" spc="-80" baseline="0">
                <a:solidFill>
                  <a:schemeClr val="accent5">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04800" y="228600"/>
            <a:ext cx="7772400" cy="1066800"/>
          </a:xfrm>
        </p:spPr>
        <p:txBody>
          <a:bodyPr anchor="b">
            <a:normAutofit/>
          </a:bodyPr>
          <a:lstStyle>
            <a:lvl1pPr marL="0" indent="0">
              <a:buNone/>
              <a:defRPr sz="3200" b="0" cap="all" spc="12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33400" y="1574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00600" y="1574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48640" y="1600200"/>
            <a:ext cx="3733800" cy="639762"/>
          </a:xfrm>
        </p:spPr>
        <p:txBody>
          <a:bodyPr anchor="b">
            <a:noAutofit/>
          </a:bodyPr>
          <a:lstStyle>
            <a:lvl1pPr marL="0" indent="0">
              <a:buNone/>
              <a:defRPr sz="1800" b="0" cap="all" spc="1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33400" y="2313432"/>
            <a:ext cx="373380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600200"/>
            <a:ext cx="3669792" cy="639762"/>
          </a:xfrm>
        </p:spPr>
        <p:txBody>
          <a:bodyPr anchor="b">
            <a:noAutofit/>
          </a:bodyPr>
          <a:lstStyle>
            <a:lvl1pPr marL="0" indent="0">
              <a:buNone/>
              <a:defRPr lang="en-US" sz="1800" b="0" kern="1200" cap="all" spc="100" baseline="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093208" y="2331720"/>
            <a:ext cx="3669792"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382000" cy="1371600"/>
          </a:xfrm>
          <a:prstGeom prst="rect">
            <a:avLst/>
          </a:prstGeom>
        </p:spPr>
        <p:txBody>
          <a:bodyPr vert="horz" lIns="91440" tIns="45720" rIns="91440" bIns="45720" rtlCol="0" anchor="b">
            <a:normAutofit/>
          </a:bodyPr>
          <a:lstStyle/>
          <a:p>
            <a:r>
              <a:rPr lang="en-US" dirty="0" smtClean="0"/>
              <a:t>Click to edit title style</a:t>
            </a:r>
            <a:endParaRPr lang="en-US" dirty="0"/>
          </a:p>
        </p:txBody>
      </p:sp>
      <p:sp>
        <p:nvSpPr>
          <p:cNvPr id="1027" name="Text Placeholder 2"/>
          <p:cNvSpPr>
            <a:spLocks noGrp="1"/>
          </p:cNvSpPr>
          <p:nvPr>
            <p:ph type="body" idx="1"/>
          </p:nvPr>
        </p:nvSpPr>
        <p:spPr bwMode="auto">
          <a:xfrm>
            <a:off x="457200" y="1752600"/>
            <a:ext cx="8382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TextBox 9"/>
          <p:cNvSpPr txBox="1"/>
          <p:nvPr userDrawn="1"/>
        </p:nvSpPr>
        <p:spPr>
          <a:xfrm>
            <a:off x="8001000" y="6629400"/>
            <a:ext cx="990600" cy="246063"/>
          </a:xfrm>
          <a:prstGeom prst="rect">
            <a:avLst/>
          </a:prstGeom>
          <a:noFill/>
        </p:spPr>
        <p:txBody>
          <a:bodyPr>
            <a:spAutoFit/>
          </a:bodyPr>
          <a:lstStyle/>
          <a:p>
            <a:pPr algn="r" fontAlgn="auto">
              <a:spcBef>
                <a:spcPts val="0"/>
              </a:spcBef>
              <a:spcAft>
                <a:spcPts val="0"/>
              </a:spcAft>
              <a:defRPr/>
            </a:pPr>
            <a:r>
              <a:rPr lang="en-US" sz="1000" dirty="0">
                <a:latin typeface="+mn-lt"/>
              </a:rPr>
              <a:t>10-</a:t>
            </a:r>
            <a:fld id="{9AAB04D4-DE66-4346-8CBB-FF7DA460D0C8}" type="slidenum">
              <a:rPr lang="en-US" sz="1000">
                <a:latin typeface="+mn-lt"/>
              </a:rPr>
              <a:pPr algn="r" fontAlgn="auto">
                <a:spcBef>
                  <a:spcPts val="0"/>
                </a:spcBef>
                <a:spcAft>
                  <a:spcPts val="0"/>
                </a:spcAft>
                <a:defRPr/>
              </a:pPr>
              <a:t>‹#›</a:t>
            </a:fld>
            <a:endParaRPr lang="en-US" sz="1000" dirty="0">
              <a:latin typeface="+mn-lt"/>
            </a:endParaRPr>
          </a:p>
        </p:txBody>
      </p:sp>
    </p:spTree>
  </p:cSld>
  <p:clrMap bg1="lt1" tx1="dk1" bg2="lt2" tx2="dk2" accent1="accent1" accent2="accent2" accent3="accent3" accent4="accent4" accent5="accent5" accent6="accent6" hlink="hlink" folHlink="folHlink"/>
  <p:sldLayoutIdLst>
    <p:sldLayoutId id="2147483908" r:id="rId1"/>
    <p:sldLayoutId id="2147483907" r:id="rId2"/>
    <p:sldLayoutId id="2147483906" r:id="rId3"/>
    <p:sldLayoutId id="2147483905" r:id="rId4"/>
    <p:sldLayoutId id="2147483904" r:id="rId5"/>
    <p:sldLayoutId id="2147483903" r:id="rId6"/>
    <p:sldLayoutId id="2147483902" r:id="rId7"/>
  </p:sldLayoutIdLst>
  <p:timing>
    <p:tnLst>
      <p:par>
        <p:cTn id="1" dur="indefinite" restart="never" nodeType="tmRoot"/>
      </p:par>
    </p:tnLst>
  </p:timing>
  <p:txStyles>
    <p:titleStyle>
      <a:lvl1pPr algn="l" rtl="0" fontAlgn="base">
        <a:spcBef>
          <a:spcPct val="0"/>
        </a:spcBef>
        <a:spcAft>
          <a:spcPct val="0"/>
        </a:spcAft>
        <a:defRPr sz="3600" kern="1200" cap="all" spc="-60">
          <a:solidFill>
            <a:srgbClr val="6E2C12"/>
          </a:solidFill>
          <a:latin typeface="+mn-lt"/>
          <a:ea typeface="+mj-ea"/>
          <a:cs typeface="+mj-cs"/>
        </a:defRPr>
      </a:lvl1pPr>
      <a:lvl2pPr algn="l" rtl="0" fontAlgn="base">
        <a:spcBef>
          <a:spcPct val="0"/>
        </a:spcBef>
        <a:spcAft>
          <a:spcPct val="0"/>
        </a:spcAft>
        <a:defRPr sz="3600">
          <a:solidFill>
            <a:srgbClr val="6E2C12"/>
          </a:solidFill>
          <a:latin typeface="Arial" charset="0"/>
        </a:defRPr>
      </a:lvl2pPr>
      <a:lvl3pPr algn="l" rtl="0" fontAlgn="base">
        <a:spcBef>
          <a:spcPct val="0"/>
        </a:spcBef>
        <a:spcAft>
          <a:spcPct val="0"/>
        </a:spcAft>
        <a:defRPr sz="3600">
          <a:solidFill>
            <a:srgbClr val="6E2C12"/>
          </a:solidFill>
          <a:latin typeface="Arial" charset="0"/>
        </a:defRPr>
      </a:lvl3pPr>
      <a:lvl4pPr algn="l" rtl="0" fontAlgn="base">
        <a:spcBef>
          <a:spcPct val="0"/>
        </a:spcBef>
        <a:spcAft>
          <a:spcPct val="0"/>
        </a:spcAft>
        <a:defRPr sz="3600">
          <a:solidFill>
            <a:srgbClr val="6E2C12"/>
          </a:solidFill>
          <a:latin typeface="Arial" charset="0"/>
        </a:defRPr>
      </a:lvl4pPr>
      <a:lvl5pPr algn="l" rtl="0" fontAlgn="base">
        <a:spcBef>
          <a:spcPct val="0"/>
        </a:spcBef>
        <a:spcAft>
          <a:spcPct val="0"/>
        </a:spcAft>
        <a:defRPr sz="3600">
          <a:solidFill>
            <a:srgbClr val="6E2C12"/>
          </a:solidFill>
          <a:latin typeface="Arial" charset="0"/>
        </a:defRPr>
      </a:lvl5pPr>
      <a:lvl6pPr marL="457200" algn="l" rtl="0" fontAlgn="base">
        <a:spcBef>
          <a:spcPct val="0"/>
        </a:spcBef>
        <a:spcAft>
          <a:spcPct val="0"/>
        </a:spcAft>
        <a:defRPr sz="3600">
          <a:solidFill>
            <a:srgbClr val="6E2C12"/>
          </a:solidFill>
          <a:latin typeface="Arial" charset="0"/>
        </a:defRPr>
      </a:lvl6pPr>
      <a:lvl7pPr marL="914400" algn="l" rtl="0" fontAlgn="base">
        <a:spcBef>
          <a:spcPct val="0"/>
        </a:spcBef>
        <a:spcAft>
          <a:spcPct val="0"/>
        </a:spcAft>
        <a:defRPr sz="3600">
          <a:solidFill>
            <a:srgbClr val="6E2C12"/>
          </a:solidFill>
          <a:latin typeface="Arial" charset="0"/>
        </a:defRPr>
      </a:lvl7pPr>
      <a:lvl8pPr marL="1371600" algn="l" rtl="0" fontAlgn="base">
        <a:spcBef>
          <a:spcPct val="0"/>
        </a:spcBef>
        <a:spcAft>
          <a:spcPct val="0"/>
        </a:spcAft>
        <a:defRPr sz="3600">
          <a:solidFill>
            <a:srgbClr val="6E2C12"/>
          </a:solidFill>
          <a:latin typeface="Arial" charset="0"/>
        </a:defRPr>
      </a:lvl8pPr>
      <a:lvl9pPr marL="1828800" algn="l" rtl="0" fontAlgn="base">
        <a:spcBef>
          <a:spcPct val="0"/>
        </a:spcBef>
        <a:spcAft>
          <a:spcPct val="0"/>
        </a:spcAft>
        <a:defRPr sz="3600">
          <a:solidFill>
            <a:srgbClr val="6E2C12"/>
          </a:solidFill>
          <a:latin typeface="Arial" charset="0"/>
        </a:defRPr>
      </a:lvl9pPr>
    </p:titleStyle>
    <p:bodyStyle>
      <a:lvl1pPr algn="l" rtl="0" fontAlgn="base">
        <a:spcBef>
          <a:spcPct val="20000"/>
        </a:spcBef>
        <a:spcAft>
          <a:spcPts val="600"/>
        </a:spcAft>
        <a:buFont typeface="Arial" charset="0"/>
        <a:defRPr sz="2000" kern="1200">
          <a:solidFill>
            <a:schemeClr val="tx1"/>
          </a:solidFill>
          <a:latin typeface="+mn-lt"/>
          <a:ea typeface="+mn-ea"/>
          <a:cs typeface="+mn-cs"/>
        </a:defRPr>
      </a:lvl1pPr>
      <a:lvl2pPr marL="457200" indent="-182563" algn="l" rtl="0" fontAlgn="base">
        <a:spcBef>
          <a:spcPct val="20000"/>
        </a:spcBef>
        <a:spcAft>
          <a:spcPct val="0"/>
        </a:spcAft>
        <a:buClr>
          <a:schemeClr val="tx2"/>
        </a:buClr>
        <a:buFont typeface="Arial" charset="0"/>
        <a:buChar char="•"/>
        <a:defRPr sz="2000" kern="1200">
          <a:solidFill>
            <a:schemeClr val="tx1"/>
          </a:solidFill>
          <a:latin typeface="+mn-lt"/>
          <a:ea typeface="+mn-ea"/>
          <a:cs typeface="+mn-cs"/>
        </a:defRPr>
      </a:lvl2pPr>
      <a:lvl3pPr marL="1143000" indent="-228600" algn="l" rtl="0" fontAlgn="base">
        <a:spcBef>
          <a:spcPct val="20000"/>
        </a:spcBef>
        <a:spcAft>
          <a:spcPct val="0"/>
        </a:spcAft>
        <a:buClr>
          <a:schemeClr val="tx2"/>
        </a:buClr>
        <a:buFont typeface="Arial" charset="0"/>
        <a:buChar char="•"/>
        <a:defRPr kern="1200">
          <a:solidFill>
            <a:schemeClr val="tx1"/>
          </a:solidFill>
          <a:latin typeface="+mn-lt"/>
          <a:ea typeface="+mn-ea"/>
          <a:cs typeface="+mn-cs"/>
        </a:defRPr>
      </a:lvl3pPr>
      <a:lvl4pPr marL="1600200" indent="-228600" algn="l" rtl="0" fontAlgn="base">
        <a:spcBef>
          <a:spcPct val="20000"/>
        </a:spcBef>
        <a:spcAft>
          <a:spcPct val="0"/>
        </a:spcAft>
        <a:buClr>
          <a:schemeClr val="tx2"/>
        </a:buClr>
        <a:buFont typeface="Arial" charset="0"/>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Microsoft_Excel_97-2003_Worksheet7.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Microsoft_Excel_97-2003_Worksheet8.xls"/></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oleObject" Target="../embeddings/Microsoft_Excel_97-2003_Worksheet9.xls"/></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9.vml"/><Relationship Id="rId4" Type="http://schemas.openxmlformats.org/officeDocument/2006/relationships/oleObject" Target="../embeddings/Microsoft_Excel_97-2003_Worksheet10.xls"/></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oleObject" Target="../embeddings/Microsoft_Excel_97-2003_Worksheet11.xls"/></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1.vml"/><Relationship Id="rId4" Type="http://schemas.openxmlformats.org/officeDocument/2006/relationships/oleObject" Target="../embeddings/Microsoft_Excel_97-2003_Worksheet12.xls"/></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oleObject" Target="../embeddings/Microsoft_Excel_97-2003_Worksheet13.xls"/></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vmlDrawing" Target="../drawings/vmlDrawing14.vml"/><Relationship Id="rId5" Type="http://schemas.openxmlformats.org/officeDocument/2006/relationships/oleObject" Target="../embeddings/Microsoft_Excel_97-2003_Worksheet15.xls"/><Relationship Id="rId4" Type="http://schemas.openxmlformats.org/officeDocument/2006/relationships/oleObject" Target="../embeddings/Microsoft_Excel_97-2003_Worksheet14.xls"/></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vmlDrawing" Target="../drawings/vmlDrawing15.vml"/><Relationship Id="rId4" Type="http://schemas.openxmlformats.org/officeDocument/2006/relationships/oleObject" Target="../embeddings/Microsoft_Excel_97-2003_Worksheet16.xls"/></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vmlDrawing" Target="../drawings/vmlDrawing16.vml"/><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vmlDrawing" Target="../drawings/vmlDrawing17.vml"/><Relationship Id="rId4" Type="http://schemas.openxmlformats.org/officeDocument/2006/relationships/oleObject" Target="../embeddings/Microsoft_Excel_97-2003_Worksheet17.xls"/></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18.vml"/><Relationship Id="rId5" Type="http://schemas.openxmlformats.org/officeDocument/2006/relationships/oleObject" Target="../embeddings/Microsoft_Excel_97-2003_Worksheet19.xls"/><Relationship Id="rId4" Type="http://schemas.openxmlformats.org/officeDocument/2006/relationships/oleObject" Target="../embeddings/Microsoft_Excel_97-2003_Worksheet18.xls"/></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19.vml"/><Relationship Id="rId4" Type="http://schemas.openxmlformats.org/officeDocument/2006/relationships/oleObject" Target="../embeddings/Microsoft_Excel_97-2003_Worksheet20.xls"/></Relationships>
</file>

<file path=ppt/slides/_rels/slide25.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vmlDrawing" Target="../drawings/vmlDrawing20.vml"/><Relationship Id="rId4" Type="http://schemas.openxmlformats.org/officeDocument/2006/relationships/oleObject" Target="../embeddings/Microsoft_Excel_97-2003_Worksheet21.xls"/></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vmlDrawing" Target="../drawings/vmlDrawing21.vml"/><Relationship Id="rId4" Type="http://schemas.openxmlformats.org/officeDocument/2006/relationships/oleObject" Target="../embeddings/Microsoft_Excel_97-2003_Worksheet22.xls"/></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vmlDrawing" Target="../drawings/vmlDrawing22.vml"/><Relationship Id="rId4" Type="http://schemas.openxmlformats.org/officeDocument/2006/relationships/oleObject" Target="../embeddings/Microsoft_Excel_97-2003_Worksheet23.xls"/></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6.xml"/><Relationship Id="rId1" Type="http://schemas.openxmlformats.org/officeDocument/2006/relationships/vmlDrawing" Target="../drawings/vmlDrawing23.vml"/><Relationship Id="rId4" Type="http://schemas.openxmlformats.org/officeDocument/2006/relationships/oleObject" Target="../embeddings/Microsoft_Excel_97-2003_Worksheet24.xls"/></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6.xml"/><Relationship Id="rId1" Type="http://schemas.openxmlformats.org/officeDocument/2006/relationships/vmlDrawing" Target="../drawings/vmlDrawing24.vml"/><Relationship Id="rId5" Type="http://schemas.openxmlformats.org/officeDocument/2006/relationships/oleObject" Target="../embeddings/Microsoft_Excel_97-2003_Worksheet26.xls"/><Relationship Id="rId4" Type="http://schemas.openxmlformats.org/officeDocument/2006/relationships/oleObject" Target="../embeddings/Microsoft_Excel_97-2003_Worksheet25.xls"/></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vmlDrawing" Target="../drawings/vmlDrawing25.vml"/><Relationship Id="rId4" Type="http://schemas.openxmlformats.org/officeDocument/2006/relationships/oleObject" Target="../embeddings/Microsoft_Excel_97-2003_Worksheet27.xls"/></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vmlDrawing" Target="../drawings/vmlDrawing26.vml"/><Relationship Id="rId4" Type="http://schemas.openxmlformats.org/officeDocument/2006/relationships/oleObject" Target="../embeddings/Microsoft_Excel_97-2003_Worksheet28.xls"/></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vmlDrawing" Target="../drawings/vmlDrawing27.vml"/><Relationship Id="rId4" Type="http://schemas.openxmlformats.org/officeDocument/2006/relationships/oleObject" Target="../embeddings/Microsoft_Excel_97-2003_Worksheet29.xls"/></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28.vml"/><Relationship Id="rId4" Type="http://schemas.openxmlformats.org/officeDocument/2006/relationships/oleObject" Target="../embeddings/Microsoft_Excel_97-2003_Worksheet30.xls"/></Relationships>
</file>

<file path=ppt/slides/_rels/slide3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xml"/><Relationship Id="rId1" Type="http://schemas.openxmlformats.org/officeDocument/2006/relationships/vmlDrawing" Target="../drawings/vmlDrawing29.vml"/><Relationship Id="rId5" Type="http://schemas.openxmlformats.org/officeDocument/2006/relationships/image" Target="../media/image46.wmf"/><Relationship Id="rId4" Type="http://schemas.openxmlformats.org/officeDocument/2006/relationships/oleObject" Target="../embeddings/Microsoft_Excel_97-2003_Worksheet31.xls"/></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vmlDrawing" Target="../drawings/vmlDrawing30.vml"/><Relationship Id="rId4" Type="http://schemas.openxmlformats.org/officeDocument/2006/relationships/oleObject" Target="../embeddings/Microsoft_Excel_97-2003_Worksheet32.xls"/></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oleObject" Target="../embeddings/Microsoft_Excel_97-2003_Worksheet2.xls"/><Relationship Id="rId4" Type="http://schemas.openxmlformats.org/officeDocument/2006/relationships/oleObject" Target="../embeddings/Microsoft_Excel_97-2003_Worksheet1.xls"/></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oleObject" Target="../embeddings/Microsoft_Excel_97-2003_Worksheet4.xls"/><Relationship Id="rId4" Type="http://schemas.openxmlformats.org/officeDocument/2006/relationships/oleObject" Target="../embeddings/Microsoft_Excel_97-2003_Worksheet3.xls"/></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oleObject" Target="../embeddings/Microsoft_Excel_97-2003_Worksheet6.xls"/><Relationship Id="rId4" Type="http://schemas.openxmlformats.org/officeDocument/2006/relationships/oleObject" Target="../embeddings/Microsoft_Excel_97-2003_Worksheet5.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76200"/>
            <a:ext cx="7772400" cy="2971800"/>
          </a:xfrm>
        </p:spPr>
        <p:txBody>
          <a:bodyPr/>
          <a:lstStyle/>
          <a:p>
            <a:pPr fontAlgn="auto">
              <a:spcAft>
                <a:spcPts val="0"/>
              </a:spcAft>
              <a:defRPr/>
            </a:pPr>
            <a:r>
              <a:rPr lang="en-US" sz="4800" dirty="0" smtClean="0"/>
              <a:t>Chapter 10</a:t>
            </a:r>
            <a:endParaRPr lang="en-US" sz="4800" dirty="0"/>
          </a:p>
        </p:txBody>
      </p:sp>
      <p:sp>
        <p:nvSpPr>
          <p:cNvPr id="5" name="Subtitle 4"/>
          <p:cNvSpPr>
            <a:spLocks noGrp="1"/>
          </p:cNvSpPr>
          <p:nvPr>
            <p:ph type="subTitle" idx="1"/>
          </p:nvPr>
        </p:nvSpPr>
        <p:spPr>
          <a:xfrm>
            <a:off x="457200" y="3048000"/>
            <a:ext cx="8077200" cy="914400"/>
          </a:xfrm>
        </p:spPr>
        <p:txBody>
          <a:bodyPr rtlCol="0">
            <a:noAutofit/>
          </a:bodyPr>
          <a:lstStyle/>
          <a:p>
            <a:pPr fontAlgn="auto">
              <a:buFont typeface="Arial" pitchFamily="34" charset="0"/>
              <a:buNone/>
              <a:defRPr/>
            </a:pPr>
            <a:r>
              <a:rPr lang="en-US" sz="3600" dirty="0" smtClean="0">
                <a:solidFill>
                  <a:schemeClr val="tx1"/>
                </a:solidFill>
              </a:rPr>
              <a:t>Reporting and interpreting Bonds</a:t>
            </a:r>
            <a:endParaRPr lang="en-US" sz="3600" dirty="0">
              <a:solidFill>
                <a:schemeClr val="tx1"/>
              </a:solidFill>
            </a:endParaRPr>
          </a:p>
        </p:txBody>
      </p:sp>
      <p:pic>
        <p:nvPicPr>
          <p:cNvPr id="2050" name="Picture 2" descr="C:\Users\jon\AppData\Local\Microsoft\Windows\Temporary Internet Files\Content.IE5\03UAE0C4\MP900431290[1].jpg"/>
          <p:cNvPicPr>
            <a:picLocks noChangeAspect="1" noChangeArrowheads="1"/>
          </p:cNvPicPr>
          <p:nvPr/>
        </p:nvPicPr>
        <p:blipFill>
          <a:blip r:embed="rId3"/>
          <a:srcRect/>
          <a:stretch>
            <a:fillRect/>
          </a:stretch>
        </p:blipFill>
        <p:spPr bwMode="auto">
          <a:xfrm>
            <a:off x="6019800" y="304800"/>
            <a:ext cx="2438400" cy="2438400"/>
          </a:xfrm>
          <a:prstGeom prst="rect">
            <a:avLst/>
          </a:prstGeom>
          <a:ln>
            <a:noFill/>
          </a:ln>
          <a:effectLst>
            <a:outerShdw blurRad="292100" dist="139700" dir="2700000" algn="tl" rotWithShape="0">
              <a:srgbClr val="333333">
                <a:alpha val="65000"/>
              </a:srgbClr>
            </a:outerShdw>
          </a:effectLst>
          <a:extLst>
            <a:ext uri="{909E8E84-426E-40DD-AFC4-6F175D3DCCD1}"/>
          </a:extLst>
        </p:spPr>
      </p:pic>
      <p:sp>
        <p:nvSpPr>
          <p:cNvPr id="6" name="Text Box 18"/>
          <p:cNvSpPr txBox="1">
            <a:spLocks noChangeArrowheads="1"/>
          </p:cNvSpPr>
          <p:nvPr/>
        </p:nvSpPr>
        <p:spPr bwMode="auto">
          <a:xfrm>
            <a:off x="76200" y="6553200"/>
            <a:ext cx="2057400" cy="274638"/>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n-US" sz="1200" b="1" i="1" dirty="0">
                <a:latin typeface="Book Antiqua" pitchFamily="18" charset="0"/>
              </a:rPr>
              <a:t>McGraw-Hill/Irwin</a:t>
            </a:r>
            <a:endParaRPr lang="en-US" sz="2400" b="1" dirty="0">
              <a:effectLst>
                <a:outerShdw blurRad="38100" dist="38100" dir="2700000" algn="tl">
                  <a:srgbClr val="C0C0C0"/>
                </a:outerShdw>
              </a:effectLst>
              <a:latin typeface="Calibri" pitchFamily="34" charset="0"/>
            </a:endParaRPr>
          </a:p>
        </p:txBody>
      </p:sp>
      <p:sp>
        <p:nvSpPr>
          <p:cNvPr id="7" name="Text Box 19"/>
          <p:cNvSpPr txBox="1">
            <a:spLocks noChangeArrowheads="1"/>
          </p:cNvSpPr>
          <p:nvPr/>
        </p:nvSpPr>
        <p:spPr bwMode="auto">
          <a:xfrm>
            <a:off x="3352800" y="6553200"/>
            <a:ext cx="5791200" cy="274638"/>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auto">
              <a:spcBef>
                <a:spcPts val="0"/>
              </a:spcBef>
              <a:spcAft>
                <a:spcPts val="0"/>
              </a:spcAft>
              <a:defRPr/>
            </a:pPr>
            <a:r>
              <a:rPr lang="en-US" sz="1200" b="1" i="1" dirty="0" smtClean="0">
                <a:latin typeface="Book Antiqua" pitchFamily="18" charset="0"/>
              </a:rPr>
              <a:t>        Copyright © 2014 by The McGraw-Hill Companies, Inc. All rights reserved.</a:t>
            </a:r>
            <a:endParaRPr lang="en-US" sz="2400" b="1" dirty="0" smtClean="0">
              <a:effectLst>
                <a:outerShdw blurRad="38100" dist="38100" dir="2700000" algn="tl">
                  <a:srgbClr val="C0C0C0"/>
                </a:outerShdw>
              </a:effectLst>
              <a:latin typeface="Calibri" pitchFamily="34" charset="0"/>
            </a:endParaRPr>
          </a:p>
        </p:txBody>
      </p:sp>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p:txBody>
          <a:bodyPr/>
          <a:lstStyle/>
          <a:p>
            <a:pPr fontAlgn="auto">
              <a:spcAft>
                <a:spcPts val="0"/>
              </a:spcAft>
              <a:defRPr/>
            </a:pPr>
            <a:r>
              <a:rPr lang="en-US" dirty="0" smtClean="0"/>
              <a:t>Times Interest Earned</a:t>
            </a:r>
          </a:p>
        </p:txBody>
      </p:sp>
      <p:sp>
        <p:nvSpPr>
          <p:cNvPr id="222210" name="Text Box 1027"/>
          <p:cNvSpPr txBox="1">
            <a:spLocks noChangeArrowheads="1"/>
          </p:cNvSpPr>
          <p:nvPr/>
        </p:nvSpPr>
        <p:spPr bwMode="auto">
          <a:xfrm>
            <a:off x="609600" y="2362200"/>
            <a:ext cx="2362200" cy="822325"/>
          </a:xfrm>
          <a:prstGeom prst="rect">
            <a:avLst/>
          </a:prstGeom>
          <a:noFill/>
          <a:ln w="9525">
            <a:noFill/>
            <a:miter lim="800000"/>
            <a:headEnd/>
            <a:tailEnd/>
          </a:ln>
        </p:spPr>
        <p:txBody>
          <a:bodyPr>
            <a:spAutoFit/>
          </a:bodyPr>
          <a:lstStyle/>
          <a:p>
            <a:pPr algn="ctr" eaLnBrk="0" hangingPunct="0">
              <a:spcBef>
                <a:spcPct val="50000"/>
              </a:spcBef>
            </a:pPr>
            <a:r>
              <a:rPr lang="en-US" sz="2400" b="1">
                <a:solidFill>
                  <a:srgbClr val="000000"/>
                </a:solidFill>
              </a:rPr>
              <a:t>Times Interest</a:t>
            </a:r>
            <a:br>
              <a:rPr lang="en-US" sz="2400" b="1">
                <a:solidFill>
                  <a:srgbClr val="000000"/>
                </a:solidFill>
              </a:rPr>
            </a:br>
            <a:r>
              <a:rPr lang="en-US" sz="2400" b="1">
                <a:solidFill>
                  <a:srgbClr val="000000"/>
                </a:solidFill>
              </a:rPr>
              <a:t>Earned</a:t>
            </a:r>
          </a:p>
        </p:txBody>
      </p:sp>
      <p:sp>
        <p:nvSpPr>
          <p:cNvPr id="222211" name="Text Box 1028"/>
          <p:cNvSpPr txBox="1">
            <a:spLocks noChangeArrowheads="1"/>
          </p:cNvSpPr>
          <p:nvPr/>
        </p:nvSpPr>
        <p:spPr bwMode="auto">
          <a:xfrm>
            <a:off x="2743200" y="2590800"/>
            <a:ext cx="838200" cy="457200"/>
          </a:xfrm>
          <a:prstGeom prst="rect">
            <a:avLst/>
          </a:prstGeom>
          <a:noFill/>
          <a:ln w="9525">
            <a:noFill/>
            <a:miter lim="800000"/>
            <a:headEnd/>
            <a:tailEnd/>
          </a:ln>
        </p:spPr>
        <p:txBody>
          <a:bodyPr>
            <a:spAutoFit/>
          </a:bodyPr>
          <a:lstStyle/>
          <a:p>
            <a:pPr algn="ctr" eaLnBrk="0" hangingPunct="0">
              <a:spcBef>
                <a:spcPct val="50000"/>
              </a:spcBef>
            </a:pPr>
            <a:r>
              <a:rPr lang="en-US" sz="2400" b="1">
                <a:solidFill>
                  <a:srgbClr val="000000"/>
                </a:solidFill>
              </a:rPr>
              <a:t>=</a:t>
            </a:r>
          </a:p>
        </p:txBody>
      </p:sp>
      <p:sp>
        <p:nvSpPr>
          <p:cNvPr id="222212" name="Text Box 1029"/>
          <p:cNvSpPr txBox="1">
            <a:spLocks noChangeArrowheads="1"/>
          </p:cNvSpPr>
          <p:nvPr/>
        </p:nvSpPr>
        <p:spPr bwMode="auto">
          <a:xfrm>
            <a:off x="3505200" y="2057400"/>
            <a:ext cx="4724400" cy="822325"/>
          </a:xfrm>
          <a:prstGeom prst="rect">
            <a:avLst/>
          </a:prstGeom>
          <a:noFill/>
          <a:ln w="9525">
            <a:noFill/>
            <a:miter lim="800000"/>
            <a:headEnd/>
            <a:tailEnd/>
          </a:ln>
        </p:spPr>
        <p:txBody>
          <a:bodyPr>
            <a:spAutoFit/>
          </a:bodyPr>
          <a:lstStyle/>
          <a:p>
            <a:pPr algn="ctr" eaLnBrk="0" hangingPunct="0">
              <a:spcBef>
                <a:spcPct val="50000"/>
              </a:spcBef>
            </a:pPr>
            <a:r>
              <a:rPr lang="en-US" sz="2400" b="1">
                <a:solidFill>
                  <a:srgbClr val="000000"/>
                </a:solidFill>
              </a:rPr>
              <a:t>Net income + Interest expense + Income tax expense</a:t>
            </a:r>
          </a:p>
        </p:txBody>
      </p:sp>
      <p:sp>
        <p:nvSpPr>
          <p:cNvPr id="222213" name="Text Box 1030"/>
          <p:cNvSpPr txBox="1">
            <a:spLocks noChangeArrowheads="1"/>
          </p:cNvSpPr>
          <p:nvPr/>
        </p:nvSpPr>
        <p:spPr bwMode="auto">
          <a:xfrm>
            <a:off x="4495800" y="2819400"/>
            <a:ext cx="2971800" cy="457200"/>
          </a:xfrm>
          <a:prstGeom prst="rect">
            <a:avLst/>
          </a:prstGeom>
          <a:noFill/>
          <a:ln w="9525">
            <a:noFill/>
            <a:miter lim="800000"/>
            <a:headEnd/>
            <a:tailEnd/>
          </a:ln>
        </p:spPr>
        <p:txBody>
          <a:bodyPr>
            <a:spAutoFit/>
          </a:bodyPr>
          <a:lstStyle/>
          <a:p>
            <a:pPr eaLnBrk="0" hangingPunct="0">
              <a:spcBef>
                <a:spcPct val="50000"/>
              </a:spcBef>
            </a:pPr>
            <a:r>
              <a:rPr lang="en-US" sz="2400" b="1">
                <a:solidFill>
                  <a:srgbClr val="000000"/>
                </a:solidFill>
              </a:rPr>
              <a:t>Interest expense</a:t>
            </a:r>
          </a:p>
        </p:txBody>
      </p:sp>
      <p:sp>
        <p:nvSpPr>
          <p:cNvPr id="222214" name="Line 1031"/>
          <p:cNvSpPr>
            <a:spLocks noChangeShapeType="1"/>
          </p:cNvSpPr>
          <p:nvPr/>
        </p:nvSpPr>
        <p:spPr bwMode="auto">
          <a:xfrm>
            <a:off x="3581400" y="2819400"/>
            <a:ext cx="4572000" cy="0"/>
          </a:xfrm>
          <a:prstGeom prst="line">
            <a:avLst/>
          </a:prstGeom>
          <a:noFill/>
          <a:ln w="57150">
            <a:solidFill>
              <a:srgbClr val="000000"/>
            </a:solidFill>
            <a:round/>
            <a:headEnd/>
            <a:tailEnd/>
          </a:ln>
        </p:spPr>
        <p:txBody>
          <a:bodyPr/>
          <a:lstStyle/>
          <a:p>
            <a:endParaRPr lang="en-US"/>
          </a:p>
        </p:txBody>
      </p:sp>
      <p:sp>
        <p:nvSpPr>
          <p:cNvPr id="91144" name="Text Box 1032"/>
          <p:cNvSpPr txBox="1">
            <a:spLocks noChangeArrowheads="1"/>
          </p:cNvSpPr>
          <p:nvPr/>
        </p:nvSpPr>
        <p:spPr bwMode="auto">
          <a:xfrm>
            <a:off x="1295400" y="3619500"/>
            <a:ext cx="6324600" cy="1562100"/>
          </a:xfrm>
          <a:prstGeom prst="rect">
            <a:avLst/>
          </a:prstGeom>
          <a:solidFill>
            <a:schemeClr val="accent2">
              <a:lumMod val="50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fontAlgn="auto" hangingPunct="0">
              <a:spcBef>
                <a:spcPct val="50000"/>
              </a:spcBef>
              <a:spcAft>
                <a:spcPts val="0"/>
              </a:spcAft>
              <a:defRPr/>
            </a:pPr>
            <a:r>
              <a:rPr lang="en-US" sz="2400" b="1" dirty="0">
                <a:solidFill>
                  <a:srgbClr val="FFFFCC"/>
                </a:solidFill>
                <a:effectLst>
                  <a:outerShdw blurRad="38100" dist="38100" dir="2700000" algn="tl">
                    <a:srgbClr val="000000"/>
                  </a:outerShdw>
                </a:effectLst>
                <a:cs typeface="Arial" charset="0"/>
              </a:rPr>
              <a:t>The ratio shows the amount of resources generated for each dollar of interest expense</a:t>
            </a:r>
            <a:r>
              <a:rPr lang="en-US" sz="2400" b="1" dirty="0">
                <a:solidFill>
                  <a:srgbClr val="FFFFCC"/>
                </a:solidFill>
                <a:effectLst>
                  <a:outerShdw blurRad="38100" dist="38100" dir="2700000" algn="tl">
                    <a:srgbClr val="000000"/>
                  </a:outerShdw>
                </a:effectLst>
                <a:cs typeface="Arial" charset="0"/>
              </a:rPr>
              <a:t>. In </a:t>
            </a:r>
            <a:r>
              <a:rPr lang="en-US" sz="2400" b="1" dirty="0">
                <a:solidFill>
                  <a:srgbClr val="FFFFCC"/>
                </a:solidFill>
                <a:effectLst>
                  <a:outerShdw blurRad="38100" dist="38100" dir="2700000" algn="tl">
                    <a:srgbClr val="000000"/>
                  </a:outerShdw>
                </a:effectLst>
                <a:cs typeface="Arial" charset="0"/>
              </a:rPr>
              <a:t>general, a high ratio is viewed more </a:t>
            </a:r>
            <a:r>
              <a:rPr lang="en-US" sz="2400" b="1" dirty="0">
                <a:solidFill>
                  <a:srgbClr val="FFFFCC"/>
                </a:solidFill>
                <a:effectLst>
                  <a:outerShdw blurRad="38100" dist="38100" dir="2700000" algn="tl">
                    <a:srgbClr val="000000"/>
                  </a:outerShdw>
                </a:effectLst>
                <a:cs typeface="Arial" charset="0"/>
              </a:rPr>
              <a:t>favorably </a:t>
            </a:r>
            <a:r>
              <a:rPr lang="en-US" sz="2400" b="1" dirty="0">
                <a:solidFill>
                  <a:srgbClr val="FFFFCC"/>
                </a:solidFill>
                <a:effectLst>
                  <a:outerShdw blurRad="38100" dist="38100" dir="2700000" algn="tl">
                    <a:srgbClr val="000000"/>
                  </a:outerShdw>
                </a:effectLst>
                <a:cs typeface="Arial" charset="0"/>
              </a:rPr>
              <a:t>than a low ratio.</a:t>
            </a:r>
          </a:p>
        </p:txBody>
      </p:sp>
      <p:pic>
        <p:nvPicPr>
          <p:cNvPr id="222216" name="Picture 1033" descr="bd04952_"/>
          <p:cNvPicPr>
            <a:picLocks noChangeAspect="1" noChangeArrowheads="1"/>
          </p:cNvPicPr>
          <p:nvPr/>
        </p:nvPicPr>
        <p:blipFill>
          <a:blip r:embed="rId3"/>
          <a:srcRect/>
          <a:stretch>
            <a:fillRect/>
          </a:stretch>
        </p:blipFill>
        <p:spPr bwMode="auto">
          <a:xfrm>
            <a:off x="6934200" y="5087938"/>
            <a:ext cx="1498600" cy="1617662"/>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fontAlgn="auto">
              <a:spcAft>
                <a:spcPts val="0"/>
              </a:spcAft>
              <a:defRPr/>
            </a:pPr>
            <a:r>
              <a:rPr lang="en-US" dirty="0" smtClean="0"/>
              <a:t>Bonds Issued at Discount</a:t>
            </a:r>
          </a:p>
        </p:txBody>
      </p:sp>
      <p:sp>
        <p:nvSpPr>
          <p:cNvPr id="37891" name="Rectangle 3"/>
          <p:cNvSpPr>
            <a:spLocks noChangeArrowheads="1"/>
          </p:cNvSpPr>
          <p:nvPr/>
        </p:nvSpPr>
        <p:spPr bwMode="auto">
          <a:xfrm>
            <a:off x="19050" y="1668463"/>
            <a:ext cx="8915400" cy="2133600"/>
          </a:xfrm>
          <a:prstGeom prst="rect">
            <a:avLst/>
          </a:prstGeom>
          <a:solidFill>
            <a:schemeClr val="accent2">
              <a:lumMod val="40000"/>
              <a:lumOff val="60000"/>
            </a:schemeClr>
          </a:solidFill>
          <a:ln w="12700">
            <a:solidFill>
              <a:schemeClr val="tx1"/>
            </a:solidFill>
            <a:miter lim="800000"/>
            <a:headEnd/>
            <a:tailEnd/>
          </a:ln>
          <a:effectLst>
            <a:outerShdw dist="107763" dir="2700000" algn="ctr" rotWithShape="0">
              <a:schemeClr val="bg2">
                <a:alpha val="50000"/>
              </a:schemeClr>
            </a:outerShdw>
          </a:effectLst>
        </p:spPr>
        <p:txBody>
          <a:bodyPr lIns="90488" tIns="44450" rIns="90488" bIns="44450"/>
          <a:lstStyle/>
          <a:p>
            <a:pPr marL="342900" indent="-342900" algn="ctr" fontAlgn="auto">
              <a:spcBef>
                <a:spcPct val="20000"/>
              </a:spcBef>
              <a:spcAft>
                <a:spcPts val="0"/>
              </a:spcAft>
              <a:buClr>
                <a:schemeClr val="tx2"/>
              </a:buClr>
              <a:buSzPct val="80000"/>
              <a:buFont typeface="Wingdings" pitchFamily="-112" charset="2"/>
              <a:buNone/>
              <a:defRPr/>
            </a:pPr>
            <a:r>
              <a:rPr lang="en-US" sz="2600" b="1" dirty="0">
                <a:cs typeface="Arial" charset="0"/>
              </a:rPr>
              <a:t>On January 1, </a:t>
            </a:r>
            <a:r>
              <a:rPr lang="en-US" sz="2600" b="1" dirty="0">
                <a:cs typeface="Arial" charset="0"/>
              </a:rPr>
              <a:t>2014, AT&amp;T </a:t>
            </a:r>
            <a:r>
              <a:rPr lang="en-US" sz="2600" b="1" dirty="0">
                <a:cs typeface="Arial" charset="0"/>
              </a:rPr>
              <a:t>issues $100,000 in bonds having a </a:t>
            </a:r>
            <a:r>
              <a:rPr lang="en-US" sz="2600" b="1" dirty="0">
                <a:cs typeface="Arial" charset="0"/>
              </a:rPr>
              <a:t>10</a:t>
            </a:r>
            <a:r>
              <a:rPr lang="en-US" sz="2600" b="1" dirty="0">
                <a:cs typeface="Arial" charset="0"/>
              </a:rPr>
              <a:t>% </a:t>
            </a:r>
            <a:r>
              <a:rPr lang="en-US" sz="2600" b="1" dirty="0">
                <a:cs typeface="Arial" charset="0"/>
              </a:rPr>
              <a:t>annual stated rate of interest. The </a:t>
            </a:r>
            <a:r>
              <a:rPr lang="en-US" sz="2600" b="1" dirty="0">
                <a:cs typeface="Arial" charset="0"/>
              </a:rPr>
              <a:t>bonds mature in </a:t>
            </a:r>
            <a:r>
              <a:rPr lang="en-US" sz="2600" b="1" dirty="0">
                <a:cs typeface="Arial" charset="0"/>
              </a:rPr>
              <a:t>2 </a:t>
            </a:r>
            <a:r>
              <a:rPr lang="en-US" sz="2600" b="1" dirty="0">
                <a:cs typeface="Arial" charset="0"/>
              </a:rPr>
              <a:t>years (Dec. 31, </a:t>
            </a:r>
            <a:r>
              <a:rPr lang="en-US" sz="2600" b="1" dirty="0">
                <a:cs typeface="Arial" charset="0"/>
              </a:rPr>
              <a:t>2015) </a:t>
            </a:r>
            <a:r>
              <a:rPr lang="en-US" sz="2600" b="1" dirty="0">
                <a:cs typeface="Arial" charset="0"/>
              </a:rPr>
              <a:t>and interest is paid semiannually</a:t>
            </a:r>
            <a:r>
              <a:rPr lang="en-US" sz="2600" b="1" dirty="0">
                <a:cs typeface="Arial" charset="0"/>
              </a:rPr>
              <a:t>. The annual market </a:t>
            </a:r>
            <a:r>
              <a:rPr lang="en-US" sz="2600" b="1" dirty="0">
                <a:cs typeface="Arial" charset="0"/>
              </a:rPr>
              <a:t>rate </a:t>
            </a:r>
            <a:r>
              <a:rPr lang="en-US" sz="2600" b="1" dirty="0">
                <a:cs typeface="Arial" charset="0"/>
              </a:rPr>
              <a:t>of interest is 12%.</a:t>
            </a:r>
            <a:endParaRPr lang="en-US" sz="2600" b="1" dirty="0">
              <a:cs typeface="Arial" charset="0"/>
            </a:endParaRPr>
          </a:p>
          <a:p>
            <a:pPr marL="342900" indent="-342900" algn="ctr" fontAlgn="auto">
              <a:spcBef>
                <a:spcPct val="20000"/>
              </a:spcBef>
              <a:spcAft>
                <a:spcPts val="0"/>
              </a:spcAft>
              <a:buClr>
                <a:schemeClr val="tx2"/>
              </a:buClr>
              <a:buSzPct val="80000"/>
              <a:buFont typeface="Wingdings" pitchFamily="-112" charset="2"/>
              <a:buNone/>
              <a:defRPr/>
            </a:pPr>
            <a:endParaRPr lang="en-US" sz="2600" b="1" dirty="0">
              <a:cs typeface="Arial" charset="0"/>
            </a:endParaRPr>
          </a:p>
          <a:p>
            <a:pPr marL="342900" indent="-342900" algn="ctr" fontAlgn="auto">
              <a:spcBef>
                <a:spcPct val="20000"/>
              </a:spcBef>
              <a:spcAft>
                <a:spcPts val="0"/>
              </a:spcAft>
              <a:buClr>
                <a:schemeClr val="tx2"/>
              </a:buClr>
              <a:buSzPct val="80000"/>
              <a:buFont typeface="Wingdings" pitchFamily="-112" charset="2"/>
              <a:buNone/>
              <a:defRPr/>
            </a:pPr>
            <a:r>
              <a:rPr lang="en-US" sz="2600" b="1" dirty="0">
                <a:cs typeface="Arial" charset="0"/>
              </a:rPr>
              <a:t>This </a:t>
            </a:r>
            <a:r>
              <a:rPr lang="en-US" sz="2600" b="1" dirty="0">
                <a:cs typeface="Arial" charset="0"/>
              </a:rPr>
              <a:t>bond is issued at a discount.</a:t>
            </a:r>
          </a:p>
        </p:txBody>
      </p:sp>
      <p:grpSp>
        <p:nvGrpSpPr>
          <p:cNvPr id="159766" name="Group 8"/>
          <p:cNvGrpSpPr>
            <a:grpSpLocks/>
          </p:cNvGrpSpPr>
          <p:nvPr/>
        </p:nvGrpSpPr>
        <p:grpSpPr bwMode="auto">
          <a:xfrm>
            <a:off x="228600" y="4754563"/>
            <a:ext cx="8629650" cy="1722437"/>
            <a:chOff x="144" y="2467"/>
            <a:chExt cx="5436" cy="1085"/>
          </a:xfrm>
        </p:grpSpPr>
        <p:graphicFrame>
          <p:nvGraphicFramePr>
            <p:cNvPr id="159763" name="Object 19"/>
            <p:cNvGraphicFramePr>
              <a:graphicFrameLocks/>
            </p:cNvGraphicFramePr>
            <p:nvPr/>
          </p:nvGraphicFramePr>
          <p:xfrm>
            <a:off x="144" y="2467"/>
            <a:ext cx="5436" cy="1085"/>
          </p:xfrm>
          <a:graphic>
            <a:graphicData uri="http://schemas.openxmlformats.org/presentationml/2006/ole">
              <p:oleObj spid="_x0000_s159763" name="Worksheet" r:id="rId4" imgW="5486400" imgH="2283840" progId="Excel.Sheet.8">
                <p:embed/>
              </p:oleObj>
            </a:graphicData>
          </a:graphic>
        </p:graphicFrame>
        <p:grpSp>
          <p:nvGrpSpPr>
            <p:cNvPr id="159767" name="Group 5"/>
            <p:cNvGrpSpPr>
              <a:grpSpLocks/>
            </p:cNvGrpSpPr>
            <p:nvPr/>
          </p:nvGrpSpPr>
          <p:grpSpPr bwMode="auto">
            <a:xfrm>
              <a:off x="712" y="3119"/>
              <a:ext cx="1751" cy="231"/>
              <a:chOff x="769" y="3406"/>
              <a:chExt cx="1750" cy="231"/>
            </a:xfrm>
          </p:grpSpPr>
          <p:sp>
            <p:nvSpPr>
              <p:cNvPr id="159768" name="Rectangle 6"/>
              <p:cNvSpPr>
                <a:spLocks noChangeArrowheads="1"/>
              </p:cNvSpPr>
              <p:nvPr/>
            </p:nvSpPr>
            <p:spPr bwMode="auto">
              <a:xfrm>
                <a:off x="769" y="3406"/>
                <a:ext cx="478" cy="229"/>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b="1">
                    <a:solidFill>
                      <a:srgbClr val="000000"/>
                    </a:solidFill>
                  </a:rPr>
                  <a:t>&lt;</a:t>
                </a:r>
              </a:p>
            </p:txBody>
          </p:sp>
          <p:sp>
            <p:nvSpPr>
              <p:cNvPr id="159769" name="Rectangle 7"/>
              <p:cNvSpPr>
                <a:spLocks noChangeArrowheads="1"/>
              </p:cNvSpPr>
              <p:nvPr/>
            </p:nvSpPr>
            <p:spPr bwMode="auto">
              <a:xfrm>
                <a:off x="2041" y="3406"/>
                <a:ext cx="478" cy="231"/>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b="1">
                    <a:solidFill>
                      <a:srgbClr val="000000"/>
                    </a:solidFill>
                  </a:rPr>
                  <a:t>&lt;</a:t>
                </a:r>
              </a:p>
            </p:txBody>
          </p:sp>
        </p:grpSp>
      </p:grpSp>
    </p:spTree>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152400"/>
            <a:ext cx="8382000" cy="1052513"/>
          </a:xfrm>
        </p:spPr>
        <p:txBody>
          <a:bodyPr/>
          <a:lstStyle/>
          <a:p>
            <a:pPr fontAlgn="auto">
              <a:spcAft>
                <a:spcPts val="0"/>
              </a:spcAft>
              <a:defRPr/>
            </a:pPr>
            <a:r>
              <a:rPr lang="en-US" dirty="0" smtClean="0"/>
              <a:t>Bonds Issued at Discount</a:t>
            </a:r>
          </a:p>
        </p:txBody>
      </p:sp>
      <p:sp>
        <p:nvSpPr>
          <p:cNvPr id="39943" name="Rectangle 7"/>
          <p:cNvSpPr>
            <a:spLocks noChangeArrowheads="1"/>
          </p:cNvSpPr>
          <p:nvPr/>
        </p:nvSpPr>
        <p:spPr bwMode="auto">
          <a:xfrm>
            <a:off x="304800" y="1189038"/>
            <a:ext cx="5029200" cy="1905000"/>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anchor="ctr"/>
          <a:lstStyle/>
          <a:p>
            <a:pPr algn="ctr" eaLnBrk="0" fontAlgn="auto" hangingPunct="0">
              <a:spcBef>
                <a:spcPts val="0"/>
              </a:spcBef>
              <a:spcAft>
                <a:spcPts val="0"/>
              </a:spcAft>
              <a:defRPr/>
            </a:pPr>
            <a:r>
              <a:rPr lang="en-US" sz="2400" b="1" dirty="0">
                <a:solidFill>
                  <a:schemeClr val="accent2">
                    <a:lumMod val="50000"/>
                  </a:schemeClr>
                </a:solidFill>
                <a:cs typeface="Arial" charset="0"/>
              </a:rPr>
              <a:t>The issue price of a bond is composed of the present value of two items: </a:t>
            </a:r>
          </a:p>
          <a:p>
            <a:pPr eaLnBrk="0" fontAlgn="auto" hangingPunct="0">
              <a:spcBef>
                <a:spcPts val="0"/>
              </a:spcBef>
              <a:spcAft>
                <a:spcPts val="0"/>
              </a:spcAft>
              <a:buFontTx/>
              <a:buChar char="•"/>
              <a:defRPr/>
            </a:pPr>
            <a:r>
              <a:rPr lang="en-US" sz="2400" b="1" dirty="0">
                <a:solidFill>
                  <a:schemeClr val="accent2">
                    <a:lumMod val="50000"/>
                  </a:schemeClr>
                </a:solidFill>
                <a:cs typeface="Arial" charset="0"/>
              </a:rPr>
              <a:t>Principal (a single amount)</a:t>
            </a:r>
          </a:p>
          <a:p>
            <a:pPr eaLnBrk="0" fontAlgn="auto" hangingPunct="0">
              <a:spcBef>
                <a:spcPts val="0"/>
              </a:spcBef>
              <a:spcAft>
                <a:spcPts val="0"/>
              </a:spcAft>
              <a:buFontTx/>
              <a:buChar char="•"/>
              <a:defRPr/>
            </a:pPr>
            <a:r>
              <a:rPr lang="en-US" sz="2400" b="1" dirty="0">
                <a:solidFill>
                  <a:schemeClr val="accent2">
                    <a:lumMod val="50000"/>
                  </a:schemeClr>
                </a:solidFill>
                <a:cs typeface="Arial" charset="0"/>
              </a:rPr>
              <a:t>Interest (an annuity)</a:t>
            </a:r>
          </a:p>
        </p:txBody>
      </p:sp>
      <p:graphicFrame>
        <p:nvGraphicFramePr>
          <p:cNvPr id="195585" name="Object 20"/>
          <p:cNvGraphicFramePr>
            <a:graphicFrameLocks/>
          </p:cNvGraphicFramePr>
          <p:nvPr/>
        </p:nvGraphicFramePr>
        <p:xfrm>
          <a:off x="241300" y="4459288"/>
          <a:ext cx="8616950" cy="1806575"/>
        </p:xfrm>
        <a:graphic>
          <a:graphicData uri="http://schemas.openxmlformats.org/presentationml/2006/ole">
            <p:oleObj spid="_x0000_s160788" name="Worksheet" r:id="rId4" imgW="4543357" imgH="971550" progId="Excel.Sheet.8">
              <p:embed/>
            </p:oleObj>
          </a:graphicData>
        </a:graphic>
      </p:graphicFrame>
      <p:sp>
        <p:nvSpPr>
          <p:cNvPr id="160791" name="Text Box 9"/>
          <p:cNvSpPr txBox="1">
            <a:spLocks noChangeArrowheads="1"/>
          </p:cNvSpPr>
          <p:nvPr/>
        </p:nvSpPr>
        <p:spPr bwMode="auto">
          <a:xfrm>
            <a:off x="5638800" y="1293813"/>
            <a:ext cx="2971800" cy="1816100"/>
          </a:xfrm>
          <a:prstGeom prst="rect">
            <a:avLst/>
          </a:prstGeom>
          <a:solidFill>
            <a:srgbClr val="CCFFCC"/>
          </a:solidFill>
          <a:ln w="9525">
            <a:solidFill>
              <a:schemeClr val="tx1"/>
            </a:solidFill>
            <a:miter lim="800000"/>
            <a:headEnd/>
            <a:tailEnd/>
          </a:ln>
        </p:spPr>
        <p:txBody>
          <a:bodyPr>
            <a:spAutoFit/>
          </a:bodyPr>
          <a:lstStyle/>
          <a:p>
            <a:pPr algn="ctr">
              <a:spcBef>
                <a:spcPct val="50000"/>
              </a:spcBef>
            </a:pPr>
            <a:r>
              <a:rPr lang="en-US" sz="2800" b="1"/>
              <a:t>First, compute the present value of the principal.</a:t>
            </a:r>
          </a:p>
        </p:txBody>
      </p:sp>
      <p:sp>
        <p:nvSpPr>
          <p:cNvPr id="39946" name="Rectangle 10"/>
          <p:cNvSpPr>
            <a:spLocks noChangeArrowheads="1"/>
          </p:cNvSpPr>
          <p:nvPr/>
        </p:nvSpPr>
        <p:spPr bwMode="auto">
          <a:xfrm>
            <a:off x="228600" y="3275013"/>
            <a:ext cx="8686800" cy="1027112"/>
          </a:xfrm>
          <a:prstGeom prst="rect">
            <a:avLst/>
          </a:prstGeom>
          <a:solidFill>
            <a:schemeClr val="accent2">
              <a:lumMod val="50000"/>
            </a:schemeClr>
          </a:solidFill>
          <a:ln w="25400">
            <a:solidFill>
              <a:srgbClr val="663300"/>
            </a:solidFill>
            <a:miter lim="800000"/>
            <a:headEnd/>
            <a:tailEnd/>
          </a:ln>
          <a:effectLst>
            <a:outerShdw dist="107763" dir="2700000" algn="ctr" rotWithShape="0">
              <a:srgbClr val="000000">
                <a:alpha val="50000"/>
              </a:srgbClr>
            </a:outerShdw>
          </a:effectLst>
        </p:spPr>
        <p:txBody>
          <a:bodyPr lIns="90488" tIns="44450" rIns="90488" bIns="44450">
            <a:spAutoFit/>
          </a:bodyPr>
          <a:lstStyle/>
          <a:p>
            <a:pPr algn="ctr" eaLnBrk="0" fontAlgn="auto" hangingPunct="0">
              <a:spcBef>
                <a:spcPct val="50000"/>
              </a:spcBef>
              <a:spcAft>
                <a:spcPts val="0"/>
              </a:spcAft>
              <a:defRPr/>
            </a:pPr>
            <a:r>
              <a:rPr lang="en-US" sz="2400" b="1" dirty="0">
                <a:solidFill>
                  <a:srgbClr val="FFC000"/>
                </a:solidFill>
                <a:cs typeface="Arial" charset="0"/>
              </a:rPr>
              <a:t>Market rate of 12% ÷ 2 interest periods per year = 6%</a:t>
            </a:r>
          </a:p>
          <a:p>
            <a:pPr algn="ctr" eaLnBrk="0" fontAlgn="auto" hangingPunct="0">
              <a:spcBef>
                <a:spcPct val="50000"/>
              </a:spcBef>
              <a:spcAft>
                <a:spcPts val="0"/>
              </a:spcAft>
              <a:defRPr/>
            </a:pPr>
            <a:r>
              <a:rPr lang="en-US" sz="2400" b="1" dirty="0">
                <a:solidFill>
                  <a:schemeClr val="bg1"/>
                </a:solidFill>
                <a:cs typeface="Arial" charset="0"/>
              </a:rPr>
              <a:t>Bond term of </a:t>
            </a:r>
            <a:r>
              <a:rPr lang="en-US" sz="2400" b="1" dirty="0">
                <a:solidFill>
                  <a:schemeClr val="bg1"/>
                </a:solidFill>
                <a:cs typeface="Arial" charset="0"/>
              </a:rPr>
              <a:t>2 </a:t>
            </a:r>
            <a:r>
              <a:rPr lang="en-US" sz="2400" b="1" dirty="0">
                <a:solidFill>
                  <a:schemeClr val="bg1"/>
                </a:solidFill>
                <a:cs typeface="Arial" charset="0"/>
              </a:rPr>
              <a:t>years × 2 periods per year = </a:t>
            </a:r>
            <a:r>
              <a:rPr lang="en-US" sz="2400" b="1" dirty="0">
                <a:solidFill>
                  <a:schemeClr val="bg1"/>
                </a:solidFill>
                <a:cs typeface="Arial" charset="0"/>
              </a:rPr>
              <a:t>4 </a:t>
            </a:r>
            <a:r>
              <a:rPr lang="en-US" sz="2400" b="1" dirty="0">
                <a:solidFill>
                  <a:schemeClr val="bg1"/>
                </a:solidFill>
                <a:cs typeface="Arial" charset="0"/>
              </a:rPr>
              <a:t>periods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9946"/>
                                        </p:tgtEl>
                                        <p:attrNameLst>
                                          <p:attrName>style.visibility</p:attrName>
                                        </p:attrNameLst>
                                      </p:cBhvr>
                                      <p:to>
                                        <p:strVal val="visible"/>
                                      </p:to>
                                    </p:set>
                                    <p:anim calcmode="lin" valueType="num">
                                      <p:cBhvr additive="base">
                                        <p:cTn id="7" dur="500" fill="hold"/>
                                        <p:tgtEl>
                                          <p:spTgt spid="39946"/>
                                        </p:tgtEl>
                                        <p:attrNameLst>
                                          <p:attrName>ppt_x</p:attrName>
                                        </p:attrNameLst>
                                      </p:cBhvr>
                                      <p:tavLst>
                                        <p:tav tm="0">
                                          <p:val>
                                            <p:strVal val="0-#ppt_w/2"/>
                                          </p:val>
                                        </p:tav>
                                        <p:tav tm="100000">
                                          <p:val>
                                            <p:strVal val="#ppt_x"/>
                                          </p:val>
                                        </p:tav>
                                      </p:tavLst>
                                    </p:anim>
                                    <p:anim calcmode="lin" valueType="num">
                                      <p:cBhvr additive="base">
                                        <p:cTn id="8" dur="500" fill="hold"/>
                                        <p:tgtEl>
                                          <p:spTgt spid="3994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95585"/>
                                        </p:tgtEl>
                                        <p:attrNameLst>
                                          <p:attrName>style.visibility</p:attrName>
                                        </p:attrNameLst>
                                      </p:cBhvr>
                                      <p:to>
                                        <p:strVal val="visible"/>
                                      </p:to>
                                    </p:set>
                                    <p:anim calcmode="lin" valueType="num">
                                      <p:cBhvr additive="base">
                                        <p:cTn id="12" dur="500" fill="hold"/>
                                        <p:tgtEl>
                                          <p:spTgt spid="195585"/>
                                        </p:tgtEl>
                                        <p:attrNameLst>
                                          <p:attrName>ppt_x</p:attrName>
                                        </p:attrNameLst>
                                      </p:cBhvr>
                                      <p:tavLst>
                                        <p:tav tm="0">
                                          <p:val>
                                            <p:strVal val="0-#ppt_w/2"/>
                                          </p:val>
                                        </p:tav>
                                        <p:tav tm="100000">
                                          <p:val>
                                            <p:strVal val="#ppt_x"/>
                                          </p:val>
                                        </p:tav>
                                      </p:tavLst>
                                    </p:anim>
                                    <p:anim calcmode="lin" valueType="num">
                                      <p:cBhvr additive="base">
                                        <p:cTn id="13" dur="500" fill="hold"/>
                                        <p:tgtEl>
                                          <p:spTgt spid="1955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a:xfrm>
            <a:off x="457200" y="192088"/>
            <a:ext cx="8382000" cy="838200"/>
          </a:xfrm>
        </p:spPr>
        <p:txBody>
          <a:bodyPr/>
          <a:lstStyle/>
          <a:p>
            <a:pPr fontAlgn="auto">
              <a:spcAft>
                <a:spcPts val="0"/>
              </a:spcAft>
              <a:defRPr/>
            </a:pPr>
            <a:r>
              <a:rPr lang="en-US" dirty="0" smtClean="0"/>
              <a:t>Bonds Issued at Discount</a:t>
            </a:r>
          </a:p>
        </p:txBody>
      </p:sp>
      <p:sp>
        <p:nvSpPr>
          <p:cNvPr id="161814" name="Text Box 7"/>
          <p:cNvSpPr txBox="1">
            <a:spLocks noChangeArrowheads="1"/>
          </p:cNvSpPr>
          <p:nvPr/>
        </p:nvSpPr>
        <p:spPr bwMode="auto">
          <a:xfrm>
            <a:off x="5638800" y="1381125"/>
            <a:ext cx="2971800" cy="1816100"/>
          </a:xfrm>
          <a:prstGeom prst="rect">
            <a:avLst/>
          </a:prstGeom>
          <a:solidFill>
            <a:srgbClr val="CCFFFF"/>
          </a:solidFill>
          <a:ln w="9525">
            <a:solidFill>
              <a:schemeClr val="tx2"/>
            </a:solidFill>
            <a:miter lim="800000"/>
            <a:headEnd/>
            <a:tailEnd/>
          </a:ln>
        </p:spPr>
        <p:txBody>
          <a:bodyPr>
            <a:spAutoFit/>
          </a:bodyPr>
          <a:lstStyle/>
          <a:p>
            <a:pPr algn="ctr">
              <a:spcBef>
                <a:spcPct val="50000"/>
              </a:spcBef>
            </a:pPr>
            <a:r>
              <a:rPr lang="en-US" sz="2800" b="1"/>
              <a:t>Now, compute the present value of the interest.</a:t>
            </a:r>
          </a:p>
        </p:txBody>
      </p:sp>
      <p:graphicFrame>
        <p:nvGraphicFramePr>
          <p:cNvPr id="196609" name="Object 20"/>
          <p:cNvGraphicFramePr>
            <a:graphicFrameLocks/>
          </p:cNvGraphicFramePr>
          <p:nvPr/>
        </p:nvGraphicFramePr>
        <p:xfrm>
          <a:off x="152400" y="4514850"/>
          <a:ext cx="8709025" cy="1806575"/>
        </p:xfrm>
        <a:graphic>
          <a:graphicData uri="http://schemas.openxmlformats.org/presentationml/2006/ole">
            <p:oleObj spid="_x0000_s161812" name="Worksheet" r:id="rId4" imgW="4591185" imgH="971550" progId="Excel.Sheet.8">
              <p:embed/>
            </p:oleObj>
          </a:graphicData>
        </a:graphic>
      </p:graphicFrame>
      <p:sp>
        <p:nvSpPr>
          <p:cNvPr id="7" name="Rectangle 7"/>
          <p:cNvSpPr>
            <a:spLocks noChangeArrowheads="1"/>
          </p:cNvSpPr>
          <p:nvPr/>
        </p:nvSpPr>
        <p:spPr bwMode="auto">
          <a:xfrm>
            <a:off x="304800" y="1276350"/>
            <a:ext cx="5029200" cy="1905000"/>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anchor="ctr"/>
          <a:lstStyle/>
          <a:p>
            <a:pPr algn="ctr" eaLnBrk="0" fontAlgn="auto" hangingPunct="0">
              <a:spcBef>
                <a:spcPts val="0"/>
              </a:spcBef>
              <a:spcAft>
                <a:spcPts val="0"/>
              </a:spcAft>
              <a:defRPr/>
            </a:pPr>
            <a:r>
              <a:rPr lang="en-US" sz="2400" b="1" dirty="0">
                <a:solidFill>
                  <a:schemeClr val="accent2">
                    <a:lumMod val="50000"/>
                  </a:schemeClr>
                </a:solidFill>
                <a:cs typeface="Arial" charset="0"/>
              </a:rPr>
              <a:t>The issue price of a bond is composed of the present value of two items: </a:t>
            </a:r>
          </a:p>
          <a:p>
            <a:pPr eaLnBrk="0" fontAlgn="auto" hangingPunct="0">
              <a:spcBef>
                <a:spcPts val="0"/>
              </a:spcBef>
              <a:spcAft>
                <a:spcPts val="0"/>
              </a:spcAft>
              <a:buFontTx/>
              <a:buChar char="•"/>
              <a:defRPr/>
            </a:pPr>
            <a:r>
              <a:rPr lang="en-US" sz="2400" b="1" dirty="0">
                <a:solidFill>
                  <a:schemeClr val="accent2">
                    <a:lumMod val="50000"/>
                  </a:schemeClr>
                </a:solidFill>
                <a:cs typeface="Arial" charset="0"/>
              </a:rPr>
              <a:t>Principal (a single amount)</a:t>
            </a:r>
          </a:p>
          <a:p>
            <a:pPr eaLnBrk="0" fontAlgn="auto" hangingPunct="0">
              <a:spcBef>
                <a:spcPts val="0"/>
              </a:spcBef>
              <a:spcAft>
                <a:spcPts val="0"/>
              </a:spcAft>
              <a:buFontTx/>
              <a:buChar char="•"/>
              <a:defRPr/>
            </a:pPr>
            <a:r>
              <a:rPr lang="en-US" sz="2400" b="1" dirty="0">
                <a:solidFill>
                  <a:schemeClr val="accent2">
                    <a:lumMod val="50000"/>
                  </a:schemeClr>
                </a:solidFill>
                <a:cs typeface="Arial" charset="0"/>
              </a:rPr>
              <a:t>Interest (an annuity)</a:t>
            </a:r>
          </a:p>
        </p:txBody>
      </p:sp>
      <p:sp>
        <p:nvSpPr>
          <p:cNvPr id="12" name="Rectangle 10"/>
          <p:cNvSpPr>
            <a:spLocks noChangeArrowheads="1"/>
          </p:cNvSpPr>
          <p:nvPr/>
        </p:nvSpPr>
        <p:spPr bwMode="auto">
          <a:xfrm>
            <a:off x="228600" y="3362325"/>
            <a:ext cx="8686800" cy="1027113"/>
          </a:xfrm>
          <a:prstGeom prst="rect">
            <a:avLst/>
          </a:prstGeom>
          <a:solidFill>
            <a:schemeClr val="accent2">
              <a:lumMod val="50000"/>
            </a:schemeClr>
          </a:solidFill>
          <a:ln w="25400">
            <a:solidFill>
              <a:srgbClr val="663300"/>
            </a:solidFill>
            <a:miter lim="800000"/>
            <a:headEnd/>
            <a:tailEnd/>
          </a:ln>
          <a:effectLst>
            <a:outerShdw dist="107763" dir="2700000" algn="ctr" rotWithShape="0">
              <a:srgbClr val="000000">
                <a:alpha val="50000"/>
              </a:srgbClr>
            </a:outerShdw>
          </a:effectLst>
        </p:spPr>
        <p:txBody>
          <a:bodyPr lIns="90488" tIns="44450" rIns="90488" bIns="44450">
            <a:spAutoFit/>
          </a:bodyPr>
          <a:lstStyle/>
          <a:p>
            <a:pPr algn="ctr" eaLnBrk="0" fontAlgn="auto" hangingPunct="0">
              <a:spcBef>
                <a:spcPct val="50000"/>
              </a:spcBef>
              <a:spcAft>
                <a:spcPts val="0"/>
              </a:spcAft>
              <a:defRPr/>
            </a:pPr>
            <a:r>
              <a:rPr lang="en-US" sz="2400" b="1" dirty="0">
                <a:solidFill>
                  <a:srgbClr val="FFC000"/>
                </a:solidFill>
                <a:cs typeface="Arial" charset="0"/>
              </a:rPr>
              <a:t>Market rate of 12% ÷ 2 interest periods per year = 6%</a:t>
            </a:r>
          </a:p>
          <a:p>
            <a:pPr algn="ctr" eaLnBrk="0" fontAlgn="auto" hangingPunct="0">
              <a:spcBef>
                <a:spcPct val="50000"/>
              </a:spcBef>
              <a:spcAft>
                <a:spcPts val="0"/>
              </a:spcAft>
              <a:defRPr/>
            </a:pPr>
            <a:r>
              <a:rPr lang="en-US" sz="2400" b="1" dirty="0">
                <a:solidFill>
                  <a:schemeClr val="bg1"/>
                </a:solidFill>
                <a:cs typeface="Arial" charset="0"/>
              </a:rPr>
              <a:t>Bond term of </a:t>
            </a:r>
            <a:r>
              <a:rPr lang="en-US" sz="2400" b="1" dirty="0">
                <a:solidFill>
                  <a:schemeClr val="bg1"/>
                </a:solidFill>
                <a:cs typeface="Arial" charset="0"/>
              </a:rPr>
              <a:t>2 </a:t>
            </a:r>
            <a:r>
              <a:rPr lang="en-US" sz="2400" b="1" dirty="0">
                <a:solidFill>
                  <a:schemeClr val="bg1"/>
                </a:solidFill>
                <a:cs typeface="Arial" charset="0"/>
              </a:rPr>
              <a:t>years × 2 periods per year = </a:t>
            </a:r>
            <a:r>
              <a:rPr lang="en-US" sz="2400" b="1" dirty="0">
                <a:solidFill>
                  <a:schemeClr val="bg1"/>
                </a:solidFill>
                <a:cs typeface="Arial" charset="0"/>
              </a:rPr>
              <a:t>4 </a:t>
            </a:r>
            <a:r>
              <a:rPr lang="en-US" sz="2400" b="1" dirty="0">
                <a:solidFill>
                  <a:schemeClr val="bg1"/>
                </a:solidFill>
                <a:cs typeface="Arial" charset="0"/>
              </a:rPr>
              <a:t>periods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96609"/>
                                        </p:tgtEl>
                                        <p:attrNameLst>
                                          <p:attrName>style.visibility</p:attrName>
                                        </p:attrNameLst>
                                      </p:cBhvr>
                                      <p:to>
                                        <p:strVal val="visible"/>
                                      </p:to>
                                    </p:set>
                                    <p:anim calcmode="lin" valueType="num">
                                      <p:cBhvr additive="base">
                                        <p:cTn id="12" dur="500" fill="hold"/>
                                        <p:tgtEl>
                                          <p:spTgt spid="196609"/>
                                        </p:tgtEl>
                                        <p:attrNameLst>
                                          <p:attrName>ppt_x</p:attrName>
                                        </p:attrNameLst>
                                      </p:cBhvr>
                                      <p:tavLst>
                                        <p:tav tm="0">
                                          <p:val>
                                            <p:strVal val="0-#ppt_w/2"/>
                                          </p:val>
                                        </p:tav>
                                        <p:tav tm="100000">
                                          <p:val>
                                            <p:strVal val="#ppt_x"/>
                                          </p:val>
                                        </p:tav>
                                      </p:tavLst>
                                    </p:anim>
                                    <p:anim calcmode="lin" valueType="num">
                                      <p:cBhvr additive="base">
                                        <p:cTn id="13" dur="500" fill="hold"/>
                                        <p:tgtEl>
                                          <p:spTgt spid="1966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101600"/>
            <a:ext cx="8382000" cy="914400"/>
          </a:xfrm>
        </p:spPr>
        <p:txBody>
          <a:bodyPr/>
          <a:lstStyle/>
          <a:p>
            <a:pPr fontAlgn="auto">
              <a:spcAft>
                <a:spcPts val="0"/>
              </a:spcAft>
              <a:defRPr/>
            </a:pPr>
            <a:r>
              <a:rPr lang="en-US" dirty="0" smtClean="0"/>
              <a:t>Bonds Issued at Discount</a:t>
            </a:r>
          </a:p>
        </p:txBody>
      </p:sp>
      <p:graphicFrame>
        <p:nvGraphicFramePr>
          <p:cNvPr id="162835" name="Object 19"/>
          <p:cNvGraphicFramePr>
            <a:graphicFrameLocks/>
          </p:cNvGraphicFramePr>
          <p:nvPr/>
        </p:nvGraphicFramePr>
        <p:xfrm>
          <a:off x="431800" y="3349625"/>
          <a:ext cx="8178800" cy="1851025"/>
        </p:xfrm>
        <a:graphic>
          <a:graphicData uri="http://schemas.openxmlformats.org/presentationml/2006/ole">
            <p:oleObj spid="_x0000_s162835" name="Worksheet" r:id="rId4" imgW="3352800" imgH="952410" progId="Excel.Sheet.8">
              <p:embed/>
            </p:oleObj>
          </a:graphicData>
        </a:graphic>
      </p:graphicFrame>
      <p:sp>
        <p:nvSpPr>
          <p:cNvPr id="162837" name="Text Box 6"/>
          <p:cNvSpPr txBox="1">
            <a:spLocks noChangeArrowheads="1"/>
          </p:cNvSpPr>
          <p:nvPr/>
        </p:nvSpPr>
        <p:spPr bwMode="auto">
          <a:xfrm>
            <a:off x="5638800" y="1387475"/>
            <a:ext cx="2971800" cy="1809750"/>
          </a:xfrm>
          <a:prstGeom prst="rect">
            <a:avLst/>
          </a:prstGeom>
          <a:solidFill>
            <a:srgbClr val="FFFFCC"/>
          </a:solidFill>
          <a:ln w="9525">
            <a:solidFill>
              <a:schemeClr val="tx2"/>
            </a:solidFill>
            <a:miter lim="800000"/>
            <a:headEnd/>
            <a:tailEnd/>
          </a:ln>
        </p:spPr>
        <p:txBody>
          <a:bodyPr>
            <a:spAutoFit/>
          </a:bodyPr>
          <a:lstStyle/>
          <a:p>
            <a:pPr algn="ctr">
              <a:spcBef>
                <a:spcPct val="50000"/>
              </a:spcBef>
            </a:pPr>
            <a:r>
              <a:rPr lang="en-US" sz="2800" b="1"/>
              <a:t>Finally, determine the issue price of the bond.</a:t>
            </a:r>
          </a:p>
        </p:txBody>
      </p:sp>
      <p:sp>
        <p:nvSpPr>
          <p:cNvPr id="47111" name="Rectangle 7"/>
          <p:cNvSpPr>
            <a:spLocks noChangeArrowheads="1"/>
          </p:cNvSpPr>
          <p:nvPr/>
        </p:nvSpPr>
        <p:spPr bwMode="auto">
          <a:xfrm>
            <a:off x="0" y="5483225"/>
            <a:ext cx="8915400" cy="828675"/>
          </a:xfrm>
          <a:prstGeom prst="rect">
            <a:avLst/>
          </a:prstGeom>
          <a:solidFill>
            <a:schemeClr val="accent2">
              <a:lumMod val="50000"/>
            </a:schemeClr>
          </a:solidFill>
          <a:ln w="25400">
            <a:solidFill>
              <a:srgbClr val="000000"/>
            </a:solidFill>
            <a:miter lim="800000"/>
            <a:headEnd/>
            <a:tailEnd/>
          </a:ln>
          <a:effectLst>
            <a:outerShdw dist="107763" dir="2700000" algn="ctr" rotWithShape="0">
              <a:srgbClr val="000000">
                <a:alpha val="50000"/>
              </a:srgbClr>
            </a:outerShdw>
          </a:effectLst>
        </p:spPr>
        <p:txBody>
          <a:bodyPr lIns="90488" tIns="44450" rIns="90488" bIns="44450">
            <a:spAutoFit/>
          </a:bodyPr>
          <a:lstStyle/>
          <a:p>
            <a:pPr algn="ctr" eaLnBrk="0" fontAlgn="auto" hangingPunct="0">
              <a:spcBef>
                <a:spcPct val="50000"/>
              </a:spcBef>
              <a:spcAft>
                <a:spcPts val="0"/>
              </a:spcAft>
              <a:defRPr/>
            </a:pPr>
            <a:r>
              <a:rPr lang="en-US" sz="2400" b="1" dirty="0">
                <a:solidFill>
                  <a:srgbClr val="FFFFFF"/>
                </a:solidFill>
                <a:cs typeface="Arial" charset="0"/>
              </a:rPr>
              <a:t>The </a:t>
            </a:r>
            <a:r>
              <a:rPr lang="en-US" sz="2400" b="1" dirty="0">
                <a:solidFill>
                  <a:srgbClr val="FFFFFF"/>
                </a:solidFill>
                <a:cs typeface="Arial" charset="0"/>
              </a:rPr>
              <a:t>$96,536 </a:t>
            </a:r>
            <a:r>
              <a:rPr lang="en-US" sz="2400" b="1" dirty="0">
                <a:solidFill>
                  <a:srgbClr val="FFFFFF"/>
                </a:solidFill>
                <a:cs typeface="Arial" charset="0"/>
              </a:rPr>
              <a:t>is less than the face amount of $100,000, so the bonds are issued at a</a:t>
            </a:r>
            <a:r>
              <a:rPr lang="en-US" sz="2400" b="1" dirty="0">
                <a:solidFill>
                  <a:schemeClr val="folHlink"/>
                </a:solidFill>
                <a:cs typeface="Arial" charset="0"/>
              </a:rPr>
              <a:t> </a:t>
            </a:r>
            <a:r>
              <a:rPr lang="en-US" sz="2400" b="1" dirty="0">
                <a:solidFill>
                  <a:srgbClr val="FFFF00"/>
                </a:solidFill>
                <a:cs typeface="Arial" charset="0"/>
              </a:rPr>
              <a:t>discount</a:t>
            </a:r>
            <a:r>
              <a:rPr lang="en-US" sz="2400" b="1" dirty="0">
                <a:solidFill>
                  <a:schemeClr val="folHlink"/>
                </a:solidFill>
                <a:cs typeface="Arial" charset="0"/>
              </a:rPr>
              <a:t> </a:t>
            </a:r>
            <a:r>
              <a:rPr lang="en-US" sz="2400" b="1" dirty="0">
                <a:solidFill>
                  <a:srgbClr val="FFFFFF"/>
                </a:solidFill>
                <a:cs typeface="Arial" charset="0"/>
              </a:rPr>
              <a:t>of $3,464.</a:t>
            </a:r>
            <a:r>
              <a:rPr lang="en-US" sz="2400" b="1" dirty="0">
                <a:solidFill>
                  <a:schemeClr val="folHlink"/>
                </a:solidFill>
                <a:cs typeface="Arial" charset="0"/>
              </a:rPr>
              <a:t> </a:t>
            </a:r>
            <a:endParaRPr lang="en-US" sz="2400" b="1" dirty="0">
              <a:solidFill>
                <a:schemeClr val="folHlink"/>
              </a:solidFill>
              <a:cs typeface="Arial" charset="0"/>
            </a:endParaRPr>
          </a:p>
        </p:txBody>
      </p:sp>
      <p:sp>
        <p:nvSpPr>
          <p:cNvPr id="9" name="Rectangle 7"/>
          <p:cNvSpPr>
            <a:spLocks noChangeArrowheads="1"/>
          </p:cNvSpPr>
          <p:nvPr/>
        </p:nvSpPr>
        <p:spPr bwMode="auto">
          <a:xfrm>
            <a:off x="304800" y="1276350"/>
            <a:ext cx="5029200" cy="1905000"/>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anchor="ctr"/>
          <a:lstStyle/>
          <a:p>
            <a:pPr algn="ctr" eaLnBrk="0" fontAlgn="auto" hangingPunct="0">
              <a:spcBef>
                <a:spcPts val="0"/>
              </a:spcBef>
              <a:spcAft>
                <a:spcPts val="0"/>
              </a:spcAft>
              <a:defRPr/>
            </a:pPr>
            <a:r>
              <a:rPr lang="en-US" sz="2400" b="1" dirty="0">
                <a:solidFill>
                  <a:schemeClr val="accent2">
                    <a:lumMod val="50000"/>
                  </a:schemeClr>
                </a:solidFill>
                <a:cs typeface="Arial" charset="0"/>
              </a:rPr>
              <a:t>The issue price of a bond is composed of the present value of two items: </a:t>
            </a:r>
          </a:p>
          <a:p>
            <a:pPr eaLnBrk="0" fontAlgn="auto" hangingPunct="0">
              <a:spcBef>
                <a:spcPts val="0"/>
              </a:spcBef>
              <a:spcAft>
                <a:spcPts val="0"/>
              </a:spcAft>
              <a:buFontTx/>
              <a:buChar char="•"/>
              <a:defRPr/>
            </a:pPr>
            <a:r>
              <a:rPr lang="en-US" sz="2400" b="1" dirty="0">
                <a:solidFill>
                  <a:schemeClr val="accent2">
                    <a:lumMod val="50000"/>
                  </a:schemeClr>
                </a:solidFill>
                <a:cs typeface="Arial" charset="0"/>
              </a:rPr>
              <a:t>Principal (a single amount)</a:t>
            </a:r>
          </a:p>
          <a:p>
            <a:pPr eaLnBrk="0" fontAlgn="auto" hangingPunct="0">
              <a:spcBef>
                <a:spcPts val="0"/>
              </a:spcBef>
              <a:spcAft>
                <a:spcPts val="0"/>
              </a:spcAft>
              <a:buFontTx/>
              <a:buChar char="•"/>
              <a:defRPr/>
            </a:pPr>
            <a:r>
              <a:rPr lang="en-US" sz="2400" b="1" dirty="0">
                <a:solidFill>
                  <a:schemeClr val="accent2">
                    <a:lumMod val="50000"/>
                  </a:schemeClr>
                </a:solidFill>
                <a:cs typeface="Arial" charset="0"/>
              </a:rPr>
              <a:t>Interest (an annuity)</a:t>
            </a:r>
          </a:p>
        </p:txBody>
      </p:sp>
    </p:spTree>
  </p:cSld>
  <p:clrMapOvr>
    <a:masterClrMapping/>
  </p:clrMapOvr>
  <p:transition>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p:txBody>
          <a:bodyPr/>
          <a:lstStyle/>
          <a:p>
            <a:pPr fontAlgn="auto">
              <a:spcAft>
                <a:spcPts val="0"/>
              </a:spcAft>
              <a:defRPr/>
            </a:pPr>
            <a:r>
              <a:rPr lang="en-US" dirty="0" smtClean="0"/>
              <a:t>Bonds Issued at Discount</a:t>
            </a:r>
          </a:p>
        </p:txBody>
      </p:sp>
      <p:graphicFrame>
        <p:nvGraphicFramePr>
          <p:cNvPr id="163860" name="Object 20"/>
          <p:cNvGraphicFramePr>
            <a:graphicFrameLocks/>
          </p:cNvGraphicFramePr>
          <p:nvPr/>
        </p:nvGraphicFramePr>
        <p:xfrm>
          <a:off x="92075" y="3276600"/>
          <a:ext cx="8823325" cy="2398713"/>
        </p:xfrm>
        <a:graphic>
          <a:graphicData uri="http://schemas.openxmlformats.org/presentationml/2006/ole">
            <p:oleObj spid="_x0000_s163860" name="Worksheet" r:id="rId4" imgW="5505585" imgH="1628775" progId="Excel.Sheet.8">
              <p:embed/>
            </p:oleObj>
          </a:graphicData>
        </a:graphic>
      </p:graphicFrame>
      <p:sp>
        <p:nvSpPr>
          <p:cNvPr id="163862" name="Line 5"/>
          <p:cNvSpPr>
            <a:spLocks noChangeShapeType="1"/>
          </p:cNvSpPr>
          <p:nvPr/>
        </p:nvSpPr>
        <p:spPr bwMode="auto">
          <a:xfrm flipV="1">
            <a:off x="944563" y="4495800"/>
            <a:ext cx="884237" cy="1219200"/>
          </a:xfrm>
          <a:prstGeom prst="line">
            <a:avLst/>
          </a:prstGeom>
          <a:noFill/>
          <a:ln w="50800">
            <a:solidFill>
              <a:srgbClr val="FF0000"/>
            </a:solidFill>
            <a:round/>
            <a:headEnd/>
            <a:tailEnd type="triangle" w="med" len="med"/>
          </a:ln>
        </p:spPr>
        <p:txBody>
          <a:bodyPr/>
          <a:lstStyle/>
          <a:p>
            <a:endParaRPr lang="en-US"/>
          </a:p>
        </p:txBody>
      </p:sp>
      <p:sp>
        <p:nvSpPr>
          <p:cNvPr id="49158" name="Rectangle 6"/>
          <p:cNvSpPr>
            <a:spLocks noChangeArrowheads="1"/>
          </p:cNvSpPr>
          <p:nvPr/>
        </p:nvSpPr>
        <p:spPr bwMode="auto">
          <a:xfrm>
            <a:off x="100013" y="5632450"/>
            <a:ext cx="7191375" cy="844550"/>
          </a:xfrm>
          <a:prstGeom prst="rect">
            <a:avLst/>
          </a:prstGeom>
          <a:solidFill>
            <a:srgbClr val="C8FEC8"/>
          </a:solidFill>
          <a:ln w="254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0" fontAlgn="auto" hangingPunct="0">
              <a:spcBef>
                <a:spcPct val="50000"/>
              </a:spcBef>
              <a:spcAft>
                <a:spcPts val="0"/>
              </a:spcAft>
              <a:defRPr/>
            </a:pPr>
            <a:r>
              <a:rPr lang="en-US" sz="2400" b="1" dirty="0">
                <a:solidFill>
                  <a:srgbClr val="000000"/>
                </a:solidFill>
                <a:cs typeface="Arial" charset="0"/>
              </a:rPr>
              <a:t>This is a </a:t>
            </a:r>
            <a:r>
              <a:rPr lang="en-US" sz="2400" b="1" dirty="0">
                <a:cs typeface="Arial" charset="0"/>
              </a:rPr>
              <a:t>contra-liability account</a:t>
            </a:r>
            <a:r>
              <a:rPr lang="en-US" sz="2400" b="1" dirty="0">
                <a:solidFill>
                  <a:srgbClr val="000000"/>
                </a:solidFill>
                <a:cs typeface="Arial" charset="0"/>
              </a:rPr>
              <a:t> </a:t>
            </a:r>
            <a:r>
              <a:rPr lang="en-US" sz="2400" b="1" dirty="0">
                <a:solidFill>
                  <a:srgbClr val="000000"/>
                </a:solidFill>
                <a:cs typeface="Arial" charset="0"/>
              </a:rPr>
              <a:t>that </a:t>
            </a:r>
            <a:r>
              <a:rPr lang="en-US" sz="2400" b="1" dirty="0">
                <a:solidFill>
                  <a:srgbClr val="000000"/>
                </a:solidFill>
                <a:cs typeface="Arial" charset="0"/>
              </a:rPr>
              <a:t>appears in the liability section of the balance sheet.</a:t>
            </a:r>
          </a:p>
        </p:txBody>
      </p:sp>
      <p:sp>
        <p:nvSpPr>
          <p:cNvPr id="10246" name="Text Box 8"/>
          <p:cNvSpPr txBox="1">
            <a:spLocks noChangeArrowheads="1"/>
          </p:cNvSpPr>
          <p:nvPr/>
        </p:nvSpPr>
        <p:spPr bwMode="auto">
          <a:xfrm>
            <a:off x="533400" y="1741488"/>
            <a:ext cx="8077200" cy="1077912"/>
          </a:xfrm>
          <a:prstGeom prst="rect">
            <a:avLst/>
          </a:prstGeom>
          <a:solidFill>
            <a:schemeClr val="accent2">
              <a:lumMod val="50000"/>
            </a:schemeClr>
          </a:solidFill>
          <a:ln w="9525">
            <a:solidFill>
              <a:schemeClr val="tx1"/>
            </a:solidFill>
            <a:miter lim="800000"/>
            <a:headEnd/>
            <a:tailEnd/>
          </a:ln>
        </p:spPr>
        <p:txBody>
          <a:bodyPr>
            <a:spAutoFit/>
          </a:bodyPr>
          <a:lstStyle/>
          <a:p>
            <a:pPr algn="ctr" fontAlgn="auto">
              <a:spcBef>
                <a:spcPct val="50000"/>
              </a:spcBef>
              <a:spcAft>
                <a:spcPts val="0"/>
              </a:spcAft>
              <a:defRPr/>
            </a:pPr>
            <a:r>
              <a:rPr lang="en-US" sz="3200" b="1" dirty="0">
                <a:solidFill>
                  <a:srgbClr val="FFFFCC"/>
                </a:solidFill>
                <a:cs typeface="Arial" charset="0"/>
              </a:rPr>
              <a:t>Here is the journal entry to record the </a:t>
            </a:r>
            <a:r>
              <a:rPr lang="en-US" sz="3200" b="1" dirty="0">
                <a:solidFill>
                  <a:srgbClr val="FFFFCC"/>
                </a:solidFill>
                <a:cs typeface="Arial" charset="0"/>
              </a:rPr>
              <a:t>bonds </a:t>
            </a:r>
            <a:r>
              <a:rPr lang="en-US" sz="3200" b="1" dirty="0">
                <a:solidFill>
                  <a:srgbClr val="FFFFCC"/>
                </a:solidFill>
                <a:cs typeface="Arial" charset="0"/>
              </a:rPr>
              <a:t>issued at a discount.</a:t>
            </a: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130175"/>
            <a:ext cx="8382000" cy="914400"/>
          </a:xfrm>
        </p:spPr>
        <p:txBody>
          <a:bodyPr/>
          <a:lstStyle/>
          <a:p>
            <a:pPr fontAlgn="auto">
              <a:spcAft>
                <a:spcPts val="0"/>
              </a:spcAft>
              <a:defRPr/>
            </a:pPr>
            <a:r>
              <a:rPr lang="en-US" dirty="0" smtClean="0"/>
              <a:t>Bonds Issued at Discount</a:t>
            </a:r>
          </a:p>
        </p:txBody>
      </p:sp>
      <p:graphicFrame>
        <p:nvGraphicFramePr>
          <p:cNvPr id="164883" name="Object 19"/>
          <p:cNvGraphicFramePr>
            <a:graphicFrameLocks/>
          </p:cNvGraphicFramePr>
          <p:nvPr/>
        </p:nvGraphicFramePr>
        <p:xfrm>
          <a:off x="228600" y="1262063"/>
          <a:ext cx="5334000" cy="4073525"/>
        </p:xfrm>
        <a:graphic>
          <a:graphicData uri="http://schemas.openxmlformats.org/presentationml/2006/ole">
            <p:oleObj spid="_x0000_s164883" name="Worksheet" r:id="rId4" imgW="3314700" imgH="2314575" progId="Excel.Sheet.8">
              <p:embed/>
            </p:oleObj>
          </a:graphicData>
        </a:graphic>
      </p:graphicFrame>
      <p:sp>
        <p:nvSpPr>
          <p:cNvPr id="50180" name="Rectangle 4"/>
          <p:cNvSpPr>
            <a:spLocks noChangeArrowheads="1"/>
          </p:cNvSpPr>
          <p:nvPr/>
        </p:nvSpPr>
        <p:spPr bwMode="auto">
          <a:xfrm>
            <a:off x="5810250" y="1951038"/>
            <a:ext cx="3044825" cy="2587625"/>
          </a:xfrm>
          <a:prstGeom prst="rect">
            <a:avLst/>
          </a:prstGeom>
          <a:solidFill>
            <a:srgbClr val="FFFFCC"/>
          </a:solidFill>
          <a:ln w="12700">
            <a:solidFill>
              <a:schemeClr val="tx1"/>
            </a:solidFill>
            <a:miter lim="800000"/>
            <a:headEnd/>
            <a:tailEnd/>
          </a:ln>
          <a:effectLst/>
        </p:spPr>
        <p:txBody>
          <a:bodyPr lIns="90488" tIns="44450" rIns="90488" bIns="44450">
            <a:spAutoFit/>
          </a:bodyPr>
          <a:lstStyle/>
          <a:p>
            <a:pPr algn="ctr" eaLnBrk="0" fontAlgn="auto" hangingPunct="0">
              <a:lnSpc>
                <a:spcPct val="85000"/>
              </a:lnSpc>
              <a:spcBef>
                <a:spcPct val="35000"/>
              </a:spcBef>
              <a:spcAft>
                <a:spcPts val="0"/>
              </a:spcAft>
              <a:defRPr/>
            </a:pPr>
            <a:r>
              <a:rPr lang="en-US" sz="3200" b="1" dirty="0">
                <a:effectLst>
                  <a:outerShdw blurRad="38100" dist="38100" dir="2700000" algn="tl">
                    <a:srgbClr val="FFFFFF"/>
                  </a:outerShdw>
                </a:effectLst>
                <a:cs typeface="Arial" charset="0"/>
              </a:rPr>
              <a:t>The discount will be </a:t>
            </a:r>
            <a:r>
              <a:rPr lang="en-US" sz="3200" b="1" dirty="0">
                <a:solidFill>
                  <a:srgbClr val="990000"/>
                </a:solidFill>
                <a:cs typeface="Arial" charset="0"/>
              </a:rPr>
              <a:t>amortized</a:t>
            </a:r>
            <a:r>
              <a:rPr lang="en-US" sz="3200" b="1" dirty="0">
                <a:cs typeface="Arial" charset="0"/>
              </a:rPr>
              <a:t> </a:t>
            </a:r>
            <a:r>
              <a:rPr lang="en-US" sz="3200" b="1" dirty="0">
                <a:effectLst>
                  <a:outerShdw blurRad="38100" dist="38100" dir="2700000" algn="tl">
                    <a:srgbClr val="FFFFFF"/>
                  </a:outerShdw>
                </a:effectLst>
                <a:cs typeface="Arial" charset="0"/>
              </a:rPr>
              <a:t>over the         2-year </a:t>
            </a:r>
            <a:r>
              <a:rPr lang="en-US" sz="3200" b="1" dirty="0">
                <a:effectLst>
                  <a:outerShdw blurRad="38100" dist="38100" dir="2700000" algn="tl">
                    <a:srgbClr val="FFFFFF"/>
                  </a:outerShdw>
                </a:effectLst>
                <a:cs typeface="Arial" charset="0"/>
              </a:rPr>
              <a:t>life of the bonds.</a:t>
            </a:r>
          </a:p>
        </p:txBody>
      </p:sp>
      <p:sp>
        <p:nvSpPr>
          <p:cNvPr id="50182" name="Rectangle 6"/>
          <p:cNvSpPr>
            <a:spLocks noChangeArrowheads="1"/>
          </p:cNvSpPr>
          <p:nvPr/>
        </p:nvSpPr>
        <p:spPr bwMode="auto">
          <a:xfrm>
            <a:off x="63500" y="5222875"/>
            <a:ext cx="8858250" cy="1162050"/>
          </a:xfrm>
          <a:prstGeom prst="rect">
            <a:avLst/>
          </a:prstGeom>
          <a:solidFill>
            <a:srgbClr val="CCECFF"/>
          </a:solidFill>
          <a:ln w="12700">
            <a:solidFill>
              <a:schemeClr val="tx1"/>
            </a:solidFill>
            <a:miter lim="800000"/>
            <a:headEnd/>
            <a:tailEnd/>
          </a:ln>
          <a:effectLst/>
        </p:spPr>
        <p:txBody>
          <a:bodyPr lIns="90488" tIns="44450" rIns="90488" bIns="44450">
            <a:spAutoFit/>
          </a:bodyPr>
          <a:lstStyle/>
          <a:p>
            <a:pPr algn="ctr" eaLnBrk="0" fontAlgn="auto" hangingPunct="0">
              <a:lnSpc>
                <a:spcPct val="85000"/>
              </a:lnSpc>
              <a:spcBef>
                <a:spcPct val="35000"/>
              </a:spcBef>
              <a:spcAft>
                <a:spcPts val="0"/>
              </a:spcAft>
              <a:defRPr/>
            </a:pPr>
            <a:r>
              <a:rPr lang="en-US" sz="2400" b="1" dirty="0">
                <a:effectLst>
                  <a:outerShdw blurRad="38100" dist="38100" dir="2700000" algn="tl">
                    <a:srgbClr val="FFFFFF"/>
                  </a:outerShdw>
                </a:effectLst>
                <a:cs typeface="Arial" charset="0"/>
              </a:rPr>
              <a:t>Two methods of amortization are commonly used:</a:t>
            </a:r>
          </a:p>
          <a:p>
            <a:pPr algn="ctr" eaLnBrk="0" fontAlgn="auto" hangingPunct="0">
              <a:lnSpc>
                <a:spcPct val="85000"/>
              </a:lnSpc>
              <a:spcBef>
                <a:spcPct val="35000"/>
              </a:spcBef>
              <a:spcAft>
                <a:spcPts val="0"/>
              </a:spcAft>
              <a:defRPr/>
            </a:pPr>
            <a:r>
              <a:rPr lang="en-US" sz="2400" b="1" dirty="0">
                <a:solidFill>
                  <a:srgbClr val="990000"/>
                </a:solidFill>
                <a:cs typeface="Arial" charset="0"/>
              </a:rPr>
              <a:t>Straight-line</a:t>
            </a:r>
            <a:r>
              <a:rPr lang="en-US" sz="2400" b="1" dirty="0">
                <a:solidFill>
                  <a:schemeClr val="tx2"/>
                </a:solidFill>
                <a:cs typeface="Arial" charset="0"/>
              </a:rPr>
              <a:t/>
            </a:r>
            <a:br>
              <a:rPr lang="en-US" sz="2400" b="1" dirty="0">
                <a:solidFill>
                  <a:schemeClr val="tx2"/>
                </a:solidFill>
                <a:cs typeface="Arial" charset="0"/>
              </a:rPr>
            </a:br>
            <a:r>
              <a:rPr lang="en-US" sz="2400" b="1" dirty="0">
                <a:solidFill>
                  <a:srgbClr val="990000"/>
                </a:solidFill>
                <a:cs typeface="Arial" charset="0"/>
              </a:rPr>
              <a:t>Effective-interest</a:t>
            </a:r>
            <a:endParaRPr lang="en-US" sz="2400" b="1" dirty="0">
              <a:solidFill>
                <a:srgbClr val="990000"/>
              </a:solidFill>
              <a:cs typeface="Arial" charset="0"/>
            </a:endParaRPr>
          </a:p>
        </p:txBody>
      </p:sp>
    </p:spTree>
  </p:cSld>
  <p:clrMapOvr>
    <a:masterClrMapping/>
  </p:clrMapOvr>
  <p:transition>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fontAlgn="auto">
              <a:spcAft>
                <a:spcPts val="0"/>
              </a:spcAft>
              <a:defRPr/>
            </a:pPr>
            <a:r>
              <a:rPr lang="en-US" dirty="0" smtClean="0"/>
              <a:t>Reporting Interest Expense: </a:t>
            </a:r>
            <a:br>
              <a:rPr lang="en-US" dirty="0" smtClean="0"/>
            </a:br>
            <a:r>
              <a:rPr lang="en-US" dirty="0" smtClean="0"/>
              <a:t>Straight-line Amortization</a:t>
            </a:r>
          </a:p>
        </p:txBody>
      </p:sp>
      <p:sp>
        <p:nvSpPr>
          <p:cNvPr id="52227" name="Rectangle 3"/>
          <p:cNvSpPr>
            <a:spLocks noChangeArrowheads="1"/>
          </p:cNvSpPr>
          <p:nvPr/>
        </p:nvSpPr>
        <p:spPr bwMode="auto">
          <a:xfrm>
            <a:off x="609600" y="1903413"/>
            <a:ext cx="5334000" cy="4421187"/>
          </a:xfrm>
          <a:prstGeom prst="rect">
            <a:avLst/>
          </a:prstGeom>
          <a:solidFill>
            <a:schemeClr val="accent2">
              <a:lumMod val="50000"/>
            </a:schemeClr>
          </a:solidFill>
          <a:ln w="9525">
            <a:solidFill>
              <a:schemeClr val="tx1"/>
            </a:solidFill>
            <a:miter lim="800000"/>
            <a:headEnd/>
            <a:tailEnd/>
          </a:ln>
          <a:effectLst>
            <a:outerShdw dist="107763" dir="2700000" algn="ctr" rotWithShape="0">
              <a:schemeClr val="bg2"/>
            </a:outerShdw>
          </a:effectLst>
        </p:spPr>
        <p:txBody>
          <a:bodyPr/>
          <a:lstStyle/>
          <a:p>
            <a:pPr marL="342900" indent="-342900" fontAlgn="auto">
              <a:lnSpc>
                <a:spcPct val="90000"/>
              </a:lnSpc>
              <a:spcBef>
                <a:spcPct val="20000"/>
              </a:spcBef>
              <a:spcAft>
                <a:spcPts val="0"/>
              </a:spcAft>
              <a:buClr>
                <a:srgbClr val="FFFFCC"/>
              </a:buClr>
              <a:buSzPct val="80000"/>
              <a:buFont typeface="Wingdings" pitchFamily="-112" charset="2"/>
              <a:buChar char="l"/>
              <a:defRPr/>
            </a:pPr>
            <a:r>
              <a:rPr lang="en-US" sz="2600" b="1" dirty="0">
                <a:solidFill>
                  <a:srgbClr val="FFFFCC"/>
                </a:solidFill>
                <a:effectLst>
                  <a:outerShdw blurRad="38100" dist="38100" dir="2700000" algn="tl">
                    <a:srgbClr val="000000"/>
                  </a:outerShdw>
                </a:effectLst>
                <a:cs typeface="Arial" charset="0"/>
              </a:rPr>
              <a:t>Identify the amount of the bond discount.</a:t>
            </a:r>
          </a:p>
          <a:p>
            <a:pPr marL="342900" indent="-342900" fontAlgn="auto">
              <a:lnSpc>
                <a:spcPct val="90000"/>
              </a:lnSpc>
              <a:spcBef>
                <a:spcPct val="20000"/>
              </a:spcBef>
              <a:spcAft>
                <a:spcPts val="0"/>
              </a:spcAft>
              <a:buClr>
                <a:srgbClr val="FFFFCC"/>
              </a:buClr>
              <a:buSzPct val="80000"/>
              <a:buFont typeface="Wingdings" pitchFamily="-112" charset="2"/>
              <a:buChar char="l"/>
              <a:defRPr/>
            </a:pPr>
            <a:r>
              <a:rPr lang="en-US" sz="2600" b="1" dirty="0">
                <a:solidFill>
                  <a:srgbClr val="FFFFCC"/>
                </a:solidFill>
                <a:effectLst>
                  <a:outerShdw blurRad="38100" dist="38100" dir="2700000" algn="tl">
                    <a:srgbClr val="000000"/>
                  </a:outerShdw>
                </a:effectLst>
                <a:cs typeface="Arial" charset="0"/>
              </a:rPr>
              <a:t>Divide the bond discount by the number of interest periods.</a:t>
            </a:r>
          </a:p>
          <a:p>
            <a:pPr marL="342900" indent="-342900" fontAlgn="auto">
              <a:lnSpc>
                <a:spcPct val="90000"/>
              </a:lnSpc>
              <a:spcBef>
                <a:spcPct val="20000"/>
              </a:spcBef>
              <a:spcAft>
                <a:spcPts val="0"/>
              </a:spcAft>
              <a:buClr>
                <a:srgbClr val="FFFFCC"/>
              </a:buClr>
              <a:buSzPct val="80000"/>
              <a:buFont typeface="Wingdings" pitchFamily="-112" charset="2"/>
              <a:buChar char="l"/>
              <a:defRPr/>
            </a:pPr>
            <a:r>
              <a:rPr lang="en-US" sz="2600" b="1" dirty="0">
                <a:solidFill>
                  <a:srgbClr val="FFFFCC"/>
                </a:solidFill>
                <a:effectLst>
                  <a:outerShdw blurRad="38100" dist="38100" dir="2700000" algn="tl">
                    <a:srgbClr val="000000"/>
                  </a:outerShdw>
                </a:effectLst>
                <a:cs typeface="Arial" charset="0"/>
              </a:rPr>
              <a:t>Include the discount amortization amount as part of the periodic interest expense entry.</a:t>
            </a:r>
          </a:p>
          <a:p>
            <a:pPr marL="742950" lvl="1" indent="-285750" fontAlgn="auto">
              <a:lnSpc>
                <a:spcPct val="90000"/>
              </a:lnSpc>
              <a:spcBef>
                <a:spcPct val="20000"/>
              </a:spcBef>
              <a:spcAft>
                <a:spcPts val="0"/>
              </a:spcAft>
              <a:buClr>
                <a:srgbClr val="FFFFCC"/>
              </a:buClr>
              <a:buSzPct val="80000"/>
              <a:buFont typeface="Wingdings" pitchFamily="-112" charset="2"/>
              <a:buChar char="l"/>
              <a:defRPr/>
            </a:pPr>
            <a:r>
              <a:rPr lang="en-US" sz="2500" b="1" dirty="0">
                <a:solidFill>
                  <a:schemeClr val="bg1"/>
                </a:solidFill>
                <a:effectLst>
                  <a:outerShdw blurRad="38100" dist="38100" dir="2700000" algn="tl">
                    <a:srgbClr val="000000"/>
                  </a:outerShdw>
                </a:effectLst>
                <a:cs typeface="Arial" charset="0"/>
              </a:rPr>
              <a:t>The discount will be reduced to zero by the maturity date.</a:t>
            </a:r>
          </a:p>
        </p:txBody>
      </p:sp>
      <p:graphicFrame>
        <p:nvGraphicFramePr>
          <p:cNvPr id="165907" name="Object 19"/>
          <p:cNvGraphicFramePr>
            <a:graphicFrameLocks/>
          </p:cNvGraphicFramePr>
          <p:nvPr/>
        </p:nvGraphicFramePr>
        <p:xfrm>
          <a:off x="6172200" y="2209800"/>
          <a:ext cx="2590800" cy="3352800"/>
        </p:xfrm>
        <a:graphic>
          <a:graphicData uri="http://schemas.openxmlformats.org/presentationml/2006/ole">
            <p:oleObj spid="_x0000_s165907" name="Clip" r:id="rId4" imgW="1793240" imgH="1635760" progId="">
              <p:embed/>
            </p:oleObj>
          </a:graphicData>
        </a:graphic>
      </p:graphicFrame>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ChangeArrowheads="1"/>
          </p:cNvSpPr>
          <p:nvPr/>
        </p:nvSpPr>
        <p:spPr bwMode="auto">
          <a:xfrm>
            <a:off x="304800" y="1827213"/>
            <a:ext cx="8382000" cy="2516187"/>
          </a:xfrm>
          <a:prstGeom prst="rect">
            <a:avLst/>
          </a:prstGeom>
          <a:solidFill>
            <a:schemeClr val="accent2">
              <a:lumMod val="40000"/>
              <a:lumOff val="60000"/>
            </a:schemeClr>
          </a:solidFill>
          <a:ln w="9525">
            <a:solidFill>
              <a:schemeClr val="tx1"/>
            </a:solidFill>
            <a:miter lim="800000"/>
            <a:headEnd/>
            <a:tailEnd/>
          </a:ln>
          <a:effectLst>
            <a:outerShdw dist="107763" dir="2700000" algn="ctr" rotWithShape="0">
              <a:schemeClr val="bg2"/>
            </a:outerShdw>
          </a:effectLst>
        </p:spPr>
        <p:txBody>
          <a:bodyPr anchor="ctr" anchorCtr="1"/>
          <a:lstStyle/>
          <a:p>
            <a:pPr marL="342900" indent="-342900" algn="ctr" fontAlgn="auto">
              <a:lnSpc>
                <a:spcPct val="85000"/>
              </a:lnSpc>
              <a:spcBef>
                <a:spcPct val="30000"/>
              </a:spcBef>
              <a:spcAft>
                <a:spcPts val="0"/>
              </a:spcAft>
              <a:buClr>
                <a:schemeClr val="tx2"/>
              </a:buClr>
              <a:buSzPct val="80000"/>
              <a:buFont typeface="Wingdings" pitchFamily="-112" charset="2"/>
              <a:buNone/>
              <a:defRPr/>
            </a:pPr>
            <a:r>
              <a:rPr lang="en-US" sz="2600" b="1" dirty="0">
                <a:effectLst>
                  <a:outerShdw blurRad="38100" dist="38100" dir="2700000" algn="tl">
                    <a:srgbClr val="FFFFFF"/>
                  </a:outerShdw>
                </a:effectLst>
                <a:cs typeface="Arial" charset="0"/>
              </a:rPr>
              <a:t>  </a:t>
            </a:r>
            <a:r>
              <a:rPr lang="en-US" sz="2600" b="1" dirty="0">
                <a:effectLst>
                  <a:outerShdw blurRad="38100" dist="38100" dir="2700000" algn="tl">
                    <a:srgbClr val="FFFFFF"/>
                  </a:outerShdw>
                </a:effectLst>
                <a:cs typeface="Arial" charset="0"/>
              </a:rPr>
              <a:t>AT&amp;T </a:t>
            </a:r>
            <a:r>
              <a:rPr lang="en-US" sz="2600" b="1" dirty="0">
                <a:effectLst>
                  <a:outerShdw blurRad="38100" dist="38100" dir="2700000" algn="tl">
                    <a:srgbClr val="FFFFFF"/>
                  </a:outerShdw>
                </a:effectLst>
                <a:cs typeface="Arial" charset="0"/>
              </a:rPr>
              <a:t>issued their bonds on Jan. 1, </a:t>
            </a:r>
            <a:r>
              <a:rPr lang="en-US" sz="2600" b="1" dirty="0">
                <a:effectLst>
                  <a:outerShdw blurRad="38100" dist="38100" dir="2700000" algn="tl">
                    <a:srgbClr val="FFFFFF"/>
                  </a:outerShdw>
                </a:effectLst>
                <a:cs typeface="Arial" charset="0"/>
              </a:rPr>
              <a:t>2014. The </a:t>
            </a:r>
            <a:r>
              <a:rPr lang="en-US" sz="2600" b="1" dirty="0">
                <a:effectLst>
                  <a:outerShdw blurRad="38100" dist="38100" dir="2700000" algn="tl">
                    <a:srgbClr val="FFFFFF"/>
                  </a:outerShdw>
                </a:effectLst>
                <a:cs typeface="Arial" charset="0"/>
              </a:rPr>
              <a:t>discount was </a:t>
            </a:r>
            <a:r>
              <a:rPr lang="en-US" sz="2600" b="1" dirty="0">
                <a:effectLst>
                  <a:outerShdw blurRad="38100" dist="38100" dir="2700000" algn="tl">
                    <a:srgbClr val="FFFFFF"/>
                  </a:outerShdw>
                </a:effectLst>
                <a:cs typeface="Arial" charset="0"/>
              </a:rPr>
              <a:t>$3,464. The </a:t>
            </a:r>
            <a:r>
              <a:rPr lang="en-US" sz="2600" b="1" dirty="0">
                <a:effectLst>
                  <a:outerShdw blurRad="38100" dist="38100" dir="2700000" algn="tl">
                    <a:srgbClr val="FFFFFF"/>
                  </a:outerShdw>
                </a:effectLst>
                <a:cs typeface="Arial" charset="0"/>
              </a:rPr>
              <a:t>bonds have a </a:t>
            </a:r>
            <a:r>
              <a:rPr lang="en-US" sz="2600" b="1" dirty="0">
                <a:effectLst>
                  <a:outerShdw blurRad="38100" dist="38100" dir="2700000" algn="tl">
                    <a:srgbClr val="FFFFFF"/>
                  </a:outerShdw>
                </a:effectLst>
                <a:cs typeface="Arial" charset="0"/>
              </a:rPr>
              <a:t>2-year </a:t>
            </a:r>
            <a:r>
              <a:rPr lang="en-US" sz="2600" b="1" dirty="0">
                <a:effectLst>
                  <a:outerShdw blurRad="38100" dist="38100" dir="2700000" algn="tl">
                    <a:srgbClr val="FFFFFF"/>
                  </a:outerShdw>
                </a:effectLst>
                <a:cs typeface="Arial" charset="0"/>
              </a:rPr>
              <a:t>maturity and $5,000 interest is paid semiannually.</a:t>
            </a:r>
            <a:br>
              <a:rPr lang="en-US" sz="2600" b="1" dirty="0">
                <a:effectLst>
                  <a:outerShdw blurRad="38100" dist="38100" dir="2700000" algn="tl">
                    <a:srgbClr val="FFFFFF"/>
                  </a:outerShdw>
                </a:effectLst>
                <a:cs typeface="Arial" charset="0"/>
              </a:rPr>
            </a:br>
            <a:r>
              <a:rPr lang="en-US" sz="2600" b="1" dirty="0">
                <a:effectLst>
                  <a:outerShdw blurRad="38100" dist="38100" dir="2700000" algn="tl">
                    <a:srgbClr val="FFFFFF"/>
                  </a:outerShdw>
                </a:effectLst>
                <a:cs typeface="Arial" charset="0"/>
              </a:rPr>
              <a:t/>
            </a:r>
            <a:br>
              <a:rPr lang="en-US" sz="2600" b="1" dirty="0">
                <a:effectLst>
                  <a:outerShdw blurRad="38100" dist="38100" dir="2700000" algn="tl">
                    <a:srgbClr val="FFFFFF"/>
                  </a:outerShdw>
                </a:effectLst>
                <a:cs typeface="Arial" charset="0"/>
              </a:rPr>
            </a:br>
            <a:r>
              <a:rPr lang="en-US" sz="2600" b="1" dirty="0">
                <a:effectLst>
                  <a:outerShdw blurRad="38100" dist="38100" dir="2700000" algn="tl">
                    <a:srgbClr val="FFFFFF"/>
                  </a:outerShdw>
                </a:effectLst>
                <a:cs typeface="Arial" charset="0"/>
              </a:rPr>
              <a:t>Compute the periodic discount amortization using the straight-line method. </a:t>
            </a:r>
          </a:p>
        </p:txBody>
      </p:sp>
      <p:sp>
        <p:nvSpPr>
          <p:cNvPr id="13315" name="Rectangle 2"/>
          <p:cNvSpPr>
            <a:spLocks noGrp="1" noChangeArrowheads="1"/>
          </p:cNvSpPr>
          <p:nvPr>
            <p:ph type="title"/>
          </p:nvPr>
        </p:nvSpPr>
        <p:spPr/>
        <p:txBody>
          <a:bodyPr/>
          <a:lstStyle/>
          <a:p>
            <a:pPr fontAlgn="auto">
              <a:spcAft>
                <a:spcPts val="0"/>
              </a:spcAft>
              <a:defRPr/>
            </a:pPr>
            <a:r>
              <a:rPr lang="en-US" dirty="0" smtClean="0"/>
              <a:t>Reporting Interest Expense: </a:t>
            </a:r>
            <a:br>
              <a:rPr lang="en-US" dirty="0" smtClean="0"/>
            </a:br>
            <a:r>
              <a:rPr lang="en-US" dirty="0" smtClean="0"/>
              <a:t>Straight-line Amortization</a:t>
            </a:r>
          </a:p>
        </p:txBody>
      </p:sp>
      <p:graphicFrame>
        <p:nvGraphicFramePr>
          <p:cNvPr id="201728" name="Object 20"/>
          <p:cNvGraphicFramePr>
            <a:graphicFrameLocks/>
          </p:cNvGraphicFramePr>
          <p:nvPr/>
        </p:nvGraphicFramePr>
        <p:xfrm>
          <a:off x="381000" y="4724400"/>
          <a:ext cx="8143875" cy="1157288"/>
        </p:xfrm>
        <a:graphic>
          <a:graphicData uri="http://schemas.openxmlformats.org/presentationml/2006/ole">
            <p:oleObj spid="_x0000_s166932" name="Worksheet" r:id="rId4" imgW="3962400" imgH="1171575" progId="Excel.Sheet.8">
              <p:embed/>
            </p:oleObj>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01728"/>
                                        </p:tgtEl>
                                        <p:attrNameLst>
                                          <p:attrName>style.visibility</p:attrName>
                                        </p:attrNameLst>
                                      </p:cBhvr>
                                      <p:to>
                                        <p:strVal val="visible"/>
                                      </p:to>
                                    </p:set>
                                    <p:anim calcmode="lin" valueType="num">
                                      <p:cBhvr additive="base">
                                        <p:cTn id="7" dur="500" fill="hold"/>
                                        <p:tgtEl>
                                          <p:spTgt spid="201728"/>
                                        </p:tgtEl>
                                        <p:attrNameLst>
                                          <p:attrName>ppt_x</p:attrName>
                                        </p:attrNameLst>
                                      </p:cBhvr>
                                      <p:tavLst>
                                        <p:tav tm="0">
                                          <p:val>
                                            <p:strVal val="#ppt_x"/>
                                          </p:val>
                                        </p:tav>
                                        <p:tav tm="100000">
                                          <p:val>
                                            <p:strVal val="#ppt_x"/>
                                          </p:val>
                                        </p:tav>
                                      </p:tavLst>
                                    </p:anim>
                                    <p:anim calcmode="lin" valueType="num">
                                      <p:cBhvr additive="base">
                                        <p:cTn id="8" dur="500" fill="hold"/>
                                        <p:tgtEl>
                                          <p:spTgt spid="2017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7970" name="Object 34"/>
          <p:cNvGraphicFramePr>
            <a:graphicFrameLocks/>
          </p:cNvGraphicFramePr>
          <p:nvPr/>
        </p:nvGraphicFramePr>
        <p:xfrm>
          <a:off x="0" y="1524000"/>
          <a:ext cx="8974138" cy="1905000"/>
        </p:xfrm>
        <a:graphic>
          <a:graphicData uri="http://schemas.openxmlformats.org/presentationml/2006/ole">
            <p:oleObj spid="_x0000_s167970" name="Worksheet" r:id="rId4" imgW="5362643" imgH="1628775" progId="Excel.Sheet.8">
              <p:embed/>
            </p:oleObj>
          </a:graphicData>
        </a:graphic>
      </p:graphicFrame>
      <p:sp>
        <p:nvSpPr>
          <p:cNvPr id="14340" name="Rectangle 2"/>
          <p:cNvSpPr>
            <a:spLocks noGrp="1" noChangeArrowheads="1"/>
          </p:cNvSpPr>
          <p:nvPr>
            <p:ph type="title"/>
          </p:nvPr>
        </p:nvSpPr>
        <p:spPr/>
        <p:txBody>
          <a:bodyPr/>
          <a:lstStyle/>
          <a:p>
            <a:pPr fontAlgn="auto">
              <a:spcAft>
                <a:spcPts val="0"/>
              </a:spcAft>
              <a:defRPr/>
            </a:pPr>
            <a:r>
              <a:rPr lang="en-US" dirty="0" smtClean="0"/>
              <a:t>Reporting Interest Expense: </a:t>
            </a:r>
            <a:br>
              <a:rPr lang="en-US" dirty="0" smtClean="0"/>
            </a:br>
            <a:r>
              <a:rPr lang="en-US" dirty="0" smtClean="0"/>
              <a:t>Straight-line Amortization</a:t>
            </a:r>
          </a:p>
        </p:txBody>
      </p:sp>
      <p:grpSp>
        <p:nvGrpSpPr>
          <p:cNvPr id="2" name="Group 7"/>
          <p:cNvGrpSpPr>
            <a:grpSpLocks/>
          </p:cNvGrpSpPr>
          <p:nvPr/>
        </p:nvGrpSpPr>
        <p:grpSpPr bwMode="auto">
          <a:xfrm>
            <a:off x="628650" y="3455988"/>
            <a:ext cx="7905750" cy="3325812"/>
            <a:chOff x="628650" y="3455986"/>
            <a:chExt cx="7905750" cy="3325813"/>
          </a:xfrm>
        </p:grpSpPr>
        <p:sp>
          <p:nvSpPr>
            <p:cNvPr id="14342" name="Rectangle 3"/>
            <p:cNvSpPr>
              <a:spLocks noChangeArrowheads="1"/>
            </p:cNvSpPr>
            <p:nvPr/>
          </p:nvSpPr>
          <p:spPr bwMode="auto">
            <a:xfrm>
              <a:off x="5489575" y="3879848"/>
              <a:ext cx="3044825" cy="2444751"/>
            </a:xfrm>
            <a:prstGeom prst="rect">
              <a:avLst/>
            </a:prstGeom>
            <a:solidFill>
              <a:schemeClr val="accent2">
                <a:lumMod val="40000"/>
                <a:lumOff val="60000"/>
              </a:schemeClr>
            </a:solidFill>
            <a:ln w="12700">
              <a:solidFill>
                <a:schemeClr val="tx1"/>
              </a:solidFill>
              <a:miter lim="800000"/>
              <a:headEnd/>
              <a:tailEnd/>
            </a:ln>
          </p:spPr>
          <p:txBody>
            <a:bodyPr lIns="90488" tIns="44450" rIns="90488" bIns="44450">
              <a:spAutoFit/>
            </a:bodyPr>
            <a:lstStyle/>
            <a:p>
              <a:pPr algn="ctr" eaLnBrk="0" fontAlgn="auto" hangingPunct="0">
                <a:lnSpc>
                  <a:spcPct val="85000"/>
                </a:lnSpc>
                <a:spcBef>
                  <a:spcPct val="35000"/>
                </a:spcBef>
                <a:spcAft>
                  <a:spcPts val="0"/>
                </a:spcAft>
                <a:defRPr/>
              </a:pPr>
              <a:r>
                <a:rPr lang="en-US" sz="3000" b="1" dirty="0">
                  <a:cs typeface="Arial" charset="0"/>
                </a:rPr>
                <a:t>As the discount is amortized, the carrying amount of the bonds </a:t>
              </a:r>
              <a:r>
                <a:rPr lang="en-US" sz="3000" b="1" dirty="0">
                  <a:solidFill>
                    <a:srgbClr val="FF0000"/>
                  </a:solidFill>
                  <a:cs typeface="Arial" charset="0"/>
                </a:rPr>
                <a:t>increases.</a:t>
              </a:r>
            </a:p>
          </p:txBody>
        </p:sp>
        <p:graphicFrame>
          <p:nvGraphicFramePr>
            <p:cNvPr id="167971" name="Object 35"/>
            <p:cNvGraphicFramePr>
              <a:graphicFrameLocks/>
            </p:cNvGraphicFramePr>
            <p:nvPr/>
          </p:nvGraphicFramePr>
          <p:xfrm>
            <a:off x="628650" y="3455986"/>
            <a:ext cx="4648200" cy="3325813"/>
          </p:xfrm>
          <a:graphic>
            <a:graphicData uri="http://schemas.openxmlformats.org/presentationml/2006/ole">
              <p:oleObj spid="_x0000_s167971" name="Worksheet" r:id="rId5" imgW="3314700" imgH="2295435" progId="Excel.Sheet.8">
                <p:embed/>
              </p:oleObj>
            </a:graphicData>
          </a:graphic>
        </p:graphicFrame>
        <p:sp>
          <p:nvSpPr>
            <p:cNvPr id="167975" name="Line 5"/>
            <p:cNvSpPr>
              <a:spLocks noChangeShapeType="1"/>
            </p:cNvSpPr>
            <p:nvPr/>
          </p:nvSpPr>
          <p:spPr bwMode="auto">
            <a:xfrm flipH="1">
              <a:off x="5048250" y="5849936"/>
              <a:ext cx="819150" cy="322263"/>
            </a:xfrm>
            <a:prstGeom prst="line">
              <a:avLst/>
            </a:prstGeom>
            <a:noFill/>
            <a:ln w="50800">
              <a:solidFill>
                <a:srgbClr val="FF0000"/>
              </a:solidFill>
              <a:round/>
              <a:headEnd/>
              <a:tailEnd type="triangle" w="med" len="med"/>
            </a:ln>
          </p:spPr>
          <p:txBody>
            <a:bodyPr/>
            <a:lstStyle/>
            <a:p>
              <a:endParaRPr lang="en-US"/>
            </a:p>
          </p:txBody>
        </p:sp>
      </p:gr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val 2"/>
          <p:cNvSpPr>
            <a:spLocks noChangeArrowheads="1"/>
          </p:cNvSpPr>
          <p:nvPr/>
        </p:nvSpPr>
        <p:spPr bwMode="auto">
          <a:xfrm>
            <a:off x="304800" y="3048000"/>
            <a:ext cx="8153400" cy="3352800"/>
          </a:xfrm>
          <a:prstGeom prst="ellipse">
            <a:avLst/>
          </a:prstGeom>
          <a:solidFill>
            <a:schemeClr val="accent6">
              <a:lumMod val="40000"/>
              <a:lumOff val="60000"/>
            </a:schemeClr>
          </a:solidFill>
          <a:ln w="9525">
            <a:solidFill>
              <a:schemeClr val="tx1"/>
            </a:solidFill>
            <a:round/>
            <a:headEnd/>
            <a:tailEnd/>
          </a:ln>
          <a:effectLst>
            <a:outerShdw dist="107763" dir="2700000" algn="ctr" rotWithShape="0">
              <a:schemeClr val="bg2"/>
            </a:outerShdw>
          </a:effectLst>
        </p:spPr>
        <p:txBody>
          <a:bodyPr wrap="none" anchor="ctr"/>
          <a:lstStyle/>
          <a:p>
            <a:pPr fontAlgn="auto">
              <a:spcBef>
                <a:spcPts val="0"/>
              </a:spcBef>
              <a:spcAft>
                <a:spcPts val="0"/>
              </a:spcAft>
              <a:defRPr/>
            </a:pPr>
            <a:endParaRPr lang="en-US" dirty="0">
              <a:cs typeface="Arial" charset="0"/>
            </a:endParaRPr>
          </a:p>
        </p:txBody>
      </p:sp>
      <p:sp>
        <p:nvSpPr>
          <p:cNvPr id="1033" name="Rectangle 3"/>
          <p:cNvSpPr>
            <a:spLocks noGrp="1" noChangeArrowheads="1"/>
          </p:cNvSpPr>
          <p:nvPr>
            <p:ph type="title"/>
          </p:nvPr>
        </p:nvSpPr>
        <p:spPr/>
        <p:txBody>
          <a:bodyPr/>
          <a:lstStyle/>
          <a:p>
            <a:pPr fontAlgn="auto">
              <a:spcAft>
                <a:spcPts val="0"/>
              </a:spcAft>
              <a:defRPr/>
            </a:pPr>
            <a:r>
              <a:rPr lang="en-US" dirty="0" smtClean="0"/>
              <a:t>Understanding the Business</a:t>
            </a:r>
          </a:p>
        </p:txBody>
      </p:sp>
      <p:sp>
        <p:nvSpPr>
          <p:cNvPr id="154726" name="Rectangle 5"/>
          <p:cNvSpPr>
            <a:spLocks noChangeArrowheads="1"/>
          </p:cNvSpPr>
          <p:nvPr/>
        </p:nvSpPr>
        <p:spPr bwMode="auto">
          <a:xfrm>
            <a:off x="1450975" y="5108575"/>
            <a:ext cx="2282825" cy="766763"/>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sz="2200" b="1"/>
              <a:t>Debt - funds from creditors</a:t>
            </a:r>
          </a:p>
        </p:txBody>
      </p:sp>
      <p:grpSp>
        <p:nvGrpSpPr>
          <p:cNvPr id="154727" name="Group 6"/>
          <p:cNvGrpSpPr>
            <a:grpSpLocks/>
          </p:cNvGrpSpPr>
          <p:nvPr/>
        </p:nvGrpSpPr>
        <p:grpSpPr bwMode="auto">
          <a:xfrm>
            <a:off x="1676400" y="3448050"/>
            <a:ext cx="5791200" cy="1733550"/>
            <a:chOff x="1152" y="2316"/>
            <a:chExt cx="3648" cy="1092"/>
          </a:xfrm>
        </p:grpSpPr>
        <p:graphicFrame>
          <p:nvGraphicFramePr>
            <p:cNvPr id="154718" name="Object 94"/>
            <p:cNvGraphicFramePr>
              <a:graphicFrameLocks/>
            </p:cNvGraphicFramePr>
            <p:nvPr/>
          </p:nvGraphicFramePr>
          <p:xfrm>
            <a:off x="1152" y="2316"/>
            <a:ext cx="1041" cy="1092"/>
          </p:xfrm>
          <a:graphic>
            <a:graphicData uri="http://schemas.openxmlformats.org/presentationml/2006/ole">
              <p:oleObj spid="_x0000_s154718" name="Clip" r:id="rId4" imgW="3309457" imgH="3470945" progId="">
                <p:embed/>
              </p:oleObj>
            </a:graphicData>
          </a:graphic>
        </p:graphicFrame>
        <p:grpSp>
          <p:nvGrpSpPr>
            <p:cNvPr id="154730" name="Group 8"/>
            <p:cNvGrpSpPr>
              <a:grpSpLocks/>
            </p:cNvGrpSpPr>
            <p:nvPr/>
          </p:nvGrpSpPr>
          <p:grpSpPr bwMode="auto">
            <a:xfrm>
              <a:off x="3520" y="2408"/>
              <a:ext cx="1280" cy="952"/>
              <a:chOff x="3520" y="2408"/>
              <a:chExt cx="1280" cy="952"/>
            </a:xfrm>
          </p:grpSpPr>
          <p:graphicFrame>
            <p:nvGraphicFramePr>
              <p:cNvPr id="154719" name="Object 95"/>
              <p:cNvGraphicFramePr>
                <a:graphicFrameLocks/>
              </p:cNvGraphicFramePr>
              <p:nvPr/>
            </p:nvGraphicFramePr>
            <p:xfrm>
              <a:off x="3520" y="2408"/>
              <a:ext cx="810" cy="526"/>
            </p:xfrm>
            <a:graphic>
              <a:graphicData uri="http://schemas.openxmlformats.org/presentationml/2006/ole">
                <p:oleObj spid="_x0000_s154719" name="Clip" r:id="rId5" imgW="3655612" imgH="2287988" progId="">
                  <p:embed/>
                </p:oleObj>
              </a:graphicData>
            </a:graphic>
          </p:graphicFrame>
          <p:graphicFrame>
            <p:nvGraphicFramePr>
              <p:cNvPr id="154720" name="Object 96"/>
              <p:cNvGraphicFramePr>
                <a:graphicFrameLocks/>
              </p:cNvGraphicFramePr>
              <p:nvPr/>
            </p:nvGraphicFramePr>
            <p:xfrm>
              <a:off x="3889" y="2572"/>
              <a:ext cx="911" cy="593"/>
            </p:xfrm>
            <a:graphic>
              <a:graphicData uri="http://schemas.openxmlformats.org/presentationml/2006/ole">
                <p:oleObj spid="_x0000_s154720" name="Clip" r:id="rId6" imgW="3655612" imgH="2287988" progId="">
                  <p:embed/>
                </p:oleObj>
              </a:graphicData>
            </a:graphic>
          </p:graphicFrame>
          <p:graphicFrame>
            <p:nvGraphicFramePr>
              <p:cNvPr id="154721" name="Object 97"/>
              <p:cNvGraphicFramePr>
                <a:graphicFrameLocks/>
              </p:cNvGraphicFramePr>
              <p:nvPr/>
            </p:nvGraphicFramePr>
            <p:xfrm>
              <a:off x="3962" y="2650"/>
              <a:ext cx="719" cy="591"/>
            </p:xfrm>
            <a:graphic>
              <a:graphicData uri="http://schemas.openxmlformats.org/presentationml/2006/ole">
                <p:oleObj spid="_x0000_s154721" name="Clip" r:id="rId7" imgW="3655612" imgH="2287988" progId="">
                  <p:embed/>
                </p:oleObj>
              </a:graphicData>
            </a:graphic>
          </p:graphicFrame>
          <p:graphicFrame>
            <p:nvGraphicFramePr>
              <p:cNvPr id="154722" name="Object 98"/>
              <p:cNvGraphicFramePr>
                <a:graphicFrameLocks/>
              </p:cNvGraphicFramePr>
              <p:nvPr/>
            </p:nvGraphicFramePr>
            <p:xfrm>
              <a:off x="4032" y="2726"/>
              <a:ext cx="679" cy="591"/>
            </p:xfrm>
            <a:graphic>
              <a:graphicData uri="http://schemas.openxmlformats.org/presentationml/2006/ole">
                <p:oleObj spid="_x0000_s154722" name="Clip" r:id="rId8" imgW="3655612" imgH="2287988" progId="">
                  <p:embed/>
                </p:oleObj>
              </a:graphicData>
            </a:graphic>
          </p:graphicFrame>
          <p:graphicFrame>
            <p:nvGraphicFramePr>
              <p:cNvPr id="154723" name="Object 99"/>
              <p:cNvGraphicFramePr>
                <a:graphicFrameLocks/>
              </p:cNvGraphicFramePr>
              <p:nvPr/>
            </p:nvGraphicFramePr>
            <p:xfrm>
              <a:off x="3535" y="2802"/>
              <a:ext cx="860" cy="558"/>
            </p:xfrm>
            <a:graphic>
              <a:graphicData uri="http://schemas.openxmlformats.org/presentationml/2006/ole">
                <p:oleObj spid="_x0000_s154723" name="Clip" r:id="rId9" imgW="3655612" imgH="2287988" progId="">
                  <p:embed/>
                </p:oleObj>
              </a:graphicData>
            </a:graphic>
          </p:graphicFrame>
        </p:grpSp>
      </p:grpSp>
      <p:sp>
        <p:nvSpPr>
          <p:cNvPr id="154728" name="Rectangle 14"/>
          <p:cNvSpPr>
            <a:spLocks noChangeArrowheads="1"/>
          </p:cNvSpPr>
          <p:nvPr/>
        </p:nvSpPr>
        <p:spPr bwMode="auto">
          <a:xfrm>
            <a:off x="5424488" y="5108575"/>
            <a:ext cx="2054225" cy="766763"/>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sz="2200" b="1"/>
              <a:t>Equity - funds from owners</a:t>
            </a:r>
          </a:p>
        </p:txBody>
      </p:sp>
      <p:sp>
        <p:nvSpPr>
          <p:cNvPr id="17" name="TextBox 16"/>
          <p:cNvSpPr txBox="1"/>
          <p:nvPr/>
        </p:nvSpPr>
        <p:spPr>
          <a:xfrm>
            <a:off x="0" y="1941513"/>
            <a:ext cx="8763000" cy="954087"/>
          </a:xfrm>
          <a:prstGeom prst="rect">
            <a:avLst/>
          </a:prstGeom>
          <a:noFill/>
        </p:spPr>
        <p:txBody>
          <a:bodyPr>
            <a:spAutoFit/>
          </a:bodyPr>
          <a:lstStyle/>
          <a:p>
            <a:pPr algn="ctr" fontAlgn="auto">
              <a:spcBef>
                <a:spcPts val="0"/>
              </a:spcBef>
              <a:spcAft>
                <a:spcPts val="0"/>
              </a:spcAft>
              <a:defRPr/>
            </a:pPr>
            <a:r>
              <a:rPr lang="en-US" sz="2800" dirty="0">
                <a:latin typeface="+mn-lt"/>
              </a:rPr>
              <a:t>The mixture of debt and equity used to finance a company’s operations is called the </a:t>
            </a:r>
            <a:r>
              <a:rPr lang="en-US" sz="2800" b="1" dirty="0">
                <a:solidFill>
                  <a:schemeClr val="tx2">
                    <a:lumMod val="75000"/>
                  </a:schemeClr>
                </a:solidFill>
                <a:latin typeface="+mn-lt"/>
              </a:rPr>
              <a:t>capital structure</a:t>
            </a:r>
            <a:r>
              <a:rPr lang="en-US" sz="2800" dirty="0">
                <a:latin typeface="+mn-lt"/>
              </a:rPr>
              <a:t>.</a:t>
            </a:r>
            <a:endParaRPr lang="en-US" sz="2800" dirty="0">
              <a:latin typeface="+mn-lt"/>
            </a:endParaRPr>
          </a:p>
        </p:txBody>
      </p:sp>
    </p:spTree>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8980" name="Object 20"/>
          <p:cNvGraphicFramePr>
            <a:graphicFrameLocks/>
          </p:cNvGraphicFramePr>
          <p:nvPr/>
        </p:nvGraphicFramePr>
        <p:xfrm>
          <a:off x="228600" y="3086100"/>
          <a:ext cx="8572500" cy="3494088"/>
        </p:xfrm>
        <a:graphic>
          <a:graphicData uri="http://schemas.openxmlformats.org/presentationml/2006/ole">
            <p:oleObj spid="_x0000_s168980" name="Worksheet" r:id="rId4" imgW="5248343" imgH="1885950" progId="Excel.Sheet.8">
              <p:embed/>
            </p:oleObj>
          </a:graphicData>
        </a:graphic>
      </p:graphicFrame>
      <p:sp>
        <p:nvSpPr>
          <p:cNvPr id="3" name="Title 2"/>
          <p:cNvSpPr>
            <a:spLocks noGrp="1"/>
          </p:cNvSpPr>
          <p:nvPr>
            <p:ph type="title"/>
          </p:nvPr>
        </p:nvSpPr>
        <p:spPr/>
        <p:txBody>
          <a:bodyPr/>
          <a:lstStyle/>
          <a:p>
            <a:pPr fontAlgn="auto">
              <a:spcAft>
                <a:spcPts val="0"/>
              </a:spcAft>
              <a:defRPr/>
            </a:pPr>
            <a:r>
              <a:rPr lang="en-US" dirty="0" smtClean="0"/>
              <a:t>Reporting Interest Expense: </a:t>
            </a:r>
            <a:br>
              <a:rPr lang="en-US" dirty="0" smtClean="0"/>
            </a:br>
            <a:r>
              <a:rPr lang="en-US" dirty="0" smtClean="0"/>
              <a:t>Straight-line Amortization</a:t>
            </a:r>
            <a:endParaRPr lang="en-US" dirty="0"/>
          </a:p>
        </p:txBody>
      </p:sp>
      <p:sp>
        <p:nvSpPr>
          <p:cNvPr id="4" name="Rectangle 3"/>
          <p:cNvSpPr/>
          <p:nvPr/>
        </p:nvSpPr>
        <p:spPr>
          <a:xfrm>
            <a:off x="0" y="1524000"/>
            <a:ext cx="8991600" cy="1570038"/>
          </a:xfrm>
          <a:prstGeom prst="rect">
            <a:avLst/>
          </a:prstGeom>
          <a:solidFill>
            <a:schemeClr val="accent2">
              <a:lumMod val="20000"/>
              <a:lumOff val="80000"/>
            </a:schemeClr>
          </a:solidFill>
          <a:ln>
            <a:solidFill>
              <a:schemeClr val="tx1"/>
            </a:solidFill>
          </a:ln>
        </p:spPr>
        <p:txBody>
          <a:bodyPr>
            <a:spAutoFit/>
          </a:bodyPr>
          <a:lstStyle/>
          <a:p>
            <a:pPr algn="ctr" fontAlgn="auto">
              <a:spcBef>
                <a:spcPts val="0"/>
              </a:spcBef>
              <a:spcAft>
                <a:spcPts val="0"/>
              </a:spcAft>
              <a:defRPr/>
            </a:pPr>
            <a:r>
              <a:rPr lang="en-US" sz="2400" dirty="0">
                <a:latin typeface="+mn-lt"/>
              </a:rPr>
              <a:t>An amortization table illustrates the interest payment, interest expense, discount amortization, unamortized discount balance, and the carrying value of the bond for each interest payment period over the life of the bond.</a:t>
            </a:r>
            <a:endParaRPr lang="en-US" sz="2400" dirty="0">
              <a:latin typeface="+mn-lt"/>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026"/>
          <p:cNvSpPr>
            <a:spLocks noGrp="1" noChangeArrowheads="1"/>
          </p:cNvSpPr>
          <p:nvPr>
            <p:ph type="title"/>
          </p:nvPr>
        </p:nvSpPr>
        <p:spPr/>
        <p:txBody>
          <a:bodyPr/>
          <a:lstStyle/>
          <a:p>
            <a:pPr fontAlgn="auto">
              <a:spcAft>
                <a:spcPts val="0"/>
              </a:spcAft>
              <a:defRPr/>
            </a:pPr>
            <a:r>
              <a:rPr lang="en-US" dirty="0" smtClean="0"/>
              <a:t>Reporting Interest Expense: </a:t>
            </a:r>
            <a:br>
              <a:rPr lang="en-US" dirty="0" smtClean="0"/>
            </a:br>
            <a:r>
              <a:rPr lang="en-US" dirty="0" smtClean="0"/>
              <a:t>Effective-interest Amortization</a:t>
            </a:r>
          </a:p>
        </p:txBody>
      </p:sp>
      <p:sp>
        <p:nvSpPr>
          <p:cNvPr id="102403" name="Rectangle 1027"/>
          <p:cNvSpPr>
            <a:spLocks noChangeArrowheads="1"/>
          </p:cNvSpPr>
          <p:nvPr/>
        </p:nvSpPr>
        <p:spPr bwMode="auto">
          <a:xfrm>
            <a:off x="609600" y="1751013"/>
            <a:ext cx="5334000" cy="4573587"/>
          </a:xfrm>
          <a:prstGeom prst="rect">
            <a:avLst/>
          </a:prstGeom>
          <a:solidFill>
            <a:schemeClr val="accent2">
              <a:lumMod val="50000"/>
            </a:schemeClr>
          </a:solidFill>
          <a:ln w="9525">
            <a:solidFill>
              <a:schemeClr val="tx1"/>
            </a:solidFill>
            <a:miter lim="800000"/>
            <a:headEnd/>
            <a:tailEnd/>
          </a:ln>
          <a:effectLst>
            <a:outerShdw dist="107763" dir="2700000" algn="ctr" rotWithShape="0">
              <a:schemeClr val="bg2"/>
            </a:outerShdw>
          </a:effectLst>
        </p:spPr>
        <p:txBody>
          <a:bodyPr/>
          <a:lstStyle/>
          <a:p>
            <a:pPr marL="342900" indent="-342900" fontAlgn="auto">
              <a:lnSpc>
                <a:spcPct val="90000"/>
              </a:lnSpc>
              <a:spcBef>
                <a:spcPct val="20000"/>
              </a:spcBef>
              <a:spcAft>
                <a:spcPts val="0"/>
              </a:spcAft>
              <a:buClr>
                <a:srgbClr val="FFFFCC"/>
              </a:buClr>
              <a:buFont typeface="Wingdings" pitchFamily="-112" charset="2"/>
              <a:buChar char="l"/>
              <a:defRPr/>
            </a:pPr>
            <a:r>
              <a:rPr lang="en-US" sz="2600" b="1" dirty="0">
                <a:solidFill>
                  <a:srgbClr val="FFFFCC"/>
                </a:solidFill>
                <a:effectLst>
                  <a:outerShdw blurRad="38100" dist="38100" dir="2700000" algn="tl">
                    <a:srgbClr val="000000"/>
                  </a:outerShdw>
                </a:effectLst>
                <a:cs typeface="Arial" charset="0"/>
              </a:rPr>
              <a:t>The effective interest method is the theoretically preferred method.</a:t>
            </a:r>
          </a:p>
          <a:p>
            <a:pPr marL="342900" indent="-342900" fontAlgn="auto">
              <a:lnSpc>
                <a:spcPct val="90000"/>
              </a:lnSpc>
              <a:spcBef>
                <a:spcPct val="20000"/>
              </a:spcBef>
              <a:spcAft>
                <a:spcPts val="0"/>
              </a:spcAft>
              <a:buClr>
                <a:srgbClr val="FFFFCC"/>
              </a:buClr>
              <a:buFont typeface="Wingdings" pitchFamily="-112" charset="2"/>
              <a:buChar char="l"/>
              <a:defRPr/>
            </a:pPr>
            <a:r>
              <a:rPr lang="en-US" sz="2600" b="1" dirty="0">
                <a:solidFill>
                  <a:srgbClr val="FFFFCC"/>
                </a:solidFill>
                <a:effectLst>
                  <a:outerShdw blurRad="38100" dist="38100" dir="2700000" algn="tl">
                    <a:srgbClr val="000000"/>
                  </a:outerShdw>
                </a:effectLst>
                <a:cs typeface="Arial" charset="0"/>
              </a:rPr>
              <a:t>Compute interest expense by multiplying the current unpaid balance times the market rate of interest.</a:t>
            </a:r>
          </a:p>
          <a:p>
            <a:pPr marL="342900" indent="-342900" fontAlgn="auto">
              <a:lnSpc>
                <a:spcPct val="90000"/>
              </a:lnSpc>
              <a:spcBef>
                <a:spcPct val="20000"/>
              </a:spcBef>
              <a:spcAft>
                <a:spcPts val="0"/>
              </a:spcAft>
              <a:buClr>
                <a:srgbClr val="FFFFCC"/>
              </a:buClr>
              <a:buFont typeface="Wingdings" pitchFamily="-112" charset="2"/>
              <a:buChar char="l"/>
              <a:defRPr/>
            </a:pPr>
            <a:r>
              <a:rPr lang="en-US" sz="2600" b="1" dirty="0">
                <a:solidFill>
                  <a:srgbClr val="FFFFCC"/>
                </a:solidFill>
                <a:effectLst>
                  <a:outerShdw blurRad="38100" dist="38100" dir="2700000" algn="tl">
                    <a:srgbClr val="000000"/>
                  </a:outerShdw>
                </a:effectLst>
                <a:cs typeface="Arial" charset="0"/>
              </a:rPr>
              <a:t>The discount amortization is the difference between </a:t>
            </a:r>
            <a:r>
              <a:rPr lang="en-US" sz="2600" b="1" dirty="0">
                <a:solidFill>
                  <a:srgbClr val="FFFFCC"/>
                </a:solidFill>
                <a:effectLst>
                  <a:outerShdw blurRad="38100" dist="38100" dir="2700000" algn="tl">
                    <a:srgbClr val="000000"/>
                  </a:outerShdw>
                </a:effectLst>
                <a:cs typeface="Arial" charset="0"/>
              </a:rPr>
              <a:t>the calculated interest </a:t>
            </a:r>
            <a:r>
              <a:rPr lang="en-US" sz="2600" b="1" dirty="0">
                <a:solidFill>
                  <a:srgbClr val="FFFFCC"/>
                </a:solidFill>
                <a:effectLst>
                  <a:outerShdw blurRad="38100" dist="38100" dir="2700000" algn="tl">
                    <a:srgbClr val="000000"/>
                  </a:outerShdw>
                </a:effectLst>
                <a:cs typeface="Arial" charset="0"/>
              </a:rPr>
              <a:t>expense and the cash paid (or accrued) for interest. </a:t>
            </a:r>
            <a:endParaRPr lang="en-US" sz="2500" b="1" dirty="0">
              <a:solidFill>
                <a:srgbClr val="CCFFFF"/>
              </a:solidFill>
              <a:effectLst>
                <a:outerShdw blurRad="38100" dist="38100" dir="2700000" algn="tl">
                  <a:srgbClr val="000000"/>
                </a:outerShdw>
              </a:effectLst>
              <a:cs typeface="Arial" charset="0"/>
            </a:endParaRPr>
          </a:p>
        </p:txBody>
      </p:sp>
      <p:graphicFrame>
        <p:nvGraphicFramePr>
          <p:cNvPr id="170004" name="Object 20"/>
          <p:cNvGraphicFramePr>
            <a:graphicFrameLocks/>
          </p:cNvGraphicFramePr>
          <p:nvPr/>
        </p:nvGraphicFramePr>
        <p:xfrm>
          <a:off x="6172200" y="2209800"/>
          <a:ext cx="2590800" cy="3352800"/>
        </p:xfrm>
        <a:graphic>
          <a:graphicData uri="http://schemas.openxmlformats.org/presentationml/2006/ole">
            <p:oleObj spid="_x0000_s170004" name="Clip" r:id="rId4" imgW="1793240" imgH="1635760" progId="">
              <p:embed/>
            </p:oleObj>
          </a:graphicData>
        </a:graphic>
      </p:graphicFrame>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1026"/>
          <p:cNvSpPr>
            <a:spLocks noGrp="1" noChangeArrowheads="1"/>
          </p:cNvSpPr>
          <p:nvPr>
            <p:ph type="title"/>
          </p:nvPr>
        </p:nvSpPr>
        <p:spPr/>
        <p:txBody>
          <a:bodyPr/>
          <a:lstStyle/>
          <a:p>
            <a:pPr fontAlgn="auto">
              <a:spcAft>
                <a:spcPts val="0"/>
              </a:spcAft>
              <a:defRPr/>
            </a:pPr>
            <a:r>
              <a:rPr lang="en-US" dirty="0" smtClean="0"/>
              <a:t>Reporting Interest Expense: </a:t>
            </a:r>
            <a:br>
              <a:rPr lang="en-US" dirty="0" smtClean="0"/>
            </a:br>
            <a:r>
              <a:rPr lang="en-US" dirty="0" smtClean="0"/>
              <a:t>Effective-interest Amortization</a:t>
            </a:r>
          </a:p>
        </p:txBody>
      </p:sp>
      <p:graphicFrame>
        <p:nvGraphicFramePr>
          <p:cNvPr id="206848" name="Object 21"/>
          <p:cNvGraphicFramePr>
            <a:graphicFrameLocks/>
          </p:cNvGraphicFramePr>
          <p:nvPr/>
        </p:nvGraphicFramePr>
        <p:xfrm>
          <a:off x="533400" y="5410200"/>
          <a:ext cx="8143875" cy="1155700"/>
        </p:xfrm>
        <a:graphic>
          <a:graphicData uri="http://schemas.openxmlformats.org/presentationml/2006/ole">
            <p:oleObj spid="_x0000_s171029" name="Worksheet" r:id="rId4" imgW="3648143" imgH="1171575" progId="Excel.Sheet.8">
              <p:embed/>
            </p:oleObj>
          </a:graphicData>
        </a:graphic>
      </p:graphicFrame>
      <p:sp>
        <p:nvSpPr>
          <p:cNvPr id="103428" name="Rectangle 1028"/>
          <p:cNvSpPr>
            <a:spLocks noChangeArrowheads="1"/>
          </p:cNvSpPr>
          <p:nvPr/>
        </p:nvSpPr>
        <p:spPr bwMode="auto">
          <a:xfrm>
            <a:off x="76200" y="1752600"/>
            <a:ext cx="8763000" cy="2211388"/>
          </a:xfrm>
          <a:prstGeom prst="rect">
            <a:avLst/>
          </a:prstGeom>
          <a:solidFill>
            <a:schemeClr val="accent2">
              <a:lumMod val="40000"/>
              <a:lumOff val="60000"/>
            </a:schemeClr>
          </a:solidFill>
          <a:ln w="9525">
            <a:solidFill>
              <a:schemeClr val="tx1"/>
            </a:solidFill>
            <a:miter lim="800000"/>
            <a:headEnd/>
            <a:tailEnd/>
          </a:ln>
          <a:effectLst>
            <a:outerShdw dist="107763" dir="2700000" algn="ctr" rotWithShape="0">
              <a:schemeClr val="bg2"/>
            </a:outerShdw>
          </a:effectLst>
        </p:spPr>
        <p:txBody>
          <a:bodyPr anchor="ctr" anchorCtr="1"/>
          <a:lstStyle/>
          <a:p>
            <a:pPr marL="342900" indent="-342900" algn="ctr" fontAlgn="auto">
              <a:lnSpc>
                <a:spcPct val="85000"/>
              </a:lnSpc>
              <a:spcBef>
                <a:spcPct val="30000"/>
              </a:spcBef>
              <a:spcAft>
                <a:spcPts val="0"/>
              </a:spcAft>
              <a:buClr>
                <a:schemeClr val="tx2"/>
              </a:buClr>
              <a:buSzPct val="80000"/>
              <a:buFont typeface="Wingdings" pitchFamily="-112" charset="2"/>
              <a:buNone/>
              <a:defRPr/>
            </a:pPr>
            <a:r>
              <a:rPr lang="en-US" sz="2600" b="1" dirty="0">
                <a:effectLst>
                  <a:outerShdw blurRad="38100" dist="38100" dir="2700000" algn="tl">
                    <a:srgbClr val="FFFFFF"/>
                  </a:outerShdw>
                </a:effectLst>
                <a:cs typeface="Arial" charset="0"/>
              </a:rPr>
              <a:t>  </a:t>
            </a:r>
            <a:r>
              <a:rPr lang="en-US" sz="2600" b="1" dirty="0">
                <a:effectLst>
                  <a:outerShdw blurRad="38100" dist="38100" dir="2700000" algn="tl">
                    <a:srgbClr val="FFFFFF"/>
                  </a:outerShdw>
                </a:effectLst>
                <a:cs typeface="Arial" charset="0"/>
              </a:rPr>
              <a:t>AT&amp;T </a:t>
            </a:r>
            <a:r>
              <a:rPr lang="en-US" sz="2600" b="1" dirty="0">
                <a:effectLst>
                  <a:outerShdw blurRad="38100" dist="38100" dir="2700000" algn="tl">
                    <a:srgbClr val="FFFFFF"/>
                  </a:outerShdw>
                </a:effectLst>
                <a:cs typeface="Arial" charset="0"/>
              </a:rPr>
              <a:t>issued their bonds on Jan. 1, </a:t>
            </a:r>
            <a:r>
              <a:rPr lang="en-US" sz="2600" b="1" dirty="0">
                <a:effectLst>
                  <a:outerShdw blurRad="38100" dist="38100" dir="2700000" algn="tl">
                    <a:srgbClr val="FFFFFF"/>
                  </a:outerShdw>
                </a:effectLst>
                <a:cs typeface="Arial" charset="0"/>
              </a:rPr>
              <a:t>2014. The </a:t>
            </a:r>
            <a:r>
              <a:rPr lang="en-US" sz="2600" b="1" dirty="0">
                <a:effectLst>
                  <a:outerShdw blurRad="38100" dist="38100" dir="2700000" algn="tl">
                    <a:srgbClr val="FFFFFF"/>
                  </a:outerShdw>
                </a:effectLst>
                <a:cs typeface="Arial" charset="0"/>
              </a:rPr>
              <a:t>issue price was </a:t>
            </a:r>
            <a:r>
              <a:rPr lang="en-US" sz="2600" b="1" dirty="0">
                <a:effectLst>
                  <a:outerShdw blurRad="38100" dist="38100" dir="2700000" algn="tl">
                    <a:srgbClr val="FFFFFF"/>
                  </a:outerShdw>
                </a:effectLst>
                <a:cs typeface="Arial" charset="0"/>
              </a:rPr>
              <a:t>$96,536. The </a:t>
            </a:r>
            <a:r>
              <a:rPr lang="en-US" sz="2600" b="1" dirty="0">
                <a:effectLst>
                  <a:outerShdw blurRad="38100" dist="38100" dir="2700000" algn="tl">
                    <a:srgbClr val="FFFFFF"/>
                  </a:outerShdw>
                </a:effectLst>
                <a:cs typeface="Arial" charset="0"/>
              </a:rPr>
              <a:t>bonds have a </a:t>
            </a:r>
            <a:r>
              <a:rPr lang="en-US" sz="2600" b="1" dirty="0">
                <a:effectLst>
                  <a:outerShdw blurRad="38100" dist="38100" dir="2700000" algn="tl">
                    <a:srgbClr val="FFFFFF"/>
                  </a:outerShdw>
                </a:effectLst>
                <a:cs typeface="Arial" charset="0"/>
              </a:rPr>
              <a:t>2-year </a:t>
            </a:r>
            <a:r>
              <a:rPr lang="en-US" sz="2600" b="1" dirty="0">
                <a:effectLst>
                  <a:outerShdw blurRad="38100" dist="38100" dir="2700000" algn="tl">
                    <a:srgbClr val="FFFFFF"/>
                  </a:outerShdw>
                </a:effectLst>
                <a:cs typeface="Arial" charset="0"/>
              </a:rPr>
              <a:t>maturity and $5,000 interest is paid semiannually.</a:t>
            </a:r>
            <a:br>
              <a:rPr lang="en-US" sz="2600" b="1" dirty="0">
                <a:effectLst>
                  <a:outerShdw blurRad="38100" dist="38100" dir="2700000" algn="tl">
                    <a:srgbClr val="FFFFFF"/>
                  </a:outerShdw>
                </a:effectLst>
                <a:cs typeface="Arial" charset="0"/>
              </a:rPr>
            </a:br>
            <a:r>
              <a:rPr lang="en-US" sz="2600" b="1" dirty="0">
                <a:effectLst>
                  <a:outerShdw blurRad="38100" dist="38100" dir="2700000" algn="tl">
                    <a:srgbClr val="FFFFFF"/>
                  </a:outerShdw>
                </a:effectLst>
                <a:cs typeface="Arial" charset="0"/>
              </a:rPr>
              <a:t/>
            </a:r>
            <a:br>
              <a:rPr lang="en-US" sz="2600" b="1" dirty="0">
                <a:effectLst>
                  <a:outerShdw blurRad="38100" dist="38100" dir="2700000" algn="tl">
                    <a:srgbClr val="FFFFFF"/>
                  </a:outerShdw>
                </a:effectLst>
                <a:cs typeface="Arial" charset="0"/>
              </a:rPr>
            </a:br>
            <a:r>
              <a:rPr lang="en-US" sz="2600" b="1" dirty="0">
                <a:effectLst>
                  <a:outerShdw blurRad="38100" dist="38100" dir="2700000" algn="tl">
                    <a:srgbClr val="FFFFFF"/>
                  </a:outerShdw>
                </a:effectLst>
                <a:cs typeface="Arial" charset="0"/>
              </a:rPr>
              <a:t>Compute the periodic discount amortization using the effective interest method. </a:t>
            </a:r>
          </a:p>
        </p:txBody>
      </p:sp>
      <p:sp>
        <p:nvSpPr>
          <p:cNvPr id="103429" name="Rectangle 1029"/>
          <p:cNvSpPr>
            <a:spLocks noChangeArrowheads="1"/>
          </p:cNvSpPr>
          <p:nvPr/>
        </p:nvSpPr>
        <p:spPr bwMode="auto">
          <a:xfrm>
            <a:off x="152400" y="4154488"/>
            <a:ext cx="8686800" cy="1027112"/>
          </a:xfrm>
          <a:prstGeom prst="rect">
            <a:avLst/>
          </a:prstGeom>
          <a:solidFill>
            <a:schemeClr val="accent2">
              <a:lumMod val="50000"/>
            </a:schemeClr>
          </a:solidFill>
          <a:ln w="25400">
            <a:solidFill>
              <a:srgbClr val="663300"/>
            </a:solidFill>
            <a:miter lim="800000"/>
            <a:headEnd/>
            <a:tailEnd/>
          </a:ln>
          <a:effectLst>
            <a:outerShdw dist="107763" dir="2700000" algn="ctr" rotWithShape="0">
              <a:srgbClr val="000000">
                <a:alpha val="50000"/>
              </a:srgbClr>
            </a:outerShdw>
          </a:effectLst>
        </p:spPr>
        <p:txBody>
          <a:bodyPr lIns="90488" tIns="44450" rIns="90488" bIns="44450">
            <a:spAutoFit/>
          </a:bodyPr>
          <a:lstStyle/>
          <a:p>
            <a:pPr algn="ctr" eaLnBrk="0" fontAlgn="auto" hangingPunct="0">
              <a:spcBef>
                <a:spcPct val="50000"/>
              </a:spcBef>
              <a:spcAft>
                <a:spcPts val="0"/>
              </a:spcAft>
              <a:defRPr/>
            </a:pPr>
            <a:r>
              <a:rPr lang="en-US" sz="2400" b="1" dirty="0">
                <a:solidFill>
                  <a:schemeClr val="bg1"/>
                </a:solidFill>
                <a:cs typeface="Arial" charset="0"/>
              </a:rPr>
              <a:t>Unpaid Balance × Effective Interest Rate  × </a:t>
            </a:r>
            <a:r>
              <a:rPr lang="en-US" sz="2400" b="1" baseline="30000" dirty="0">
                <a:solidFill>
                  <a:schemeClr val="bg1"/>
                </a:solidFill>
                <a:cs typeface="Arial" charset="0"/>
              </a:rPr>
              <a:t>n</a:t>
            </a:r>
            <a:r>
              <a:rPr lang="en-US" sz="2400" b="1" dirty="0">
                <a:solidFill>
                  <a:schemeClr val="bg1"/>
                </a:solidFill>
                <a:cs typeface="Arial" charset="0"/>
              </a:rPr>
              <a:t>/</a:t>
            </a:r>
            <a:r>
              <a:rPr lang="en-US" sz="2400" b="1" baseline="-25000" dirty="0">
                <a:solidFill>
                  <a:schemeClr val="bg1"/>
                </a:solidFill>
                <a:cs typeface="Arial" charset="0"/>
              </a:rPr>
              <a:t>12</a:t>
            </a:r>
          </a:p>
          <a:p>
            <a:pPr algn="ctr" eaLnBrk="0" fontAlgn="auto" hangingPunct="0">
              <a:spcBef>
                <a:spcPct val="50000"/>
              </a:spcBef>
              <a:spcAft>
                <a:spcPts val="0"/>
              </a:spcAft>
              <a:defRPr/>
            </a:pPr>
            <a:r>
              <a:rPr lang="en-US" sz="2400" b="1" dirty="0">
                <a:solidFill>
                  <a:schemeClr val="bg1"/>
                </a:solidFill>
                <a:cs typeface="Arial" charset="0"/>
              </a:rPr>
              <a:t> </a:t>
            </a:r>
            <a:r>
              <a:rPr lang="en-US" sz="2400" b="1" dirty="0">
                <a:solidFill>
                  <a:schemeClr val="bg1"/>
                </a:solidFill>
                <a:cs typeface="Arial" charset="0"/>
              </a:rPr>
              <a:t>$96,536 × </a:t>
            </a:r>
            <a:r>
              <a:rPr lang="en-US" sz="2400" b="1" dirty="0">
                <a:solidFill>
                  <a:schemeClr val="bg1"/>
                </a:solidFill>
                <a:cs typeface="Arial" charset="0"/>
              </a:rPr>
              <a:t>12% ×  </a:t>
            </a:r>
            <a:r>
              <a:rPr lang="en-US" sz="2400" b="1" baseline="30000" dirty="0">
                <a:solidFill>
                  <a:schemeClr val="bg1"/>
                </a:solidFill>
                <a:cs typeface="Arial" charset="0"/>
              </a:rPr>
              <a:t>6</a:t>
            </a:r>
            <a:r>
              <a:rPr lang="en-US" sz="2400" b="1" dirty="0">
                <a:solidFill>
                  <a:schemeClr val="bg1"/>
                </a:solidFill>
                <a:cs typeface="Arial" charset="0"/>
              </a:rPr>
              <a:t>/</a:t>
            </a:r>
            <a:r>
              <a:rPr lang="en-US" sz="2400" b="1" baseline="-25000" dirty="0">
                <a:solidFill>
                  <a:schemeClr val="bg1"/>
                </a:solidFill>
                <a:cs typeface="Arial" charset="0"/>
              </a:rPr>
              <a:t>12</a:t>
            </a:r>
            <a:r>
              <a:rPr lang="en-US" sz="2400" b="1" dirty="0">
                <a:solidFill>
                  <a:schemeClr val="bg1"/>
                </a:solidFill>
                <a:cs typeface="Arial" charset="0"/>
              </a:rPr>
              <a:t> </a:t>
            </a:r>
            <a:r>
              <a:rPr lang="en-US" sz="2400" b="1" dirty="0">
                <a:solidFill>
                  <a:schemeClr val="bg1"/>
                </a:solidFill>
                <a:cs typeface="Arial" charset="0"/>
              </a:rPr>
              <a:t>= $</a:t>
            </a:r>
            <a:r>
              <a:rPr lang="en-US" sz="2400" b="1" dirty="0">
                <a:solidFill>
                  <a:schemeClr val="bg1"/>
                </a:solidFill>
                <a:cs typeface="Arial" charset="0"/>
              </a:rPr>
              <a:t>5,792</a:t>
            </a:r>
            <a:endParaRPr lang="en-US" sz="2400" b="1" dirty="0">
              <a:solidFill>
                <a:schemeClr val="bg1"/>
              </a:solidFill>
              <a:cs typeface="Arial"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3429"/>
                                        </p:tgtEl>
                                        <p:attrNameLst>
                                          <p:attrName>style.visibility</p:attrName>
                                        </p:attrNameLst>
                                      </p:cBhvr>
                                      <p:to>
                                        <p:strVal val="visible"/>
                                      </p:to>
                                    </p:set>
                                    <p:anim calcmode="lin" valueType="num">
                                      <p:cBhvr additive="base">
                                        <p:cTn id="7" dur="500" fill="hold"/>
                                        <p:tgtEl>
                                          <p:spTgt spid="103429"/>
                                        </p:tgtEl>
                                        <p:attrNameLst>
                                          <p:attrName>ppt_x</p:attrName>
                                        </p:attrNameLst>
                                      </p:cBhvr>
                                      <p:tavLst>
                                        <p:tav tm="0">
                                          <p:val>
                                            <p:strVal val="0-#ppt_w/2"/>
                                          </p:val>
                                        </p:tav>
                                        <p:tav tm="100000">
                                          <p:val>
                                            <p:strVal val="#ppt_x"/>
                                          </p:val>
                                        </p:tav>
                                      </p:tavLst>
                                    </p:anim>
                                    <p:anim calcmode="lin" valueType="num">
                                      <p:cBhvr additive="base">
                                        <p:cTn id="8" dur="500" fill="hold"/>
                                        <p:tgtEl>
                                          <p:spTgt spid="10342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06848"/>
                                        </p:tgtEl>
                                        <p:attrNameLst>
                                          <p:attrName>style.visibility</p:attrName>
                                        </p:attrNameLst>
                                      </p:cBhvr>
                                      <p:to>
                                        <p:strVal val="visible"/>
                                      </p:to>
                                    </p:set>
                                    <p:anim calcmode="lin" valueType="num">
                                      <p:cBhvr additive="base">
                                        <p:cTn id="12" dur="500" fill="hold"/>
                                        <p:tgtEl>
                                          <p:spTgt spid="206848"/>
                                        </p:tgtEl>
                                        <p:attrNameLst>
                                          <p:attrName>ppt_x</p:attrName>
                                        </p:attrNameLst>
                                      </p:cBhvr>
                                      <p:tavLst>
                                        <p:tav tm="0">
                                          <p:val>
                                            <p:strVal val="#ppt_x"/>
                                          </p:val>
                                        </p:tav>
                                        <p:tav tm="100000">
                                          <p:val>
                                            <p:strVal val="#ppt_x"/>
                                          </p:val>
                                        </p:tav>
                                      </p:tavLst>
                                    </p:anim>
                                    <p:anim calcmode="lin" valueType="num">
                                      <p:cBhvr additive="base">
                                        <p:cTn id="13" dur="500" fill="hold"/>
                                        <p:tgtEl>
                                          <p:spTgt spid="2068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9"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2068" name="Object 36"/>
          <p:cNvGraphicFramePr>
            <a:graphicFrameLocks/>
          </p:cNvGraphicFramePr>
          <p:nvPr/>
        </p:nvGraphicFramePr>
        <p:xfrm>
          <a:off x="533400" y="1524000"/>
          <a:ext cx="8064500" cy="2286000"/>
        </p:xfrm>
        <a:graphic>
          <a:graphicData uri="http://schemas.openxmlformats.org/presentationml/2006/ole">
            <p:oleObj spid="_x0000_s172068" name="Worksheet" r:id="rId4" imgW="5105392" imgH="1628779" progId="Excel.Sheet.8">
              <p:embed/>
            </p:oleObj>
          </a:graphicData>
        </a:graphic>
      </p:graphicFrame>
      <p:sp>
        <p:nvSpPr>
          <p:cNvPr id="18436" name="Rectangle 2"/>
          <p:cNvSpPr>
            <a:spLocks noGrp="1" noChangeArrowheads="1"/>
          </p:cNvSpPr>
          <p:nvPr>
            <p:ph type="title"/>
          </p:nvPr>
        </p:nvSpPr>
        <p:spPr/>
        <p:txBody>
          <a:bodyPr/>
          <a:lstStyle/>
          <a:p>
            <a:pPr fontAlgn="auto">
              <a:spcAft>
                <a:spcPts val="0"/>
              </a:spcAft>
              <a:defRPr/>
            </a:pPr>
            <a:r>
              <a:rPr lang="en-US" dirty="0" smtClean="0"/>
              <a:t>Reporting Interest Expense: </a:t>
            </a:r>
            <a:br>
              <a:rPr lang="en-US" dirty="0" smtClean="0"/>
            </a:br>
            <a:r>
              <a:rPr lang="en-US" dirty="0" smtClean="0"/>
              <a:t>Effective-interest Amortization</a:t>
            </a:r>
          </a:p>
        </p:txBody>
      </p:sp>
      <p:grpSp>
        <p:nvGrpSpPr>
          <p:cNvPr id="2" name="Group 6"/>
          <p:cNvGrpSpPr>
            <a:grpSpLocks/>
          </p:cNvGrpSpPr>
          <p:nvPr/>
        </p:nvGrpSpPr>
        <p:grpSpPr bwMode="auto">
          <a:xfrm>
            <a:off x="781050" y="3957638"/>
            <a:ext cx="7753350" cy="2805112"/>
            <a:chOff x="704850" y="3684587"/>
            <a:chExt cx="7905750" cy="2944813"/>
          </a:xfrm>
        </p:grpSpPr>
        <p:sp>
          <p:nvSpPr>
            <p:cNvPr id="18438" name="Rectangle 3"/>
            <p:cNvSpPr>
              <a:spLocks noChangeArrowheads="1"/>
            </p:cNvSpPr>
            <p:nvPr/>
          </p:nvSpPr>
          <p:spPr bwMode="auto">
            <a:xfrm>
              <a:off x="5565818" y="3847910"/>
              <a:ext cx="3044782" cy="2401514"/>
            </a:xfrm>
            <a:prstGeom prst="rect">
              <a:avLst/>
            </a:prstGeom>
            <a:solidFill>
              <a:schemeClr val="accent2">
                <a:lumMod val="40000"/>
                <a:lumOff val="60000"/>
              </a:schemeClr>
            </a:solidFill>
            <a:ln w="12700">
              <a:solidFill>
                <a:schemeClr val="tx1"/>
              </a:solidFill>
              <a:miter lim="800000"/>
              <a:headEnd/>
              <a:tailEnd/>
            </a:ln>
          </p:spPr>
          <p:txBody>
            <a:bodyPr lIns="90488" tIns="44450" rIns="90488" bIns="44450">
              <a:spAutoFit/>
            </a:bodyPr>
            <a:lstStyle/>
            <a:p>
              <a:pPr algn="ctr" eaLnBrk="0" fontAlgn="auto" hangingPunct="0">
                <a:lnSpc>
                  <a:spcPct val="85000"/>
                </a:lnSpc>
                <a:spcBef>
                  <a:spcPct val="35000"/>
                </a:spcBef>
                <a:spcAft>
                  <a:spcPts val="0"/>
                </a:spcAft>
                <a:defRPr/>
              </a:pPr>
              <a:r>
                <a:rPr lang="en-US" sz="2800" b="1" dirty="0">
                  <a:cs typeface="Arial" charset="0"/>
                </a:rPr>
                <a:t>As the discount is amortized, the carrying amount of the bonds </a:t>
              </a:r>
              <a:r>
                <a:rPr lang="en-US" sz="2800" b="1" dirty="0">
                  <a:solidFill>
                    <a:srgbClr val="FF0000"/>
                  </a:solidFill>
                  <a:cs typeface="Arial" charset="0"/>
                </a:rPr>
                <a:t>increases</a:t>
              </a:r>
              <a:r>
                <a:rPr lang="en-US" sz="2800" b="1" dirty="0">
                  <a:cs typeface="Arial" charset="0"/>
                </a:rPr>
                <a:t>.</a:t>
              </a:r>
            </a:p>
          </p:txBody>
        </p:sp>
        <p:graphicFrame>
          <p:nvGraphicFramePr>
            <p:cNvPr id="172069" name="Object 37"/>
            <p:cNvGraphicFramePr>
              <a:graphicFrameLocks/>
            </p:cNvGraphicFramePr>
            <p:nvPr/>
          </p:nvGraphicFramePr>
          <p:xfrm>
            <a:off x="704850" y="3684587"/>
            <a:ext cx="4648200" cy="2944813"/>
          </p:xfrm>
          <a:graphic>
            <a:graphicData uri="http://schemas.openxmlformats.org/presentationml/2006/ole">
              <p:oleObj spid="_x0000_s172069" name="Worksheet" r:id="rId5" imgW="3314700" imgH="2295435" progId="Excel.Sheet.8">
                <p:embed/>
              </p:oleObj>
            </a:graphicData>
          </a:graphic>
        </p:graphicFrame>
        <p:sp>
          <p:nvSpPr>
            <p:cNvPr id="172073" name="Line 5"/>
            <p:cNvSpPr>
              <a:spLocks noChangeShapeType="1"/>
            </p:cNvSpPr>
            <p:nvPr/>
          </p:nvSpPr>
          <p:spPr bwMode="auto">
            <a:xfrm flipH="1">
              <a:off x="5124450" y="5562600"/>
              <a:ext cx="838200" cy="533400"/>
            </a:xfrm>
            <a:prstGeom prst="line">
              <a:avLst/>
            </a:prstGeom>
            <a:noFill/>
            <a:ln w="50800">
              <a:solidFill>
                <a:srgbClr val="FF0000"/>
              </a:solidFill>
              <a:round/>
              <a:headEnd/>
              <a:tailEnd type="triangle" w="med" len="med"/>
            </a:ln>
          </p:spPr>
          <p:txBody>
            <a:bodyPr/>
            <a:lstStyle/>
            <a:p>
              <a:endParaRPr lang="en-US"/>
            </a:p>
          </p:txBody>
        </p:sp>
      </p:gr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3076" name="Object 20"/>
          <p:cNvGraphicFramePr>
            <a:graphicFrameLocks/>
          </p:cNvGraphicFramePr>
          <p:nvPr/>
        </p:nvGraphicFramePr>
        <p:xfrm>
          <a:off x="228600" y="3162300"/>
          <a:ext cx="8572500" cy="3432175"/>
        </p:xfrm>
        <a:graphic>
          <a:graphicData uri="http://schemas.openxmlformats.org/presentationml/2006/ole">
            <p:oleObj spid="_x0000_s173076" name="Worksheet" r:id="rId4" imgW="5248343" imgH="1885950" progId="Excel.Sheet.8">
              <p:embed/>
            </p:oleObj>
          </a:graphicData>
        </a:graphic>
      </p:graphicFrame>
      <p:sp>
        <p:nvSpPr>
          <p:cNvPr id="3" name="Title 2"/>
          <p:cNvSpPr>
            <a:spLocks noGrp="1"/>
          </p:cNvSpPr>
          <p:nvPr>
            <p:ph type="title"/>
          </p:nvPr>
        </p:nvSpPr>
        <p:spPr/>
        <p:txBody>
          <a:bodyPr/>
          <a:lstStyle/>
          <a:p>
            <a:pPr fontAlgn="auto">
              <a:spcAft>
                <a:spcPts val="0"/>
              </a:spcAft>
              <a:defRPr/>
            </a:pPr>
            <a:r>
              <a:rPr lang="en-US" dirty="0" smtClean="0"/>
              <a:t>Reporting Interest Expense: </a:t>
            </a:r>
            <a:br>
              <a:rPr lang="en-US" dirty="0" smtClean="0"/>
            </a:br>
            <a:r>
              <a:rPr lang="en-US" dirty="0" smtClean="0"/>
              <a:t>Effective-interest Amortization</a:t>
            </a:r>
            <a:endParaRPr lang="en-US" dirty="0"/>
          </a:p>
        </p:txBody>
      </p:sp>
      <p:sp>
        <p:nvSpPr>
          <p:cNvPr id="4" name="Rectangle 3"/>
          <p:cNvSpPr/>
          <p:nvPr/>
        </p:nvSpPr>
        <p:spPr>
          <a:xfrm>
            <a:off x="228600" y="1524000"/>
            <a:ext cx="8610600" cy="1570038"/>
          </a:xfrm>
          <a:prstGeom prst="rect">
            <a:avLst/>
          </a:prstGeom>
          <a:solidFill>
            <a:schemeClr val="accent2">
              <a:lumMod val="20000"/>
              <a:lumOff val="80000"/>
            </a:schemeClr>
          </a:solidFill>
          <a:ln>
            <a:solidFill>
              <a:schemeClr val="tx1"/>
            </a:solidFill>
          </a:ln>
        </p:spPr>
        <p:txBody>
          <a:bodyPr>
            <a:spAutoFit/>
          </a:bodyPr>
          <a:lstStyle/>
          <a:p>
            <a:pPr algn="ctr" fontAlgn="auto">
              <a:spcBef>
                <a:spcPts val="0"/>
              </a:spcBef>
              <a:spcAft>
                <a:spcPts val="0"/>
              </a:spcAft>
              <a:defRPr/>
            </a:pPr>
            <a:r>
              <a:rPr lang="en-US" sz="2400" dirty="0">
                <a:latin typeface="+mn-lt"/>
              </a:rPr>
              <a:t>Notice that for the effective-interest method, the amount of interest expense and discount amortization varies each period, unlike under the straight-line method where these were the same each period. </a:t>
            </a:r>
            <a:endParaRPr lang="en-US" sz="2400" dirty="0">
              <a:latin typeface="+mn-lt"/>
            </a:endParaRPr>
          </a:p>
        </p:txBody>
      </p:sp>
      <p:sp>
        <p:nvSpPr>
          <p:cNvPr id="173079" name="TextBox 4"/>
          <p:cNvSpPr txBox="1">
            <a:spLocks noChangeArrowheads="1"/>
          </p:cNvSpPr>
          <p:nvPr/>
        </p:nvSpPr>
        <p:spPr bwMode="auto">
          <a:xfrm>
            <a:off x="5867400" y="5562600"/>
            <a:ext cx="457200" cy="369888"/>
          </a:xfrm>
          <a:prstGeom prst="rect">
            <a:avLst/>
          </a:prstGeom>
          <a:noFill/>
          <a:ln w="9525">
            <a:noFill/>
            <a:miter lim="800000"/>
            <a:headEnd/>
            <a:tailEnd/>
          </a:ln>
        </p:spPr>
        <p:txBody>
          <a:bodyPr>
            <a:spAutoFit/>
          </a:bodyPr>
          <a:lstStyle/>
          <a:p>
            <a:r>
              <a:rPr lang="en-US" b="1">
                <a:solidFill>
                  <a:srgbClr val="000099"/>
                </a:solidFill>
              </a:rPr>
              <a:t>*</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fontAlgn="auto">
              <a:spcAft>
                <a:spcPts val="0"/>
              </a:spcAft>
              <a:defRPr/>
            </a:pPr>
            <a:r>
              <a:rPr lang="en-US" dirty="0" smtClean="0"/>
              <a:t>Zero Coupon Bonds</a:t>
            </a:r>
          </a:p>
        </p:txBody>
      </p:sp>
      <p:sp>
        <p:nvSpPr>
          <p:cNvPr id="57347" name="Rectangle 3"/>
          <p:cNvSpPr>
            <a:spLocks noChangeArrowheads="1"/>
          </p:cNvSpPr>
          <p:nvPr/>
        </p:nvSpPr>
        <p:spPr bwMode="auto">
          <a:xfrm>
            <a:off x="742950" y="1827213"/>
            <a:ext cx="6272213" cy="4573587"/>
          </a:xfrm>
          <a:prstGeom prst="rect">
            <a:avLst/>
          </a:prstGeom>
          <a:noFill/>
          <a:ln w="12700">
            <a:noFill/>
            <a:miter lim="800000"/>
            <a:headEnd/>
            <a:tailEnd/>
          </a:ln>
          <a:effectLst/>
        </p:spPr>
        <p:txBody>
          <a:bodyPr lIns="90488" tIns="44450" rIns="90488" bIns="44450"/>
          <a:lstStyle/>
          <a:p>
            <a:pPr marL="342900" indent="-342900" fontAlgn="auto">
              <a:spcBef>
                <a:spcPct val="20000"/>
              </a:spcBef>
              <a:spcAft>
                <a:spcPts val="0"/>
              </a:spcAft>
              <a:buClr>
                <a:schemeClr val="tx2"/>
              </a:buClr>
              <a:buSzPct val="80000"/>
              <a:buFont typeface="Wingdings" pitchFamily="-112" charset="2"/>
              <a:buChar char="l"/>
              <a:defRPr/>
            </a:pPr>
            <a:r>
              <a:rPr lang="en-US" sz="3000" b="1" dirty="0">
                <a:cs typeface="Arial" charset="0"/>
              </a:rPr>
              <a:t>Zero coupon bonds do not pay periodic interest.</a:t>
            </a:r>
            <a:br>
              <a:rPr lang="en-US" sz="3000" b="1" dirty="0">
                <a:cs typeface="Arial" charset="0"/>
              </a:rPr>
            </a:br>
            <a:r>
              <a:rPr lang="en-US" sz="3000" b="1" dirty="0">
                <a:cs typeface="Arial" charset="0"/>
              </a:rPr>
              <a:t/>
            </a:r>
            <a:br>
              <a:rPr lang="en-US" sz="3000" b="1" dirty="0">
                <a:cs typeface="Arial" charset="0"/>
              </a:rPr>
            </a:br>
            <a:r>
              <a:rPr lang="en-US" sz="3000" b="1" dirty="0">
                <a:cs typeface="Arial" charset="0"/>
              </a:rPr>
              <a:t/>
            </a:r>
            <a:br>
              <a:rPr lang="en-US" sz="3000" b="1" dirty="0">
                <a:cs typeface="Arial" charset="0"/>
              </a:rPr>
            </a:br>
            <a:endParaRPr lang="en-US" sz="3000" b="1" dirty="0">
              <a:cs typeface="Arial" charset="0"/>
            </a:endParaRPr>
          </a:p>
          <a:p>
            <a:pPr marL="342900" indent="-342900" fontAlgn="auto">
              <a:spcBef>
                <a:spcPct val="20000"/>
              </a:spcBef>
              <a:spcAft>
                <a:spcPts val="0"/>
              </a:spcAft>
              <a:buClr>
                <a:schemeClr val="tx2"/>
              </a:buClr>
              <a:buSzPct val="80000"/>
              <a:buFont typeface="Wingdings" pitchFamily="-112" charset="2"/>
              <a:buChar char="l"/>
              <a:defRPr/>
            </a:pPr>
            <a:r>
              <a:rPr lang="en-US" sz="3000" b="1" dirty="0">
                <a:cs typeface="Arial" charset="0"/>
              </a:rPr>
              <a:t>This is called a </a:t>
            </a:r>
            <a:r>
              <a:rPr lang="en-US" sz="3000" b="1" dirty="0">
                <a:solidFill>
                  <a:srgbClr val="FF9900"/>
                </a:solidFill>
                <a:effectLst>
                  <a:outerShdw blurRad="38100" dist="38100" dir="2700000" algn="tl">
                    <a:srgbClr val="C0C0C0"/>
                  </a:outerShdw>
                </a:effectLst>
                <a:cs typeface="Arial" charset="0"/>
              </a:rPr>
              <a:t>deep discount bond</a:t>
            </a:r>
            <a:r>
              <a:rPr lang="en-US" sz="3000" b="1" dirty="0">
                <a:solidFill>
                  <a:srgbClr val="FF9900"/>
                </a:solidFill>
                <a:cs typeface="Arial" charset="0"/>
              </a:rPr>
              <a:t>.</a:t>
            </a:r>
          </a:p>
        </p:txBody>
      </p:sp>
      <p:sp>
        <p:nvSpPr>
          <p:cNvPr id="57348" name="Rectangle 4"/>
          <p:cNvSpPr>
            <a:spLocks noChangeArrowheads="1"/>
          </p:cNvSpPr>
          <p:nvPr/>
        </p:nvSpPr>
        <p:spPr bwMode="auto">
          <a:xfrm>
            <a:off x="76200" y="2895600"/>
            <a:ext cx="8696325" cy="1244600"/>
          </a:xfrm>
          <a:prstGeom prst="rect">
            <a:avLst/>
          </a:prstGeom>
          <a:solidFill>
            <a:schemeClr val="accent2">
              <a:lumMod val="20000"/>
              <a:lumOff val="80000"/>
            </a:schemeClr>
          </a:solidFill>
          <a:ln w="12700">
            <a:solidFill>
              <a:srgbClr val="663300"/>
            </a:solidFill>
            <a:miter lim="800000"/>
            <a:headEnd/>
            <a:tailEnd/>
          </a:ln>
          <a:effectLst>
            <a:outerShdw dist="107763" dir="2700000" algn="ctr" rotWithShape="0">
              <a:schemeClr val="bg2">
                <a:alpha val="50000"/>
              </a:schemeClr>
            </a:outerShdw>
          </a:effectLst>
        </p:spPr>
        <p:txBody>
          <a:bodyPr lIns="90488" tIns="44450" rIns="90488" bIns="44450">
            <a:spAutoFit/>
          </a:bodyPr>
          <a:lstStyle/>
          <a:p>
            <a:pPr algn="ctr" eaLnBrk="0" fontAlgn="auto" hangingPunct="0">
              <a:spcBef>
                <a:spcPct val="50000"/>
              </a:spcBef>
              <a:spcAft>
                <a:spcPts val="0"/>
              </a:spcAft>
              <a:defRPr/>
            </a:pPr>
            <a:r>
              <a:rPr lang="en-US" sz="3000" b="1" dirty="0">
                <a:solidFill>
                  <a:srgbClr val="FF9900"/>
                </a:solidFill>
                <a:cs typeface="Arial" charset="0"/>
              </a:rPr>
              <a:t>Because there is no interest annuity, the</a:t>
            </a:r>
          </a:p>
          <a:p>
            <a:pPr algn="ctr" eaLnBrk="0" fontAlgn="auto" hangingPunct="0">
              <a:spcBef>
                <a:spcPct val="50000"/>
              </a:spcBef>
              <a:spcAft>
                <a:spcPts val="0"/>
              </a:spcAft>
              <a:defRPr/>
            </a:pPr>
            <a:r>
              <a:rPr lang="en-US" sz="3000" b="1" dirty="0">
                <a:solidFill>
                  <a:srgbClr val="FF9900"/>
                </a:solidFill>
                <a:cs typeface="Arial" charset="0"/>
              </a:rPr>
              <a:t>PV of the Principal = Issue Price of the Bonds</a:t>
            </a:r>
          </a:p>
        </p:txBody>
      </p:sp>
      <p:pic>
        <p:nvPicPr>
          <p:cNvPr id="216068" name="Picture 5" descr="bd04981_"/>
          <p:cNvPicPr>
            <a:picLocks noChangeAspect="1" noChangeArrowheads="1"/>
          </p:cNvPicPr>
          <p:nvPr/>
        </p:nvPicPr>
        <p:blipFill>
          <a:blip r:embed="rId3"/>
          <a:srcRect/>
          <a:stretch>
            <a:fillRect/>
          </a:stretch>
        </p:blipFill>
        <p:spPr bwMode="auto">
          <a:xfrm>
            <a:off x="6710363" y="4724400"/>
            <a:ext cx="1876425" cy="1927225"/>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fontAlgn="auto">
              <a:spcAft>
                <a:spcPts val="0"/>
              </a:spcAft>
              <a:defRPr/>
            </a:pPr>
            <a:r>
              <a:rPr lang="en-US" dirty="0" smtClean="0"/>
              <a:t>Bonds Issued at Premium</a:t>
            </a:r>
          </a:p>
        </p:txBody>
      </p:sp>
      <p:sp>
        <p:nvSpPr>
          <p:cNvPr id="112643" name="Rectangle 3"/>
          <p:cNvSpPr>
            <a:spLocks noChangeArrowheads="1"/>
          </p:cNvSpPr>
          <p:nvPr/>
        </p:nvSpPr>
        <p:spPr bwMode="auto">
          <a:xfrm>
            <a:off x="19050" y="1828800"/>
            <a:ext cx="8915400" cy="2133600"/>
          </a:xfrm>
          <a:prstGeom prst="rect">
            <a:avLst/>
          </a:prstGeom>
          <a:solidFill>
            <a:schemeClr val="accent2">
              <a:lumMod val="40000"/>
              <a:lumOff val="60000"/>
            </a:schemeClr>
          </a:solidFill>
          <a:ln w="12700">
            <a:solidFill>
              <a:schemeClr val="tx1"/>
            </a:solidFill>
            <a:miter lim="800000"/>
            <a:headEnd/>
            <a:tailEnd/>
          </a:ln>
          <a:effectLst>
            <a:outerShdw dist="107763" dir="2700000" algn="ctr" rotWithShape="0">
              <a:schemeClr val="bg2">
                <a:alpha val="50000"/>
              </a:schemeClr>
            </a:outerShdw>
          </a:effectLst>
        </p:spPr>
        <p:txBody>
          <a:bodyPr lIns="90488" tIns="44450" rIns="90488" bIns="44450"/>
          <a:lstStyle/>
          <a:p>
            <a:pPr marL="342900" indent="-342900" algn="ctr" fontAlgn="auto">
              <a:spcBef>
                <a:spcPct val="20000"/>
              </a:spcBef>
              <a:spcAft>
                <a:spcPts val="0"/>
              </a:spcAft>
              <a:buClr>
                <a:schemeClr val="tx2"/>
              </a:buClr>
              <a:buSzPct val="80000"/>
              <a:buFont typeface="Wingdings" pitchFamily="-112" charset="2"/>
              <a:buNone/>
              <a:defRPr/>
            </a:pPr>
            <a:r>
              <a:rPr lang="en-US" sz="2600" b="1" dirty="0">
                <a:cs typeface="Arial" charset="0"/>
              </a:rPr>
              <a:t>On January 1, </a:t>
            </a:r>
            <a:r>
              <a:rPr lang="en-US" sz="2600" b="1" dirty="0">
                <a:cs typeface="Arial" charset="0"/>
              </a:rPr>
              <a:t>2014, AT&amp;T </a:t>
            </a:r>
            <a:r>
              <a:rPr lang="en-US" sz="2600" b="1" dirty="0">
                <a:cs typeface="Arial" charset="0"/>
              </a:rPr>
              <a:t>issues $100,000 in bonds having </a:t>
            </a:r>
            <a:r>
              <a:rPr lang="en-US" sz="2600" b="1" dirty="0">
                <a:cs typeface="Arial" charset="0"/>
              </a:rPr>
              <a:t>a 10% annual </a:t>
            </a:r>
            <a:r>
              <a:rPr lang="en-US" sz="2600" b="1" dirty="0">
                <a:cs typeface="Arial" charset="0"/>
              </a:rPr>
              <a:t>stated </a:t>
            </a:r>
            <a:r>
              <a:rPr lang="en-US" sz="2600" b="1" dirty="0">
                <a:cs typeface="Arial" charset="0"/>
              </a:rPr>
              <a:t>rate of interest. The </a:t>
            </a:r>
            <a:r>
              <a:rPr lang="en-US" sz="2600" b="1" dirty="0">
                <a:cs typeface="Arial" charset="0"/>
              </a:rPr>
              <a:t>bonds mature in </a:t>
            </a:r>
            <a:r>
              <a:rPr lang="en-US" sz="2600" b="1" dirty="0">
                <a:cs typeface="Arial" charset="0"/>
              </a:rPr>
              <a:t>2 </a:t>
            </a:r>
            <a:r>
              <a:rPr lang="en-US" sz="2600" b="1" dirty="0">
                <a:cs typeface="Arial" charset="0"/>
              </a:rPr>
              <a:t>years (Dec. 31, </a:t>
            </a:r>
            <a:r>
              <a:rPr lang="en-US" sz="2600" b="1" dirty="0">
                <a:cs typeface="Arial" charset="0"/>
              </a:rPr>
              <a:t>2015) </a:t>
            </a:r>
            <a:r>
              <a:rPr lang="en-US" sz="2600" b="1" dirty="0">
                <a:cs typeface="Arial" charset="0"/>
              </a:rPr>
              <a:t>and interest is paid semiannually</a:t>
            </a:r>
            <a:r>
              <a:rPr lang="en-US" sz="2600" b="1" dirty="0">
                <a:cs typeface="Arial" charset="0"/>
              </a:rPr>
              <a:t>. The annual market </a:t>
            </a:r>
            <a:r>
              <a:rPr lang="en-US" sz="2600" b="1" dirty="0">
                <a:cs typeface="Arial" charset="0"/>
              </a:rPr>
              <a:t>rate </a:t>
            </a:r>
            <a:r>
              <a:rPr lang="en-US" sz="2600" b="1" dirty="0">
                <a:cs typeface="Arial" charset="0"/>
              </a:rPr>
              <a:t>of interest is </a:t>
            </a:r>
            <a:r>
              <a:rPr lang="en-US" sz="2600" b="1" dirty="0">
                <a:cs typeface="Arial" charset="0"/>
              </a:rPr>
              <a:t>8</a:t>
            </a:r>
            <a:r>
              <a:rPr lang="en-US" sz="2600" b="1" dirty="0">
                <a:cs typeface="Arial" charset="0"/>
              </a:rPr>
              <a:t>%.</a:t>
            </a:r>
            <a:endParaRPr lang="en-US" sz="2600" b="1" dirty="0">
              <a:cs typeface="Arial" charset="0"/>
            </a:endParaRPr>
          </a:p>
          <a:p>
            <a:pPr marL="342900" indent="-342900" algn="ctr" fontAlgn="auto">
              <a:spcBef>
                <a:spcPct val="20000"/>
              </a:spcBef>
              <a:spcAft>
                <a:spcPts val="0"/>
              </a:spcAft>
              <a:buClr>
                <a:schemeClr val="tx2"/>
              </a:buClr>
              <a:buSzPct val="80000"/>
              <a:buFont typeface="Wingdings" pitchFamily="-112" charset="2"/>
              <a:buNone/>
              <a:defRPr/>
            </a:pPr>
            <a:endParaRPr lang="en-US" sz="2600" b="1" dirty="0">
              <a:cs typeface="Arial" charset="0"/>
            </a:endParaRPr>
          </a:p>
          <a:p>
            <a:pPr marL="342900" indent="-342900" algn="ctr" fontAlgn="auto">
              <a:spcBef>
                <a:spcPct val="20000"/>
              </a:spcBef>
              <a:spcAft>
                <a:spcPts val="0"/>
              </a:spcAft>
              <a:buClr>
                <a:schemeClr val="tx2"/>
              </a:buClr>
              <a:buSzPct val="80000"/>
              <a:buFont typeface="Wingdings" pitchFamily="-112" charset="2"/>
              <a:buNone/>
              <a:defRPr/>
            </a:pPr>
            <a:r>
              <a:rPr lang="en-US" sz="2600" b="1" dirty="0">
                <a:cs typeface="Arial" charset="0"/>
              </a:rPr>
              <a:t>This bond is issued at a premium.</a:t>
            </a:r>
          </a:p>
        </p:txBody>
      </p:sp>
      <p:grpSp>
        <p:nvGrpSpPr>
          <p:cNvPr id="174103" name="Group 9"/>
          <p:cNvGrpSpPr>
            <a:grpSpLocks/>
          </p:cNvGrpSpPr>
          <p:nvPr/>
        </p:nvGrpSpPr>
        <p:grpSpPr bwMode="auto">
          <a:xfrm>
            <a:off x="533400" y="4876800"/>
            <a:ext cx="8001000" cy="1549400"/>
            <a:chOff x="336" y="2384"/>
            <a:chExt cx="5040" cy="976"/>
          </a:xfrm>
        </p:grpSpPr>
        <p:graphicFrame>
          <p:nvGraphicFramePr>
            <p:cNvPr id="174100" name="Object 20"/>
            <p:cNvGraphicFramePr>
              <a:graphicFrameLocks/>
            </p:cNvGraphicFramePr>
            <p:nvPr/>
          </p:nvGraphicFramePr>
          <p:xfrm>
            <a:off x="336" y="2384"/>
            <a:ext cx="5040" cy="976"/>
          </p:xfrm>
          <a:graphic>
            <a:graphicData uri="http://schemas.openxmlformats.org/presentationml/2006/ole">
              <p:oleObj spid="_x0000_s174100" name="Worksheet" r:id="rId4" imgW="5512904" imgH="2199861" progId="Excel.Sheet.8">
                <p:embed/>
              </p:oleObj>
            </a:graphicData>
          </a:graphic>
        </p:graphicFrame>
        <p:sp>
          <p:nvSpPr>
            <p:cNvPr id="174104" name="Rectangle 11"/>
            <p:cNvSpPr>
              <a:spLocks noChangeArrowheads="1"/>
            </p:cNvSpPr>
            <p:nvPr/>
          </p:nvSpPr>
          <p:spPr bwMode="auto">
            <a:xfrm>
              <a:off x="818" y="2939"/>
              <a:ext cx="478" cy="325"/>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b="1">
                  <a:solidFill>
                    <a:srgbClr val="000000"/>
                  </a:solidFill>
                </a:rPr>
                <a:t>&gt;</a:t>
              </a:r>
            </a:p>
          </p:txBody>
        </p:sp>
        <p:sp>
          <p:nvSpPr>
            <p:cNvPr id="174105" name="Rectangle 12"/>
            <p:cNvSpPr>
              <a:spLocks noChangeArrowheads="1"/>
            </p:cNvSpPr>
            <p:nvPr/>
          </p:nvSpPr>
          <p:spPr bwMode="auto">
            <a:xfrm>
              <a:off x="2018" y="2928"/>
              <a:ext cx="478" cy="325"/>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b="1">
                  <a:solidFill>
                    <a:srgbClr val="000000"/>
                  </a:solidFill>
                </a:rPr>
                <a:t>&gt;</a:t>
              </a:r>
            </a:p>
          </p:txBody>
        </p:sp>
      </p:grpSp>
    </p:spTree>
  </p:cSld>
  <p:clrMapOvr>
    <a:masterClrMapping/>
  </p:clrMapOvr>
  <p:transition>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a:xfrm>
            <a:off x="457200" y="3175"/>
            <a:ext cx="8382000" cy="838200"/>
          </a:xfrm>
        </p:spPr>
        <p:txBody>
          <a:bodyPr/>
          <a:lstStyle/>
          <a:p>
            <a:pPr fontAlgn="auto">
              <a:spcAft>
                <a:spcPts val="0"/>
              </a:spcAft>
              <a:defRPr/>
            </a:pPr>
            <a:r>
              <a:rPr lang="en-US" dirty="0" smtClean="0"/>
              <a:t>Bonds Issued at Premium</a:t>
            </a:r>
          </a:p>
        </p:txBody>
      </p:sp>
      <p:sp>
        <p:nvSpPr>
          <p:cNvPr id="113669" name="Rectangle 5"/>
          <p:cNvSpPr>
            <a:spLocks noChangeArrowheads="1"/>
          </p:cNvSpPr>
          <p:nvPr/>
        </p:nvSpPr>
        <p:spPr bwMode="auto">
          <a:xfrm>
            <a:off x="304800" y="998538"/>
            <a:ext cx="5029200" cy="1905000"/>
          </a:xfrm>
          <a:prstGeom prst="rect">
            <a:avLst/>
          </a:prstGeom>
          <a:solidFill>
            <a:schemeClr val="accent2">
              <a:lumMod val="60000"/>
              <a:lumOff val="40000"/>
            </a:schemeClr>
          </a:solidFill>
          <a:ln w="9525">
            <a:solidFill>
              <a:schemeClr val="tx1"/>
            </a:solidFill>
            <a:miter lim="800000"/>
            <a:headEnd/>
            <a:tailEnd/>
          </a:ln>
          <a:effectLst>
            <a:outerShdw dist="107763" dir="2700000" algn="ctr" rotWithShape="0">
              <a:schemeClr val="bg2"/>
            </a:outerShdw>
          </a:effectLst>
        </p:spPr>
        <p:txBody>
          <a:bodyPr anchor="ctr"/>
          <a:lstStyle/>
          <a:p>
            <a:pPr algn="ctr" eaLnBrk="0" fontAlgn="auto" hangingPunct="0">
              <a:spcBef>
                <a:spcPts val="0"/>
              </a:spcBef>
              <a:spcAft>
                <a:spcPts val="0"/>
              </a:spcAft>
              <a:defRPr/>
            </a:pPr>
            <a:r>
              <a:rPr lang="en-US" sz="2400" b="1" dirty="0">
                <a:cs typeface="Arial" charset="0"/>
              </a:rPr>
              <a:t>The issue price of a bond is composed of the present value of two items: </a:t>
            </a:r>
          </a:p>
          <a:p>
            <a:pPr eaLnBrk="0" fontAlgn="auto" hangingPunct="0">
              <a:spcBef>
                <a:spcPts val="0"/>
              </a:spcBef>
              <a:spcAft>
                <a:spcPts val="0"/>
              </a:spcAft>
              <a:buFontTx/>
              <a:buChar char="•"/>
              <a:defRPr/>
            </a:pPr>
            <a:r>
              <a:rPr lang="en-US" sz="2400" b="1" dirty="0">
                <a:cs typeface="Arial" charset="0"/>
              </a:rPr>
              <a:t>Principal (a single amount)</a:t>
            </a:r>
          </a:p>
          <a:p>
            <a:pPr eaLnBrk="0" fontAlgn="auto" hangingPunct="0">
              <a:spcBef>
                <a:spcPts val="0"/>
              </a:spcBef>
              <a:spcAft>
                <a:spcPts val="0"/>
              </a:spcAft>
              <a:buFontTx/>
              <a:buChar char="•"/>
              <a:defRPr/>
            </a:pPr>
            <a:r>
              <a:rPr lang="en-US" sz="2400" b="1" dirty="0">
                <a:cs typeface="Arial" charset="0"/>
              </a:rPr>
              <a:t>Interest (an annuity)</a:t>
            </a:r>
          </a:p>
        </p:txBody>
      </p:sp>
      <p:graphicFrame>
        <p:nvGraphicFramePr>
          <p:cNvPr id="211969" name="Object 20"/>
          <p:cNvGraphicFramePr>
            <a:graphicFrameLocks/>
          </p:cNvGraphicFramePr>
          <p:nvPr/>
        </p:nvGraphicFramePr>
        <p:xfrm>
          <a:off x="241300" y="4351338"/>
          <a:ext cx="8616950" cy="1806575"/>
        </p:xfrm>
        <a:graphic>
          <a:graphicData uri="http://schemas.openxmlformats.org/presentationml/2006/ole">
            <p:oleObj spid="_x0000_s175124" name="Worksheet" r:id="rId4" imgW="4543357" imgH="971550" progId="Excel.Sheet.8">
              <p:embed/>
            </p:oleObj>
          </a:graphicData>
        </a:graphic>
      </p:graphicFrame>
      <p:sp>
        <p:nvSpPr>
          <p:cNvPr id="175127" name="Text Box 7"/>
          <p:cNvSpPr txBox="1">
            <a:spLocks noChangeArrowheads="1"/>
          </p:cNvSpPr>
          <p:nvPr/>
        </p:nvSpPr>
        <p:spPr bwMode="auto">
          <a:xfrm>
            <a:off x="5638800" y="1103313"/>
            <a:ext cx="2971800" cy="1816100"/>
          </a:xfrm>
          <a:prstGeom prst="rect">
            <a:avLst/>
          </a:prstGeom>
          <a:solidFill>
            <a:srgbClr val="CCFFCC"/>
          </a:solidFill>
          <a:ln w="9525">
            <a:solidFill>
              <a:schemeClr val="tx1"/>
            </a:solidFill>
            <a:miter lim="800000"/>
            <a:headEnd/>
            <a:tailEnd/>
          </a:ln>
        </p:spPr>
        <p:txBody>
          <a:bodyPr>
            <a:spAutoFit/>
          </a:bodyPr>
          <a:lstStyle/>
          <a:p>
            <a:pPr algn="ctr">
              <a:spcBef>
                <a:spcPct val="50000"/>
              </a:spcBef>
            </a:pPr>
            <a:r>
              <a:rPr lang="en-US" sz="2800" b="1"/>
              <a:t>First, compute the present value of the principal.</a:t>
            </a:r>
          </a:p>
        </p:txBody>
      </p:sp>
      <p:sp>
        <p:nvSpPr>
          <p:cNvPr id="113672" name="Rectangle 8"/>
          <p:cNvSpPr>
            <a:spLocks noChangeArrowheads="1"/>
          </p:cNvSpPr>
          <p:nvPr/>
        </p:nvSpPr>
        <p:spPr bwMode="auto">
          <a:xfrm>
            <a:off x="304800" y="3055938"/>
            <a:ext cx="8534400" cy="1027112"/>
          </a:xfrm>
          <a:prstGeom prst="rect">
            <a:avLst/>
          </a:prstGeom>
          <a:solidFill>
            <a:schemeClr val="accent2">
              <a:lumMod val="20000"/>
              <a:lumOff val="80000"/>
            </a:schemeClr>
          </a:solidFill>
          <a:ln w="25400">
            <a:solidFill>
              <a:srgbClr val="663300"/>
            </a:solidFill>
            <a:miter lim="800000"/>
            <a:headEnd/>
            <a:tailEnd/>
          </a:ln>
          <a:effectLst>
            <a:outerShdw dist="107763" dir="2700000" algn="ctr" rotWithShape="0">
              <a:srgbClr val="000000">
                <a:alpha val="50000"/>
              </a:srgbClr>
            </a:outerShdw>
          </a:effectLst>
        </p:spPr>
        <p:txBody>
          <a:bodyPr lIns="90488" tIns="44450" rIns="90488" bIns="44450">
            <a:spAutoFit/>
          </a:bodyPr>
          <a:lstStyle/>
          <a:p>
            <a:pPr algn="ctr" eaLnBrk="0" fontAlgn="auto" hangingPunct="0">
              <a:spcBef>
                <a:spcPct val="50000"/>
              </a:spcBef>
              <a:spcAft>
                <a:spcPts val="0"/>
              </a:spcAft>
              <a:defRPr/>
            </a:pPr>
            <a:r>
              <a:rPr lang="en-US" sz="2400" b="1" dirty="0">
                <a:solidFill>
                  <a:srgbClr val="FF9900"/>
                </a:solidFill>
                <a:cs typeface="Arial" charset="0"/>
              </a:rPr>
              <a:t>Market rate of 8% ÷ 2 interest periods per year = 4%</a:t>
            </a:r>
          </a:p>
          <a:p>
            <a:pPr algn="ctr" eaLnBrk="0" fontAlgn="auto" hangingPunct="0">
              <a:spcBef>
                <a:spcPct val="50000"/>
              </a:spcBef>
              <a:spcAft>
                <a:spcPts val="0"/>
              </a:spcAft>
              <a:defRPr/>
            </a:pPr>
            <a:r>
              <a:rPr lang="en-US" sz="2400" b="1" dirty="0">
                <a:cs typeface="Arial" charset="0"/>
              </a:rPr>
              <a:t>Bond term of </a:t>
            </a:r>
            <a:r>
              <a:rPr lang="en-US" sz="2400" b="1" dirty="0">
                <a:cs typeface="Arial" charset="0"/>
              </a:rPr>
              <a:t>2 </a:t>
            </a:r>
            <a:r>
              <a:rPr lang="en-US" sz="2400" b="1" dirty="0">
                <a:cs typeface="Arial" charset="0"/>
              </a:rPr>
              <a:t>years × 2 periods per year = </a:t>
            </a:r>
            <a:r>
              <a:rPr lang="en-US" sz="2400" b="1" dirty="0">
                <a:cs typeface="Arial" charset="0"/>
              </a:rPr>
              <a:t>4 </a:t>
            </a:r>
            <a:r>
              <a:rPr lang="en-US" sz="2400" b="1" dirty="0">
                <a:cs typeface="Arial" charset="0"/>
              </a:rPr>
              <a:t>periods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3672"/>
                                        </p:tgtEl>
                                        <p:attrNameLst>
                                          <p:attrName>style.visibility</p:attrName>
                                        </p:attrNameLst>
                                      </p:cBhvr>
                                      <p:to>
                                        <p:strVal val="visible"/>
                                      </p:to>
                                    </p:set>
                                    <p:anim calcmode="lin" valueType="num">
                                      <p:cBhvr additive="base">
                                        <p:cTn id="7" dur="500" fill="hold"/>
                                        <p:tgtEl>
                                          <p:spTgt spid="113672"/>
                                        </p:tgtEl>
                                        <p:attrNameLst>
                                          <p:attrName>ppt_x</p:attrName>
                                        </p:attrNameLst>
                                      </p:cBhvr>
                                      <p:tavLst>
                                        <p:tav tm="0">
                                          <p:val>
                                            <p:strVal val="0-#ppt_w/2"/>
                                          </p:val>
                                        </p:tav>
                                        <p:tav tm="100000">
                                          <p:val>
                                            <p:strVal val="#ppt_x"/>
                                          </p:val>
                                        </p:tav>
                                      </p:tavLst>
                                    </p:anim>
                                    <p:anim calcmode="lin" valueType="num">
                                      <p:cBhvr additive="base">
                                        <p:cTn id="8" dur="500" fill="hold"/>
                                        <p:tgtEl>
                                          <p:spTgt spid="11367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11969"/>
                                        </p:tgtEl>
                                        <p:attrNameLst>
                                          <p:attrName>style.visibility</p:attrName>
                                        </p:attrNameLst>
                                      </p:cBhvr>
                                      <p:to>
                                        <p:strVal val="visible"/>
                                      </p:to>
                                    </p:set>
                                    <p:anim calcmode="lin" valueType="num">
                                      <p:cBhvr additive="base">
                                        <p:cTn id="12" dur="500" fill="hold"/>
                                        <p:tgtEl>
                                          <p:spTgt spid="211969"/>
                                        </p:tgtEl>
                                        <p:attrNameLst>
                                          <p:attrName>ppt_x</p:attrName>
                                        </p:attrNameLst>
                                      </p:cBhvr>
                                      <p:tavLst>
                                        <p:tav tm="0">
                                          <p:val>
                                            <p:strVal val="0-#ppt_w/2"/>
                                          </p:val>
                                        </p:tav>
                                        <p:tav tm="100000">
                                          <p:val>
                                            <p:strVal val="#ppt_x"/>
                                          </p:val>
                                        </p:tav>
                                      </p:tavLst>
                                    </p:anim>
                                    <p:anim calcmode="lin" valueType="num">
                                      <p:cBhvr additive="base">
                                        <p:cTn id="13" dur="500" fill="hold"/>
                                        <p:tgtEl>
                                          <p:spTgt spid="2119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2"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4"/>
          <p:cNvSpPr>
            <a:spLocks noGrp="1" noChangeArrowheads="1"/>
          </p:cNvSpPr>
          <p:nvPr>
            <p:ph type="title"/>
          </p:nvPr>
        </p:nvSpPr>
        <p:spPr>
          <a:xfrm>
            <a:off x="457200" y="90488"/>
            <a:ext cx="8382000" cy="838200"/>
          </a:xfrm>
        </p:spPr>
        <p:txBody>
          <a:bodyPr/>
          <a:lstStyle/>
          <a:p>
            <a:pPr fontAlgn="auto">
              <a:spcAft>
                <a:spcPts val="0"/>
              </a:spcAft>
              <a:defRPr/>
            </a:pPr>
            <a:r>
              <a:rPr lang="en-US" dirty="0" smtClean="0"/>
              <a:t>Bonds Issued at Premium</a:t>
            </a:r>
          </a:p>
        </p:txBody>
      </p:sp>
      <p:sp>
        <p:nvSpPr>
          <p:cNvPr id="22535" name="Text Box 6"/>
          <p:cNvSpPr txBox="1">
            <a:spLocks noChangeArrowheads="1"/>
          </p:cNvSpPr>
          <p:nvPr/>
        </p:nvSpPr>
        <p:spPr bwMode="auto">
          <a:xfrm>
            <a:off x="5638800" y="1190625"/>
            <a:ext cx="2971800" cy="1816100"/>
          </a:xfrm>
          <a:prstGeom prst="rect">
            <a:avLst/>
          </a:prstGeom>
          <a:solidFill>
            <a:schemeClr val="accent1">
              <a:lumMod val="40000"/>
              <a:lumOff val="60000"/>
            </a:schemeClr>
          </a:solidFill>
          <a:ln w="9525">
            <a:solidFill>
              <a:schemeClr val="tx2"/>
            </a:solidFill>
            <a:miter lim="800000"/>
            <a:headEnd/>
            <a:tailEnd/>
          </a:ln>
        </p:spPr>
        <p:txBody>
          <a:bodyPr>
            <a:spAutoFit/>
          </a:bodyPr>
          <a:lstStyle/>
          <a:p>
            <a:pPr algn="ctr" fontAlgn="auto">
              <a:spcBef>
                <a:spcPct val="50000"/>
              </a:spcBef>
              <a:spcAft>
                <a:spcPts val="0"/>
              </a:spcAft>
              <a:defRPr/>
            </a:pPr>
            <a:r>
              <a:rPr lang="en-US" sz="2800" b="1" dirty="0">
                <a:cs typeface="Arial" charset="0"/>
              </a:rPr>
              <a:t>Now, compute the present value of the interest.</a:t>
            </a:r>
          </a:p>
        </p:txBody>
      </p:sp>
      <p:graphicFrame>
        <p:nvGraphicFramePr>
          <p:cNvPr id="212993" name="Object 20"/>
          <p:cNvGraphicFramePr>
            <a:graphicFrameLocks/>
          </p:cNvGraphicFramePr>
          <p:nvPr/>
        </p:nvGraphicFramePr>
        <p:xfrm>
          <a:off x="165100" y="4476750"/>
          <a:ext cx="8709025" cy="1806575"/>
        </p:xfrm>
        <a:graphic>
          <a:graphicData uri="http://schemas.openxmlformats.org/presentationml/2006/ole">
            <p:oleObj spid="_x0000_s176148" name="Worksheet" r:id="rId4" imgW="4591185" imgH="971550" progId="Excel.Sheet.8">
              <p:embed/>
            </p:oleObj>
          </a:graphicData>
        </a:graphic>
      </p:graphicFrame>
      <p:sp>
        <p:nvSpPr>
          <p:cNvPr id="7" name="Rectangle 5"/>
          <p:cNvSpPr>
            <a:spLocks noChangeArrowheads="1"/>
          </p:cNvSpPr>
          <p:nvPr/>
        </p:nvSpPr>
        <p:spPr bwMode="auto">
          <a:xfrm>
            <a:off x="304800" y="1114425"/>
            <a:ext cx="5029200" cy="1905000"/>
          </a:xfrm>
          <a:prstGeom prst="rect">
            <a:avLst/>
          </a:prstGeom>
          <a:solidFill>
            <a:schemeClr val="accent2">
              <a:lumMod val="60000"/>
              <a:lumOff val="40000"/>
            </a:schemeClr>
          </a:solidFill>
          <a:ln w="9525">
            <a:solidFill>
              <a:schemeClr val="tx1"/>
            </a:solidFill>
            <a:miter lim="800000"/>
            <a:headEnd/>
            <a:tailEnd/>
          </a:ln>
          <a:effectLst>
            <a:outerShdw dist="107763" dir="2700000" algn="ctr" rotWithShape="0">
              <a:schemeClr val="bg2"/>
            </a:outerShdw>
          </a:effectLst>
        </p:spPr>
        <p:txBody>
          <a:bodyPr anchor="ctr"/>
          <a:lstStyle/>
          <a:p>
            <a:pPr algn="ctr" eaLnBrk="0" fontAlgn="auto" hangingPunct="0">
              <a:spcBef>
                <a:spcPts val="0"/>
              </a:spcBef>
              <a:spcAft>
                <a:spcPts val="0"/>
              </a:spcAft>
              <a:defRPr/>
            </a:pPr>
            <a:r>
              <a:rPr lang="en-US" sz="2400" b="1" dirty="0">
                <a:cs typeface="Arial" charset="0"/>
              </a:rPr>
              <a:t>The issue price of a bond is composed of the present value of two items: </a:t>
            </a:r>
          </a:p>
          <a:p>
            <a:pPr eaLnBrk="0" fontAlgn="auto" hangingPunct="0">
              <a:spcBef>
                <a:spcPts val="0"/>
              </a:spcBef>
              <a:spcAft>
                <a:spcPts val="0"/>
              </a:spcAft>
              <a:buFontTx/>
              <a:buChar char="•"/>
              <a:defRPr/>
            </a:pPr>
            <a:r>
              <a:rPr lang="en-US" sz="2400" b="1" dirty="0">
                <a:cs typeface="Arial" charset="0"/>
              </a:rPr>
              <a:t>Principal (a single amount)</a:t>
            </a:r>
          </a:p>
          <a:p>
            <a:pPr eaLnBrk="0" fontAlgn="auto" hangingPunct="0">
              <a:spcBef>
                <a:spcPts val="0"/>
              </a:spcBef>
              <a:spcAft>
                <a:spcPts val="0"/>
              </a:spcAft>
              <a:buFontTx/>
              <a:buChar char="•"/>
              <a:defRPr/>
            </a:pPr>
            <a:r>
              <a:rPr lang="en-US" sz="2400" b="1" dirty="0">
                <a:cs typeface="Arial" charset="0"/>
              </a:rPr>
              <a:t>Interest (an annuity)</a:t>
            </a:r>
          </a:p>
        </p:txBody>
      </p:sp>
      <p:sp>
        <p:nvSpPr>
          <p:cNvPr id="12" name="Rectangle 8"/>
          <p:cNvSpPr>
            <a:spLocks noChangeArrowheads="1"/>
          </p:cNvSpPr>
          <p:nvPr/>
        </p:nvSpPr>
        <p:spPr bwMode="auto">
          <a:xfrm>
            <a:off x="304800" y="3171825"/>
            <a:ext cx="8534400" cy="1027113"/>
          </a:xfrm>
          <a:prstGeom prst="rect">
            <a:avLst/>
          </a:prstGeom>
          <a:solidFill>
            <a:schemeClr val="accent2">
              <a:lumMod val="20000"/>
              <a:lumOff val="80000"/>
            </a:schemeClr>
          </a:solidFill>
          <a:ln w="25400">
            <a:solidFill>
              <a:srgbClr val="663300"/>
            </a:solidFill>
            <a:miter lim="800000"/>
            <a:headEnd/>
            <a:tailEnd/>
          </a:ln>
          <a:effectLst>
            <a:outerShdw dist="107763" dir="2700000" algn="ctr" rotWithShape="0">
              <a:srgbClr val="000000">
                <a:alpha val="50000"/>
              </a:srgbClr>
            </a:outerShdw>
          </a:effectLst>
        </p:spPr>
        <p:txBody>
          <a:bodyPr lIns="90488" tIns="44450" rIns="90488" bIns="44450">
            <a:spAutoFit/>
          </a:bodyPr>
          <a:lstStyle/>
          <a:p>
            <a:pPr algn="ctr" eaLnBrk="0" fontAlgn="auto" hangingPunct="0">
              <a:spcBef>
                <a:spcPct val="50000"/>
              </a:spcBef>
              <a:spcAft>
                <a:spcPts val="0"/>
              </a:spcAft>
              <a:defRPr/>
            </a:pPr>
            <a:r>
              <a:rPr lang="en-US" sz="2400" b="1" dirty="0">
                <a:solidFill>
                  <a:srgbClr val="FF9900"/>
                </a:solidFill>
                <a:cs typeface="Arial" charset="0"/>
              </a:rPr>
              <a:t>Market rate of 8% ÷ 2 interest periods per year = 4%</a:t>
            </a:r>
          </a:p>
          <a:p>
            <a:pPr algn="ctr" eaLnBrk="0" fontAlgn="auto" hangingPunct="0">
              <a:spcBef>
                <a:spcPct val="50000"/>
              </a:spcBef>
              <a:spcAft>
                <a:spcPts val="0"/>
              </a:spcAft>
              <a:defRPr/>
            </a:pPr>
            <a:r>
              <a:rPr lang="en-US" sz="2400" b="1" dirty="0">
                <a:cs typeface="Arial" charset="0"/>
              </a:rPr>
              <a:t>Bond term of </a:t>
            </a:r>
            <a:r>
              <a:rPr lang="en-US" sz="2400" b="1" dirty="0">
                <a:cs typeface="Arial" charset="0"/>
              </a:rPr>
              <a:t>2 </a:t>
            </a:r>
            <a:r>
              <a:rPr lang="en-US" sz="2400" b="1" dirty="0">
                <a:cs typeface="Arial" charset="0"/>
              </a:rPr>
              <a:t>years × 2 periods per year = </a:t>
            </a:r>
            <a:r>
              <a:rPr lang="en-US" sz="2400" b="1" dirty="0">
                <a:cs typeface="Arial" charset="0"/>
              </a:rPr>
              <a:t>4 </a:t>
            </a:r>
            <a:r>
              <a:rPr lang="en-US" sz="2400" b="1" dirty="0">
                <a:cs typeface="Arial" charset="0"/>
              </a:rPr>
              <a:t>periods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12993"/>
                                        </p:tgtEl>
                                        <p:attrNameLst>
                                          <p:attrName>style.visibility</p:attrName>
                                        </p:attrNameLst>
                                      </p:cBhvr>
                                      <p:to>
                                        <p:strVal val="visible"/>
                                      </p:to>
                                    </p:set>
                                    <p:anim calcmode="lin" valueType="num">
                                      <p:cBhvr additive="base">
                                        <p:cTn id="12" dur="500" fill="hold"/>
                                        <p:tgtEl>
                                          <p:spTgt spid="212993"/>
                                        </p:tgtEl>
                                        <p:attrNameLst>
                                          <p:attrName>ppt_x</p:attrName>
                                        </p:attrNameLst>
                                      </p:cBhvr>
                                      <p:tavLst>
                                        <p:tav tm="0">
                                          <p:val>
                                            <p:strVal val="0-#ppt_w/2"/>
                                          </p:val>
                                        </p:tav>
                                        <p:tav tm="100000">
                                          <p:val>
                                            <p:strVal val="#ppt_x"/>
                                          </p:val>
                                        </p:tav>
                                      </p:tavLst>
                                    </p:anim>
                                    <p:anim calcmode="lin" valueType="num">
                                      <p:cBhvr additive="base">
                                        <p:cTn id="13" dur="500" fill="hold"/>
                                        <p:tgtEl>
                                          <p:spTgt spid="2129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457200" y="90488"/>
            <a:ext cx="8382000" cy="838200"/>
          </a:xfrm>
        </p:spPr>
        <p:txBody>
          <a:bodyPr/>
          <a:lstStyle/>
          <a:p>
            <a:pPr fontAlgn="auto">
              <a:spcAft>
                <a:spcPts val="0"/>
              </a:spcAft>
              <a:defRPr/>
            </a:pPr>
            <a:r>
              <a:rPr lang="en-US" dirty="0" smtClean="0"/>
              <a:t>Bonds Issued at Premium</a:t>
            </a:r>
          </a:p>
        </p:txBody>
      </p:sp>
      <p:graphicFrame>
        <p:nvGraphicFramePr>
          <p:cNvPr id="177171" name="Object 19"/>
          <p:cNvGraphicFramePr>
            <a:graphicFrameLocks/>
          </p:cNvGraphicFramePr>
          <p:nvPr/>
        </p:nvGraphicFramePr>
        <p:xfrm>
          <a:off x="349250" y="3105150"/>
          <a:ext cx="8343900" cy="2155825"/>
        </p:xfrm>
        <a:graphic>
          <a:graphicData uri="http://schemas.openxmlformats.org/presentationml/2006/ole">
            <p:oleObj spid="_x0000_s177171" name="Worksheet" r:id="rId4" imgW="3352800" imgH="952410" progId="Excel.Sheet.8">
              <p:embed/>
            </p:oleObj>
          </a:graphicData>
        </a:graphic>
      </p:graphicFrame>
      <p:sp>
        <p:nvSpPr>
          <p:cNvPr id="177173" name="Text Box 5"/>
          <p:cNvSpPr txBox="1">
            <a:spLocks noChangeArrowheads="1"/>
          </p:cNvSpPr>
          <p:nvPr/>
        </p:nvSpPr>
        <p:spPr bwMode="auto">
          <a:xfrm>
            <a:off x="5638800" y="1165225"/>
            <a:ext cx="2971800" cy="1809750"/>
          </a:xfrm>
          <a:prstGeom prst="rect">
            <a:avLst/>
          </a:prstGeom>
          <a:solidFill>
            <a:srgbClr val="FFFFCC"/>
          </a:solidFill>
          <a:ln w="9525">
            <a:solidFill>
              <a:schemeClr val="tx2"/>
            </a:solidFill>
            <a:miter lim="800000"/>
            <a:headEnd/>
            <a:tailEnd/>
          </a:ln>
        </p:spPr>
        <p:txBody>
          <a:bodyPr>
            <a:spAutoFit/>
          </a:bodyPr>
          <a:lstStyle/>
          <a:p>
            <a:pPr algn="ctr">
              <a:spcBef>
                <a:spcPct val="50000"/>
              </a:spcBef>
            </a:pPr>
            <a:r>
              <a:rPr lang="en-US" sz="2800" b="1"/>
              <a:t>Finally, determine the issue price of the bond.</a:t>
            </a:r>
          </a:p>
        </p:txBody>
      </p:sp>
      <p:sp>
        <p:nvSpPr>
          <p:cNvPr id="117766" name="Rectangle 6"/>
          <p:cNvSpPr>
            <a:spLocks noChangeArrowheads="1"/>
          </p:cNvSpPr>
          <p:nvPr/>
        </p:nvSpPr>
        <p:spPr bwMode="auto">
          <a:xfrm>
            <a:off x="0" y="5346700"/>
            <a:ext cx="8915400" cy="828675"/>
          </a:xfrm>
          <a:prstGeom prst="rect">
            <a:avLst/>
          </a:prstGeom>
          <a:solidFill>
            <a:schemeClr val="accent2">
              <a:lumMod val="50000"/>
            </a:schemeClr>
          </a:solidFill>
          <a:ln w="25400">
            <a:solidFill>
              <a:srgbClr val="000000"/>
            </a:solidFill>
            <a:miter lim="800000"/>
            <a:headEnd/>
            <a:tailEnd/>
          </a:ln>
          <a:effectLst>
            <a:outerShdw dist="107763" dir="2700000" algn="ctr" rotWithShape="0">
              <a:srgbClr val="000000">
                <a:alpha val="50000"/>
              </a:srgbClr>
            </a:outerShdw>
          </a:effectLst>
        </p:spPr>
        <p:txBody>
          <a:bodyPr lIns="90488" tIns="44450" rIns="90488" bIns="44450">
            <a:spAutoFit/>
          </a:bodyPr>
          <a:lstStyle/>
          <a:p>
            <a:pPr algn="ctr" eaLnBrk="0" fontAlgn="auto" hangingPunct="0">
              <a:spcBef>
                <a:spcPct val="50000"/>
              </a:spcBef>
              <a:spcAft>
                <a:spcPts val="0"/>
              </a:spcAft>
              <a:defRPr/>
            </a:pPr>
            <a:r>
              <a:rPr lang="en-US" sz="2400" b="1" dirty="0">
                <a:solidFill>
                  <a:srgbClr val="FFFFFF"/>
                </a:solidFill>
                <a:cs typeface="Arial" charset="0"/>
              </a:rPr>
              <a:t>The $</a:t>
            </a:r>
            <a:r>
              <a:rPr lang="en-US" sz="2400" b="1" dirty="0">
                <a:solidFill>
                  <a:srgbClr val="FFFFFF"/>
                </a:solidFill>
                <a:cs typeface="Arial" charset="0"/>
              </a:rPr>
              <a:t>103,630 </a:t>
            </a:r>
            <a:r>
              <a:rPr lang="en-US" sz="2400" b="1" dirty="0">
                <a:solidFill>
                  <a:srgbClr val="FFFFFF"/>
                </a:solidFill>
                <a:cs typeface="Arial" charset="0"/>
              </a:rPr>
              <a:t>is greater than the face amount of $100,000, so the bonds are issued at a</a:t>
            </a:r>
            <a:r>
              <a:rPr lang="en-US" sz="2400" b="1" dirty="0">
                <a:solidFill>
                  <a:schemeClr val="folHlink"/>
                </a:solidFill>
                <a:cs typeface="Arial" charset="0"/>
              </a:rPr>
              <a:t> </a:t>
            </a:r>
            <a:r>
              <a:rPr lang="en-US" sz="2400" b="1" dirty="0">
                <a:solidFill>
                  <a:srgbClr val="FFFF00"/>
                </a:solidFill>
                <a:cs typeface="Arial" charset="0"/>
              </a:rPr>
              <a:t>premium</a:t>
            </a:r>
            <a:r>
              <a:rPr lang="en-US" sz="2400" b="1" dirty="0">
                <a:solidFill>
                  <a:schemeClr val="folHlink"/>
                </a:solidFill>
                <a:cs typeface="Arial" charset="0"/>
              </a:rPr>
              <a:t> </a:t>
            </a:r>
            <a:r>
              <a:rPr lang="en-US" sz="2400" b="1" dirty="0">
                <a:solidFill>
                  <a:srgbClr val="FFFFFF"/>
                </a:solidFill>
                <a:cs typeface="Arial" charset="0"/>
              </a:rPr>
              <a:t>of </a:t>
            </a:r>
            <a:r>
              <a:rPr lang="en-US" sz="2400" b="1" dirty="0">
                <a:solidFill>
                  <a:srgbClr val="FFFFFF"/>
                </a:solidFill>
                <a:cs typeface="Arial" charset="0"/>
              </a:rPr>
              <a:t>$3,630.</a:t>
            </a:r>
            <a:r>
              <a:rPr lang="en-US" sz="2400" b="1" dirty="0">
                <a:solidFill>
                  <a:schemeClr val="folHlink"/>
                </a:solidFill>
                <a:cs typeface="Arial" charset="0"/>
              </a:rPr>
              <a:t> </a:t>
            </a:r>
            <a:endParaRPr lang="en-US" sz="2400" b="1" dirty="0">
              <a:solidFill>
                <a:schemeClr val="folHlink"/>
              </a:solidFill>
              <a:cs typeface="Arial" charset="0"/>
            </a:endParaRPr>
          </a:p>
        </p:txBody>
      </p:sp>
      <p:sp>
        <p:nvSpPr>
          <p:cNvPr id="9" name="Rectangle 5"/>
          <p:cNvSpPr>
            <a:spLocks noChangeArrowheads="1"/>
          </p:cNvSpPr>
          <p:nvPr/>
        </p:nvSpPr>
        <p:spPr bwMode="auto">
          <a:xfrm>
            <a:off x="304800" y="1069975"/>
            <a:ext cx="5029200" cy="1905000"/>
          </a:xfrm>
          <a:prstGeom prst="rect">
            <a:avLst/>
          </a:prstGeom>
          <a:solidFill>
            <a:schemeClr val="accent2">
              <a:lumMod val="60000"/>
              <a:lumOff val="40000"/>
            </a:schemeClr>
          </a:solidFill>
          <a:ln w="9525">
            <a:solidFill>
              <a:schemeClr val="tx1"/>
            </a:solidFill>
            <a:miter lim="800000"/>
            <a:headEnd/>
            <a:tailEnd/>
          </a:ln>
          <a:effectLst>
            <a:outerShdw dist="107763" dir="2700000" algn="ctr" rotWithShape="0">
              <a:schemeClr val="bg2"/>
            </a:outerShdw>
          </a:effectLst>
        </p:spPr>
        <p:txBody>
          <a:bodyPr anchor="ctr"/>
          <a:lstStyle/>
          <a:p>
            <a:pPr algn="ctr" eaLnBrk="0" fontAlgn="auto" hangingPunct="0">
              <a:spcBef>
                <a:spcPts val="0"/>
              </a:spcBef>
              <a:spcAft>
                <a:spcPts val="0"/>
              </a:spcAft>
              <a:defRPr/>
            </a:pPr>
            <a:r>
              <a:rPr lang="en-US" sz="2400" b="1" dirty="0">
                <a:cs typeface="Arial" charset="0"/>
              </a:rPr>
              <a:t>The issue price of a bond is composed of the present value of two items: </a:t>
            </a:r>
          </a:p>
          <a:p>
            <a:pPr eaLnBrk="0" fontAlgn="auto" hangingPunct="0">
              <a:spcBef>
                <a:spcPts val="0"/>
              </a:spcBef>
              <a:spcAft>
                <a:spcPts val="0"/>
              </a:spcAft>
              <a:buFontTx/>
              <a:buChar char="•"/>
              <a:defRPr/>
            </a:pPr>
            <a:r>
              <a:rPr lang="en-US" sz="2400" b="1" dirty="0">
                <a:cs typeface="Arial" charset="0"/>
              </a:rPr>
              <a:t>Principal (a single amount)</a:t>
            </a:r>
          </a:p>
          <a:p>
            <a:pPr eaLnBrk="0" fontAlgn="auto" hangingPunct="0">
              <a:spcBef>
                <a:spcPts val="0"/>
              </a:spcBef>
              <a:spcAft>
                <a:spcPts val="0"/>
              </a:spcAft>
              <a:buFontTx/>
              <a:buChar char="•"/>
              <a:defRPr/>
            </a:pPr>
            <a:r>
              <a:rPr lang="en-US" sz="2400" b="1" dirty="0">
                <a:cs typeface="Arial" charset="0"/>
              </a:rPr>
              <a:t>Interest (an annuity)</a:t>
            </a:r>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fontAlgn="auto">
              <a:spcAft>
                <a:spcPts val="0"/>
              </a:spcAft>
              <a:defRPr/>
            </a:pPr>
            <a:r>
              <a:rPr lang="en-US" dirty="0" smtClean="0"/>
              <a:t>Characteristics of Bonds Payable</a:t>
            </a:r>
          </a:p>
        </p:txBody>
      </p:sp>
      <p:sp>
        <p:nvSpPr>
          <p:cNvPr id="84995" name="Rectangle 3"/>
          <p:cNvSpPr>
            <a:spLocks noGrp="1" noChangeArrowheads="1"/>
          </p:cNvSpPr>
          <p:nvPr>
            <p:ph type="body" idx="4294967295"/>
          </p:nvPr>
        </p:nvSpPr>
        <p:spPr>
          <a:xfrm>
            <a:off x="228600" y="1600200"/>
            <a:ext cx="4038600" cy="4648200"/>
          </a:xfrm>
          <a:solidFill>
            <a:srgbClr val="FFFFCC"/>
          </a:solidFill>
          <a:ln>
            <a:solidFill>
              <a:schemeClr val="tx1"/>
            </a:solidFill>
          </a:ln>
          <a:effectLst>
            <a:outerShdw dist="107763" dir="2700000" algn="ctr" rotWithShape="0">
              <a:schemeClr val="bg2"/>
            </a:outerShdw>
          </a:effectLst>
        </p:spPr>
        <p:txBody>
          <a:bodyPr rtlCol="0">
            <a:normAutofit/>
          </a:bodyPr>
          <a:lstStyle/>
          <a:p>
            <a:pPr algn="ctr" fontAlgn="auto">
              <a:lnSpc>
                <a:spcPct val="90000"/>
              </a:lnSpc>
              <a:buFont typeface="Wingdings" pitchFamily="-112" charset="2"/>
              <a:buNone/>
              <a:defRPr/>
            </a:pPr>
            <a:r>
              <a:rPr lang="en-US" sz="2400" dirty="0"/>
              <a:t>  </a:t>
            </a:r>
            <a:r>
              <a:rPr lang="en-US" sz="2400" u="sng" dirty="0"/>
              <a:t>Advantages of bonds:</a:t>
            </a:r>
          </a:p>
          <a:p>
            <a:pPr marL="274320" indent="-274320" fontAlgn="auto">
              <a:lnSpc>
                <a:spcPct val="90000"/>
              </a:lnSpc>
              <a:buFont typeface="Arial" pitchFamily="34" charset="0"/>
              <a:buChar char="•"/>
              <a:defRPr/>
            </a:pPr>
            <a:r>
              <a:rPr lang="en-US" sz="2400" dirty="0"/>
              <a:t>Stockholders maintain </a:t>
            </a:r>
            <a:r>
              <a:rPr lang="en-US" sz="2400" dirty="0" smtClean="0"/>
              <a:t> control </a:t>
            </a:r>
            <a:r>
              <a:rPr lang="en-US" sz="2400" dirty="0"/>
              <a:t>because bonds are debt, not equity.</a:t>
            </a:r>
          </a:p>
          <a:p>
            <a:pPr marL="274320" indent="-274320" fontAlgn="auto">
              <a:lnSpc>
                <a:spcPct val="90000"/>
              </a:lnSpc>
              <a:buFont typeface="Arial" pitchFamily="34" charset="0"/>
              <a:buChar char="•"/>
              <a:defRPr/>
            </a:pPr>
            <a:r>
              <a:rPr lang="en-US" sz="2400" dirty="0"/>
              <a:t>Interest expense is tax deductible.</a:t>
            </a:r>
          </a:p>
          <a:p>
            <a:pPr marL="274320" indent="-274320" fontAlgn="auto">
              <a:lnSpc>
                <a:spcPct val="90000"/>
              </a:lnSpc>
              <a:buFont typeface="Arial" pitchFamily="34" charset="0"/>
              <a:buChar char="•"/>
              <a:defRPr/>
            </a:pPr>
            <a:r>
              <a:rPr lang="en-US" sz="2400" dirty="0"/>
              <a:t>The impact on earnings is positive because money can often be borrowed at a low interest rate and invested at a higher interest rate.</a:t>
            </a:r>
          </a:p>
        </p:txBody>
      </p:sp>
      <p:sp>
        <p:nvSpPr>
          <p:cNvPr id="5" name="Rectangle 3"/>
          <p:cNvSpPr txBox="1">
            <a:spLocks noChangeArrowheads="1"/>
          </p:cNvSpPr>
          <p:nvPr/>
        </p:nvSpPr>
        <p:spPr bwMode="auto">
          <a:xfrm>
            <a:off x="4724400" y="1600200"/>
            <a:ext cx="4052888" cy="4724400"/>
          </a:xfrm>
          <a:prstGeom prst="rect">
            <a:avLst/>
          </a:prstGeom>
          <a:solidFill>
            <a:schemeClr val="accent2">
              <a:lumMod val="40000"/>
              <a:lumOff val="60000"/>
            </a:schemeClr>
          </a:solidFill>
          <a:ln w="9525">
            <a:solidFill>
              <a:schemeClr val="tx1"/>
            </a:solidFill>
            <a:miter lim="800000"/>
            <a:headEnd/>
            <a:tailEnd/>
          </a:ln>
          <a:effectLst>
            <a:outerShdw dist="107763" dir="2700000" algn="ctr" rotWithShape="0">
              <a:schemeClr val="bg2"/>
            </a:outerShdw>
          </a:effectLst>
        </p:spPr>
        <p:txBody>
          <a:bodyPr/>
          <a:lstStyle/>
          <a:p>
            <a:pPr marL="273050" indent="-273050" algn="ctr" eaLnBrk="0" fontAlgn="auto" hangingPunct="0">
              <a:lnSpc>
                <a:spcPct val="90000"/>
              </a:lnSpc>
              <a:spcBef>
                <a:spcPts val="600"/>
              </a:spcBef>
              <a:spcAft>
                <a:spcPts val="0"/>
              </a:spcAft>
              <a:buClr>
                <a:schemeClr val="accent1"/>
              </a:buClr>
              <a:buSzPct val="76000"/>
              <a:buFont typeface="Wingdings" pitchFamily="-112" charset="2"/>
              <a:buNone/>
              <a:defRPr/>
            </a:pPr>
            <a:r>
              <a:rPr lang="en-US" sz="2400" u="sng" dirty="0">
                <a:latin typeface="+mn-lt"/>
                <a:cs typeface="Arial" charset="0"/>
              </a:rPr>
              <a:t>Disadvantages of bonds:</a:t>
            </a:r>
          </a:p>
          <a:p>
            <a:pPr marL="273050" indent="-273050" eaLnBrk="0" fontAlgn="auto" hangingPunct="0">
              <a:lnSpc>
                <a:spcPct val="90000"/>
              </a:lnSpc>
              <a:spcBef>
                <a:spcPts val="600"/>
              </a:spcBef>
              <a:spcAft>
                <a:spcPts val="0"/>
              </a:spcAft>
              <a:buSzPct val="100000"/>
              <a:buFont typeface="Arial" pitchFamily="34" charset="0"/>
              <a:buChar char="•"/>
              <a:defRPr/>
            </a:pPr>
            <a:r>
              <a:rPr lang="en-US" sz="2400" dirty="0">
                <a:latin typeface="+mn-lt"/>
                <a:cs typeface="Arial" charset="0"/>
              </a:rPr>
              <a:t>Risk of bankruptcy exists because the interest and debt must be paid back as scheduled or creditors will force legal action.</a:t>
            </a:r>
          </a:p>
          <a:p>
            <a:pPr marL="273050" indent="-273050" eaLnBrk="0" fontAlgn="auto" hangingPunct="0">
              <a:lnSpc>
                <a:spcPct val="90000"/>
              </a:lnSpc>
              <a:spcBef>
                <a:spcPts val="600"/>
              </a:spcBef>
              <a:spcAft>
                <a:spcPts val="0"/>
              </a:spcAft>
              <a:buSzPct val="100000"/>
              <a:buFont typeface="Arial" pitchFamily="34" charset="0"/>
              <a:buChar char="•"/>
              <a:defRPr/>
            </a:pPr>
            <a:r>
              <a:rPr lang="en-US" sz="2400" dirty="0">
                <a:latin typeface="+mn-lt"/>
                <a:cs typeface="Arial" charset="0"/>
              </a:rPr>
              <a:t>Negative impact on cash flows exists because interest and principal must be repaid in the future.</a:t>
            </a:r>
          </a:p>
        </p:txBody>
      </p:sp>
      <p:pic>
        <p:nvPicPr>
          <p:cNvPr id="197636" name="Picture 8" descr="C:\Users\DoddandSusan\AppData\Local\Microsoft\Windows\Temporary Internet Files\Content.IE5\QSEUU1H3\MC900441322[1].png"/>
          <p:cNvPicPr>
            <a:picLocks noChangeAspect="1" noChangeArrowheads="1"/>
          </p:cNvPicPr>
          <p:nvPr/>
        </p:nvPicPr>
        <p:blipFill>
          <a:blip r:embed="rId3"/>
          <a:srcRect/>
          <a:stretch>
            <a:fillRect/>
          </a:stretch>
        </p:blipFill>
        <p:spPr bwMode="auto">
          <a:xfrm>
            <a:off x="2743200" y="5486400"/>
            <a:ext cx="1371600" cy="1371600"/>
          </a:xfrm>
          <a:prstGeom prst="rect">
            <a:avLst/>
          </a:prstGeom>
          <a:noFill/>
          <a:ln w="9525">
            <a:noFill/>
            <a:miter lim="800000"/>
            <a:headEnd/>
            <a:tailEnd/>
          </a:ln>
        </p:spPr>
      </p:pic>
      <p:pic>
        <p:nvPicPr>
          <p:cNvPr id="197637" name="Picture 9" descr="C:\Users\DoddandSusan\AppData\Local\Microsoft\Windows\Temporary Internet Files\Content.IE5\5E8N2X5D\MC900441321[1].png"/>
          <p:cNvPicPr>
            <a:picLocks noChangeAspect="1" noChangeArrowheads="1"/>
          </p:cNvPicPr>
          <p:nvPr/>
        </p:nvPicPr>
        <p:blipFill>
          <a:blip r:embed="rId4"/>
          <a:srcRect/>
          <a:stretch>
            <a:fillRect/>
          </a:stretch>
        </p:blipFill>
        <p:spPr bwMode="auto">
          <a:xfrm>
            <a:off x="6248400" y="5486400"/>
            <a:ext cx="1371600" cy="137160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210" name="Object 34"/>
          <p:cNvGraphicFramePr>
            <a:graphicFrameLocks/>
          </p:cNvGraphicFramePr>
          <p:nvPr/>
        </p:nvGraphicFramePr>
        <p:xfrm>
          <a:off x="304800" y="996950"/>
          <a:ext cx="8429625" cy="2333625"/>
        </p:xfrm>
        <a:graphic>
          <a:graphicData uri="http://schemas.openxmlformats.org/presentationml/2006/ole">
            <p:oleObj spid="_x0000_s178210" name="Worksheet" r:id="rId4" imgW="5353185" imgH="1628775" progId="Excel.Sheet.8">
              <p:embed/>
            </p:oleObj>
          </a:graphicData>
        </a:graphic>
      </p:graphicFrame>
      <p:sp>
        <p:nvSpPr>
          <p:cNvPr id="24580" name="Rectangle 2"/>
          <p:cNvSpPr>
            <a:spLocks noGrp="1" noChangeArrowheads="1"/>
          </p:cNvSpPr>
          <p:nvPr>
            <p:ph type="title"/>
          </p:nvPr>
        </p:nvSpPr>
        <p:spPr>
          <a:xfrm>
            <a:off x="457200" y="-98425"/>
            <a:ext cx="8382000" cy="838200"/>
          </a:xfrm>
        </p:spPr>
        <p:txBody>
          <a:bodyPr/>
          <a:lstStyle/>
          <a:p>
            <a:pPr fontAlgn="auto">
              <a:spcAft>
                <a:spcPts val="0"/>
              </a:spcAft>
              <a:defRPr/>
            </a:pPr>
            <a:r>
              <a:rPr lang="en-US" dirty="0" smtClean="0"/>
              <a:t>Bonds Issued at Premium</a:t>
            </a:r>
          </a:p>
        </p:txBody>
      </p:sp>
      <p:grpSp>
        <p:nvGrpSpPr>
          <p:cNvPr id="2" name="Group 8"/>
          <p:cNvGrpSpPr>
            <a:grpSpLocks/>
          </p:cNvGrpSpPr>
          <p:nvPr/>
        </p:nvGrpSpPr>
        <p:grpSpPr bwMode="auto">
          <a:xfrm>
            <a:off x="606425" y="3373438"/>
            <a:ext cx="7851775" cy="2911475"/>
            <a:chOff x="533400" y="3490912"/>
            <a:chExt cx="7997825" cy="3367088"/>
          </a:xfrm>
        </p:grpSpPr>
        <p:graphicFrame>
          <p:nvGraphicFramePr>
            <p:cNvPr id="178211" name="Object 35"/>
            <p:cNvGraphicFramePr>
              <a:graphicFrameLocks/>
            </p:cNvGraphicFramePr>
            <p:nvPr/>
          </p:nvGraphicFramePr>
          <p:xfrm>
            <a:off x="533400" y="3490912"/>
            <a:ext cx="4778375" cy="3367088"/>
          </p:xfrm>
          <a:graphic>
            <a:graphicData uri="http://schemas.openxmlformats.org/presentationml/2006/ole">
              <p:oleObj spid="_x0000_s178211" name="Worksheet" r:id="rId5" imgW="3295785" imgH="2314575" progId="Excel.Sheet.8">
                <p:embed/>
              </p:oleObj>
            </a:graphicData>
          </a:graphic>
        </p:graphicFrame>
        <p:sp>
          <p:nvSpPr>
            <p:cNvPr id="119812" name="Rectangle 4"/>
            <p:cNvSpPr>
              <a:spLocks noChangeArrowheads="1"/>
            </p:cNvSpPr>
            <p:nvPr/>
          </p:nvSpPr>
          <p:spPr bwMode="auto">
            <a:xfrm>
              <a:off x="5486360" y="3705715"/>
              <a:ext cx="3044865" cy="2992559"/>
            </a:xfrm>
            <a:prstGeom prst="rect">
              <a:avLst/>
            </a:prstGeom>
            <a:solidFill>
              <a:srgbClr val="FFFFCC"/>
            </a:solidFill>
            <a:ln w="12700">
              <a:solidFill>
                <a:schemeClr val="tx1"/>
              </a:solidFill>
              <a:miter lim="800000"/>
              <a:headEnd/>
              <a:tailEnd/>
            </a:ln>
            <a:effectLst/>
          </p:spPr>
          <p:txBody>
            <a:bodyPr lIns="90488" tIns="44450" rIns="90488" bIns="44450">
              <a:spAutoFit/>
            </a:bodyPr>
            <a:lstStyle/>
            <a:p>
              <a:pPr algn="ctr" eaLnBrk="0" fontAlgn="auto" hangingPunct="0">
                <a:lnSpc>
                  <a:spcPct val="85000"/>
                </a:lnSpc>
                <a:spcBef>
                  <a:spcPct val="35000"/>
                </a:spcBef>
                <a:spcAft>
                  <a:spcPts val="0"/>
                </a:spcAft>
                <a:defRPr/>
              </a:pPr>
              <a:r>
                <a:rPr lang="en-US" sz="3200" b="1" dirty="0">
                  <a:effectLst>
                    <a:outerShdw blurRad="38100" dist="38100" dir="2700000" algn="tl">
                      <a:srgbClr val="FFFFFF"/>
                    </a:outerShdw>
                  </a:effectLst>
                  <a:cs typeface="Arial" charset="0"/>
                </a:rPr>
                <a:t>The premium will be </a:t>
              </a:r>
              <a:r>
                <a:rPr lang="en-US" sz="3200" b="1" dirty="0">
                  <a:solidFill>
                    <a:srgbClr val="990000"/>
                  </a:solidFill>
                  <a:cs typeface="Arial" charset="0"/>
                </a:rPr>
                <a:t>amortized</a:t>
              </a:r>
              <a:r>
                <a:rPr lang="en-US" sz="3200" b="1" dirty="0">
                  <a:cs typeface="Arial" charset="0"/>
                </a:rPr>
                <a:t> </a:t>
              </a:r>
              <a:r>
                <a:rPr lang="en-US" sz="3200" b="1" dirty="0">
                  <a:effectLst>
                    <a:outerShdw blurRad="38100" dist="38100" dir="2700000" algn="tl">
                      <a:srgbClr val="FFFFFF"/>
                    </a:outerShdw>
                  </a:effectLst>
                  <a:cs typeface="Arial" charset="0"/>
                </a:rPr>
                <a:t>over the </a:t>
              </a:r>
              <a:r>
                <a:rPr lang="en-US" sz="3200" b="1" dirty="0">
                  <a:effectLst>
                    <a:outerShdw blurRad="38100" dist="38100" dir="2700000" algn="tl">
                      <a:srgbClr val="FFFFFF"/>
                    </a:outerShdw>
                  </a:effectLst>
                  <a:cs typeface="Arial" charset="0"/>
                </a:rPr>
                <a:t>       2-year </a:t>
              </a:r>
              <a:r>
                <a:rPr lang="en-US" sz="3200" b="1" dirty="0">
                  <a:effectLst>
                    <a:outerShdw blurRad="38100" dist="38100" dir="2700000" algn="tl">
                      <a:srgbClr val="FFFFFF"/>
                    </a:outerShdw>
                  </a:effectLst>
                  <a:cs typeface="Arial" charset="0"/>
                </a:rPr>
                <a:t>life of the bonds.</a:t>
              </a:r>
            </a:p>
          </p:txBody>
        </p:sp>
      </p:gr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9220" name="Object 20"/>
          <p:cNvGraphicFramePr>
            <a:graphicFrameLocks/>
          </p:cNvGraphicFramePr>
          <p:nvPr/>
        </p:nvGraphicFramePr>
        <p:xfrm>
          <a:off x="152400" y="3162300"/>
          <a:ext cx="8534400" cy="3432175"/>
        </p:xfrm>
        <a:graphic>
          <a:graphicData uri="http://schemas.openxmlformats.org/presentationml/2006/ole">
            <p:oleObj spid="_x0000_s179220" name="Worksheet" r:id="rId4" imgW="5248343" imgH="1885950" progId="Excel.Sheet.8">
              <p:embed/>
            </p:oleObj>
          </a:graphicData>
        </a:graphic>
      </p:graphicFrame>
      <p:sp>
        <p:nvSpPr>
          <p:cNvPr id="3" name="Title 2"/>
          <p:cNvSpPr>
            <a:spLocks noGrp="1"/>
          </p:cNvSpPr>
          <p:nvPr>
            <p:ph type="title"/>
          </p:nvPr>
        </p:nvSpPr>
        <p:spPr/>
        <p:txBody>
          <a:bodyPr/>
          <a:lstStyle/>
          <a:p>
            <a:pPr fontAlgn="auto">
              <a:spcAft>
                <a:spcPts val="0"/>
              </a:spcAft>
              <a:defRPr/>
            </a:pPr>
            <a:r>
              <a:rPr lang="en-US" dirty="0" smtClean="0"/>
              <a:t>Reporting Interest Expense: </a:t>
            </a:r>
            <a:br>
              <a:rPr lang="en-US" dirty="0" smtClean="0"/>
            </a:br>
            <a:r>
              <a:rPr lang="en-US" dirty="0" smtClean="0"/>
              <a:t>Straight-line Amortization</a:t>
            </a:r>
            <a:endParaRPr lang="en-US" dirty="0"/>
          </a:p>
        </p:txBody>
      </p:sp>
      <p:sp>
        <p:nvSpPr>
          <p:cNvPr id="4" name="Rectangle 3"/>
          <p:cNvSpPr/>
          <p:nvPr/>
        </p:nvSpPr>
        <p:spPr>
          <a:xfrm>
            <a:off x="0" y="1524000"/>
            <a:ext cx="8991600" cy="1570038"/>
          </a:xfrm>
          <a:prstGeom prst="rect">
            <a:avLst/>
          </a:prstGeom>
          <a:solidFill>
            <a:schemeClr val="accent2">
              <a:lumMod val="20000"/>
              <a:lumOff val="80000"/>
            </a:schemeClr>
          </a:solidFill>
          <a:ln>
            <a:solidFill>
              <a:schemeClr val="tx1"/>
            </a:solidFill>
          </a:ln>
        </p:spPr>
        <p:txBody>
          <a:bodyPr>
            <a:spAutoFit/>
          </a:bodyPr>
          <a:lstStyle/>
          <a:p>
            <a:pPr algn="ctr" fontAlgn="auto">
              <a:spcBef>
                <a:spcPts val="0"/>
              </a:spcBef>
              <a:spcAft>
                <a:spcPts val="0"/>
              </a:spcAft>
              <a:defRPr/>
            </a:pPr>
            <a:r>
              <a:rPr lang="en-US" sz="2400" dirty="0">
                <a:latin typeface="+mn-lt"/>
              </a:rPr>
              <a:t>An amortization table illustrates the interest payment, interest expense, premium amortization, unamortized premium balance, and the carrying value of the bond for each interest payment period over the life of the bond.</a:t>
            </a:r>
            <a:endParaRPr lang="en-US" sz="2400" dirty="0">
              <a:latin typeface="+mn-lt"/>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fontAlgn="auto">
              <a:spcAft>
                <a:spcPts val="0"/>
              </a:spcAft>
              <a:defRPr/>
            </a:pPr>
            <a:r>
              <a:rPr lang="en-US" dirty="0" smtClean="0"/>
              <a:t>Reporting Interest Expense: </a:t>
            </a:r>
            <a:br>
              <a:rPr lang="en-US" dirty="0" smtClean="0"/>
            </a:br>
            <a:r>
              <a:rPr lang="en-US" dirty="0" smtClean="0"/>
              <a:t>Straight-line Amortization</a:t>
            </a:r>
          </a:p>
        </p:txBody>
      </p:sp>
      <p:sp>
        <p:nvSpPr>
          <p:cNvPr id="126979" name="Rectangle 3"/>
          <p:cNvSpPr>
            <a:spLocks noChangeArrowheads="1"/>
          </p:cNvSpPr>
          <p:nvPr/>
        </p:nvSpPr>
        <p:spPr bwMode="auto">
          <a:xfrm>
            <a:off x="228600" y="1828800"/>
            <a:ext cx="8382000" cy="1371600"/>
          </a:xfrm>
          <a:prstGeom prst="rect">
            <a:avLst/>
          </a:prstGeom>
          <a:solidFill>
            <a:schemeClr val="accent2">
              <a:lumMod val="50000"/>
            </a:schemeClr>
          </a:solidFill>
          <a:ln w="9525">
            <a:solidFill>
              <a:schemeClr val="tx1"/>
            </a:solidFill>
            <a:miter lim="800000"/>
            <a:headEnd/>
            <a:tailEnd/>
          </a:ln>
          <a:effectLst>
            <a:outerShdw dist="107763" dir="2700000" algn="ctr" rotWithShape="0">
              <a:schemeClr val="bg2"/>
            </a:outerShdw>
          </a:effectLst>
        </p:spPr>
        <p:txBody>
          <a:bodyPr anchor="ctr"/>
          <a:lstStyle/>
          <a:p>
            <a:pPr algn="ctr" eaLnBrk="0" fontAlgn="auto" hangingPunct="0">
              <a:spcBef>
                <a:spcPts val="0"/>
              </a:spcBef>
              <a:spcAft>
                <a:spcPts val="0"/>
              </a:spcAft>
              <a:defRPr/>
            </a:pPr>
            <a:r>
              <a:rPr lang="en-US" sz="2600" b="1" dirty="0">
                <a:solidFill>
                  <a:srgbClr val="FFFFCC"/>
                </a:solidFill>
                <a:effectLst>
                  <a:outerShdw blurRad="38100" dist="38100" dir="2700000" algn="tl">
                    <a:srgbClr val="000000"/>
                  </a:outerShdw>
                </a:effectLst>
                <a:cs typeface="Arial" charset="0"/>
              </a:rPr>
              <a:t>Here is the journal entry to record the payment of interest and the premium amortization </a:t>
            </a:r>
            <a:r>
              <a:rPr lang="en-US" sz="2600" b="1" dirty="0">
                <a:solidFill>
                  <a:srgbClr val="FFFFCC"/>
                </a:solidFill>
                <a:effectLst>
                  <a:outerShdw blurRad="38100" dist="38100" dir="2700000" algn="tl">
                    <a:srgbClr val="000000"/>
                  </a:outerShdw>
                </a:effectLst>
                <a:cs typeface="Arial" charset="0"/>
              </a:rPr>
              <a:t>every six months using the straight-line amortization method.</a:t>
            </a:r>
            <a:endParaRPr lang="en-US" sz="2600" b="1" dirty="0">
              <a:solidFill>
                <a:srgbClr val="FFFFCC"/>
              </a:solidFill>
              <a:effectLst>
                <a:outerShdw blurRad="38100" dist="38100" dir="2700000" algn="tl">
                  <a:srgbClr val="000000"/>
                </a:outerShdw>
              </a:effectLst>
              <a:cs typeface="Arial" charset="0"/>
            </a:endParaRPr>
          </a:p>
        </p:txBody>
      </p:sp>
      <p:graphicFrame>
        <p:nvGraphicFramePr>
          <p:cNvPr id="218112" name="Object 19"/>
          <p:cNvGraphicFramePr>
            <a:graphicFrameLocks/>
          </p:cNvGraphicFramePr>
          <p:nvPr/>
        </p:nvGraphicFramePr>
        <p:xfrm>
          <a:off x="304800" y="3657600"/>
          <a:ext cx="8477250" cy="2667000"/>
        </p:xfrm>
        <a:graphic>
          <a:graphicData uri="http://schemas.openxmlformats.org/presentationml/2006/ole">
            <p:oleObj spid="_x0000_s180243" name="Worksheet" r:id="rId4" imgW="5067300" imgH="1628775" progId="Excel.Sheet.8">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8112"/>
                                        </p:tgtEl>
                                        <p:attrNameLst>
                                          <p:attrName>style.visibility</p:attrName>
                                        </p:attrNameLst>
                                      </p:cBhvr>
                                      <p:to>
                                        <p:strVal val="visible"/>
                                      </p:to>
                                    </p:set>
                                    <p:animEffect transition="in" filter="wipe(left)">
                                      <p:cBhvr>
                                        <p:cTn id="7" dur="500"/>
                                        <p:tgtEl>
                                          <p:spTgt spid="218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1268" name="Object 20"/>
          <p:cNvGraphicFramePr>
            <a:graphicFrameLocks/>
          </p:cNvGraphicFramePr>
          <p:nvPr/>
        </p:nvGraphicFramePr>
        <p:xfrm>
          <a:off x="114300" y="3111500"/>
          <a:ext cx="8724900" cy="3521075"/>
        </p:xfrm>
        <a:graphic>
          <a:graphicData uri="http://schemas.openxmlformats.org/presentationml/2006/ole">
            <p:oleObj spid="_x0000_s181268" name="Worksheet" r:id="rId4" imgW="5248343" imgH="1885950" progId="Excel.Sheet.8">
              <p:embed/>
            </p:oleObj>
          </a:graphicData>
        </a:graphic>
      </p:graphicFrame>
      <p:sp>
        <p:nvSpPr>
          <p:cNvPr id="181269" name="Text Box 3"/>
          <p:cNvSpPr txBox="1">
            <a:spLocks noChangeArrowheads="1"/>
          </p:cNvSpPr>
          <p:nvPr/>
        </p:nvSpPr>
        <p:spPr bwMode="auto">
          <a:xfrm>
            <a:off x="4305300" y="5549900"/>
            <a:ext cx="304800" cy="369888"/>
          </a:xfrm>
          <a:prstGeom prst="rect">
            <a:avLst/>
          </a:prstGeom>
          <a:noFill/>
          <a:ln w="9525">
            <a:noFill/>
            <a:miter lim="800000"/>
            <a:headEnd/>
            <a:tailEnd/>
          </a:ln>
        </p:spPr>
        <p:txBody>
          <a:bodyPr>
            <a:spAutoFit/>
          </a:bodyPr>
          <a:lstStyle/>
          <a:p>
            <a:pPr>
              <a:spcBef>
                <a:spcPct val="50000"/>
              </a:spcBef>
            </a:pPr>
            <a:r>
              <a:rPr lang="en-US" b="1"/>
              <a:t>*</a:t>
            </a:r>
          </a:p>
        </p:txBody>
      </p:sp>
      <p:sp>
        <p:nvSpPr>
          <p:cNvPr id="4" name="Title 3"/>
          <p:cNvSpPr>
            <a:spLocks noGrp="1"/>
          </p:cNvSpPr>
          <p:nvPr>
            <p:ph type="title"/>
          </p:nvPr>
        </p:nvSpPr>
        <p:spPr/>
        <p:txBody>
          <a:bodyPr/>
          <a:lstStyle/>
          <a:p>
            <a:pPr fontAlgn="auto">
              <a:spcAft>
                <a:spcPts val="0"/>
              </a:spcAft>
              <a:defRPr/>
            </a:pPr>
            <a:r>
              <a:rPr lang="en-US" dirty="0" smtClean="0"/>
              <a:t>Reporting Interest Expense: </a:t>
            </a:r>
            <a:br>
              <a:rPr lang="en-US" dirty="0" smtClean="0"/>
            </a:br>
            <a:r>
              <a:rPr lang="en-US" dirty="0" smtClean="0"/>
              <a:t>Effective-interest Amortization</a:t>
            </a:r>
            <a:endParaRPr lang="en-US" dirty="0"/>
          </a:p>
        </p:txBody>
      </p:sp>
      <p:sp>
        <p:nvSpPr>
          <p:cNvPr id="5" name="Rectangle 4"/>
          <p:cNvSpPr/>
          <p:nvPr/>
        </p:nvSpPr>
        <p:spPr>
          <a:xfrm>
            <a:off x="228600" y="1524000"/>
            <a:ext cx="8610600" cy="1570038"/>
          </a:xfrm>
          <a:prstGeom prst="rect">
            <a:avLst/>
          </a:prstGeom>
          <a:solidFill>
            <a:schemeClr val="accent2">
              <a:lumMod val="20000"/>
              <a:lumOff val="80000"/>
            </a:schemeClr>
          </a:solidFill>
          <a:ln>
            <a:solidFill>
              <a:schemeClr val="tx1"/>
            </a:solidFill>
          </a:ln>
        </p:spPr>
        <p:txBody>
          <a:bodyPr>
            <a:spAutoFit/>
          </a:bodyPr>
          <a:lstStyle/>
          <a:p>
            <a:pPr algn="ctr" fontAlgn="auto">
              <a:spcBef>
                <a:spcPts val="0"/>
              </a:spcBef>
              <a:spcAft>
                <a:spcPts val="0"/>
              </a:spcAft>
              <a:defRPr/>
            </a:pPr>
            <a:r>
              <a:rPr lang="en-US" sz="2400" dirty="0">
                <a:latin typeface="+mn-lt"/>
              </a:rPr>
              <a:t>Notice that for the effective-interest method, the amount of interest expense and premium amortization varies each period, unlike under the straight-line method where these were the same each period. </a:t>
            </a:r>
            <a:endParaRPr lang="en-US" sz="2400" dirty="0">
              <a:latin typeface="+mn-lt"/>
            </a:endParaRP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fontAlgn="auto">
              <a:spcAft>
                <a:spcPts val="0"/>
              </a:spcAft>
              <a:defRPr/>
            </a:pPr>
            <a:r>
              <a:rPr lang="en-US" dirty="0" smtClean="0"/>
              <a:t>Reporting Interest Expense: </a:t>
            </a:r>
            <a:br>
              <a:rPr lang="en-US" dirty="0" smtClean="0"/>
            </a:br>
            <a:r>
              <a:rPr lang="en-US" dirty="0" smtClean="0"/>
              <a:t>Effective-interest Amortization</a:t>
            </a:r>
          </a:p>
        </p:txBody>
      </p:sp>
      <p:sp>
        <p:nvSpPr>
          <p:cNvPr id="128003" name="Rectangle 3"/>
          <p:cNvSpPr>
            <a:spLocks noChangeArrowheads="1"/>
          </p:cNvSpPr>
          <p:nvPr/>
        </p:nvSpPr>
        <p:spPr bwMode="auto">
          <a:xfrm>
            <a:off x="609600" y="1828800"/>
            <a:ext cx="7696200" cy="1371600"/>
          </a:xfrm>
          <a:prstGeom prst="rect">
            <a:avLst/>
          </a:prstGeom>
          <a:solidFill>
            <a:schemeClr val="accent2">
              <a:lumMod val="50000"/>
            </a:schemeClr>
          </a:solidFill>
          <a:ln w="9525">
            <a:solidFill>
              <a:schemeClr val="tx1"/>
            </a:solidFill>
            <a:miter lim="800000"/>
            <a:headEnd/>
            <a:tailEnd/>
          </a:ln>
          <a:effectLst>
            <a:outerShdw dist="107763" dir="2700000" algn="ctr" rotWithShape="0">
              <a:schemeClr val="bg2"/>
            </a:outerShdw>
          </a:effectLst>
        </p:spPr>
        <p:txBody>
          <a:bodyPr anchor="ctr"/>
          <a:lstStyle/>
          <a:p>
            <a:pPr algn="ctr" eaLnBrk="0" fontAlgn="auto" hangingPunct="0">
              <a:spcBef>
                <a:spcPts val="0"/>
              </a:spcBef>
              <a:spcAft>
                <a:spcPts val="0"/>
              </a:spcAft>
              <a:defRPr/>
            </a:pPr>
            <a:r>
              <a:rPr lang="en-US" sz="2600" b="1" dirty="0">
                <a:solidFill>
                  <a:srgbClr val="FFFFCC"/>
                </a:solidFill>
                <a:effectLst>
                  <a:outerShdw blurRad="38100" dist="38100" dir="2700000" algn="tl">
                    <a:srgbClr val="000000"/>
                  </a:outerShdw>
                </a:effectLst>
                <a:cs typeface="Arial" charset="0"/>
              </a:rPr>
              <a:t>Here is the journal entry to record the payment of interest and the premium amortization for the six months ending on June 30, </a:t>
            </a:r>
            <a:r>
              <a:rPr lang="en-US" sz="2600" b="1" dirty="0">
                <a:solidFill>
                  <a:srgbClr val="FFFFCC"/>
                </a:solidFill>
                <a:effectLst>
                  <a:outerShdw blurRad="38100" dist="38100" dir="2700000" algn="tl">
                    <a:srgbClr val="000000"/>
                  </a:outerShdw>
                </a:effectLst>
                <a:cs typeface="Arial" charset="0"/>
              </a:rPr>
              <a:t>2014.</a:t>
            </a:r>
            <a:endParaRPr lang="en-US" sz="2600" b="1" dirty="0">
              <a:solidFill>
                <a:srgbClr val="FFFFCC"/>
              </a:solidFill>
              <a:effectLst>
                <a:outerShdw blurRad="38100" dist="38100" dir="2700000" algn="tl">
                  <a:srgbClr val="000000"/>
                </a:outerShdw>
              </a:effectLst>
              <a:cs typeface="Arial" charset="0"/>
            </a:endParaRPr>
          </a:p>
        </p:txBody>
      </p:sp>
      <p:graphicFrame>
        <p:nvGraphicFramePr>
          <p:cNvPr id="220160" name="Object 19"/>
          <p:cNvGraphicFramePr>
            <a:graphicFrameLocks/>
          </p:cNvGraphicFramePr>
          <p:nvPr/>
        </p:nvGraphicFramePr>
        <p:xfrm>
          <a:off x="304800" y="3657600"/>
          <a:ext cx="8477250" cy="2667000"/>
        </p:xfrm>
        <a:graphic>
          <a:graphicData uri="http://schemas.openxmlformats.org/presentationml/2006/ole">
            <p:oleObj spid="_x0000_s182291" name="Worksheet" r:id="rId4" imgW="5067300" imgH="1628775" progId="Excel.Sheet.8">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0160"/>
                                        </p:tgtEl>
                                        <p:attrNameLst>
                                          <p:attrName>style.visibility</p:attrName>
                                        </p:attrNameLst>
                                      </p:cBhvr>
                                      <p:to>
                                        <p:strVal val="visible"/>
                                      </p:to>
                                    </p:set>
                                    <p:animEffect transition="in" filter="wipe(left)">
                                      <p:cBhvr>
                                        <p:cTn id="7" dur="500"/>
                                        <p:tgtEl>
                                          <p:spTgt spid="220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fontAlgn="auto">
              <a:spcAft>
                <a:spcPts val="0"/>
              </a:spcAft>
              <a:defRPr/>
            </a:pPr>
            <a:r>
              <a:rPr lang="en-US" dirty="0" smtClean="0"/>
              <a:t>Debt-to-Equity</a:t>
            </a:r>
          </a:p>
        </p:txBody>
      </p:sp>
      <p:grpSp>
        <p:nvGrpSpPr>
          <p:cNvPr id="242690" name="Group 10"/>
          <p:cNvGrpSpPr>
            <a:grpSpLocks/>
          </p:cNvGrpSpPr>
          <p:nvPr/>
        </p:nvGrpSpPr>
        <p:grpSpPr bwMode="auto">
          <a:xfrm>
            <a:off x="838200" y="2209800"/>
            <a:ext cx="7848600" cy="919163"/>
            <a:chOff x="528" y="1392"/>
            <a:chExt cx="4752" cy="579"/>
          </a:xfrm>
        </p:grpSpPr>
        <p:sp>
          <p:nvSpPr>
            <p:cNvPr id="242693" name="Text Box 3"/>
            <p:cNvSpPr txBox="1">
              <a:spLocks noChangeArrowheads="1"/>
            </p:cNvSpPr>
            <p:nvPr/>
          </p:nvSpPr>
          <p:spPr bwMode="auto">
            <a:xfrm>
              <a:off x="528" y="1545"/>
              <a:ext cx="1488" cy="288"/>
            </a:xfrm>
            <a:prstGeom prst="rect">
              <a:avLst/>
            </a:prstGeom>
            <a:noFill/>
            <a:ln w="9525">
              <a:noFill/>
              <a:miter lim="800000"/>
              <a:headEnd/>
              <a:tailEnd/>
            </a:ln>
          </p:spPr>
          <p:txBody>
            <a:bodyPr>
              <a:spAutoFit/>
            </a:bodyPr>
            <a:lstStyle/>
            <a:p>
              <a:pPr eaLnBrk="0" hangingPunct="0">
                <a:spcBef>
                  <a:spcPct val="50000"/>
                </a:spcBef>
              </a:pPr>
              <a:r>
                <a:rPr lang="en-US" sz="2400" b="1">
                  <a:solidFill>
                    <a:srgbClr val="000000"/>
                  </a:solidFill>
                </a:rPr>
                <a:t>Debt-to-Equity</a:t>
              </a:r>
            </a:p>
          </p:txBody>
        </p:sp>
        <p:sp>
          <p:nvSpPr>
            <p:cNvPr id="242694" name="Text Box 4"/>
            <p:cNvSpPr txBox="1">
              <a:spLocks noChangeArrowheads="1"/>
            </p:cNvSpPr>
            <p:nvPr/>
          </p:nvSpPr>
          <p:spPr bwMode="auto">
            <a:xfrm>
              <a:off x="1856" y="1546"/>
              <a:ext cx="528" cy="288"/>
            </a:xfrm>
            <a:prstGeom prst="rect">
              <a:avLst/>
            </a:prstGeom>
            <a:noFill/>
            <a:ln w="9525">
              <a:noFill/>
              <a:miter lim="800000"/>
              <a:headEnd/>
              <a:tailEnd/>
            </a:ln>
          </p:spPr>
          <p:txBody>
            <a:bodyPr>
              <a:spAutoFit/>
            </a:bodyPr>
            <a:lstStyle/>
            <a:p>
              <a:pPr algn="ctr" eaLnBrk="0" hangingPunct="0">
                <a:spcBef>
                  <a:spcPct val="50000"/>
                </a:spcBef>
              </a:pPr>
              <a:r>
                <a:rPr lang="en-US" sz="2400" b="1">
                  <a:solidFill>
                    <a:srgbClr val="000000"/>
                  </a:solidFill>
                </a:rPr>
                <a:t>=</a:t>
              </a:r>
            </a:p>
          </p:txBody>
        </p:sp>
        <p:sp>
          <p:nvSpPr>
            <p:cNvPr id="242695" name="Text Box 5"/>
            <p:cNvSpPr txBox="1">
              <a:spLocks noChangeArrowheads="1"/>
            </p:cNvSpPr>
            <p:nvPr/>
          </p:nvSpPr>
          <p:spPr bwMode="auto">
            <a:xfrm>
              <a:off x="2304" y="1392"/>
              <a:ext cx="2976" cy="288"/>
            </a:xfrm>
            <a:prstGeom prst="rect">
              <a:avLst/>
            </a:prstGeom>
            <a:noFill/>
            <a:ln w="9525">
              <a:noFill/>
              <a:miter lim="800000"/>
              <a:headEnd/>
              <a:tailEnd/>
            </a:ln>
          </p:spPr>
          <p:txBody>
            <a:bodyPr>
              <a:spAutoFit/>
            </a:bodyPr>
            <a:lstStyle/>
            <a:p>
              <a:pPr algn="ctr" eaLnBrk="0" hangingPunct="0">
                <a:spcBef>
                  <a:spcPct val="50000"/>
                </a:spcBef>
              </a:pPr>
              <a:r>
                <a:rPr lang="en-US" sz="2400" b="1">
                  <a:solidFill>
                    <a:srgbClr val="000000"/>
                  </a:solidFill>
                </a:rPr>
                <a:t>Total Liabilities</a:t>
              </a:r>
            </a:p>
          </p:txBody>
        </p:sp>
        <p:sp>
          <p:nvSpPr>
            <p:cNvPr id="242696" name="Text Box 6"/>
            <p:cNvSpPr txBox="1">
              <a:spLocks noChangeArrowheads="1"/>
            </p:cNvSpPr>
            <p:nvPr/>
          </p:nvSpPr>
          <p:spPr bwMode="auto">
            <a:xfrm>
              <a:off x="2856" y="1680"/>
              <a:ext cx="1963" cy="291"/>
            </a:xfrm>
            <a:prstGeom prst="rect">
              <a:avLst/>
            </a:prstGeom>
            <a:noFill/>
            <a:ln w="9525">
              <a:noFill/>
              <a:miter lim="800000"/>
              <a:headEnd/>
              <a:tailEnd/>
            </a:ln>
          </p:spPr>
          <p:txBody>
            <a:bodyPr>
              <a:spAutoFit/>
            </a:bodyPr>
            <a:lstStyle/>
            <a:p>
              <a:pPr eaLnBrk="0" hangingPunct="0">
                <a:spcBef>
                  <a:spcPct val="50000"/>
                </a:spcBef>
              </a:pPr>
              <a:r>
                <a:rPr lang="en-US" sz="2400" b="1">
                  <a:solidFill>
                    <a:srgbClr val="000000"/>
                  </a:solidFill>
                </a:rPr>
                <a:t>Stockholders’ Equity</a:t>
              </a:r>
            </a:p>
          </p:txBody>
        </p:sp>
        <p:sp>
          <p:nvSpPr>
            <p:cNvPr id="242697" name="Line 7"/>
            <p:cNvSpPr>
              <a:spLocks noChangeShapeType="1"/>
            </p:cNvSpPr>
            <p:nvPr/>
          </p:nvSpPr>
          <p:spPr bwMode="auto">
            <a:xfrm>
              <a:off x="2352" y="1680"/>
              <a:ext cx="2880" cy="0"/>
            </a:xfrm>
            <a:prstGeom prst="line">
              <a:avLst/>
            </a:prstGeom>
            <a:noFill/>
            <a:ln w="57150">
              <a:solidFill>
                <a:srgbClr val="000000"/>
              </a:solidFill>
              <a:round/>
              <a:headEnd/>
              <a:tailEnd/>
            </a:ln>
          </p:spPr>
          <p:txBody>
            <a:bodyPr/>
            <a:lstStyle/>
            <a:p>
              <a:endParaRPr lang="en-US"/>
            </a:p>
          </p:txBody>
        </p:sp>
      </p:grpSp>
      <p:sp>
        <p:nvSpPr>
          <p:cNvPr id="136200" name="Text Box 8"/>
          <p:cNvSpPr txBox="1">
            <a:spLocks noChangeArrowheads="1"/>
          </p:cNvSpPr>
          <p:nvPr/>
        </p:nvSpPr>
        <p:spPr bwMode="auto">
          <a:xfrm>
            <a:off x="1219200" y="3467100"/>
            <a:ext cx="6324600" cy="2292350"/>
          </a:xfrm>
          <a:prstGeom prst="rect">
            <a:avLst/>
          </a:prstGeom>
          <a:solidFill>
            <a:schemeClr val="accent2">
              <a:lumMod val="50000"/>
            </a:schemeClr>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fontAlgn="auto" hangingPunct="0">
              <a:spcBef>
                <a:spcPct val="50000"/>
              </a:spcBef>
              <a:spcAft>
                <a:spcPts val="0"/>
              </a:spcAft>
              <a:defRPr/>
            </a:pPr>
            <a:r>
              <a:rPr lang="en-US" sz="2400" b="1" dirty="0">
                <a:solidFill>
                  <a:srgbClr val="FFFFCC"/>
                </a:solidFill>
                <a:effectLst>
                  <a:outerShdw blurRad="38100" dist="38100" dir="2700000" algn="tl">
                    <a:srgbClr val="000000"/>
                  </a:outerShdw>
                </a:effectLst>
                <a:cs typeface="Arial" charset="0"/>
              </a:rPr>
              <a:t>This ratio shows the relationship between the amount of capital provided by owners and the amount provided by creditors. In general, a high ratio suggest that a company relies heavily on funds provided by creditors.</a:t>
            </a:r>
          </a:p>
        </p:txBody>
      </p:sp>
      <p:pic>
        <p:nvPicPr>
          <p:cNvPr id="242692" name="Picture 9" descr="bd04952_"/>
          <p:cNvPicPr>
            <a:picLocks noChangeAspect="1" noChangeArrowheads="1"/>
          </p:cNvPicPr>
          <p:nvPr/>
        </p:nvPicPr>
        <p:blipFill>
          <a:blip r:embed="rId3"/>
          <a:srcRect/>
          <a:stretch>
            <a:fillRect/>
          </a:stretch>
        </p:blipFill>
        <p:spPr bwMode="auto">
          <a:xfrm>
            <a:off x="7391400" y="4953000"/>
            <a:ext cx="1498600" cy="1617663"/>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fontAlgn="auto">
              <a:spcAft>
                <a:spcPts val="0"/>
              </a:spcAft>
              <a:defRPr/>
            </a:pPr>
            <a:r>
              <a:rPr lang="en-US" dirty="0" smtClean="0"/>
              <a:t>Early Retirement of Debt</a:t>
            </a:r>
          </a:p>
        </p:txBody>
      </p:sp>
      <p:sp>
        <p:nvSpPr>
          <p:cNvPr id="78851" name="Rectangle 3"/>
          <p:cNvSpPr>
            <a:spLocks noChangeArrowheads="1"/>
          </p:cNvSpPr>
          <p:nvPr/>
        </p:nvSpPr>
        <p:spPr bwMode="auto">
          <a:xfrm>
            <a:off x="76200" y="2076450"/>
            <a:ext cx="6400800" cy="3409950"/>
          </a:xfrm>
          <a:prstGeom prst="rect">
            <a:avLst/>
          </a:prstGeom>
          <a:solidFill>
            <a:schemeClr val="accent2">
              <a:lumMod val="50000"/>
            </a:schemeClr>
          </a:solidFill>
          <a:ln w="12700">
            <a:solidFill>
              <a:schemeClr val="tx1"/>
            </a:solidFill>
            <a:miter lim="800000"/>
            <a:headEnd/>
            <a:tailEnd/>
          </a:ln>
          <a:effectLst>
            <a:outerShdw dist="107763" dir="2700000" algn="ctr" rotWithShape="0">
              <a:schemeClr val="bg2">
                <a:alpha val="50000"/>
              </a:schemeClr>
            </a:outerShdw>
          </a:effectLst>
        </p:spPr>
        <p:txBody>
          <a:bodyPr lIns="90488" tIns="44450" rIns="90488" bIns="44450"/>
          <a:lstStyle/>
          <a:p>
            <a:pPr marL="342900" indent="-342900" fontAlgn="auto">
              <a:spcBef>
                <a:spcPct val="20000"/>
              </a:spcBef>
              <a:spcAft>
                <a:spcPts val="0"/>
              </a:spcAft>
              <a:buClr>
                <a:srgbClr val="FFFFCC"/>
              </a:buClr>
              <a:buFont typeface="Wingdings" pitchFamily="-112" charset="2"/>
              <a:buChar char="l"/>
              <a:defRPr/>
            </a:pPr>
            <a:r>
              <a:rPr lang="en-US" sz="3000" b="1" dirty="0">
                <a:solidFill>
                  <a:srgbClr val="FFFFCC"/>
                </a:solidFill>
                <a:effectLst>
                  <a:outerShdw blurRad="38100" dist="38100" dir="2700000" algn="tl">
                    <a:srgbClr val="000000"/>
                  </a:outerShdw>
                </a:effectLst>
                <a:cs typeface="Arial" charset="0"/>
              </a:rPr>
              <a:t>Occasionally, the issuing company will call (repay early) some or all of its bonds.</a:t>
            </a:r>
          </a:p>
          <a:p>
            <a:pPr marL="342900" indent="-342900" fontAlgn="auto">
              <a:spcBef>
                <a:spcPct val="20000"/>
              </a:spcBef>
              <a:spcAft>
                <a:spcPts val="0"/>
              </a:spcAft>
              <a:buClr>
                <a:srgbClr val="FFFFCC"/>
              </a:buClr>
              <a:buFont typeface="Wingdings" pitchFamily="-112" charset="2"/>
              <a:buChar char="l"/>
              <a:defRPr/>
            </a:pPr>
            <a:r>
              <a:rPr lang="en-US" sz="3000" b="1" dirty="0">
                <a:solidFill>
                  <a:srgbClr val="FFFFCC"/>
                </a:solidFill>
                <a:effectLst>
                  <a:outerShdw blurRad="38100" dist="38100" dir="2700000" algn="tl">
                    <a:srgbClr val="000000"/>
                  </a:outerShdw>
                </a:effectLst>
                <a:cs typeface="Arial" charset="0"/>
              </a:rPr>
              <a:t>Gains/losses are calculated by comparing the bond call amount with the book value of the bond.</a:t>
            </a:r>
          </a:p>
        </p:txBody>
      </p:sp>
      <p:pic>
        <p:nvPicPr>
          <p:cNvPr id="244739" name="Picture 4" descr="bd06810_"/>
          <p:cNvPicPr>
            <a:picLocks noChangeAspect="1" noChangeArrowheads="1"/>
          </p:cNvPicPr>
          <p:nvPr/>
        </p:nvPicPr>
        <p:blipFill>
          <a:blip r:embed="rId3"/>
          <a:srcRect/>
          <a:stretch>
            <a:fillRect/>
          </a:stretch>
        </p:blipFill>
        <p:spPr bwMode="auto">
          <a:xfrm>
            <a:off x="6370638" y="2590800"/>
            <a:ext cx="2544762" cy="2119313"/>
          </a:xfrm>
          <a:prstGeom prst="rect">
            <a:avLst/>
          </a:prstGeom>
          <a:noFill/>
          <a:ln w="9525">
            <a:noFill/>
            <a:miter lim="800000"/>
            <a:headEnd/>
            <a:tailEnd/>
          </a:ln>
        </p:spPr>
      </p:pic>
      <p:sp>
        <p:nvSpPr>
          <p:cNvPr id="244740" name="Text Box 5"/>
          <p:cNvSpPr txBox="1">
            <a:spLocks noChangeArrowheads="1"/>
          </p:cNvSpPr>
          <p:nvPr/>
        </p:nvSpPr>
        <p:spPr bwMode="auto">
          <a:xfrm>
            <a:off x="381000" y="5638800"/>
            <a:ext cx="8305800" cy="935038"/>
          </a:xfrm>
          <a:prstGeom prst="rect">
            <a:avLst/>
          </a:prstGeom>
          <a:solidFill>
            <a:srgbClr val="FFFFCC"/>
          </a:solidFill>
          <a:ln w="9525">
            <a:solidFill>
              <a:schemeClr val="tx1"/>
            </a:solidFill>
            <a:miter lim="800000"/>
            <a:headEnd/>
            <a:tailEnd/>
          </a:ln>
        </p:spPr>
        <p:txBody>
          <a:bodyPr>
            <a:spAutoFit/>
          </a:bodyPr>
          <a:lstStyle/>
          <a:p>
            <a:pPr lvl="2" eaLnBrk="0" hangingPunct="0">
              <a:spcBef>
                <a:spcPct val="10000"/>
              </a:spcBef>
              <a:buClr>
                <a:srgbClr val="9900CC"/>
              </a:buClr>
              <a:buSzPct val="75000"/>
              <a:buFont typeface="Wingdings" pitchFamily="2" charset="2"/>
              <a:buNone/>
            </a:pPr>
            <a:r>
              <a:rPr lang="en-US" sz="2600" b="1">
                <a:solidFill>
                  <a:srgbClr val="008000"/>
                </a:solidFill>
              </a:rPr>
              <a:t>Book Value &gt; Retirement Price = Gain</a:t>
            </a:r>
          </a:p>
          <a:p>
            <a:pPr lvl="2" eaLnBrk="0" hangingPunct="0">
              <a:spcBef>
                <a:spcPct val="10000"/>
              </a:spcBef>
              <a:buClr>
                <a:srgbClr val="9900CC"/>
              </a:buClr>
              <a:buSzPct val="75000"/>
              <a:buFont typeface="Wingdings" pitchFamily="2" charset="2"/>
              <a:buNone/>
            </a:pPr>
            <a:r>
              <a:rPr lang="en-US" sz="2600" b="1">
                <a:solidFill>
                  <a:srgbClr val="FF0000"/>
                </a:solidFill>
              </a:rPr>
              <a:t>Book Value &lt; Retirement Price = Loss</a:t>
            </a:r>
          </a:p>
        </p:txBody>
      </p:sp>
    </p:spTree>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fontAlgn="auto">
              <a:spcAft>
                <a:spcPts val="0"/>
              </a:spcAft>
              <a:defRPr/>
            </a:pPr>
            <a:r>
              <a:rPr lang="en-US" dirty="0" smtClean="0"/>
              <a:t>Effect on statement of Cash Flows</a:t>
            </a:r>
          </a:p>
        </p:txBody>
      </p:sp>
      <p:sp>
        <p:nvSpPr>
          <p:cNvPr id="246786" name="Rectangle 3"/>
          <p:cNvSpPr>
            <a:spLocks noChangeArrowheads="1"/>
          </p:cNvSpPr>
          <p:nvPr/>
        </p:nvSpPr>
        <p:spPr bwMode="auto">
          <a:xfrm>
            <a:off x="762000" y="1905000"/>
            <a:ext cx="7235825" cy="4724400"/>
          </a:xfrm>
          <a:prstGeom prst="rect">
            <a:avLst/>
          </a:prstGeom>
          <a:solidFill>
            <a:srgbClr val="FFFFCC"/>
          </a:solidFill>
          <a:ln w="9525">
            <a:solidFill>
              <a:schemeClr val="tx1"/>
            </a:solidFill>
            <a:miter lim="800000"/>
            <a:headEnd/>
            <a:tailEnd/>
          </a:ln>
        </p:spPr>
        <p:txBody>
          <a:bodyPr/>
          <a:lstStyle/>
          <a:p>
            <a:pPr marL="342900" indent="-342900">
              <a:spcBef>
                <a:spcPct val="20000"/>
              </a:spcBef>
              <a:buClr>
                <a:schemeClr val="tx1"/>
              </a:buClr>
              <a:buSzPct val="80000"/>
              <a:buFont typeface="Wingdings" pitchFamily="2" charset="2"/>
              <a:buNone/>
            </a:pPr>
            <a:r>
              <a:rPr lang="en-US" sz="3000" b="1"/>
              <a:t>Financing Activities –</a:t>
            </a:r>
          </a:p>
          <a:p>
            <a:pPr marL="742950" lvl="1" indent="-285750">
              <a:spcBef>
                <a:spcPct val="20000"/>
              </a:spcBef>
              <a:buClr>
                <a:schemeClr val="tx1"/>
              </a:buClr>
              <a:buSzPct val="90000"/>
              <a:buFont typeface="Wingdings" pitchFamily="2" charset="2"/>
              <a:buChar char="v"/>
            </a:pPr>
            <a:r>
              <a:rPr lang="en-US" sz="2700" b="1">
                <a:latin typeface="Trebuchet MS" pitchFamily="34" charset="0"/>
              </a:rPr>
              <a:t>Issue of bonds (cash inflow)</a:t>
            </a:r>
          </a:p>
          <a:p>
            <a:pPr marL="742950" lvl="1" indent="-285750">
              <a:spcBef>
                <a:spcPct val="20000"/>
              </a:spcBef>
              <a:buClr>
                <a:schemeClr val="tx1"/>
              </a:buClr>
              <a:buSzPct val="90000"/>
              <a:buFont typeface="Wingdings" pitchFamily="2" charset="2"/>
              <a:buChar char="v"/>
            </a:pPr>
            <a:r>
              <a:rPr lang="en-US" sz="2700" b="1">
                <a:latin typeface="Trebuchet MS" pitchFamily="34" charset="0"/>
              </a:rPr>
              <a:t>Retire debt (cash outflow)</a:t>
            </a:r>
          </a:p>
          <a:p>
            <a:pPr marL="742950" lvl="1" indent="-285750">
              <a:spcBef>
                <a:spcPct val="20000"/>
              </a:spcBef>
              <a:buClr>
                <a:schemeClr val="tx1"/>
              </a:buClr>
              <a:buSzPct val="90000"/>
              <a:buFont typeface="Wingdings" pitchFamily="2" charset="2"/>
              <a:buChar char="v"/>
            </a:pPr>
            <a:r>
              <a:rPr lang="en-US" sz="2700" b="1">
                <a:latin typeface="Trebuchet MS" pitchFamily="34" charset="0"/>
              </a:rPr>
              <a:t>Repay bond principal at maturity (cash outflow)</a:t>
            </a:r>
          </a:p>
        </p:txBody>
      </p:sp>
      <p:pic>
        <p:nvPicPr>
          <p:cNvPr id="246787" name="Picture 4" descr="bd05527_"/>
          <p:cNvPicPr>
            <a:picLocks noChangeAspect="1" noChangeArrowheads="1"/>
          </p:cNvPicPr>
          <p:nvPr/>
        </p:nvPicPr>
        <p:blipFill>
          <a:blip r:embed="rId3"/>
          <a:srcRect/>
          <a:stretch>
            <a:fillRect/>
          </a:stretch>
        </p:blipFill>
        <p:spPr bwMode="auto">
          <a:xfrm>
            <a:off x="5486400" y="4114800"/>
            <a:ext cx="2362200" cy="2238375"/>
          </a:xfrm>
          <a:prstGeom prst="rect">
            <a:avLst/>
          </a:prstGeom>
          <a:noFill/>
          <a:ln w="9525">
            <a:noFill/>
            <a:miter lim="800000"/>
            <a:headEnd/>
            <a:tailEnd/>
          </a:ln>
        </p:spPr>
      </p:pic>
      <p:sp>
        <p:nvSpPr>
          <p:cNvPr id="246788" name="Text Box 5"/>
          <p:cNvSpPr txBox="1">
            <a:spLocks noChangeArrowheads="1"/>
          </p:cNvSpPr>
          <p:nvPr/>
        </p:nvSpPr>
        <p:spPr bwMode="auto">
          <a:xfrm>
            <a:off x="1066800" y="4524375"/>
            <a:ext cx="3962400" cy="1857375"/>
          </a:xfrm>
          <a:prstGeom prst="rect">
            <a:avLst/>
          </a:prstGeom>
          <a:noFill/>
          <a:ln w="57150">
            <a:solidFill>
              <a:srgbClr val="FF9900"/>
            </a:solidFill>
            <a:miter lim="800000"/>
            <a:headEnd/>
            <a:tailEnd/>
          </a:ln>
        </p:spPr>
        <p:txBody>
          <a:bodyPr>
            <a:spAutoFit/>
          </a:bodyPr>
          <a:lstStyle/>
          <a:p>
            <a:pPr algn="ctr">
              <a:spcBef>
                <a:spcPct val="50000"/>
              </a:spcBef>
            </a:pPr>
            <a:r>
              <a:rPr lang="en-US" sz="2800" b="1">
                <a:solidFill>
                  <a:srgbClr val="FF9900"/>
                </a:solidFill>
              </a:rPr>
              <a:t>Remember that payment of interest under U.S. GAAP is an operating activity.</a:t>
            </a:r>
          </a:p>
        </p:txBody>
      </p:sp>
    </p:spTree>
  </p:cSld>
  <p:clrMapOvr>
    <a:masterClrMapping/>
  </p:clrMapOvr>
  <p:transition>
    <p:checke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457200" y="-79375"/>
            <a:ext cx="8382000" cy="1371600"/>
          </a:xfrm>
        </p:spPr>
        <p:txBody>
          <a:bodyPr/>
          <a:lstStyle/>
          <a:p>
            <a:pPr fontAlgn="auto">
              <a:spcAft>
                <a:spcPts val="0"/>
              </a:spcAft>
              <a:defRPr/>
            </a:pPr>
            <a:r>
              <a:rPr lang="en-US" dirty="0" smtClean="0"/>
              <a:t>Supplement A: Bond Calculations Using Excel</a:t>
            </a:r>
          </a:p>
        </p:txBody>
      </p:sp>
      <p:graphicFrame>
        <p:nvGraphicFramePr>
          <p:cNvPr id="232468" name="Object 20"/>
          <p:cNvGraphicFramePr>
            <a:graphicFrameLocks noChangeAspect="1"/>
          </p:cNvGraphicFramePr>
          <p:nvPr/>
        </p:nvGraphicFramePr>
        <p:xfrm>
          <a:off x="3429000" y="3251200"/>
          <a:ext cx="5413375" cy="3251200"/>
        </p:xfrm>
        <a:graphic>
          <a:graphicData uri="http://schemas.openxmlformats.org/presentationml/2006/ole">
            <p:oleObj spid="_x0000_s232468" name="Worksheet" r:id="rId4" imgW="2733743" imgH="1638210" progId="Excel.Sheet.8">
              <p:embed/>
            </p:oleObj>
          </a:graphicData>
        </a:graphic>
      </p:graphicFrame>
      <p:pic>
        <p:nvPicPr>
          <p:cNvPr id="232470" name="Picture 4"/>
          <p:cNvPicPr>
            <a:picLocks noChangeAspect="1" noChangeArrowheads="1"/>
          </p:cNvPicPr>
          <p:nvPr/>
        </p:nvPicPr>
        <p:blipFill>
          <a:blip r:embed="rId5"/>
          <a:srcRect/>
          <a:stretch>
            <a:fillRect/>
          </a:stretch>
        </p:blipFill>
        <p:spPr bwMode="auto">
          <a:xfrm>
            <a:off x="630238" y="3987800"/>
            <a:ext cx="2473325" cy="1835150"/>
          </a:xfrm>
          <a:prstGeom prst="rect">
            <a:avLst/>
          </a:prstGeom>
          <a:noFill/>
          <a:ln w="9525">
            <a:noFill/>
            <a:miter lim="800000"/>
            <a:headEnd/>
            <a:tailEnd/>
          </a:ln>
        </p:spPr>
      </p:pic>
      <p:sp>
        <p:nvSpPr>
          <p:cNvPr id="137221" name="Rectangle 5"/>
          <p:cNvSpPr>
            <a:spLocks noChangeArrowheads="1"/>
          </p:cNvSpPr>
          <p:nvPr/>
        </p:nvSpPr>
        <p:spPr bwMode="auto">
          <a:xfrm>
            <a:off x="76200" y="1320800"/>
            <a:ext cx="3581400" cy="1828800"/>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anchor="ctr"/>
          <a:lstStyle/>
          <a:p>
            <a:pPr algn="ctr" eaLnBrk="0" fontAlgn="auto" hangingPunct="0">
              <a:spcBef>
                <a:spcPts val="0"/>
              </a:spcBef>
              <a:spcAft>
                <a:spcPts val="0"/>
              </a:spcAft>
              <a:defRPr/>
            </a:pPr>
            <a:r>
              <a:rPr lang="en-US" sz="2000" b="1" dirty="0">
                <a:solidFill>
                  <a:schemeClr val="accent2">
                    <a:lumMod val="50000"/>
                  </a:schemeClr>
                </a:solidFill>
                <a:cs typeface="Arial" charset="0"/>
              </a:rPr>
              <a:t>The issue price of a bond is composed of the present value of two items: </a:t>
            </a:r>
          </a:p>
          <a:p>
            <a:pPr eaLnBrk="0" fontAlgn="auto" hangingPunct="0">
              <a:spcBef>
                <a:spcPts val="0"/>
              </a:spcBef>
              <a:spcAft>
                <a:spcPts val="0"/>
              </a:spcAft>
              <a:buFontTx/>
              <a:buChar char="•"/>
              <a:defRPr/>
            </a:pPr>
            <a:r>
              <a:rPr lang="en-US" sz="2000" b="1" dirty="0">
                <a:solidFill>
                  <a:schemeClr val="accent2">
                    <a:lumMod val="50000"/>
                  </a:schemeClr>
                </a:solidFill>
                <a:cs typeface="Arial" charset="0"/>
              </a:rPr>
              <a:t>Principal (a single amount)</a:t>
            </a:r>
          </a:p>
          <a:p>
            <a:pPr eaLnBrk="0" fontAlgn="auto" hangingPunct="0">
              <a:spcBef>
                <a:spcPts val="0"/>
              </a:spcBef>
              <a:spcAft>
                <a:spcPts val="0"/>
              </a:spcAft>
              <a:buFontTx/>
              <a:buChar char="•"/>
              <a:defRPr/>
            </a:pPr>
            <a:r>
              <a:rPr lang="en-US" sz="2000" b="1" dirty="0">
                <a:solidFill>
                  <a:schemeClr val="accent2">
                    <a:lumMod val="50000"/>
                  </a:schemeClr>
                </a:solidFill>
                <a:cs typeface="Arial" charset="0"/>
              </a:rPr>
              <a:t>Interest (an annuity)</a:t>
            </a:r>
          </a:p>
        </p:txBody>
      </p:sp>
    </p:spTree>
  </p:cSld>
  <p:clrMapOvr>
    <a:masterClrMapping/>
  </p:clrMapOvr>
  <p:transition>
    <p:pull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normAutofit fontScale="90000"/>
          </a:bodyPr>
          <a:lstStyle/>
          <a:p>
            <a:pPr fontAlgn="auto">
              <a:spcAft>
                <a:spcPts val="0"/>
              </a:spcAft>
              <a:defRPr/>
            </a:pPr>
            <a:r>
              <a:rPr lang="en-US" dirty="0" smtClean="0"/>
              <a:t>Supplement B: Bonds Issued at a Discount (without Discount Account)</a:t>
            </a:r>
          </a:p>
        </p:txBody>
      </p:sp>
      <p:sp>
        <p:nvSpPr>
          <p:cNvPr id="6" name="TextBox 5"/>
          <p:cNvSpPr txBox="1"/>
          <p:nvPr/>
        </p:nvSpPr>
        <p:spPr>
          <a:xfrm>
            <a:off x="152400" y="1828800"/>
            <a:ext cx="8686800" cy="1200150"/>
          </a:xfrm>
          <a:prstGeom prst="rect">
            <a:avLst/>
          </a:prstGeom>
          <a:solidFill>
            <a:schemeClr val="accent2">
              <a:lumMod val="50000"/>
            </a:schemeClr>
          </a:solidFill>
        </p:spPr>
        <p:txBody>
          <a:bodyPr>
            <a:spAutoFit/>
          </a:bodyPr>
          <a:lstStyle/>
          <a:p>
            <a:pPr algn="ctr" fontAlgn="auto">
              <a:spcBef>
                <a:spcPts val="0"/>
              </a:spcBef>
              <a:spcAft>
                <a:spcPts val="0"/>
              </a:spcAft>
              <a:defRPr/>
            </a:pPr>
            <a:r>
              <a:rPr lang="en-US" sz="2400" b="1" dirty="0">
                <a:solidFill>
                  <a:srgbClr val="FFFF00"/>
                </a:solidFill>
                <a:cs typeface="Arial" charset="0"/>
              </a:rPr>
              <a:t>For financial reporting purposes, it is not necessary to use a discount </a:t>
            </a:r>
            <a:r>
              <a:rPr lang="en-US" sz="2400" b="1" dirty="0">
                <a:solidFill>
                  <a:srgbClr val="FFFF00"/>
                </a:solidFill>
                <a:cs typeface="Arial" charset="0"/>
              </a:rPr>
              <a:t>(or premium) </a:t>
            </a:r>
            <a:r>
              <a:rPr lang="en-US" sz="2400" b="1" dirty="0">
                <a:solidFill>
                  <a:srgbClr val="FFFF00"/>
                </a:solidFill>
                <a:cs typeface="Arial" charset="0"/>
              </a:rPr>
              <a:t>account when recording </a:t>
            </a:r>
            <a:r>
              <a:rPr lang="en-US" sz="2400" b="1" dirty="0">
                <a:solidFill>
                  <a:srgbClr val="FFFF00"/>
                </a:solidFill>
                <a:cs typeface="Arial" charset="0"/>
              </a:rPr>
              <a:t>the sale of bonds.</a:t>
            </a:r>
            <a:endParaRPr lang="en-US" sz="2400" b="1" dirty="0">
              <a:solidFill>
                <a:srgbClr val="FFFF00"/>
              </a:solidFill>
              <a:cs typeface="Arial" charset="0"/>
            </a:endParaRPr>
          </a:p>
        </p:txBody>
      </p:sp>
      <p:graphicFrame>
        <p:nvGraphicFramePr>
          <p:cNvPr id="233491" name="Object 19"/>
          <p:cNvGraphicFramePr>
            <a:graphicFrameLocks/>
          </p:cNvGraphicFramePr>
          <p:nvPr/>
        </p:nvGraphicFramePr>
        <p:xfrm>
          <a:off x="152400" y="3352800"/>
          <a:ext cx="8610600" cy="2646363"/>
        </p:xfrm>
        <a:graphic>
          <a:graphicData uri="http://schemas.openxmlformats.org/presentationml/2006/ole">
            <p:oleObj spid="_x0000_s233491" name="Worksheet" r:id="rId4" imgW="5448300" imgH="1695360" progId="Excel.Sheet.8">
              <p:embed/>
            </p:oleObj>
          </a:graphicData>
        </a:graphic>
      </p:graphicFrame>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title"/>
          </p:nvPr>
        </p:nvSpPr>
        <p:spPr/>
        <p:txBody>
          <a:bodyPr/>
          <a:lstStyle/>
          <a:p>
            <a:pPr fontAlgn="auto">
              <a:spcAft>
                <a:spcPts val="0"/>
              </a:spcAft>
              <a:defRPr/>
            </a:pPr>
            <a:r>
              <a:rPr lang="en-US" dirty="0" smtClean="0"/>
              <a:t>Characteristics of Bonds Payable</a:t>
            </a:r>
          </a:p>
        </p:txBody>
      </p:sp>
      <p:pic>
        <p:nvPicPr>
          <p:cNvPr id="214018" name="Picture 12" descr="Bond certificate.jpg"/>
          <p:cNvPicPr>
            <a:picLocks noChangeAspect="1"/>
          </p:cNvPicPr>
          <p:nvPr/>
        </p:nvPicPr>
        <p:blipFill>
          <a:blip r:embed="rId3"/>
          <a:srcRect/>
          <a:stretch>
            <a:fillRect/>
          </a:stretch>
        </p:blipFill>
        <p:spPr bwMode="auto">
          <a:xfrm>
            <a:off x="152400" y="3581400"/>
            <a:ext cx="3962400" cy="2566988"/>
          </a:xfrm>
          <a:prstGeom prst="rect">
            <a:avLst/>
          </a:prstGeom>
          <a:noFill/>
          <a:ln w="9525">
            <a:noFill/>
            <a:miter lim="800000"/>
            <a:headEnd/>
            <a:tailEnd/>
          </a:ln>
        </p:spPr>
      </p:pic>
      <p:sp>
        <p:nvSpPr>
          <p:cNvPr id="39940" name="TextBox 13"/>
          <p:cNvSpPr txBox="1">
            <a:spLocks noChangeArrowheads="1"/>
          </p:cNvSpPr>
          <p:nvPr/>
        </p:nvSpPr>
        <p:spPr bwMode="auto">
          <a:xfrm>
            <a:off x="457200" y="1739900"/>
            <a:ext cx="8001000" cy="1384300"/>
          </a:xfrm>
          <a:prstGeom prst="rect">
            <a:avLst/>
          </a:prstGeom>
          <a:solidFill>
            <a:schemeClr val="accent6">
              <a:lumMod val="40000"/>
              <a:lumOff val="60000"/>
            </a:schemeClr>
          </a:solidFill>
          <a:ln w="9525">
            <a:solidFill>
              <a:schemeClr val="tx1"/>
            </a:solidFill>
            <a:miter lim="800000"/>
            <a:headEnd/>
            <a:tailEnd/>
          </a:ln>
        </p:spPr>
        <p:txBody>
          <a:bodyPr>
            <a:spAutoFit/>
          </a:bodyPr>
          <a:lstStyle/>
          <a:p>
            <a:pPr fontAlgn="auto">
              <a:spcBef>
                <a:spcPts val="0"/>
              </a:spcBef>
              <a:spcAft>
                <a:spcPts val="0"/>
              </a:spcAft>
              <a:defRPr/>
            </a:pPr>
            <a:r>
              <a:rPr lang="en-US" sz="2800" dirty="0">
                <a:latin typeface="+mn-lt"/>
              </a:rPr>
              <a:t>Two types of cash payment in the bond contract:</a:t>
            </a:r>
          </a:p>
          <a:p>
            <a:pPr fontAlgn="auto">
              <a:spcBef>
                <a:spcPts val="0"/>
              </a:spcBef>
              <a:spcAft>
                <a:spcPts val="0"/>
              </a:spcAft>
              <a:defRPr/>
            </a:pPr>
            <a:r>
              <a:rPr lang="en-US" sz="2800" dirty="0">
                <a:latin typeface="+mn-lt"/>
              </a:rPr>
              <a:t>1. Principal.</a:t>
            </a:r>
          </a:p>
          <a:p>
            <a:pPr fontAlgn="auto">
              <a:spcBef>
                <a:spcPts val="0"/>
              </a:spcBef>
              <a:spcAft>
                <a:spcPts val="0"/>
              </a:spcAft>
              <a:defRPr/>
            </a:pPr>
            <a:r>
              <a:rPr lang="en-US" sz="2800" dirty="0">
                <a:latin typeface="+mn-lt"/>
              </a:rPr>
              <a:t>2. Cash interest payments. </a:t>
            </a:r>
          </a:p>
        </p:txBody>
      </p:sp>
      <p:sp>
        <p:nvSpPr>
          <p:cNvPr id="16" name="TextBox 15"/>
          <p:cNvSpPr txBox="1"/>
          <p:nvPr/>
        </p:nvSpPr>
        <p:spPr>
          <a:xfrm>
            <a:off x="4343400" y="3278188"/>
            <a:ext cx="4572000" cy="3046412"/>
          </a:xfrm>
          <a:prstGeom prst="rect">
            <a:avLst/>
          </a:prstGeom>
          <a:solidFill>
            <a:schemeClr val="accent2">
              <a:lumMod val="40000"/>
              <a:lumOff val="60000"/>
            </a:schemeClr>
          </a:solidFill>
          <a:ln>
            <a:solidFill>
              <a:schemeClr val="tx1"/>
            </a:solidFill>
          </a:ln>
        </p:spPr>
        <p:txBody>
          <a:bodyPr>
            <a:spAutoFit/>
          </a:bodyPr>
          <a:lstStyle/>
          <a:p>
            <a:pPr algn="ctr" fontAlgn="auto">
              <a:spcBef>
                <a:spcPts val="0"/>
              </a:spcBef>
              <a:spcAft>
                <a:spcPts val="0"/>
              </a:spcAft>
              <a:defRPr/>
            </a:pPr>
            <a:r>
              <a:rPr lang="en-US" sz="2400" b="1" u="sng" dirty="0">
                <a:latin typeface="+mn-lt"/>
              </a:rPr>
              <a:t>Bond Terms</a:t>
            </a:r>
          </a:p>
          <a:p>
            <a:pPr marL="342900" indent="-342900" fontAlgn="auto">
              <a:spcBef>
                <a:spcPts val="0"/>
              </a:spcBef>
              <a:spcAft>
                <a:spcPts val="0"/>
              </a:spcAft>
              <a:buFont typeface="+mj-lt"/>
              <a:buAutoNum type="arabicPeriod"/>
              <a:defRPr/>
            </a:pPr>
            <a:r>
              <a:rPr lang="en-US" sz="2400" dirty="0">
                <a:latin typeface="+mn-lt"/>
              </a:rPr>
              <a:t>Principal, par value and face value</a:t>
            </a:r>
          </a:p>
          <a:p>
            <a:pPr marL="342900" indent="-342900" fontAlgn="auto">
              <a:spcBef>
                <a:spcPts val="0"/>
              </a:spcBef>
              <a:spcAft>
                <a:spcPts val="0"/>
              </a:spcAft>
              <a:buFont typeface="+mj-lt"/>
              <a:buAutoNum type="arabicPeriod"/>
              <a:defRPr/>
            </a:pPr>
            <a:r>
              <a:rPr lang="en-US" sz="2400" dirty="0">
                <a:latin typeface="+mn-lt"/>
              </a:rPr>
              <a:t>Contract, stated, or coupon rate of interest</a:t>
            </a:r>
          </a:p>
          <a:p>
            <a:pPr marL="342900" indent="-342900" fontAlgn="auto">
              <a:spcBef>
                <a:spcPts val="0"/>
              </a:spcBef>
              <a:spcAft>
                <a:spcPts val="0"/>
              </a:spcAft>
              <a:buFont typeface="+mj-lt"/>
              <a:buAutoNum type="arabicPeriod"/>
              <a:defRPr/>
            </a:pPr>
            <a:r>
              <a:rPr lang="en-US" sz="2400" dirty="0">
                <a:latin typeface="+mn-lt"/>
              </a:rPr>
              <a:t>Market, yield, or effective-interest rate</a:t>
            </a:r>
          </a:p>
          <a:p>
            <a:pPr fontAlgn="auto">
              <a:spcBef>
                <a:spcPts val="0"/>
              </a:spcBef>
              <a:spcAft>
                <a:spcPts val="0"/>
              </a:spcAft>
              <a:defRPr/>
            </a:pPr>
            <a:endParaRPr lang="en-US" sz="2400" dirty="0">
              <a:latin typeface="+mn-lt"/>
            </a:endParaRP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lstStyle/>
          <a:p>
            <a:pPr fontAlgn="auto">
              <a:spcAft>
                <a:spcPts val="0"/>
              </a:spcAft>
              <a:defRPr/>
            </a:pPr>
            <a:r>
              <a:rPr lang="en-US" sz="4000" dirty="0" smtClean="0"/>
              <a:t>End of Chapter 10</a:t>
            </a:r>
            <a:endParaRPr lang="en-US" sz="4000" dirty="0"/>
          </a:p>
        </p:txBody>
      </p:sp>
      <p:pic>
        <p:nvPicPr>
          <p:cNvPr id="5" name="Picture 2" descr="C:\Users\jon\AppData\Local\Microsoft\Windows\Temporary Internet Files\Content.IE5\AH1O1YNZ\MP900442359[1].jpg"/>
          <p:cNvPicPr>
            <a:picLocks noChangeAspect="1" noChangeArrowheads="1"/>
          </p:cNvPicPr>
          <p:nvPr/>
        </p:nvPicPr>
        <p:blipFill>
          <a:blip r:embed="rId3"/>
          <a:srcRect/>
          <a:stretch>
            <a:fillRect/>
          </a:stretch>
        </p:blipFill>
        <p:spPr bwMode="auto">
          <a:xfrm>
            <a:off x="2819400" y="1752600"/>
            <a:ext cx="3124200" cy="4686300"/>
          </a:xfrm>
          <a:prstGeom prst="rect">
            <a:avLst/>
          </a:prstGeom>
          <a:ln>
            <a:noFill/>
          </a:ln>
          <a:effectLst>
            <a:outerShdw blurRad="292100" dist="139700" dir="2700000" algn="tl" rotWithShape="0">
              <a:srgbClr val="333333">
                <a:alpha val="65000"/>
              </a:srgbClr>
            </a:outerShdw>
          </a:effectLst>
          <a:extLst>
            <a:ext uri="{909E8E84-426E-40DD-AFC4-6F175D3DCCD1}"/>
          </a:extLst>
        </p:spPr>
      </p:pic>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fontAlgn="auto">
              <a:spcAft>
                <a:spcPts val="0"/>
              </a:spcAft>
              <a:defRPr/>
            </a:pPr>
            <a:r>
              <a:rPr lang="en-US" dirty="0" smtClean="0"/>
              <a:t>Characteristics of Bonds Payable</a:t>
            </a:r>
          </a:p>
        </p:txBody>
      </p:sp>
      <p:sp>
        <p:nvSpPr>
          <p:cNvPr id="28675" name="Rectangle 3"/>
          <p:cNvSpPr>
            <a:spLocks noChangeArrowheads="1"/>
          </p:cNvSpPr>
          <p:nvPr/>
        </p:nvSpPr>
        <p:spPr bwMode="auto">
          <a:xfrm>
            <a:off x="763588" y="3289300"/>
            <a:ext cx="7923212" cy="3276600"/>
          </a:xfrm>
          <a:prstGeom prst="rect">
            <a:avLst/>
          </a:prstGeom>
          <a:solidFill>
            <a:srgbClr val="FFFFCC"/>
          </a:solidFill>
          <a:ln w="12700">
            <a:solidFill>
              <a:schemeClr val="tx1"/>
            </a:solidFill>
            <a:miter lim="800000"/>
            <a:headEnd/>
            <a:tailEnd/>
          </a:ln>
          <a:effectLst>
            <a:outerShdw dist="107763" dir="2700000" algn="ctr" rotWithShape="0">
              <a:schemeClr val="bg2">
                <a:alpha val="50000"/>
              </a:schemeClr>
            </a:outerShdw>
          </a:effectLst>
        </p:spPr>
        <p:txBody>
          <a:bodyPr lIns="90488" tIns="44450" rIns="90488" bIns="44450"/>
          <a:lstStyle/>
          <a:p>
            <a:pPr marL="342900" indent="-342900" fontAlgn="auto">
              <a:lnSpc>
                <a:spcPct val="85000"/>
              </a:lnSpc>
              <a:spcBef>
                <a:spcPct val="30000"/>
              </a:spcBef>
              <a:spcAft>
                <a:spcPts val="0"/>
              </a:spcAft>
              <a:buClr>
                <a:schemeClr val="tx2"/>
              </a:buClr>
              <a:buSzPct val="80000"/>
              <a:buFont typeface="Wingdings" pitchFamily="-112" charset="2"/>
              <a:buChar char="l"/>
              <a:defRPr/>
            </a:pPr>
            <a:r>
              <a:rPr lang="en-US" sz="2400" b="1" dirty="0">
                <a:solidFill>
                  <a:schemeClr val="hlink"/>
                </a:solidFill>
                <a:cs typeface="Arial" charset="0"/>
              </a:rPr>
              <a:t>Unsecured (debenture) bonds</a:t>
            </a:r>
          </a:p>
          <a:p>
            <a:pPr marL="347663" lvl="1" indent="109538" fontAlgn="auto">
              <a:lnSpc>
                <a:spcPct val="85000"/>
              </a:lnSpc>
              <a:spcBef>
                <a:spcPct val="30000"/>
              </a:spcBef>
              <a:spcAft>
                <a:spcPts val="0"/>
              </a:spcAft>
              <a:buClr>
                <a:schemeClr val="hlink"/>
              </a:buClr>
              <a:buSzPct val="90000"/>
              <a:defRPr/>
            </a:pPr>
            <a:r>
              <a:rPr lang="en-US" b="1" dirty="0">
                <a:latin typeface="Trebuchet MS" pitchFamily="34" charset="0"/>
                <a:cs typeface="Arial" charset="0"/>
              </a:rPr>
              <a:t>No assets are pledged as guarantee of repayment at maturity.</a:t>
            </a:r>
          </a:p>
          <a:p>
            <a:pPr marL="342900" indent="-342900" fontAlgn="auto">
              <a:lnSpc>
                <a:spcPct val="85000"/>
              </a:lnSpc>
              <a:spcBef>
                <a:spcPct val="30000"/>
              </a:spcBef>
              <a:spcAft>
                <a:spcPts val="0"/>
              </a:spcAft>
              <a:buClr>
                <a:schemeClr val="tx2"/>
              </a:buClr>
              <a:buSzPct val="80000"/>
              <a:buFont typeface="Wingdings" pitchFamily="-112" charset="2"/>
              <a:buChar char="l"/>
              <a:defRPr/>
            </a:pPr>
            <a:r>
              <a:rPr lang="en-US" sz="2400" b="1" dirty="0">
                <a:solidFill>
                  <a:schemeClr val="hlink"/>
                </a:solidFill>
                <a:cs typeface="Arial" charset="0"/>
              </a:rPr>
              <a:t>Secured </a:t>
            </a:r>
            <a:r>
              <a:rPr lang="en-US" sz="2400" b="1" dirty="0">
                <a:solidFill>
                  <a:schemeClr val="hlink"/>
                </a:solidFill>
                <a:cs typeface="Arial" charset="0"/>
              </a:rPr>
              <a:t>bonds</a:t>
            </a:r>
          </a:p>
          <a:p>
            <a:pPr marL="742950" lvl="1" indent="-285750" fontAlgn="auto">
              <a:lnSpc>
                <a:spcPct val="85000"/>
              </a:lnSpc>
              <a:spcBef>
                <a:spcPct val="30000"/>
              </a:spcBef>
              <a:spcAft>
                <a:spcPts val="0"/>
              </a:spcAft>
              <a:buClr>
                <a:schemeClr val="hlink"/>
              </a:buClr>
              <a:buSzPct val="90000"/>
              <a:defRPr/>
            </a:pPr>
            <a:r>
              <a:rPr lang="en-US" b="1" dirty="0">
                <a:latin typeface="Trebuchet MS" pitchFamily="34" charset="0"/>
                <a:cs typeface="Arial" charset="0"/>
              </a:rPr>
              <a:t>Specific assets are pledged as guarantee of repayment at </a:t>
            </a:r>
          </a:p>
          <a:p>
            <a:pPr marL="742950" lvl="1" indent="-285750" fontAlgn="auto">
              <a:lnSpc>
                <a:spcPct val="85000"/>
              </a:lnSpc>
              <a:spcBef>
                <a:spcPct val="30000"/>
              </a:spcBef>
              <a:spcAft>
                <a:spcPts val="0"/>
              </a:spcAft>
              <a:buClr>
                <a:schemeClr val="hlink"/>
              </a:buClr>
              <a:buSzPct val="90000"/>
              <a:defRPr/>
            </a:pPr>
            <a:r>
              <a:rPr lang="en-US" b="1" dirty="0">
                <a:latin typeface="Trebuchet MS" pitchFamily="34" charset="0"/>
                <a:cs typeface="Arial" charset="0"/>
              </a:rPr>
              <a:t>maturity.</a:t>
            </a:r>
          </a:p>
          <a:p>
            <a:pPr marL="342900" indent="-342900" fontAlgn="auto">
              <a:lnSpc>
                <a:spcPct val="85000"/>
              </a:lnSpc>
              <a:spcBef>
                <a:spcPct val="30000"/>
              </a:spcBef>
              <a:spcAft>
                <a:spcPts val="0"/>
              </a:spcAft>
              <a:buClr>
                <a:schemeClr val="tx2"/>
              </a:buClr>
              <a:buSzPct val="80000"/>
              <a:buFont typeface="Wingdings" pitchFamily="-112" charset="2"/>
              <a:buChar char="l"/>
              <a:defRPr/>
            </a:pPr>
            <a:r>
              <a:rPr lang="en-US" sz="2400" b="1" dirty="0">
                <a:solidFill>
                  <a:schemeClr val="hlink"/>
                </a:solidFill>
                <a:cs typeface="Arial" charset="0"/>
              </a:rPr>
              <a:t>Callable bonds</a:t>
            </a:r>
          </a:p>
          <a:p>
            <a:pPr marL="742950" lvl="1" indent="-285750" fontAlgn="auto">
              <a:lnSpc>
                <a:spcPct val="85000"/>
              </a:lnSpc>
              <a:spcBef>
                <a:spcPct val="30000"/>
              </a:spcBef>
              <a:spcAft>
                <a:spcPts val="0"/>
              </a:spcAft>
              <a:buClr>
                <a:schemeClr val="hlink"/>
              </a:buClr>
              <a:buSzPct val="90000"/>
              <a:defRPr/>
            </a:pPr>
            <a:r>
              <a:rPr lang="en-US" b="1" dirty="0">
                <a:latin typeface="Trebuchet MS" pitchFamily="34" charset="0"/>
                <a:cs typeface="Arial" charset="0"/>
              </a:rPr>
              <a:t>Bond may be called for early retirement by the issuer.</a:t>
            </a:r>
          </a:p>
          <a:p>
            <a:pPr marL="342900" indent="-342900" fontAlgn="auto">
              <a:lnSpc>
                <a:spcPct val="85000"/>
              </a:lnSpc>
              <a:spcBef>
                <a:spcPct val="30000"/>
              </a:spcBef>
              <a:spcAft>
                <a:spcPts val="0"/>
              </a:spcAft>
              <a:buClr>
                <a:schemeClr val="tx2"/>
              </a:buClr>
              <a:buSzPct val="80000"/>
              <a:buFont typeface="Wingdings" pitchFamily="-112" charset="2"/>
              <a:buChar char="l"/>
              <a:defRPr/>
            </a:pPr>
            <a:r>
              <a:rPr lang="en-US" sz="2400" b="1" dirty="0">
                <a:solidFill>
                  <a:schemeClr val="hlink"/>
                </a:solidFill>
                <a:cs typeface="Arial" charset="0"/>
              </a:rPr>
              <a:t>Convertible bonds</a:t>
            </a:r>
          </a:p>
          <a:p>
            <a:pPr marL="468313" lvl="1" fontAlgn="auto">
              <a:lnSpc>
                <a:spcPct val="85000"/>
              </a:lnSpc>
              <a:spcBef>
                <a:spcPct val="30000"/>
              </a:spcBef>
              <a:spcAft>
                <a:spcPts val="0"/>
              </a:spcAft>
              <a:buClr>
                <a:schemeClr val="hlink"/>
              </a:buClr>
              <a:buSzPct val="90000"/>
              <a:defRPr/>
            </a:pPr>
            <a:r>
              <a:rPr lang="en-US" b="1" dirty="0">
                <a:latin typeface="Trebuchet MS" pitchFamily="34" charset="0"/>
                <a:cs typeface="Arial" charset="0"/>
              </a:rPr>
              <a:t>Bond may be converted to other securities (usually common stock).</a:t>
            </a:r>
          </a:p>
        </p:txBody>
      </p:sp>
      <p:sp>
        <p:nvSpPr>
          <p:cNvPr id="2053" name="Text Box 5"/>
          <p:cNvSpPr txBox="1">
            <a:spLocks noChangeArrowheads="1"/>
          </p:cNvSpPr>
          <p:nvPr/>
        </p:nvSpPr>
        <p:spPr bwMode="auto">
          <a:xfrm>
            <a:off x="1143000" y="1676400"/>
            <a:ext cx="6705600" cy="1384300"/>
          </a:xfrm>
          <a:prstGeom prst="rect">
            <a:avLst/>
          </a:prstGeom>
          <a:solidFill>
            <a:schemeClr val="accent2">
              <a:lumMod val="20000"/>
              <a:lumOff val="80000"/>
            </a:schemeClr>
          </a:solidFill>
          <a:ln w="9525">
            <a:solidFill>
              <a:schemeClr val="tx1"/>
            </a:solidFill>
            <a:miter lim="800000"/>
            <a:headEnd/>
            <a:tailEnd/>
          </a:ln>
        </p:spPr>
        <p:txBody>
          <a:bodyPr>
            <a:spAutoFit/>
          </a:bodyPr>
          <a:lstStyle/>
          <a:p>
            <a:pPr algn="ctr" fontAlgn="auto">
              <a:spcBef>
                <a:spcPct val="50000"/>
              </a:spcBef>
              <a:spcAft>
                <a:spcPts val="0"/>
              </a:spcAft>
              <a:defRPr/>
            </a:pPr>
            <a:r>
              <a:rPr lang="en-US" sz="2800" b="1" dirty="0">
                <a:latin typeface="+mn-lt"/>
              </a:rPr>
              <a:t>An indenture is a bond contract that specifies the legal provisions of a bond issue.</a:t>
            </a:r>
          </a:p>
        </p:txBody>
      </p:sp>
      <p:graphicFrame>
        <p:nvGraphicFramePr>
          <p:cNvPr id="155667" name="Object 19"/>
          <p:cNvGraphicFramePr>
            <a:graphicFrameLocks/>
          </p:cNvGraphicFramePr>
          <p:nvPr/>
        </p:nvGraphicFramePr>
        <p:xfrm>
          <a:off x="7696200" y="4432300"/>
          <a:ext cx="1295400" cy="1639888"/>
        </p:xfrm>
        <a:graphic>
          <a:graphicData uri="http://schemas.openxmlformats.org/presentationml/2006/ole">
            <p:oleObj spid="_x0000_s155667" name="Microsoft ClipArt Gallery" r:id="rId4" imgW="5013769" imgH="5546361" progId="">
              <p:embed/>
            </p:oleObj>
          </a:graphicData>
        </a:graphic>
      </p:graphicFrame>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fontAlgn="auto">
              <a:spcAft>
                <a:spcPts val="0"/>
              </a:spcAft>
              <a:defRPr/>
            </a:pPr>
            <a:r>
              <a:rPr lang="en-US" dirty="0" smtClean="0"/>
              <a:t>Characteristics of Bonds Payable</a:t>
            </a:r>
          </a:p>
        </p:txBody>
      </p:sp>
      <p:sp>
        <p:nvSpPr>
          <p:cNvPr id="88067" name="Rectangle 3"/>
          <p:cNvSpPr>
            <a:spLocks noGrp="1" noChangeArrowheads="1"/>
          </p:cNvSpPr>
          <p:nvPr>
            <p:ph type="body" idx="4294967295"/>
          </p:nvPr>
        </p:nvSpPr>
        <p:spPr>
          <a:xfrm>
            <a:off x="304800" y="1752600"/>
            <a:ext cx="5867400" cy="4800600"/>
          </a:xfrm>
          <a:solidFill>
            <a:srgbClr val="FFFFCC"/>
          </a:solidFill>
          <a:ln>
            <a:solidFill>
              <a:schemeClr val="tx1"/>
            </a:solidFill>
          </a:ln>
          <a:effectLst>
            <a:outerShdw dist="107763" dir="2700000" algn="ctr" rotWithShape="0">
              <a:schemeClr val="bg2"/>
            </a:outerShdw>
          </a:effectLst>
        </p:spPr>
        <p:txBody>
          <a:bodyPr rtlCol="0">
            <a:normAutofit lnSpcReduction="10000"/>
          </a:bodyPr>
          <a:lstStyle/>
          <a:p>
            <a:pPr marL="274320" indent="-274320" fontAlgn="auto">
              <a:buFont typeface="Arial" charset="0"/>
              <a:buChar char="•"/>
              <a:defRPr/>
            </a:pPr>
            <a:r>
              <a:rPr lang="en-US" sz="2800" dirty="0" smtClean="0"/>
              <a:t>The bond indenture contains </a:t>
            </a:r>
            <a:r>
              <a:rPr lang="en-US" sz="2800" b="1" dirty="0" smtClean="0">
                <a:solidFill>
                  <a:srgbClr val="FF9900"/>
                </a:solidFill>
              </a:rPr>
              <a:t>covenants</a:t>
            </a:r>
            <a:r>
              <a:rPr lang="en-US" sz="2800" dirty="0" smtClean="0"/>
              <a:t> designed to protect the creditors.</a:t>
            </a:r>
          </a:p>
          <a:p>
            <a:pPr marL="274320" indent="-274320" fontAlgn="auto">
              <a:buFont typeface="Arial" charset="0"/>
              <a:buChar char="•"/>
              <a:defRPr/>
            </a:pPr>
            <a:r>
              <a:rPr lang="en-US" sz="2800" dirty="0" smtClean="0"/>
              <a:t>The bond issuer also prepares a </a:t>
            </a:r>
            <a:r>
              <a:rPr lang="en-US" sz="2800" b="1" dirty="0" smtClean="0">
                <a:solidFill>
                  <a:srgbClr val="FF9900"/>
                </a:solidFill>
              </a:rPr>
              <a:t>prospectus</a:t>
            </a:r>
            <a:r>
              <a:rPr lang="en-US" sz="2800" dirty="0" smtClean="0"/>
              <a:t>, which describes the company, the bonds, and how the proceeds of the bonds will be used. </a:t>
            </a:r>
          </a:p>
          <a:p>
            <a:pPr marL="274320" indent="-274320" fontAlgn="auto">
              <a:buFont typeface="Arial" charset="0"/>
              <a:buChar char="•"/>
              <a:defRPr/>
            </a:pPr>
            <a:r>
              <a:rPr lang="en-US" sz="2800" dirty="0" smtClean="0"/>
              <a:t>The </a:t>
            </a:r>
            <a:r>
              <a:rPr lang="en-US" sz="2800" b="1" dirty="0" smtClean="0">
                <a:solidFill>
                  <a:srgbClr val="FF9900"/>
                </a:solidFill>
              </a:rPr>
              <a:t>trustee</a:t>
            </a:r>
            <a:r>
              <a:rPr lang="en-US" sz="2800" dirty="0" smtClean="0"/>
              <a:t> makes sure the issuer fulfills all of the provisions of the bond indenture.</a:t>
            </a:r>
            <a:endParaRPr lang="en-US" sz="2800" dirty="0"/>
          </a:p>
        </p:txBody>
      </p:sp>
      <p:pic>
        <p:nvPicPr>
          <p:cNvPr id="189443" name="Picture 4" descr="bd04969_"/>
          <p:cNvPicPr>
            <a:picLocks noChangeAspect="1" noChangeArrowheads="1"/>
          </p:cNvPicPr>
          <p:nvPr/>
        </p:nvPicPr>
        <p:blipFill>
          <a:blip r:embed="rId3"/>
          <a:srcRect/>
          <a:stretch>
            <a:fillRect/>
          </a:stretch>
        </p:blipFill>
        <p:spPr bwMode="auto">
          <a:xfrm>
            <a:off x="6340475" y="2871788"/>
            <a:ext cx="2498725" cy="2309812"/>
          </a:xfrm>
          <a:prstGeom prst="rect">
            <a:avLst/>
          </a:prstGeom>
          <a:noFill/>
          <a:ln w="9525">
            <a:noFill/>
            <a:miter lim="800000"/>
            <a:headEnd/>
            <a:tailEnd/>
          </a:ln>
        </p:spPr>
      </p:pic>
    </p:spTree>
  </p:cSld>
  <p:clrMapOvr>
    <a:masterClrMapping/>
  </p:clrMapOvr>
  <p:transition>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pPr fontAlgn="auto">
              <a:spcAft>
                <a:spcPts val="0"/>
              </a:spcAft>
              <a:defRPr/>
            </a:pPr>
            <a:r>
              <a:rPr lang="en-US" dirty="0" smtClean="0"/>
              <a:t>Reporting Bond Transactions</a:t>
            </a:r>
          </a:p>
        </p:txBody>
      </p:sp>
      <p:grpSp>
        <p:nvGrpSpPr>
          <p:cNvPr id="2" name="Group 10"/>
          <p:cNvGrpSpPr>
            <a:grpSpLocks/>
          </p:cNvGrpSpPr>
          <p:nvPr/>
        </p:nvGrpSpPr>
        <p:grpSpPr bwMode="auto">
          <a:xfrm>
            <a:off x="76200" y="3429000"/>
            <a:ext cx="8839200" cy="3124200"/>
            <a:chOff x="228600" y="1676400"/>
            <a:chExt cx="8839200" cy="3124200"/>
          </a:xfrm>
        </p:grpSpPr>
        <p:graphicFrame>
          <p:nvGraphicFramePr>
            <p:cNvPr id="156706" name="Object 34"/>
            <p:cNvGraphicFramePr>
              <a:graphicFrameLocks noChangeAspect="1"/>
            </p:cNvGraphicFramePr>
            <p:nvPr/>
          </p:nvGraphicFramePr>
          <p:xfrm>
            <a:off x="228600" y="1676400"/>
            <a:ext cx="8839200" cy="3124200"/>
          </p:xfrm>
          <a:graphic>
            <a:graphicData uri="http://schemas.openxmlformats.org/presentationml/2006/ole">
              <p:oleObj spid="_x0000_s156706" name="Worksheet" r:id="rId4" imgW="4962380" imgH="1905133" progId="Excel.Sheet.8">
                <p:embed/>
              </p:oleObj>
            </a:graphicData>
          </a:graphic>
        </p:graphicFrame>
        <p:sp>
          <p:nvSpPr>
            <p:cNvPr id="156710" name="Rectangle 5"/>
            <p:cNvSpPr>
              <a:spLocks noChangeArrowheads="1"/>
            </p:cNvSpPr>
            <p:nvPr/>
          </p:nvSpPr>
          <p:spPr bwMode="auto">
            <a:xfrm>
              <a:off x="1371600" y="2667000"/>
              <a:ext cx="304800" cy="381000"/>
            </a:xfrm>
            <a:prstGeom prst="rect">
              <a:avLst/>
            </a:prstGeom>
            <a:noFill/>
            <a:ln w="9525">
              <a:noFill/>
              <a:miter lim="800000"/>
              <a:headEnd/>
              <a:tailEnd/>
            </a:ln>
          </p:spPr>
          <p:txBody>
            <a:bodyPr wrap="none" anchor="ctr"/>
            <a:lstStyle/>
            <a:p>
              <a:pPr algn="ctr" eaLnBrk="0" hangingPunct="0"/>
              <a:r>
                <a:rPr lang="en-US" sz="2000" b="1">
                  <a:latin typeface="Verdana" pitchFamily="34" charset="0"/>
                </a:rPr>
                <a:t>=</a:t>
              </a:r>
            </a:p>
          </p:txBody>
        </p:sp>
        <p:sp>
          <p:nvSpPr>
            <p:cNvPr id="156711" name="Rectangle 6"/>
            <p:cNvSpPr>
              <a:spLocks noChangeArrowheads="1"/>
            </p:cNvSpPr>
            <p:nvPr/>
          </p:nvSpPr>
          <p:spPr bwMode="auto">
            <a:xfrm>
              <a:off x="1371600" y="3352800"/>
              <a:ext cx="304800" cy="381000"/>
            </a:xfrm>
            <a:prstGeom prst="rect">
              <a:avLst/>
            </a:prstGeom>
            <a:noFill/>
            <a:ln w="9525">
              <a:noFill/>
              <a:miter lim="800000"/>
              <a:headEnd/>
              <a:tailEnd/>
            </a:ln>
          </p:spPr>
          <p:txBody>
            <a:bodyPr wrap="none" anchor="ctr"/>
            <a:lstStyle/>
            <a:p>
              <a:pPr algn="ctr" eaLnBrk="0" hangingPunct="0"/>
              <a:r>
                <a:rPr lang="en-US" sz="2000" b="1">
                  <a:latin typeface="Verdana" pitchFamily="34" charset="0"/>
                </a:rPr>
                <a:t>&lt;</a:t>
              </a:r>
            </a:p>
          </p:txBody>
        </p:sp>
        <p:sp>
          <p:nvSpPr>
            <p:cNvPr id="156712" name="Rectangle 7"/>
            <p:cNvSpPr>
              <a:spLocks noChangeArrowheads="1"/>
            </p:cNvSpPr>
            <p:nvPr/>
          </p:nvSpPr>
          <p:spPr bwMode="auto">
            <a:xfrm>
              <a:off x="1371600" y="4114800"/>
              <a:ext cx="304800" cy="381000"/>
            </a:xfrm>
            <a:prstGeom prst="rect">
              <a:avLst/>
            </a:prstGeom>
            <a:noFill/>
            <a:ln w="9525">
              <a:noFill/>
              <a:miter lim="800000"/>
              <a:headEnd/>
              <a:tailEnd/>
            </a:ln>
          </p:spPr>
          <p:txBody>
            <a:bodyPr wrap="none" anchor="ctr"/>
            <a:lstStyle/>
            <a:p>
              <a:pPr algn="ctr" eaLnBrk="0" hangingPunct="0"/>
              <a:r>
                <a:rPr lang="en-US" sz="2000" b="1">
                  <a:latin typeface="Verdana" pitchFamily="34" charset="0"/>
                </a:rPr>
                <a:t>&gt;</a:t>
              </a:r>
            </a:p>
          </p:txBody>
        </p:sp>
        <p:sp>
          <p:nvSpPr>
            <p:cNvPr id="156713" name="Rectangle 8"/>
            <p:cNvSpPr>
              <a:spLocks noChangeArrowheads="1"/>
            </p:cNvSpPr>
            <p:nvPr/>
          </p:nvSpPr>
          <p:spPr bwMode="auto">
            <a:xfrm>
              <a:off x="3429000" y="2667000"/>
              <a:ext cx="304800" cy="381000"/>
            </a:xfrm>
            <a:prstGeom prst="rect">
              <a:avLst/>
            </a:prstGeom>
            <a:noFill/>
            <a:ln w="9525">
              <a:noFill/>
              <a:miter lim="800000"/>
              <a:headEnd/>
              <a:tailEnd/>
            </a:ln>
          </p:spPr>
          <p:txBody>
            <a:bodyPr wrap="none" anchor="ctr"/>
            <a:lstStyle/>
            <a:p>
              <a:pPr algn="ctr" eaLnBrk="0" hangingPunct="0"/>
              <a:r>
                <a:rPr lang="en-US" sz="2000" b="1">
                  <a:latin typeface="Verdana" pitchFamily="34" charset="0"/>
                </a:rPr>
                <a:t>=</a:t>
              </a:r>
            </a:p>
          </p:txBody>
        </p:sp>
        <p:sp>
          <p:nvSpPr>
            <p:cNvPr id="156714" name="Rectangle 9"/>
            <p:cNvSpPr>
              <a:spLocks noChangeArrowheads="1"/>
            </p:cNvSpPr>
            <p:nvPr/>
          </p:nvSpPr>
          <p:spPr bwMode="auto">
            <a:xfrm>
              <a:off x="3429000" y="3352800"/>
              <a:ext cx="304800" cy="381000"/>
            </a:xfrm>
            <a:prstGeom prst="rect">
              <a:avLst/>
            </a:prstGeom>
            <a:noFill/>
            <a:ln w="9525">
              <a:noFill/>
              <a:miter lim="800000"/>
              <a:headEnd/>
              <a:tailEnd/>
            </a:ln>
          </p:spPr>
          <p:txBody>
            <a:bodyPr wrap="none" anchor="ctr"/>
            <a:lstStyle/>
            <a:p>
              <a:pPr algn="ctr" eaLnBrk="0" hangingPunct="0"/>
              <a:r>
                <a:rPr lang="en-US" sz="2000" b="1">
                  <a:latin typeface="Verdana" pitchFamily="34" charset="0"/>
                </a:rPr>
                <a:t>&lt;</a:t>
              </a:r>
            </a:p>
          </p:txBody>
        </p:sp>
        <p:sp>
          <p:nvSpPr>
            <p:cNvPr id="156715" name="Rectangle 10"/>
            <p:cNvSpPr>
              <a:spLocks noChangeArrowheads="1"/>
            </p:cNvSpPr>
            <p:nvPr/>
          </p:nvSpPr>
          <p:spPr bwMode="auto">
            <a:xfrm>
              <a:off x="3429000" y="4114800"/>
              <a:ext cx="304800" cy="381000"/>
            </a:xfrm>
            <a:prstGeom prst="rect">
              <a:avLst/>
            </a:prstGeom>
            <a:noFill/>
            <a:ln w="9525">
              <a:noFill/>
              <a:miter lim="800000"/>
              <a:headEnd/>
              <a:tailEnd/>
            </a:ln>
          </p:spPr>
          <p:txBody>
            <a:bodyPr wrap="none" anchor="ctr"/>
            <a:lstStyle/>
            <a:p>
              <a:pPr algn="ctr" eaLnBrk="0" hangingPunct="0"/>
              <a:r>
                <a:rPr lang="en-US" sz="2000" b="1">
                  <a:latin typeface="Verdana" pitchFamily="34" charset="0"/>
                </a:rPr>
                <a:t>&gt;</a:t>
              </a:r>
            </a:p>
          </p:txBody>
        </p:sp>
      </p:grpSp>
      <p:graphicFrame>
        <p:nvGraphicFramePr>
          <p:cNvPr id="156707" name="Object 35"/>
          <p:cNvGraphicFramePr>
            <a:graphicFrameLocks/>
          </p:cNvGraphicFramePr>
          <p:nvPr/>
        </p:nvGraphicFramePr>
        <p:xfrm>
          <a:off x="534988" y="1524000"/>
          <a:ext cx="7997825" cy="1568450"/>
        </p:xfrm>
        <a:graphic>
          <a:graphicData uri="http://schemas.openxmlformats.org/presentationml/2006/ole">
            <p:oleObj spid="_x0000_s156707" name="Worksheet" r:id="rId5" imgW="4991400" imgH="1089000" progId="Excel.Sheet.8">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0488"/>
            <a:ext cx="8382000" cy="838200"/>
          </a:xfrm>
        </p:spPr>
        <p:txBody>
          <a:bodyPr/>
          <a:lstStyle/>
          <a:p>
            <a:pPr fontAlgn="auto">
              <a:spcAft>
                <a:spcPts val="0"/>
              </a:spcAft>
              <a:defRPr/>
            </a:pPr>
            <a:r>
              <a:rPr lang="en-US" dirty="0" smtClean="0"/>
              <a:t>Bonds Issued at Par</a:t>
            </a:r>
          </a:p>
        </p:txBody>
      </p:sp>
      <p:sp>
        <p:nvSpPr>
          <p:cNvPr id="93187" name="Rectangle 3"/>
          <p:cNvSpPr>
            <a:spLocks noChangeArrowheads="1"/>
          </p:cNvSpPr>
          <p:nvPr/>
        </p:nvSpPr>
        <p:spPr bwMode="auto">
          <a:xfrm>
            <a:off x="977900" y="1146175"/>
            <a:ext cx="7318375" cy="1600200"/>
          </a:xfrm>
          <a:prstGeom prst="rect">
            <a:avLst/>
          </a:prstGeom>
          <a:solidFill>
            <a:schemeClr val="accent2">
              <a:lumMod val="40000"/>
              <a:lumOff val="60000"/>
            </a:schemeClr>
          </a:solidFill>
          <a:ln w="12700">
            <a:solidFill>
              <a:schemeClr val="tx1"/>
            </a:solidFill>
            <a:miter lim="800000"/>
            <a:headEnd/>
            <a:tailEnd/>
          </a:ln>
          <a:effectLst>
            <a:outerShdw dist="107763" dir="2700000" algn="ctr" rotWithShape="0">
              <a:schemeClr val="bg2">
                <a:alpha val="50000"/>
              </a:schemeClr>
            </a:outerShdw>
          </a:effectLst>
        </p:spPr>
        <p:txBody>
          <a:bodyPr lIns="90488" tIns="44450" rIns="90488" bIns="44450"/>
          <a:lstStyle/>
          <a:p>
            <a:pPr marL="342900" indent="-342900" fontAlgn="auto">
              <a:spcBef>
                <a:spcPct val="20000"/>
              </a:spcBef>
              <a:spcAft>
                <a:spcPts val="0"/>
              </a:spcAft>
              <a:buClr>
                <a:schemeClr val="tx2"/>
              </a:buClr>
              <a:buSzPct val="80000"/>
              <a:buFont typeface="Wingdings" pitchFamily="-112" charset="2"/>
              <a:buNone/>
              <a:defRPr/>
            </a:pPr>
            <a:r>
              <a:rPr lang="en-US" sz="2400" dirty="0">
                <a:cs typeface="Arial" charset="0"/>
              </a:rPr>
              <a:t>	On </a:t>
            </a:r>
            <a:r>
              <a:rPr lang="en-US" sz="2400" dirty="0">
                <a:cs typeface="Arial" charset="0"/>
              </a:rPr>
              <a:t>January 1, </a:t>
            </a:r>
            <a:r>
              <a:rPr lang="en-US" sz="2400" dirty="0">
                <a:cs typeface="Arial" charset="0"/>
              </a:rPr>
              <a:t>2014, </a:t>
            </a:r>
            <a:r>
              <a:rPr lang="en-US" sz="2400" dirty="0">
                <a:latin typeface="+mn-lt"/>
              </a:rPr>
              <a:t>AT&amp;T</a:t>
            </a:r>
            <a:r>
              <a:rPr lang="en-US" sz="2400" dirty="0">
                <a:cs typeface="Arial" charset="0"/>
              </a:rPr>
              <a:t> </a:t>
            </a:r>
            <a:r>
              <a:rPr lang="en-US" sz="2400" dirty="0">
                <a:cs typeface="Arial" charset="0"/>
              </a:rPr>
              <a:t>issues $100,000 in bonds having </a:t>
            </a:r>
            <a:r>
              <a:rPr lang="en-US" sz="2400" dirty="0">
                <a:cs typeface="Arial" charset="0"/>
              </a:rPr>
              <a:t>10</a:t>
            </a:r>
            <a:r>
              <a:rPr lang="en-US" sz="2400" dirty="0">
                <a:cs typeface="Arial" charset="0"/>
              </a:rPr>
              <a:t>% </a:t>
            </a:r>
            <a:r>
              <a:rPr lang="en-US" sz="2400" dirty="0">
                <a:cs typeface="Arial" charset="0"/>
              </a:rPr>
              <a:t>annual stated rate of interest. The </a:t>
            </a:r>
            <a:r>
              <a:rPr lang="en-US" sz="2400" dirty="0">
                <a:cs typeface="Arial" charset="0"/>
              </a:rPr>
              <a:t>bonds mature in </a:t>
            </a:r>
            <a:r>
              <a:rPr lang="en-US" sz="2400" dirty="0">
                <a:cs typeface="Arial" charset="0"/>
              </a:rPr>
              <a:t>2 </a:t>
            </a:r>
            <a:r>
              <a:rPr lang="en-US" sz="2400" dirty="0">
                <a:cs typeface="Arial" charset="0"/>
              </a:rPr>
              <a:t>years and interest is paid semiannually</a:t>
            </a:r>
            <a:r>
              <a:rPr lang="en-US" sz="2400" dirty="0">
                <a:cs typeface="Arial" charset="0"/>
              </a:rPr>
              <a:t>. The </a:t>
            </a:r>
            <a:r>
              <a:rPr lang="en-US" sz="2400" dirty="0">
                <a:cs typeface="Arial" charset="0"/>
              </a:rPr>
              <a:t>market rate is 10% annually.</a:t>
            </a:r>
          </a:p>
          <a:p>
            <a:pPr marL="342900" indent="-342900" algn="ctr" fontAlgn="auto">
              <a:spcBef>
                <a:spcPct val="20000"/>
              </a:spcBef>
              <a:spcAft>
                <a:spcPts val="0"/>
              </a:spcAft>
              <a:buClr>
                <a:schemeClr val="tx2"/>
              </a:buClr>
              <a:buSzPct val="80000"/>
              <a:buFont typeface="Wingdings" pitchFamily="-112" charset="2"/>
              <a:buNone/>
              <a:defRPr/>
            </a:pPr>
            <a:endParaRPr lang="en-US" sz="2400" dirty="0">
              <a:cs typeface="Arial" charset="0"/>
            </a:endParaRPr>
          </a:p>
          <a:p>
            <a:pPr marL="342900" indent="-342900" algn="ctr" fontAlgn="auto">
              <a:spcBef>
                <a:spcPct val="20000"/>
              </a:spcBef>
              <a:spcAft>
                <a:spcPts val="0"/>
              </a:spcAft>
              <a:buClr>
                <a:schemeClr val="tx2"/>
              </a:buClr>
              <a:buSzPct val="80000"/>
              <a:buFont typeface="Wingdings" pitchFamily="-112" charset="2"/>
              <a:buNone/>
              <a:defRPr/>
            </a:pPr>
            <a:r>
              <a:rPr lang="en-US" sz="2400" dirty="0">
                <a:cs typeface="Arial" charset="0"/>
              </a:rPr>
              <a:t>This bond is issued at a par.</a:t>
            </a:r>
          </a:p>
        </p:txBody>
      </p:sp>
      <p:graphicFrame>
        <p:nvGraphicFramePr>
          <p:cNvPr id="157730" name="Object 34"/>
          <p:cNvGraphicFramePr>
            <a:graphicFrameLocks/>
          </p:cNvGraphicFramePr>
          <p:nvPr/>
        </p:nvGraphicFramePr>
        <p:xfrm>
          <a:off x="149225" y="2822575"/>
          <a:ext cx="8629650" cy="1722438"/>
        </p:xfrm>
        <a:graphic>
          <a:graphicData uri="http://schemas.openxmlformats.org/presentationml/2006/ole">
            <p:oleObj spid="_x0000_s157730" name="Worksheet" r:id="rId4" imgW="6299280" imgH="2587680" progId="Excel.Sheet.8">
              <p:embed/>
            </p:oleObj>
          </a:graphicData>
        </a:graphic>
      </p:graphicFrame>
      <p:grpSp>
        <p:nvGrpSpPr>
          <p:cNvPr id="157734" name="Group 6"/>
          <p:cNvGrpSpPr>
            <a:grpSpLocks/>
          </p:cNvGrpSpPr>
          <p:nvPr/>
        </p:nvGrpSpPr>
        <p:grpSpPr bwMode="auto">
          <a:xfrm>
            <a:off x="1050925" y="3889375"/>
            <a:ext cx="2779713" cy="515938"/>
            <a:chOff x="769" y="3337"/>
            <a:chExt cx="1750" cy="325"/>
          </a:xfrm>
        </p:grpSpPr>
        <p:sp>
          <p:nvSpPr>
            <p:cNvPr id="157735" name="Rectangle 7"/>
            <p:cNvSpPr>
              <a:spLocks noChangeArrowheads="1"/>
            </p:cNvSpPr>
            <p:nvPr/>
          </p:nvSpPr>
          <p:spPr bwMode="auto">
            <a:xfrm>
              <a:off x="769" y="3337"/>
              <a:ext cx="478" cy="325"/>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b="1">
                  <a:solidFill>
                    <a:srgbClr val="000000"/>
                  </a:solidFill>
                </a:rPr>
                <a:t>=</a:t>
              </a:r>
            </a:p>
          </p:txBody>
        </p:sp>
        <p:sp>
          <p:nvSpPr>
            <p:cNvPr id="157736" name="Rectangle 8"/>
            <p:cNvSpPr>
              <a:spLocks noChangeArrowheads="1"/>
            </p:cNvSpPr>
            <p:nvPr/>
          </p:nvSpPr>
          <p:spPr bwMode="auto">
            <a:xfrm>
              <a:off x="2041" y="3337"/>
              <a:ext cx="478" cy="325"/>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b="1">
                  <a:solidFill>
                    <a:srgbClr val="000000"/>
                  </a:solidFill>
                </a:rPr>
                <a:t>=</a:t>
              </a:r>
            </a:p>
          </p:txBody>
        </p:sp>
      </p:grpSp>
      <p:graphicFrame>
        <p:nvGraphicFramePr>
          <p:cNvPr id="39939" name="Object 35"/>
          <p:cNvGraphicFramePr>
            <a:graphicFrameLocks/>
          </p:cNvGraphicFramePr>
          <p:nvPr/>
        </p:nvGraphicFramePr>
        <p:xfrm>
          <a:off x="152400" y="4697413"/>
          <a:ext cx="8686800" cy="1600200"/>
        </p:xfrm>
        <a:graphic>
          <a:graphicData uri="http://schemas.openxmlformats.org/presentationml/2006/ole">
            <p:oleObj spid="_x0000_s157731" name="Worksheet" r:id="rId5" imgW="5067300" imgH="1600200" progId="Excel.Sheet.8">
              <p:embed/>
            </p:oleObj>
          </a:graphicData>
        </a:graphic>
      </p:graphicFrame>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wipe(left)">
                                      <p:cBhvr>
                                        <p:cTn id="7" dur="500"/>
                                        <p:tgtEl>
                                          <p:spTgt spid="39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1026"/>
          <p:cNvSpPr>
            <a:spLocks noGrp="1" noChangeArrowheads="1"/>
          </p:cNvSpPr>
          <p:nvPr>
            <p:ph type="title"/>
          </p:nvPr>
        </p:nvSpPr>
        <p:spPr>
          <a:xfrm>
            <a:off x="457200" y="104775"/>
            <a:ext cx="8382000" cy="838200"/>
          </a:xfrm>
        </p:spPr>
        <p:txBody>
          <a:bodyPr/>
          <a:lstStyle/>
          <a:p>
            <a:pPr fontAlgn="auto">
              <a:spcAft>
                <a:spcPts val="0"/>
              </a:spcAft>
              <a:defRPr/>
            </a:pPr>
            <a:r>
              <a:rPr lang="en-US" dirty="0" smtClean="0"/>
              <a:t>Bonds Issued at Par</a:t>
            </a:r>
          </a:p>
        </p:txBody>
      </p:sp>
      <p:graphicFrame>
        <p:nvGraphicFramePr>
          <p:cNvPr id="158754" name="Object 34"/>
          <p:cNvGraphicFramePr>
            <a:graphicFrameLocks/>
          </p:cNvGraphicFramePr>
          <p:nvPr/>
        </p:nvGraphicFramePr>
        <p:xfrm>
          <a:off x="603250" y="2043113"/>
          <a:ext cx="7854950" cy="1803400"/>
        </p:xfrm>
        <a:graphic>
          <a:graphicData uri="http://schemas.openxmlformats.org/presentationml/2006/ole">
            <p:oleObj spid="_x0000_s158754" name="Worksheet" r:id="rId4" imgW="5181679" imgH="1600120" progId="Excel.Sheet.8">
              <p:embed/>
            </p:oleObj>
          </a:graphicData>
        </a:graphic>
      </p:graphicFrame>
      <p:sp>
        <p:nvSpPr>
          <p:cNvPr id="95236" name="Rectangle 1028"/>
          <p:cNvSpPr>
            <a:spLocks noChangeArrowheads="1"/>
          </p:cNvSpPr>
          <p:nvPr/>
        </p:nvSpPr>
        <p:spPr bwMode="auto">
          <a:xfrm>
            <a:off x="0" y="1141413"/>
            <a:ext cx="8915400" cy="762000"/>
          </a:xfrm>
          <a:prstGeom prst="rect">
            <a:avLst/>
          </a:prstGeom>
          <a:solidFill>
            <a:schemeClr val="accent2">
              <a:lumMod val="50000"/>
            </a:schemeClr>
          </a:solidFill>
          <a:ln w="12700">
            <a:solidFill>
              <a:schemeClr val="tx1"/>
            </a:solidFill>
            <a:miter lim="800000"/>
            <a:headEnd/>
            <a:tailEnd/>
          </a:ln>
          <a:effectLst>
            <a:outerShdw dist="107763" dir="2700000" algn="ctr" rotWithShape="0">
              <a:schemeClr val="bg2"/>
            </a:outerShdw>
          </a:effectLst>
        </p:spPr>
        <p:txBody>
          <a:bodyPr lIns="90488" tIns="44450" rIns="90488" bIns="44450"/>
          <a:lstStyle/>
          <a:p>
            <a:pPr marL="533400" indent="-533400" algn="ctr" fontAlgn="auto">
              <a:spcBef>
                <a:spcPct val="20000"/>
              </a:spcBef>
              <a:spcAft>
                <a:spcPts val="0"/>
              </a:spcAft>
              <a:buClr>
                <a:srgbClr val="FFFFCC"/>
              </a:buClr>
              <a:buFont typeface="Monotype Sorts" pitchFamily="2" charset="2"/>
              <a:buNone/>
              <a:defRPr/>
            </a:pPr>
            <a:r>
              <a:rPr lang="en-US" sz="2400" b="1" dirty="0">
                <a:solidFill>
                  <a:srgbClr val="FFFFCC"/>
                </a:solidFill>
                <a:effectLst>
                  <a:outerShdw blurRad="38100" dist="38100" dir="2700000" algn="tl">
                    <a:srgbClr val="000000"/>
                  </a:outerShdw>
                </a:effectLst>
                <a:cs typeface="Arial" charset="0"/>
              </a:rPr>
              <a:t>Here is the entry made every six months to record the interest payment.</a:t>
            </a:r>
          </a:p>
        </p:txBody>
      </p:sp>
      <p:grpSp>
        <p:nvGrpSpPr>
          <p:cNvPr id="2" name="Group 6"/>
          <p:cNvGrpSpPr>
            <a:grpSpLocks/>
          </p:cNvGrpSpPr>
          <p:nvPr/>
        </p:nvGrpSpPr>
        <p:grpSpPr bwMode="auto">
          <a:xfrm>
            <a:off x="-12700" y="3983038"/>
            <a:ext cx="8915400" cy="2378075"/>
            <a:chOff x="-377968" y="4154827"/>
            <a:chExt cx="9453071" cy="2997584"/>
          </a:xfrm>
        </p:grpSpPr>
        <p:graphicFrame>
          <p:nvGraphicFramePr>
            <p:cNvPr id="158755" name="Object 35"/>
            <p:cNvGraphicFramePr>
              <a:graphicFrameLocks/>
            </p:cNvGraphicFramePr>
            <p:nvPr/>
          </p:nvGraphicFramePr>
          <p:xfrm>
            <a:off x="361951" y="4954733"/>
            <a:ext cx="8160344" cy="2197678"/>
          </p:xfrm>
          <a:graphic>
            <a:graphicData uri="http://schemas.openxmlformats.org/presentationml/2006/ole">
              <p:oleObj spid="_x0000_s158755" name="Worksheet" r:id="rId5" imgW="5067153" imgH="1600120" progId="Excel.Sheet.8">
                <p:embed/>
              </p:oleObj>
            </a:graphicData>
          </a:graphic>
        </p:graphicFrame>
        <p:sp>
          <p:nvSpPr>
            <p:cNvPr id="6" name="Rectangle 1028"/>
            <p:cNvSpPr>
              <a:spLocks noChangeArrowheads="1"/>
            </p:cNvSpPr>
            <p:nvPr/>
          </p:nvSpPr>
          <p:spPr bwMode="auto">
            <a:xfrm>
              <a:off x="-377968" y="4154827"/>
              <a:ext cx="9453071" cy="692366"/>
            </a:xfrm>
            <a:prstGeom prst="rect">
              <a:avLst/>
            </a:prstGeom>
            <a:solidFill>
              <a:schemeClr val="accent2">
                <a:lumMod val="50000"/>
              </a:schemeClr>
            </a:solidFill>
            <a:ln w="12700">
              <a:solidFill>
                <a:schemeClr val="tx1"/>
              </a:solidFill>
              <a:miter lim="800000"/>
              <a:headEnd/>
              <a:tailEnd/>
            </a:ln>
            <a:effectLst>
              <a:outerShdw dist="107763" dir="2700000" algn="ctr" rotWithShape="0">
                <a:schemeClr val="bg2"/>
              </a:outerShdw>
            </a:effectLst>
          </p:spPr>
          <p:txBody>
            <a:bodyPr lIns="90488" tIns="44450" rIns="90488" bIns="44450"/>
            <a:lstStyle/>
            <a:p>
              <a:pPr marL="533400" indent="-533400" algn="ctr" fontAlgn="auto">
                <a:spcBef>
                  <a:spcPct val="20000"/>
                </a:spcBef>
                <a:spcAft>
                  <a:spcPts val="0"/>
                </a:spcAft>
                <a:buClr>
                  <a:srgbClr val="FFFFCC"/>
                </a:buClr>
                <a:buFont typeface="Monotype Sorts" pitchFamily="2" charset="2"/>
                <a:buNone/>
                <a:defRPr/>
              </a:pPr>
              <a:r>
                <a:rPr lang="en-US" sz="2400" b="1" dirty="0">
                  <a:solidFill>
                    <a:srgbClr val="FFFFCC"/>
                  </a:solidFill>
                  <a:effectLst>
                    <a:outerShdw blurRad="38100" dist="38100" dir="2700000" algn="tl">
                      <a:srgbClr val="000000"/>
                    </a:outerShdw>
                  </a:effectLst>
                  <a:cs typeface="Arial" charset="0"/>
                </a:rPr>
                <a:t>Here is the entry to record the </a:t>
              </a:r>
              <a:r>
                <a:rPr lang="en-US" sz="2400" b="1" dirty="0">
                  <a:solidFill>
                    <a:srgbClr val="FFFFCC"/>
                  </a:solidFill>
                  <a:effectLst>
                    <a:outerShdw blurRad="38100" dist="38100" dir="2700000" algn="tl">
                      <a:srgbClr val="000000"/>
                    </a:outerShdw>
                  </a:effectLst>
                  <a:cs typeface="Arial" charset="0"/>
                </a:rPr>
                <a:t>maturity of </a:t>
              </a:r>
              <a:r>
                <a:rPr lang="en-US" sz="2400" b="1" dirty="0">
                  <a:solidFill>
                    <a:srgbClr val="FFFFCC"/>
                  </a:solidFill>
                  <a:effectLst>
                    <a:outerShdw blurRad="38100" dist="38100" dir="2700000" algn="tl">
                      <a:srgbClr val="000000"/>
                    </a:outerShdw>
                  </a:effectLst>
                  <a:cs typeface="Arial" charset="0"/>
                </a:rPr>
                <a:t>the bonds.</a:t>
              </a:r>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971</TotalTime>
  <Words>5923</Words>
  <Application>Microsoft Office PowerPoint</Application>
  <PresentationFormat>On-screen Show (4:3)</PresentationFormat>
  <Paragraphs>312</Paragraphs>
  <Slides>40</Slides>
  <Notes>40</Notes>
  <HiddenSlides>0</HiddenSlides>
  <MMClips>0</MMClips>
  <ScaleCrop>false</ScaleCrop>
  <HeadingPairs>
    <vt:vector size="8" baseType="variant">
      <vt:variant>
        <vt:lpstr>Fonts Used</vt:lpstr>
      </vt:variant>
      <vt:variant>
        <vt:i4>8</vt:i4>
      </vt:variant>
      <vt:variant>
        <vt:lpstr>Design Template</vt:lpstr>
      </vt:variant>
      <vt:variant>
        <vt:i4>2</vt:i4>
      </vt:variant>
      <vt:variant>
        <vt:lpstr>Embedded OLE Servers</vt:lpstr>
      </vt:variant>
      <vt:variant>
        <vt:i4>3</vt:i4>
      </vt:variant>
      <vt:variant>
        <vt:lpstr>Slide Titles</vt:lpstr>
      </vt:variant>
      <vt:variant>
        <vt:i4>40</vt:i4>
      </vt:variant>
    </vt:vector>
  </HeadingPairs>
  <TitlesOfParts>
    <vt:vector size="53" baseType="lpstr">
      <vt:lpstr>Arial</vt:lpstr>
      <vt:lpstr>Calibri</vt:lpstr>
      <vt:lpstr>Book Antiqua</vt:lpstr>
      <vt:lpstr>Wingdings</vt:lpstr>
      <vt:lpstr>Arial Black</vt:lpstr>
      <vt:lpstr>Trebuchet MS</vt:lpstr>
      <vt:lpstr>Verdana</vt:lpstr>
      <vt:lpstr>Monotype Sorts</vt:lpstr>
      <vt:lpstr>Essential</vt:lpstr>
      <vt:lpstr>Essential</vt:lpstr>
      <vt:lpstr>Clip</vt:lpstr>
      <vt:lpstr>Microsoft ClipArt Gallery</vt:lpstr>
      <vt:lpstr>Worksheet</vt:lpstr>
      <vt:lpstr>CHAPTER 10</vt:lpstr>
      <vt:lpstr>UNDERSTANDING THE BUSINESS</vt:lpstr>
      <vt:lpstr>CHARACTERISTICS OF BONDS PAYABLE</vt:lpstr>
      <vt:lpstr>CHARACTERISTICS OF BONDS PAYABLE</vt:lpstr>
      <vt:lpstr>CHARACTERISTICS OF BONDS PAYABLE</vt:lpstr>
      <vt:lpstr>CHARACTERISTICS OF BONDS PAYABLE</vt:lpstr>
      <vt:lpstr>REPORTING BOND TRANSACTIONS</vt:lpstr>
      <vt:lpstr>BONDS ISSUED AT PAR</vt:lpstr>
      <vt:lpstr>BONDS ISSUED AT PAR</vt:lpstr>
      <vt:lpstr>TIMES INTEREST EARNED</vt:lpstr>
      <vt:lpstr>BONDS ISSUED AT DISCOUNT</vt:lpstr>
      <vt:lpstr>BONDS ISSUED AT DISCOUNT</vt:lpstr>
      <vt:lpstr>BONDS ISSUED AT DISCOUNT</vt:lpstr>
      <vt:lpstr>BONDS ISSUED AT DISCOUNT</vt:lpstr>
      <vt:lpstr>BONDS ISSUED AT DISCOUNT</vt:lpstr>
      <vt:lpstr>BONDS ISSUED AT DISCOUNT</vt:lpstr>
      <vt:lpstr>REPORTING INTEREST EXPENSE:  STRAIGHT-LINE AMORTIZATION</vt:lpstr>
      <vt:lpstr>REPORTING INTEREST EXPENSE:  STRAIGHT-LINE AMORTIZATION</vt:lpstr>
      <vt:lpstr>REPORTING INTEREST EXPENSE:  STRAIGHT-LINE AMORTIZATION</vt:lpstr>
      <vt:lpstr>REPORTING INTEREST EXPENSE:  STRAIGHT-LINE AMORTIZATION</vt:lpstr>
      <vt:lpstr>REPORTING INTEREST EXPENSE:  EFFECTIVE-INTEREST AMORTIZATION</vt:lpstr>
      <vt:lpstr>REPORTING INTEREST EXPENSE:  EFFECTIVE-INTEREST AMORTIZATION</vt:lpstr>
      <vt:lpstr>REPORTING INTEREST EXPENSE:  EFFECTIVE-INTEREST AMORTIZATION</vt:lpstr>
      <vt:lpstr>REPORTING INTEREST EXPENSE:  EFFECTIVE-INTEREST AMORTIZATION</vt:lpstr>
      <vt:lpstr>ZERO COUPON BONDS</vt:lpstr>
      <vt:lpstr>BONDS ISSUED AT PREMIUM</vt:lpstr>
      <vt:lpstr>BONDS ISSUED AT PREMIUM</vt:lpstr>
      <vt:lpstr>BONDS ISSUED AT PREMIUM</vt:lpstr>
      <vt:lpstr>BONDS ISSUED AT PREMIUM</vt:lpstr>
      <vt:lpstr>BONDS ISSUED AT PREMIUM</vt:lpstr>
      <vt:lpstr>REPORTING INTEREST EXPENSE:  STRAIGHT-LINE AMORTIZATION</vt:lpstr>
      <vt:lpstr>REPORTING INTEREST EXPENSE:  STRAIGHT-LINE AMORTIZATION</vt:lpstr>
      <vt:lpstr>REPORTING INTEREST EXPENSE:  EFFECTIVE-INTEREST AMORTIZATION</vt:lpstr>
      <vt:lpstr>REPORTING INTEREST EXPENSE:  EFFECTIVE-INTEREST AMORTIZATION</vt:lpstr>
      <vt:lpstr>DEBT-TO-EQUITY</vt:lpstr>
      <vt:lpstr>EARLY RETIREMENT OF DEBT</vt:lpstr>
      <vt:lpstr>EFFECT ON STATEMENT OF CASH FLOWS</vt:lpstr>
      <vt:lpstr>SUPPLEMENT A: BOND CALCULATIONS USING EXCEL</vt:lpstr>
      <vt:lpstr>SUPPLEMENT B: BONDS ISSUED AT A DISCOUNT (WITHOUT DISCOUNT ACCOUNT)</vt:lpstr>
      <vt:lpstr>END OF CHAPTER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dc:creator>
  <cp:lastModifiedBy>IT Operations</cp:lastModifiedBy>
  <cp:revision>91</cp:revision>
  <dcterms:created xsi:type="dcterms:W3CDTF">2013-04-01T20:41:30Z</dcterms:created>
  <dcterms:modified xsi:type="dcterms:W3CDTF">2013-06-18T07:43:10Z</dcterms:modified>
</cp:coreProperties>
</file>