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51"/>
  </p:notesMasterIdLst>
  <p:handoutMasterIdLst>
    <p:handoutMasterId r:id="rId52"/>
  </p:handoutMasterIdLst>
  <p:sldIdLst>
    <p:sldId id="257" r:id="rId2"/>
    <p:sldId id="265" r:id="rId3"/>
    <p:sldId id="266" r:id="rId4"/>
    <p:sldId id="267" r:id="rId5"/>
    <p:sldId id="268" r:id="rId6"/>
    <p:sldId id="269" r:id="rId7"/>
    <p:sldId id="270" r:id="rId8"/>
    <p:sldId id="271" r:id="rId9"/>
    <p:sldId id="272" r:id="rId10"/>
    <p:sldId id="273" r:id="rId11"/>
    <p:sldId id="274" r:id="rId12"/>
    <p:sldId id="275" r:id="rId13"/>
    <p:sldId id="276" r:id="rId14"/>
    <p:sldId id="312" r:id="rId15"/>
    <p:sldId id="277" r:id="rId16"/>
    <p:sldId id="278" r:id="rId17"/>
    <p:sldId id="279" r:id="rId18"/>
    <p:sldId id="280" r:id="rId19"/>
    <p:sldId id="281" r:id="rId20"/>
    <p:sldId id="282" r:id="rId21"/>
    <p:sldId id="283" r:id="rId22"/>
    <p:sldId id="284" r:id="rId23"/>
    <p:sldId id="285" r:id="rId24"/>
    <p:sldId id="286" r:id="rId25"/>
    <p:sldId id="287" r:id="rId26"/>
    <p:sldId id="309" r:id="rId27"/>
    <p:sldId id="288" r:id="rId28"/>
    <p:sldId id="310" r:id="rId29"/>
    <p:sldId id="289" r:id="rId30"/>
    <p:sldId id="290" r:id="rId31"/>
    <p:sldId id="291" r:id="rId32"/>
    <p:sldId id="292" r:id="rId33"/>
    <p:sldId id="293" r:id="rId34"/>
    <p:sldId id="294" r:id="rId35"/>
    <p:sldId id="297" r:id="rId36"/>
    <p:sldId id="298" r:id="rId37"/>
    <p:sldId id="299" r:id="rId38"/>
    <p:sldId id="300" r:id="rId39"/>
    <p:sldId id="301" r:id="rId40"/>
    <p:sldId id="302" r:id="rId41"/>
    <p:sldId id="303" r:id="rId42"/>
    <p:sldId id="311" r:id="rId43"/>
    <p:sldId id="304" r:id="rId44"/>
    <p:sldId id="295" r:id="rId45"/>
    <p:sldId id="296" r:id="rId46"/>
    <p:sldId id="305" r:id="rId47"/>
    <p:sldId id="306" r:id="rId48"/>
    <p:sldId id="307" r:id="rId49"/>
    <p:sldId id="263" r:id="rId50"/>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aghan" initials="" lastIdx="4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9957" autoAdjust="0"/>
  </p:normalViewPr>
  <p:slideViewPr>
    <p:cSldViewPr>
      <p:cViewPr>
        <p:scale>
          <a:sx n="50" d="100"/>
          <a:sy n="50" d="100"/>
        </p:scale>
        <p:origin x="-2256" y="-750"/>
      </p:cViewPr>
      <p:guideLst>
        <p:guide orient="horz" pos="2112"/>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66" d="100"/>
        <a:sy n="66" d="100"/>
      </p:scale>
      <p:origin x="0" y="830"/>
    </p:cViewPr>
  </p:sorterViewPr>
  <p:notesViewPr>
    <p:cSldViewPr>
      <p:cViewPr varScale="1">
        <p:scale>
          <a:sx n="67" d="100"/>
          <a:sy n="67" d="100"/>
        </p:scale>
        <p:origin x="-3077" y="-91"/>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338" y="0"/>
            <a:ext cx="3038475" cy="461963"/>
          </a:xfrm>
          <a:prstGeom prst="rect">
            <a:avLst/>
          </a:prstGeom>
        </p:spPr>
        <p:txBody>
          <a:bodyPr vert="horz" lIns="92830" tIns="46415" rIns="92830" bIns="46415" rtlCol="0"/>
          <a:lstStyle>
            <a:lvl1pPr algn="r" fontAlgn="auto">
              <a:spcBef>
                <a:spcPts val="0"/>
              </a:spcBef>
              <a:spcAft>
                <a:spcPts val="0"/>
              </a:spcAft>
              <a:defRPr sz="1200" dirty="0" smtClean="0">
                <a:latin typeface="+mn-lt"/>
              </a:defRPr>
            </a:lvl1pPr>
          </a:lstStyle>
          <a:p>
            <a:pPr>
              <a:defRPr/>
            </a:pPr>
            <a:r>
              <a:rPr lang="en-US"/>
              <a:t>8-</a:t>
            </a:r>
            <a:fld id="{6DDB80A4-3D81-4AA5-B30B-44403D95C2A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p:nvSpPr>
        <p:spPr>
          <a:xfrm>
            <a:off x="6075363" y="0"/>
            <a:ext cx="935037" cy="249238"/>
          </a:xfrm>
          <a:prstGeom prst="rect">
            <a:avLst/>
          </a:prstGeom>
          <a:noFill/>
        </p:spPr>
        <p:txBody>
          <a:bodyPr lIns="92830" tIns="46415" rIns="92830" bIns="46415">
            <a:spAutoFit/>
          </a:bodyPr>
          <a:lstStyle/>
          <a:p>
            <a:pPr algn="r" fontAlgn="auto">
              <a:spcBef>
                <a:spcPts val="0"/>
              </a:spcBef>
              <a:spcAft>
                <a:spcPts val="0"/>
              </a:spcAft>
              <a:defRPr/>
            </a:pPr>
            <a:r>
              <a:rPr lang="en-US" sz="1000" dirty="0">
                <a:latin typeface="+mn-lt"/>
              </a:rPr>
              <a:t>8-</a:t>
            </a:r>
            <a:fld id="{F7B3D1FA-5974-407B-8905-EF48E98DA32C}"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Chapter 8: Reporting and Interpreting Property, Plant, and Equipment; Intangibles; and Natural Resources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we construct a tangible asset, such as a building, the cost will include all the necessary construction costs, materials and labor, plus a reasonable amount of overhead, and any interest costs on money borrowed to finance the construction. </a:t>
            </a:r>
          </a:p>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a tangible long-lived asset is purchased, a company may incur additional expenditures on that asset. These expenditures may be for repairs and maintenance, overhauls, and upgrades or additions. Generally, subsequent expenditures for ordinary repairs and maintenance are expensed in the period incurred. These amounts are called revenue expenditures. Subsequent expenditures that are for betterments like overhauls that extend the life of the asset, and additions are capitalized instead of expensed. These amounts are called capital expenditures.</a:t>
            </a:r>
          </a:p>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decision to capitalize an expenditure results in higher current income and higher current taxes. A revenue expenditure charges the amount to expenses in the current period resulting in lower current income and lower current taxes. In many cases there is no clear line distinguishing between revenue and capital expenditures. To aid with capitalize/expense decision, many companies have policies to record all expenditures below a certain dollar amount as expenses according to the materiality constraint. </a:t>
            </a:r>
          </a:p>
          <a:p>
            <a:pPr>
              <a:spcBef>
                <a:spcPct val="0"/>
              </a:spcBef>
            </a:pPr>
            <a:r>
              <a:rPr lang="en-US"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198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Depreciation is a process of cost allocation. We allocate the cost of an asset to expense over its useful life in some rational and systematic manner. Do not confuse cost allocation with asset valuation, an economic concept.</a:t>
            </a:r>
          </a:p>
          <a:p>
            <a:pPr>
              <a:spcBef>
                <a:spcPct val="0"/>
              </a:spcBef>
            </a:pPr>
            <a:endParaRPr lang="en-US" smtClean="0"/>
          </a:p>
          <a:p>
            <a:pPr>
              <a:spcBef>
                <a:spcPct val="0"/>
              </a:spcBef>
            </a:pPr>
            <a:r>
              <a:rPr lang="en-US" smtClean="0"/>
              <a:t>The unused portion of the asset’s cost appears on the balance sheet. We allocate a portion of the cost to expense on the income statement each accounting period. </a:t>
            </a:r>
          </a:p>
          <a:p>
            <a:pPr>
              <a:spcBef>
                <a:spcPct val="0"/>
              </a:spcBef>
            </a:pPr>
            <a:endParaRPr lang="en-US" smtClean="0"/>
          </a:p>
          <a:p>
            <a:pPr>
              <a:spcBef>
                <a:spcPct val="0"/>
              </a:spcBef>
            </a:pPr>
            <a:r>
              <a:rPr lang="en-US" smtClean="0"/>
              <a:t>The current year’s depreciation is an expense on the income statement. Accumulated depreciation represents the depreciation taken on the asset since its purchase, and is deducted from the asset’s cost on the balance sheet. </a:t>
            </a:r>
          </a:p>
          <a:p>
            <a:pPr>
              <a:spcBef>
                <a:spcPct val="0"/>
              </a:spcBef>
            </a:pPr>
            <a:endParaRPr lang="en-US" smtClean="0"/>
          </a:p>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 adjusting journal entry is needed at the end of each period to reflect the use of buildings and equipment for the period. The amount of depreciation recorded during each period is reported on the income statement as Depreciation Expense. The amount of depreciation expense accumulated since the acquisition date is reported on the balance sheet as a contra-account, Accumulated Depreciation, and deducted from the related asset’s cost. The net amount on the balance sheet is called net book value or carrying value. The net book (or carrying) value of a long-lived asset is its acquisition cost less the accumulated depreciation from the acquisition date to the balance sheet date.</a:t>
            </a:r>
          </a:p>
          <a:p>
            <a:pPr>
              <a:spcBef>
                <a:spcPct val="0"/>
              </a:spcBef>
            </a:pPr>
            <a:endParaRPr lang="en-US" smtClean="0"/>
          </a:p>
          <a:p>
            <a:pPr>
              <a:spcBef>
                <a:spcPct val="0"/>
              </a:spcBef>
            </a:pPr>
            <a:r>
              <a:rPr lang="en-US" smtClean="0"/>
              <a:t>On the lower portion of your screen, you see the Property and Equipment section of Southwest’s balance sheet showing acquisition cost, accumulated depreciation and amortization, and lastly, the net book value of Property and Equipment for both 2010 and 2011.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Regardless of the method used to calculate depreciation expense, we must know three amounts for the asset: (1) the asset’s acquisition cost; (2) the estimated useful life of the asset, and (3) the estimated residual (salvage) value we expect to receive at the end of its useful life. Once these three amounts are known, we select the depreciation method that we will use to calculate depreciation expense.</a:t>
            </a:r>
          </a:p>
          <a:p>
            <a:pPr>
              <a:spcBef>
                <a:spcPct val="0"/>
              </a:spcBef>
            </a:pPr>
            <a:endParaRPr lang="en-US" smtClean="0"/>
          </a:p>
          <a:p>
            <a:pPr>
              <a:spcBef>
                <a:spcPct val="0"/>
              </a:spcBef>
            </a:pPr>
            <a:r>
              <a:rPr lang="en-US" smtClean="0"/>
              <a:t>There are three popular methods of calculating depreciation expense. The easiest and most widely used method is called straight-line depreciation. In special circumstances, we may wish to use the units-of-productions method. We would elect this method if the life of the asset is generally measured in terms of units of production. For example, airplanes keep highly detailed records of engine operating hours. The unit of production may be operating hours run for an aircraft engine. The third method is called the declining-balance method. Under this method, we take more depreciation expense in the early years of the asset’s life and lower amounts of depreciation in later years. Several income tax depreciation calculations are based on the declining balance method.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Under the straight-line method, depreciation expense for any given period is determined by taking the asset’s cost less its estimated residual value and dividing this amount by the asset’s estimated useful life in years. Let’s look at an example.</a:t>
            </a:r>
          </a:p>
          <a:p>
            <a:pPr>
              <a:spcBef>
                <a:spcPct val="0"/>
              </a:spcBef>
            </a:pPr>
            <a:endParaRPr lang="en-US" smtClean="0"/>
          </a:p>
          <a:p>
            <a:pPr>
              <a:spcBef>
                <a:spcPct val="0"/>
              </a:spcBef>
            </a:pPr>
            <a:r>
              <a:rPr lang="en-US" smtClean="0"/>
              <a:t>At the beginning of the year, Southwest purchased ground equipment for $62,500 cash. The equipment has an estimated useful life of 3 years and an estimated residual value of $2,500. Calculate depreciation expense for the year. </a:t>
            </a:r>
          </a:p>
          <a:p>
            <a:pPr>
              <a:spcBef>
                <a:spcPct val="0"/>
              </a:spcBef>
            </a:pPr>
            <a:endParaRPr lang="en-US" smtClean="0"/>
          </a:p>
          <a:p>
            <a:pPr>
              <a:spcBef>
                <a:spcPct val="0"/>
              </a:spcBef>
            </a:pPr>
            <a:r>
              <a:rPr lang="en-US" smtClean="0"/>
              <a:t>This calculation was relatively easy. Did you get the annual depreciation of $20,000?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Notice that depreciation expense is the same amount in each of the three years. If we plot this amount on a graph, it would be a straight-line. That is how this method got its name.</a:t>
            </a:r>
          </a:p>
          <a:p>
            <a:pPr>
              <a:spcBef>
                <a:spcPct val="0"/>
              </a:spcBef>
            </a:pPr>
            <a:endParaRPr lang="en-US" smtClean="0"/>
          </a:p>
          <a:p>
            <a:pPr>
              <a:spcBef>
                <a:spcPct val="0"/>
              </a:spcBef>
            </a:pPr>
            <a:r>
              <a:rPr lang="en-US" smtClean="0"/>
              <a:t>Accumulated depreciation increases by $20,000 each year. The cost of the asset ($62,500) less accumulated depreciation at the end of any year is called book value. Book value decreases by $20,000 each year. The book value is equal to the estimated residual value at the end of the asset’s useful life. We want this to be true regardless of the method we use. About 98 percent of companies responding to a recent survey reported using the straight-line method for some or all of their assets disclosed in financial reports.</a:t>
            </a:r>
          </a:p>
          <a:p>
            <a:pPr>
              <a:spcBef>
                <a:spcPct val="0"/>
              </a:spcBef>
            </a:pPr>
            <a:endParaRPr lang="en-US" smtClean="0"/>
          </a:p>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Using the units of production method, the first step is to calculate the depreciation rate per unit of production. To do this, we divide the asset’s cost less its residual value by the total estimated number of units that will be produced by the asset during its life.</a:t>
            </a:r>
          </a:p>
          <a:p>
            <a:pPr>
              <a:spcBef>
                <a:spcPct val="0"/>
              </a:spcBef>
            </a:pPr>
            <a:endParaRPr lang="en-US" smtClean="0"/>
          </a:p>
          <a:p>
            <a:pPr>
              <a:spcBef>
                <a:spcPct val="0"/>
              </a:spcBef>
            </a:pPr>
            <a:r>
              <a:rPr lang="en-US" smtClean="0"/>
              <a:t>Once we complete the first step, we may calculate depreciation expense for the period by multiplying the depreciation rate per unit that we determined in step one times the number of units produced in the current period. Let’s look at a specific example.</a:t>
            </a:r>
          </a:p>
          <a:p>
            <a:pPr>
              <a:spcBef>
                <a:spcPct val="0"/>
              </a:spcBef>
            </a:pPr>
            <a:endParaRPr lang="en-US" smtClean="0"/>
          </a:p>
          <a:p>
            <a:pPr>
              <a:spcBef>
                <a:spcPct val="0"/>
              </a:spcBef>
            </a:pPr>
            <a:r>
              <a:rPr lang="en-US" smtClean="0"/>
              <a:t>At the beginning of the year, Southwest</a:t>
            </a:r>
            <a:r>
              <a:rPr lang="en-US" smtClean="0">
                <a:solidFill>
                  <a:srgbClr val="000000"/>
                </a:solidFill>
              </a:rPr>
              <a:t> purchased ground equipment for $62,500 cash. The equipment has an estimated useful life of 100,000 miles and an estimated residual value of $2,500. </a:t>
            </a:r>
            <a:r>
              <a:rPr lang="en-US" smtClean="0"/>
              <a:t>If the equipment is used 30,000 miles in the first year, what is the amount of depreciation expense? Let’s follow our two-step method of calculating depreciation expense for the year.</a:t>
            </a:r>
          </a:p>
          <a:p>
            <a:pPr>
              <a:spcBef>
                <a:spcPct val="0"/>
              </a:spcBef>
            </a:pPr>
            <a:endParaRPr lang="en-US" smtClean="0"/>
          </a:p>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we calculate the depreciation rate per mile of use and find it to be 60 cents per mile.</a:t>
            </a:r>
          </a:p>
          <a:p>
            <a:pPr>
              <a:spcBef>
                <a:spcPct val="0"/>
              </a:spcBef>
            </a:pPr>
            <a:endParaRPr lang="en-US" smtClean="0"/>
          </a:p>
          <a:p>
            <a:pPr>
              <a:spcBef>
                <a:spcPct val="0"/>
              </a:spcBef>
            </a:pPr>
            <a:r>
              <a:rPr lang="en-US" smtClean="0"/>
              <a:t>During the year Southwest recorded 30,000 miles of use on the ground equipment. So, we determine depreciation expense of $18,000 by multiplying 30,000 miles times 60 cents per mile.</a:t>
            </a:r>
          </a:p>
          <a:p>
            <a:pPr>
              <a:spcBef>
                <a:spcPct val="0"/>
              </a:spcBef>
            </a:pPr>
            <a:endParaRPr lang="en-US" smtClean="0"/>
          </a:p>
          <a:p>
            <a:pPr>
              <a:spcBef>
                <a:spcPct val="0"/>
              </a:spcBef>
            </a:pPr>
            <a:r>
              <a:rPr lang="en-US" smtClean="0"/>
              <a:t>Let’s look at a table of depreciation expense for this equipment over its life. Remember that we need to know the miles of use in each year.</a:t>
            </a:r>
          </a:p>
          <a:p>
            <a:pPr>
              <a:spcBef>
                <a:spcPct val="0"/>
              </a:spcBef>
            </a:pPr>
            <a:endParaRPr lang="en-US" smtClean="0"/>
          </a:p>
          <a:p>
            <a:pPr>
              <a:spcBef>
                <a:spcPct val="0"/>
              </a:spcBef>
            </a:pPr>
            <a:r>
              <a:rPr lang="en-US" smtClean="0"/>
              <a:t>In the second column, we see the miles for each of the three years. Depreciation expense amounts for each year are determined by multiplying the miles for each year times the depreciation rate of 60 cents per mile. The accumulated depreciation balance is the sum of all depreciation expense including the current year. Book value is the acquisition cost of $62,500 less the accumulated depreciation. Finally, notice that the book value at the end of the third year is equal to the estimated residual value of $2,500.</a:t>
            </a:r>
          </a:p>
          <a:p>
            <a:pPr>
              <a:spcBef>
                <a:spcPct val="0"/>
              </a:spcBef>
            </a:pPr>
            <a:endParaRPr lang="en-US" smtClean="0"/>
          </a:p>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optimal level of investment in long-lived assets is often difficult to determine. Insufficient investment results in inadequate capacity to meet consumer demand. Excess investment results in unused capacity, wasted resources, and excessive expenses.</a:t>
            </a:r>
          </a:p>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One of the reasons to consider the declining-balance method is that it is an attempt to match depreciation expense and repair expenses to focus on the overall cost of ownership. In the early years of the asset’s life, depreciation under the declining balance method is high and, generally, repair expenses are low. Conversely, in the later years of an asset’s life, depreciation expense is less but repair expenses are usually higher. So, over the life of the asset we attempt to equalize the total cost of ownership each year.</a:t>
            </a:r>
          </a:p>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Calculating depreciation expense under the declining-balance method is a two step process. The first step is to calculate the double-declining-balance depreciation rate. We do this by two times the straight-line rate, which results in the fraction 2 divided by the useful life that you see on your screen. We can convert this number to a percentage by multiplying by 100 percent. Next, we determine depreciation expense by multiplying the double-declining-balance rate times the asset’s beginning-of-the-period book value. The annual computation for the double-declining-balance method ignores estimated residual value. Let’s continue with our Southwest example.</a:t>
            </a:r>
          </a:p>
          <a:p>
            <a:pPr>
              <a:spcBef>
                <a:spcPct val="0"/>
              </a:spcBef>
            </a:pPr>
            <a:endParaRPr lang="en-US" smtClean="0"/>
          </a:p>
          <a:p>
            <a:pPr>
              <a:spcBef>
                <a:spcPct val="0"/>
              </a:spcBef>
            </a:pPr>
            <a:r>
              <a:rPr lang="en-US" smtClean="0"/>
              <a:t>At the beginning of the year, Southwest purchased equipment for $62,500 cash. The equipment has an estimated useful life of 3 years and an estimated residual value of $2,500. </a:t>
            </a:r>
          </a:p>
          <a:p>
            <a:pPr>
              <a:spcBef>
                <a:spcPct val="0"/>
              </a:spcBef>
            </a:pPr>
            <a:r>
              <a:rPr lang="en-US" smtClean="0"/>
              <a:t>Calculate the depreciation expense for the first two years. Don’t forget that the annual computation for the double-declining balance method ignores estimated residual value.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 is our double-declining-balance method equation. Calculate the depreciation expense for the first year before advancing. </a:t>
            </a:r>
          </a:p>
          <a:p>
            <a:pPr>
              <a:spcBef>
                <a:spcPct val="0"/>
              </a:spcBef>
            </a:pPr>
            <a:endParaRPr lang="en-US" smtClean="0"/>
          </a:p>
          <a:p>
            <a:pPr>
              <a:spcBef>
                <a:spcPct val="0"/>
              </a:spcBef>
            </a:pPr>
            <a:r>
              <a:rPr lang="en-US" smtClean="0"/>
              <a:t>At the start of the first year, the book value of the asset is its acquisition cost of $62,500. To determine depreciation expense, we multiply the book value of $62,500 times the double-declining-balance rate of two-thirds and find the depreciation expense of $41,667. </a:t>
            </a:r>
          </a:p>
          <a:p>
            <a:pPr>
              <a:spcBef>
                <a:spcPct val="0"/>
              </a:spcBef>
            </a:pPr>
            <a:endParaRPr lang="en-US" smtClean="0"/>
          </a:p>
          <a:p>
            <a:pPr>
              <a:spcBef>
                <a:spcPct val="0"/>
              </a:spcBef>
            </a:pPr>
            <a:r>
              <a:rPr lang="en-US" smtClean="0"/>
              <a:t>At the start of the second year, the book value of the asset is its acquisition cost of $62,500 minus the first year’s depreciation of $41,667.</a:t>
            </a:r>
          </a:p>
          <a:p>
            <a:pPr>
              <a:spcBef>
                <a:spcPct val="0"/>
              </a:spcBef>
            </a:pPr>
            <a:r>
              <a:rPr lang="en-US" smtClean="0"/>
              <a:t>To determine depreciation expense, we multiply the book value times the double-declining-balance rate of two-thirds and find the depreciation expense of $13,889. </a:t>
            </a:r>
          </a:p>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While we always want the book value to be equal to estimated residual value at the end of the asset’s useful life, that will not occur using the double-declining- balance method without an adjustment to the calculation. As you can see, the book value of the asset at the end of the third year is $2,315. It should be $2,500. The only way we can make this work is to force depreciation expense in the last year to be the amount needed to bring the book value down to the $2,500 estimated residual value.</a:t>
            </a:r>
          </a:p>
          <a:p>
            <a:pPr>
              <a:spcBef>
                <a:spcPct val="0"/>
              </a:spcBef>
            </a:pPr>
            <a:endParaRPr lang="en-US" smtClean="0"/>
          </a:p>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the third year, depreciation expense is limited to the amount that will reduce the book value to the estimated residual value of $2,500. For the third year, we will record depreciation expense of $4,444. We determine this amount by subtracting the residual value of $2,500 from the book value at the end of the second year, $6,944.</a:t>
            </a:r>
          </a:p>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7065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Under IFRS, the cost of an individual asset’s components is allocated among each significant component and then depreciated separately over that component’s useful life. For example, British Airways (now merged into International Airlines Group) separates the cost of an aircraft between its body and engines and interior cabin space. It then depreciates the body and engines over 18 to 25 years and the cabin interior over 5 years.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Southwest Airlines, like most public companies, maintains two sets of accounting records. Both sets of records reflect the same transactions, but the transactions are accounted for using two different sets of measurement rules. One set is prepared under GAAP for reporting to stockholders. The other set is prepared to determine the company’s tax obligation under the Internal Revenue Code. The reason that the two sets of rules are different is simple: The objectives of GAAP and the Internal Revenue Code differ.</a:t>
            </a:r>
          </a:p>
          <a:p>
            <a:pPr>
              <a:spcBef>
                <a:spcPct val="0"/>
              </a:spcBef>
            </a:pPr>
            <a:endParaRPr lang="en-US" smtClean="0"/>
          </a:p>
          <a:p>
            <a:pPr>
              <a:spcBef>
                <a:spcPct val="0"/>
              </a:spcBef>
            </a:pPr>
            <a:r>
              <a:rPr lang="en-US" smtClean="0"/>
              <a:t>In some cases, differences between the Internal Revenue Code and GAAP leave the manager no choice but to maintain separate records. In other cases, the differences are the result of management choice. When given a choice among acceptable tax accounting methods, managers apply what is called the least and the latest rule. All taxpayers want to pay the lowest amount of tax that is legally permitted and at the latest possible date. If you had the choice of paying $100,000 to the federal government at the end of this year or at the end of next year, you would choose the end of next year. By doing so, you could invest the money for an extra year and earn a significant return on the investment.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p:txBody>
          <a:bodyPr wrap="square" numCol="1" anchor="t" anchorCtr="0" compatLnSpc="1">
            <a:prstTxWarp prst="textNoShape">
              <a:avLst/>
            </a:prstTxWarp>
          </a:bodyPr>
          <a:lstStyle/>
          <a:p>
            <a:pPr fontAlgn="auto">
              <a:spcBef>
                <a:spcPts val="0"/>
              </a:spcBef>
              <a:spcAft>
                <a:spcPts val="0"/>
              </a:spcAft>
              <a:defRPr/>
            </a:pPr>
            <a:r>
              <a:rPr lang="en-US" dirty="0" smtClean="0"/>
              <a:t>If an asset’s value decreases and cannot be recovered through future use or sale, the asset is considered to be impaired. An impairment can be the result of a casualty, obsolescence, or the lack of demand for the asset’s services. The impaired asset should be written down to its net realizable value resulting in a loss being recognized. Two </a:t>
            </a:r>
            <a:r>
              <a:rPr lang="en-US" dirty="0"/>
              <a:t>steps are necessary to determine an impairment loss:</a:t>
            </a:r>
          </a:p>
          <a:p>
            <a:pPr fontAlgn="auto">
              <a:spcBef>
                <a:spcPts val="0"/>
              </a:spcBef>
              <a:spcAft>
                <a:spcPts val="0"/>
              </a:spcAft>
              <a:defRPr/>
            </a:pPr>
            <a:endParaRPr lang="en-US" b="1" dirty="0"/>
          </a:p>
          <a:p>
            <a:pPr marL="232075" indent="-232075" fontAlgn="auto">
              <a:spcBef>
                <a:spcPts val="0"/>
              </a:spcBef>
              <a:spcAft>
                <a:spcPts val="0"/>
              </a:spcAft>
              <a:buFontTx/>
              <a:buAutoNum type="arabicPeriod"/>
              <a:defRPr/>
            </a:pPr>
            <a:r>
              <a:rPr lang="en-US" dirty="0"/>
              <a:t>Test for Impairment</a:t>
            </a:r>
            <a:r>
              <a:rPr lang="en-US" dirty="0" smtClean="0"/>
              <a:t>. Impairment </a:t>
            </a:r>
            <a:r>
              <a:rPr lang="en-US" dirty="0"/>
              <a:t>occurs when events or changed circumstances cause the estimated future cash flows (future benefits) of these assets to fall below their book value</a:t>
            </a:r>
            <a:r>
              <a:rPr lang="en-US" dirty="0" smtClean="0"/>
              <a:t>. If </a:t>
            </a:r>
            <a:r>
              <a:rPr lang="en-US" dirty="0"/>
              <a:t>net book value is greater than estimated future cash flows, then the asset is impaired.</a:t>
            </a:r>
            <a:br>
              <a:rPr lang="en-US" dirty="0"/>
            </a:br>
            <a:endParaRPr lang="en-US" dirty="0"/>
          </a:p>
          <a:p>
            <a:pPr marL="232075" indent="-232075" fontAlgn="auto">
              <a:spcBef>
                <a:spcPts val="0"/>
              </a:spcBef>
              <a:spcAft>
                <a:spcPts val="0"/>
              </a:spcAft>
              <a:buFontTx/>
              <a:buAutoNum type="arabicPeriod"/>
              <a:defRPr/>
            </a:pPr>
            <a:r>
              <a:rPr lang="en-US" dirty="0"/>
              <a:t>Computation of Impairment Loss</a:t>
            </a:r>
            <a:r>
              <a:rPr lang="en-US" dirty="0" smtClean="0"/>
              <a:t>. For </a:t>
            </a:r>
            <a:r>
              <a:rPr lang="en-US" dirty="0"/>
              <a:t>any asset considered to be impaired, companies recognize a loss for the difference between the asset’s book value and its fair value (a market concept)</a:t>
            </a:r>
            <a:r>
              <a:rPr lang="en-US" dirty="0" smtClean="0"/>
              <a:t>. That </a:t>
            </a:r>
            <a:r>
              <a:rPr lang="en-US" dirty="0"/>
              <a:t>is, the asset is written down to fair value.</a:t>
            </a:r>
          </a:p>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business may voluntarily dispose of an asset by selling it, trading it, or retiring it. A business may also dispose of an asset involuntarily as the result of a casualty such as a fire or accident.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we dispose of a plant asset, the first thing we do is update depreciation to the date of disposal. After completing the update, we can record the disposal with a journal entry. We start the journal entry by recording a debit to the cash account, if cash was received, or credit the cash account, if cash was paid by the company. In addition, we must determine whether a gain or loss is associated with the disposal. A gain is recorded with a credit, just like a revenue account, and a loss is recorded with a debit, just like an expense account. </a:t>
            </a:r>
          </a:p>
          <a:p>
            <a:pPr>
              <a:spcBef>
                <a:spcPct val="0"/>
              </a:spcBef>
            </a:pPr>
            <a:endParaRPr lang="en-US" smtClean="0"/>
          </a:p>
          <a:p>
            <a:pPr>
              <a:spcBef>
                <a:spcPct val="0"/>
              </a:spcBef>
            </a:pPr>
            <a:r>
              <a:rPr lang="en-US" smtClean="0"/>
              <a:t>We complete the entry by removing the plant asset’s cost from our books with a credit, and by removing related accumulated depreciation with a debit. </a:t>
            </a:r>
          </a:p>
          <a:p>
            <a:pPr>
              <a:spcBef>
                <a:spcPct val="0"/>
              </a:spcBef>
            </a:pPr>
            <a:endParaRPr lang="en-US" smtClean="0"/>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Long-lived assets are assets that are used actively in the operations of the business, and that are expected to benefit the operations into the future. There are two major categories of long-lived assets. Tangible assets are long-lived assets that have physical substance. Intangible assets are long-lived assets without physical substance. </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the amount of cash received is greater than the book value of the asset (cost less accumulated depreciation), a gain is associated with the disposal. If the cash received is less than the book value of the asset, a loss will be recorded. When the amount of cash is exactly equal to the book value of the asset, there will be no gain or loss in connection with the disposal. Now let’s look at a specific example of a disposal of a plant asset.</a:t>
            </a:r>
          </a:p>
          <a:p>
            <a:pPr>
              <a:spcBef>
                <a:spcPct val="0"/>
              </a:spcBef>
            </a:pPr>
            <a:endParaRPr lang="en-US" smtClean="0"/>
          </a:p>
          <a:p>
            <a:pPr>
              <a:spcBef>
                <a:spcPct val="20000"/>
              </a:spcBef>
            </a:pPr>
            <a:r>
              <a:rPr lang="en-US" smtClean="0"/>
              <a:t>Southwest Airlines sold flight equipment for $11,000,000 cash at the end of its 17th year of use. The flight equipment originally cost $30,000,000, and was depreciated using the straight-line method with zero residual value and a useful life of 25 years. We will use this information with a series of multiple choice questions to give you some practice accounting for the disposal of a long-lived asset. Work through each computation before advancing to the next slide.</a:t>
            </a:r>
            <a:endParaRPr lang="en-US" b="1"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is the amount of depreciation expense that should be recorded at the end of the 17</a:t>
            </a:r>
            <a:r>
              <a:rPr lang="en-US" baseline="30000" smtClean="0"/>
              <a:t>th</a:t>
            </a:r>
            <a:r>
              <a:rPr lang="en-US" smtClean="0"/>
              <a:t> year of use to bring the depreciation up to the date of sale?</a:t>
            </a:r>
          </a:p>
          <a:p>
            <a:pPr>
              <a:spcBef>
                <a:spcPct val="0"/>
              </a:spcBef>
            </a:pPr>
            <a:endParaRPr lang="en-US" smtClean="0"/>
          </a:p>
          <a:p>
            <a:pPr>
              <a:spcBef>
                <a:spcPct val="0"/>
              </a:spcBef>
            </a:pPr>
            <a:r>
              <a:rPr lang="en-US" smtClean="0"/>
              <a:t>The correct answer is choice b, $1,200,000. Annual depreciation expense is $1,200,000. Since depreciation expense for the 17</a:t>
            </a:r>
            <a:r>
              <a:rPr lang="en-US" baseline="30000" smtClean="0"/>
              <a:t>th</a:t>
            </a:r>
            <a:r>
              <a:rPr lang="en-US" smtClean="0"/>
              <a:t> year of use has not been recorded, the amount should be recorded at the sale date. </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updating the depreciation, what is the equipment’s book value at the end of the 17</a:t>
            </a:r>
            <a:r>
              <a:rPr lang="en-US" baseline="30000" smtClean="0"/>
              <a:t>th</a:t>
            </a:r>
            <a:r>
              <a:rPr lang="en-US" smtClean="0"/>
              <a:t> year of use?</a:t>
            </a:r>
          </a:p>
          <a:p>
            <a:pPr>
              <a:spcBef>
                <a:spcPct val="0"/>
              </a:spcBef>
            </a:pPr>
            <a:endParaRPr lang="en-US" smtClean="0"/>
          </a:p>
          <a:p>
            <a:pPr>
              <a:spcBef>
                <a:spcPct val="0"/>
              </a:spcBef>
            </a:pPr>
            <a:r>
              <a:rPr lang="en-US" smtClean="0"/>
              <a:t>The correct answer is choice a, $9,600,000. Book value is calculated by subtracting the accumulated depreciation at the date of sale from the equipment’s acquisition cost. The balance in the accumulated depreciation account is $20,400,000, which is calculated by multiplying the depreciation of $1,200,000 per year times the 17 years the equipment was used before the sale. Book value is the $30,000,000 acquisition cost minus the $20,400,000 of accumulated depreciation. Once we determine the book value of the asset, we can calculate any gain or loss involved with the disposal.</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Did the sale of the equipment result in a gain or a loss?</a:t>
            </a:r>
          </a:p>
          <a:p>
            <a:pPr>
              <a:spcBef>
                <a:spcPct val="0"/>
              </a:spcBef>
            </a:pPr>
            <a:endParaRPr lang="en-US" smtClean="0"/>
          </a:p>
          <a:p>
            <a:pPr>
              <a:spcBef>
                <a:spcPct val="0"/>
              </a:spcBef>
            </a:pPr>
            <a:r>
              <a:rPr lang="en-US" smtClean="0"/>
              <a:t>The correct answer is choice a, a gain of $1,400,000. To determine a gain or loss, compare the cash received of $11,000,000 with the book value of $9,600,000. Since Southwest received more cash than the book value, there is a gain of $1,400,000. </a:t>
            </a:r>
            <a:endParaRPr lang="en-US" smtClean="0">
              <a:solidFill>
                <a:srgbClr val="FF3300"/>
              </a:solidFill>
            </a:endParaRP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Let’s prepare the journal entry to record the sale transaction now that we have all the necessary pieces of information.</a:t>
            </a:r>
          </a:p>
          <a:p>
            <a:pPr>
              <a:spcBef>
                <a:spcPct val="0"/>
              </a:spcBef>
            </a:pPr>
            <a:endParaRPr lang="en-US" smtClean="0"/>
          </a:p>
          <a:p>
            <a:pPr>
              <a:spcBef>
                <a:spcPct val="0"/>
              </a:spcBef>
            </a:pPr>
            <a:r>
              <a:rPr lang="en-US" smtClean="0"/>
              <a:t>We record the disposal with debits to the Cash account for $11,000,000 and to the Accumulated Depreciation account for $20,400,000. Next we credit Gain on Sale of Assets for $1,400,000 and finally, we credit Flight Equipment for the original cost of $30,000,000. The credit to Flight Equipment and the debit to Accumulated Depreciation removes both the Flight Equipment and its Accumulated Depreciation from Southwest’s books. </a:t>
            </a:r>
          </a:p>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Intangible assets lack physical substance and that makes it difficult to determine the asset’s useful life or any residual value. Many intangible assets involve exclusive rights or privileges. We will review the major types of intangible assets and the related accounting procedures on the remaining screens.</a:t>
            </a:r>
          </a:p>
          <a:p>
            <a:pPr>
              <a:spcBef>
                <a:spcPct val="0"/>
              </a:spcBef>
            </a:pPr>
            <a:endParaRPr lang="en-US" smtClean="0"/>
          </a:p>
          <a:p>
            <a:pPr>
              <a:spcBef>
                <a:spcPct val="0"/>
              </a:spcBef>
            </a:pPr>
            <a:r>
              <a:rPr lang="en-US" smtClean="0"/>
              <a:t>Only purchased intangibles are recorded. They are normally recorded at the purchase price plus any legal or related fees. Goodwill, trademarks, patents, copyrights, franchises, licensing rights, and technology are examples of intangible assets. We will briefly discuss each of these intangible assets.</a:t>
            </a:r>
          </a:p>
          <a:p>
            <a:pPr>
              <a:spcBef>
                <a:spcPct val="0"/>
              </a:spcBef>
            </a:pPr>
            <a:endParaRPr lang="en-US" smtClean="0"/>
          </a:p>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Intangible assets are normally recorded at the purchase price plus any legal or related fees. At purchase, we determine whether the individual intangibles have definite or indefinite lives.</a:t>
            </a:r>
          </a:p>
          <a:p>
            <a:pPr>
              <a:spcBef>
                <a:spcPct val="0"/>
              </a:spcBef>
            </a:pPr>
            <a:r>
              <a:rPr lang="en-US" smtClean="0"/>
              <a:t> </a:t>
            </a:r>
          </a:p>
          <a:p>
            <a:pPr>
              <a:spcBef>
                <a:spcPct val="0"/>
              </a:spcBef>
            </a:pPr>
            <a:r>
              <a:rPr lang="en-US" smtClean="0"/>
              <a:t>Intangible assets with </a:t>
            </a:r>
            <a:r>
              <a:rPr lang="en-US" u="sng" smtClean="0"/>
              <a:t>definite</a:t>
            </a:r>
            <a:r>
              <a:rPr lang="en-US" smtClean="0"/>
              <a:t> lives are amortized, using the straight-line method, over the shorter of their economic life or legal life. Amortization is the same concept as depreciation only we call it a different name because it refers to intangible assets. </a:t>
            </a:r>
          </a:p>
          <a:p>
            <a:pPr>
              <a:spcBef>
                <a:spcPct val="0"/>
              </a:spcBef>
            </a:pPr>
            <a:endParaRPr lang="en-US" smtClean="0"/>
          </a:p>
          <a:p>
            <a:pPr>
              <a:spcBef>
                <a:spcPct val="0"/>
              </a:spcBef>
            </a:pPr>
            <a:r>
              <a:rPr lang="en-US" smtClean="0"/>
              <a:t>Intangible assets with </a:t>
            </a:r>
            <a:r>
              <a:rPr lang="en-US" u="sng" smtClean="0"/>
              <a:t>i</a:t>
            </a:r>
            <a:r>
              <a:rPr lang="en-US" u="sng" smtClean="0">
                <a:solidFill>
                  <a:srgbClr val="000000"/>
                </a:solidFill>
              </a:rPr>
              <a:t>ndefinite</a:t>
            </a:r>
            <a:r>
              <a:rPr lang="en-US" smtClean="0">
                <a:solidFill>
                  <a:srgbClr val="000000"/>
                </a:solidFill>
              </a:rPr>
              <a:t> lives are not amortized. They must be tested at least annually for possible impairment of value, and if impaired, the book value is reduced to fair value.</a:t>
            </a: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97282"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 intangible asset called goodwill can be created when one company buys another company. If the purchase price of the company is greater than the fair value of the net assets and liabilities acquired, goodwill is associated with the transaction. Unlike other intangible assets, goodwill can not be associated with any specific right. It does not exist separate from the company itself. It represents the value of a company as a whole over and above its identifiable net assets. Goodwill may be attributed to many factors, including good reputation, superior employees and management, good clientele, and good business location.</a:t>
            </a:r>
          </a:p>
          <a:p>
            <a:pPr>
              <a:spcBef>
                <a:spcPct val="0"/>
              </a:spcBef>
            </a:pPr>
            <a:endParaRPr lang="en-US" smtClean="0"/>
          </a:p>
          <a:p>
            <a:pPr>
              <a:spcBef>
                <a:spcPct val="0"/>
              </a:spcBef>
            </a:pPr>
            <a:r>
              <a:rPr lang="en-US" smtClean="0"/>
              <a:t>Goodwill is not amortized. Each year we must test to see if there has been any impairment in the carrying value of the goodwill. If an impairment is determined to exist, we will reduce the goodwill account to its fair value and recognize a loss. </a:t>
            </a:r>
          </a:p>
          <a:p>
            <a:pPr>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Arpec Company paid $2,000,000 to purchase all of Utek Company’s assets and assumed liabilities of $400,000. The acquired assets were appraised at a fair value of $1,800,000. How much goodwill should Arpec Company record as a result of its purchase of Utek Company?</a:t>
            </a:r>
          </a:p>
          <a:p>
            <a:pPr>
              <a:spcBef>
                <a:spcPct val="0"/>
              </a:spcBef>
            </a:pPr>
            <a:endParaRPr lang="en-US" smtClean="0"/>
          </a:p>
          <a:p>
            <a:pPr>
              <a:spcBef>
                <a:spcPct val="0"/>
              </a:spcBef>
            </a:pPr>
            <a:r>
              <a:rPr lang="en-US" smtClean="0"/>
              <a:t>The correct answer is choice c. Arpec Company paid $2,000,000 dollars for net assets with a fair value of $1,400,000. Since the purchase price exceeded the fair value of net assets by $600,000, Arpec Company will record $600,000 of goodwill.</a:t>
            </a:r>
            <a:endParaRPr lang="en-US" sz="10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trademark or trade name is any symbol, name, phrase, or jingle that is identified with a company, product or service. No other party may use the trademark or trade name without the permission of the holder. Many trademarks are extremely valuable. Trademarks have unlimited (or indefinite) lives and are not amortized. </a:t>
            </a:r>
            <a:br>
              <a:rPr lang="en-US" smtClean="0"/>
            </a:br>
            <a:endParaRPr lang="en-US" smtClean="0"/>
          </a:p>
          <a:p>
            <a:pPr>
              <a:spcBef>
                <a:spcPct val="0"/>
              </a:spcBef>
            </a:pPr>
            <a:r>
              <a:rPr lang="en-US" smtClean="0"/>
              <a:t>A copyright grants to the holder the exclusive right to publish and sell musical, literary, or artistic work for the life of the creator plus seventy years. Most copyrights are amortized over a short period of time using the straight-line method.</a:t>
            </a:r>
          </a:p>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are three major categories of tangible assets. The first is land which is not depreciated. Next are assets that are subject to depreciation such as building, equipment, furniture and fixtures. Depreciation allocates the cost of a long-lived asset over the periods benefited by its use. We will study depreciation in detail later in the chapter.</a:t>
            </a:r>
          </a:p>
          <a:p>
            <a:pPr>
              <a:spcBef>
                <a:spcPct val="0"/>
              </a:spcBef>
            </a:pPr>
            <a:endParaRPr lang="en-US" smtClean="0"/>
          </a:p>
          <a:p>
            <a:pPr>
              <a:spcBef>
                <a:spcPct val="0"/>
              </a:spcBef>
            </a:pPr>
            <a:r>
              <a:rPr lang="en-US" smtClean="0"/>
              <a:t>The third category is natural resources that are acquired for extraction of valuable raw materials that will be used in the business. Examples include oil reserves, timber, and other minerals. Natural resources are subject to depletion, a process similar to depreciation. We will review the accounting issues related to all three of these categories in this chapter.</a:t>
            </a:r>
          </a:p>
          <a:p>
            <a:pPr>
              <a:spcBef>
                <a:spcPct val="0"/>
              </a:spcBef>
            </a:pPr>
            <a:endParaRPr lang="en-US" smtClean="0"/>
          </a:p>
          <a:p>
            <a:pPr>
              <a:spcBef>
                <a:spcPct val="0"/>
              </a:spcBef>
            </a:pPr>
            <a:r>
              <a:rPr lang="en-US" smtClean="0"/>
              <a:t>Intangible assets are noncurrent assets without physical substance. They have value represented by rights that produce benefits. Patents, copyrights, trademarks, franchises and goodwill are examples of intangible assets. We will take a look at each of these later in the chapter. Intangibles with a definite life, such as patents and copyrights, are subject to amortization. Intangibles with an indefinite life, such as goodwill and trademarks, are not amortized. Amortization, similar to depreciation, is a process of allocating cost over an asset’s useful life.</a:t>
            </a:r>
          </a:p>
          <a:p>
            <a:pPr>
              <a:spcBef>
                <a:spcPct val="0"/>
              </a:spcBef>
            </a:pPr>
            <a:endParaRPr lang="en-US" smtClean="0"/>
          </a:p>
          <a:p>
            <a:pPr>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0649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patent gives the holder the exclusive right to manufacture and sell an item or process for twenty years. A patent is amortized using the straight-line method over its useful life, but never more than twenty years. Most companies amortize patents over a very short period of time. </a:t>
            </a:r>
            <a:r>
              <a:rPr lang="en-US" smtClean="0">
                <a:solidFill>
                  <a:srgbClr val="000000"/>
                </a:solidFill>
              </a:rPr>
              <a:t>Research and development costs that might lead to a patent are normally expensed as incurred.</a:t>
            </a:r>
            <a:endParaRPr lang="en-US" smtClean="0"/>
          </a:p>
          <a:p>
            <a:pPr>
              <a:spcBef>
                <a:spcPct val="0"/>
              </a:spcBef>
            </a:pPr>
            <a:endParaRPr lang="en-US" smtClean="0"/>
          </a:p>
          <a:p>
            <a:pPr>
              <a:spcBef>
                <a:spcPct val="0"/>
              </a:spcBef>
            </a:pPr>
            <a:r>
              <a:rPr lang="en-US" smtClean="0"/>
              <a:t>Technology is a category of intangible assets that includes a company’s website and any computer programs written by its employees. This category of intangible assets is rapidly growing on corporate balance sheets.</a:t>
            </a:r>
          </a:p>
          <a:p>
            <a:pPr>
              <a:spcBef>
                <a:spcPct val="0"/>
              </a:spcBef>
            </a:pPr>
            <a:endParaRPr lang="en-US" smtClean="0"/>
          </a:p>
          <a:p>
            <a:pPr>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 probably can’t drive down any major street without finding a number of fast-food franchise operations. The holder of a franchise has the right to deliver a product or service under conditions granted by the franchisor. Any cost to acquire a franchise is amortized over the contract life of the franchise.</a:t>
            </a:r>
          </a:p>
          <a:p>
            <a:pPr>
              <a:spcBef>
                <a:spcPct val="0"/>
              </a:spcBef>
            </a:pPr>
            <a:endParaRPr lang="en-US" smtClean="0"/>
          </a:p>
          <a:p>
            <a:pPr>
              <a:spcBef>
                <a:spcPct val="0"/>
              </a:spcBef>
            </a:pPr>
            <a:r>
              <a:rPr lang="en-US" smtClean="0"/>
              <a:t>Licenses and operating rights grant limited permission to use a product or service according to specific terms and conditions. For example, you may be using computer software that is made available to you through a campus licensing agreement.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an intangible asset is developed internally, the cost of development normally is recorded as research and development expense. For example, Abbott Laboratories (a manufacturer</a:t>
            </a:r>
            <a:r>
              <a:rPr lang="en-US" b="1" smtClean="0"/>
              <a:t> </a:t>
            </a:r>
            <a:r>
              <a:rPr lang="en-US" smtClean="0"/>
              <a:t>of pharmaceutical and nutritional products) recently spent more than $4,129 million on research to discover new products. This amount was reported as an expense, not an asset, because research and development expenditures typically do not possess sufficient probability of resulting in measurable future cash flows. If Abbott Labs had spent an equivalent amount to purchase patents for new products from other drug companies, it would have recorded the expenditure as an asset.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1264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IFRS differs from GAAP somewhat in accounting for tangible and intangible assets. Two of the most significant differences are summarized on your screen. IFRS allows companies the option of reporting these assets at fair value (e.g., appraisals), provided they use the fair value method consistently each year.</a:t>
            </a:r>
          </a:p>
          <a:p>
            <a:pPr>
              <a:spcBef>
                <a:spcPct val="0"/>
              </a:spcBef>
            </a:pPr>
            <a:endParaRPr lang="en-US" smtClean="0"/>
          </a:p>
          <a:p>
            <a:pPr>
              <a:spcBef>
                <a:spcPct val="0"/>
              </a:spcBef>
            </a:pPr>
            <a:r>
              <a:rPr lang="en-US" smtClean="0"/>
              <a:t>The primary argument in favor of revaluation is that the historical cost of an asset purchased 15 to 20 years ago is not meaningful because of the impact of inflation. In contrast, GAAP requires tangible and intangible assets to be recorded at cost and not revalued for later increases in asset values. A primary argument against the revaluation is the lack of objectivity involved in estimating an asset’s current cost. IFRS also requires companies to capitalize the costs of developing intangible assets, such as prototypes for making new products or tools. GAAP, on the other hand, generally expenses such development costs because of the uncertainty of their value.</a:t>
            </a:r>
          </a:p>
          <a:p>
            <a:pPr>
              <a:spcBef>
                <a:spcPct val="0"/>
              </a:spcBef>
            </a:pPr>
            <a:endParaRPr lang="en-US" smtClean="0"/>
          </a:p>
          <a:p>
            <a:pPr>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general, natural resources can be thought of as anything extracted from our natural environment such as coal, oil, and iron ore. Natural resources are reported at their cost less accumulated depletion in the noncurrent assets portion of the balance sheet.</a:t>
            </a:r>
          </a:p>
          <a:p>
            <a:pPr>
              <a:spcBef>
                <a:spcPct val="0"/>
              </a:spcBef>
            </a:pPr>
            <a:endParaRPr lang="en-US" smtClean="0"/>
          </a:p>
          <a:p>
            <a:pPr>
              <a:spcBef>
                <a:spcPct val="0"/>
              </a:spcBef>
            </a:pPr>
            <a:r>
              <a:rPr lang="en-US" smtClean="0"/>
              <a:t>Total cost, including exploration and development, is charged to depletion expense over the periods benefited. We use the units-of-production method to compute depletion expense. </a:t>
            </a:r>
          </a:p>
          <a:p>
            <a:pPr>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begin the process of calculating depletion expense by determining the unit depletion rate for the natural resource. The numerator of the equation contains the resource cost less any estimated residual value. The denominator of the equation is our estimated total capacity of the natural resource we expected to extract. For oil we express the denominator in terms of barrels, for coal we use tons, for timber we use board feet, and similar measures for other natural resources. </a:t>
            </a:r>
          </a:p>
          <a:p>
            <a:pPr>
              <a:spcBef>
                <a:spcPct val="0"/>
              </a:spcBef>
            </a:pPr>
            <a:endParaRPr lang="en-US" smtClean="0"/>
          </a:p>
          <a:p>
            <a:pPr>
              <a:spcBef>
                <a:spcPct val="0"/>
              </a:spcBef>
            </a:pPr>
            <a:r>
              <a:rPr lang="en-US" smtClean="0"/>
              <a:t>When accounting for the periodic depletion of a natural resource, it is important to understand that the company obtains inventory from its mining or harvesting of some type of raw material. Thus, the amount of the total depletion cost for a period is capitalized as inventory-- equal to the unit depletion rate times the number of units </a:t>
            </a:r>
            <a:r>
              <a:rPr lang="en-US" u="sng" smtClean="0"/>
              <a:t>extracted</a:t>
            </a:r>
            <a:r>
              <a:rPr lang="en-US" smtClean="0"/>
              <a:t> during the period. Once in inventory, part of the depletion cost will be expensed during the current period through Cost of Goods Sold as sales are made. This expense is computed as the number of units </a:t>
            </a:r>
            <a:r>
              <a:rPr lang="en-US" u="sng" smtClean="0"/>
              <a:t>sold</a:t>
            </a:r>
            <a:r>
              <a:rPr lang="en-US" smtClean="0"/>
              <a:t> multiplied by the unit depletion rate. The unsold part of the period depletion cost remains in inventory until sold in a later period.</a:t>
            </a:r>
          </a:p>
          <a:p>
            <a:pPr>
              <a:spcBef>
                <a:spcPct val="0"/>
              </a:spcBef>
            </a:pPr>
            <a:endParaRPr lang="en-US" smtClean="0"/>
          </a:p>
          <a:p>
            <a:pPr>
              <a:spcBef>
                <a:spcPct val="0"/>
              </a:spcBef>
            </a:pPr>
            <a:r>
              <a:rPr lang="en-US" smtClean="0"/>
              <a:t/>
            </a:r>
            <a:br>
              <a:rPr lang="en-US" smtClean="0"/>
            </a:b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Several items relating to the accounting for investments are reported as adjustments to net income in the operating activities section of the statement of cash flows prepared using the indirect method. These adjustments to net income are:</a:t>
            </a:r>
          </a:p>
          <a:p>
            <a:pPr>
              <a:spcBef>
                <a:spcPct val="20000"/>
              </a:spcBef>
              <a:buSzPct val="60000"/>
              <a:buFont typeface="Wingdings" pitchFamily="2" charset="2"/>
              <a:buChar char="n"/>
            </a:pPr>
            <a:r>
              <a:rPr lang="en-US" smtClean="0"/>
              <a:t> Depreciation, depletion, and amortization are added to net income.</a:t>
            </a:r>
          </a:p>
          <a:p>
            <a:pPr>
              <a:spcBef>
                <a:spcPct val="20000"/>
              </a:spcBef>
              <a:buSzPct val="60000"/>
              <a:buFont typeface="Wingdings" pitchFamily="2" charset="2"/>
              <a:buChar char="n"/>
            </a:pPr>
            <a:r>
              <a:rPr lang="en-US" smtClean="0"/>
              <a:t> Gains on the sale of long-lived assets are subtracted from net income.</a:t>
            </a:r>
          </a:p>
          <a:p>
            <a:pPr>
              <a:spcBef>
                <a:spcPct val="20000"/>
              </a:spcBef>
              <a:buSzPct val="60000"/>
              <a:buFont typeface="Wingdings" pitchFamily="2" charset="2"/>
              <a:buChar char="n"/>
            </a:pPr>
            <a:r>
              <a:rPr lang="en-US" smtClean="0"/>
              <a:t> Losses on the sale of long-lived assets are added to net income.</a:t>
            </a:r>
          </a:p>
          <a:p>
            <a:pPr>
              <a:spcBef>
                <a:spcPct val="20000"/>
              </a:spcBef>
              <a:buSzPct val="60000"/>
              <a:buFont typeface="Wingdings" pitchFamily="2" charset="2"/>
              <a:buChar char="n"/>
            </a:pPr>
            <a:r>
              <a:rPr lang="en-US" smtClean="0"/>
              <a:t> Impairment losses are added to net income.</a:t>
            </a:r>
          </a:p>
          <a:p>
            <a:pPr>
              <a:spcBef>
                <a:spcPct val="20000"/>
              </a:spcBef>
              <a:buSzPct val="60000"/>
              <a:buFont typeface="Wingdings" pitchFamily="2" charset="2"/>
              <a:buNone/>
            </a:pPr>
            <a:r>
              <a:rPr lang="en-US" smtClean="0"/>
              <a:t>Purchases of long-lived asset result in cash outflows. Sales of long-lived assets result in cash inflows. These two types of cash flows are reported in the investing activities section of the statement of cash flows.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20834"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Chapter Supplement: Changes in Depreciation Estimates</a:t>
            </a:r>
          </a:p>
          <a:p>
            <a:pPr>
              <a:spcBef>
                <a:spcPct val="0"/>
              </a:spcBef>
            </a:pPr>
            <a:endParaRPr lang="en-US" smtClean="0"/>
          </a:p>
          <a:p>
            <a:pPr>
              <a:spcBef>
                <a:spcPct val="0"/>
              </a:spcBef>
            </a:pPr>
            <a:r>
              <a:rPr lang="en-US" smtClean="0"/>
              <a:t>The useful life and the residual value used in depreciation computations are both estimates. Like all estimates, new information may come to light that will cause us to revise our previous estimates. If the estimates do change, the book value less any residual value at the date of change is depreciated over the remaining useful life. Let’s look at an example involving a change in both useful life and residual value.</a:t>
            </a:r>
          </a:p>
          <a:p>
            <a:pPr>
              <a:spcBef>
                <a:spcPct val="0"/>
              </a:spcBef>
            </a:pPr>
            <a:endParaRPr lang="en-US" smtClean="0"/>
          </a:p>
          <a:p>
            <a:pPr>
              <a:spcBef>
                <a:spcPct val="0"/>
              </a:spcBef>
            </a:pPr>
            <a:r>
              <a:rPr lang="en-US" smtClean="0"/>
              <a:t>Southwest purchased an aircraft for $60,000,000. The aircraft is depreciated using the straight-line method with a useful life of 20 years and an estimated residual value of $3,000,000. In year 5, Southwest changed the estimated useful life to 25 years and lowered the residual value to $2,400,000. Let’s calculate the depreciation expense for the fifth year using the straight-line method with the new estimates.</a:t>
            </a:r>
          </a:p>
          <a:p>
            <a:pPr>
              <a:spcBef>
                <a:spcPct val="0"/>
              </a:spcBef>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23906"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depreciation expense for each of the first four years is $$2,850,000 ($60,000,000 cost minus $3,000,000 residual value, divided by the original estimated useful life of 20 years). The accumulated depreciation for the first four years totals $11,400,000, computed by multiplying the $2,850,000 of depreciation each year times four years. The undepreciated cost (book value) of the equipment on the date of change is $48,600,000, computed by subtracting $11,400,000 of accumulated depreciation from the $60,000,000 cost.</a:t>
            </a:r>
          </a:p>
          <a:p>
            <a:pPr>
              <a:spcBef>
                <a:spcPct val="0"/>
              </a:spcBef>
            </a:pPr>
            <a:endParaRPr lang="en-US" smtClean="0"/>
          </a:p>
          <a:p>
            <a:pPr>
              <a:spcBef>
                <a:spcPct val="0"/>
              </a:spcBef>
            </a:pPr>
            <a:r>
              <a:rPr lang="en-US" smtClean="0"/>
              <a:t>The new depreciable base is the book value of $48,600,000 minus the new estimated residual value of $2,400,000. To calculate the amount of straight-line depreciation for each of the remaining 21 years of the equipment’s life, we divide the depreciable base of $46,200,000 by 21 years. The resulting straight-line depreciation is $2,200,000 per year.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of chapter 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fixed-asset turnover ratio measures how effectively a company manages its fixed assets to generate revenue. The ratio is computed by dividing net sales by average net fixed assets. Fixed assets include land, buildings, equipment, and natural resources. Net fixed assets are fixed assets less accumulated depreciation or depletion.</a:t>
            </a:r>
          </a:p>
          <a:p>
            <a:pPr>
              <a:spcBef>
                <a:spcPct val="0"/>
              </a:spcBef>
            </a:pPr>
            <a:endParaRPr lang="en-US" smtClean="0"/>
          </a:p>
          <a:p>
            <a:pPr>
              <a:spcBef>
                <a:spcPct val="0"/>
              </a:spcBef>
            </a:pPr>
            <a:r>
              <a:rPr lang="en-US" smtClean="0"/>
              <a:t>Consider the following example for Southwest Airlines. Southwest Airlines had $15,658,000,000 of revenue. End-of-year net fixed assets were $12,127,000,000 and beginning-of-year net fixed assets were $10,578,000,000. Let’s calculate fixed asset turnover for Southwest Airlines. </a:t>
            </a:r>
          </a:p>
          <a:p>
            <a:pPr>
              <a:spcBef>
                <a:spcPct val="0"/>
              </a:spcBef>
            </a:pPr>
            <a:endParaRPr lang="en-US" smtClean="0"/>
          </a:p>
          <a:p>
            <a:pPr>
              <a:spcBef>
                <a:spcPct val="0"/>
              </a:spcBef>
            </a:pPr>
            <a:r>
              <a:rPr lang="en-US" smtClean="0"/>
              <a:t>Southwest’s fixed asset turnover is 1.38, meaning that Southwest generated $1.38 of revenue for each dollar invested in fixed assets. </a:t>
            </a:r>
          </a:p>
          <a:p>
            <a:pPr>
              <a:spcBef>
                <a:spcPct val="0"/>
              </a:spcBef>
            </a:pPr>
            <a:endParaRPr lang="en-US" smtClean="0"/>
          </a:p>
          <a:p>
            <a:pPr>
              <a:spcBef>
                <a:spcPct val="0"/>
              </a:spcBef>
            </a:pPr>
            <a:r>
              <a:rPr lang="en-US" smtClean="0"/>
              <a:t>By comparison, you can see that two other airline companies, Delta and United, have higher fixed asset turnover ratios than Southwest. </a:t>
            </a:r>
          </a:p>
          <a:p>
            <a:pPr>
              <a:spcBef>
                <a:spcPct val="0"/>
              </a:spcBef>
            </a:pPr>
            <a:endParaRPr lang="en-US" smtClean="0"/>
          </a:p>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Acquisition cost of an asset includes the purchase price as well as all costs necessary to get the asset in place and ready for its intended use. We record the purchase price net of any cash discounts taken. Finance charges are not included in the cost of an asset. If we elect to finance the purchase over a period of time, the interest cost is charged as an expense when incurred. Recording acquisition costs as assets is referred to as capitalizing the costs.</a:t>
            </a:r>
          </a:p>
          <a:p>
            <a:pPr>
              <a:spcBef>
                <a:spcPct val="0"/>
              </a:spcBef>
            </a:pPr>
            <a:endParaRPr lang="en-US" smtClean="0"/>
          </a:p>
          <a:p>
            <a:pPr>
              <a:spcBef>
                <a:spcPct val="0"/>
              </a:spcBef>
            </a:pPr>
            <a:r>
              <a:rPr lang="en-US" smtClean="0"/>
              <a:t>In addition to the purchase price of a building, the acquisition cost includes legal fees, realty fees, title fees, and renovation and repair costs necessary to get the building ready for its intended use.</a:t>
            </a:r>
          </a:p>
          <a:p>
            <a:pPr>
              <a:spcBef>
                <a:spcPct val="0"/>
              </a:spcBef>
            </a:pPr>
            <a:endParaRPr lang="en-US" smtClean="0"/>
          </a:p>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Equipment is recorded at its purchase price less any available cash discounts. In addition to the purchase price, the cost of equipment includes sales taxes, delivery charges, installation costs, and any building modification costs necessary to accommodate the equipment. </a:t>
            </a:r>
          </a:p>
          <a:p>
            <a:pPr>
              <a:spcBef>
                <a:spcPct val="0"/>
              </a:spcBef>
            </a:pPr>
            <a:endParaRPr lang="en-US" smtClean="0"/>
          </a:p>
          <a:p>
            <a:pPr>
              <a:spcBef>
                <a:spcPct val="0"/>
              </a:spcBef>
            </a:pPr>
            <a:r>
              <a:rPr lang="en-US" smtClean="0"/>
              <a:t>When purchasing land, the cost includes the purchase price, legal fees, surveying fees, brokers’ commissions, and other costs generally incurred in connection with the purchase such as taxes and recording fees. As noted earlier, land is not a depreciable asset.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Let’s see how to record the purchase of an asset. Our first example will be a purchase for cash.</a:t>
            </a:r>
          </a:p>
          <a:p>
            <a:pPr>
              <a:spcBef>
                <a:spcPct val="0"/>
              </a:spcBef>
            </a:pPr>
            <a:endParaRPr lang="en-US" smtClean="0"/>
          </a:p>
          <a:p>
            <a:pPr>
              <a:spcBef>
                <a:spcPct val="0"/>
              </a:spcBef>
            </a:pPr>
            <a:r>
              <a:rPr lang="en-US" smtClean="0"/>
              <a:t>On January 1, Southwest Airlines purchased aircraft for $75,000,000 cash. Let’s prepare the journal entry to record the transaction.</a:t>
            </a:r>
          </a:p>
          <a:p>
            <a:pPr>
              <a:spcBef>
                <a:spcPct val="0"/>
              </a:spcBef>
            </a:pPr>
            <a:endParaRPr lang="en-US" smtClean="0"/>
          </a:p>
          <a:p>
            <a:pPr>
              <a:spcBef>
                <a:spcPct val="0"/>
              </a:spcBef>
            </a:pPr>
            <a:r>
              <a:rPr lang="en-US" smtClean="0"/>
              <a:t>We debit flight equipment and credit cash for $75,000,000. Now, let’s look at an example where Southwest purchased aircraft by also issuing a note.</a:t>
            </a:r>
          </a:p>
          <a:p>
            <a:pPr>
              <a:spcBef>
                <a:spcPct val="0"/>
              </a:spcBef>
            </a:pPr>
            <a:endParaRPr lang="en-US" smtClean="0"/>
          </a:p>
          <a:p>
            <a:pPr>
              <a:spcBef>
                <a:spcPct val="0"/>
              </a:spcBef>
            </a:pPr>
            <a:r>
              <a:rPr lang="en-US" smtClean="0"/>
              <a:t>On January 14, Southwest Airlines purchased aircraft for $75,000,000, paying $1,000,000 in cash and issuing a note payable for the remaining $74,000,000. Let’s prepare the journal entry to record the transaction.</a:t>
            </a:r>
          </a:p>
          <a:p>
            <a:pPr>
              <a:spcBef>
                <a:spcPct val="0"/>
              </a:spcBef>
            </a:pPr>
            <a:endParaRPr lang="en-US" smtClean="0"/>
          </a:p>
          <a:p>
            <a:pPr>
              <a:spcBef>
                <a:spcPct val="20000"/>
              </a:spcBef>
              <a:buClr>
                <a:schemeClr val="accent1"/>
              </a:buClr>
              <a:buSzPct val="65000"/>
              <a:buFont typeface="Wingdings" pitchFamily="2" charset="2"/>
              <a:buNone/>
            </a:pPr>
            <a:r>
              <a:rPr lang="en-US" smtClean="0"/>
              <a:t>We debit flight equipment for $75,000,000, credit cash for $1,000,000, and credit notes payable for $74,000,000.</a:t>
            </a:r>
          </a:p>
          <a:p>
            <a:pPr>
              <a:spcBef>
                <a:spcPct val="0"/>
              </a:spcBef>
            </a:pPr>
            <a:endParaRPr lang="en-US" smtClean="0"/>
          </a:p>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Companies sometimes acquire assets without paying cash. In any noncash acquisition, the components of the transaction should be recorded at their fair values. The first indication of fair value is the fair value of the consideration given to acquire the asset. Sometimes the fair value of the asset received is used when that fair value is more clearly evident than the fair value of the consideration given. Let’s look at an example.</a:t>
            </a:r>
          </a:p>
          <a:p>
            <a:pPr>
              <a:spcBef>
                <a:spcPct val="0"/>
              </a:spcBef>
            </a:pPr>
            <a:endParaRPr lang="en-US" smtClean="0"/>
          </a:p>
          <a:p>
            <a:pPr>
              <a:spcBef>
                <a:spcPct val="0"/>
              </a:spcBef>
            </a:pPr>
            <a:r>
              <a:rPr lang="en-US" smtClean="0"/>
              <a:t>On July 7, Southwest gave Boeing 1,000,000 shares of $1.00 par value common stock with a market value of $50 per share plus $25,000,000 in cash for aircraft. Let’s prepare the journal entry to record the transaction.</a:t>
            </a:r>
          </a:p>
          <a:p>
            <a:pPr>
              <a:spcBef>
                <a:spcPct val="0"/>
              </a:spcBef>
            </a:pPr>
            <a:endParaRPr lang="en-US" smtClean="0"/>
          </a:p>
          <a:p>
            <a:pPr>
              <a:spcBef>
                <a:spcPct val="0"/>
              </a:spcBef>
            </a:pPr>
            <a:r>
              <a:rPr lang="en-US" smtClean="0"/>
              <a:t>The fair value of the stock given by Southwest is known since the shares trade on the New York Stock Exchange daily. Southwest gave shares of stock worth $50,000,000 and $25,000,000 in cash for the aircraft. To record the transaction, we debit flight equipment for $75,000,000, the sum of $50,000,000 and $25,000,000. We credit common stock for its total par value of $1,000,000, and additional paid-in capital for $49,000,000, the difference between the $50,000,000 market value of the 1,000,000 shares and the par value of $1,000,000. Then we credit cash for $25,000,000.</a:t>
            </a:r>
          </a:p>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p:nvPr userDrawn="1"/>
        </p:nvSpPr>
        <p:spPr>
          <a:xfrm>
            <a:off x="914400" y="4495800"/>
            <a:ext cx="7391400" cy="1477963"/>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PowerPoint Authors:</a:t>
            </a:r>
          </a:p>
          <a:p>
            <a:pPr fontAlgn="auto">
              <a:spcBef>
                <a:spcPts val="0"/>
              </a:spcBef>
              <a:spcAft>
                <a:spcPts val="0"/>
              </a:spcAft>
              <a:defRPr/>
            </a:pPr>
            <a:r>
              <a:rPr lang="en-US" dirty="0">
                <a:solidFill>
                  <a:schemeClr val="accent1">
                    <a:lumMod val="50000"/>
                  </a:schemeClr>
                </a:solidFill>
                <a:latin typeface="+mn-lt"/>
              </a:rPr>
              <a:t>	Susan Coomer Galbreath, Ph.D., CPA</a:t>
            </a:r>
          </a:p>
          <a:p>
            <a:pPr fontAlgn="auto">
              <a:spcBef>
                <a:spcPts val="0"/>
              </a:spcBef>
              <a:spcAft>
                <a:spcPts val="0"/>
              </a:spcAft>
              <a:defRPr/>
            </a:pPr>
            <a:r>
              <a:rPr lang="en-US" dirty="0">
                <a:solidFill>
                  <a:schemeClr val="accent1">
                    <a:lumMod val="50000"/>
                  </a:schemeClr>
                </a:solidFill>
                <a:latin typeface="+mn-lt"/>
              </a:rPr>
              <a:t>	Charles W Caldwell, D.B.A., CMA</a:t>
            </a:r>
          </a:p>
          <a:p>
            <a:pPr fontAlgn="auto">
              <a:spcBef>
                <a:spcPts val="0"/>
              </a:spcBef>
              <a:spcAft>
                <a:spcPts val="0"/>
              </a:spcAft>
              <a:defRPr/>
            </a:pPr>
            <a:r>
              <a:rPr lang="en-US" dirty="0">
                <a:solidFill>
                  <a:schemeClr val="accent1">
                    <a:lumMod val="50000"/>
                  </a:schemeClr>
                </a:solidFill>
                <a:latin typeface="+mn-lt"/>
              </a:rPr>
              <a:t>	Jon A. Booker, Ph.D., CPA, CIA</a:t>
            </a:r>
          </a:p>
          <a:p>
            <a:pPr fontAlgn="auto">
              <a:spcBef>
                <a:spcPts val="0"/>
              </a:spcBef>
              <a:spcAft>
                <a:spcPts val="0"/>
              </a:spcAft>
              <a:defRPr/>
            </a:pPr>
            <a:r>
              <a:rPr lang="en-US" dirty="0">
                <a:solidFill>
                  <a:schemeClr val="accent1">
                    <a:lumMod val="50000"/>
                  </a:schemeClr>
                </a:solidFill>
                <a:latin typeface="+mn-lt"/>
              </a:rPr>
              <a:t>	Cynthia J. Rooney, Ph.D., CPA</a:t>
            </a:r>
            <a:endParaRPr lang="en-US" dirty="0">
              <a:solidFill>
                <a:schemeClr val="accent1">
                  <a:lumMod val="50000"/>
                </a:schemeClr>
              </a:solidFill>
              <a:latin typeface="+mn-lt"/>
            </a:endParaRPr>
          </a:p>
        </p:txBody>
      </p:sp>
      <p:sp>
        <p:nvSpPr>
          <p:cNvPr id="2" name="Title 1"/>
          <p:cNvSpPr>
            <a:spLocks noGrp="1"/>
          </p:cNvSpPr>
          <p:nvPr>
            <p:ph type="ctrTitle"/>
          </p:nvPr>
        </p:nvSpPr>
        <p:spPr>
          <a:xfrm>
            <a:off x="457200" y="76200"/>
            <a:ext cx="7772400" cy="2971799"/>
          </a:xfrm>
        </p:spPr>
        <p:txBody>
          <a:bodyPr anchor="ctr">
            <a:noAutofit/>
          </a:bodyPr>
          <a:lstStyle>
            <a:lvl1pPr>
              <a:lnSpc>
                <a:spcPct val="100000"/>
              </a:lnSpc>
              <a:defRPr sz="40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276600"/>
            <a:ext cx="7772400" cy="868680"/>
          </a:xfrm>
        </p:spPr>
        <p:txBody>
          <a:bodyPr/>
          <a:lstStyle>
            <a:lvl1pPr marL="0" indent="0" algn="l">
              <a:buNone/>
              <a:defRPr b="0" cap="all" spc="120" baseline="0">
                <a:solidFill>
                  <a:schemeClr val="accent5">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8-</a:t>
            </a:r>
            <a:fld id="{C9B91C32-F52D-436D-AC1D-1E3B49A6A2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772400" cy="7772400"/>
          </a:xfrm>
        </p:spPr>
        <p:txBody>
          <a:bodyPr anchor="ctr">
            <a:noAutofit/>
          </a:bodyPr>
          <a:lstStyle>
            <a:lvl1pPr algn="l">
              <a:lnSpc>
                <a:spcPct val="100000"/>
              </a:lnSpc>
              <a:defRPr sz="3200" b="0" cap="all" spc="-80" baseline="0">
                <a:solidFill>
                  <a:schemeClr val="accent5">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28600"/>
            <a:ext cx="7772400" cy="1066800"/>
          </a:xfrm>
        </p:spPr>
        <p:txBody>
          <a:bodyPr anchor="b">
            <a:normAutofit/>
          </a:bodyPr>
          <a:lstStyle>
            <a:lvl1pPr marL="0" indent="0">
              <a:buNone/>
              <a:defRPr sz="3200" b="0" cap="all" spc="12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8-</a:t>
            </a:r>
            <a:fld id="{D6A3BBDB-B1F1-4F69-B1A9-8B6BD4FDC0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8-</a:t>
            </a:r>
            <a:fld id="{33BD9929-6561-4CD0-AFC0-501F42012C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0"/>
            <a:ext cx="3733800" cy="639762"/>
          </a:xfrm>
        </p:spPr>
        <p:txBody>
          <a:bodyPr anchor="b">
            <a:noAutofit/>
          </a:bodyPr>
          <a:lstStyle>
            <a:lvl1pPr marL="0" indent="0">
              <a:buNone/>
              <a:defRPr sz="1800" b="0" cap="all" spc="1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2313432"/>
            <a:ext cx="37338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600200"/>
            <a:ext cx="3669792" cy="639762"/>
          </a:xfrm>
        </p:spPr>
        <p:txBody>
          <a:bodyPr anchor="b">
            <a:noAutofit/>
          </a:bodyPr>
          <a:lstStyle>
            <a:lvl1pPr marL="0" indent="0">
              <a:buNone/>
              <a:defRPr lang="en-US" sz="1800" b="0" kern="1200" cap="all" spc="1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331720"/>
            <a:ext cx="3669792"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8-</a:t>
            </a:r>
            <a:fld id="{BA370603-8E37-4288-8D80-AFF05F1068B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8-</a:t>
            </a:r>
            <a:fld id="{087D687A-21F7-4CEC-B354-8BA8379826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8-</a:t>
            </a:r>
            <a:fld id="{5DD2E915-947B-494E-AE7E-7CB31B09F2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382000" cy="1371600"/>
          </a:xfrm>
          <a:prstGeom prst="rect">
            <a:avLst/>
          </a:prstGeom>
        </p:spPr>
        <p:txBody>
          <a:bodyPr vert="horz" lIns="91440" tIns="45720" rIns="91440" bIns="45720" rtlCol="0" anchor="b">
            <a:normAutofit/>
          </a:bodyPr>
          <a:lstStyle/>
          <a:p>
            <a:r>
              <a:rPr lang="en-US" dirty="0" smtClean="0"/>
              <a:t>Click to edit title style</a:t>
            </a:r>
            <a:endParaRPr lang="en-US" dirty="0"/>
          </a:p>
        </p:txBody>
      </p:sp>
      <p:sp>
        <p:nvSpPr>
          <p:cNvPr id="81923" name="Text Placeholder 2"/>
          <p:cNvSpPr>
            <a:spLocks noGrp="1"/>
          </p:cNvSpPr>
          <p:nvPr>
            <p:ph type="body" idx="1"/>
          </p:nvPr>
        </p:nvSpPr>
        <p:spPr bwMode="auto">
          <a:xfrm>
            <a:off x="457200" y="17526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3"/>
          </p:nvPr>
        </p:nvSpPr>
        <p:spPr>
          <a:xfrm>
            <a:off x="7315200" y="6573838"/>
            <a:ext cx="1676400" cy="284162"/>
          </a:xfrm>
          <a:prstGeom prst="rect">
            <a:avLst/>
          </a:prstGeom>
        </p:spPr>
        <p:txBody>
          <a:bodyPr vert="horz" lIns="91440" tIns="45720" rIns="91440" bIns="45720" rtlCol="0" anchor="t"/>
          <a:lstStyle>
            <a:lvl1pPr algn="r" fontAlgn="auto">
              <a:spcBef>
                <a:spcPts val="0"/>
              </a:spcBef>
              <a:spcAft>
                <a:spcPts val="0"/>
              </a:spcAft>
              <a:defRPr sz="1000" dirty="0" smtClean="0">
                <a:solidFill>
                  <a:schemeClr val="tx1"/>
                </a:solidFill>
                <a:latin typeface="+mn-lt"/>
              </a:defRPr>
            </a:lvl1pPr>
          </a:lstStyle>
          <a:p>
            <a:pPr>
              <a:defRPr/>
            </a:pPr>
            <a:r>
              <a:rPr lang="en-US"/>
              <a:t>8-</a:t>
            </a:r>
            <a:fld id="{1119D46A-8B48-4DA0-97B3-F57102F53128}" type="slidenum">
              <a:rPr lang="en-US"/>
              <a:pPr>
                <a:defRPr/>
              </a:pPr>
              <a:t>‹#›</a:t>
            </a:fld>
            <a:endParaRPr 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908" r:id="rId1"/>
    <p:sldLayoutId id="2147483902" r:id="rId2"/>
    <p:sldLayoutId id="2147483903" r:id="rId3"/>
    <p:sldLayoutId id="2147483904" r:id="rId4"/>
    <p:sldLayoutId id="2147483905" r:id="rId5"/>
    <p:sldLayoutId id="2147483906" r:id="rId6"/>
    <p:sldLayoutId id="2147483907" r:id="rId7"/>
  </p:sldLayoutIdLst>
  <p:timing>
    <p:tnLst>
      <p:par>
        <p:cTn id="1" dur="indefinite" restart="never" nodeType="tmRoot"/>
      </p:par>
    </p:tnLst>
  </p:timing>
  <p:txStyles>
    <p:titleStyle>
      <a:lvl1pPr algn="l" rtl="0" fontAlgn="base">
        <a:spcBef>
          <a:spcPct val="0"/>
        </a:spcBef>
        <a:spcAft>
          <a:spcPct val="0"/>
        </a:spcAft>
        <a:defRPr sz="3600" kern="1200" cap="all" spc="-60">
          <a:solidFill>
            <a:srgbClr val="6E2C12"/>
          </a:solidFill>
          <a:latin typeface="+mn-lt"/>
          <a:ea typeface="+mj-ea"/>
          <a:cs typeface="+mj-cs"/>
        </a:defRPr>
      </a:lvl1pPr>
      <a:lvl2pPr algn="l" rtl="0" fontAlgn="base">
        <a:spcBef>
          <a:spcPct val="0"/>
        </a:spcBef>
        <a:spcAft>
          <a:spcPct val="0"/>
        </a:spcAft>
        <a:defRPr sz="3600">
          <a:solidFill>
            <a:srgbClr val="6E2C12"/>
          </a:solidFill>
          <a:latin typeface="Arial" charset="0"/>
        </a:defRPr>
      </a:lvl2pPr>
      <a:lvl3pPr algn="l" rtl="0" fontAlgn="base">
        <a:spcBef>
          <a:spcPct val="0"/>
        </a:spcBef>
        <a:spcAft>
          <a:spcPct val="0"/>
        </a:spcAft>
        <a:defRPr sz="3600">
          <a:solidFill>
            <a:srgbClr val="6E2C12"/>
          </a:solidFill>
          <a:latin typeface="Arial" charset="0"/>
        </a:defRPr>
      </a:lvl3pPr>
      <a:lvl4pPr algn="l" rtl="0" fontAlgn="base">
        <a:spcBef>
          <a:spcPct val="0"/>
        </a:spcBef>
        <a:spcAft>
          <a:spcPct val="0"/>
        </a:spcAft>
        <a:defRPr sz="3600">
          <a:solidFill>
            <a:srgbClr val="6E2C12"/>
          </a:solidFill>
          <a:latin typeface="Arial" charset="0"/>
        </a:defRPr>
      </a:lvl4pPr>
      <a:lvl5pPr algn="l" rtl="0" fontAlgn="base">
        <a:spcBef>
          <a:spcPct val="0"/>
        </a:spcBef>
        <a:spcAft>
          <a:spcPct val="0"/>
        </a:spcAft>
        <a:defRPr sz="3600">
          <a:solidFill>
            <a:srgbClr val="6E2C12"/>
          </a:solidFill>
          <a:latin typeface="Arial" charset="0"/>
        </a:defRPr>
      </a:lvl5pPr>
      <a:lvl6pPr marL="457200" algn="l" rtl="0" fontAlgn="base">
        <a:spcBef>
          <a:spcPct val="0"/>
        </a:spcBef>
        <a:spcAft>
          <a:spcPct val="0"/>
        </a:spcAft>
        <a:defRPr sz="3600">
          <a:solidFill>
            <a:srgbClr val="6E2C12"/>
          </a:solidFill>
          <a:latin typeface="Arial" charset="0"/>
        </a:defRPr>
      </a:lvl6pPr>
      <a:lvl7pPr marL="914400" algn="l" rtl="0" fontAlgn="base">
        <a:spcBef>
          <a:spcPct val="0"/>
        </a:spcBef>
        <a:spcAft>
          <a:spcPct val="0"/>
        </a:spcAft>
        <a:defRPr sz="3600">
          <a:solidFill>
            <a:srgbClr val="6E2C12"/>
          </a:solidFill>
          <a:latin typeface="Arial" charset="0"/>
        </a:defRPr>
      </a:lvl7pPr>
      <a:lvl8pPr marL="1371600" algn="l" rtl="0" fontAlgn="base">
        <a:spcBef>
          <a:spcPct val="0"/>
        </a:spcBef>
        <a:spcAft>
          <a:spcPct val="0"/>
        </a:spcAft>
        <a:defRPr sz="3600">
          <a:solidFill>
            <a:srgbClr val="6E2C12"/>
          </a:solidFill>
          <a:latin typeface="Arial" charset="0"/>
        </a:defRPr>
      </a:lvl8pPr>
      <a:lvl9pPr marL="1828800" algn="l" rtl="0" fontAlgn="base">
        <a:spcBef>
          <a:spcPct val="0"/>
        </a:spcBef>
        <a:spcAft>
          <a:spcPct val="0"/>
        </a:spcAft>
        <a:defRPr sz="3600">
          <a:solidFill>
            <a:srgbClr val="6E2C12"/>
          </a:solidFill>
          <a:latin typeface="Arial" charset="0"/>
        </a:defRPr>
      </a:lvl9pPr>
    </p:titleStyle>
    <p:bodyStyle>
      <a:lvl1pPr algn="l" rtl="0" fontAlgn="base">
        <a:spcBef>
          <a:spcPct val="20000"/>
        </a:spcBef>
        <a:spcAft>
          <a:spcPts val="600"/>
        </a:spcAft>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Excel_97-2003_Worksheet2.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Microsoft_Excel_97-2003_Worksheet3.xls"/></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7.png"/><Relationship Id="rId5" Type="http://schemas.openxmlformats.org/officeDocument/2006/relationships/oleObject" Target="../embeddings/oleObject4.bin"/><Relationship Id="rId4" Type="http://schemas.openxmlformats.org/officeDocument/2006/relationships/oleObject" Target="../embeddings/Microsoft_Excel_97-2003_Worksheet4.xls"/></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png"/><Relationship Id="rId4" Type="http://schemas.openxmlformats.org/officeDocument/2006/relationships/oleObject" Target="../embeddings/Microsoft_Excel_97-2003_Worksheet5.xls"/></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7.png"/><Relationship Id="rId4" Type="http://schemas.openxmlformats.org/officeDocument/2006/relationships/oleObject" Target="../embeddings/Microsoft_Excel_97-2003_Worksheet6.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7.png"/><Relationship Id="rId4" Type="http://schemas.openxmlformats.org/officeDocument/2006/relationships/oleObject" Target="../embeddings/Microsoft_Excel_97-2003_Worksheet7.xls"/></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Microsoft_Excel_97-2003_Worksheet8.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32.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oleObject" Target="../embeddings/oleObject8.bin"/><Relationship Id="rId4" Type="http://schemas.openxmlformats.org/officeDocument/2006/relationships/image" Target="../media/image34.wmf"/></Relationships>
</file>

<file path=ppt/slides/_rels/slide4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7.png"/><Relationship Id="rId4" Type="http://schemas.openxmlformats.org/officeDocument/2006/relationships/oleObject" Target="../embeddings/Microsoft_Excel_97-2003_Worksheet9.xls"/></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76200"/>
            <a:ext cx="7772400" cy="2971800"/>
          </a:xfrm>
        </p:spPr>
        <p:txBody>
          <a:bodyPr/>
          <a:lstStyle/>
          <a:p>
            <a:pPr fontAlgn="auto">
              <a:spcAft>
                <a:spcPts val="0"/>
              </a:spcAft>
              <a:defRPr/>
            </a:pPr>
            <a:r>
              <a:rPr lang="en-US" sz="4800" dirty="0" smtClean="0"/>
              <a:t>Chapter 8</a:t>
            </a:r>
            <a:endParaRPr lang="en-US" sz="4800" dirty="0"/>
          </a:p>
        </p:txBody>
      </p:sp>
      <p:sp>
        <p:nvSpPr>
          <p:cNvPr id="5" name="Subtitle 4"/>
          <p:cNvSpPr>
            <a:spLocks noGrp="1"/>
          </p:cNvSpPr>
          <p:nvPr>
            <p:ph type="subTitle" idx="1"/>
          </p:nvPr>
        </p:nvSpPr>
        <p:spPr>
          <a:xfrm>
            <a:off x="457200" y="2971800"/>
            <a:ext cx="8153400" cy="914400"/>
          </a:xfrm>
        </p:spPr>
        <p:txBody>
          <a:bodyPr rtlCol="0">
            <a:noAutofit/>
          </a:bodyPr>
          <a:lstStyle/>
          <a:p>
            <a:pPr fontAlgn="auto">
              <a:buFont typeface="Arial" pitchFamily="34" charset="0"/>
              <a:buNone/>
              <a:defRPr/>
            </a:pPr>
            <a:r>
              <a:rPr lang="en-US" sz="2800" dirty="0" smtClean="0">
                <a:solidFill>
                  <a:schemeClr val="tx1"/>
                </a:solidFill>
              </a:rPr>
              <a:t>Reporting and Interpreting</a:t>
            </a:r>
            <a:br>
              <a:rPr lang="en-US" sz="2800" dirty="0" smtClean="0">
                <a:solidFill>
                  <a:schemeClr val="tx1"/>
                </a:solidFill>
              </a:rPr>
            </a:br>
            <a:r>
              <a:rPr lang="en-US" sz="2800" dirty="0" smtClean="0">
                <a:solidFill>
                  <a:schemeClr val="tx1"/>
                </a:solidFill>
              </a:rPr>
              <a:t>Property, Plant, and Equipment; Intangibles; and Natural Resources</a:t>
            </a:r>
            <a:br>
              <a:rPr lang="en-US" sz="2800" dirty="0" smtClean="0">
                <a:solidFill>
                  <a:schemeClr val="tx1"/>
                </a:solidFill>
              </a:rPr>
            </a:br>
            <a:endParaRPr lang="en-US" sz="2800" dirty="0">
              <a:solidFill>
                <a:schemeClr val="tx1"/>
              </a:solidFill>
            </a:endParaRPr>
          </a:p>
        </p:txBody>
      </p:sp>
      <p:pic>
        <p:nvPicPr>
          <p:cNvPr id="2050" name="Picture 2" descr="C:\Users\jon\AppData\Local\Microsoft\Windows\Temporary Internet Files\Content.IE5\03UAE0C4\MP900431290[1].jpg"/>
          <p:cNvPicPr>
            <a:picLocks noChangeAspect="1" noChangeArrowheads="1"/>
          </p:cNvPicPr>
          <p:nvPr/>
        </p:nvPicPr>
        <p:blipFill>
          <a:blip r:embed="rId3"/>
          <a:srcRect/>
          <a:stretch>
            <a:fillRect/>
          </a:stretch>
        </p:blipFill>
        <p:spPr bwMode="auto">
          <a:xfrm>
            <a:off x="6019800" y="304800"/>
            <a:ext cx="2438400" cy="24384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6" name="Text Box 18"/>
          <p:cNvSpPr txBox="1">
            <a:spLocks noChangeArrowheads="1"/>
          </p:cNvSpPr>
          <p:nvPr/>
        </p:nvSpPr>
        <p:spPr bwMode="auto">
          <a:xfrm>
            <a:off x="76200" y="6553200"/>
            <a:ext cx="2057400" cy="2746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200" b="1" i="1" dirty="0">
                <a:latin typeface="Book Antiqua" pitchFamily="18" charset="0"/>
              </a:rPr>
              <a:t>McGraw-Hill/Irwin</a:t>
            </a:r>
            <a:endParaRPr lang="en-US" sz="2400" b="1" dirty="0">
              <a:effectLst>
                <a:outerShdw blurRad="38100" dist="38100" dir="2700000" algn="tl">
                  <a:srgbClr val="C0C0C0"/>
                </a:outerShdw>
              </a:effectLst>
              <a:latin typeface="Calibri" pitchFamily="34" charset="0"/>
            </a:endParaRPr>
          </a:p>
        </p:txBody>
      </p:sp>
      <p:sp>
        <p:nvSpPr>
          <p:cNvPr id="7" name="Text Box 19"/>
          <p:cNvSpPr txBox="1">
            <a:spLocks noChangeArrowheads="1"/>
          </p:cNvSpPr>
          <p:nvPr/>
        </p:nvSpPr>
        <p:spPr bwMode="auto">
          <a:xfrm>
            <a:off x="3352800" y="6553200"/>
            <a:ext cx="5791200" cy="274638"/>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1200" b="1" i="1" dirty="0" smtClean="0">
                <a:latin typeface="Book Antiqua" pitchFamily="18" charset="0"/>
              </a:rPr>
              <a:t>        Copyright © 2014 by The McGraw-Hill Companies, Inc. All rights reserved.</a:t>
            </a:r>
            <a:endParaRPr lang="en-US" sz="2400" b="1" dirty="0" smtClean="0">
              <a:effectLst>
                <a:outerShdw blurRad="38100" dist="38100" dir="2700000" algn="tl">
                  <a:srgbClr val="C0C0C0"/>
                </a:outerShdw>
              </a:effectLst>
              <a:latin typeface="Calibri" pitchFamily="34" charset="0"/>
            </a:endParaRPr>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2"/>
          <p:cNvSpPr>
            <a:spLocks noGrp="1" noChangeArrowheads="1"/>
          </p:cNvSpPr>
          <p:nvPr>
            <p:ph type="title"/>
          </p:nvPr>
        </p:nvSpPr>
        <p:spPr/>
        <p:txBody>
          <a:bodyPr/>
          <a:lstStyle/>
          <a:p>
            <a:pPr fontAlgn="auto">
              <a:spcAft>
                <a:spcPts val="0"/>
              </a:spcAft>
              <a:defRPr/>
            </a:pPr>
            <a:r>
              <a:rPr lang="en-US" dirty="0" smtClean="0"/>
              <a:t>Acquisition by Construction</a:t>
            </a:r>
          </a:p>
        </p:txBody>
      </p:sp>
      <p:graphicFrame>
        <p:nvGraphicFramePr>
          <p:cNvPr id="23554" name="Object 15"/>
          <p:cNvGraphicFramePr>
            <a:graphicFrameLocks/>
          </p:cNvGraphicFramePr>
          <p:nvPr/>
        </p:nvGraphicFramePr>
        <p:xfrm>
          <a:off x="3276600" y="5294313"/>
          <a:ext cx="2551113" cy="1335087"/>
        </p:xfrm>
        <a:graphic>
          <a:graphicData uri="http://schemas.openxmlformats.org/presentationml/2006/ole">
            <p:oleObj spid="_x0000_s5135" name="Clip" r:id="rId4" imgW="6917520" imgH="6009292" progId="">
              <p:embed/>
            </p:oleObj>
          </a:graphicData>
        </a:graphic>
      </p:graphicFrame>
      <p:sp>
        <p:nvSpPr>
          <p:cNvPr id="242692" name="Rectangle 4"/>
          <p:cNvSpPr>
            <a:spLocks noChangeArrowheads="1"/>
          </p:cNvSpPr>
          <p:nvPr/>
        </p:nvSpPr>
        <p:spPr bwMode="auto">
          <a:xfrm>
            <a:off x="2603500" y="2106613"/>
            <a:ext cx="3860800" cy="660400"/>
          </a:xfrm>
          <a:prstGeom prst="rect">
            <a:avLst/>
          </a:prstGeom>
          <a:solidFill>
            <a:schemeClr val="accent1">
              <a:lumMod val="40000"/>
              <a:lumOff val="60000"/>
            </a:schemeClr>
          </a:solidFill>
          <a:ln w="25399">
            <a:solidFill>
              <a:srgbClr val="000000"/>
            </a:solidFill>
            <a:miter lim="800000"/>
            <a:headEnd/>
            <a:tailEnd/>
          </a:ln>
          <a:effectLst>
            <a:outerShdw dist="71842" dir="2700000" algn="ctr" rotWithShape="0">
              <a:schemeClr val="tx1"/>
            </a:outerShdw>
          </a:effectLst>
        </p:spPr>
        <p:txBody>
          <a:bodyPr wrap="none" lIns="90488" tIns="44450" rIns="90488" bIns="44450" anchor="ctr"/>
          <a:lstStyle/>
          <a:p>
            <a:pPr algn="ctr" eaLnBrk="0" fontAlgn="auto" hangingPunct="0">
              <a:spcBef>
                <a:spcPts val="0"/>
              </a:spcBef>
              <a:spcAft>
                <a:spcPts val="0"/>
              </a:spcAft>
              <a:defRPr/>
            </a:pPr>
            <a:r>
              <a:rPr lang="en-US" sz="2400" b="1" dirty="0">
                <a:latin typeface="+mn-lt"/>
                <a:cs typeface="Arial" pitchFamily="34" charset="0"/>
              </a:rPr>
              <a:t>Asset cost includes:</a:t>
            </a:r>
          </a:p>
        </p:txBody>
      </p:sp>
      <p:grpSp>
        <p:nvGrpSpPr>
          <p:cNvPr id="2" name="Group 5"/>
          <p:cNvGrpSpPr>
            <a:grpSpLocks/>
          </p:cNvGrpSpPr>
          <p:nvPr/>
        </p:nvGrpSpPr>
        <p:grpSpPr bwMode="auto">
          <a:xfrm>
            <a:off x="241300" y="3478213"/>
            <a:ext cx="8661400" cy="2032000"/>
            <a:chOff x="152" y="2024"/>
            <a:chExt cx="5456" cy="1280"/>
          </a:xfrm>
        </p:grpSpPr>
        <p:sp>
          <p:nvSpPr>
            <p:cNvPr id="5140" name="Line 6"/>
            <p:cNvSpPr>
              <a:spLocks noChangeShapeType="1"/>
            </p:cNvSpPr>
            <p:nvPr/>
          </p:nvSpPr>
          <p:spPr bwMode="auto">
            <a:xfrm>
              <a:off x="920" y="2648"/>
              <a:ext cx="992" cy="656"/>
            </a:xfrm>
            <a:prstGeom prst="line">
              <a:avLst/>
            </a:prstGeom>
            <a:noFill/>
            <a:ln w="38100">
              <a:solidFill>
                <a:srgbClr val="000000"/>
              </a:solidFill>
              <a:round/>
              <a:headEnd/>
              <a:tailEnd type="triangle" w="med" len="med"/>
            </a:ln>
          </p:spPr>
          <p:txBody>
            <a:bodyPr wrap="none" anchor="ctr"/>
            <a:lstStyle/>
            <a:p>
              <a:endParaRPr lang="en-US"/>
            </a:p>
          </p:txBody>
        </p:sp>
        <p:sp>
          <p:nvSpPr>
            <p:cNvPr id="5141" name="Line 7"/>
            <p:cNvSpPr>
              <a:spLocks noChangeShapeType="1"/>
            </p:cNvSpPr>
            <p:nvPr/>
          </p:nvSpPr>
          <p:spPr bwMode="auto">
            <a:xfrm flipH="1">
              <a:off x="3832" y="2744"/>
              <a:ext cx="976" cy="560"/>
            </a:xfrm>
            <a:prstGeom prst="line">
              <a:avLst/>
            </a:prstGeom>
            <a:noFill/>
            <a:ln w="38100">
              <a:solidFill>
                <a:srgbClr val="000000"/>
              </a:solidFill>
              <a:round/>
              <a:headEnd/>
              <a:tailEnd type="triangle" w="med" len="med"/>
            </a:ln>
          </p:spPr>
          <p:txBody>
            <a:bodyPr wrap="none" anchor="ctr"/>
            <a:lstStyle/>
            <a:p>
              <a:endParaRPr lang="en-US"/>
            </a:p>
          </p:txBody>
        </p:sp>
        <p:sp>
          <p:nvSpPr>
            <p:cNvPr id="5142" name="Line 8"/>
            <p:cNvSpPr>
              <a:spLocks noChangeShapeType="1"/>
            </p:cNvSpPr>
            <p:nvPr/>
          </p:nvSpPr>
          <p:spPr bwMode="auto">
            <a:xfrm>
              <a:off x="2880" y="2784"/>
              <a:ext cx="0" cy="320"/>
            </a:xfrm>
            <a:prstGeom prst="line">
              <a:avLst/>
            </a:prstGeom>
            <a:noFill/>
            <a:ln w="38100">
              <a:solidFill>
                <a:srgbClr val="000000"/>
              </a:solidFill>
              <a:round/>
              <a:headEnd/>
              <a:tailEnd type="triangle" w="med" len="med"/>
            </a:ln>
          </p:spPr>
          <p:txBody>
            <a:bodyPr wrap="none" anchor="ctr"/>
            <a:lstStyle/>
            <a:p>
              <a:endParaRPr lang="en-US"/>
            </a:p>
          </p:txBody>
        </p:sp>
        <p:sp>
          <p:nvSpPr>
            <p:cNvPr id="5129" name="Rectangle 9"/>
            <p:cNvSpPr>
              <a:spLocks noChangeArrowheads="1"/>
            </p:cNvSpPr>
            <p:nvPr/>
          </p:nvSpPr>
          <p:spPr bwMode="auto">
            <a:xfrm>
              <a:off x="152" y="2024"/>
              <a:ext cx="1712" cy="800"/>
            </a:xfrm>
            <a:prstGeom prst="rect">
              <a:avLst/>
            </a:prstGeom>
            <a:solidFill>
              <a:schemeClr val="accent3">
                <a:lumMod val="40000"/>
                <a:lumOff val="60000"/>
              </a:schemeClr>
            </a:solidFill>
            <a:ln w="25399">
              <a:solidFill>
                <a:srgbClr val="000000"/>
              </a:solidFill>
              <a:miter lim="800000"/>
              <a:headEnd/>
              <a:tailEnd/>
            </a:ln>
          </p:spPr>
          <p:txBody>
            <a:bodyPr wrap="none" lIns="90488" tIns="44450" rIns="90488" bIns="44450" anchor="ctr"/>
            <a:lstStyle/>
            <a:p>
              <a:pPr algn="ctr" eaLnBrk="0" fontAlgn="auto" hangingPunct="0">
                <a:spcBef>
                  <a:spcPts val="0"/>
                </a:spcBef>
                <a:spcAft>
                  <a:spcPts val="0"/>
                </a:spcAft>
                <a:defRPr/>
              </a:pPr>
              <a:r>
                <a:rPr lang="en-US" sz="2400" b="1" dirty="0">
                  <a:latin typeface="+mn-lt"/>
                </a:rPr>
                <a:t>All materials and</a:t>
              </a:r>
              <a:br>
                <a:rPr lang="en-US" sz="2400" b="1" dirty="0">
                  <a:latin typeface="+mn-lt"/>
                </a:rPr>
              </a:br>
              <a:r>
                <a:rPr lang="en-US" sz="2400" b="1" dirty="0">
                  <a:latin typeface="+mn-lt"/>
                </a:rPr>
                <a:t>labor traceable to</a:t>
              </a:r>
              <a:br>
                <a:rPr lang="en-US" sz="2400" b="1" dirty="0">
                  <a:latin typeface="+mn-lt"/>
                </a:rPr>
              </a:br>
              <a:r>
                <a:rPr lang="en-US" sz="2400" b="1" dirty="0">
                  <a:latin typeface="+mn-lt"/>
                </a:rPr>
                <a:t>the construction.</a:t>
              </a:r>
            </a:p>
          </p:txBody>
        </p:sp>
        <p:sp>
          <p:nvSpPr>
            <p:cNvPr id="23562" name="Rectangle 10"/>
            <p:cNvSpPr>
              <a:spLocks noChangeArrowheads="1"/>
            </p:cNvSpPr>
            <p:nvPr/>
          </p:nvSpPr>
          <p:spPr bwMode="auto">
            <a:xfrm>
              <a:off x="2072" y="2024"/>
              <a:ext cx="1616" cy="800"/>
            </a:xfrm>
            <a:prstGeom prst="rect">
              <a:avLst/>
            </a:prstGeom>
            <a:solidFill>
              <a:schemeClr val="accent2">
                <a:lumMod val="60000"/>
                <a:lumOff val="40000"/>
              </a:schemeClr>
            </a:solidFill>
            <a:ln w="25399">
              <a:solidFill>
                <a:srgbClr val="000000"/>
              </a:solidFill>
              <a:miter lim="800000"/>
              <a:headEnd/>
              <a:tailEnd/>
            </a:ln>
          </p:spPr>
          <p:txBody>
            <a:bodyPr wrap="none" lIns="90488" tIns="44450" rIns="90488" bIns="44450" anchor="ctr"/>
            <a:lstStyle/>
            <a:p>
              <a:pPr algn="ctr" eaLnBrk="0" fontAlgn="auto" hangingPunct="0">
                <a:spcBef>
                  <a:spcPts val="0"/>
                </a:spcBef>
                <a:spcAft>
                  <a:spcPts val="0"/>
                </a:spcAft>
                <a:defRPr/>
              </a:pPr>
              <a:r>
                <a:rPr lang="en-US" sz="2400" b="1" dirty="0">
                  <a:latin typeface="Arial" pitchFamily="34" charset="0"/>
                  <a:cs typeface="Arial" pitchFamily="34" charset="0"/>
                </a:rPr>
                <a:t>A reasonable</a:t>
              </a:r>
              <a:br>
                <a:rPr lang="en-US" sz="2400" b="1" dirty="0">
                  <a:latin typeface="Arial" pitchFamily="34" charset="0"/>
                  <a:cs typeface="Arial" pitchFamily="34" charset="0"/>
                </a:rPr>
              </a:br>
              <a:r>
                <a:rPr lang="en-US" sz="2400" b="1" dirty="0">
                  <a:latin typeface="Arial" pitchFamily="34" charset="0"/>
                  <a:cs typeface="Arial" pitchFamily="34" charset="0"/>
                </a:rPr>
                <a:t>amount of</a:t>
              </a:r>
              <a:br>
                <a:rPr lang="en-US" sz="2400" b="1" dirty="0">
                  <a:latin typeface="Arial" pitchFamily="34" charset="0"/>
                  <a:cs typeface="Arial" pitchFamily="34" charset="0"/>
                </a:rPr>
              </a:br>
              <a:r>
                <a:rPr lang="en-US" sz="2400" b="1" dirty="0">
                  <a:latin typeface="Arial" pitchFamily="34" charset="0"/>
                  <a:cs typeface="Arial" pitchFamily="34" charset="0"/>
                </a:rPr>
                <a:t>overhead.</a:t>
              </a:r>
            </a:p>
          </p:txBody>
        </p:sp>
        <p:sp>
          <p:nvSpPr>
            <p:cNvPr id="5145" name="Rectangle 11"/>
            <p:cNvSpPr>
              <a:spLocks noChangeArrowheads="1"/>
            </p:cNvSpPr>
            <p:nvPr/>
          </p:nvSpPr>
          <p:spPr bwMode="auto">
            <a:xfrm>
              <a:off x="3896" y="2024"/>
              <a:ext cx="1712" cy="800"/>
            </a:xfrm>
            <a:prstGeom prst="rect">
              <a:avLst/>
            </a:prstGeom>
            <a:solidFill>
              <a:schemeClr val="bg2"/>
            </a:solidFill>
            <a:ln w="25399">
              <a:solidFill>
                <a:srgbClr val="000000"/>
              </a:solidFill>
              <a:miter lim="800000"/>
              <a:headEnd/>
              <a:tailEnd/>
            </a:ln>
          </p:spPr>
          <p:txBody>
            <a:bodyPr wrap="none" lIns="90488" tIns="44450" rIns="90488" bIns="44450" anchor="ctr"/>
            <a:lstStyle/>
            <a:p>
              <a:pPr algn="ctr" eaLnBrk="0" hangingPunct="0"/>
              <a:r>
                <a:rPr lang="en-US" sz="2400" b="1">
                  <a:cs typeface="Arial" charset="0"/>
                </a:rPr>
                <a:t>Interest on debt</a:t>
              </a:r>
              <a:br>
                <a:rPr lang="en-US" sz="2400" b="1">
                  <a:cs typeface="Arial" charset="0"/>
                </a:rPr>
              </a:br>
              <a:r>
                <a:rPr lang="en-US" sz="2400" b="1">
                  <a:cs typeface="Arial" charset="0"/>
                </a:rPr>
                <a:t>incurred during</a:t>
              </a:r>
              <a:br>
                <a:rPr lang="en-US" sz="2400" b="1">
                  <a:cs typeface="Arial" charset="0"/>
                </a:rPr>
              </a:br>
              <a:r>
                <a:rPr lang="en-US" sz="2400" b="1">
                  <a:cs typeface="Arial" charset="0"/>
                </a:rPr>
                <a:t>the construction.</a:t>
              </a:r>
            </a:p>
          </p:txBody>
        </p:sp>
      </p:grpSp>
      <p:sp>
        <p:nvSpPr>
          <p:cNvPr id="513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698C08E0-9C1B-4666-915F-4186C064BE40}" type="slidenum">
              <a:rPr lang="en-US"/>
              <a:pPr fontAlgn="base">
                <a:spcBef>
                  <a:spcPct val="0"/>
                </a:spcBef>
                <a:spcAft>
                  <a:spcPct val="0"/>
                </a:spcAft>
              </a:pPr>
              <a:t>10</a:t>
            </a:fld>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dissolve">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457200" y="-60325"/>
            <a:ext cx="8382000" cy="1371600"/>
          </a:xfrm>
        </p:spPr>
        <p:txBody>
          <a:bodyPr/>
          <a:lstStyle/>
          <a:p>
            <a:pPr fontAlgn="auto">
              <a:spcAft>
                <a:spcPts val="0"/>
              </a:spcAft>
              <a:defRPr/>
            </a:pPr>
            <a:r>
              <a:rPr lang="en-US" dirty="0" smtClean="0"/>
              <a:t>Repairs, Maintenance, and improvements</a:t>
            </a:r>
          </a:p>
        </p:txBody>
      </p:sp>
      <p:graphicFrame>
        <p:nvGraphicFramePr>
          <p:cNvPr id="6159" name="Object 15"/>
          <p:cNvGraphicFramePr>
            <a:graphicFrameLocks/>
          </p:cNvGraphicFramePr>
          <p:nvPr/>
        </p:nvGraphicFramePr>
        <p:xfrm>
          <a:off x="80963" y="1398588"/>
          <a:ext cx="8856662" cy="5092700"/>
        </p:xfrm>
        <a:graphic>
          <a:graphicData uri="http://schemas.openxmlformats.org/presentationml/2006/ole">
            <p:oleObj spid="_x0000_s6159" name="Worksheet" r:id="rId4" imgW="4358649" imgH="2552688" progId="Excel.Sheet.8">
              <p:embed/>
            </p:oleObj>
          </a:graphicData>
        </a:graphic>
      </p:graphicFrame>
      <p:sp>
        <p:nvSpPr>
          <p:cNvPr id="616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6AE6A3FB-CEB6-492A-A527-EB145CF778D0}" type="slidenum">
              <a:rPr lang="en-US"/>
              <a:pPr fontAlgn="base">
                <a:spcBef>
                  <a:spcPct val="0"/>
                </a:spcBef>
                <a:spcAft>
                  <a:spcPct val="0"/>
                </a:spcAft>
              </a:pPr>
              <a:t>11</a:t>
            </a:fld>
            <a:endParaRPr lang="en-US"/>
          </a:p>
        </p:txBody>
      </p:sp>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83" name="Object 15"/>
          <p:cNvGraphicFramePr>
            <a:graphicFrameLocks/>
          </p:cNvGraphicFramePr>
          <p:nvPr/>
        </p:nvGraphicFramePr>
        <p:xfrm>
          <a:off x="66675" y="1968500"/>
          <a:ext cx="8869363" cy="3148013"/>
        </p:xfrm>
        <a:graphic>
          <a:graphicData uri="http://schemas.openxmlformats.org/presentationml/2006/ole">
            <p:oleObj spid="_x0000_s7183" name="Worksheet" r:id="rId4" imgW="3985217" imgH="1470744" progId="Excel.Sheet.8">
              <p:embed/>
            </p:oleObj>
          </a:graphicData>
        </a:graphic>
      </p:graphicFrame>
      <p:sp>
        <p:nvSpPr>
          <p:cNvPr id="7171" name="Rectangle 4"/>
          <p:cNvSpPr>
            <a:spLocks noGrp="1" noChangeArrowheads="1"/>
          </p:cNvSpPr>
          <p:nvPr>
            <p:ph type="title"/>
          </p:nvPr>
        </p:nvSpPr>
        <p:spPr/>
        <p:txBody>
          <a:bodyPr/>
          <a:lstStyle/>
          <a:p>
            <a:pPr fontAlgn="auto">
              <a:spcAft>
                <a:spcPts val="0"/>
              </a:spcAft>
              <a:defRPr/>
            </a:pPr>
            <a:r>
              <a:rPr lang="en-US" dirty="0" smtClean="0"/>
              <a:t>Repairs, Maintenance, and improvements</a:t>
            </a:r>
          </a:p>
        </p:txBody>
      </p:sp>
      <p:sp>
        <p:nvSpPr>
          <p:cNvPr id="7185" name="TextBox 6"/>
          <p:cNvSpPr txBox="1">
            <a:spLocks noChangeArrowheads="1"/>
          </p:cNvSpPr>
          <p:nvPr/>
        </p:nvSpPr>
        <p:spPr bwMode="auto">
          <a:xfrm>
            <a:off x="573088" y="5245100"/>
            <a:ext cx="7864475" cy="1384300"/>
          </a:xfrm>
          <a:prstGeom prst="rect">
            <a:avLst/>
          </a:prstGeom>
          <a:noFill/>
          <a:ln w="9525">
            <a:noFill/>
            <a:miter lim="800000"/>
            <a:headEnd/>
            <a:tailEnd/>
          </a:ln>
        </p:spPr>
        <p:txBody>
          <a:bodyPr>
            <a:spAutoFit/>
          </a:bodyPr>
          <a:lstStyle/>
          <a:p>
            <a:pPr algn="ctr"/>
            <a:r>
              <a:rPr lang="en-US" sz="2800"/>
              <a:t>To aid with the capitalize/expense decision, many companies record all expenditures below a certain dollar amount as expenses.</a:t>
            </a:r>
          </a:p>
        </p:txBody>
      </p:sp>
      <p:sp>
        <p:nvSpPr>
          <p:cNvPr id="718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7C8E0E1C-817B-4ACC-80E0-EC2D7E10160E}" type="slidenum">
              <a:rPr lang="en-US"/>
              <a:pPr fontAlgn="base">
                <a:spcBef>
                  <a:spcPct val="0"/>
                </a:spcBef>
                <a:spcAft>
                  <a:spcPct val="0"/>
                </a:spcAft>
              </a:pPr>
              <a:t>12</a:t>
            </a:fld>
            <a:endParaRPr lang="en-US"/>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reeform 2"/>
          <p:cNvSpPr>
            <a:spLocks/>
          </p:cNvSpPr>
          <p:nvPr/>
        </p:nvSpPr>
        <p:spPr bwMode="auto">
          <a:xfrm>
            <a:off x="3841750" y="2362200"/>
            <a:ext cx="992188" cy="839788"/>
          </a:xfrm>
          <a:custGeom>
            <a:avLst/>
            <a:gdLst>
              <a:gd name="T0" fmla="*/ 2147483647 w 625"/>
              <a:gd name="T1" fmla="*/ 2147483647 h 529"/>
              <a:gd name="T2" fmla="*/ 2147483647 w 625"/>
              <a:gd name="T3" fmla="*/ 2147483647 h 529"/>
              <a:gd name="T4" fmla="*/ 2147483647 w 625"/>
              <a:gd name="T5" fmla="*/ 2147483647 h 529"/>
              <a:gd name="T6" fmla="*/ 2147483647 w 625"/>
              <a:gd name="T7" fmla="*/ 2147483647 h 529"/>
              <a:gd name="T8" fmla="*/ 2147483647 w 625"/>
              <a:gd name="T9" fmla="*/ 2147483647 h 529"/>
              <a:gd name="T10" fmla="*/ 2147483647 w 625"/>
              <a:gd name="T11" fmla="*/ 2147483647 h 529"/>
              <a:gd name="T12" fmla="*/ 2147483647 w 625"/>
              <a:gd name="T13" fmla="*/ 2147483647 h 529"/>
              <a:gd name="T14" fmla="*/ 2147483647 w 625"/>
              <a:gd name="T15" fmla="*/ 2147483647 h 529"/>
              <a:gd name="T16" fmla="*/ 2147483647 w 625"/>
              <a:gd name="T17" fmla="*/ 2147483647 h 529"/>
              <a:gd name="T18" fmla="*/ 2147483647 w 625"/>
              <a:gd name="T19" fmla="*/ 2147483647 h 529"/>
              <a:gd name="T20" fmla="*/ 2147483647 w 625"/>
              <a:gd name="T21" fmla="*/ 2147483647 h 529"/>
              <a:gd name="T22" fmla="*/ 2147483647 w 625"/>
              <a:gd name="T23" fmla="*/ 2147483647 h 529"/>
              <a:gd name="T24" fmla="*/ 2147483647 w 625"/>
              <a:gd name="T25" fmla="*/ 2147483647 h 529"/>
              <a:gd name="T26" fmla="*/ 0 w 625"/>
              <a:gd name="T27" fmla="*/ 0 h 529"/>
              <a:gd name="T28" fmla="*/ 2147483647 w 625"/>
              <a:gd name="T29" fmla="*/ 0 h 529"/>
              <a:gd name="T30" fmla="*/ 2147483647 w 625"/>
              <a:gd name="T31" fmla="*/ 2147483647 h 529"/>
              <a:gd name="T32" fmla="*/ 2147483647 w 625"/>
              <a:gd name="T33" fmla="*/ 2147483647 h 529"/>
              <a:gd name="T34" fmla="*/ 2147483647 w 625"/>
              <a:gd name="T35" fmla="*/ 2147483647 h 529"/>
              <a:gd name="T36" fmla="*/ 2147483647 w 625"/>
              <a:gd name="T37" fmla="*/ 2147483647 h 529"/>
              <a:gd name="T38" fmla="*/ 2147483647 w 625"/>
              <a:gd name="T39" fmla="*/ 2147483647 h 529"/>
              <a:gd name="T40" fmla="*/ 2147483647 w 625"/>
              <a:gd name="T41" fmla="*/ 2147483647 h 529"/>
              <a:gd name="T42" fmla="*/ 2147483647 w 625"/>
              <a:gd name="T43" fmla="*/ 2147483647 h 529"/>
              <a:gd name="T44" fmla="*/ 2147483647 w 625"/>
              <a:gd name="T45" fmla="*/ 2147483647 h 529"/>
              <a:gd name="T46" fmla="*/ 2147483647 w 625"/>
              <a:gd name="T47" fmla="*/ 2147483647 h 529"/>
              <a:gd name="T48" fmla="*/ 2147483647 w 625"/>
              <a:gd name="T49" fmla="*/ 2147483647 h 529"/>
              <a:gd name="T50" fmla="*/ 2147483647 w 625"/>
              <a:gd name="T51" fmla="*/ 2147483647 h 529"/>
              <a:gd name="T52" fmla="*/ 2147483647 w 625"/>
              <a:gd name="T53" fmla="*/ 2147483647 h 529"/>
              <a:gd name="T54" fmla="*/ 2147483647 w 625"/>
              <a:gd name="T55" fmla="*/ 2147483647 h 529"/>
              <a:gd name="T56" fmla="*/ 2147483647 w 625"/>
              <a:gd name="T57" fmla="*/ 2147483647 h 529"/>
              <a:gd name="T58" fmla="*/ 2147483647 w 625"/>
              <a:gd name="T59" fmla="*/ 2147483647 h 529"/>
              <a:gd name="T60" fmla="*/ 2147483647 w 625"/>
              <a:gd name="T61" fmla="*/ 2147483647 h 529"/>
              <a:gd name="T62" fmla="*/ 2147483647 w 625"/>
              <a:gd name="T63" fmla="*/ 2147483647 h 529"/>
              <a:gd name="T64" fmla="*/ 2147483647 w 625"/>
              <a:gd name="T65" fmla="*/ 2147483647 h 5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5"/>
              <a:gd name="T100" fmla="*/ 0 h 529"/>
              <a:gd name="T101" fmla="*/ 625 w 625"/>
              <a:gd name="T102" fmla="*/ 529 h 5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5" h="529">
                <a:moveTo>
                  <a:pt x="348" y="418"/>
                </a:moveTo>
                <a:lnTo>
                  <a:pt x="347" y="381"/>
                </a:lnTo>
                <a:lnTo>
                  <a:pt x="339" y="334"/>
                </a:lnTo>
                <a:lnTo>
                  <a:pt x="328" y="288"/>
                </a:lnTo>
                <a:lnTo>
                  <a:pt x="310" y="245"/>
                </a:lnTo>
                <a:lnTo>
                  <a:pt x="290" y="203"/>
                </a:lnTo>
                <a:lnTo>
                  <a:pt x="268" y="163"/>
                </a:lnTo>
                <a:lnTo>
                  <a:pt x="240" y="126"/>
                </a:lnTo>
                <a:lnTo>
                  <a:pt x="210" y="94"/>
                </a:lnTo>
                <a:lnTo>
                  <a:pt x="177" y="66"/>
                </a:lnTo>
                <a:lnTo>
                  <a:pt x="141" y="43"/>
                </a:lnTo>
                <a:lnTo>
                  <a:pt x="103" y="24"/>
                </a:lnTo>
                <a:lnTo>
                  <a:pt x="63" y="10"/>
                </a:lnTo>
                <a:lnTo>
                  <a:pt x="0" y="0"/>
                </a:lnTo>
                <a:lnTo>
                  <a:pt x="17" y="0"/>
                </a:lnTo>
                <a:lnTo>
                  <a:pt x="101" y="9"/>
                </a:lnTo>
                <a:lnTo>
                  <a:pt x="154" y="21"/>
                </a:lnTo>
                <a:lnTo>
                  <a:pt x="207" y="37"/>
                </a:lnTo>
                <a:lnTo>
                  <a:pt x="256" y="57"/>
                </a:lnTo>
                <a:lnTo>
                  <a:pt x="303" y="81"/>
                </a:lnTo>
                <a:lnTo>
                  <a:pt x="348" y="108"/>
                </a:lnTo>
                <a:lnTo>
                  <a:pt x="388" y="139"/>
                </a:lnTo>
                <a:lnTo>
                  <a:pt x="424" y="172"/>
                </a:lnTo>
                <a:lnTo>
                  <a:pt x="454" y="209"/>
                </a:lnTo>
                <a:lnTo>
                  <a:pt x="483" y="249"/>
                </a:lnTo>
                <a:lnTo>
                  <a:pt x="504" y="290"/>
                </a:lnTo>
                <a:lnTo>
                  <a:pt x="520" y="332"/>
                </a:lnTo>
                <a:lnTo>
                  <a:pt x="530" y="374"/>
                </a:lnTo>
                <a:lnTo>
                  <a:pt x="537" y="418"/>
                </a:lnTo>
                <a:lnTo>
                  <a:pt x="624" y="419"/>
                </a:lnTo>
                <a:lnTo>
                  <a:pt x="441" y="528"/>
                </a:lnTo>
                <a:lnTo>
                  <a:pt x="256" y="419"/>
                </a:lnTo>
                <a:lnTo>
                  <a:pt x="348" y="418"/>
                </a:lnTo>
              </a:path>
            </a:pathLst>
          </a:custGeom>
          <a:solidFill>
            <a:schemeClr val="tx2"/>
          </a:solidFill>
          <a:ln w="12699" cap="rnd">
            <a:solidFill>
              <a:schemeClr val="tx2"/>
            </a:solidFill>
            <a:round/>
            <a:headEnd/>
            <a:tailEnd/>
          </a:ln>
        </p:spPr>
        <p:txBody>
          <a:bodyPr/>
          <a:lstStyle/>
          <a:p>
            <a:endParaRPr lang="en-US"/>
          </a:p>
        </p:txBody>
      </p:sp>
      <p:sp>
        <p:nvSpPr>
          <p:cNvPr id="245763" name="Rectangle 3"/>
          <p:cNvSpPr>
            <a:spLocks noChangeArrowheads="1"/>
          </p:cNvSpPr>
          <p:nvPr/>
        </p:nvSpPr>
        <p:spPr bwMode="auto">
          <a:xfrm>
            <a:off x="631825" y="1487488"/>
            <a:ext cx="7772400" cy="1087437"/>
          </a:xfrm>
          <a:prstGeom prst="rect">
            <a:avLst/>
          </a:prstGeom>
          <a:solidFill>
            <a:schemeClr val="accent4">
              <a:lumMod val="20000"/>
              <a:lumOff val="80000"/>
            </a:schemeClr>
          </a:solidFill>
          <a:ln w="28575">
            <a:solidFill>
              <a:srgbClr val="000000"/>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lnSpc>
                <a:spcPct val="90000"/>
              </a:lnSpc>
              <a:spcBef>
                <a:spcPct val="40000"/>
              </a:spcBef>
              <a:spcAft>
                <a:spcPts val="0"/>
              </a:spcAft>
              <a:defRPr/>
            </a:pPr>
            <a:r>
              <a:rPr lang="en-US" sz="2400" dirty="0">
                <a:solidFill>
                  <a:srgbClr val="000000"/>
                </a:solidFill>
                <a:latin typeface="+mn-lt"/>
                <a:cs typeface="Arial" pitchFamily="34" charset="0"/>
              </a:rPr>
              <a:t>Depreciation is </a:t>
            </a:r>
            <a:r>
              <a:rPr lang="en-US" sz="2400" dirty="0">
                <a:solidFill>
                  <a:srgbClr val="000000"/>
                </a:solidFill>
                <a:latin typeface="+mn-lt"/>
                <a:cs typeface="Arial" pitchFamily="34" charset="0"/>
              </a:rPr>
              <a:t>the process of allocating the cost of buildings and equipment over their productive lives using a systematic </a:t>
            </a:r>
            <a:r>
              <a:rPr lang="en-US" sz="2400" dirty="0">
                <a:solidFill>
                  <a:srgbClr val="000000"/>
                </a:solidFill>
                <a:latin typeface="+mn-lt"/>
                <a:cs typeface="Arial" pitchFamily="34" charset="0"/>
              </a:rPr>
              <a:t>and </a:t>
            </a:r>
            <a:r>
              <a:rPr lang="en-US" sz="2400" dirty="0">
                <a:solidFill>
                  <a:srgbClr val="000000"/>
                </a:solidFill>
                <a:latin typeface="+mn-lt"/>
                <a:cs typeface="Arial" pitchFamily="34" charset="0"/>
              </a:rPr>
              <a:t>rational method.</a:t>
            </a:r>
            <a:endParaRPr lang="en-US" sz="2400" dirty="0">
              <a:solidFill>
                <a:srgbClr val="000000"/>
              </a:solidFill>
              <a:latin typeface="+mn-lt"/>
              <a:cs typeface="Arial" pitchFamily="34" charset="0"/>
            </a:endParaRPr>
          </a:p>
        </p:txBody>
      </p:sp>
      <p:grpSp>
        <p:nvGrpSpPr>
          <p:cNvPr id="40963" name="Group 4"/>
          <p:cNvGrpSpPr>
            <a:grpSpLocks/>
          </p:cNvGrpSpPr>
          <p:nvPr/>
        </p:nvGrpSpPr>
        <p:grpSpPr bwMode="auto">
          <a:xfrm>
            <a:off x="2895600" y="3200400"/>
            <a:ext cx="3108325" cy="992188"/>
            <a:chOff x="1872" y="2973"/>
            <a:chExt cx="1958" cy="625"/>
          </a:xfrm>
        </p:grpSpPr>
        <p:sp>
          <p:nvSpPr>
            <p:cNvPr id="40981" name="Line 5"/>
            <p:cNvSpPr>
              <a:spLocks noChangeShapeType="1"/>
            </p:cNvSpPr>
            <p:nvPr/>
          </p:nvSpPr>
          <p:spPr bwMode="auto">
            <a:xfrm>
              <a:off x="1872" y="3264"/>
              <a:ext cx="1958" cy="0"/>
            </a:xfrm>
            <a:prstGeom prst="line">
              <a:avLst/>
            </a:prstGeom>
            <a:noFill/>
            <a:ln w="50799">
              <a:solidFill>
                <a:schemeClr val="tx2"/>
              </a:solidFill>
              <a:round/>
              <a:headEnd/>
              <a:tailEnd type="triangle" w="med" len="med"/>
            </a:ln>
          </p:spPr>
          <p:txBody>
            <a:bodyPr wrap="none" anchor="ctr"/>
            <a:lstStyle/>
            <a:p>
              <a:endParaRPr lang="en-US"/>
            </a:p>
          </p:txBody>
        </p:sp>
        <p:sp>
          <p:nvSpPr>
            <p:cNvPr id="40982" name="Rectangle 6"/>
            <p:cNvSpPr>
              <a:spLocks noChangeArrowheads="1"/>
            </p:cNvSpPr>
            <p:nvPr/>
          </p:nvSpPr>
          <p:spPr bwMode="auto">
            <a:xfrm>
              <a:off x="2541" y="2973"/>
              <a:ext cx="630" cy="289"/>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400" b="1">
                  <a:solidFill>
                    <a:schemeClr val="tx2"/>
                  </a:solidFill>
                </a:rPr>
                <a:t> Cost</a:t>
              </a:r>
            </a:p>
          </p:txBody>
        </p:sp>
        <p:sp>
          <p:nvSpPr>
            <p:cNvPr id="40983" name="Rectangle 7"/>
            <p:cNvSpPr>
              <a:spLocks noChangeArrowheads="1"/>
            </p:cNvSpPr>
            <p:nvPr/>
          </p:nvSpPr>
          <p:spPr bwMode="auto">
            <a:xfrm>
              <a:off x="2334" y="3309"/>
              <a:ext cx="1062" cy="289"/>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400" b="1">
                  <a:solidFill>
                    <a:schemeClr val="tx2"/>
                  </a:solidFill>
                </a:rPr>
                <a:t>Allocation</a:t>
              </a:r>
            </a:p>
          </p:txBody>
        </p:sp>
      </p:grpSp>
      <p:sp>
        <p:nvSpPr>
          <p:cNvPr id="40964" name="Rectangle 8"/>
          <p:cNvSpPr>
            <a:spLocks noChangeArrowheads="1"/>
          </p:cNvSpPr>
          <p:nvPr/>
        </p:nvSpPr>
        <p:spPr bwMode="auto">
          <a:xfrm>
            <a:off x="762000" y="3965575"/>
            <a:ext cx="1685925" cy="454025"/>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t>(Unused)</a:t>
            </a:r>
          </a:p>
        </p:txBody>
      </p:sp>
      <p:sp>
        <p:nvSpPr>
          <p:cNvPr id="40965" name="Rectangle 9"/>
          <p:cNvSpPr>
            <a:spLocks noChangeArrowheads="1"/>
          </p:cNvSpPr>
          <p:nvPr/>
        </p:nvSpPr>
        <p:spPr bwMode="auto">
          <a:xfrm>
            <a:off x="400050" y="2870200"/>
            <a:ext cx="2287588" cy="458788"/>
          </a:xfrm>
          <a:prstGeom prst="rect">
            <a:avLst/>
          </a:prstGeom>
          <a:noFill/>
          <a:ln w="12699">
            <a:noFill/>
            <a:miter lim="800000"/>
            <a:headEnd/>
            <a:tailEnd/>
          </a:ln>
        </p:spPr>
        <p:txBody>
          <a:bodyPr wrap="none" lIns="90488" tIns="44450" rIns="90488" bIns="44450">
            <a:spAutoFit/>
          </a:bodyPr>
          <a:lstStyle/>
          <a:p>
            <a:pPr eaLnBrk="0" hangingPunct="0"/>
            <a:r>
              <a:rPr lang="en-US" sz="2400" b="1">
                <a:solidFill>
                  <a:schemeClr val="tx2"/>
                </a:solidFill>
              </a:rPr>
              <a:t>Balance Sheet</a:t>
            </a:r>
          </a:p>
        </p:txBody>
      </p:sp>
      <p:sp>
        <p:nvSpPr>
          <p:cNvPr id="40966" name="Rectangle 10"/>
          <p:cNvSpPr>
            <a:spLocks noChangeArrowheads="1"/>
          </p:cNvSpPr>
          <p:nvPr/>
        </p:nvSpPr>
        <p:spPr bwMode="auto">
          <a:xfrm>
            <a:off x="6618288" y="3965575"/>
            <a:ext cx="1304925" cy="454025"/>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t>(Used)</a:t>
            </a:r>
          </a:p>
        </p:txBody>
      </p:sp>
      <p:sp>
        <p:nvSpPr>
          <p:cNvPr id="40967" name="Rectangle 11"/>
          <p:cNvSpPr>
            <a:spLocks noChangeArrowheads="1"/>
          </p:cNvSpPr>
          <p:nvPr/>
        </p:nvSpPr>
        <p:spPr bwMode="auto">
          <a:xfrm>
            <a:off x="5868988" y="2894013"/>
            <a:ext cx="2833687" cy="458787"/>
          </a:xfrm>
          <a:prstGeom prst="rect">
            <a:avLst/>
          </a:prstGeom>
          <a:noFill/>
          <a:ln w="12699">
            <a:noFill/>
            <a:miter lim="800000"/>
            <a:headEnd/>
            <a:tailEnd/>
          </a:ln>
        </p:spPr>
        <p:txBody>
          <a:bodyPr wrap="none" lIns="90488" tIns="44450" rIns="90488" bIns="44450">
            <a:spAutoFit/>
          </a:bodyPr>
          <a:lstStyle/>
          <a:p>
            <a:pPr eaLnBrk="0" hangingPunct="0"/>
            <a:r>
              <a:rPr lang="en-US" sz="2400" b="1">
                <a:solidFill>
                  <a:schemeClr val="tx2"/>
                </a:solidFill>
              </a:rPr>
              <a:t>Income Statement</a:t>
            </a:r>
          </a:p>
        </p:txBody>
      </p:sp>
      <p:sp>
        <p:nvSpPr>
          <p:cNvPr id="71689" name="Rectangle 12"/>
          <p:cNvSpPr>
            <a:spLocks noChangeArrowheads="1"/>
          </p:cNvSpPr>
          <p:nvPr/>
        </p:nvSpPr>
        <p:spPr bwMode="auto">
          <a:xfrm>
            <a:off x="6119813" y="3290888"/>
            <a:ext cx="2349500" cy="722312"/>
          </a:xfrm>
          <a:prstGeom prst="rect">
            <a:avLst/>
          </a:prstGeom>
          <a:solidFill>
            <a:schemeClr val="accent5">
              <a:lumMod val="40000"/>
              <a:lumOff val="60000"/>
            </a:schemeClr>
          </a:solidFill>
          <a:ln w="28575">
            <a:solidFill>
              <a:schemeClr val="tx1"/>
            </a:solidFill>
            <a:miter lim="800000"/>
            <a:headEnd/>
            <a:tailEnd/>
          </a:ln>
        </p:spPr>
        <p:txBody>
          <a:bodyPr wrap="none" anchor="ctr"/>
          <a:lstStyle/>
          <a:p>
            <a:pPr algn="ctr" eaLnBrk="0" fontAlgn="auto" hangingPunct="0">
              <a:spcBef>
                <a:spcPts val="0"/>
              </a:spcBef>
              <a:spcAft>
                <a:spcPts val="0"/>
              </a:spcAft>
              <a:defRPr/>
            </a:pPr>
            <a:r>
              <a:rPr lang="en-US" sz="2400" b="1" dirty="0">
                <a:latin typeface="Arial" pitchFamily="34" charset="0"/>
                <a:cs typeface="Arial" pitchFamily="34" charset="0"/>
              </a:rPr>
              <a:t>Expense</a:t>
            </a:r>
          </a:p>
        </p:txBody>
      </p:sp>
      <p:sp>
        <p:nvSpPr>
          <p:cNvPr id="33802" name="Rectangle 15"/>
          <p:cNvSpPr>
            <a:spLocks noGrp="1" noChangeArrowheads="1"/>
          </p:cNvSpPr>
          <p:nvPr>
            <p:ph type="title"/>
          </p:nvPr>
        </p:nvSpPr>
        <p:spPr/>
        <p:txBody>
          <a:bodyPr/>
          <a:lstStyle/>
          <a:p>
            <a:pPr fontAlgn="auto">
              <a:spcAft>
                <a:spcPts val="0"/>
              </a:spcAft>
              <a:defRPr/>
            </a:pPr>
            <a:r>
              <a:rPr lang="en-US" dirty="0" smtClean="0"/>
              <a:t>Depreciation Concepts</a:t>
            </a:r>
          </a:p>
        </p:txBody>
      </p:sp>
      <p:sp>
        <p:nvSpPr>
          <p:cNvPr id="71691" name="Rectangle 14"/>
          <p:cNvSpPr>
            <a:spLocks noChangeArrowheads="1"/>
          </p:cNvSpPr>
          <p:nvPr/>
        </p:nvSpPr>
        <p:spPr bwMode="auto">
          <a:xfrm>
            <a:off x="360363" y="3278188"/>
            <a:ext cx="2349500" cy="722312"/>
          </a:xfrm>
          <a:prstGeom prst="rect">
            <a:avLst/>
          </a:prstGeom>
          <a:solidFill>
            <a:schemeClr val="accent2">
              <a:lumMod val="60000"/>
              <a:lumOff val="40000"/>
            </a:schemeClr>
          </a:solidFill>
          <a:ln w="28575">
            <a:solidFill>
              <a:schemeClr val="tx1"/>
            </a:solidFill>
            <a:miter lim="800000"/>
            <a:headEnd/>
            <a:tailEnd/>
          </a:ln>
        </p:spPr>
        <p:txBody>
          <a:bodyPr wrap="none" anchor="ctr"/>
          <a:lstStyle/>
          <a:p>
            <a:pPr algn="ctr" eaLnBrk="0" fontAlgn="auto" hangingPunct="0">
              <a:spcBef>
                <a:spcPts val="0"/>
              </a:spcBef>
              <a:spcAft>
                <a:spcPts val="0"/>
              </a:spcAft>
              <a:defRPr/>
            </a:pPr>
            <a:r>
              <a:rPr lang="en-US" sz="2400" b="1" dirty="0">
                <a:latin typeface="Arial" pitchFamily="34" charset="0"/>
                <a:cs typeface="Arial" pitchFamily="34" charset="0"/>
              </a:rPr>
              <a:t>Acquisition</a:t>
            </a:r>
          </a:p>
          <a:p>
            <a:pPr algn="ctr" eaLnBrk="0" fontAlgn="auto" hangingPunct="0">
              <a:spcBef>
                <a:spcPts val="0"/>
              </a:spcBef>
              <a:spcAft>
                <a:spcPts val="0"/>
              </a:spcAft>
              <a:defRPr/>
            </a:pPr>
            <a:r>
              <a:rPr lang="en-US" sz="2400" b="1" dirty="0">
                <a:latin typeface="Arial" pitchFamily="34" charset="0"/>
                <a:cs typeface="Arial" pitchFamily="34" charset="0"/>
              </a:rPr>
              <a:t>Cost</a:t>
            </a:r>
          </a:p>
        </p:txBody>
      </p:sp>
      <p:grpSp>
        <p:nvGrpSpPr>
          <p:cNvPr id="3" name="Group 24"/>
          <p:cNvGrpSpPr>
            <a:grpSpLocks/>
          </p:cNvGrpSpPr>
          <p:nvPr/>
        </p:nvGrpSpPr>
        <p:grpSpPr bwMode="auto">
          <a:xfrm>
            <a:off x="347663" y="4621213"/>
            <a:ext cx="8121650" cy="2095500"/>
            <a:chOff x="347663" y="4545005"/>
            <a:chExt cx="8122113" cy="2095364"/>
          </a:xfrm>
        </p:grpSpPr>
        <p:sp>
          <p:nvSpPr>
            <p:cNvPr id="71693" name="Rectangle 3"/>
            <p:cNvSpPr>
              <a:spLocks noChangeArrowheads="1"/>
            </p:cNvSpPr>
            <p:nvPr/>
          </p:nvSpPr>
          <p:spPr bwMode="auto">
            <a:xfrm>
              <a:off x="347663" y="4654535"/>
              <a:ext cx="2065455" cy="828621"/>
            </a:xfrm>
            <a:prstGeom prst="rect">
              <a:avLst/>
            </a:prstGeom>
            <a:solidFill>
              <a:schemeClr val="accent5">
                <a:lumMod val="40000"/>
                <a:lumOff val="60000"/>
              </a:schemeClr>
            </a:solidFill>
            <a:ln w="38100">
              <a:solidFill>
                <a:srgbClr val="000000"/>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2400" dirty="0">
                  <a:solidFill>
                    <a:srgbClr val="000000"/>
                  </a:solidFill>
                  <a:latin typeface="Arial" pitchFamily="34" charset="0"/>
                  <a:cs typeface="Arial" pitchFamily="34" charset="0"/>
                </a:rPr>
                <a:t>Depreciation</a:t>
              </a:r>
              <a:br>
                <a:rPr lang="en-US" sz="2400" dirty="0">
                  <a:solidFill>
                    <a:srgbClr val="000000"/>
                  </a:solidFill>
                  <a:latin typeface="Arial" pitchFamily="34" charset="0"/>
                  <a:cs typeface="Arial" pitchFamily="34" charset="0"/>
                </a:rPr>
              </a:br>
              <a:r>
                <a:rPr lang="en-US" sz="2400" dirty="0">
                  <a:solidFill>
                    <a:srgbClr val="000000"/>
                  </a:solidFill>
                  <a:latin typeface="Arial" pitchFamily="34" charset="0"/>
                  <a:cs typeface="Arial" pitchFamily="34" charset="0"/>
                </a:rPr>
                <a:t>Expense</a:t>
              </a:r>
            </a:p>
          </p:txBody>
        </p:sp>
        <p:sp>
          <p:nvSpPr>
            <p:cNvPr id="16" name="Rectangle 7"/>
            <p:cNvSpPr>
              <a:spLocks noChangeArrowheads="1"/>
            </p:cNvSpPr>
            <p:nvPr/>
          </p:nvSpPr>
          <p:spPr bwMode="auto">
            <a:xfrm>
              <a:off x="6798043" y="4630724"/>
              <a:ext cx="1671733" cy="828621"/>
            </a:xfrm>
            <a:prstGeom prst="rect">
              <a:avLst/>
            </a:prstGeom>
            <a:solidFill>
              <a:schemeClr val="accent5">
                <a:lumMod val="40000"/>
                <a:lumOff val="60000"/>
              </a:schemeClr>
            </a:solidFill>
            <a:ln w="28575">
              <a:solidFill>
                <a:schemeClr val="tx1">
                  <a:lumMod val="95000"/>
                  <a:lumOff val="5000"/>
                </a:schemeClr>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2400" dirty="0">
                  <a:latin typeface="+mn-lt"/>
                  <a:cs typeface="Arial" pitchFamily="34" charset="0"/>
                </a:rPr>
                <a:t>Income</a:t>
              </a:r>
              <a:br>
                <a:rPr lang="en-US" sz="2400" dirty="0">
                  <a:latin typeface="+mn-lt"/>
                  <a:cs typeface="Arial" pitchFamily="34" charset="0"/>
                </a:rPr>
              </a:br>
              <a:r>
                <a:rPr lang="en-US" sz="2400" dirty="0">
                  <a:latin typeface="+mn-lt"/>
                  <a:cs typeface="Arial" pitchFamily="34" charset="0"/>
                </a:rPr>
                <a:t>Statement</a:t>
              </a:r>
            </a:p>
          </p:txBody>
        </p:sp>
        <p:sp>
          <p:nvSpPr>
            <p:cNvPr id="17" name="Rectangle 10"/>
            <p:cNvSpPr>
              <a:spLocks noChangeArrowheads="1"/>
            </p:cNvSpPr>
            <p:nvPr/>
          </p:nvSpPr>
          <p:spPr bwMode="auto">
            <a:xfrm>
              <a:off x="6831383" y="5749839"/>
              <a:ext cx="1636805" cy="828621"/>
            </a:xfrm>
            <a:prstGeom prst="rect">
              <a:avLst/>
            </a:prstGeom>
            <a:solidFill>
              <a:schemeClr val="accent2">
                <a:lumMod val="60000"/>
                <a:lumOff val="40000"/>
              </a:schemeClr>
            </a:solidFill>
            <a:ln w="28575">
              <a:solidFill>
                <a:schemeClr val="tx1"/>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2400" dirty="0">
                  <a:latin typeface="+mn-lt"/>
                  <a:cs typeface="Arial" pitchFamily="34" charset="0"/>
                </a:rPr>
                <a:t>Balance</a:t>
              </a:r>
              <a:br>
                <a:rPr lang="en-US" sz="2400" dirty="0">
                  <a:latin typeface="+mn-lt"/>
                  <a:cs typeface="Arial" pitchFamily="34" charset="0"/>
                </a:rPr>
              </a:br>
              <a:r>
                <a:rPr lang="en-US" sz="2400" dirty="0">
                  <a:latin typeface="+mn-lt"/>
                  <a:cs typeface="Arial" pitchFamily="34" charset="0"/>
                </a:rPr>
                <a:t>Sheet</a:t>
              </a:r>
            </a:p>
          </p:txBody>
        </p:sp>
        <p:sp>
          <p:nvSpPr>
            <p:cNvPr id="71696" name="Rectangle 11"/>
            <p:cNvSpPr>
              <a:spLocks noChangeArrowheads="1"/>
            </p:cNvSpPr>
            <p:nvPr/>
          </p:nvSpPr>
          <p:spPr bwMode="auto">
            <a:xfrm>
              <a:off x="347663" y="5773650"/>
              <a:ext cx="2133722" cy="828621"/>
            </a:xfrm>
            <a:prstGeom prst="rect">
              <a:avLst/>
            </a:prstGeom>
            <a:solidFill>
              <a:schemeClr val="accent2">
                <a:lumMod val="60000"/>
                <a:lumOff val="40000"/>
              </a:schemeClr>
            </a:solidFill>
            <a:ln w="38100">
              <a:solidFill>
                <a:srgbClr val="000000"/>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2400" dirty="0">
                  <a:solidFill>
                    <a:srgbClr val="000000"/>
                  </a:solidFill>
                  <a:latin typeface="Arial" pitchFamily="34" charset="0"/>
                  <a:cs typeface="Arial" pitchFamily="34" charset="0"/>
                </a:rPr>
                <a:t>Accumulated</a:t>
              </a:r>
              <a:br>
                <a:rPr lang="en-US" sz="2400" dirty="0">
                  <a:solidFill>
                    <a:srgbClr val="000000"/>
                  </a:solidFill>
                  <a:latin typeface="Arial" pitchFamily="34" charset="0"/>
                  <a:cs typeface="Arial" pitchFamily="34" charset="0"/>
                </a:rPr>
              </a:br>
              <a:r>
                <a:rPr lang="en-US" sz="2400" dirty="0">
                  <a:solidFill>
                    <a:srgbClr val="000000"/>
                  </a:solidFill>
                  <a:latin typeface="Arial" pitchFamily="34" charset="0"/>
                  <a:cs typeface="Arial" pitchFamily="34" charset="0"/>
                </a:rPr>
                <a:t>Depreciation</a:t>
              </a:r>
            </a:p>
          </p:txBody>
        </p:sp>
        <p:sp>
          <p:nvSpPr>
            <p:cNvPr id="40977" name="Rectangle 14"/>
            <p:cNvSpPr>
              <a:spLocks noChangeArrowheads="1"/>
            </p:cNvSpPr>
            <p:nvPr/>
          </p:nvSpPr>
          <p:spPr bwMode="auto">
            <a:xfrm>
              <a:off x="3432175" y="4545005"/>
              <a:ext cx="2335213" cy="965203"/>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a:solidFill>
                    <a:srgbClr val="000000"/>
                  </a:solidFill>
                </a:rPr>
                <a:t>Depreciation for</a:t>
              </a:r>
              <a:br>
                <a:rPr lang="en-US" sz="2400">
                  <a:solidFill>
                    <a:srgbClr val="000000"/>
                  </a:solidFill>
                </a:rPr>
              </a:br>
              <a:r>
                <a:rPr lang="en-US" sz="2400">
                  <a:solidFill>
                    <a:srgbClr val="000000"/>
                  </a:solidFill>
                </a:rPr>
                <a:t>the current year</a:t>
              </a:r>
            </a:p>
          </p:txBody>
        </p:sp>
        <p:cxnSp>
          <p:nvCxnSpPr>
            <p:cNvPr id="40978" name="AutoShape 15"/>
            <p:cNvCxnSpPr>
              <a:cxnSpLocks noChangeShapeType="1"/>
            </p:cNvCxnSpPr>
            <p:nvPr/>
          </p:nvCxnSpPr>
          <p:spPr bwMode="auto">
            <a:xfrm>
              <a:off x="2438400" y="5054600"/>
              <a:ext cx="4373563" cy="0"/>
            </a:xfrm>
            <a:prstGeom prst="straightConnector1">
              <a:avLst/>
            </a:prstGeom>
            <a:noFill/>
            <a:ln w="38100">
              <a:solidFill>
                <a:srgbClr val="000000"/>
              </a:solidFill>
              <a:round/>
              <a:headEnd/>
              <a:tailEnd type="triangle" w="med" len="med"/>
            </a:ln>
          </p:spPr>
        </p:cxnSp>
        <p:sp>
          <p:nvSpPr>
            <p:cNvPr id="40979" name="Rectangle 17"/>
            <p:cNvSpPr>
              <a:spLocks noChangeArrowheads="1"/>
            </p:cNvSpPr>
            <p:nvPr/>
          </p:nvSpPr>
          <p:spPr bwMode="auto">
            <a:xfrm>
              <a:off x="3199480" y="5664200"/>
              <a:ext cx="2800607" cy="976169"/>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a:solidFill>
                    <a:srgbClr val="000000"/>
                  </a:solidFill>
                </a:rPr>
                <a:t>Total depreciation</a:t>
              </a:r>
              <a:br>
                <a:rPr lang="en-US" sz="2400">
                  <a:solidFill>
                    <a:srgbClr val="000000"/>
                  </a:solidFill>
                </a:rPr>
              </a:br>
              <a:r>
                <a:rPr lang="en-US" sz="2400">
                  <a:solidFill>
                    <a:srgbClr val="000000"/>
                  </a:solidFill>
                </a:rPr>
                <a:t>to date on an asset</a:t>
              </a:r>
              <a:endParaRPr lang="en-US" sz="2400">
                <a:solidFill>
                  <a:schemeClr val="hlink"/>
                </a:solidFill>
              </a:endParaRPr>
            </a:p>
          </p:txBody>
        </p:sp>
        <p:cxnSp>
          <p:nvCxnSpPr>
            <p:cNvPr id="40980" name="AutoShape 18"/>
            <p:cNvCxnSpPr>
              <a:cxnSpLocks noChangeShapeType="1"/>
            </p:cNvCxnSpPr>
            <p:nvPr/>
          </p:nvCxnSpPr>
          <p:spPr bwMode="auto">
            <a:xfrm>
              <a:off x="2506663" y="6187741"/>
              <a:ext cx="4305300" cy="0"/>
            </a:xfrm>
            <a:prstGeom prst="straightConnector1">
              <a:avLst/>
            </a:prstGeom>
            <a:noFill/>
            <a:ln w="38100">
              <a:solidFill>
                <a:srgbClr val="000000"/>
              </a:solidFill>
              <a:round/>
              <a:headEnd/>
              <a:tailEnd type="triangle" w="med" len="med"/>
            </a:ln>
          </p:spPr>
        </p:cxnSp>
      </p:grpSp>
      <p:sp>
        <p:nvSpPr>
          <p:cNvPr id="4097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6567B9B5-7E70-41A3-A94A-E5EEA45FE97B}" type="slidenum">
              <a:rPr lang="en-US"/>
              <a:pPr fontAlgn="base">
                <a:spcBef>
                  <a:spcPct val="0"/>
                </a:spcBef>
                <a:spcAft>
                  <a:spcPct val="0"/>
                </a:spcAft>
              </a:pPr>
              <a:t>13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a:srcRect/>
          <a:stretch>
            <a:fillRect/>
          </a:stretch>
        </p:blipFill>
        <p:spPr bwMode="auto">
          <a:xfrm>
            <a:off x="11113" y="5334000"/>
            <a:ext cx="1554162" cy="522288"/>
          </a:xfrm>
          <a:prstGeom prst="rect">
            <a:avLst/>
          </a:prstGeom>
          <a:noFill/>
          <a:ln w="9525">
            <a:noFill/>
            <a:miter lim="800000"/>
            <a:headEnd/>
            <a:tailEnd/>
          </a:ln>
        </p:spPr>
      </p:pic>
      <p:sp>
        <p:nvSpPr>
          <p:cNvPr id="3" name="Rectangle 2053"/>
          <p:cNvSpPr>
            <a:spLocks noGrp="1" noChangeArrowheads="1"/>
          </p:cNvSpPr>
          <p:nvPr>
            <p:ph type="title"/>
          </p:nvPr>
        </p:nvSpPr>
        <p:spPr/>
        <p:txBody>
          <a:bodyPr/>
          <a:lstStyle/>
          <a:p>
            <a:pPr fontAlgn="auto">
              <a:spcAft>
                <a:spcPts val="0"/>
              </a:spcAft>
              <a:defRPr/>
            </a:pPr>
            <a:r>
              <a:rPr lang="en-US" dirty="0" smtClean="0"/>
              <a:t>Depreciation Concepts</a:t>
            </a:r>
          </a:p>
        </p:txBody>
      </p:sp>
      <p:sp>
        <p:nvSpPr>
          <p:cNvPr id="5" name="Rectangle 3"/>
          <p:cNvSpPr txBox="1">
            <a:spLocks noChangeArrowheads="1"/>
          </p:cNvSpPr>
          <p:nvPr/>
        </p:nvSpPr>
        <p:spPr>
          <a:xfrm>
            <a:off x="53975" y="1524000"/>
            <a:ext cx="8869363" cy="1920875"/>
          </a:xfrm>
          <a:prstGeom prst="rect">
            <a:avLst/>
          </a:prstGeom>
          <a:solidFill>
            <a:schemeClr val="accent1">
              <a:lumMod val="40000"/>
              <a:lumOff val="60000"/>
            </a:schemeClr>
          </a:solidFill>
          <a:ln w="28575">
            <a:solidFill>
              <a:schemeClr val="tx1"/>
            </a:solidFill>
          </a:ln>
        </p:spPr>
        <p:txBody>
          <a:bodyPr lIns="90488" tIns="44450" rIns="90488" bIns="44450">
            <a:normAutofit/>
          </a:bodyPr>
          <a:lstStyle/>
          <a:p>
            <a:pPr algn="ctr" fontAlgn="auto">
              <a:spcBef>
                <a:spcPts val="0"/>
              </a:spcBef>
              <a:spcAft>
                <a:spcPts val="0"/>
              </a:spcAft>
              <a:defRPr/>
            </a:pPr>
            <a:r>
              <a:rPr lang="en-US" sz="2000" dirty="0">
                <a:latin typeface="+mn-lt"/>
              </a:rPr>
              <a:t>An adjusting journal entry is needed at the end of each period</a:t>
            </a:r>
            <a:br>
              <a:rPr lang="en-US" sz="2000" dirty="0">
                <a:latin typeface="+mn-lt"/>
              </a:rPr>
            </a:br>
            <a:r>
              <a:rPr lang="en-US" sz="2000" dirty="0">
                <a:latin typeface="+mn-lt"/>
              </a:rPr>
              <a:t>to reflect the use of buildings and equipment for the period:</a:t>
            </a:r>
          </a:p>
        </p:txBody>
      </p:sp>
      <p:pic>
        <p:nvPicPr>
          <p:cNvPr id="43012" name="Picture 2"/>
          <p:cNvPicPr>
            <a:picLocks noChangeAspect="1" noChangeArrowheads="1"/>
          </p:cNvPicPr>
          <p:nvPr/>
        </p:nvPicPr>
        <p:blipFill>
          <a:blip r:embed="rId4"/>
          <a:srcRect/>
          <a:stretch>
            <a:fillRect/>
          </a:stretch>
        </p:blipFill>
        <p:spPr bwMode="auto">
          <a:xfrm>
            <a:off x="152400" y="2222500"/>
            <a:ext cx="8686800" cy="1054100"/>
          </a:xfrm>
          <a:prstGeom prst="rect">
            <a:avLst/>
          </a:prstGeom>
          <a:noFill/>
          <a:ln w="9525">
            <a:solidFill>
              <a:schemeClr val="tx1"/>
            </a:solidFill>
            <a:miter lim="800000"/>
            <a:headEnd/>
            <a:tailEnd/>
          </a:ln>
        </p:spPr>
      </p:pic>
      <p:sp>
        <p:nvSpPr>
          <p:cNvPr id="4301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4D6A8903-0A48-43D9-A6FE-6CDE75C228F9}" type="slidenum">
              <a:rPr lang="en-US"/>
              <a:pPr fontAlgn="base">
                <a:spcBef>
                  <a:spcPct val="0"/>
                </a:spcBef>
                <a:spcAft>
                  <a:spcPct val="0"/>
                </a:spcAft>
              </a:pPr>
              <a:t>14</a:t>
            </a:fld>
            <a:endParaRPr lang="en-US"/>
          </a:p>
        </p:txBody>
      </p:sp>
      <p:grpSp>
        <p:nvGrpSpPr>
          <p:cNvPr id="12" name="Group 11"/>
          <p:cNvGrpSpPr>
            <a:grpSpLocks/>
          </p:cNvGrpSpPr>
          <p:nvPr/>
        </p:nvGrpSpPr>
        <p:grpSpPr bwMode="auto">
          <a:xfrm>
            <a:off x="1524000" y="3733800"/>
            <a:ext cx="5954713" cy="2846388"/>
            <a:chOff x="1524000" y="3733800"/>
            <a:chExt cx="5954233" cy="2847042"/>
          </a:xfrm>
        </p:grpSpPr>
        <p:grpSp>
          <p:nvGrpSpPr>
            <p:cNvPr id="10" name="Group 9"/>
            <p:cNvGrpSpPr/>
            <p:nvPr/>
          </p:nvGrpSpPr>
          <p:grpSpPr>
            <a:xfrm>
              <a:off x="1524000" y="3733800"/>
              <a:ext cx="5943600" cy="2834640"/>
              <a:chOff x="1762125" y="2900363"/>
              <a:chExt cx="5619750" cy="2347912"/>
            </a:xfrm>
            <a:noFill/>
          </p:grpSpPr>
          <p:pic>
            <p:nvPicPr>
              <p:cNvPr id="109572" name="Picture 4"/>
              <p:cNvPicPr>
                <a:picLocks noChangeAspect="1" noChangeArrowheads="1"/>
              </p:cNvPicPr>
              <p:nvPr/>
            </p:nvPicPr>
            <p:blipFill>
              <a:blip r:embed="rId5" cstate="print"/>
              <a:srcRect/>
              <a:stretch>
                <a:fillRect/>
              </a:stretch>
            </p:blipFill>
            <p:spPr bwMode="auto">
              <a:xfrm>
                <a:off x="1762125" y="2900363"/>
                <a:ext cx="5619750" cy="1057275"/>
              </a:xfrm>
              <a:prstGeom prst="rect">
                <a:avLst/>
              </a:prstGeom>
              <a:grpFill/>
              <a:ln w="9525">
                <a:noFill/>
                <a:miter lim="800000"/>
                <a:headEnd/>
                <a:tailEnd/>
              </a:ln>
            </p:spPr>
          </p:pic>
          <p:pic>
            <p:nvPicPr>
              <p:cNvPr id="109573" name="Picture 5"/>
              <p:cNvPicPr>
                <a:picLocks noChangeAspect="1" noChangeArrowheads="1"/>
              </p:cNvPicPr>
              <p:nvPr/>
            </p:nvPicPr>
            <p:blipFill>
              <a:blip r:embed="rId6" cstate="print"/>
              <a:srcRect/>
              <a:stretch>
                <a:fillRect/>
              </a:stretch>
            </p:blipFill>
            <p:spPr bwMode="auto">
              <a:xfrm>
                <a:off x="1766888" y="3962400"/>
                <a:ext cx="5610225" cy="1285875"/>
              </a:xfrm>
              <a:prstGeom prst="rect">
                <a:avLst/>
              </a:prstGeom>
              <a:grpFill/>
              <a:ln w="9525">
                <a:noFill/>
                <a:miter lim="800000"/>
                <a:headEnd/>
                <a:tailEnd/>
              </a:ln>
            </p:spPr>
          </p:pic>
        </p:grpSp>
        <p:sp>
          <p:nvSpPr>
            <p:cNvPr id="11" name="Rectangle 10"/>
            <p:cNvSpPr/>
            <p:nvPr/>
          </p:nvSpPr>
          <p:spPr>
            <a:xfrm>
              <a:off x="1535112" y="3746503"/>
              <a:ext cx="5943121" cy="28343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p:stCondLst>
                              <p:cond delay="3000"/>
                            </p:stCondLst>
                            <p:childTnLst>
                              <p:par>
                                <p:cTn id="9" presetID="1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Left)">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053"/>
          <p:cNvSpPr>
            <a:spLocks noGrp="1" noChangeArrowheads="1"/>
          </p:cNvSpPr>
          <p:nvPr>
            <p:ph type="title"/>
          </p:nvPr>
        </p:nvSpPr>
        <p:spPr/>
        <p:txBody>
          <a:bodyPr/>
          <a:lstStyle/>
          <a:p>
            <a:pPr fontAlgn="auto">
              <a:spcAft>
                <a:spcPts val="0"/>
              </a:spcAft>
              <a:defRPr/>
            </a:pPr>
            <a:r>
              <a:rPr lang="en-US" dirty="0" smtClean="0"/>
              <a:t>Depreciation Concepts</a:t>
            </a:r>
          </a:p>
        </p:txBody>
      </p:sp>
      <p:sp>
        <p:nvSpPr>
          <p:cNvPr id="248834" name="Rectangle 2050" descr="Blue tissue paper"/>
          <p:cNvSpPr>
            <a:spLocks noGrp="1" noChangeArrowheads="1"/>
          </p:cNvSpPr>
          <p:nvPr>
            <p:ph type="body" idx="4294967295"/>
          </p:nvPr>
        </p:nvSpPr>
        <p:spPr>
          <a:xfrm>
            <a:off x="1173163" y="1524000"/>
            <a:ext cx="6675437" cy="2438400"/>
          </a:xfrm>
          <a:solidFill>
            <a:schemeClr val="accent6">
              <a:lumMod val="40000"/>
              <a:lumOff val="60000"/>
            </a:schemeClr>
          </a:solidFill>
          <a:ln w="28575">
            <a:solidFill>
              <a:srgbClr val="000000"/>
            </a:solidFill>
          </a:ln>
          <a:effectLst>
            <a:outerShdw dist="89803" dir="2700000" algn="ctr" rotWithShape="0">
              <a:schemeClr val="tx1"/>
            </a:outerShdw>
          </a:effectLst>
        </p:spPr>
        <p:txBody>
          <a:bodyPr lIns="90488" tIns="44450" rIns="90488" bIns="44450" rtlCol="0">
            <a:normAutofit lnSpcReduction="10000"/>
          </a:bodyPr>
          <a:lstStyle/>
          <a:p>
            <a:pPr fontAlgn="auto">
              <a:buFont typeface="Wingdings" pitchFamily="2" charset="2"/>
              <a:buNone/>
              <a:defRPr/>
            </a:pPr>
            <a:r>
              <a:rPr lang="en-US" sz="2800" dirty="0" smtClean="0">
                <a:solidFill>
                  <a:schemeClr val="tx1">
                    <a:lumMod val="95000"/>
                    <a:lumOff val="5000"/>
                  </a:schemeClr>
                </a:solidFill>
              </a:rPr>
              <a:t>The calculation of </a:t>
            </a:r>
            <a:r>
              <a:rPr lang="en-US" sz="2800" dirty="0">
                <a:solidFill>
                  <a:schemeClr val="tx1">
                    <a:lumMod val="95000"/>
                    <a:lumOff val="5000"/>
                  </a:schemeClr>
                </a:solidFill>
              </a:rPr>
              <a:t>depreciation </a:t>
            </a:r>
            <a:r>
              <a:rPr lang="en-US" sz="2800" dirty="0" smtClean="0">
                <a:solidFill>
                  <a:schemeClr val="tx1">
                    <a:lumMod val="95000"/>
                    <a:lumOff val="5000"/>
                  </a:schemeClr>
                </a:solidFill>
              </a:rPr>
              <a:t>requires</a:t>
            </a:r>
            <a:br>
              <a:rPr lang="en-US" sz="2800" dirty="0" smtClean="0">
                <a:solidFill>
                  <a:schemeClr val="tx1">
                    <a:lumMod val="95000"/>
                    <a:lumOff val="5000"/>
                  </a:schemeClr>
                </a:solidFill>
              </a:rPr>
            </a:br>
            <a:r>
              <a:rPr lang="en-US" sz="2800" dirty="0" smtClean="0">
                <a:solidFill>
                  <a:schemeClr val="tx1">
                    <a:lumMod val="95000"/>
                    <a:lumOff val="5000"/>
                  </a:schemeClr>
                </a:solidFill>
              </a:rPr>
              <a:t>three </a:t>
            </a:r>
            <a:r>
              <a:rPr lang="en-US" sz="2800" dirty="0">
                <a:solidFill>
                  <a:schemeClr val="tx1">
                    <a:lumMod val="95000"/>
                    <a:lumOff val="5000"/>
                  </a:schemeClr>
                </a:solidFill>
              </a:rPr>
              <a:t>amounts for each asset:</a:t>
            </a:r>
          </a:p>
          <a:p>
            <a:pPr lvl="1" indent="-182880" fontAlgn="auto">
              <a:spcBef>
                <a:spcPts val="600"/>
              </a:spcBef>
              <a:spcAft>
                <a:spcPts val="0"/>
              </a:spcAft>
              <a:buClr>
                <a:schemeClr val="tx1"/>
              </a:buClr>
              <a:buFont typeface="Wingdings" pitchFamily="2" charset="2"/>
              <a:buChar char=""/>
              <a:defRPr/>
            </a:pPr>
            <a:r>
              <a:rPr lang="en-US" sz="2800" dirty="0" smtClean="0">
                <a:solidFill>
                  <a:schemeClr val="tx1">
                    <a:lumMod val="95000"/>
                    <a:lumOff val="5000"/>
                  </a:schemeClr>
                </a:solidFill>
              </a:rPr>
              <a:t>   Acquisition </a:t>
            </a:r>
            <a:r>
              <a:rPr lang="en-US" sz="2800" dirty="0">
                <a:solidFill>
                  <a:schemeClr val="tx1">
                    <a:lumMod val="95000"/>
                    <a:lumOff val="5000"/>
                  </a:schemeClr>
                </a:solidFill>
              </a:rPr>
              <a:t>cost</a:t>
            </a:r>
            <a:r>
              <a:rPr lang="en-US" sz="2800" dirty="0" smtClean="0">
                <a:solidFill>
                  <a:schemeClr val="tx1">
                    <a:lumMod val="95000"/>
                    <a:lumOff val="5000"/>
                  </a:schemeClr>
                </a:solidFill>
              </a:rPr>
              <a:t>.</a:t>
            </a:r>
          </a:p>
          <a:p>
            <a:pPr lvl="1" indent="-182880" fontAlgn="auto">
              <a:spcBef>
                <a:spcPts val="600"/>
              </a:spcBef>
              <a:spcAft>
                <a:spcPts val="0"/>
              </a:spcAft>
              <a:buClr>
                <a:schemeClr val="tx1"/>
              </a:buClr>
              <a:buFont typeface="Wingdings" pitchFamily="2" charset="2"/>
              <a:buChar char=""/>
              <a:defRPr/>
            </a:pPr>
            <a:r>
              <a:rPr lang="en-US" sz="2800" dirty="0" smtClean="0">
                <a:solidFill>
                  <a:schemeClr val="tx1">
                    <a:lumMod val="95000"/>
                    <a:lumOff val="5000"/>
                  </a:schemeClr>
                </a:solidFill>
              </a:rPr>
              <a:t> Estimated useful life.</a:t>
            </a:r>
          </a:p>
          <a:p>
            <a:pPr lvl="1" indent="-182880" fontAlgn="auto">
              <a:spcBef>
                <a:spcPts val="600"/>
              </a:spcBef>
              <a:spcAft>
                <a:spcPts val="0"/>
              </a:spcAft>
              <a:buClr>
                <a:schemeClr val="tx1"/>
              </a:buClr>
              <a:buFont typeface="Wingdings" pitchFamily="2" charset="2"/>
              <a:buChar char=""/>
              <a:defRPr/>
            </a:pPr>
            <a:r>
              <a:rPr lang="en-US" sz="2800" dirty="0" smtClean="0">
                <a:solidFill>
                  <a:schemeClr val="tx1">
                    <a:lumMod val="95000"/>
                    <a:lumOff val="5000"/>
                  </a:schemeClr>
                </a:solidFill>
              </a:rPr>
              <a:t>  Estimated </a:t>
            </a:r>
            <a:r>
              <a:rPr lang="en-US" sz="2800" dirty="0">
                <a:solidFill>
                  <a:schemeClr val="tx1">
                    <a:lumMod val="95000"/>
                    <a:lumOff val="5000"/>
                  </a:schemeClr>
                </a:solidFill>
              </a:rPr>
              <a:t>residual value.</a:t>
            </a:r>
          </a:p>
        </p:txBody>
      </p:sp>
      <p:sp>
        <p:nvSpPr>
          <p:cNvPr id="5" name="Rectangle 3"/>
          <p:cNvSpPr txBox="1">
            <a:spLocks noChangeArrowheads="1"/>
          </p:cNvSpPr>
          <p:nvPr/>
        </p:nvSpPr>
        <p:spPr bwMode="auto">
          <a:xfrm>
            <a:off x="609600" y="4191000"/>
            <a:ext cx="7848600" cy="2438400"/>
          </a:xfrm>
          <a:prstGeom prst="rect">
            <a:avLst/>
          </a:prstGeom>
          <a:solidFill>
            <a:schemeClr val="accent4">
              <a:lumMod val="40000"/>
              <a:lumOff val="60000"/>
            </a:schemeClr>
          </a:solidFill>
          <a:ln w="38100">
            <a:solidFill>
              <a:schemeClr val="tx1"/>
            </a:solidFill>
            <a:miter lim="800000"/>
            <a:headEnd/>
            <a:tailEnd/>
          </a:ln>
          <a:effectLst>
            <a:outerShdw dist="71842" dir="2700000" algn="ctr" rotWithShape="0">
              <a:schemeClr val="tx1"/>
            </a:outerShdw>
          </a:effectLst>
        </p:spPr>
        <p:txBody>
          <a:bodyPr lIns="90488" tIns="44450" rIns="90488" bIns="44450"/>
          <a:lstStyle/>
          <a:p>
            <a:pPr marL="273050" indent="-273050" eaLnBrk="0" fontAlgn="auto" hangingPunct="0">
              <a:spcBef>
                <a:spcPts val="600"/>
              </a:spcBef>
              <a:spcAft>
                <a:spcPts val="0"/>
              </a:spcAft>
              <a:buClr>
                <a:schemeClr val="tx1"/>
              </a:buClr>
              <a:defRPr/>
            </a:pPr>
            <a:r>
              <a:rPr lang="en-US" sz="3200" u="sng" dirty="0">
                <a:ln>
                  <a:solidFill>
                    <a:srgbClr val="000000"/>
                  </a:solidFill>
                </a:ln>
                <a:latin typeface="+mn-lt"/>
                <a:cs typeface="Arial" pitchFamily="34" charset="0"/>
              </a:rPr>
              <a:t>Alternative depreciation methods:</a:t>
            </a:r>
            <a:r>
              <a:rPr lang="en-US" sz="3200" dirty="0">
                <a:ln>
                  <a:solidFill>
                    <a:srgbClr val="000000"/>
                  </a:solidFill>
                </a:ln>
                <a:latin typeface="+mn-lt"/>
                <a:cs typeface="Arial" pitchFamily="34" charset="0"/>
              </a:rPr>
              <a:t> </a:t>
            </a:r>
          </a:p>
          <a:p>
            <a:pPr marL="273050" indent="-273050" eaLnBrk="0" fontAlgn="auto" hangingPunct="0">
              <a:spcBef>
                <a:spcPts val="600"/>
              </a:spcBef>
              <a:spcAft>
                <a:spcPts val="0"/>
              </a:spcAft>
              <a:buClr>
                <a:schemeClr val="tx1"/>
              </a:buClr>
              <a:buFont typeface="Wingdings" pitchFamily="2" charset="2"/>
              <a:buChar char=""/>
              <a:defRPr/>
            </a:pPr>
            <a:r>
              <a:rPr lang="en-US" sz="3200" dirty="0">
                <a:ln>
                  <a:solidFill>
                    <a:srgbClr val="000000"/>
                  </a:solidFill>
                </a:ln>
                <a:latin typeface="+mn-lt"/>
                <a:cs typeface="Arial" pitchFamily="34" charset="0"/>
              </a:rPr>
              <a:t> </a:t>
            </a:r>
            <a:r>
              <a:rPr lang="en-US" sz="3200" dirty="0">
                <a:ln>
                  <a:solidFill>
                    <a:srgbClr val="000000"/>
                  </a:solidFill>
                </a:ln>
                <a:latin typeface="+mn-lt"/>
                <a:cs typeface="Arial" pitchFamily="34" charset="0"/>
              </a:rPr>
              <a:t>Straight-line</a:t>
            </a:r>
            <a:endParaRPr lang="en-US" sz="3200" dirty="0">
              <a:ln>
                <a:solidFill>
                  <a:srgbClr val="000000"/>
                </a:solidFill>
              </a:ln>
              <a:latin typeface="+mn-lt"/>
              <a:cs typeface="Arial" pitchFamily="34" charset="0"/>
            </a:endParaRPr>
          </a:p>
          <a:p>
            <a:pPr marL="273050" indent="-273050" eaLnBrk="0" fontAlgn="auto" hangingPunct="0">
              <a:spcBef>
                <a:spcPts val="600"/>
              </a:spcBef>
              <a:spcAft>
                <a:spcPts val="0"/>
              </a:spcAft>
              <a:buClr>
                <a:schemeClr val="tx1"/>
              </a:buClr>
              <a:buFont typeface="Wingdings" pitchFamily="2" charset="2"/>
              <a:buChar char=""/>
              <a:defRPr/>
            </a:pPr>
            <a:r>
              <a:rPr lang="en-US" sz="3200" dirty="0">
                <a:ln>
                  <a:solidFill>
                    <a:srgbClr val="000000"/>
                  </a:solidFill>
                </a:ln>
                <a:latin typeface="+mn-lt"/>
                <a:cs typeface="Arial" pitchFamily="34" charset="0"/>
              </a:rPr>
              <a:t>Units-of-production</a:t>
            </a:r>
            <a:endParaRPr lang="en-US" sz="3200" dirty="0">
              <a:ln>
                <a:solidFill>
                  <a:srgbClr val="000000"/>
                </a:solidFill>
              </a:ln>
              <a:latin typeface="+mn-lt"/>
              <a:cs typeface="Arial" pitchFamily="34" charset="0"/>
            </a:endParaRPr>
          </a:p>
          <a:p>
            <a:pPr marL="273050" indent="-273050" eaLnBrk="0" fontAlgn="auto" hangingPunct="0">
              <a:spcBef>
                <a:spcPts val="600"/>
              </a:spcBef>
              <a:spcAft>
                <a:spcPts val="0"/>
              </a:spcAft>
              <a:buClr>
                <a:schemeClr val="tx1"/>
              </a:buClr>
              <a:buFont typeface="Wingdings" pitchFamily="2" charset="2"/>
              <a:buChar char=""/>
              <a:defRPr/>
            </a:pPr>
            <a:r>
              <a:rPr lang="en-US" sz="3200" dirty="0">
                <a:ln>
                  <a:solidFill>
                    <a:srgbClr val="000000"/>
                  </a:solidFill>
                </a:ln>
                <a:latin typeface="+mn-lt"/>
                <a:cs typeface="Arial" pitchFamily="34" charset="0"/>
              </a:rPr>
              <a:t> </a:t>
            </a:r>
            <a:r>
              <a:rPr lang="en-US" sz="3200" dirty="0">
                <a:ln>
                  <a:solidFill>
                    <a:srgbClr val="000000"/>
                  </a:solidFill>
                </a:ln>
                <a:latin typeface="+mn-lt"/>
                <a:cs typeface="Arial" pitchFamily="34" charset="0"/>
              </a:rPr>
              <a:t>Accelerated Method: Declining </a:t>
            </a:r>
            <a:r>
              <a:rPr lang="en-US" sz="3200" dirty="0">
                <a:ln>
                  <a:solidFill>
                    <a:srgbClr val="000000"/>
                  </a:solidFill>
                </a:ln>
                <a:latin typeface="+mn-lt"/>
                <a:cs typeface="Arial" pitchFamily="34" charset="0"/>
              </a:rPr>
              <a:t>balance</a:t>
            </a:r>
          </a:p>
        </p:txBody>
      </p:sp>
      <p:sp>
        <p:nvSpPr>
          <p:cNvPr id="4506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DE6D956F-30E2-4744-9C57-9907A1D396F3}" type="slidenum">
              <a:rPr lang="en-US"/>
              <a:pPr fontAlgn="base">
                <a:spcBef>
                  <a:spcPct val="0"/>
                </a:spcBef>
                <a:spcAft>
                  <a:spcPct val="0"/>
                </a:spcAft>
              </a:pPr>
              <a:t>15</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3"/>
          <p:cNvSpPr>
            <a:spLocks noGrp="1" noChangeArrowheads="1"/>
          </p:cNvSpPr>
          <p:nvPr>
            <p:ph type="title"/>
          </p:nvPr>
        </p:nvSpPr>
        <p:spPr/>
        <p:txBody>
          <a:bodyPr/>
          <a:lstStyle/>
          <a:p>
            <a:pPr fontAlgn="auto">
              <a:spcAft>
                <a:spcPts val="0"/>
              </a:spcAft>
              <a:defRPr/>
            </a:pPr>
            <a:r>
              <a:rPr lang="en-US" dirty="0" smtClean="0"/>
              <a:t>Straight-Line Method</a:t>
            </a:r>
          </a:p>
        </p:txBody>
      </p:sp>
      <p:grpSp>
        <p:nvGrpSpPr>
          <p:cNvPr id="47106" name="Group 3"/>
          <p:cNvGrpSpPr>
            <a:grpSpLocks/>
          </p:cNvGrpSpPr>
          <p:nvPr/>
        </p:nvGrpSpPr>
        <p:grpSpPr bwMode="auto">
          <a:xfrm>
            <a:off x="152400" y="1600200"/>
            <a:ext cx="8755063" cy="990600"/>
            <a:chOff x="152" y="1053"/>
            <a:chExt cx="5515" cy="715"/>
          </a:xfrm>
        </p:grpSpPr>
        <p:sp>
          <p:nvSpPr>
            <p:cNvPr id="250884" name="Rectangle 4"/>
            <p:cNvSpPr>
              <a:spLocks noChangeArrowheads="1"/>
            </p:cNvSpPr>
            <p:nvPr/>
          </p:nvSpPr>
          <p:spPr bwMode="auto">
            <a:xfrm>
              <a:off x="152" y="1064"/>
              <a:ext cx="5456" cy="704"/>
            </a:xfrm>
            <a:prstGeom prst="rect">
              <a:avLst/>
            </a:prstGeom>
            <a:solidFill>
              <a:schemeClr val="accent2">
                <a:lumMod val="40000"/>
                <a:lumOff val="60000"/>
              </a:schemeClr>
            </a:solidFill>
            <a:ln w="28575">
              <a:solidFill>
                <a:schemeClr val="tx1"/>
              </a:solidFill>
              <a:miter lim="800000"/>
              <a:headEnd/>
              <a:tailEnd/>
            </a:ln>
            <a:effectLst>
              <a:outerShdw dist="71842" dir="2700000" algn="ctr" rotWithShape="0">
                <a:schemeClr val="tx1"/>
              </a:outerShdw>
            </a:effectLst>
          </p:spPr>
          <p:txBody>
            <a:bodyPr wrap="none" anchor="ctr"/>
            <a:lstStyle/>
            <a:p>
              <a:pPr algn="ctr" eaLnBrk="0" fontAlgn="auto" hangingPunct="0">
                <a:spcBef>
                  <a:spcPts val="0"/>
                </a:spcBef>
                <a:spcAft>
                  <a:spcPts val="0"/>
                </a:spcAft>
                <a:defRPr/>
              </a:pPr>
              <a:endParaRPr lang="en-US" sz="2400" dirty="0">
                <a:solidFill>
                  <a:srgbClr val="000000"/>
                </a:solidFill>
                <a:latin typeface="+mn-lt"/>
                <a:cs typeface="Arial" pitchFamily="34" charset="0"/>
              </a:endParaRPr>
            </a:p>
          </p:txBody>
        </p:sp>
        <p:sp>
          <p:nvSpPr>
            <p:cNvPr id="250885" name="Rectangle 5"/>
            <p:cNvSpPr>
              <a:spLocks noChangeArrowheads="1"/>
            </p:cNvSpPr>
            <p:nvPr/>
          </p:nvSpPr>
          <p:spPr bwMode="auto">
            <a:xfrm>
              <a:off x="2781" y="1053"/>
              <a:ext cx="2886" cy="696"/>
            </a:xfrm>
            <a:prstGeom prst="rect">
              <a:avLst/>
            </a:prstGeom>
            <a:noFill/>
            <a:ln w="12699">
              <a:noFill/>
              <a:miter lim="800000"/>
              <a:headEnd/>
              <a:tailEnd/>
            </a:ln>
            <a:effectLst>
              <a:outerShdw algn="ctr" rotWithShape="0">
                <a:schemeClr val="tx1"/>
              </a:outerShdw>
            </a:effectLst>
          </p:spPr>
          <p:txBody>
            <a:bodyPr lIns="90488" tIns="44450" rIns="90488" bIns="44450">
              <a:spAutoFit/>
            </a:bodyPr>
            <a:lstStyle/>
            <a:p>
              <a:pPr algn="ctr" eaLnBrk="0" fontAlgn="auto" hangingPunct="0">
                <a:lnSpc>
                  <a:spcPct val="120000"/>
                </a:lnSpc>
                <a:spcBef>
                  <a:spcPct val="50000"/>
                </a:spcBef>
                <a:spcAft>
                  <a:spcPts val="0"/>
                </a:spcAft>
                <a:defRPr/>
              </a:pPr>
              <a:r>
                <a:rPr lang="en-US" sz="2400" dirty="0">
                  <a:solidFill>
                    <a:srgbClr val="000000"/>
                  </a:solidFill>
                  <a:latin typeface="+mn-lt"/>
                  <a:cs typeface="Arial" pitchFamily="34" charset="0"/>
                </a:rPr>
                <a:t>Cost - Residual </a:t>
              </a:r>
              <a:r>
                <a:rPr lang="en-US" sz="2400" dirty="0">
                  <a:solidFill>
                    <a:srgbClr val="000000"/>
                  </a:solidFill>
                  <a:latin typeface="+mn-lt"/>
                  <a:cs typeface="Arial" pitchFamily="34" charset="0"/>
                </a:rPr>
                <a:t>Value</a:t>
              </a:r>
              <a:br>
                <a:rPr lang="en-US" sz="2400" dirty="0">
                  <a:solidFill>
                    <a:srgbClr val="000000"/>
                  </a:solidFill>
                  <a:latin typeface="+mn-lt"/>
                  <a:cs typeface="Arial" pitchFamily="34" charset="0"/>
                </a:rPr>
              </a:br>
              <a:r>
                <a:rPr lang="en-US" sz="2400" dirty="0">
                  <a:solidFill>
                    <a:srgbClr val="000000"/>
                  </a:solidFill>
                  <a:latin typeface="+mn-lt"/>
                  <a:cs typeface="Arial" pitchFamily="34" charset="0"/>
                </a:rPr>
                <a:t>Useful Life in Years</a:t>
              </a:r>
            </a:p>
          </p:txBody>
        </p:sp>
        <p:sp>
          <p:nvSpPr>
            <p:cNvPr id="250886" name="Rectangle 6"/>
            <p:cNvSpPr>
              <a:spLocks noChangeArrowheads="1"/>
            </p:cNvSpPr>
            <p:nvPr/>
          </p:nvSpPr>
          <p:spPr bwMode="auto">
            <a:xfrm>
              <a:off x="275" y="1053"/>
              <a:ext cx="1646" cy="696"/>
            </a:xfrm>
            <a:prstGeom prst="rect">
              <a:avLst/>
            </a:prstGeom>
            <a:no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lnSpc>
                  <a:spcPct val="120000"/>
                </a:lnSpc>
                <a:spcBef>
                  <a:spcPts val="0"/>
                </a:spcBef>
                <a:spcAft>
                  <a:spcPts val="0"/>
                </a:spcAft>
                <a:defRPr/>
              </a:pPr>
              <a:r>
                <a:rPr lang="en-US" sz="2400" b="1" dirty="0">
                  <a:solidFill>
                    <a:srgbClr val="000000"/>
                  </a:solidFill>
                  <a:latin typeface="+mn-lt"/>
                  <a:cs typeface="Arial" pitchFamily="34" charset="0"/>
                </a:rPr>
                <a:t>   </a:t>
              </a:r>
              <a:r>
                <a:rPr lang="en-US" sz="2400" dirty="0">
                  <a:solidFill>
                    <a:srgbClr val="000000"/>
                  </a:solidFill>
                  <a:latin typeface="+mn-lt"/>
                  <a:cs typeface="Arial" pitchFamily="34" charset="0"/>
                </a:rPr>
                <a:t>Depreciation</a:t>
              </a:r>
            </a:p>
            <a:p>
              <a:pPr eaLnBrk="0" fontAlgn="auto" hangingPunct="0">
                <a:lnSpc>
                  <a:spcPct val="120000"/>
                </a:lnSpc>
                <a:spcBef>
                  <a:spcPts val="0"/>
                </a:spcBef>
                <a:spcAft>
                  <a:spcPts val="0"/>
                </a:spcAft>
                <a:defRPr/>
              </a:pPr>
              <a:r>
                <a:rPr lang="en-US" sz="2400" dirty="0">
                  <a:solidFill>
                    <a:srgbClr val="000000"/>
                  </a:solidFill>
                  <a:latin typeface="+mn-lt"/>
                  <a:cs typeface="Arial" pitchFamily="34" charset="0"/>
                </a:rPr>
                <a:t>Expense per Year</a:t>
              </a:r>
            </a:p>
          </p:txBody>
        </p:sp>
        <p:sp>
          <p:nvSpPr>
            <p:cNvPr id="250887" name="Rectangle 7"/>
            <p:cNvSpPr>
              <a:spLocks noChangeArrowheads="1"/>
            </p:cNvSpPr>
            <p:nvPr/>
          </p:nvSpPr>
          <p:spPr bwMode="auto">
            <a:xfrm>
              <a:off x="2435" y="1254"/>
              <a:ext cx="228" cy="291"/>
            </a:xfrm>
            <a:prstGeom prst="rect">
              <a:avLst/>
            </a:prstGeom>
            <a:no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spcBef>
                  <a:spcPts val="0"/>
                </a:spcBef>
                <a:spcAft>
                  <a:spcPts val="0"/>
                </a:spcAft>
                <a:defRPr/>
              </a:pPr>
              <a:r>
                <a:rPr lang="en-US" sz="2400" dirty="0">
                  <a:solidFill>
                    <a:srgbClr val="000000"/>
                  </a:solidFill>
                  <a:latin typeface="+mn-lt"/>
                  <a:cs typeface="Arial" pitchFamily="34" charset="0"/>
                </a:rPr>
                <a:t>=</a:t>
              </a:r>
            </a:p>
          </p:txBody>
        </p:sp>
        <p:sp>
          <p:nvSpPr>
            <p:cNvPr id="250888" name="Line 8"/>
            <p:cNvSpPr>
              <a:spLocks noChangeShapeType="1"/>
            </p:cNvSpPr>
            <p:nvPr/>
          </p:nvSpPr>
          <p:spPr bwMode="auto">
            <a:xfrm>
              <a:off x="3032" y="1392"/>
              <a:ext cx="2384" cy="0"/>
            </a:xfrm>
            <a:prstGeom prst="line">
              <a:avLst/>
            </a:prstGeom>
            <a:noFill/>
            <a:ln w="25399">
              <a:solidFill>
                <a:srgbClr val="00000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sz="2400" dirty="0">
                <a:latin typeface="+mn-lt"/>
                <a:cs typeface="Arial" pitchFamily="34" charset="0"/>
              </a:endParaRPr>
            </a:p>
          </p:txBody>
        </p:sp>
      </p:grpSp>
      <p:sp>
        <p:nvSpPr>
          <p:cNvPr id="72709" name="TextBox 13"/>
          <p:cNvSpPr txBox="1">
            <a:spLocks noChangeArrowheads="1"/>
          </p:cNvSpPr>
          <p:nvPr/>
        </p:nvSpPr>
        <p:spPr bwMode="auto">
          <a:xfrm>
            <a:off x="41275" y="2914650"/>
            <a:ext cx="8915400" cy="1200150"/>
          </a:xfrm>
          <a:prstGeom prst="rect">
            <a:avLst/>
          </a:prstGeom>
          <a:solidFill>
            <a:schemeClr val="accent2">
              <a:lumMod val="60000"/>
              <a:lumOff val="40000"/>
            </a:schemeClr>
          </a:solidFill>
          <a:ln w="28575">
            <a:solidFill>
              <a:schemeClr val="tx1"/>
            </a:solidFill>
            <a:miter lim="800000"/>
            <a:headEnd/>
            <a:tailEnd/>
          </a:ln>
        </p:spPr>
        <p:txBody>
          <a:bodyPr>
            <a:spAutoFit/>
          </a:bodyPr>
          <a:lstStyle/>
          <a:p>
            <a:pPr algn="ctr" fontAlgn="auto">
              <a:spcBef>
                <a:spcPts val="0"/>
              </a:spcBef>
              <a:spcAft>
                <a:spcPts val="0"/>
              </a:spcAft>
              <a:defRPr/>
            </a:pPr>
            <a:r>
              <a:rPr lang="en-US" sz="2400" dirty="0">
                <a:latin typeface="Arial" pitchFamily="34" charset="0"/>
                <a:cs typeface="Arial" pitchFamily="34" charset="0"/>
              </a:rPr>
              <a:t>At the beginning of the year, Southwest purchased ground equipment for $62,500 cash</a:t>
            </a:r>
            <a:r>
              <a:rPr lang="en-US" sz="2400" dirty="0">
                <a:latin typeface="Arial" pitchFamily="34" charset="0"/>
                <a:cs typeface="Arial" pitchFamily="34" charset="0"/>
              </a:rPr>
              <a:t>. The </a:t>
            </a:r>
            <a:r>
              <a:rPr lang="en-US" sz="2400" dirty="0">
                <a:latin typeface="Arial" pitchFamily="34" charset="0"/>
                <a:cs typeface="Arial" pitchFamily="34" charset="0"/>
              </a:rPr>
              <a:t>equipment has an estimated useful life of 3 years and an estimated residual value of $2,500.</a:t>
            </a:r>
          </a:p>
        </p:txBody>
      </p:sp>
      <p:grpSp>
        <p:nvGrpSpPr>
          <p:cNvPr id="3" name="Group 22"/>
          <p:cNvGrpSpPr>
            <a:grpSpLocks/>
          </p:cNvGrpSpPr>
          <p:nvPr/>
        </p:nvGrpSpPr>
        <p:grpSpPr bwMode="auto">
          <a:xfrm>
            <a:off x="436563" y="4295775"/>
            <a:ext cx="8559800" cy="2105025"/>
            <a:chOff x="436563" y="4295771"/>
            <a:chExt cx="8559800" cy="2105029"/>
          </a:xfrm>
        </p:grpSpPr>
        <p:sp>
          <p:nvSpPr>
            <p:cNvPr id="47111" name="Rectangle 2"/>
            <p:cNvSpPr>
              <a:spLocks noChangeArrowheads="1"/>
            </p:cNvSpPr>
            <p:nvPr/>
          </p:nvSpPr>
          <p:spPr bwMode="auto">
            <a:xfrm>
              <a:off x="436563" y="4295771"/>
              <a:ext cx="2744214" cy="976165"/>
            </a:xfrm>
            <a:prstGeom prst="rect">
              <a:avLst/>
            </a:prstGeom>
            <a:noFill/>
            <a:ln w="12699">
              <a:noFill/>
              <a:miter lim="800000"/>
              <a:headEnd/>
              <a:tailEnd/>
            </a:ln>
          </p:spPr>
          <p:txBody>
            <a:bodyPr wrap="none" lIns="90488" tIns="44450" rIns="90488" bIns="44450">
              <a:spAutoFit/>
            </a:bodyPr>
            <a:lstStyle/>
            <a:p>
              <a:pPr eaLnBrk="0" hangingPunct="0">
                <a:lnSpc>
                  <a:spcPct val="120000"/>
                </a:lnSpc>
              </a:pPr>
              <a:r>
                <a:rPr lang="en-US" sz="2400" b="1"/>
                <a:t>   Depreciation</a:t>
              </a:r>
            </a:p>
            <a:p>
              <a:pPr eaLnBrk="0" hangingPunct="0">
                <a:lnSpc>
                  <a:spcPct val="120000"/>
                </a:lnSpc>
              </a:pPr>
              <a:r>
                <a:rPr lang="en-US" sz="2400" b="1"/>
                <a:t>Expense per Year</a:t>
              </a:r>
            </a:p>
          </p:txBody>
        </p:sp>
        <p:sp>
          <p:nvSpPr>
            <p:cNvPr id="47112" name="Rectangle 3"/>
            <p:cNvSpPr>
              <a:spLocks noChangeArrowheads="1"/>
            </p:cNvSpPr>
            <p:nvPr/>
          </p:nvSpPr>
          <p:spPr bwMode="auto">
            <a:xfrm>
              <a:off x="3865563" y="4614858"/>
              <a:ext cx="362280" cy="459100"/>
            </a:xfrm>
            <a:prstGeom prst="rect">
              <a:avLst/>
            </a:prstGeom>
            <a:noFill/>
            <a:ln w="12699">
              <a:noFill/>
              <a:miter lim="800000"/>
              <a:headEnd/>
              <a:tailEnd/>
            </a:ln>
          </p:spPr>
          <p:txBody>
            <a:bodyPr wrap="none" lIns="90488" tIns="44450" rIns="90488" bIns="44450">
              <a:spAutoFit/>
            </a:bodyPr>
            <a:lstStyle/>
            <a:p>
              <a:pPr eaLnBrk="0" hangingPunct="0"/>
              <a:r>
                <a:rPr lang="en-US" sz="2400" b="1"/>
                <a:t>=</a:t>
              </a:r>
            </a:p>
          </p:txBody>
        </p:sp>
        <p:grpSp>
          <p:nvGrpSpPr>
            <p:cNvPr id="47113" name="Group 4"/>
            <p:cNvGrpSpPr>
              <a:grpSpLocks/>
            </p:cNvGrpSpPr>
            <p:nvPr/>
          </p:nvGrpSpPr>
          <p:grpSpPr bwMode="auto">
            <a:xfrm>
              <a:off x="436563" y="5424487"/>
              <a:ext cx="5969000" cy="976313"/>
              <a:chOff x="275" y="3165"/>
              <a:chExt cx="3760" cy="615"/>
            </a:xfrm>
          </p:grpSpPr>
          <p:sp>
            <p:nvSpPr>
              <p:cNvPr id="47116" name="Rectangle 5"/>
              <p:cNvSpPr>
                <a:spLocks noChangeArrowheads="1"/>
              </p:cNvSpPr>
              <p:nvPr/>
            </p:nvSpPr>
            <p:spPr bwMode="auto">
              <a:xfrm>
                <a:off x="275" y="3165"/>
                <a:ext cx="1729" cy="615"/>
              </a:xfrm>
              <a:prstGeom prst="rect">
                <a:avLst/>
              </a:prstGeom>
              <a:noFill/>
              <a:ln w="12699">
                <a:noFill/>
                <a:miter lim="800000"/>
                <a:headEnd/>
                <a:tailEnd/>
              </a:ln>
            </p:spPr>
            <p:txBody>
              <a:bodyPr wrap="none" lIns="90488" tIns="44450" rIns="90488" bIns="44450">
                <a:spAutoFit/>
              </a:bodyPr>
              <a:lstStyle/>
              <a:p>
                <a:pPr eaLnBrk="0" hangingPunct="0">
                  <a:lnSpc>
                    <a:spcPct val="120000"/>
                  </a:lnSpc>
                </a:pPr>
                <a:r>
                  <a:rPr lang="en-US" sz="2400" b="1"/>
                  <a:t>   Depreciation</a:t>
                </a:r>
              </a:p>
              <a:p>
                <a:pPr eaLnBrk="0" hangingPunct="0">
                  <a:lnSpc>
                    <a:spcPct val="120000"/>
                  </a:lnSpc>
                </a:pPr>
                <a:r>
                  <a:rPr lang="en-US" sz="2400" b="1"/>
                  <a:t>Expense per Year</a:t>
                </a:r>
              </a:p>
            </p:txBody>
          </p:sp>
          <p:sp>
            <p:nvSpPr>
              <p:cNvPr id="47117" name="Rectangle 6"/>
              <p:cNvSpPr>
                <a:spLocks noChangeArrowheads="1"/>
              </p:cNvSpPr>
              <p:nvPr/>
            </p:nvSpPr>
            <p:spPr bwMode="auto">
              <a:xfrm>
                <a:off x="2435" y="3366"/>
                <a:ext cx="228" cy="289"/>
              </a:xfrm>
              <a:prstGeom prst="rect">
                <a:avLst/>
              </a:prstGeom>
              <a:noFill/>
              <a:ln w="12699">
                <a:noFill/>
                <a:miter lim="800000"/>
                <a:headEnd/>
                <a:tailEnd/>
              </a:ln>
            </p:spPr>
            <p:txBody>
              <a:bodyPr wrap="none" lIns="90488" tIns="44450" rIns="90488" bIns="44450">
                <a:spAutoFit/>
              </a:bodyPr>
              <a:lstStyle/>
              <a:p>
                <a:pPr eaLnBrk="0" hangingPunct="0"/>
                <a:r>
                  <a:rPr lang="en-US" sz="2400" b="1"/>
                  <a:t>=</a:t>
                </a:r>
              </a:p>
            </p:txBody>
          </p:sp>
          <p:sp>
            <p:nvSpPr>
              <p:cNvPr id="47118" name="Rectangle 7"/>
              <p:cNvSpPr>
                <a:spLocks noChangeArrowheads="1"/>
              </p:cNvSpPr>
              <p:nvPr/>
            </p:nvSpPr>
            <p:spPr bwMode="auto">
              <a:xfrm>
                <a:off x="2829" y="3357"/>
                <a:ext cx="1206" cy="289"/>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400" b="1"/>
                  <a:t>  $20,000 </a:t>
                </a:r>
              </a:p>
            </p:txBody>
          </p:sp>
        </p:grpSp>
        <p:sp>
          <p:nvSpPr>
            <p:cNvPr id="47114" name="Rectangle 8"/>
            <p:cNvSpPr>
              <a:spLocks noChangeArrowheads="1"/>
            </p:cNvSpPr>
            <p:nvPr/>
          </p:nvSpPr>
          <p:spPr bwMode="auto">
            <a:xfrm>
              <a:off x="4414838" y="4295771"/>
              <a:ext cx="4581525" cy="976165"/>
            </a:xfrm>
            <a:prstGeom prst="rect">
              <a:avLst/>
            </a:prstGeom>
            <a:noFill/>
            <a:ln w="12699">
              <a:noFill/>
              <a:miter lim="800000"/>
              <a:headEnd/>
              <a:tailEnd/>
            </a:ln>
          </p:spPr>
          <p:txBody>
            <a:bodyPr lIns="90488" tIns="44450" rIns="90488" bIns="44450">
              <a:spAutoFit/>
            </a:bodyPr>
            <a:lstStyle/>
            <a:p>
              <a:pPr algn="ctr" eaLnBrk="0" hangingPunct="0">
                <a:lnSpc>
                  <a:spcPct val="120000"/>
                </a:lnSpc>
                <a:spcBef>
                  <a:spcPct val="50000"/>
                </a:spcBef>
              </a:pPr>
              <a:r>
                <a:rPr lang="en-US" sz="2400" b="1"/>
                <a:t>$62,500 - $2,500</a:t>
              </a:r>
              <a:br>
                <a:rPr lang="en-US" sz="2400" b="1"/>
              </a:br>
              <a:r>
                <a:rPr lang="en-US" sz="2400" b="1"/>
                <a:t>3 years</a:t>
              </a:r>
            </a:p>
          </p:txBody>
        </p:sp>
        <p:sp>
          <p:nvSpPr>
            <p:cNvPr id="47115" name="Line 9"/>
            <p:cNvSpPr>
              <a:spLocks noChangeShapeType="1"/>
            </p:cNvSpPr>
            <p:nvPr/>
          </p:nvSpPr>
          <p:spPr bwMode="auto">
            <a:xfrm>
              <a:off x="4813300" y="4833933"/>
              <a:ext cx="3784600" cy="0"/>
            </a:xfrm>
            <a:prstGeom prst="line">
              <a:avLst/>
            </a:prstGeom>
            <a:noFill/>
            <a:ln w="25399">
              <a:solidFill>
                <a:schemeClr val="tx1"/>
              </a:solidFill>
              <a:round/>
              <a:headEnd/>
              <a:tailEnd/>
            </a:ln>
          </p:spPr>
          <p:txBody>
            <a:bodyPr wrap="none" anchor="ctr"/>
            <a:lstStyle/>
            <a:p>
              <a:endParaRPr lang="en-US"/>
            </a:p>
          </p:txBody>
        </p:sp>
      </p:grpSp>
      <p:pic>
        <p:nvPicPr>
          <p:cNvPr id="47109" name="Picture 19"/>
          <p:cNvPicPr>
            <a:picLocks noChangeAspect="1" noChangeArrowheads="1"/>
          </p:cNvPicPr>
          <p:nvPr/>
        </p:nvPicPr>
        <p:blipFill>
          <a:blip r:embed="rId3"/>
          <a:srcRect/>
          <a:stretch>
            <a:fillRect/>
          </a:stretch>
        </p:blipFill>
        <p:spPr bwMode="auto">
          <a:xfrm>
            <a:off x="6705600" y="152400"/>
            <a:ext cx="2181225" cy="733425"/>
          </a:xfrm>
          <a:prstGeom prst="rect">
            <a:avLst/>
          </a:prstGeom>
          <a:noFill/>
          <a:ln w="9525">
            <a:noFill/>
            <a:miter lim="800000"/>
            <a:headEnd/>
            <a:tailEnd/>
          </a:ln>
        </p:spPr>
      </p:pic>
      <p:sp>
        <p:nvSpPr>
          <p:cNvPr id="4711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BA2874E6-AE0D-4750-BD64-A2D24A39DA5C}" type="slidenum">
              <a:rPr lang="en-US"/>
              <a:pPr fontAlgn="base">
                <a:spcBef>
                  <a:spcPct val="0"/>
                </a:spcBef>
                <a:spcAft>
                  <a:spcPct val="0"/>
                </a:spcAft>
              </a:pPr>
              <a:t>16</a:t>
            </a:fld>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43" name="Object 27"/>
          <p:cNvGraphicFramePr>
            <a:graphicFrameLocks/>
          </p:cNvGraphicFramePr>
          <p:nvPr/>
        </p:nvGraphicFramePr>
        <p:xfrm>
          <a:off x="117475" y="1673225"/>
          <a:ext cx="8782050" cy="2995613"/>
        </p:xfrm>
        <a:graphic>
          <a:graphicData uri="http://schemas.openxmlformats.org/presentationml/2006/ole">
            <p:oleObj spid="_x0000_s9243" name="Worksheet" r:id="rId4" imgW="4087800" imgH="1409760" progId="Excel.Sheet.8">
              <p:embed/>
            </p:oleObj>
          </a:graphicData>
        </a:graphic>
      </p:graphicFrame>
      <p:sp>
        <p:nvSpPr>
          <p:cNvPr id="9245" name="Line 3"/>
          <p:cNvSpPr>
            <a:spLocks noChangeShapeType="1"/>
          </p:cNvSpPr>
          <p:nvPr/>
        </p:nvSpPr>
        <p:spPr bwMode="auto">
          <a:xfrm flipH="1">
            <a:off x="6661150" y="3962400"/>
            <a:ext cx="1219200" cy="717550"/>
          </a:xfrm>
          <a:prstGeom prst="line">
            <a:avLst/>
          </a:prstGeom>
          <a:noFill/>
          <a:ln w="25399">
            <a:solidFill>
              <a:srgbClr val="FF3300"/>
            </a:solidFill>
            <a:round/>
            <a:headEnd type="triangle" w="med" len="med"/>
            <a:tailEnd/>
          </a:ln>
        </p:spPr>
        <p:txBody>
          <a:bodyPr wrap="none" anchor="ctr"/>
          <a:lstStyle/>
          <a:p>
            <a:endParaRPr lang="en-US"/>
          </a:p>
        </p:txBody>
      </p:sp>
      <p:sp>
        <p:nvSpPr>
          <p:cNvPr id="9246" name="Rectangle 4"/>
          <p:cNvSpPr>
            <a:spLocks noChangeArrowheads="1"/>
          </p:cNvSpPr>
          <p:nvPr/>
        </p:nvSpPr>
        <p:spPr bwMode="auto">
          <a:xfrm>
            <a:off x="5594350" y="4405313"/>
            <a:ext cx="2373313" cy="479425"/>
          </a:xfrm>
          <a:prstGeom prst="rect">
            <a:avLst/>
          </a:prstGeom>
          <a:solidFill>
            <a:srgbClr val="66CCFF"/>
          </a:solidFill>
          <a:ln w="25399">
            <a:solidFill>
              <a:srgbClr val="FF3300"/>
            </a:solidFill>
            <a:miter lim="800000"/>
            <a:headEnd/>
            <a:tailEnd/>
          </a:ln>
        </p:spPr>
        <p:txBody>
          <a:bodyPr wrap="none" lIns="90488" tIns="44450" rIns="90488" bIns="44450">
            <a:spAutoFit/>
          </a:bodyPr>
          <a:lstStyle/>
          <a:p>
            <a:pPr eaLnBrk="0" hangingPunct="0"/>
            <a:r>
              <a:rPr lang="en-US" sz="2400" b="1"/>
              <a:t>Residual Value</a:t>
            </a:r>
          </a:p>
        </p:txBody>
      </p:sp>
      <p:grpSp>
        <p:nvGrpSpPr>
          <p:cNvPr id="9247" name="Group 6"/>
          <p:cNvGrpSpPr>
            <a:grpSpLocks/>
          </p:cNvGrpSpPr>
          <p:nvPr/>
        </p:nvGrpSpPr>
        <p:grpSpPr bwMode="auto">
          <a:xfrm>
            <a:off x="107950" y="5283200"/>
            <a:ext cx="2187575" cy="1270000"/>
            <a:chOff x="4224" y="3196"/>
            <a:chExt cx="1378" cy="800"/>
          </a:xfrm>
        </p:grpSpPr>
        <p:graphicFrame>
          <p:nvGraphicFramePr>
            <p:cNvPr id="9244" name="Object 28">
              <a:hlinkClick r:id="" action="ppaction://ole?verb=0"/>
            </p:cNvPr>
            <p:cNvGraphicFramePr>
              <a:graphicFrameLocks/>
            </p:cNvGraphicFramePr>
            <p:nvPr/>
          </p:nvGraphicFramePr>
          <p:xfrm>
            <a:off x="4224" y="3196"/>
            <a:ext cx="1378" cy="800"/>
          </p:xfrm>
          <a:graphic>
            <a:graphicData uri="http://schemas.openxmlformats.org/presentationml/2006/ole">
              <p:oleObj spid="_x0000_s9244" name="ClipArt" r:id="rId5" imgW="38792160" imgH="23520240" progId="">
                <p:embed/>
              </p:oleObj>
            </a:graphicData>
          </a:graphic>
        </p:graphicFrame>
        <p:sp>
          <p:nvSpPr>
            <p:cNvPr id="9252" name="Rectangle 8"/>
            <p:cNvSpPr>
              <a:spLocks noChangeArrowheads="1"/>
            </p:cNvSpPr>
            <p:nvPr/>
          </p:nvSpPr>
          <p:spPr bwMode="auto">
            <a:xfrm>
              <a:off x="4477" y="3442"/>
              <a:ext cx="359" cy="286"/>
            </a:xfrm>
            <a:prstGeom prst="rect">
              <a:avLst/>
            </a:prstGeom>
            <a:noFill/>
            <a:ln w="12699">
              <a:noFill/>
              <a:miter lim="800000"/>
              <a:headEnd/>
              <a:tailEnd/>
            </a:ln>
          </p:spPr>
          <p:txBody>
            <a:bodyPr wrap="none" lIns="90488" tIns="44450" rIns="90488" bIns="44450">
              <a:spAutoFit/>
            </a:bodyPr>
            <a:lstStyle/>
            <a:p>
              <a:pPr eaLnBrk="0" hangingPunct="0"/>
              <a:r>
                <a:rPr lang="en-US" sz="2400" b="1">
                  <a:solidFill>
                    <a:srgbClr val="4C2E00"/>
                  </a:solidFill>
                </a:rPr>
                <a:t>SL</a:t>
              </a:r>
            </a:p>
          </p:txBody>
        </p:sp>
      </p:grpSp>
      <p:sp>
        <p:nvSpPr>
          <p:cNvPr id="27655" name="Rectangle 9"/>
          <p:cNvSpPr>
            <a:spLocks noChangeArrowheads="1"/>
          </p:cNvSpPr>
          <p:nvPr/>
        </p:nvSpPr>
        <p:spPr bwMode="auto">
          <a:xfrm>
            <a:off x="2470150" y="5397500"/>
            <a:ext cx="6477000" cy="1066800"/>
          </a:xfrm>
          <a:prstGeom prst="rect">
            <a:avLst/>
          </a:prstGeom>
          <a:solidFill>
            <a:schemeClr val="accent2">
              <a:lumMod val="60000"/>
              <a:lumOff val="40000"/>
            </a:schemeClr>
          </a:solidFill>
          <a:ln w="38100">
            <a:solidFill>
              <a:schemeClr val="tx1"/>
            </a:solidFill>
            <a:miter lim="800000"/>
            <a:headEnd/>
            <a:tailEnd/>
          </a:ln>
        </p:spPr>
        <p:txBody>
          <a:bodyPr lIns="90488" tIns="44450" rIns="90488" bIns="44450"/>
          <a:lstStyle/>
          <a:p>
            <a:pPr marL="342900" indent="-342900" algn="ctr" fontAlgn="auto">
              <a:lnSpc>
                <a:spcPct val="90000"/>
              </a:lnSpc>
              <a:spcBef>
                <a:spcPct val="60000"/>
              </a:spcBef>
              <a:spcAft>
                <a:spcPts val="0"/>
              </a:spcAft>
              <a:buClr>
                <a:schemeClr val="accent1"/>
              </a:buClr>
              <a:buSzPct val="65000"/>
              <a:buFont typeface="Wingdings" pitchFamily="2" charset="2"/>
              <a:buNone/>
              <a:defRPr/>
            </a:pPr>
            <a:r>
              <a:rPr lang="en-US" sz="2400" dirty="0">
                <a:latin typeface="Arial" pitchFamily="34" charset="0"/>
                <a:cs typeface="Arial" pitchFamily="34" charset="0"/>
              </a:rPr>
              <a:t>   More </a:t>
            </a:r>
            <a:r>
              <a:rPr lang="en-US" sz="2400" dirty="0">
                <a:latin typeface="Arial" pitchFamily="34" charset="0"/>
                <a:cs typeface="Arial" pitchFamily="34" charset="0"/>
              </a:rPr>
              <a:t>companies use the straight-line method of depreciation in their financial reports than all other methods combined.</a:t>
            </a:r>
          </a:p>
        </p:txBody>
      </p:sp>
      <p:sp>
        <p:nvSpPr>
          <p:cNvPr id="9224" name="Rectangle 11"/>
          <p:cNvSpPr>
            <a:spLocks noGrp="1" noChangeArrowheads="1"/>
          </p:cNvSpPr>
          <p:nvPr>
            <p:ph type="title"/>
          </p:nvPr>
        </p:nvSpPr>
        <p:spPr/>
        <p:txBody>
          <a:bodyPr/>
          <a:lstStyle/>
          <a:p>
            <a:pPr fontAlgn="auto">
              <a:spcAft>
                <a:spcPts val="0"/>
              </a:spcAft>
              <a:defRPr/>
            </a:pPr>
            <a:r>
              <a:rPr lang="en-US" dirty="0" smtClean="0"/>
              <a:t>Straight-Line Method</a:t>
            </a:r>
          </a:p>
        </p:txBody>
      </p:sp>
      <p:pic>
        <p:nvPicPr>
          <p:cNvPr id="9250" name="Picture 10"/>
          <p:cNvPicPr>
            <a:picLocks noChangeAspect="1" noChangeArrowheads="1"/>
          </p:cNvPicPr>
          <p:nvPr/>
        </p:nvPicPr>
        <p:blipFill>
          <a:blip r:embed="rId6"/>
          <a:srcRect/>
          <a:stretch>
            <a:fillRect/>
          </a:stretch>
        </p:blipFill>
        <p:spPr bwMode="auto">
          <a:xfrm>
            <a:off x="6705600" y="152400"/>
            <a:ext cx="2181225" cy="733425"/>
          </a:xfrm>
          <a:prstGeom prst="rect">
            <a:avLst/>
          </a:prstGeom>
          <a:noFill/>
          <a:ln w="9525">
            <a:noFill/>
            <a:miter lim="800000"/>
            <a:headEnd/>
            <a:tailEnd/>
          </a:ln>
        </p:spPr>
      </p:pic>
      <p:sp>
        <p:nvSpPr>
          <p:cNvPr id="925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884A2BB0-E813-48A9-912E-E4C961E10FA7}" type="slidenum">
              <a:rPr lang="en-US"/>
              <a:pPr fontAlgn="base">
                <a:spcBef>
                  <a:spcPct val="0"/>
                </a:spcBef>
                <a:spcAft>
                  <a:spcPct val="0"/>
                </a:spcAft>
              </a:pPr>
              <a:t>17</a:t>
            </a:fld>
            <a:endParaRPr lang="en-US"/>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9"/>
          <p:cNvSpPr>
            <a:spLocks noGrp="1" noChangeArrowheads="1"/>
          </p:cNvSpPr>
          <p:nvPr>
            <p:ph type="title"/>
          </p:nvPr>
        </p:nvSpPr>
        <p:spPr/>
        <p:txBody>
          <a:bodyPr/>
          <a:lstStyle/>
          <a:p>
            <a:pPr fontAlgn="auto">
              <a:spcAft>
                <a:spcPts val="0"/>
              </a:spcAft>
              <a:defRPr/>
            </a:pPr>
            <a:r>
              <a:rPr lang="en-US" dirty="0" smtClean="0"/>
              <a:t>Units-of-Production Method</a:t>
            </a:r>
          </a:p>
        </p:txBody>
      </p:sp>
      <p:grpSp>
        <p:nvGrpSpPr>
          <p:cNvPr id="52226" name="Group 1027"/>
          <p:cNvGrpSpPr>
            <a:grpSpLocks/>
          </p:cNvGrpSpPr>
          <p:nvPr/>
        </p:nvGrpSpPr>
        <p:grpSpPr bwMode="auto">
          <a:xfrm>
            <a:off x="533400" y="1860550"/>
            <a:ext cx="7277100" cy="882650"/>
            <a:chOff x="504" y="1604"/>
            <a:chExt cx="4584" cy="556"/>
          </a:xfrm>
        </p:grpSpPr>
        <p:sp>
          <p:nvSpPr>
            <p:cNvPr id="52239" name="Rectangle 1028"/>
            <p:cNvSpPr>
              <a:spLocks noChangeArrowheads="1"/>
            </p:cNvSpPr>
            <p:nvPr/>
          </p:nvSpPr>
          <p:spPr bwMode="auto">
            <a:xfrm>
              <a:off x="504" y="1604"/>
              <a:ext cx="1375" cy="556"/>
            </a:xfrm>
            <a:prstGeom prst="rect">
              <a:avLst/>
            </a:prstGeom>
            <a:noFill/>
            <a:ln w="12699">
              <a:noFill/>
              <a:miter lim="800000"/>
              <a:headEnd/>
              <a:tailEnd/>
            </a:ln>
          </p:spPr>
          <p:txBody>
            <a:bodyPr wrap="none" lIns="90488" tIns="44450" rIns="90488" bIns="44450">
              <a:spAutoFit/>
            </a:bodyPr>
            <a:lstStyle/>
            <a:p>
              <a:pPr eaLnBrk="0" hangingPunct="0"/>
              <a:r>
                <a:rPr lang="en-US" sz="2600" b="1"/>
                <a:t>Depreciation</a:t>
              </a:r>
            </a:p>
            <a:p>
              <a:pPr eaLnBrk="0" hangingPunct="0"/>
              <a:r>
                <a:rPr lang="en-US" sz="2600" b="1"/>
                <a:t>       Rate</a:t>
              </a:r>
            </a:p>
          </p:txBody>
        </p:sp>
        <p:sp>
          <p:nvSpPr>
            <p:cNvPr id="52240" name="Rectangle 1029"/>
            <p:cNvSpPr>
              <a:spLocks noChangeArrowheads="1"/>
            </p:cNvSpPr>
            <p:nvPr/>
          </p:nvSpPr>
          <p:spPr bwMode="auto">
            <a:xfrm>
              <a:off x="1946" y="1700"/>
              <a:ext cx="235" cy="306"/>
            </a:xfrm>
            <a:prstGeom prst="rect">
              <a:avLst/>
            </a:prstGeom>
            <a:noFill/>
            <a:ln w="12699">
              <a:noFill/>
              <a:miter lim="800000"/>
              <a:headEnd/>
              <a:tailEnd/>
            </a:ln>
          </p:spPr>
          <p:txBody>
            <a:bodyPr wrap="none" lIns="90488" tIns="44450" rIns="90488" bIns="44450">
              <a:spAutoFit/>
            </a:bodyPr>
            <a:lstStyle/>
            <a:p>
              <a:pPr eaLnBrk="0" hangingPunct="0"/>
              <a:r>
                <a:rPr lang="en-US" sz="2600" b="1"/>
                <a:t>=</a:t>
              </a:r>
            </a:p>
          </p:txBody>
        </p:sp>
        <p:sp>
          <p:nvSpPr>
            <p:cNvPr id="52241" name="Rectangle 1030"/>
            <p:cNvSpPr>
              <a:spLocks noChangeArrowheads="1"/>
            </p:cNvSpPr>
            <p:nvPr/>
          </p:nvSpPr>
          <p:spPr bwMode="auto">
            <a:xfrm>
              <a:off x="2265" y="1604"/>
              <a:ext cx="2823" cy="556"/>
            </a:xfrm>
            <a:prstGeom prst="rect">
              <a:avLst/>
            </a:prstGeom>
            <a:noFill/>
            <a:ln w="12699">
              <a:noFill/>
              <a:miter lim="800000"/>
              <a:headEnd/>
              <a:tailEnd/>
            </a:ln>
          </p:spPr>
          <p:txBody>
            <a:bodyPr wrap="none" lIns="90488" tIns="44450" rIns="90488" bIns="44450">
              <a:spAutoFit/>
            </a:bodyPr>
            <a:lstStyle/>
            <a:p>
              <a:pPr eaLnBrk="0" hangingPunct="0"/>
              <a:r>
                <a:rPr lang="en-US" sz="2600" b="1" u="sng"/>
                <a:t>    Cost  -  Residual Value    </a:t>
              </a:r>
              <a:endParaRPr lang="en-US" sz="2600" b="1"/>
            </a:p>
            <a:p>
              <a:pPr eaLnBrk="0" hangingPunct="0"/>
              <a:r>
                <a:rPr lang="en-US" sz="2600" b="1"/>
                <a:t> Life in Units of Production</a:t>
              </a:r>
            </a:p>
          </p:txBody>
        </p:sp>
      </p:grpSp>
      <p:sp>
        <p:nvSpPr>
          <p:cNvPr id="52227" name="Rectangle 1031"/>
          <p:cNvSpPr>
            <a:spLocks noChangeArrowheads="1"/>
          </p:cNvSpPr>
          <p:nvPr/>
        </p:nvSpPr>
        <p:spPr bwMode="auto">
          <a:xfrm>
            <a:off x="560388" y="1446213"/>
            <a:ext cx="1533525" cy="458787"/>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400" b="1" u="sng">
                <a:solidFill>
                  <a:schemeClr val="tx2"/>
                </a:solidFill>
              </a:rPr>
              <a:t>Step 1:</a:t>
            </a:r>
          </a:p>
        </p:txBody>
      </p:sp>
      <p:grpSp>
        <p:nvGrpSpPr>
          <p:cNvPr id="52228" name="Group 1040"/>
          <p:cNvGrpSpPr>
            <a:grpSpLocks/>
          </p:cNvGrpSpPr>
          <p:nvPr/>
        </p:nvGrpSpPr>
        <p:grpSpPr bwMode="auto">
          <a:xfrm>
            <a:off x="533400" y="2762250"/>
            <a:ext cx="8191500" cy="1504950"/>
            <a:chOff x="504" y="2735"/>
            <a:chExt cx="5160" cy="948"/>
          </a:xfrm>
        </p:grpSpPr>
        <p:sp>
          <p:nvSpPr>
            <p:cNvPr id="52232" name="Rectangle 1032"/>
            <p:cNvSpPr>
              <a:spLocks noChangeArrowheads="1"/>
            </p:cNvSpPr>
            <p:nvPr/>
          </p:nvSpPr>
          <p:spPr bwMode="auto">
            <a:xfrm>
              <a:off x="522" y="2735"/>
              <a:ext cx="966" cy="289"/>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400" b="1" u="sng">
                  <a:solidFill>
                    <a:schemeClr val="tx2"/>
                  </a:solidFill>
                </a:rPr>
                <a:t>Step 2:</a:t>
              </a:r>
            </a:p>
          </p:txBody>
        </p:sp>
        <p:grpSp>
          <p:nvGrpSpPr>
            <p:cNvPr id="52233" name="Group 1033"/>
            <p:cNvGrpSpPr>
              <a:grpSpLocks/>
            </p:cNvGrpSpPr>
            <p:nvPr/>
          </p:nvGrpSpPr>
          <p:grpSpPr bwMode="auto">
            <a:xfrm>
              <a:off x="504" y="2877"/>
              <a:ext cx="5160" cy="806"/>
              <a:chOff x="504" y="2877"/>
              <a:chExt cx="5160" cy="806"/>
            </a:xfrm>
          </p:grpSpPr>
          <p:sp>
            <p:nvSpPr>
              <p:cNvPr id="52234" name="Rectangle 1034"/>
              <p:cNvSpPr>
                <a:spLocks noChangeArrowheads="1"/>
              </p:cNvSpPr>
              <p:nvPr/>
            </p:nvSpPr>
            <p:spPr bwMode="auto">
              <a:xfrm>
                <a:off x="504" y="2996"/>
                <a:ext cx="1375" cy="556"/>
              </a:xfrm>
              <a:prstGeom prst="rect">
                <a:avLst/>
              </a:prstGeom>
              <a:noFill/>
              <a:ln w="12699">
                <a:noFill/>
                <a:miter lim="800000"/>
                <a:headEnd/>
                <a:tailEnd/>
              </a:ln>
            </p:spPr>
            <p:txBody>
              <a:bodyPr wrap="none" lIns="90488" tIns="44450" rIns="90488" bIns="44450">
                <a:spAutoFit/>
              </a:bodyPr>
              <a:lstStyle/>
              <a:p>
                <a:pPr eaLnBrk="0" hangingPunct="0"/>
                <a:r>
                  <a:rPr lang="en-US" sz="2600" b="1"/>
                  <a:t>Depreciation</a:t>
                </a:r>
              </a:p>
              <a:p>
                <a:pPr eaLnBrk="0" hangingPunct="0"/>
                <a:r>
                  <a:rPr lang="en-US" sz="2600" b="1"/>
                  <a:t>    Expense</a:t>
                </a:r>
              </a:p>
            </p:txBody>
          </p:sp>
          <p:sp>
            <p:nvSpPr>
              <p:cNvPr id="52235" name="Rectangle 1035"/>
              <p:cNvSpPr>
                <a:spLocks noChangeArrowheads="1"/>
              </p:cNvSpPr>
              <p:nvPr/>
            </p:nvSpPr>
            <p:spPr bwMode="auto">
              <a:xfrm>
                <a:off x="1962" y="3140"/>
                <a:ext cx="235" cy="306"/>
              </a:xfrm>
              <a:prstGeom prst="rect">
                <a:avLst/>
              </a:prstGeom>
              <a:noFill/>
              <a:ln w="12699">
                <a:noFill/>
                <a:miter lim="800000"/>
                <a:headEnd/>
                <a:tailEnd/>
              </a:ln>
            </p:spPr>
            <p:txBody>
              <a:bodyPr wrap="none" lIns="90488" tIns="44450" rIns="90488" bIns="44450">
                <a:spAutoFit/>
              </a:bodyPr>
              <a:lstStyle/>
              <a:p>
                <a:pPr eaLnBrk="0" hangingPunct="0"/>
                <a:r>
                  <a:rPr lang="en-US" sz="2600" b="1"/>
                  <a:t>=</a:t>
                </a:r>
              </a:p>
            </p:txBody>
          </p:sp>
          <p:sp>
            <p:nvSpPr>
              <p:cNvPr id="52236" name="Rectangle 1036"/>
              <p:cNvSpPr>
                <a:spLocks noChangeArrowheads="1"/>
              </p:cNvSpPr>
              <p:nvPr/>
            </p:nvSpPr>
            <p:spPr bwMode="auto">
              <a:xfrm>
                <a:off x="2250" y="2996"/>
                <a:ext cx="1375" cy="556"/>
              </a:xfrm>
              <a:prstGeom prst="rect">
                <a:avLst/>
              </a:prstGeom>
              <a:noFill/>
              <a:ln w="12699">
                <a:noFill/>
                <a:miter lim="800000"/>
                <a:headEnd/>
                <a:tailEnd/>
              </a:ln>
            </p:spPr>
            <p:txBody>
              <a:bodyPr wrap="none" lIns="90488" tIns="44450" rIns="90488" bIns="44450">
                <a:spAutoFit/>
              </a:bodyPr>
              <a:lstStyle/>
              <a:p>
                <a:pPr eaLnBrk="0" hangingPunct="0"/>
                <a:r>
                  <a:rPr lang="en-US" sz="2600" b="1"/>
                  <a:t>Depreciation</a:t>
                </a:r>
              </a:p>
              <a:p>
                <a:pPr eaLnBrk="0" hangingPunct="0"/>
                <a:r>
                  <a:rPr lang="en-US" sz="2600" b="1"/>
                  <a:t>       Rate</a:t>
                </a:r>
              </a:p>
            </p:txBody>
          </p:sp>
          <p:sp>
            <p:nvSpPr>
              <p:cNvPr id="52237" name="Rectangle 1037"/>
              <p:cNvSpPr>
                <a:spLocks noChangeArrowheads="1"/>
              </p:cNvSpPr>
              <p:nvPr/>
            </p:nvSpPr>
            <p:spPr bwMode="auto">
              <a:xfrm>
                <a:off x="3690" y="3117"/>
                <a:ext cx="246" cy="3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a:t>×</a:t>
                </a:r>
              </a:p>
            </p:txBody>
          </p:sp>
          <p:sp>
            <p:nvSpPr>
              <p:cNvPr id="52238" name="Rectangle 1038"/>
              <p:cNvSpPr>
                <a:spLocks noChangeArrowheads="1"/>
              </p:cNvSpPr>
              <p:nvPr/>
            </p:nvSpPr>
            <p:spPr bwMode="auto">
              <a:xfrm>
                <a:off x="3978" y="2877"/>
                <a:ext cx="1686" cy="8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a:t>Number of Units Produced</a:t>
                </a:r>
                <a:br>
                  <a:rPr lang="en-US" sz="2600" b="1"/>
                </a:br>
                <a:r>
                  <a:rPr lang="en-US" sz="2600" b="1"/>
                  <a:t>for the Year</a:t>
                </a:r>
              </a:p>
            </p:txBody>
          </p:sp>
        </p:grpSp>
      </p:grpSp>
      <p:sp>
        <p:nvSpPr>
          <p:cNvPr id="16" name="TextBox 15"/>
          <p:cNvSpPr txBox="1"/>
          <p:nvPr/>
        </p:nvSpPr>
        <p:spPr>
          <a:xfrm>
            <a:off x="120650" y="4283075"/>
            <a:ext cx="8778875" cy="2193925"/>
          </a:xfrm>
          <a:prstGeom prst="rect">
            <a:avLst/>
          </a:prstGeom>
          <a:solidFill>
            <a:schemeClr val="accent3">
              <a:lumMod val="20000"/>
              <a:lumOff val="80000"/>
            </a:schemeClr>
          </a:solidFill>
          <a:ln w="28575">
            <a:solidFill>
              <a:schemeClr val="tx1"/>
            </a:solidFill>
          </a:ln>
        </p:spPr>
        <p:txBody>
          <a:bodyPr anchor="ctr">
            <a:spAutoFit/>
          </a:bodyPr>
          <a:lstStyle/>
          <a:p>
            <a:pPr algn="ctr" fontAlgn="auto">
              <a:spcBef>
                <a:spcPts val="0"/>
              </a:spcBef>
              <a:spcAft>
                <a:spcPts val="0"/>
              </a:spcAft>
              <a:defRPr/>
            </a:pPr>
            <a:r>
              <a:rPr lang="en-US" sz="2200" dirty="0">
                <a:latin typeface="Arial" pitchFamily="34" charset="0"/>
                <a:cs typeface="Arial" pitchFamily="34" charset="0"/>
              </a:rPr>
              <a:t>At the beginning of the year, Southwest</a:t>
            </a:r>
            <a:r>
              <a:rPr lang="en-US" sz="2200" dirty="0">
                <a:solidFill>
                  <a:srgbClr val="000000"/>
                </a:solidFill>
                <a:latin typeface="Arial" pitchFamily="34" charset="0"/>
                <a:cs typeface="Arial" pitchFamily="34" charset="0"/>
              </a:rPr>
              <a:t> purchased ground equipment for $62,500 cash</a:t>
            </a:r>
            <a:r>
              <a:rPr lang="en-US" sz="2200" dirty="0">
                <a:solidFill>
                  <a:srgbClr val="000000"/>
                </a:solidFill>
                <a:latin typeface="Arial" pitchFamily="34" charset="0"/>
                <a:cs typeface="Arial" pitchFamily="34" charset="0"/>
              </a:rPr>
              <a:t>. The </a:t>
            </a:r>
            <a:r>
              <a:rPr lang="en-US" sz="2200" dirty="0">
                <a:solidFill>
                  <a:srgbClr val="000000"/>
                </a:solidFill>
                <a:latin typeface="Arial" pitchFamily="34" charset="0"/>
                <a:cs typeface="Arial" pitchFamily="34" charset="0"/>
              </a:rPr>
              <a:t>equipment has </a:t>
            </a:r>
            <a:r>
              <a:rPr lang="en-US" sz="2200" dirty="0">
                <a:solidFill>
                  <a:srgbClr val="000000"/>
                </a:solidFill>
                <a:latin typeface="Arial" pitchFamily="34" charset="0"/>
                <a:cs typeface="Arial" pitchFamily="34" charset="0"/>
              </a:rPr>
              <a:t>an estimated useful life of 100,000 miles </a:t>
            </a:r>
            <a:r>
              <a:rPr lang="en-US" sz="2200" dirty="0">
                <a:solidFill>
                  <a:srgbClr val="000000"/>
                </a:solidFill>
                <a:latin typeface="Arial" pitchFamily="34" charset="0"/>
                <a:cs typeface="Arial" pitchFamily="34" charset="0"/>
              </a:rPr>
              <a:t>and an estimated residual value of $2,500.</a:t>
            </a:r>
            <a:br>
              <a:rPr lang="en-US" sz="2200" dirty="0">
                <a:solidFill>
                  <a:srgbClr val="000000"/>
                </a:solidFill>
                <a:latin typeface="Arial" pitchFamily="34" charset="0"/>
                <a:cs typeface="Arial" pitchFamily="34" charset="0"/>
              </a:rPr>
            </a:br>
            <a:r>
              <a:rPr lang="en-US" sz="2200" dirty="0">
                <a:latin typeface="Arial" pitchFamily="34" charset="0"/>
                <a:cs typeface="Arial" pitchFamily="34" charset="0"/>
              </a:rPr>
              <a:t/>
            </a:r>
            <a:br>
              <a:rPr lang="en-US" sz="2200" dirty="0">
                <a:latin typeface="Arial" pitchFamily="34" charset="0"/>
                <a:cs typeface="Arial" pitchFamily="34" charset="0"/>
              </a:rPr>
            </a:br>
            <a:r>
              <a:rPr lang="en-US" sz="2200" dirty="0">
                <a:latin typeface="Arial" pitchFamily="34" charset="0"/>
                <a:cs typeface="Arial" pitchFamily="34" charset="0"/>
              </a:rPr>
              <a:t>If the equipment is used 30,000 miles in the first year, what is the amount of depreciation expense?</a:t>
            </a:r>
            <a:endParaRPr lang="en-US" sz="2200" dirty="0">
              <a:latin typeface="+mn-lt"/>
              <a:cs typeface="Arial" pitchFamily="34" charset="0"/>
            </a:endParaRPr>
          </a:p>
        </p:txBody>
      </p:sp>
      <p:sp>
        <p:nvSpPr>
          <p:cNvPr id="5223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DCBFAAC2-B8A0-4C4D-AD13-3AD21DFE2DD9}" type="slidenum">
              <a:rPr lang="en-US"/>
              <a:pPr fontAlgn="base">
                <a:spcBef>
                  <a:spcPct val="0"/>
                </a:spcBef>
                <a:spcAft>
                  <a:spcPct val="0"/>
                </a:spcAft>
              </a:pPr>
              <a:t>18</a:t>
            </a:fld>
            <a:endParaRPr lang="en-US"/>
          </a:p>
        </p:txBody>
      </p:sp>
      <p:pic>
        <p:nvPicPr>
          <p:cNvPr id="52231" name="Picture 17"/>
          <p:cNvPicPr>
            <a:picLocks noChangeAspect="1" noChangeArrowheads="1"/>
          </p:cNvPicPr>
          <p:nvPr/>
        </p:nvPicPr>
        <p:blipFill>
          <a:blip r:embed="rId3"/>
          <a:srcRect/>
          <a:stretch>
            <a:fillRect/>
          </a:stretch>
        </p:blipFill>
        <p:spPr bwMode="auto">
          <a:xfrm>
            <a:off x="6705600" y="152400"/>
            <a:ext cx="2181225" cy="7334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a:xfrm>
            <a:off x="382588" y="300038"/>
            <a:ext cx="8382000" cy="923925"/>
          </a:xfrm>
        </p:spPr>
        <p:txBody>
          <a:bodyPr/>
          <a:lstStyle/>
          <a:p>
            <a:pPr fontAlgn="auto">
              <a:spcAft>
                <a:spcPts val="0"/>
              </a:spcAft>
              <a:defRPr/>
            </a:pPr>
            <a:r>
              <a:rPr lang="en-US" dirty="0" smtClean="0">
                <a:solidFill>
                  <a:schemeClr val="tx1"/>
                </a:solidFill>
              </a:rPr>
              <a:t>Units-of-Production Method</a:t>
            </a:r>
          </a:p>
        </p:txBody>
      </p:sp>
      <p:grpSp>
        <p:nvGrpSpPr>
          <p:cNvPr id="2" name="Group 2"/>
          <p:cNvGrpSpPr>
            <a:grpSpLocks/>
          </p:cNvGrpSpPr>
          <p:nvPr/>
        </p:nvGrpSpPr>
        <p:grpSpPr bwMode="auto">
          <a:xfrm>
            <a:off x="3201988" y="1730375"/>
            <a:ext cx="5173662" cy="1835150"/>
            <a:chOff x="2102" y="1872"/>
            <a:chExt cx="3259" cy="1156"/>
          </a:xfrm>
        </p:grpSpPr>
        <p:sp>
          <p:nvSpPr>
            <p:cNvPr id="10274" name="AutoShape 3"/>
            <p:cNvSpPr>
              <a:spLocks noChangeArrowheads="1"/>
            </p:cNvSpPr>
            <p:nvPr/>
          </p:nvSpPr>
          <p:spPr bwMode="auto">
            <a:xfrm>
              <a:off x="2102" y="2708"/>
              <a:ext cx="1232" cy="320"/>
            </a:xfrm>
            <a:prstGeom prst="roundRect">
              <a:avLst>
                <a:gd name="adj" fmla="val 12495"/>
              </a:avLst>
            </a:prstGeom>
            <a:noFill/>
            <a:ln w="38100">
              <a:solidFill>
                <a:srgbClr val="C00000"/>
              </a:solidFill>
              <a:round/>
              <a:headEnd/>
              <a:tailEnd/>
            </a:ln>
          </p:spPr>
          <p:txBody>
            <a:bodyPr wrap="none" anchor="ctr"/>
            <a:lstStyle/>
            <a:p>
              <a:endParaRPr lang="en-US"/>
            </a:p>
          </p:txBody>
        </p:sp>
        <p:sp>
          <p:nvSpPr>
            <p:cNvPr id="10275" name="AutoShape 4"/>
            <p:cNvSpPr>
              <a:spLocks noChangeArrowheads="1"/>
            </p:cNvSpPr>
            <p:nvPr/>
          </p:nvSpPr>
          <p:spPr bwMode="auto">
            <a:xfrm>
              <a:off x="4099" y="1872"/>
              <a:ext cx="1262" cy="320"/>
            </a:xfrm>
            <a:prstGeom prst="roundRect">
              <a:avLst>
                <a:gd name="adj" fmla="val 12495"/>
              </a:avLst>
            </a:prstGeom>
            <a:noFill/>
            <a:ln w="38100">
              <a:solidFill>
                <a:srgbClr val="C00000"/>
              </a:solidFill>
              <a:round/>
              <a:headEnd/>
              <a:tailEnd/>
            </a:ln>
          </p:spPr>
          <p:txBody>
            <a:bodyPr wrap="none" anchor="ctr"/>
            <a:lstStyle/>
            <a:p>
              <a:endParaRPr lang="en-US"/>
            </a:p>
          </p:txBody>
        </p:sp>
        <p:sp>
          <p:nvSpPr>
            <p:cNvPr id="10276" name="Line 5"/>
            <p:cNvSpPr>
              <a:spLocks noChangeShapeType="1"/>
            </p:cNvSpPr>
            <p:nvPr/>
          </p:nvSpPr>
          <p:spPr bwMode="auto">
            <a:xfrm flipH="1">
              <a:off x="3312" y="2144"/>
              <a:ext cx="805" cy="592"/>
            </a:xfrm>
            <a:prstGeom prst="line">
              <a:avLst/>
            </a:prstGeom>
            <a:noFill/>
            <a:ln w="38100">
              <a:solidFill>
                <a:srgbClr val="C00000"/>
              </a:solidFill>
              <a:round/>
              <a:headEnd/>
              <a:tailEnd type="triangle" w="med" len="med"/>
            </a:ln>
          </p:spPr>
          <p:txBody>
            <a:bodyPr wrap="none" anchor="ctr"/>
            <a:lstStyle/>
            <a:p>
              <a:endParaRPr lang="en-US"/>
            </a:p>
          </p:txBody>
        </p:sp>
      </p:grpSp>
      <p:grpSp>
        <p:nvGrpSpPr>
          <p:cNvPr id="10258" name="Group 7"/>
          <p:cNvGrpSpPr>
            <a:grpSpLocks/>
          </p:cNvGrpSpPr>
          <p:nvPr/>
        </p:nvGrpSpPr>
        <p:grpSpPr bwMode="auto">
          <a:xfrm>
            <a:off x="609600" y="1584325"/>
            <a:ext cx="7851775" cy="882650"/>
            <a:chOff x="469" y="1611"/>
            <a:chExt cx="4946" cy="556"/>
          </a:xfrm>
        </p:grpSpPr>
        <p:sp>
          <p:nvSpPr>
            <p:cNvPr id="10270" name="Rectangle 8"/>
            <p:cNvSpPr>
              <a:spLocks noChangeArrowheads="1"/>
            </p:cNvSpPr>
            <p:nvPr/>
          </p:nvSpPr>
          <p:spPr bwMode="auto">
            <a:xfrm>
              <a:off x="2077" y="1619"/>
              <a:ext cx="1779" cy="516"/>
            </a:xfrm>
            <a:prstGeom prst="rect">
              <a:avLst/>
            </a:prstGeom>
            <a:noFill/>
            <a:ln w="12699">
              <a:noFill/>
              <a:miter lim="800000"/>
              <a:headEnd/>
              <a:tailEnd/>
            </a:ln>
          </p:spPr>
          <p:txBody>
            <a:bodyPr wrap="none" lIns="90488" tIns="44450" rIns="90488" bIns="44450">
              <a:spAutoFit/>
            </a:bodyPr>
            <a:lstStyle/>
            <a:p>
              <a:pPr eaLnBrk="0" hangingPunct="0"/>
              <a:r>
                <a:rPr lang="en-US" sz="2400" b="1" u="sng"/>
                <a:t> $62,500  -  $2,500 </a:t>
              </a:r>
              <a:endParaRPr lang="en-US" sz="2400" b="1"/>
            </a:p>
            <a:p>
              <a:pPr eaLnBrk="0" hangingPunct="0"/>
              <a:r>
                <a:rPr lang="en-US" sz="2400" b="1"/>
                <a:t>      100,000 miles </a:t>
              </a:r>
            </a:p>
          </p:txBody>
        </p:sp>
        <p:sp>
          <p:nvSpPr>
            <p:cNvPr id="10271" name="Rectangle 9"/>
            <p:cNvSpPr>
              <a:spLocks noChangeArrowheads="1"/>
            </p:cNvSpPr>
            <p:nvPr/>
          </p:nvSpPr>
          <p:spPr bwMode="auto">
            <a:xfrm>
              <a:off x="3825" y="1725"/>
              <a:ext cx="1590" cy="28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t>=  $.60 per mile</a:t>
              </a:r>
            </a:p>
          </p:txBody>
        </p:sp>
        <p:sp>
          <p:nvSpPr>
            <p:cNvPr id="10272" name="Rectangle 10"/>
            <p:cNvSpPr>
              <a:spLocks noChangeArrowheads="1"/>
            </p:cNvSpPr>
            <p:nvPr/>
          </p:nvSpPr>
          <p:spPr bwMode="auto">
            <a:xfrm>
              <a:off x="469" y="1611"/>
              <a:ext cx="1375" cy="556"/>
            </a:xfrm>
            <a:prstGeom prst="rect">
              <a:avLst/>
            </a:prstGeom>
            <a:noFill/>
            <a:ln w="12699">
              <a:noFill/>
              <a:miter lim="800000"/>
              <a:headEnd/>
              <a:tailEnd/>
            </a:ln>
          </p:spPr>
          <p:txBody>
            <a:bodyPr wrap="none" lIns="90488" tIns="44450" rIns="90488" bIns="44450">
              <a:spAutoFit/>
            </a:bodyPr>
            <a:lstStyle/>
            <a:p>
              <a:pPr eaLnBrk="0" hangingPunct="0"/>
              <a:r>
                <a:rPr lang="en-US" sz="2600" b="1"/>
                <a:t>Depreciation</a:t>
              </a:r>
            </a:p>
            <a:p>
              <a:pPr eaLnBrk="0" hangingPunct="0"/>
              <a:r>
                <a:rPr lang="en-US" sz="2600" b="1"/>
                <a:t>       Rate</a:t>
              </a:r>
            </a:p>
          </p:txBody>
        </p:sp>
        <p:sp>
          <p:nvSpPr>
            <p:cNvPr id="10273" name="Rectangle 11"/>
            <p:cNvSpPr>
              <a:spLocks noChangeArrowheads="1"/>
            </p:cNvSpPr>
            <p:nvPr/>
          </p:nvSpPr>
          <p:spPr bwMode="auto">
            <a:xfrm>
              <a:off x="1837" y="1707"/>
              <a:ext cx="235" cy="306"/>
            </a:xfrm>
            <a:prstGeom prst="rect">
              <a:avLst/>
            </a:prstGeom>
            <a:noFill/>
            <a:ln w="12699">
              <a:noFill/>
              <a:miter lim="800000"/>
              <a:headEnd/>
              <a:tailEnd/>
            </a:ln>
          </p:spPr>
          <p:txBody>
            <a:bodyPr wrap="none" lIns="90488" tIns="44450" rIns="90488" bIns="44450">
              <a:spAutoFit/>
            </a:bodyPr>
            <a:lstStyle/>
            <a:p>
              <a:pPr eaLnBrk="0" hangingPunct="0"/>
              <a:r>
                <a:rPr lang="en-US" sz="2600" b="1"/>
                <a:t>=</a:t>
              </a:r>
            </a:p>
          </p:txBody>
        </p:sp>
      </p:grpSp>
      <p:sp>
        <p:nvSpPr>
          <p:cNvPr id="10259" name="Rectangle 12"/>
          <p:cNvSpPr>
            <a:spLocks noChangeArrowheads="1"/>
          </p:cNvSpPr>
          <p:nvPr/>
        </p:nvSpPr>
        <p:spPr bwMode="auto">
          <a:xfrm>
            <a:off x="636588" y="1147763"/>
            <a:ext cx="1533525" cy="458787"/>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400" b="1" u="sng">
                <a:solidFill>
                  <a:schemeClr val="tx2"/>
                </a:solidFill>
              </a:rPr>
              <a:t>Step 1:</a:t>
            </a:r>
          </a:p>
        </p:txBody>
      </p:sp>
      <p:sp>
        <p:nvSpPr>
          <p:cNvPr id="18" name="Rectangle 13"/>
          <p:cNvSpPr>
            <a:spLocks noChangeArrowheads="1"/>
          </p:cNvSpPr>
          <p:nvPr/>
        </p:nvSpPr>
        <p:spPr bwMode="auto">
          <a:xfrm>
            <a:off x="638175" y="2497138"/>
            <a:ext cx="1533525" cy="458787"/>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400" b="1" u="sng">
                <a:solidFill>
                  <a:schemeClr val="tx2"/>
                </a:solidFill>
              </a:rPr>
              <a:t>Step 2:</a:t>
            </a:r>
          </a:p>
        </p:txBody>
      </p:sp>
      <p:grpSp>
        <p:nvGrpSpPr>
          <p:cNvPr id="4" name="Group 14"/>
          <p:cNvGrpSpPr>
            <a:grpSpLocks/>
          </p:cNvGrpSpPr>
          <p:nvPr/>
        </p:nvGrpSpPr>
        <p:grpSpPr bwMode="auto">
          <a:xfrm>
            <a:off x="609600" y="2846388"/>
            <a:ext cx="8343900" cy="882650"/>
            <a:chOff x="469" y="3003"/>
            <a:chExt cx="5256" cy="556"/>
          </a:xfrm>
        </p:grpSpPr>
        <p:sp>
          <p:nvSpPr>
            <p:cNvPr id="10267" name="Rectangle 15"/>
            <p:cNvSpPr>
              <a:spLocks noChangeArrowheads="1"/>
            </p:cNvSpPr>
            <p:nvPr/>
          </p:nvSpPr>
          <p:spPr bwMode="auto">
            <a:xfrm>
              <a:off x="2077" y="3165"/>
              <a:ext cx="3648" cy="289"/>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400" b="1"/>
                <a:t>$.60 per mile × </a:t>
              </a:r>
              <a:r>
                <a:rPr lang="en-US" sz="2400" b="1">
                  <a:solidFill>
                    <a:schemeClr val="tx2"/>
                  </a:solidFill>
                </a:rPr>
                <a:t>30,000 miles  </a:t>
              </a:r>
              <a:r>
                <a:rPr lang="en-US" sz="2400" b="1"/>
                <a:t>=  $18,000</a:t>
              </a:r>
            </a:p>
          </p:txBody>
        </p:sp>
        <p:sp>
          <p:nvSpPr>
            <p:cNvPr id="10268" name="Rectangle 16"/>
            <p:cNvSpPr>
              <a:spLocks noChangeArrowheads="1"/>
            </p:cNvSpPr>
            <p:nvPr/>
          </p:nvSpPr>
          <p:spPr bwMode="auto">
            <a:xfrm>
              <a:off x="469" y="3003"/>
              <a:ext cx="1375" cy="556"/>
            </a:xfrm>
            <a:prstGeom prst="rect">
              <a:avLst/>
            </a:prstGeom>
            <a:noFill/>
            <a:ln w="12699">
              <a:noFill/>
              <a:miter lim="800000"/>
              <a:headEnd/>
              <a:tailEnd/>
            </a:ln>
          </p:spPr>
          <p:txBody>
            <a:bodyPr wrap="none" lIns="90488" tIns="44450" rIns="90488" bIns="44450">
              <a:spAutoFit/>
            </a:bodyPr>
            <a:lstStyle/>
            <a:p>
              <a:pPr eaLnBrk="0" hangingPunct="0"/>
              <a:r>
                <a:rPr lang="en-US" sz="2600" b="1"/>
                <a:t>Depreciation</a:t>
              </a:r>
            </a:p>
            <a:p>
              <a:pPr eaLnBrk="0" hangingPunct="0"/>
              <a:r>
                <a:rPr lang="en-US" sz="2600" b="1"/>
                <a:t>    Expense</a:t>
              </a:r>
            </a:p>
          </p:txBody>
        </p:sp>
        <p:sp>
          <p:nvSpPr>
            <p:cNvPr id="10269" name="Rectangle 17"/>
            <p:cNvSpPr>
              <a:spLocks noChangeArrowheads="1"/>
            </p:cNvSpPr>
            <p:nvPr/>
          </p:nvSpPr>
          <p:spPr bwMode="auto">
            <a:xfrm>
              <a:off x="1837" y="3147"/>
              <a:ext cx="235" cy="306"/>
            </a:xfrm>
            <a:prstGeom prst="rect">
              <a:avLst/>
            </a:prstGeom>
            <a:noFill/>
            <a:ln w="12699">
              <a:noFill/>
              <a:miter lim="800000"/>
              <a:headEnd/>
              <a:tailEnd/>
            </a:ln>
          </p:spPr>
          <p:txBody>
            <a:bodyPr wrap="none" lIns="90488" tIns="44450" rIns="90488" bIns="44450">
              <a:spAutoFit/>
            </a:bodyPr>
            <a:lstStyle/>
            <a:p>
              <a:pPr eaLnBrk="0" hangingPunct="0"/>
              <a:r>
                <a:rPr lang="en-US" sz="2600" b="1"/>
                <a:t>=</a:t>
              </a:r>
            </a:p>
          </p:txBody>
        </p:sp>
      </p:grpSp>
      <p:grpSp>
        <p:nvGrpSpPr>
          <p:cNvPr id="5" name="Group 22"/>
          <p:cNvGrpSpPr>
            <a:grpSpLocks/>
          </p:cNvGrpSpPr>
          <p:nvPr/>
        </p:nvGrpSpPr>
        <p:grpSpPr bwMode="auto">
          <a:xfrm>
            <a:off x="220663" y="3708400"/>
            <a:ext cx="8629650" cy="2762250"/>
            <a:chOff x="242800" y="4037866"/>
            <a:chExt cx="8629650" cy="2762234"/>
          </a:xfrm>
        </p:grpSpPr>
        <p:graphicFrame>
          <p:nvGraphicFramePr>
            <p:cNvPr id="10255" name="Object 15"/>
            <p:cNvGraphicFramePr>
              <a:graphicFrameLocks/>
            </p:cNvGraphicFramePr>
            <p:nvPr/>
          </p:nvGraphicFramePr>
          <p:xfrm>
            <a:off x="242800" y="4037866"/>
            <a:ext cx="8629650" cy="2705100"/>
          </p:xfrm>
          <a:graphic>
            <a:graphicData uri="http://schemas.openxmlformats.org/presentationml/2006/ole">
              <p:oleObj spid="_x0000_s10255" name="Worksheet" r:id="rId4" imgW="4238549" imgH="1381049" progId="Excel.Sheet.8">
                <p:embed/>
              </p:oleObj>
            </a:graphicData>
          </a:graphic>
        </p:graphicFrame>
        <p:sp>
          <p:nvSpPr>
            <p:cNvPr id="10265" name="Line 3"/>
            <p:cNvSpPr>
              <a:spLocks noChangeShapeType="1"/>
            </p:cNvSpPr>
            <p:nvPr/>
          </p:nvSpPr>
          <p:spPr bwMode="auto">
            <a:xfrm flipH="1">
              <a:off x="6927275" y="6133366"/>
              <a:ext cx="1066800" cy="609600"/>
            </a:xfrm>
            <a:prstGeom prst="line">
              <a:avLst/>
            </a:prstGeom>
            <a:noFill/>
            <a:ln w="38100">
              <a:solidFill>
                <a:srgbClr val="FC0128"/>
              </a:solidFill>
              <a:round/>
              <a:headEnd type="triangle" w="med" len="med"/>
              <a:tailEnd/>
            </a:ln>
          </p:spPr>
          <p:txBody>
            <a:bodyPr wrap="none" anchor="ctr"/>
            <a:lstStyle/>
            <a:p>
              <a:endParaRPr lang="en-US"/>
            </a:p>
          </p:txBody>
        </p:sp>
        <p:sp>
          <p:nvSpPr>
            <p:cNvPr id="10266" name="Rectangle 4"/>
            <p:cNvSpPr>
              <a:spLocks noChangeArrowheads="1"/>
            </p:cNvSpPr>
            <p:nvPr/>
          </p:nvSpPr>
          <p:spPr bwMode="auto">
            <a:xfrm>
              <a:off x="4776788" y="6307975"/>
              <a:ext cx="2386012" cy="492125"/>
            </a:xfrm>
            <a:prstGeom prst="rect">
              <a:avLst/>
            </a:prstGeom>
            <a:solidFill>
              <a:srgbClr val="CCFFFF"/>
            </a:solidFill>
            <a:ln w="38100">
              <a:solidFill>
                <a:srgbClr val="FF3300"/>
              </a:solidFill>
              <a:miter lim="800000"/>
              <a:headEnd/>
              <a:tailEnd/>
            </a:ln>
          </p:spPr>
          <p:txBody>
            <a:bodyPr wrap="none" lIns="90488" tIns="44450" rIns="90488" bIns="44450">
              <a:spAutoFit/>
            </a:bodyPr>
            <a:lstStyle/>
            <a:p>
              <a:pPr eaLnBrk="0" hangingPunct="0"/>
              <a:r>
                <a:rPr lang="en-US" sz="2400" b="1">
                  <a:solidFill>
                    <a:srgbClr val="000000"/>
                  </a:solidFill>
                </a:rPr>
                <a:t>Residual Value</a:t>
              </a:r>
            </a:p>
          </p:txBody>
        </p:sp>
      </p:grpSp>
      <p:pic>
        <p:nvPicPr>
          <p:cNvPr id="10263" name="Picture 22"/>
          <p:cNvPicPr>
            <a:picLocks noChangeAspect="1" noChangeArrowheads="1"/>
          </p:cNvPicPr>
          <p:nvPr/>
        </p:nvPicPr>
        <p:blipFill>
          <a:blip r:embed="rId5"/>
          <a:srcRect/>
          <a:stretch>
            <a:fillRect/>
          </a:stretch>
        </p:blipFill>
        <p:spPr bwMode="auto">
          <a:xfrm>
            <a:off x="7170738" y="0"/>
            <a:ext cx="1782762" cy="600075"/>
          </a:xfrm>
          <a:prstGeom prst="rect">
            <a:avLst/>
          </a:prstGeom>
          <a:noFill/>
          <a:ln w="9525">
            <a:noFill/>
            <a:miter lim="800000"/>
            <a:headEnd/>
            <a:tailEnd/>
          </a:ln>
        </p:spPr>
      </p:pic>
      <p:sp>
        <p:nvSpPr>
          <p:cNvPr id="1026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0B42B806-5242-41A5-B35F-A024007DB3EC}" type="slidenum">
              <a:rPr lang="en-US"/>
              <a:pPr fontAlgn="base">
                <a:spcBef>
                  <a:spcPct val="0"/>
                </a:spcBef>
                <a:spcAft>
                  <a:spcPct val="0"/>
                </a:spcAft>
              </a:pPr>
              <a:t>19</a:t>
            </a:fld>
            <a:endParaRPr 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50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Left)">
                                      <p:cBhvr>
                                        <p:cTn id="12" dur="1000"/>
                                        <p:tgtEl>
                                          <p:spTgt spid="4"/>
                                        </p:tgtEl>
                                      </p:cBhvr>
                                    </p:animEffect>
                                  </p:childTnLst>
                                </p:cTn>
                              </p:par>
                            </p:childTnLst>
                          </p:cTn>
                        </p:par>
                        <p:par>
                          <p:cTn id="13" fill="hold">
                            <p:stCondLst>
                              <p:cond delay="3500"/>
                            </p:stCondLst>
                            <p:childTnLst>
                              <p:par>
                                <p:cTn id="14" presetID="18" presetClass="entr" presetSubtype="1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1000"/>
                                        <p:tgtEl>
                                          <p:spTgt spid="2"/>
                                        </p:tgtEl>
                                      </p:cBhvr>
                                    </p:animEffect>
                                  </p:childTnLst>
                                </p:cTn>
                              </p:par>
                            </p:childTnLst>
                          </p:cTn>
                        </p:par>
                        <p:par>
                          <p:cTn id="17" fill="hold">
                            <p:stCondLst>
                              <p:cond delay="4500"/>
                            </p:stCondLst>
                            <p:childTnLst>
                              <p:par>
                                <p:cTn id="18" presetID="12" presetClass="entr" presetSubtype="8" fill="hold" nodeType="afterEffect">
                                  <p:stCondLst>
                                    <p:cond delay="150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36"/>
          <p:cNvSpPr>
            <a:spLocks noGrp="1" noChangeArrowheads="1"/>
          </p:cNvSpPr>
          <p:nvPr>
            <p:ph type="title"/>
          </p:nvPr>
        </p:nvSpPr>
        <p:spPr/>
        <p:txBody>
          <a:bodyPr/>
          <a:lstStyle/>
          <a:p>
            <a:pPr fontAlgn="auto">
              <a:spcAft>
                <a:spcPts val="0"/>
              </a:spcAft>
              <a:defRPr/>
            </a:pPr>
            <a:r>
              <a:rPr lang="en-US" dirty="0" smtClean="0"/>
              <a:t>Understanding The Business</a:t>
            </a:r>
          </a:p>
        </p:txBody>
      </p:sp>
      <p:grpSp>
        <p:nvGrpSpPr>
          <p:cNvPr id="3" name="Group 1030"/>
          <p:cNvGrpSpPr>
            <a:grpSpLocks/>
          </p:cNvGrpSpPr>
          <p:nvPr/>
        </p:nvGrpSpPr>
        <p:grpSpPr bwMode="auto">
          <a:xfrm>
            <a:off x="76200" y="1447800"/>
            <a:ext cx="3733800" cy="2224088"/>
            <a:chOff x="48" y="912"/>
            <a:chExt cx="2352" cy="1401"/>
          </a:xfrm>
        </p:grpSpPr>
        <p:graphicFrame>
          <p:nvGraphicFramePr>
            <p:cNvPr id="1049" name="Object 25">
              <a:hlinkClick r:id="" action="ppaction://ole?verb=0"/>
            </p:cNvPr>
            <p:cNvGraphicFramePr>
              <a:graphicFrameLocks/>
            </p:cNvGraphicFramePr>
            <p:nvPr/>
          </p:nvGraphicFramePr>
          <p:xfrm>
            <a:off x="48" y="912"/>
            <a:ext cx="2352" cy="1401"/>
          </p:xfrm>
          <a:graphic>
            <a:graphicData uri="http://schemas.openxmlformats.org/presentationml/2006/ole">
              <p:oleObj spid="_x0000_s1049" name="ClipArt" r:id="rId4" imgW="46053000" imgH="25781040" progId="">
                <p:embed/>
              </p:oleObj>
            </a:graphicData>
          </a:graphic>
        </p:graphicFrame>
        <p:sp>
          <p:nvSpPr>
            <p:cNvPr id="1060" name="Rectangle 1032"/>
            <p:cNvSpPr>
              <a:spLocks noChangeArrowheads="1"/>
            </p:cNvSpPr>
            <p:nvPr/>
          </p:nvSpPr>
          <p:spPr bwMode="auto">
            <a:xfrm>
              <a:off x="326" y="1185"/>
              <a:ext cx="1619" cy="746"/>
            </a:xfrm>
            <a:prstGeom prst="rect">
              <a:avLst/>
            </a:prstGeom>
            <a:noFill/>
            <a:ln w="12699">
              <a:noFill/>
              <a:miter lim="800000"/>
              <a:headEnd/>
              <a:tailEnd/>
            </a:ln>
          </p:spPr>
          <p:txBody>
            <a:bodyPr wrap="none" lIns="90488" tIns="44450" rIns="90488" bIns="44450">
              <a:spAutoFit/>
            </a:bodyPr>
            <a:lstStyle/>
            <a:p>
              <a:pPr algn="ctr" eaLnBrk="0" hangingPunct="0"/>
              <a:r>
                <a:rPr lang="en-US" sz="2400" b="1"/>
                <a:t>Insufficient</a:t>
              </a:r>
              <a:br>
                <a:rPr lang="en-US" sz="2400" b="1"/>
              </a:br>
              <a:r>
                <a:rPr lang="en-US" sz="2400" b="1"/>
                <a:t> capacity results</a:t>
              </a:r>
              <a:br>
                <a:rPr lang="en-US" sz="2400" b="1"/>
              </a:br>
              <a:r>
                <a:rPr lang="en-US" sz="2400" b="1"/>
                <a:t>in lost sales.</a:t>
              </a:r>
            </a:p>
          </p:txBody>
        </p:sp>
      </p:grpSp>
      <p:grpSp>
        <p:nvGrpSpPr>
          <p:cNvPr id="4" name="Group 1033"/>
          <p:cNvGrpSpPr>
            <a:grpSpLocks/>
          </p:cNvGrpSpPr>
          <p:nvPr/>
        </p:nvGrpSpPr>
        <p:grpSpPr bwMode="auto">
          <a:xfrm>
            <a:off x="5076825" y="1524000"/>
            <a:ext cx="3838575" cy="2286000"/>
            <a:chOff x="3198" y="864"/>
            <a:chExt cx="2418" cy="1440"/>
          </a:xfrm>
        </p:grpSpPr>
        <p:graphicFrame>
          <p:nvGraphicFramePr>
            <p:cNvPr id="1050" name="Object 26">
              <a:hlinkClick r:id="" action="ppaction://ole?verb=0"/>
            </p:cNvPr>
            <p:cNvGraphicFramePr>
              <a:graphicFrameLocks/>
            </p:cNvGraphicFramePr>
            <p:nvPr/>
          </p:nvGraphicFramePr>
          <p:xfrm>
            <a:off x="3198" y="864"/>
            <a:ext cx="2418" cy="1440"/>
          </p:xfrm>
          <a:graphic>
            <a:graphicData uri="http://schemas.openxmlformats.org/presentationml/2006/ole">
              <p:oleObj spid="_x0000_s1050" name="ClipArt" r:id="rId5" imgW="7666920" imgH="4280040" progId="">
                <p:embed/>
              </p:oleObj>
            </a:graphicData>
          </a:graphic>
        </p:graphicFrame>
        <p:sp>
          <p:nvSpPr>
            <p:cNvPr id="1059" name="Rectangle 1035"/>
            <p:cNvSpPr>
              <a:spLocks noChangeArrowheads="1"/>
            </p:cNvSpPr>
            <p:nvPr/>
          </p:nvSpPr>
          <p:spPr bwMode="auto">
            <a:xfrm>
              <a:off x="3603" y="1172"/>
              <a:ext cx="1673" cy="746"/>
            </a:xfrm>
            <a:prstGeom prst="rect">
              <a:avLst/>
            </a:prstGeom>
            <a:noFill/>
            <a:ln w="12699">
              <a:noFill/>
              <a:miter lim="800000"/>
              <a:headEnd/>
              <a:tailEnd/>
            </a:ln>
          </p:spPr>
          <p:txBody>
            <a:bodyPr wrap="none" lIns="90488" tIns="44450" rIns="90488" bIns="44450">
              <a:spAutoFit/>
            </a:bodyPr>
            <a:lstStyle/>
            <a:p>
              <a:pPr algn="ctr" eaLnBrk="0" hangingPunct="0"/>
              <a:r>
                <a:rPr lang="en-US" sz="2400" b="1"/>
                <a:t>Costly excess</a:t>
              </a:r>
              <a:br>
                <a:rPr lang="en-US" sz="2400" b="1"/>
              </a:br>
              <a:r>
                <a:rPr lang="en-US" sz="2400" b="1"/>
                <a:t>capacity reduces</a:t>
              </a:r>
              <a:br>
                <a:rPr lang="en-US" sz="2400" b="1"/>
              </a:br>
              <a:r>
                <a:rPr lang="en-US" sz="2400" b="1"/>
                <a:t> profits.</a:t>
              </a:r>
            </a:p>
          </p:txBody>
        </p:sp>
      </p:grpSp>
      <p:sp>
        <p:nvSpPr>
          <p:cNvPr id="105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EAC50813-A305-40F2-B814-566EC8B7909C}" type="slidenum">
              <a:rPr lang="en-US"/>
              <a:pPr fontAlgn="base">
                <a:spcBef>
                  <a:spcPct val="0"/>
                </a:spcBef>
                <a:spcAft>
                  <a:spcPct val="0"/>
                </a:spcAft>
              </a:pPr>
              <a:t>2</a:t>
            </a:fld>
            <a:endParaRPr lang="en-US"/>
          </a:p>
        </p:txBody>
      </p:sp>
      <p:grpSp>
        <p:nvGrpSpPr>
          <p:cNvPr id="15" name="Group 14"/>
          <p:cNvGrpSpPr>
            <a:grpSpLocks/>
          </p:cNvGrpSpPr>
          <p:nvPr/>
        </p:nvGrpSpPr>
        <p:grpSpPr bwMode="auto">
          <a:xfrm>
            <a:off x="3306763" y="2627313"/>
            <a:ext cx="2560637" cy="4200525"/>
            <a:chOff x="3307080" y="2627376"/>
            <a:chExt cx="2560320" cy="4200144"/>
          </a:xfrm>
        </p:grpSpPr>
        <p:sp>
          <p:nvSpPr>
            <p:cNvPr id="14" name="Cloud Callout 13"/>
            <p:cNvSpPr/>
            <p:nvPr/>
          </p:nvSpPr>
          <p:spPr>
            <a:xfrm flipH="1">
              <a:off x="3472160" y="2627376"/>
              <a:ext cx="2133336" cy="1450843"/>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7" name="Rectangle 1029"/>
            <p:cNvSpPr>
              <a:spLocks noChangeArrowheads="1"/>
            </p:cNvSpPr>
            <p:nvPr/>
          </p:nvSpPr>
          <p:spPr bwMode="auto">
            <a:xfrm>
              <a:off x="3500437" y="2973387"/>
              <a:ext cx="2143125" cy="758825"/>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200" b="1"/>
                <a:t>How much</a:t>
              </a:r>
              <a:br>
                <a:rPr lang="en-US" sz="2200" b="1"/>
              </a:br>
              <a:r>
                <a:rPr lang="en-US" sz="2200" b="1"/>
                <a:t> is enough?</a:t>
              </a:r>
            </a:p>
          </p:txBody>
        </p:sp>
        <p:pic>
          <p:nvPicPr>
            <p:cNvPr id="1058" name="Picture 6" descr="Man wearing glasses with a confused look on his face"/>
            <p:cNvPicPr>
              <a:picLocks noChangeAspect="1" noChangeArrowheads="1"/>
            </p:cNvPicPr>
            <p:nvPr/>
          </p:nvPicPr>
          <p:blipFill>
            <a:blip r:embed="rId6"/>
            <a:srcRect/>
            <a:stretch>
              <a:fillRect/>
            </a:stretch>
          </p:blipFill>
          <p:spPr bwMode="auto">
            <a:xfrm>
              <a:off x="3307080" y="4267200"/>
              <a:ext cx="2560320" cy="2560320"/>
            </a:xfrm>
            <a:prstGeom prst="rect">
              <a:avLst/>
            </a:prstGeom>
            <a:noFill/>
            <a:ln w="9525">
              <a:noFill/>
              <a:miter lim="800000"/>
              <a:headEnd/>
              <a:tailEnd/>
            </a:ln>
          </p:spPr>
        </p:pic>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1000"/>
                            </p:stCondLst>
                            <p:childTnLst>
                              <p:par>
                                <p:cTn id="9" presetID="7" presetClass="entr" presetSubtype="2"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4"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5"/>
          <p:cNvSpPr>
            <a:spLocks noGrp="1" noChangeArrowheads="1"/>
          </p:cNvSpPr>
          <p:nvPr>
            <p:ph type="title"/>
          </p:nvPr>
        </p:nvSpPr>
        <p:spPr/>
        <p:txBody>
          <a:bodyPr/>
          <a:lstStyle/>
          <a:p>
            <a:pPr fontAlgn="auto">
              <a:spcAft>
                <a:spcPts val="0"/>
              </a:spcAft>
              <a:defRPr/>
            </a:pPr>
            <a:r>
              <a:rPr lang="en-US" dirty="0" smtClean="0"/>
              <a:t>Accelerated Depreciation</a:t>
            </a:r>
          </a:p>
        </p:txBody>
      </p:sp>
      <p:grpSp>
        <p:nvGrpSpPr>
          <p:cNvPr id="57346" name="Group 3"/>
          <p:cNvGrpSpPr>
            <a:grpSpLocks/>
          </p:cNvGrpSpPr>
          <p:nvPr/>
        </p:nvGrpSpPr>
        <p:grpSpPr bwMode="auto">
          <a:xfrm>
            <a:off x="1211263" y="3886200"/>
            <a:ext cx="6710362" cy="2155825"/>
            <a:chOff x="763" y="2622"/>
            <a:chExt cx="4227" cy="1358"/>
          </a:xfrm>
        </p:grpSpPr>
        <p:sp>
          <p:nvSpPr>
            <p:cNvPr id="259076" name="Line 4"/>
            <p:cNvSpPr>
              <a:spLocks noChangeShapeType="1"/>
            </p:cNvSpPr>
            <p:nvPr/>
          </p:nvSpPr>
          <p:spPr bwMode="auto">
            <a:xfrm>
              <a:off x="767" y="2622"/>
              <a:ext cx="4223" cy="0"/>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77" name="Rectangle 5"/>
            <p:cNvSpPr>
              <a:spLocks noChangeArrowheads="1"/>
            </p:cNvSpPr>
            <p:nvPr/>
          </p:nvSpPr>
          <p:spPr bwMode="auto">
            <a:xfrm>
              <a:off x="763" y="2622"/>
              <a:ext cx="4225" cy="9"/>
            </a:xfrm>
            <a:prstGeom prst="rect">
              <a:avLst/>
            </a:prstGeom>
            <a:solidFill>
              <a:srgbClr val="CCFFFF"/>
            </a:solidFill>
            <a:ln w="12699">
              <a:noFill/>
              <a:miter lim="800000"/>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78" name="Line 6"/>
            <p:cNvSpPr>
              <a:spLocks noChangeShapeType="1"/>
            </p:cNvSpPr>
            <p:nvPr/>
          </p:nvSpPr>
          <p:spPr bwMode="auto">
            <a:xfrm>
              <a:off x="763" y="2626"/>
              <a:ext cx="0" cy="1354"/>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79" name="Rectangle 7"/>
            <p:cNvSpPr>
              <a:spLocks noChangeArrowheads="1"/>
            </p:cNvSpPr>
            <p:nvPr/>
          </p:nvSpPr>
          <p:spPr bwMode="auto">
            <a:xfrm>
              <a:off x="763" y="2622"/>
              <a:ext cx="10" cy="1356"/>
            </a:xfrm>
            <a:prstGeom prst="rect">
              <a:avLst/>
            </a:prstGeom>
            <a:solidFill>
              <a:srgbClr val="CCFFFF"/>
            </a:solidFill>
            <a:ln w="12699">
              <a:noFill/>
              <a:miter lim="800000"/>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80" name="Line 8"/>
            <p:cNvSpPr>
              <a:spLocks noChangeShapeType="1"/>
            </p:cNvSpPr>
            <p:nvPr/>
          </p:nvSpPr>
          <p:spPr bwMode="auto">
            <a:xfrm>
              <a:off x="767" y="2622"/>
              <a:ext cx="4223" cy="0"/>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81" name="Line 9"/>
            <p:cNvSpPr>
              <a:spLocks noChangeShapeType="1"/>
            </p:cNvSpPr>
            <p:nvPr/>
          </p:nvSpPr>
          <p:spPr bwMode="auto">
            <a:xfrm>
              <a:off x="767" y="2754"/>
              <a:ext cx="4223" cy="0"/>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82" name="Line 10"/>
            <p:cNvSpPr>
              <a:spLocks noChangeShapeType="1"/>
            </p:cNvSpPr>
            <p:nvPr/>
          </p:nvSpPr>
          <p:spPr bwMode="auto">
            <a:xfrm>
              <a:off x="767" y="3003"/>
              <a:ext cx="4223" cy="0"/>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83" name="Line 11"/>
            <p:cNvSpPr>
              <a:spLocks noChangeShapeType="1"/>
            </p:cNvSpPr>
            <p:nvPr/>
          </p:nvSpPr>
          <p:spPr bwMode="auto">
            <a:xfrm>
              <a:off x="767" y="3252"/>
              <a:ext cx="4223" cy="0"/>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84" name="Line 12"/>
            <p:cNvSpPr>
              <a:spLocks noChangeShapeType="1"/>
            </p:cNvSpPr>
            <p:nvPr/>
          </p:nvSpPr>
          <p:spPr bwMode="auto">
            <a:xfrm>
              <a:off x="767" y="3501"/>
              <a:ext cx="4223" cy="0"/>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85" name="Line 13"/>
            <p:cNvSpPr>
              <a:spLocks noChangeShapeType="1"/>
            </p:cNvSpPr>
            <p:nvPr/>
          </p:nvSpPr>
          <p:spPr bwMode="auto">
            <a:xfrm>
              <a:off x="767" y="3589"/>
              <a:ext cx="4223" cy="0"/>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86" name="Line 14"/>
            <p:cNvSpPr>
              <a:spLocks noChangeShapeType="1"/>
            </p:cNvSpPr>
            <p:nvPr/>
          </p:nvSpPr>
          <p:spPr bwMode="auto">
            <a:xfrm>
              <a:off x="767" y="3838"/>
              <a:ext cx="4223" cy="0"/>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87" name="Line 15"/>
            <p:cNvSpPr>
              <a:spLocks noChangeShapeType="1"/>
            </p:cNvSpPr>
            <p:nvPr/>
          </p:nvSpPr>
          <p:spPr bwMode="auto">
            <a:xfrm>
              <a:off x="767" y="3969"/>
              <a:ext cx="4223" cy="0"/>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88" name="Line 16"/>
            <p:cNvSpPr>
              <a:spLocks noChangeShapeType="1"/>
            </p:cNvSpPr>
            <p:nvPr/>
          </p:nvSpPr>
          <p:spPr bwMode="auto">
            <a:xfrm>
              <a:off x="763" y="2626"/>
              <a:ext cx="0" cy="1354"/>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89" name="Line 17"/>
            <p:cNvSpPr>
              <a:spLocks noChangeShapeType="1"/>
            </p:cNvSpPr>
            <p:nvPr/>
          </p:nvSpPr>
          <p:spPr bwMode="auto">
            <a:xfrm>
              <a:off x="950" y="2626"/>
              <a:ext cx="0" cy="1354"/>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90" name="Line 18"/>
            <p:cNvSpPr>
              <a:spLocks noChangeShapeType="1"/>
            </p:cNvSpPr>
            <p:nvPr/>
          </p:nvSpPr>
          <p:spPr bwMode="auto">
            <a:xfrm>
              <a:off x="2179" y="2626"/>
              <a:ext cx="0" cy="1354"/>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91" name="Line 19"/>
            <p:cNvSpPr>
              <a:spLocks noChangeShapeType="1"/>
            </p:cNvSpPr>
            <p:nvPr/>
          </p:nvSpPr>
          <p:spPr bwMode="auto">
            <a:xfrm>
              <a:off x="3547" y="2626"/>
              <a:ext cx="0" cy="1354"/>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92" name="Line 20"/>
            <p:cNvSpPr>
              <a:spLocks noChangeShapeType="1"/>
            </p:cNvSpPr>
            <p:nvPr/>
          </p:nvSpPr>
          <p:spPr bwMode="auto">
            <a:xfrm>
              <a:off x="3843" y="2626"/>
              <a:ext cx="0" cy="1354"/>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93" name="Line 21"/>
            <p:cNvSpPr>
              <a:spLocks noChangeShapeType="1"/>
            </p:cNvSpPr>
            <p:nvPr/>
          </p:nvSpPr>
          <p:spPr bwMode="auto">
            <a:xfrm>
              <a:off x="4792" y="2626"/>
              <a:ext cx="0" cy="1354"/>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94" name="Line 22"/>
            <p:cNvSpPr>
              <a:spLocks noChangeShapeType="1"/>
            </p:cNvSpPr>
            <p:nvPr/>
          </p:nvSpPr>
          <p:spPr bwMode="auto">
            <a:xfrm>
              <a:off x="4978" y="2626"/>
              <a:ext cx="0" cy="1354"/>
            </a:xfrm>
            <a:prstGeom prst="line">
              <a:avLst/>
            </a:prstGeom>
            <a:noFill/>
            <a:ln w="12699">
              <a:solidFill>
                <a:srgbClr val="000080"/>
              </a:solidFill>
              <a:round/>
              <a:headEnd/>
              <a:tailEnd/>
            </a:ln>
            <a:effectLst>
              <a:outerShdw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95" name="Rectangle 23"/>
            <p:cNvSpPr>
              <a:spLocks noChangeArrowheads="1"/>
            </p:cNvSpPr>
            <p:nvPr/>
          </p:nvSpPr>
          <p:spPr bwMode="auto">
            <a:xfrm>
              <a:off x="763" y="2622"/>
              <a:ext cx="4225" cy="1356"/>
            </a:xfrm>
            <a:prstGeom prst="rect">
              <a:avLst/>
            </a:prstGeom>
            <a:solidFill>
              <a:schemeClr val="accent1">
                <a:lumMod val="40000"/>
                <a:lumOff val="60000"/>
              </a:schemeClr>
            </a:solidFill>
            <a:ln w="28575">
              <a:solidFill>
                <a:srgbClr val="000000"/>
              </a:solidFill>
              <a:miter lim="800000"/>
              <a:headEnd/>
              <a:tailEnd/>
            </a:ln>
            <a:effectLst>
              <a:outerShdw dist="71842"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259096" name="Rectangle 24"/>
            <p:cNvSpPr>
              <a:spLocks noChangeArrowheads="1"/>
            </p:cNvSpPr>
            <p:nvPr/>
          </p:nvSpPr>
          <p:spPr bwMode="auto">
            <a:xfrm>
              <a:off x="2180" y="2739"/>
              <a:ext cx="1277" cy="286"/>
            </a:xfrm>
            <a:prstGeom prst="rect">
              <a:avLst/>
            </a:prstGeom>
            <a:solidFill>
              <a:schemeClr val="accent1">
                <a:lumMod val="40000"/>
                <a:lumOff val="60000"/>
              </a:schemeClr>
            </a:solid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spcBef>
                  <a:spcPts val="0"/>
                </a:spcBef>
                <a:spcAft>
                  <a:spcPts val="0"/>
                </a:spcAft>
                <a:defRPr/>
              </a:pPr>
              <a:r>
                <a:rPr lang="en-US" sz="2400" b="1" dirty="0">
                  <a:solidFill>
                    <a:srgbClr val="000080"/>
                  </a:solidFill>
                  <a:latin typeface="+mn-lt"/>
                  <a:cs typeface="Arial" pitchFamily="34" charset="0"/>
                </a:rPr>
                <a:t>Depreciation</a:t>
              </a:r>
            </a:p>
          </p:txBody>
        </p:sp>
        <p:sp>
          <p:nvSpPr>
            <p:cNvPr id="259097" name="Rectangle 25"/>
            <p:cNvSpPr>
              <a:spLocks noChangeArrowheads="1"/>
            </p:cNvSpPr>
            <p:nvPr/>
          </p:nvSpPr>
          <p:spPr bwMode="auto">
            <a:xfrm>
              <a:off x="3937" y="2739"/>
              <a:ext cx="712" cy="286"/>
            </a:xfrm>
            <a:prstGeom prst="rect">
              <a:avLst/>
            </a:prstGeom>
            <a:solidFill>
              <a:schemeClr val="accent1">
                <a:lumMod val="40000"/>
                <a:lumOff val="60000"/>
              </a:schemeClr>
            </a:solid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spcBef>
                  <a:spcPts val="0"/>
                </a:spcBef>
                <a:spcAft>
                  <a:spcPts val="0"/>
                </a:spcAft>
                <a:defRPr/>
              </a:pPr>
              <a:r>
                <a:rPr lang="en-US" sz="2400" b="1" dirty="0">
                  <a:solidFill>
                    <a:srgbClr val="000080"/>
                  </a:solidFill>
                  <a:latin typeface="+mn-lt"/>
                  <a:cs typeface="Arial" pitchFamily="34" charset="0"/>
                </a:rPr>
                <a:t>Repair</a:t>
              </a:r>
            </a:p>
          </p:txBody>
        </p:sp>
        <p:sp>
          <p:nvSpPr>
            <p:cNvPr id="259098" name="Rectangle 26"/>
            <p:cNvSpPr>
              <a:spLocks noChangeArrowheads="1"/>
            </p:cNvSpPr>
            <p:nvPr/>
          </p:nvSpPr>
          <p:spPr bwMode="auto">
            <a:xfrm>
              <a:off x="2398" y="2988"/>
              <a:ext cx="904" cy="286"/>
            </a:xfrm>
            <a:prstGeom prst="rect">
              <a:avLst/>
            </a:prstGeom>
            <a:solidFill>
              <a:schemeClr val="accent1">
                <a:lumMod val="40000"/>
                <a:lumOff val="60000"/>
              </a:schemeClr>
            </a:solid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spcBef>
                  <a:spcPts val="0"/>
                </a:spcBef>
                <a:spcAft>
                  <a:spcPts val="0"/>
                </a:spcAft>
                <a:defRPr/>
              </a:pPr>
              <a:r>
                <a:rPr lang="en-US" sz="2400" b="1" dirty="0">
                  <a:solidFill>
                    <a:srgbClr val="000080"/>
                  </a:solidFill>
                  <a:latin typeface="+mn-lt"/>
                  <a:cs typeface="Arial" pitchFamily="34" charset="0"/>
                </a:rPr>
                <a:t>Expense</a:t>
              </a:r>
            </a:p>
          </p:txBody>
        </p:sp>
        <p:sp>
          <p:nvSpPr>
            <p:cNvPr id="259099" name="Rectangle 27"/>
            <p:cNvSpPr>
              <a:spLocks noChangeArrowheads="1"/>
            </p:cNvSpPr>
            <p:nvPr/>
          </p:nvSpPr>
          <p:spPr bwMode="auto">
            <a:xfrm>
              <a:off x="3844" y="2988"/>
              <a:ext cx="904" cy="286"/>
            </a:xfrm>
            <a:prstGeom prst="rect">
              <a:avLst/>
            </a:prstGeom>
            <a:solidFill>
              <a:schemeClr val="accent1">
                <a:lumMod val="40000"/>
                <a:lumOff val="60000"/>
              </a:schemeClr>
            </a:solid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spcBef>
                  <a:spcPts val="0"/>
                </a:spcBef>
                <a:spcAft>
                  <a:spcPts val="0"/>
                </a:spcAft>
                <a:defRPr/>
              </a:pPr>
              <a:r>
                <a:rPr lang="en-US" sz="2400" b="1" dirty="0">
                  <a:solidFill>
                    <a:srgbClr val="000080"/>
                  </a:solidFill>
                  <a:latin typeface="+mn-lt"/>
                  <a:cs typeface="Arial" pitchFamily="34" charset="0"/>
                </a:rPr>
                <a:t>Expense</a:t>
              </a:r>
            </a:p>
          </p:txBody>
        </p:sp>
        <p:sp>
          <p:nvSpPr>
            <p:cNvPr id="259100" name="Rectangle 28"/>
            <p:cNvSpPr>
              <a:spLocks noChangeArrowheads="1"/>
            </p:cNvSpPr>
            <p:nvPr/>
          </p:nvSpPr>
          <p:spPr bwMode="auto">
            <a:xfrm>
              <a:off x="966" y="3237"/>
              <a:ext cx="1161" cy="286"/>
            </a:xfrm>
            <a:prstGeom prst="rect">
              <a:avLst/>
            </a:prstGeom>
            <a:solidFill>
              <a:schemeClr val="accent1">
                <a:lumMod val="40000"/>
                <a:lumOff val="60000"/>
              </a:schemeClr>
            </a:solid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spcBef>
                  <a:spcPts val="0"/>
                </a:spcBef>
                <a:spcAft>
                  <a:spcPts val="0"/>
                </a:spcAft>
                <a:defRPr/>
              </a:pPr>
              <a:r>
                <a:rPr lang="en-US" sz="2400" b="1" dirty="0">
                  <a:solidFill>
                    <a:srgbClr val="000080"/>
                  </a:solidFill>
                  <a:latin typeface="+mn-lt"/>
                  <a:cs typeface="Arial" pitchFamily="34" charset="0"/>
                </a:rPr>
                <a:t>Early Years</a:t>
              </a:r>
            </a:p>
          </p:txBody>
        </p:sp>
        <p:sp>
          <p:nvSpPr>
            <p:cNvPr id="259101" name="Rectangle 29"/>
            <p:cNvSpPr>
              <a:spLocks noChangeArrowheads="1"/>
            </p:cNvSpPr>
            <p:nvPr/>
          </p:nvSpPr>
          <p:spPr bwMode="auto">
            <a:xfrm>
              <a:off x="2584" y="3237"/>
              <a:ext cx="545" cy="289"/>
            </a:xfrm>
            <a:prstGeom prst="rect">
              <a:avLst/>
            </a:prstGeom>
            <a:solidFill>
              <a:schemeClr val="accent1">
                <a:lumMod val="40000"/>
                <a:lumOff val="60000"/>
              </a:schemeClr>
            </a:solid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spcBef>
                  <a:spcPts val="0"/>
                </a:spcBef>
                <a:spcAft>
                  <a:spcPts val="0"/>
                </a:spcAft>
                <a:defRPr/>
              </a:pPr>
              <a:r>
                <a:rPr lang="en-US" sz="2400" b="1" dirty="0">
                  <a:solidFill>
                    <a:schemeClr val="tx2"/>
                  </a:solidFill>
                  <a:latin typeface="+mn-lt"/>
                  <a:cs typeface="Arial" pitchFamily="34" charset="0"/>
                </a:rPr>
                <a:t>High</a:t>
              </a:r>
            </a:p>
          </p:txBody>
        </p:sp>
        <p:sp>
          <p:nvSpPr>
            <p:cNvPr id="259102" name="Rectangle 30"/>
            <p:cNvSpPr>
              <a:spLocks noChangeArrowheads="1"/>
            </p:cNvSpPr>
            <p:nvPr/>
          </p:nvSpPr>
          <p:spPr bwMode="auto">
            <a:xfrm>
              <a:off x="4062" y="3237"/>
              <a:ext cx="502" cy="289"/>
            </a:xfrm>
            <a:prstGeom prst="rect">
              <a:avLst/>
            </a:prstGeom>
            <a:solidFill>
              <a:schemeClr val="accent1">
                <a:lumMod val="40000"/>
                <a:lumOff val="60000"/>
              </a:schemeClr>
            </a:solid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spcBef>
                  <a:spcPts val="0"/>
                </a:spcBef>
                <a:spcAft>
                  <a:spcPts val="0"/>
                </a:spcAft>
                <a:defRPr/>
              </a:pPr>
              <a:r>
                <a:rPr lang="en-US" sz="2400" b="1" dirty="0">
                  <a:solidFill>
                    <a:schemeClr val="tx2"/>
                  </a:solidFill>
                  <a:latin typeface="+mn-lt"/>
                  <a:cs typeface="Arial" pitchFamily="34" charset="0"/>
                </a:rPr>
                <a:t>Low</a:t>
              </a:r>
            </a:p>
          </p:txBody>
        </p:sp>
        <p:sp>
          <p:nvSpPr>
            <p:cNvPr id="259103" name="Rectangle 31"/>
            <p:cNvSpPr>
              <a:spLocks noChangeArrowheads="1"/>
            </p:cNvSpPr>
            <p:nvPr/>
          </p:nvSpPr>
          <p:spPr bwMode="auto">
            <a:xfrm>
              <a:off x="951" y="3574"/>
              <a:ext cx="1161" cy="286"/>
            </a:xfrm>
            <a:prstGeom prst="rect">
              <a:avLst/>
            </a:prstGeom>
            <a:solidFill>
              <a:schemeClr val="accent1">
                <a:lumMod val="40000"/>
                <a:lumOff val="60000"/>
              </a:schemeClr>
            </a:solid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spcBef>
                  <a:spcPts val="0"/>
                </a:spcBef>
                <a:spcAft>
                  <a:spcPts val="0"/>
                </a:spcAft>
                <a:defRPr/>
              </a:pPr>
              <a:r>
                <a:rPr lang="en-US" sz="2400" b="1" dirty="0">
                  <a:solidFill>
                    <a:srgbClr val="000080"/>
                  </a:solidFill>
                  <a:latin typeface="+mn-lt"/>
                  <a:cs typeface="Arial" pitchFamily="34" charset="0"/>
                </a:rPr>
                <a:t>Later Years</a:t>
              </a:r>
            </a:p>
          </p:txBody>
        </p:sp>
        <p:sp>
          <p:nvSpPr>
            <p:cNvPr id="259104" name="Rectangle 32"/>
            <p:cNvSpPr>
              <a:spLocks noChangeArrowheads="1"/>
            </p:cNvSpPr>
            <p:nvPr/>
          </p:nvSpPr>
          <p:spPr bwMode="auto">
            <a:xfrm>
              <a:off x="2600" y="3574"/>
              <a:ext cx="502" cy="289"/>
            </a:xfrm>
            <a:prstGeom prst="rect">
              <a:avLst/>
            </a:prstGeom>
            <a:solidFill>
              <a:schemeClr val="accent1">
                <a:lumMod val="40000"/>
                <a:lumOff val="60000"/>
              </a:schemeClr>
            </a:solid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spcBef>
                  <a:spcPts val="0"/>
                </a:spcBef>
                <a:spcAft>
                  <a:spcPts val="0"/>
                </a:spcAft>
                <a:defRPr/>
              </a:pPr>
              <a:r>
                <a:rPr lang="en-US" sz="2400" b="1" dirty="0">
                  <a:solidFill>
                    <a:schemeClr val="tx2"/>
                  </a:solidFill>
                  <a:latin typeface="+mn-lt"/>
                  <a:cs typeface="Arial" pitchFamily="34" charset="0"/>
                </a:rPr>
                <a:t>Low</a:t>
              </a:r>
            </a:p>
          </p:txBody>
        </p:sp>
        <p:sp>
          <p:nvSpPr>
            <p:cNvPr id="259105" name="Rectangle 33"/>
            <p:cNvSpPr>
              <a:spLocks noChangeArrowheads="1"/>
            </p:cNvSpPr>
            <p:nvPr/>
          </p:nvSpPr>
          <p:spPr bwMode="auto">
            <a:xfrm>
              <a:off x="4046" y="3574"/>
              <a:ext cx="545" cy="289"/>
            </a:xfrm>
            <a:prstGeom prst="rect">
              <a:avLst/>
            </a:prstGeom>
            <a:solidFill>
              <a:schemeClr val="accent1">
                <a:lumMod val="40000"/>
                <a:lumOff val="60000"/>
              </a:schemeClr>
            </a:solid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spcBef>
                  <a:spcPts val="0"/>
                </a:spcBef>
                <a:spcAft>
                  <a:spcPts val="0"/>
                </a:spcAft>
                <a:defRPr/>
              </a:pPr>
              <a:r>
                <a:rPr lang="en-US" sz="2400" b="1" dirty="0">
                  <a:solidFill>
                    <a:schemeClr val="tx2"/>
                  </a:solidFill>
                  <a:latin typeface="+mn-lt"/>
                  <a:cs typeface="Arial" pitchFamily="34" charset="0"/>
                </a:rPr>
                <a:t>High</a:t>
              </a:r>
            </a:p>
          </p:txBody>
        </p:sp>
      </p:grpSp>
      <p:sp>
        <p:nvSpPr>
          <p:cNvPr id="36868" name="TextBox 34"/>
          <p:cNvSpPr txBox="1">
            <a:spLocks noChangeArrowheads="1"/>
          </p:cNvSpPr>
          <p:nvPr/>
        </p:nvSpPr>
        <p:spPr bwMode="auto">
          <a:xfrm>
            <a:off x="352425" y="1765300"/>
            <a:ext cx="8382000" cy="1816100"/>
          </a:xfrm>
          <a:prstGeom prst="rect">
            <a:avLst/>
          </a:prstGeom>
          <a:solidFill>
            <a:schemeClr val="accent2">
              <a:lumMod val="40000"/>
              <a:lumOff val="60000"/>
            </a:schemeClr>
          </a:solidFill>
          <a:ln w="9525">
            <a:solidFill>
              <a:schemeClr val="tx1"/>
            </a:solidFill>
            <a:miter lim="800000"/>
            <a:headEnd/>
            <a:tailEnd/>
          </a:ln>
        </p:spPr>
        <p:txBody>
          <a:bodyPr>
            <a:spAutoFit/>
          </a:bodyPr>
          <a:lstStyle/>
          <a:p>
            <a:pPr algn="ctr" fontAlgn="auto">
              <a:spcBef>
                <a:spcPts val="0"/>
              </a:spcBef>
              <a:spcAft>
                <a:spcPts val="0"/>
              </a:spcAft>
              <a:defRPr/>
            </a:pPr>
            <a:r>
              <a:rPr lang="en-US" sz="2800" b="1" dirty="0">
                <a:latin typeface="+mn-lt"/>
              </a:rPr>
              <a:t>Accelerated depreciation </a:t>
            </a:r>
            <a:r>
              <a:rPr lang="en-US" sz="2800" b="1" dirty="0">
                <a:solidFill>
                  <a:schemeClr val="tx2"/>
                </a:solidFill>
                <a:latin typeface="+mn-lt"/>
              </a:rPr>
              <a:t>matches</a:t>
            </a:r>
            <a:r>
              <a:rPr lang="en-US" sz="2800" b="1" dirty="0">
                <a:latin typeface="+mn-lt"/>
              </a:rPr>
              <a:t> higher depreciation expense with higher revenues</a:t>
            </a:r>
            <a:br>
              <a:rPr lang="en-US" sz="2800" b="1" dirty="0">
                <a:latin typeface="+mn-lt"/>
              </a:rPr>
            </a:br>
            <a:r>
              <a:rPr lang="en-US" sz="2800" b="1" dirty="0">
                <a:latin typeface="+mn-lt"/>
              </a:rPr>
              <a:t>in the early years of an asset’s useful life </a:t>
            </a:r>
            <a:br>
              <a:rPr lang="en-US" sz="2800" b="1" dirty="0">
                <a:latin typeface="+mn-lt"/>
              </a:rPr>
            </a:br>
            <a:r>
              <a:rPr lang="en-US" sz="2800" b="1" dirty="0">
                <a:latin typeface="+mn-lt"/>
              </a:rPr>
              <a:t>when the asset is more efficient.</a:t>
            </a:r>
            <a:endParaRPr lang="en-US" sz="2800" dirty="0">
              <a:latin typeface="+mn-lt"/>
            </a:endParaRPr>
          </a:p>
        </p:txBody>
      </p:sp>
      <p:sp>
        <p:nvSpPr>
          <p:cNvPr id="5734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138A2346-5B4A-4387-8150-53715270BD4D}" type="slidenum">
              <a:rPr lang="en-US"/>
              <a:pPr fontAlgn="base">
                <a:spcBef>
                  <a:spcPct val="0"/>
                </a:spcBef>
                <a:spcAft>
                  <a:spcPct val="0"/>
                </a:spcAft>
              </a:pPr>
              <a:t>20</a:t>
            </a:fld>
            <a:endParaRPr lang="en-US"/>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dirty="0" smtClean="0"/>
              <a:t>Declining-Balance Method</a:t>
            </a:r>
          </a:p>
        </p:txBody>
      </p:sp>
      <p:sp>
        <p:nvSpPr>
          <p:cNvPr id="59394" name="Rectangle 3"/>
          <p:cNvSpPr>
            <a:spLocks noChangeArrowheads="1"/>
          </p:cNvSpPr>
          <p:nvPr/>
        </p:nvSpPr>
        <p:spPr bwMode="auto">
          <a:xfrm>
            <a:off x="457200" y="2054225"/>
            <a:ext cx="5867400" cy="488950"/>
          </a:xfrm>
          <a:prstGeom prst="rect">
            <a:avLst/>
          </a:prstGeom>
          <a:noFill/>
          <a:ln w="12699">
            <a:noFill/>
            <a:miter lim="800000"/>
            <a:headEnd/>
            <a:tailEnd/>
          </a:ln>
        </p:spPr>
        <p:txBody>
          <a:bodyPr wrap="none" anchor="ctr"/>
          <a:lstStyle/>
          <a:p>
            <a:endParaRPr lang="en-US"/>
          </a:p>
        </p:txBody>
      </p:sp>
      <p:grpSp>
        <p:nvGrpSpPr>
          <p:cNvPr id="59395" name="Group 4"/>
          <p:cNvGrpSpPr>
            <a:grpSpLocks/>
          </p:cNvGrpSpPr>
          <p:nvPr/>
        </p:nvGrpSpPr>
        <p:grpSpPr bwMode="auto">
          <a:xfrm>
            <a:off x="225425" y="2835275"/>
            <a:ext cx="8618538" cy="1279525"/>
            <a:chOff x="142" y="1834"/>
            <a:chExt cx="5429" cy="806"/>
          </a:xfrm>
        </p:grpSpPr>
        <p:sp>
          <p:nvSpPr>
            <p:cNvPr id="59403" name="Rectangle 5"/>
            <p:cNvSpPr>
              <a:spLocks noChangeArrowheads="1"/>
            </p:cNvSpPr>
            <p:nvPr/>
          </p:nvSpPr>
          <p:spPr bwMode="auto">
            <a:xfrm>
              <a:off x="142" y="1834"/>
              <a:ext cx="1375" cy="806"/>
            </a:xfrm>
            <a:prstGeom prst="rect">
              <a:avLst/>
            </a:prstGeom>
            <a:noFill/>
            <a:ln w="12699">
              <a:noFill/>
              <a:miter lim="800000"/>
              <a:headEnd/>
              <a:tailEnd/>
            </a:ln>
          </p:spPr>
          <p:txBody>
            <a:bodyPr wrap="none" lIns="90488" tIns="44450" rIns="90488" bIns="44450">
              <a:spAutoFit/>
            </a:bodyPr>
            <a:lstStyle/>
            <a:p>
              <a:pPr algn="ctr" eaLnBrk="0" hangingPunct="0">
                <a:spcBef>
                  <a:spcPct val="50000"/>
                </a:spcBef>
              </a:pPr>
              <a:r>
                <a:rPr lang="en-US" sz="2600" b="1">
                  <a:solidFill>
                    <a:srgbClr val="000000"/>
                  </a:solidFill>
                </a:rPr>
                <a:t>Annual</a:t>
              </a:r>
              <a:br>
                <a:rPr lang="en-US" sz="2600" b="1">
                  <a:solidFill>
                    <a:srgbClr val="000000"/>
                  </a:solidFill>
                </a:rPr>
              </a:br>
              <a:r>
                <a:rPr lang="en-US" sz="2600" b="1">
                  <a:solidFill>
                    <a:srgbClr val="000000"/>
                  </a:solidFill>
                </a:rPr>
                <a:t>Depreciation</a:t>
              </a:r>
              <a:br>
                <a:rPr lang="en-US" sz="2600" b="1">
                  <a:solidFill>
                    <a:srgbClr val="000000"/>
                  </a:solidFill>
                </a:rPr>
              </a:br>
              <a:r>
                <a:rPr lang="en-US" sz="2600" b="1">
                  <a:solidFill>
                    <a:srgbClr val="000000"/>
                  </a:solidFill>
                </a:rPr>
                <a:t>expense</a:t>
              </a:r>
            </a:p>
          </p:txBody>
        </p:sp>
        <p:sp>
          <p:nvSpPr>
            <p:cNvPr id="59404" name="Rectangle 6"/>
            <p:cNvSpPr>
              <a:spLocks noChangeArrowheads="1"/>
            </p:cNvSpPr>
            <p:nvPr/>
          </p:nvSpPr>
          <p:spPr bwMode="auto">
            <a:xfrm>
              <a:off x="1899" y="1834"/>
              <a:ext cx="774" cy="8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a:solidFill>
                    <a:schemeClr val="tx2"/>
                  </a:solidFill>
                </a:rPr>
                <a:t>Net</a:t>
              </a:r>
              <a:br>
                <a:rPr lang="en-US" sz="2600" b="1">
                  <a:solidFill>
                    <a:schemeClr val="tx2"/>
                  </a:solidFill>
                </a:rPr>
              </a:br>
              <a:r>
                <a:rPr lang="en-US" sz="2600" b="1">
                  <a:solidFill>
                    <a:schemeClr val="tx2"/>
                  </a:solidFill>
                </a:rPr>
                <a:t>Book</a:t>
              </a:r>
              <a:br>
                <a:rPr lang="en-US" sz="2600" b="1">
                  <a:solidFill>
                    <a:schemeClr val="tx2"/>
                  </a:solidFill>
                </a:rPr>
              </a:br>
              <a:r>
                <a:rPr lang="en-US" sz="2600" b="1">
                  <a:solidFill>
                    <a:schemeClr val="tx2"/>
                  </a:solidFill>
                </a:rPr>
                <a:t>Value</a:t>
              </a:r>
            </a:p>
          </p:txBody>
        </p:sp>
        <p:sp>
          <p:nvSpPr>
            <p:cNvPr id="59405" name="Rectangle 7"/>
            <p:cNvSpPr>
              <a:spLocks noChangeArrowheads="1"/>
            </p:cNvSpPr>
            <p:nvPr/>
          </p:nvSpPr>
          <p:spPr bwMode="auto">
            <a:xfrm>
              <a:off x="3035" y="1965"/>
              <a:ext cx="328" cy="574"/>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5400">
                  <a:solidFill>
                    <a:srgbClr val="000000"/>
                  </a:solidFill>
                </a:rPr>
                <a:t>(</a:t>
              </a:r>
            </a:p>
          </p:txBody>
        </p:sp>
        <p:sp>
          <p:nvSpPr>
            <p:cNvPr id="59406" name="Rectangle 8"/>
            <p:cNvSpPr>
              <a:spLocks noChangeArrowheads="1"/>
            </p:cNvSpPr>
            <p:nvPr/>
          </p:nvSpPr>
          <p:spPr bwMode="auto">
            <a:xfrm>
              <a:off x="5243" y="1965"/>
              <a:ext cx="328" cy="574"/>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5400">
                  <a:solidFill>
                    <a:srgbClr val="000000"/>
                  </a:solidFill>
                </a:rPr>
                <a:t>)</a:t>
              </a:r>
            </a:p>
          </p:txBody>
        </p:sp>
        <p:sp>
          <p:nvSpPr>
            <p:cNvPr id="59407" name="Line 9"/>
            <p:cNvSpPr>
              <a:spLocks noChangeShapeType="1"/>
            </p:cNvSpPr>
            <p:nvPr/>
          </p:nvSpPr>
          <p:spPr bwMode="auto">
            <a:xfrm flipH="1">
              <a:off x="3280" y="2208"/>
              <a:ext cx="1984" cy="0"/>
            </a:xfrm>
            <a:prstGeom prst="line">
              <a:avLst/>
            </a:prstGeom>
            <a:noFill/>
            <a:ln w="25399">
              <a:solidFill>
                <a:srgbClr val="000000"/>
              </a:solidFill>
              <a:round/>
              <a:headEnd/>
              <a:tailEnd/>
            </a:ln>
          </p:spPr>
          <p:txBody>
            <a:bodyPr wrap="none" anchor="ctr"/>
            <a:lstStyle/>
            <a:p>
              <a:endParaRPr lang="en-US"/>
            </a:p>
          </p:txBody>
        </p:sp>
        <p:sp>
          <p:nvSpPr>
            <p:cNvPr id="59408" name="Rectangle 10"/>
            <p:cNvSpPr>
              <a:spLocks noChangeArrowheads="1"/>
            </p:cNvSpPr>
            <p:nvPr/>
          </p:nvSpPr>
          <p:spPr bwMode="auto">
            <a:xfrm flipH="1">
              <a:off x="3217" y="2209"/>
              <a:ext cx="2110" cy="306"/>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600" b="1">
                  <a:solidFill>
                    <a:srgbClr val="000000"/>
                  </a:solidFill>
                </a:rPr>
                <a:t>Useful Life in Years</a:t>
              </a:r>
            </a:p>
          </p:txBody>
        </p:sp>
        <p:sp>
          <p:nvSpPr>
            <p:cNvPr id="59409" name="Rectangle 11"/>
            <p:cNvSpPr>
              <a:spLocks noChangeArrowheads="1"/>
            </p:cNvSpPr>
            <p:nvPr/>
          </p:nvSpPr>
          <p:spPr bwMode="auto">
            <a:xfrm flipH="1">
              <a:off x="3889" y="1921"/>
              <a:ext cx="766" cy="3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a:solidFill>
                    <a:srgbClr val="000000"/>
                  </a:solidFill>
                </a:rPr>
                <a:t> 2</a:t>
              </a:r>
            </a:p>
          </p:txBody>
        </p:sp>
        <p:sp>
          <p:nvSpPr>
            <p:cNvPr id="59410" name="Rectangle 12"/>
            <p:cNvSpPr>
              <a:spLocks noChangeArrowheads="1"/>
            </p:cNvSpPr>
            <p:nvPr/>
          </p:nvSpPr>
          <p:spPr bwMode="auto">
            <a:xfrm>
              <a:off x="1604" y="2097"/>
              <a:ext cx="228" cy="289"/>
            </a:xfrm>
            <a:prstGeom prst="rect">
              <a:avLst/>
            </a:prstGeom>
            <a:noFill/>
            <a:ln w="12699">
              <a:noFill/>
              <a:miter lim="800000"/>
              <a:headEnd/>
              <a:tailEnd/>
            </a:ln>
          </p:spPr>
          <p:txBody>
            <a:bodyPr wrap="none" lIns="90488" tIns="44450" rIns="90488" bIns="44450">
              <a:spAutoFit/>
            </a:bodyPr>
            <a:lstStyle/>
            <a:p>
              <a:pPr eaLnBrk="0" hangingPunct="0"/>
              <a:r>
                <a:rPr lang="en-US" sz="2400" b="1">
                  <a:solidFill>
                    <a:srgbClr val="000000"/>
                  </a:solidFill>
                </a:rPr>
                <a:t>=</a:t>
              </a:r>
            </a:p>
          </p:txBody>
        </p:sp>
        <p:sp>
          <p:nvSpPr>
            <p:cNvPr id="59411" name="Rectangle 13"/>
            <p:cNvSpPr>
              <a:spLocks noChangeArrowheads="1"/>
            </p:cNvSpPr>
            <p:nvPr/>
          </p:nvSpPr>
          <p:spPr bwMode="auto">
            <a:xfrm>
              <a:off x="2675" y="2047"/>
              <a:ext cx="264" cy="363"/>
            </a:xfrm>
            <a:prstGeom prst="rect">
              <a:avLst/>
            </a:prstGeom>
            <a:noFill/>
            <a:ln w="12699">
              <a:noFill/>
              <a:miter lim="800000"/>
              <a:headEnd/>
              <a:tailEnd/>
            </a:ln>
          </p:spPr>
          <p:txBody>
            <a:bodyPr wrap="none" lIns="90488" tIns="44450" rIns="90488" bIns="44450">
              <a:spAutoFit/>
            </a:bodyPr>
            <a:lstStyle/>
            <a:p>
              <a:pPr eaLnBrk="0" hangingPunct="0"/>
              <a:r>
                <a:rPr lang="en-US" sz="3200" b="1">
                  <a:solidFill>
                    <a:srgbClr val="000000"/>
                  </a:solidFill>
                </a:rPr>
                <a:t>×</a:t>
              </a:r>
            </a:p>
          </p:txBody>
        </p:sp>
      </p:grpSp>
      <p:sp>
        <p:nvSpPr>
          <p:cNvPr id="59396" name="Rectangle 14"/>
          <p:cNvSpPr>
            <a:spLocks noChangeArrowheads="1"/>
          </p:cNvSpPr>
          <p:nvPr/>
        </p:nvSpPr>
        <p:spPr bwMode="auto">
          <a:xfrm>
            <a:off x="0" y="2147888"/>
            <a:ext cx="4737100" cy="458787"/>
          </a:xfrm>
          <a:prstGeom prst="rect">
            <a:avLst/>
          </a:prstGeom>
          <a:noFill/>
          <a:ln w="12699">
            <a:noFill/>
            <a:miter lim="800000"/>
            <a:headEnd/>
            <a:tailEnd/>
          </a:ln>
        </p:spPr>
        <p:txBody>
          <a:bodyPr wrap="none" lIns="90488" tIns="44450" rIns="90488" bIns="44450">
            <a:spAutoFit/>
          </a:bodyPr>
          <a:lstStyle/>
          <a:p>
            <a:pPr eaLnBrk="0" hangingPunct="0"/>
            <a:r>
              <a:rPr lang="en-US" sz="2400">
                <a:solidFill>
                  <a:schemeClr val="tx2"/>
                </a:solidFill>
              </a:rPr>
              <a:t>Cost – Accumulated Depreciation</a:t>
            </a:r>
          </a:p>
        </p:txBody>
      </p:sp>
      <p:sp>
        <p:nvSpPr>
          <p:cNvPr id="59397" name="Line 15"/>
          <p:cNvSpPr>
            <a:spLocks noChangeShapeType="1"/>
          </p:cNvSpPr>
          <p:nvPr/>
        </p:nvSpPr>
        <p:spPr bwMode="auto">
          <a:xfrm flipH="1" flipV="1">
            <a:off x="2743200" y="2530475"/>
            <a:ext cx="457200" cy="609600"/>
          </a:xfrm>
          <a:prstGeom prst="line">
            <a:avLst/>
          </a:prstGeom>
          <a:noFill/>
          <a:ln w="50799">
            <a:solidFill>
              <a:srgbClr val="C00000"/>
            </a:solidFill>
            <a:round/>
            <a:headEnd type="triangle" w="med" len="med"/>
            <a:tailEnd/>
          </a:ln>
        </p:spPr>
        <p:txBody>
          <a:bodyPr wrap="none" anchor="ctr"/>
          <a:lstStyle/>
          <a:p>
            <a:endParaRPr lang="en-US"/>
          </a:p>
        </p:txBody>
      </p:sp>
      <p:sp>
        <p:nvSpPr>
          <p:cNvPr id="59398" name="Rectangle 16"/>
          <p:cNvSpPr>
            <a:spLocks noChangeArrowheads="1"/>
          </p:cNvSpPr>
          <p:nvPr/>
        </p:nvSpPr>
        <p:spPr bwMode="auto">
          <a:xfrm>
            <a:off x="5029200" y="1562100"/>
            <a:ext cx="4043363" cy="1196975"/>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a:solidFill>
                  <a:schemeClr val="tx2"/>
                </a:solidFill>
              </a:rPr>
              <a:t>Declining balance rate</a:t>
            </a:r>
            <a:br>
              <a:rPr lang="en-US" sz="2400">
                <a:solidFill>
                  <a:schemeClr val="tx2"/>
                </a:solidFill>
              </a:rPr>
            </a:br>
            <a:r>
              <a:rPr lang="en-US" sz="2400">
                <a:solidFill>
                  <a:schemeClr val="tx2"/>
                </a:solidFill>
              </a:rPr>
              <a:t>of 2 is double-declining-</a:t>
            </a:r>
            <a:br>
              <a:rPr lang="en-US" sz="2400">
                <a:solidFill>
                  <a:schemeClr val="tx2"/>
                </a:solidFill>
              </a:rPr>
            </a:br>
            <a:r>
              <a:rPr lang="en-US" sz="2400">
                <a:solidFill>
                  <a:schemeClr val="tx2"/>
                </a:solidFill>
              </a:rPr>
              <a:t>balance (DDB) rate.</a:t>
            </a:r>
          </a:p>
        </p:txBody>
      </p:sp>
      <p:sp>
        <p:nvSpPr>
          <p:cNvPr id="59399" name="Line 17"/>
          <p:cNvSpPr>
            <a:spLocks noChangeShapeType="1"/>
          </p:cNvSpPr>
          <p:nvPr/>
        </p:nvSpPr>
        <p:spPr bwMode="auto">
          <a:xfrm>
            <a:off x="6629400" y="2665413"/>
            <a:ext cx="152400" cy="431800"/>
          </a:xfrm>
          <a:prstGeom prst="line">
            <a:avLst/>
          </a:prstGeom>
          <a:noFill/>
          <a:ln w="28575">
            <a:solidFill>
              <a:srgbClr val="FF3300"/>
            </a:solidFill>
            <a:round/>
            <a:headEnd/>
            <a:tailEnd type="triangle" w="med" len="med"/>
          </a:ln>
        </p:spPr>
        <p:txBody>
          <a:bodyPr wrap="none" anchor="ctr"/>
          <a:lstStyle/>
          <a:p>
            <a:endParaRPr lang="en-US"/>
          </a:p>
        </p:txBody>
      </p:sp>
      <p:sp>
        <p:nvSpPr>
          <p:cNvPr id="260114" name="Rectangle 18"/>
          <p:cNvSpPr>
            <a:spLocks noChangeArrowheads="1"/>
          </p:cNvSpPr>
          <p:nvPr/>
        </p:nvSpPr>
        <p:spPr bwMode="auto">
          <a:xfrm>
            <a:off x="1219200" y="4244975"/>
            <a:ext cx="6546850" cy="479425"/>
          </a:xfrm>
          <a:prstGeom prst="rect">
            <a:avLst/>
          </a:prstGeom>
          <a:solidFill>
            <a:schemeClr val="accent6">
              <a:lumMod val="40000"/>
              <a:lumOff val="60000"/>
            </a:schemeClr>
          </a:solidFill>
          <a:ln w="25399">
            <a:solidFill>
              <a:srgbClr val="000000"/>
            </a:solidFill>
            <a:miter lim="800000"/>
            <a:headEnd/>
            <a:tailEnd/>
          </a:ln>
          <a:effectLst>
            <a:outerShdw dist="71842" dir="2700000" algn="ctr" rotWithShape="0">
              <a:schemeClr val="tx1"/>
            </a:outerShdw>
          </a:effectLst>
        </p:spPr>
        <p:txBody>
          <a:bodyPr lIns="90488" tIns="44450" rIns="90488" bIns="44450">
            <a:spAutoFit/>
          </a:bodyPr>
          <a:lstStyle/>
          <a:p>
            <a:pPr eaLnBrk="0" fontAlgn="auto" hangingPunct="0">
              <a:spcBef>
                <a:spcPct val="50000"/>
              </a:spcBef>
              <a:spcAft>
                <a:spcPts val="0"/>
              </a:spcAft>
              <a:defRPr/>
            </a:pPr>
            <a:r>
              <a:rPr lang="en-US" sz="2400" b="1" dirty="0">
                <a:solidFill>
                  <a:srgbClr val="000000"/>
                </a:solidFill>
                <a:latin typeface="+mn-lt"/>
                <a:cs typeface="Arial" pitchFamily="34" charset="0"/>
              </a:rPr>
              <a:t>Annual computation ignores residual value.</a:t>
            </a:r>
          </a:p>
        </p:txBody>
      </p:sp>
      <p:sp>
        <p:nvSpPr>
          <p:cNvPr id="20" name="TextBox 19"/>
          <p:cNvSpPr txBox="1">
            <a:spLocks noChangeArrowheads="1"/>
          </p:cNvSpPr>
          <p:nvPr/>
        </p:nvSpPr>
        <p:spPr bwMode="auto">
          <a:xfrm>
            <a:off x="76200" y="4953000"/>
            <a:ext cx="8839200" cy="1570038"/>
          </a:xfrm>
          <a:prstGeom prst="rect">
            <a:avLst/>
          </a:prstGeom>
          <a:solidFill>
            <a:schemeClr val="tx2">
              <a:lumMod val="20000"/>
              <a:lumOff val="80000"/>
            </a:schemeClr>
          </a:solidFill>
          <a:ln w="28575">
            <a:solidFill>
              <a:schemeClr val="tx1"/>
            </a:solidFill>
            <a:miter lim="800000"/>
            <a:headEnd/>
            <a:tailEnd/>
          </a:ln>
        </p:spPr>
        <p:txBody>
          <a:bodyPr>
            <a:spAutoFit/>
          </a:bodyPr>
          <a:lstStyle/>
          <a:p>
            <a:pPr marL="342900" indent="-342900" algn="ctr" eaLnBrk="0" fontAlgn="auto" hangingPunct="0">
              <a:spcBef>
                <a:spcPct val="20000"/>
              </a:spcBef>
              <a:spcAft>
                <a:spcPts val="0"/>
              </a:spcAft>
              <a:defRPr/>
            </a:pPr>
            <a:r>
              <a:rPr lang="en-US" sz="2400" dirty="0">
                <a:latin typeface="Arial" pitchFamily="34" charset="0"/>
                <a:cs typeface="Arial" pitchFamily="34" charset="0"/>
              </a:rPr>
              <a:t>At the beginning of the year, Southwest purchased equipment for $62,500 cash</a:t>
            </a:r>
            <a:r>
              <a:rPr lang="en-US" sz="2400" dirty="0">
                <a:latin typeface="Arial" pitchFamily="34" charset="0"/>
                <a:cs typeface="Arial" pitchFamily="34" charset="0"/>
              </a:rPr>
              <a:t>. The </a:t>
            </a:r>
            <a:r>
              <a:rPr lang="en-US" sz="2400" dirty="0">
                <a:latin typeface="Arial" pitchFamily="34" charset="0"/>
                <a:cs typeface="Arial" pitchFamily="34" charset="0"/>
              </a:rPr>
              <a:t>equipment has an estimated useful life of 3 years and an estimated residual value of $2,500</a:t>
            </a:r>
            <a:r>
              <a:rPr lang="en-US" sz="2400" dirty="0">
                <a:latin typeface="Arial" pitchFamily="34" charset="0"/>
                <a:cs typeface="Arial" pitchFamily="34" charset="0"/>
              </a:rPr>
              <a:t>. Calculate </a:t>
            </a:r>
            <a:r>
              <a:rPr lang="en-US" sz="2400" dirty="0">
                <a:latin typeface="Arial" pitchFamily="34" charset="0"/>
                <a:cs typeface="Arial" pitchFamily="34" charset="0"/>
              </a:rPr>
              <a:t>the depreciation expense for the first two years.</a:t>
            </a:r>
            <a:endParaRPr lang="en-US" dirty="0">
              <a:latin typeface="Arial" pitchFamily="34" charset="0"/>
              <a:cs typeface="Arial" pitchFamily="34" charset="0"/>
            </a:endParaRPr>
          </a:p>
        </p:txBody>
      </p:sp>
      <p:sp>
        <p:nvSpPr>
          <p:cNvPr id="5940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67C4408E-197B-4FC6-AF40-77016B8F1C2D}" type="slidenum">
              <a:rPr lang="en-US"/>
              <a:pPr fontAlgn="base">
                <a:spcBef>
                  <a:spcPct val="0"/>
                </a:spcBef>
                <a:spcAft>
                  <a:spcPct val="0"/>
                </a:spcAft>
              </a:pPr>
              <a:t>21</a:t>
            </a:fld>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5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08325" y="4027488"/>
            <a:ext cx="3913188" cy="2114550"/>
            <a:chOff x="1958" y="2537"/>
            <a:chExt cx="2465" cy="1332"/>
          </a:xfrm>
        </p:grpSpPr>
        <p:sp>
          <p:nvSpPr>
            <p:cNvPr id="61475" name="AutoShape 3"/>
            <p:cNvSpPr>
              <a:spLocks noChangeArrowheads="1"/>
            </p:cNvSpPr>
            <p:nvPr/>
          </p:nvSpPr>
          <p:spPr bwMode="auto">
            <a:xfrm>
              <a:off x="1958" y="3549"/>
              <a:ext cx="874" cy="320"/>
            </a:xfrm>
            <a:prstGeom prst="roundRect">
              <a:avLst>
                <a:gd name="adj" fmla="val 12495"/>
              </a:avLst>
            </a:prstGeom>
            <a:solidFill>
              <a:srgbClr val="CCFFFF"/>
            </a:solidFill>
            <a:ln w="38100">
              <a:solidFill>
                <a:srgbClr val="C00000"/>
              </a:solidFill>
              <a:round/>
              <a:headEnd/>
              <a:tailEnd/>
            </a:ln>
          </p:spPr>
          <p:txBody>
            <a:bodyPr wrap="none" anchor="ctr"/>
            <a:lstStyle/>
            <a:p>
              <a:endParaRPr lang="en-US"/>
            </a:p>
          </p:txBody>
        </p:sp>
        <p:sp>
          <p:nvSpPr>
            <p:cNvPr id="61476" name="AutoShape 4"/>
            <p:cNvSpPr>
              <a:spLocks noChangeArrowheads="1"/>
            </p:cNvSpPr>
            <p:nvPr/>
          </p:nvSpPr>
          <p:spPr bwMode="auto">
            <a:xfrm>
              <a:off x="3575" y="2537"/>
              <a:ext cx="848" cy="320"/>
            </a:xfrm>
            <a:prstGeom prst="roundRect">
              <a:avLst>
                <a:gd name="adj" fmla="val 12495"/>
              </a:avLst>
            </a:prstGeom>
            <a:solidFill>
              <a:srgbClr val="CCFFFF"/>
            </a:solidFill>
            <a:ln w="38100">
              <a:solidFill>
                <a:srgbClr val="C00000"/>
              </a:solidFill>
              <a:round/>
              <a:headEnd/>
              <a:tailEnd/>
            </a:ln>
          </p:spPr>
          <p:txBody>
            <a:bodyPr wrap="none" anchor="ctr"/>
            <a:lstStyle/>
            <a:p>
              <a:endParaRPr lang="en-US"/>
            </a:p>
          </p:txBody>
        </p:sp>
        <p:sp>
          <p:nvSpPr>
            <p:cNvPr id="61477" name="Line 5"/>
            <p:cNvSpPr>
              <a:spLocks noChangeShapeType="1"/>
            </p:cNvSpPr>
            <p:nvPr/>
          </p:nvSpPr>
          <p:spPr bwMode="auto">
            <a:xfrm flipH="1">
              <a:off x="2791" y="2866"/>
              <a:ext cx="806" cy="691"/>
            </a:xfrm>
            <a:prstGeom prst="line">
              <a:avLst/>
            </a:prstGeom>
            <a:noFill/>
            <a:ln w="38100">
              <a:solidFill>
                <a:srgbClr val="C00000"/>
              </a:solidFill>
              <a:round/>
              <a:headEnd/>
              <a:tailEnd type="triangle" w="med" len="med"/>
            </a:ln>
          </p:spPr>
          <p:txBody>
            <a:bodyPr wrap="none" anchor="ctr"/>
            <a:lstStyle/>
            <a:p>
              <a:endParaRPr lang="en-US"/>
            </a:p>
          </p:txBody>
        </p:sp>
      </p:grpSp>
      <p:grpSp>
        <p:nvGrpSpPr>
          <p:cNvPr id="61442" name="Group 6"/>
          <p:cNvGrpSpPr>
            <a:grpSpLocks/>
          </p:cNvGrpSpPr>
          <p:nvPr/>
        </p:nvGrpSpPr>
        <p:grpSpPr bwMode="auto">
          <a:xfrm>
            <a:off x="754063" y="1768475"/>
            <a:ext cx="8301037" cy="1279525"/>
            <a:chOff x="475" y="1114"/>
            <a:chExt cx="5229" cy="806"/>
          </a:xfrm>
        </p:grpSpPr>
        <p:sp>
          <p:nvSpPr>
            <p:cNvPr id="61465" name="Rectangle 7"/>
            <p:cNvSpPr>
              <a:spLocks noChangeArrowheads="1"/>
            </p:cNvSpPr>
            <p:nvPr/>
          </p:nvSpPr>
          <p:spPr bwMode="auto">
            <a:xfrm>
              <a:off x="475" y="1114"/>
              <a:ext cx="1375" cy="806"/>
            </a:xfrm>
            <a:prstGeom prst="rect">
              <a:avLst/>
            </a:prstGeom>
            <a:noFill/>
            <a:ln w="12699">
              <a:noFill/>
              <a:miter lim="800000"/>
              <a:headEnd/>
              <a:tailEnd/>
            </a:ln>
          </p:spPr>
          <p:txBody>
            <a:bodyPr wrap="none" lIns="90488" tIns="44450" rIns="90488" bIns="44450">
              <a:spAutoFit/>
            </a:bodyPr>
            <a:lstStyle/>
            <a:p>
              <a:pPr algn="ctr" eaLnBrk="0" hangingPunct="0">
                <a:spcBef>
                  <a:spcPct val="50000"/>
                </a:spcBef>
              </a:pPr>
              <a:r>
                <a:rPr lang="en-US" sz="2600" b="1"/>
                <a:t>Annual</a:t>
              </a:r>
              <a:br>
                <a:rPr lang="en-US" sz="2600" b="1"/>
              </a:br>
              <a:r>
                <a:rPr lang="en-US" sz="2600" b="1"/>
                <a:t>Depreciation</a:t>
              </a:r>
              <a:br>
                <a:rPr lang="en-US" sz="2600" b="1"/>
              </a:br>
              <a:r>
                <a:rPr lang="en-US" sz="2600" b="1"/>
                <a:t>expense</a:t>
              </a:r>
            </a:p>
          </p:txBody>
        </p:sp>
        <p:sp>
          <p:nvSpPr>
            <p:cNvPr id="61466" name="Rectangle 8"/>
            <p:cNvSpPr>
              <a:spLocks noChangeArrowheads="1"/>
            </p:cNvSpPr>
            <p:nvPr/>
          </p:nvSpPr>
          <p:spPr bwMode="auto">
            <a:xfrm>
              <a:off x="2112" y="1114"/>
              <a:ext cx="774" cy="8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a:solidFill>
                    <a:schemeClr val="tx2"/>
                  </a:solidFill>
                </a:rPr>
                <a:t>Net</a:t>
              </a:r>
              <a:br>
                <a:rPr lang="en-US" sz="2600" b="1">
                  <a:solidFill>
                    <a:schemeClr val="tx2"/>
                  </a:solidFill>
                </a:rPr>
              </a:br>
              <a:r>
                <a:rPr lang="en-US" sz="2600" b="1">
                  <a:solidFill>
                    <a:schemeClr val="tx2"/>
                  </a:solidFill>
                </a:rPr>
                <a:t>Book</a:t>
              </a:r>
              <a:br>
                <a:rPr lang="en-US" sz="2600" b="1">
                  <a:solidFill>
                    <a:schemeClr val="tx2"/>
                  </a:solidFill>
                </a:rPr>
              </a:br>
              <a:r>
                <a:rPr lang="en-US" sz="2600" b="1">
                  <a:solidFill>
                    <a:schemeClr val="tx2"/>
                  </a:solidFill>
                </a:rPr>
                <a:t>Value</a:t>
              </a:r>
            </a:p>
          </p:txBody>
        </p:sp>
        <p:grpSp>
          <p:nvGrpSpPr>
            <p:cNvPr id="61467" name="Group 9"/>
            <p:cNvGrpSpPr>
              <a:grpSpLocks/>
            </p:cNvGrpSpPr>
            <p:nvPr/>
          </p:nvGrpSpPr>
          <p:grpSpPr bwMode="auto">
            <a:xfrm>
              <a:off x="3168" y="1201"/>
              <a:ext cx="2536" cy="624"/>
              <a:chOff x="3065" y="1201"/>
              <a:chExt cx="2536" cy="624"/>
            </a:xfrm>
          </p:grpSpPr>
          <p:sp>
            <p:nvSpPr>
              <p:cNvPr id="61470" name="Rectangle 10"/>
              <p:cNvSpPr>
                <a:spLocks noChangeArrowheads="1"/>
              </p:cNvSpPr>
              <p:nvPr/>
            </p:nvSpPr>
            <p:spPr bwMode="auto">
              <a:xfrm>
                <a:off x="3065" y="1245"/>
                <a:ext cx="328" cy="580"/>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5400"/>
                  <a:t>(</a:t>
                </a:r>
              </a:p>
            </p:txBody>
          </p:sp>
          <p:sp>
            <p:nvSpPr>
              <p:cNvPr id="61471" name="Rectangle 11"/>
              <p:cNvSpPr>
                <a:spLocks noChangeArrowheads="1"/>
              </p:cNvSpPr>
              <p:nvPr/>
            </p:nvSpPr>
            <p:spPr bwMode="auto">
              <a:xfrm>
                <a:off x="5273" y="1245"/>
                <a:ext cx="328" cy="580"/>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5400"/>
                  <a:t>)</a:t>
                </a:r>
              </a:p>
            </p:txBody>
          </p:sp>
          <p:sp>
            <p:nvSpPr>
              <p:cNvPr id="61472" name="Line 12"/>
              <p:cNvSpPr>
                <a:spLocks noChangeShapeType="1"/>
              </p:cNvSpPr>
              <p:nvPr/>
            </p:nvSpPr>
            <p:spPr bwMode="auto">
              <a:xfrm flipH="1">
                <a:off x="3310" y="1488"/>
                <a:ext cx="1984" cy="0"/>
              </a:xfrm>
              <a:prstGeom prst="line">
                <a:avLst/>
              </a:prstGeom>
              <a:noFill/>
              <a:ln w="25399">
                <a:solidFill>
                  <a:schemeClr val="tx1"/>
                </a:solidFill>
                <a:round/>
                <a:headEnd/>
                <a:tailEnd/>
              </a:ln>
            </p:spPr>
            <p:txBody>
              <a:bodyPr wrap="none" anchor="ctr"/>
              <a:lstStyle/>
              <a:p>
                <a:endParaRPr lang="en-US"/>
              </a:p>
            </p:txBody>
          </p:sp>
          <p:sp>
            <p:nvSpPr>
              <p:cNvPr id="61473" name="Rectangle 13"/>
              <p:cNvSpPr>
                <a:spLocks noChangeArrowheads="1"/>
              </p:cNvSpPr>
              <p:nvPr/>
            </p:nvSpPr>
            <p:spPr bwMode="auto">
              <a:xfrm flipH="1">
                <a:off x="3247" y="1489"/>
                <a:ext cx="2110" cy="306"/>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600" b="1"/>
                  <a:t>Useful Life in Years</a:t>
                </a:r>
              </a:p>
            </p:txBody>
          </p:sp>
          <p:sp>
            <p:nvSpPr>
              <p:cNvPr id="61474" name="Rectangle 14"/>
              <p:cNvSpPr>
                <a:spLocks noChangeArrowheads="1"/>
              </p:cNvSpPr>
              <p:nvPr/>
            </p:nvSpPr>
            <p:spPr bwMode="auto">
              <a:xfrm flipH="1">
                <a:off x="3919" y="1201"/>
                <a:ext cx="766" cy="3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a:t> 2</a:t>
                </a:r>
              </a:p>
            </p:txBody>
          </p:sp>
        </p:grpSp>
        <p:sp>
          <p:nvSpPr>
            <p:cNvPr id="61468" name="Rectangle 15"/>
            <p:cNvSpPr>
              <a:spLocks noChangeArrowheads="1"/>
            </p:cNvSpPr>
            <p:nvPr/>
          </p:nvSpPr>
          <p:spPr bwMode="auto">
            <a:xfrm>
              <a:off x="1872" y="1377"/>
              <a:ext cx="245" cy="325"/>
            </a:xfrm>
            <a:prstGeom prst="rect">
              <a:avLst/>
            </a:prstGeom>
            <a:noFill/>
            <a:ln w="12699">
              <a:noFill/>
              <a:miter lim="800000"/>
              <a:headEnd/>
              <a:tailEnd/>
            </a:ln>
          </p:spPr>
          <p:txBody>
            <a:bodyPr wrap="none" lIns="90488" tIns="44450" rIns="90488" bIns="44450">
              <a:spAutoFit/>
            </a:bodyPr>
            <a:lstStyle/>
            <a:p>
              <a:pPr eaLnBrk="0" hangingPunct="0"/>
              <a:r>
                <a:rPr lang="en-US" b="1"/>
                <a:t>=</a:t>
              </a:r>
            </a:p>
          </p:txBody>
        </p:sp>
        <p:sp>
          <p:nvSpPr>
            <p:cNvPr id="61469" name="Rectangle 16"/>
            <p:cNvSpPr>
              <a:spLocks noChangeArrowheads="1"/>
            </p:cNvSpPr>
            <p:nvPr/>
          </p:nvSpPr>
          <p:spPr bwMode="auto">
            <a:xfrm>
              <a:off x="2880" y="1327"/>
              <a:ext cx="267" cy="367"/>
            </a:xfrm>
            <a:prstGeom prst="rect">
              <a:avLst/>
            </a:prstGeom>
            <a:noFill/>
            <a:ln w="12699">
              <a:noFill/>
              <a:miter lim="800000"/>
              <a:headEnd/>
              <a:tailEnd/>
            </a:ln>
          </p:spPr>
          <p:txBody>
            <a:bodyPr wrap="none" lIns="90488" tIns="44450" rIns="90488" bIns="44450">
              <a:spAutoFit/>
            </a:bodyPr>
            <a:lstStyle/>
            <a:p>
              <a:pPr eaLnBrk="0" hangingPunct="0"/>
              <a:r>
                <a:rPr lang="en-US" sz="3200" b="1"/>
                <a:t>×</a:t>
              </a:r>
            </a:p>
          </p:txBody>
        </p:sp>
      </p:grpSp>
      <p:grpSp>
        <p:nvGrpSpPr>
          <p:cNvPr id="5" name="Group 17"/>
          <p:cNvGrpSpPr>
            <a:grpSpLocks/>
          </p:cNvGrpSpPr>
          <p:nvPr/>
        </p:nvGrpSpPr>
        <p:grpSpPr bwMode="auto">
          <a:xfrm>
            <a:off x="1262063" y="3759200"/>
            <a:ext cx="5953125" cy="993775"/>
            <a:chOff x="795" y="2368"/>
            <a:chExt cx="3750" cy="626"/>
          </a:xfrm>
        </p:grpSpPr>
        <p:sp>
          <p:nvSpPr>
            <p:cNvPr id="61458" name="Rectangle 18"/>
            <p:cNvSpPr>
              <a:spLocks noChangeArrowheads="1"/>
            </p:cNvSpPr>
            <p:nvPr/>
          </p:nvSpPr>
          <p:spPr bwMode="auto">
            <a:xfrm>
              <a:off x="1961" y="2412"/>
              <a:ext cx="328" cy="582"/>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5400"/>
                <a:t>(</a:t>
              </a:r>
            </a:p>
          </p:txBody>
        </p:sp>
        <p:sp>
          <p:nvSpPr>
            <p:cNvPr id="61459" name="Rectangle 19"/>
            <p:cNvSpPr>
              <a:spLocks noChangeArrowheads="1"/>
            </p:cNvSpPr>
            <p:nvPr/>
          </p:nvSpPr>
          <p:spPr bwMode="auto">
            <a:xfrm>
              <a:off x="3098" y="2412"/>
              <a:ext cx="328" cy="582"/>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5400"/>
                <a:t>)</a:t>
              </a:r>
            </a:p>
          </p:txBody>
        </p:sp>
        <p:sp>
          <p:nvSpPr>
            <p:cNvPr id="61460" name="Rectangle 20"/>
            <p:cNvSpPr>
              <a:spLocks noChangeArrowheads="1"/>
            </p:cNvSpPr>
            <p:nvPr/>
          </p:nvSpPr>
          <p:spPr bwMode="auto">
            <a:xfrm>
              <a:off x="795" y="2556"/>
              <a:ext cx="2022" cy="306"/>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600" b="1"/>
                <a:t>  $62,500  ×    </a:t>
              </a:r>
            </a:p>
          </p:txBody>
        </p:sp>
        <p:sp>
          <p:nvSpPr>
            <p:cNvPr id="61461" name="Line 21"/>
            <p:cNvSpPr>
              <a:spLocks noChangeShapeType="1"/>
            </p:cNvSpPr>
            <p:nvPr/>
          </p:nvSpPr>
          <p:spPr bwMode="auto">
            <a:xfrm flipH="1">
              <a:off x="2230" y="2655"/>
              <a:ext cx="832" cy="0"/>
            </a:xfrm>
            <a:prstGeom prst="line">
              <a:avLst/>
            </a:prstGeom>
            <a:noFill/>
            <a:ln w="25399">
              <a:solidFill>
                <a:schemeClr val="tx1"/>
              </a:solidFill>
              <a:round/>
              <a:headEnd/>
              <a:tailEnd/>
            </a:ln>
          </p:spPr>
          <p:txBody>
            <a:bodyPr wrap="none" anchor="ctr"/>
            <a:lstStyle/>
            <a:p>
              <a:endParaRPr lang="en-US"/>
            </a:p>
          </p:txBody>
        </p:sp>
        <p:sp>
          <p:nvSpPr>
            <p:cNvPr id="61462" name="Rectangle 22"/>
            <p:cNvSpPr>
              <a:spLocks noChangeArrowheads="1"/>
            </p:cNvSpPr>
            <p:nvPr/>
          </p:nvSpPr>
          <p:spPr bwMode="auto">
            <a:xfrm flipH="1">
              <a:off x="2191" y="2656"/>
              <a:ext cx="910" cy="3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a:t>3 years</a:t>
              </a:r>
            </a:p>
          </p:txBody>
        </p:sp>
        <p:sp>
          <p:nvSpPr>
            <p:cNvPr id="61463" name="Rectangle 23"/>
            <p:cNvSpPr>
              <a:spLocks noChangeArrowheads="1"/>
            </p:cNvSpPr>
            <p:nvPr/>
          </p:nvSpPr>
          <p:spPr bwMode="auto">
            <a:xfrm flipH="1">
              <a:off x="2287" y="2368"/>
              <a:ext cx="766" cy="3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a:t> 2</a:t>
              </a:r>
            </a:p>
          </p:txBody>
        </p:sp>
        <p:sp>
          <p:nvSpPr>
            <p:cNvPr id="61464" name="Rectangle 24"/>
            <p:cNvSpPr>
              <a:spLocks noChangeArrowheads="1"/>
            </p:cNvSpPr>
            <p:nvPr/>
          </p:nvSpPr>
          <p:spPr bwMode="auto">
            <a:xfrm>
              <a:off x="3339" y="2556"/>
              <a:ext cx="1206" cy="306"/>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600" b="1"/>
                <a:t>=  $41,667 </a:t>
              </a:r>
            </a:p>
          </p:txBody>
        </p:sp>
      </p:grpSp>
      <p:grpSp>
        <p:nvGrpSpPr>
          <p:cNvPr id="6" name="Group 25"/>
          <p:cNvGrpSpPr>
            <a:grpSpLocks/>
          </p:cNvGrpSpPr>
          <p:nvPr/>
        </p:nvGrpSpPr>
        <p:grpSpPr bwMode="auto">
          <a:xfrm>
            <a:off x="1143000" y="5359400"/>
            <a:ext cx="7853363" cy="993775"/>
            <a:chOff x="720" y="3376"/>
            <a:chExt cx="4947" cy="626"/>
          </a:xfrm>
        </p:grpSpPr>
        <p:sp>
          <p:nvSpPr>
            <p:cNvPr id="61451" name="Rectangle 26"/>
            <p:cNvSpPr>
              <a:spLocks noChangeArrowheads="1"/>
            </p:cNvSpPr>
            <p:nvPr/>
          </p:nvSpPr>
          <p:spPr bwMode="auto">
            <a:xfrm>
              <a:off x="3083" y="3420"/>
              <a:ext cx="328" cy="582"/>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5400"/>
                <a:t>(</a:t>
              </a:r>
            </a:p>
          </p:txBody>
        </p:sp>
        <p:sp>
          <p:nvSpPr>
            <p:cNvPr id="61452" name="Rectangle 27"/>
            <p:cNvSpPr>
              <a:spLocks noChangeArrowheads="1"/>
            </p:cNvSpPr>
            <p:nvPr/>
          </p:nvSpPr>
          <p:spPr bwMode="auto">
            <a:xfrm>
              <a:off x="4220" y="3420"/>
              <a:ext cx="328" cy="582"/>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5400"/>
                <a:t>)</a:t>
              </a:r>
            </a:p>
          </p:txBody>
        </p:sp>
        <p:sp>
          <p:nvSpPr>
            <p:cNvPr id="61453" name="Rectangle 28"/>
            <p:cNvSpPr>
              <a:spLocks noChangeArrowheads="1"/>
            </p:cNvSpPr>
            <p:nvPr/>
          </p:nvSpPr>
          <p:spPr bwMode="auto">
            <a:xfrm>
              <a:off x="720" y="3564"/>
              <a:ext cx="2550" cy="306"/>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600" b="1"/>
                <a:t>  ($62,500 –  $41,667)  ×    </a:t>
              </a:r>
            </a:p>
          </p:txBody>
        </p:sp>
        <p:sp>
          <p:nvSpPr>
            <p:cNvPr id="61454" name="Line 29"/>
            <p:cNvSpPr>
              <a:spLocks noChangeShapeType="1"/>
            </p:cNvSpPr>
            <p:nvPr/>
          </p:nvSpPr>
          <p:spPr bwMode="auto">
            <a:xfrm flipH="1">
              <a:off x="3352" y="3663"/>
              <a:ext cx="832" cy="0"/>
            </a:xfrm>
            <a:prstGeom prst="line">
              <a:avLst/>
            </a:prstGeom>
            <a:noFill/>
            <a:ln w="25399">
              <a:solidFill>
                <a:schemeClr val="tx1"/>
              </a:solidFill>
              <a:round/>
              <a:headEnd/>
              <a:tailEnd/>
            </a:ln>
          </p:spPr>
          <p:txBody>
            <a:bodyPr wrap="none" anchor="ctr"/>
            <a:lstStyle/>
            <a:p>
              <a:endParaRPr lang="en-US"/>
            </a:p>
          </p:txBody>
        </p:sp>
        <p:sp>
          <p:nvSpPr>
            <p:cNvPr id="61455" name="Rectangle 30"/>
            <p:cNvSpPr>
              <a:spLocks noChangeArrowheads="1"/>
            </p:cNvSpPr>
            <p:nvPr/>
          </p:nvSpPr>
          <p:spPr bwMode="auto">
            <a:xfrm flipH="1">
              <a:off x="3313" y="3664"/>
              <a:ext cx="910" cy="3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a:t>3 years</a:t>
              </a:r>
            </a:p>
          </p:txBody>
        </p:sp>
        <p:sp>
          <p:nvSpPr>
            <p:cNvPr id="61456" name="Rectangle 31"/>
            <p:cNvSpPr>
              <a:spLocks noChangeArrowheads="1"/>
            </p:cNvSpPr>
            <p:nvPr/>
          </p:nvSpPr>
          <p:spPr bwMode="auto">
            <a:xfrm flipH="1">
              <a:off x="3409" y="3376"/>
              <a:ext cx="766" cy="3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a:t> 2</a:t>
              </a:r>
            </a:p>
          </p:txBody>
        </p:sp>
        <p:sp>
          <p:nvSpPr>
            <p:cNvPr id="61457" name="Rectangle 32"/>
            <p:cNvSpPr>
              <a:spLocks noChangeArrowheads="1"/>
            </p:cNvSpPr>
            <p:nvPr/>
          </p:nvSpPr>
          <p:spPr bwMode="auto">
            <a:xfrm>
              <a:off x="4461" y="3564"/>
              <a:ext cx="1206" cy="306"/>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600" b="1"/>
                <a:t>=  $13,889 </a:t>
              </a:r>
            </a:p>
          </p:txBody>
        </p:sp>
      </p:grpSp>
      <p:sp>
        <p:nvSpPr>
          <p:cNvPr id="38918" name="Rectangle 33"/>
          <p:cNvSpPr>
            <a:spLocks noGrp="1" noChangeArrowheads="1"/>
          </p:cNvSpPr>
          <p:nvPr>
            <p:ph type="title"/>
          </p:nvPr>
        </p:nvSpPr>
        <p:spPr/>
        <p:txBody>
          <a:bodyPr/>
          <a:lstStyle/>
          <a:p>
            <a:pPr fontAlgn="auto">
              <a:spcAft>
                <a:spcPts val="0"/>
              </a:spcAft>
              <a:defRPr/>
            </a:pPr>
            <a:r>
              <a:rPr lang="en-US" dirty="0" smtClean="0"/>
              <a:t>Declining-Balance Method</a:t>
            </a:r>
          </a:p>
        </p:txBody>
      </p:sp>
      <p:grpSp>
        <p:nvGrpSpPr>
          <p:cNvPr id="7" name="Group 34"/>
          <p:cNvGrpSpPr>
            <a:grpSpLocks/>
          </p:cNvGrpSpPr>
          <p:nvPr/>
        </p:nvGrpSpPr>
        <p:grpSpPr bwMode="auto">
          <a:xfrm>
            <a:off x="71438" y="3424238"/>
            <a:ext cx="3590925" cy="2062162"/>
            <a:chOff x="45" y="2157"/>
            <a:chExt cx="2262" cy="1299"/>
          </a:xfrm>
        </p:grpSpPr>
        <p:sp>
          <p:nvSpPr>
            <p:cNvPr id="61449" name="Rectangle 35"/>
            <p:cNvSpPr>
              <a:spLocks noChangeArrowheads="1"/>
            </p:cNvSpPr>
            <p:nvPr/>
          </p:nvSpPr>
          <p:spPr bwMode="auto">
            <a:xfrm>
              <a:off x="45" y="2157"/>
              <a:ext cx="2259" cy="3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u="sng"/>
                <a:t>Year 1 Depreciation:</a:t>
              </a:r>
            </a:p>
          </p:txBody>
        </p:sp>
        <p:sp>
          <p:nvSpPr>
            <p:cNvPr id="61450" name="Rectangle 36"/>
            <p:cNvSpPr>
              <a:spLocks noChangeArrowheads="1"/>
            </p:cNvSpPr>
            <p:nvPr/>
          </p:nvSpPr>
          <p:spPr bwMode="auto">
            <a:xfrm>
              <a:off x="48" y="3150"/>
              <a:ext cx="2259" cy="3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u="sng"/>
                <a:t>Year 2 Depreciation:</a:t>
              </a:r>
            </a:p>
          </p:txBody>
        </p:sp>
      </p:grpSp>
      <p:pic>
        <p:nvPicPr>
          <p:cNvPr id="61447" name="Picture 37"/>
          <p:cNvPicPr>
            <a:picLocks noChangeAspect="1" noChangeArrowheads="1"/>
          </p:cNvPicPr>
          <p:nvPr/>
        </p:nvPicPr>
        <p:blipFill>
          <a:blip r:embed="rId3"/>
          <a:srcRect/>
          <a:stretch>
            <a:fillRect/>
          </a:stretch>
        </p:blipFill>
        <p:spPr bwMode="auto">
          <a:xfrm>
            <a:off x="6705600" y="152400"/>
            <a:ext cx="2181225" cy="733425"/>
          </a:xfrm>
          <a:prstGeom prst="rect">
            <a:avLst/>
          </a:prstGeom>
          <a:noFill/>
          <a:ln w="9525">
            <a:noFill/>
            <a:miter lim="800000"/>
            <a:headEnd/>
            <a:tailEnd/>
          </a:ln>
        </p:spPr>
      </p:pic>
      <p:sp>
        <p:nvSpPr>
          <p:cNvPr id="6144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AEEAA047-8120-40A5-A4BF-A369F31F1153}" type="slidenum">
              <a:rPr lang="en-US"/>
              <a:pPr fontAlgn="base">
                <a:spcBef>
                  <a:spcPct val="0"/>
                </a:spcBef>
                <a:spcAft>
                  <a:spcPct val="0"/>
                </a:spcAft>
              </a:pPr>
              <a:t>22</a:t>
            </a:fld>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nodeType="after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4500"/>
                            </p:stCondLst>
                            <p:childTnLst>
                              <p:par>
                                <p:cTn id="17" presetID="18" presetClass="entr" presetSubtype="1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80" name="Object 16"/>
          <p:cNvGraphicFramePr>
            <a:graphicFrameLocks/>
          </p:cNvGraphicFramePr>
          <p:nvPr/>
        </p:nvGraphicFramePr>
        <p:xfrm>
          <a:off x="152400" y="1654175"/>
          <a:ext cx="8736013" cy="3159125"/>
        </p:xfrm>
        <a:graphic>
          <a:graphicData uri="http://schemas.openxmlformats.org/presentationml/2006/ole">
            <p:oleObj spid="_x0000_s11280" name="Worksheet" r:id="rId4" imgW="3954746" imgH="1440288" progId="Excel.Sheet.8">
              <p:embed/>
            </p:oleObj>
          </a:graphicData>
        </a:graphic>
      </p:graphicFrame>
      <p:sp>
        <p:nvSpPr>
          <p:cNvPr id="11281" name="Line 3"/>
          <p:cNvSpPr>
            <a:spLocks noChangeShapeType="1"/>
          </p:cNvSpPr>
          <p:nvPr/>
        </p:nvSpPr>
        <p:spPr bwMode="auto">
          <a:xfrm>
            <a:off x="3886200" y="4089400"/>
            <a:ext cx="2590800" cy="1828800"/>
          </a:xfrm>
          <a:prstGeom prst="line">
            <a:avLst/>
          </a:prstGeom>
          <a:noFill/>
          <a:ln w="38100">
            <a:solidFill>
              <a:srgbClr val="C00000"/>
            </a:solidFill>
            <a:round/>
            <a:headEnd type="triangle" w="med" len="med"/>
            <a:tailEnd/>
          </a:ln>
        </p:spPr>
        <p:txBody>
          <a:bodyPr wrap="none" anchor="ctr"/>
          <a:lstStyle/>
          <a:p>
            <a:endParaRPr lang="en-US"/>
          </a:p>
        </p:txBody>
      </p:sp>
      <p:grpSp>
        <p:nvGrpSpPr>
          <p:cNvPr id="11282" name="Group 4"/>
          <p:cNvGrpSpPr>
            <a:grpSpLocks/>
          </p:cNvGrpSpPr>
          <p:nvPr/>
        </p:nvGrpSpPr>
        <p:grpSpPr bwMode="auto">
          <a:xfrm>
            <a:off x="66675" y="5562600"/>
            <a:ext cx="7781925" cy="990600"/>
            <a:chOff x="477" y="3472"/>
            <a:chExt cx="4902" cy="624"/>
          </a:xfrm>
        </p:grpSpPr>
        <p:sp>
          <p:nvSpPr>
            <p:cNvPr id="11289" name="Rectangle 5"/>
            <p:cNvSpPr>
              <a:spLocks noChangeArrowheads="1"/>
            </p:cNvSpPr>
            <p:nvPr/>
          </p:nvSpPr>
          <p:spPr bwMode="auto">
            <a:xfrm>
              <a:off x="2795" y="3516"/>
              <a:ext cx="328" cy="580"/>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5400"/>
                <a:t>(</a:t>
              </a:r>
            </a:p>
          </p:txBody>
        </p:sp>
        <p:sp>
          <p:nvSpPr>
            <p:cNvPr id="11290" name="Rectangle 6"/>
            <p:cNvSpPr>
              <a:spLocks noChangeArrowheads="1"/>
            </p:cNvSpPr>
            <p:nvPr/>
          </p:nvSpPr>
          <p:spPr bwMode="auto">
            <a:xfrm>
              <a:off x="3932" y="3516"/>
              <a:ext cx="328" cy="580"/>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5400"/>
                <a:t>)</a:t>
              </a:r>
            </a:p>
          </p:txBody>
        </p:sp>
        <p:sp>
          <p:nvSpPr>
            <p:cNvPr id="11291" name="Rectangle 7"/>
            <p:cNvSpPr>
              <a:spLocks noChangeArrowheads="1"/>
            </p:cNvSpPr>
            <p:nvPr/>
          </p:nvSpPr>
          <p:spPr bwMode="auto">
            <a:xfrm>
              <a:off x="477" y="3660"/>
              <a:ext cx="2550" cy="306"/>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600" b="1"/>
                <a:t>  ($62,500 – $55,556)  ×    </a:t>
              </a:r>
            </a:p>
          </p:txBody>
        </p:sp>
        <p:sp>
          <p:nvSpPr>
            <p:cNvPr id="11292" name="Line 8"/>
            <p:cNvSpPr>
              <a:spLocks noChangeShapeType="1"/>
            </p:cNvSpPr>
            <p:nvPr/>
          </p:nvSpPr>
          <p:spPr bwMode="auto">
            <a:xfrm flipH="1">
              <a:off x="3064" y="3759"/>
              <a:ext cx="832" cy="0"/>
            </a:xfrm>
            <a:prstGeom prst="line">
              <a:avLst/>
            </a:prstGeom>
            <a:noFill/>
            <a:ln w="25399">
              <a:solidFill>
                <a:schemeClr val="tx1"/>
              </a:solidFill>
              <a:round/>
              <a:headEnd/>
              <a:tailEnd/>
            </a:ln>
          </p:spPr>
          <p:txBody>
            <a:bodyPr wrap="none" anchor="ctr"/>
            <a:lstStyle/>
            <a:p>
              <a:endParaRPr lang="en-US"/>
            </a:p>
          </p:txBody>
        </p:sp>
        <p:sp>
          <p:nvSpPr>
            <p:cNvPr id="11293" name="Rectangle 9"/>
            <p:cNvSpPr>
              <a:spLocks noChangeArrowheads="1"/>
            </p:cNvSpPr>
            <p:nvPr/>
          </p:nvSpPr>
          <p:spPr bwMode="auto">
            <a:xfrm flipH="1">
              <a:off x="3025" y="3760"/>
              <a:ext cx="910" cy="3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a:t>3 years</a:t>
              </a:r>
            </a:p>
          </p:txBody>
        </p:sp>
        <p:sp>
          <p:nvSpPr>
            <p:cNvPr id="11294" name="Rectangle 10"/>
            <p:cNvSpPr>
              <a:spLocks noChangeArrowheads="1"/>
            </p:cNvSpPr>
            <p:nvPr/>
          </p:nvSpPr>
          <p:spPr bwMode="auto">
            <a:xfrm flipH="1">
              <a:off x="3121" y="3472"/>
              <a:ext cx="766" cy="3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600" b="1"/>
                <a:t> 2</a:t>
              </a:r>
            </a:p>
          </p:txBody>
        </p:sp>
        <p:sp>
          <p:nvSpPr>
            <p:cNvPr id="11295" name="Rectangle 11"/>
            <p:cNvSpPr>
              <a:spLocks noChangeArrowheads="1"/>
            </p:cNvSpPr>
            <p:nvPr/>
          </p:nvSpPr>
          <p:spPr bwMode="auto">
            <a:xfrm>
              <a:off x="4173" y="3660"/>
              <a:ext cx="1206" cy="306"/>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2600" b="1"/>
                <a:t>=  $4,629 </a:t>
              </a:r>
            </a:p>
          </p:txBody>
        </p:sp>
      </p:grpSp>
      <p:sp>
        <p:nvSpPr>
          <p:cNvPr id="11283" name="AutoShape 12"/>
          <p:cNvSpPr>
            <a:spLocks noChangeArrowheads="1"/>
          </p:cNvSpPr>
          <p:nvPr/>
        </p:nvSpPr>
        <p:spPr bwMode="auto">
          <a:xfrm>
            <a:off x="7708900" y="3835400"/>
            <a:ext cx="965200" cy="431800"/>
          </a:xfrm>
          <a:prstGeom prst="roundRect">
            <a:avLst>
              <a:gd name="adj" fmla="val 12495"/>
            </a:avLst>
          </a:prstGeom>
          <a:noFill/>
          <a:ln w="25399">
            <a:solidFill>
              <a:srgbClr val="C00000"/>
            </a:solidFill>
            <a:round/>
            <a:headEnd/>
            <a:tailEnd/>
          </a:ln>
        </p:spPr>
        <p:txBody>
          <a:bodyPr wrap="none" anchor="ctr"/>
          <a:lstStyle/>
          <a:p>
            <a:endParaRPr lang="en-US"/>
          </a:p>
        </p:txBody>
      </p:sp>
      <p:sp>
        <p:nvSpPr>
          <p:cNvPr id="11284" name="Rectangle 13"/>
          <p:cNvSpPr>
            <a:spLocks noChangeArrowheads="1"/>
          </p:cNvSpPr>
          <p:nvPr/>
        </p:nvSpPr>
        <p:spPr bwMode="auto">
          <a:xfrm>
            <a:off x="5846763" y="5059363"/>
            <a:ext cx="3225800" cy="458787"/>
          </a:xfrm>
          <a:prstGeom prst="rect">
            <a:avLst/>
          </a:prstGeom>
          <a:noFill/>
          <a:ln w="12699">
            <a:noFill/>
            <a:miter lim="800000"/>
            <a:headEnd/>
            <a:tailEnd/>
          </a:ln>
        </p:spPr>
        <p:txBody>
          <a:bodyPr wrap="none" lIns="90488" tIns="44450" rIns="90488" bIns="44450">
            <a:spAutoFit/>
          </a:bodyPr>
          <a:lstStyle/>
          <a:p>
            <a:pPr eaLnBrk="0" hangingPunct="0"/>
            <a:r>
              <a:rPr lang="en-US" sz="2400" b="1">
                <a:solidFill>
                  <a:srgbClr val="C00000"/>
                </a:solidFill>
              </a:rPr>
              <a:t>Below residual value</a:t>
            </a:r>
          </a:p>
        </p:txBody>
      </p:sp>
      <p:sp>
        <p:nvSpPr>
          <p:cNvPr id="11285" name="Line 14"/>
          <p:cNvSpPr>
            <a:spLocks noChangeShapeType="1"/>
          </p:cNvSpPr>
          <p:nvPr/>
        </p:nvSpPr>
        <p:spPr bwMode="auto">
          <a:xfrm flipV="1">
            <a:off x="7086600" y="4254500"/>
            <a:ext cx="673100" cy="927100"/>
          </a:xfrm>
          <a:prstGeom prst="line">
            <a:avLst/>
          </a:prstGeom>
          <a:noFill/>
          <a:ln w="38100">
            <a:solidFill>
              <a:srgbClr val="C00000"/>
            </a:solidFill>
            <a:round/>
            <a:headEnd/>
            <a:tailEnd type="triangle" w="med" len="med"/>
          </a:ln>
        </p:spPr>
        <p:txBody>
          <a:bodyPr wrap="none" anchor="ctr"/>
          <a:lstStyle/>
          <a:p>
            <a:endParaRPr lang="en-US"/>
          </a:p>
        </p:txBody>
      </p:sp>
      <p:sp>
        <p:nvSpPr>
          <p:cNvPr id="11272" name="Rectangle 16"/>
          <p:cNvSpPr>
            <a:spLocks noGrp="1" noChangeArrowheads="1"/>
          </p:cNvSpPr>
          <p:nvPr>
            <p:ph type="title"/>
          </p:nvPr>
        </p:nvSpPr>
        <p:spPr/>
        <p:txBody>
          <a:bodyPr/>
          <a:lstStyle/>
          <a:p>
            <a:pPr fontAlgn="auto">
              <a:spcAft>
                <a:spcPts val="0"/>
              </a:spcAft>
              <a:defRPr/>
            </a:pPr>
            <a:r>
              <a:rPr lang="en-US" dirty="0" smtClean="0"/>
              <a:t>Declining-Balance Method</a:t>
            </a:r>
          </a:p>
        </p:txBody>
      </p:sp>
      <p:sp>
        <p:nvSpPr>
          <p:cNvPr id="1128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F2FA7E32-4030-4E24-8FA8-65E427FA2F60}" type="slidenum">
              <a:rPr lang="en-US"/>
              <a:pPr fontAlgn="base">
                <a:spcBef>
                  <a:spcPct val="0"/>
                </a:spcBef>
                <a:spcAft>
                  <a:spcPct val="0"/>
                </a:spcAft>
              </a:pPr>
              <a:t>23</a:t>
            </a:fld>
            <a:endParaRPr lang="en-US"/>
          </a:p>
        </p:txBody>
      </p:sp>
      <p:pic>
        <p:nvPicPr>
          <p:cNvPr id="11288" name="Picture 16"/>
          <p:cNvPicPr>
            <a:picLocks noChangeAspect="1" noChangeArrowheads="1"/>
          </p:cNvPicPr>
          <p:nvPr/>
        </p:nvPicPr>
        <p:blipFill>
          <a:blip r:embed="rId5"/>
          <a:srcRect/>
          <a:stretch>
            <a:fillRect/>
          </a:stretch>
        </p:blipFill>
        <p:spPr bwMode="auto">
          <a:xfrm>
            <a:off x="6705600" y="152400"/>
            <a:ext cx="2181225" cy="7334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054"/>
          <p:cNvSpPr>
            <a:spLocks noGrp="1" noChangeArrowheads="1"/>
          </p:cNvSpPr>
          <p:nvPr>
            <p:ph type="title"/>
          </p:nvPr>
        </p:nvSpPr>
        <p:spPr/>
        <p:txBody>
          <a:bodyPr/>
          <a:lstStyle/>
          <a:p>
            <a:pPr fontAlgn="auto">
              <a:spcAft>
                <a:spcPts val="0"/>
              </a:spcAft>
              <a:defRPr/>
            </a:pPr>
            <a:r>
              <a:rPr lang="en-US" dirty="0" smtClean="0"/>
              <a:t>Declining-Balance Method</a:t>
            </a:r>
          </a:p>
        </p:txBody>
      </p:sp>
      <p:graphicFrame>
        <p:nvGraphicFramePr>
          <p:cNvPr id="12304" name="Object 16"/>
          <p:cNvGraphicFramePr>
            <a:graphicFrameLocks/>
          </p:cNvGraphicFramePr>
          <p:nvPr/>
        </p:nvGraphicFramePr>
        <p:xfrm>
          <a:off x="152400" y="1654175"/>
          <a:ext cx="8736013" cy="3159125"/>
        </p:xfrm>
        <a:graphic>
          <a:graphicData uri="http://schemas.openxmlformats.org/presentationml/2006/ole">
            <p:oleObj spid="_x0000_s12304" name="Worksheet" r:id="rId4" imgW="3954746" imgH="1440288" progId="Excel.Sheet.8">
              <p:embed/>
            </p:oleObj>
          </a:graphicData>
        </a:graphic>
      </p:graphicFrame>
      <p:sp>
        <p:nvSpPr>
          <p:cNvPr id="1230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6F993DBD-A871-4AAD-89DC-9F6DEBF69DE8}" type="slidenum">
              <a:rPr lang="en-US"/>
              <a:pPr fontAlgn="base">
                <a:spcBef>
                  <a:spcPct val="0"/>
                </a:spcBef>
                <a:spcAft>
                  <a:spcPct val="0"/>
                </a:spcAft>
              </a:pPr>
              <a:t>24</a:t>
            </a:fld>
            <a:endParaRPr lang="en-US"/>
          </a:p>
        </p:txBody>
      </p:sp>
      <p:pic>
        <p:nvPicPr>
          <p:cNvPr id="12307" name="Picture 7"/>
          <p:cNvPicPr>
            <a:picLocks noChangeAspect="1" noChangeArrowheads="1"/>
          </p:cNvPicPr>
          <p:nvPr/>
        </p:nvPicPr>
        <p:blipFill>
          <a:blip r:embed="rId5"/>
          <a:srcRect/>
          <a:stretch>
            <a:fillRect/>
          </a:stretch>
        </p:blipFill>
        <p:spPr bwMode="auto">
          <a:xfrm>
            <a:off x="6705600" y="152400"/>
            <a:ext cx="2181225" cy="733425"/>
          </a:xfrm>
          <a:prstGeom prst="rect">
            <a:avLst/>
          </a:prstGeom>
          <a:noFill/>
          <a:ln w="9525">
            <a:noFill/>
            <a:miter lim="800000"/>
            <a:headEnd/>
            <a:tailEnd/>
          </a:ln>
        </p:spPr>
      </p:pic>
      <p:sp>
        <p:nvSpPr>
          <p:cNvPr id="12308" name="Line 2052"/>
          <p:cNvSpPr>
            <a:spLocks noChangeShapeType="1"/>
          </p:cNvSpPr>
          <p:nvPr/>
        </p:nvSpPr>
        <p:spPr bwMode="auto">
          <a:xfrm>
            <a:off x="3810000" y="4114800"/>
            <a:ext cx="1828800" cy="1600200"/>
          </a:xfrm>
          <a:prstGeom prst="line">
            <a:avLst/>
          </a:prstGeom>
          <a:noFill/>
          <a:ln w="38100">
            <a:solidFill>
              <a:srgbClr val="C00000"/>
            </a:solidFill>
            <a:round/>
            <a:headEnd type="triangle" w="med" len="med"/>
            <a:tailEnd/>
          </a:ln>
        </p:spPr>
        <p:txBody>
          <a:bodyPr wrap="none" anchor="ctr"/>
          <a:lstStyle/>
          <a:p>
            <a:endParaRPr lang="en-US"/>
          </a:p>
        </p:txBody>
      </p:sp>
      <p:sp>
        <p:nvSpPr>
          <p:cNvPr id="30723" name="Rectangle 2050"/>
          <p:cNvSpPr>
            <a:spLocks noChangeArrowheads="1"/>
          </p:cNvSpPr>
          <p:nvPr/>
        </p:nvSpPr>
        <p:spPr bwMode="auto">
          <a:xfrm>
            <a:off x="912813" y="5557838"/>
            <a:ext cx="7189787" cy="876300"/>
          </a:xfrm>
          <a:prstGeom prst="rect">
            <a:avLst/>
          </a:prstGeom>
          <a:solidFill>
            <a:schemeClr val="accent1">
              <a:lumMod val="40000"/>
              <a:lumOff val="60000"/>
            </a:schemeClr>
          </a:solidFill>
          <a:ln w="57149" cmpd="thinThick">
            <a:solidFill>
              <a:srgbClr val="C00000"/>
            </a:solidFill>
            <a:miter lim="800000"/>
            <a:headEnd/>
            <a:tailEnd/>
          </a:ln>
        </p:spPr>
        <p:txBody>
          <a:bodyPr wrap="none" lIns="90488" tIns="44450" rIns="90488" bIns="44450">
            <a:spAutoFit/>
          </a:bodyPr>
          <a:lstStyle/>
          <a:p>
            <a:pPr algn="ctr" eaLnBrk="0" fontAlgn="auto" hangingPunct="0">
              <a:spcBef>
                <a:spcPts val="0"/>
              </a:spcBef>
              <a:spcAft>
                <a:spcPts val="0"/>
              </a:spcAft>
              <a:defRPr/>
            </a:pPr>
            <a:r>
              <a:rPr lang="en-US" sz="2400" dirty="0">
                <a:latin typeface="Arial" pitchFamily="34" charset="0"/>
                <a:cs typeface="Arial" pitchFamily="34" charset="0"/>
              </a:rPr>
              <a:t>Depreciation expense is limited to the amount that</a:t>
            </a:r>
            <a:br>
              <a:rPr lang="en-US" sz="2400" dirty="0">
                <a:latin typeface="Arial" pitchFamily="34" charset="0"/>
                <a:cs typeface="Arial" pitchFamily="34" charset="0"/>
              </a:rPr>
            </a:br>
            <a:r>
              <a:rPr lang="en-US" sz="2400" dirty="0">
                <a:latin typeface="Arial" pitchFamily="34" charset="0"/>
                <a:cs typeface="Arial" pitchFamily="34" charset="0"/>
              </a:rPr>
              <a:t>reduces book value to the estimated residual value.</a:t>
            </a: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fontAlgn="auto">
              <a:spcAft>
                <a:spcPts val="0"/>
              </a:spcAft>
              <a:defRPr/>
            </a:pPr>
            <a:r>
              <a:rPr lang="en-US" dirty="0" smtClean="0"/>
              <a:t>International Perspective</a:t>
            </a:r>
            <a:r>
              <a:rPr lang="en-US" sz="4000" dirty="0" smtClean="0"/>
              <a:t/>
            </a:r>
            <a:br>
              <a:rPr lang="en-US" sz="4000" dirty="0" smtClean="0"/>
            </a:br>
            <a:r>
              <a:rPr lang="en-US" sz="2800" dirty="0" smtClean="0"/>
              <a:t>Component allocation</a:t>
            </a:r>
          </a:p>
        </p:txBody>
      </p:sp>
      <p:sp>
        <p:nvSpPr>
          <p:cNvPr id="9" name="Rectangle 8"/>
          <p:cNvSpPr/>
          <p:nvPr/>
        </p:nvSpPr>
        <p:spPr>
          <a:xfrm>
            <a:off x="609600" y="3048000"/>
            <a:ext cx="7848600" cy="2514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Under IFRS, the cost of an individual asset’s components is allocated among each significant component and then depreciated separately over that component’s useful life. </a:t>
            </a:r>
            <a:endParaRPr lang="en-US" sz="2800" dirty="0"/>
          </a:p>
        </p:txBody>
      </p:sp>
      <p:sp>
        <p:nvSpPr>
          <p:cNvPr id="6963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B7C58A12-6F52-4105-BA75-FBC80EA94BC6}" type="slidenum">
              <a:rPr lang="en-US"/>
              <a:pPr fontAlgn="base">
                <a:spcBef>
                  <a:spcPct val="0"/>
                </a:spcBef>
                <a:spcAft>
                  <a:spcPct val="0"/>
                </a:spcAft>
              </a:pPr>
              <a:t>25</a:t>
            </a:fld>
            <a:endParaRPr lang="en-US"/>
          </a:p>
        </p:txBody>
      </p:sp>
      <p:pic>
        <p:nvPicPr>
          <p:cNvPr id="69636" name="Picture 10" descr="C:\Users\DoddandSusan\AppData\Local\Microsoft\Windows\Temporary Internet Files\Content.IE5\7DRPAD1C\MCj04396130000[1].png"/>
          <p:cNvPicPr>
            <a:picLocks noChangeAspect="1" noChangeArrowheads="1"/>
          </p:cNvPicPr>
          <p:nvPr/>
        </p:nvPicPr>
        <p:blipFill>
          <a:blip r:embed="rId3"/>
          <a:srcRect/>
          <a:stretch>
            <a:fillRect/>
          </a:stretch>
        </p:blipFill>
        <p:spPr bwMode="auto">
          <a:xfrm>
            <a:off x="7696200" y="762000"/>
            <a:ext cx="1263650" cy="13906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TAX REPORTING</a:t>
            </a:r>
            <a:endParaRPr lang="en-US" dirty="0"/>
          </a:p>
        </p:txBody>
      </p:sp>
      <p:pic>
        <p:nvPicPr>
          <p:cNvPr id="71682" name="Picture 3"/>
          <p:cNvPicPr>
            <a:picLocks noChangeAspect="1" noChangeArrowheads="1"/>
          </p:cNvPicPr>
          <p:nvPr/>
        </p:nvPicPr>
        <p:blipFill>
          <a:blip r:embed="rId3"/>
          <a:srcRect/>
          <a:stretch>
            <a:fillRect/>
          </a:stretch>
        </p:blipFill>
        <p:spPr bwMode="auto">
          <a:xfrm>
            <a:off x="152400" y="4243388"/>
            <a:ext cx="8686800" cy="2309812"/>
          </a:xfrm>
          <a:prstGeom prst="rect">
            <a:avLst/>
          </a:prstGeom>
          <a:noFill/>
          <a:ln w="9525">
            <a:noFill/>
            <a:miter lim="800000"/>
            <a:headEnd/>
            <a:tailEnd/>
          </a:ln>
        </p:spPr>
      </p:pic>
      <p:sp>
        <p:nvSpPr>
          <p:cNvPr id="5" name="Rectangle 4"/>
          <p:cNvSpPr/>
          <p:nvPr/>
        </p:nvSpPr>
        <p:spPr>
          <a:xfrm>
            <a:off x="217488" y="1524000"/>
            <a:ext cx="8550275" cy="2590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solidFill>
                  <a:schemeClr val="tx1"/>
                </a:solidFill>
              </a:rPr>
              <a:t>Most public companies maintain two sets of accounting records reflecting the same transactions, but accounted for using two different sets of measurement rules. One set is prepared under GAAP for reporting to stockholders. The other set is prepared to determine the company’s tax obligation under the Internal Revenue Code (IRC). The two sets of rules differ because the objectives of GAAP and the IRC differ.</a:t>
            </a:r>
            <a:endParaRPr lang="en-US" sz="2200" dirty="0"/>
          </a:p>
        </p:txBody>
      </p:sp>
      <p:sp>
        <p:nvSpPr>
          <p:cNvPr id="7168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1C40465D-7F02-4D81-9A6F-2872172516E0}" type="slidenum">
              <a:rPr lang="en-US"/>
              <a:pPr fontAlgn="base">
                <a:spcBef>
                  <a:spcPct val="0"/>
                </a:spcBef>
                <a:spcAft>
                  <a:spcPct val="0"/>
                </a:spcAft>
              </a:pPr>
              <a:t>26</a:t>
            </a:fld>
            <a:endParaRPr lang="en-US"/>
          </a:p>
        </p:txBody>
      </p:sp>
    </p:spTree>
  </p:cSld>
  <p:clrMapOvr>
    <a:masterClrMapping/>
  </p:clrMapOvr>
  <p:transition spd="med">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a:xfrm>
            <a:off x="457200" y="33338"/>
            <a:ext cx="8382000" cy="914400"/>
          </a:xfrm>
        </p:spPr>
        <p:txBody>
          <a:bodyPr/>
          <a:lstStyle/>
          <a:p>
            <a:pPr fontAlgn="auto">
              <a:spcAft>
                <a:spcPts val="0"/>
              </a:spcAft>
              <a:defRPr/>
            </a:pPr>
            <a:r>
              <a:rPr lang="en-US" dirty="0" smtClean="0">
                <a:solidFill>
                  <a:schemeClr val="tx1"/>
                </a:solidFill>
              </a:rPr>
              <a:t>Measuring Asset Impairment</a:t>
            </a:r>
          </a:p>
        </p:txBody>
      </p:sp>
      <p:sp>
        <p:nvSpPr>
          <p:cNvPr id="52227" name="Rectangle 6"/>
          <p:cNvSpPr>
            <a:spLocks noGrp="1" noChangeArrowheads="1"/>
          </p:cNvSpPr>
          <p:nvPr>
            <p:ph type="body" idx="1"/>
          </p:nvPr>
        </p:nvSpPr>
        <p:spPr>
          <a:xfrm>
            <a:off x="334963" y="1447800"/>
            <a:ext cx="5761037" cy="2103438"/>
          </a:xfrm>
          <a:solidFill>
            <a:schemeClr val="accent1">
              <a:lumMod val="40000"/>
              <a:lumOff val="60000"/>
            </a:schemeClr>
          </a:solidFill>
          <a:ln w="28575">
            <a:solidFill>
              <a:schemeClr val="tx1">
                <a:lumMod val="95000"/>
                <a:lumOff val="5000"/>
              </a:schemeClr>
            </a:solidFill>
          </a:ln>
        </p:spPr>
        <p:txBody>
          <a:bodyPr rtlCol="0">
            <a:normAutofit/>
          </a:bodyPr>
          <a:lstStyle/>
          <a:p>
            <a:pPr fontAlgn="auto">
              <a:buFont typeface="Wingdings" pitchFamily="2" charset="2"/>
              <a:buNone/>
              <a:defRPr/>
            </a:pPr>
            <a:r>
              <a:rPr lang="en-US" sz="2200" dirty="0" smtClean="0">
                <a:solidFill>
                  <a:schemeClr val="tx1">
                    <a:lumMod val="95000"/>
                    <a:lumOff val="5000"/>
                  </a:schemeClr>
                </a:solidFill>
                <a:cs typeface="Arial" pitchFamily="34" charset="0"/>
              </a:rPr>
              <a:t>Impairment is the loss of a significant portion</a:t>
            </a:r>
            <a:br>
              <a:rPr lang="en-US" sz="2200" dirty="0" smtClean="0">
                <a:solidFill>
                  <a:schemeClr val="tx1">
                    <a:lumMod val="95000"/>
                    <a:lumOff val="5000"/>
                  </a:schemeClr>
                </a:solidFill>
                <a:cs typeface="Arial" pitchFamily="34" charset="0"/>
              </a:rPr>
            </a:br>
            <a:r>
              <a:rPr lang="en-US" sz="2200" dirty="0" smtClean="0">
                <a:solidFill>
                  <a:schemeClr val="tx1">
                    <a:lumMod val="95000"/>
                    <a:lumOff val="5000"/>
                  </a:schemeClr>
                </a:solidFill>
                <a:cs typeface="Arial" pitchFamily="34" charset="0"/>
              </a:rPr>
              <a:t>of the utility of an asset through . . .</a:t>
            </a:r>
          </a:p>
          <a:p>
            <a:pPr marL="365760" lvl="1" indent="-182880" fontAlgn="auto">
              <a:spcBef>
                <a:spcPts val="600"/>
              </a:spcBef>
              <a:spcAft>
                <a:spcPts val="0"/>
              </a:spcAft>
              <a:buClr>
                <a:schemeClr val="tx1"/>
              </a:buClr>
              <a:buFont typeface="Arial" pitchFamily="34" charset="0"/>
              <a:buChar char="•"/>
              <a:defRPr/>
            </a:pPr>
            <a:r>
              <a:rPr lang="en-US" sz="2200" dirty="0" smtClean="0">
                <a:solidFill>
                  <a:schemeClr val="tx1">
                    <a:lumMod val="95000"/>
                    <a:lumOff val="5000"/>
                  </a:schemeClr>
                </a:solidFill>
                <a:cs typeface="Arial" pitchFamily="34" charset="0"/>
              </a:rPr>
              <a:t>Casualty.</a:t>
            </a:r>
          </a:p>
          <a:p>
            <a:pPr marL="365760" lvl="1" indent="-182880" fontAlgn="auto">
              <a:spcBef>
                <a:spcPts val="600"/>
              </a:spcBef>
              <a:spcAft>
                <a:spcPts val="0"/>
              </a:spcAft>
              <a:buClr>
                <a:schemeClr val="tx1"/>
              </a:buClr>
              <a:buFont typeface="Arial" pitchFamily="34" charset="0"/>
              <a:buChar char="•"/>
              <a:defRPr/>
            </a:pPr>
            <a:r>
              <a:rPr lang="en-US" sz="2200" dirty="0" smtClean="0">
                <a:solidFill>
                  <a:schemeClr val="tx1">
                    <a:lumMod val="95000"/>
                    <a:lumOff val="5000"/>
                  </a:schemeClr>
                </a:solidFill>
                <a:cs typeface="Arial" pitchFamily="34" charset="0"/>
              </a:rPr>
              <a:t>Obsolescence.</a:t>
            </a:r>
          </a:p>
          <a:p>
            <a:pPr marL="365760" lvl="1" indent="-182880" fontAlgn="auto">
              <a:spcBef>
                <a:spcPts val="600"/>
              </a:spcBef>
              <a:spcAft>
                <a:spcPts val="0"/>
              </a:spcAft>
              <a:buClr>
                <a:schemeClr val="tx1"/>
              </a:buClr>
              <a:buFont typeface="Arial" pitchFamily="34" charset="0"/>
              <a:buChar char="•"/>
              <a:defRPr/>
            </a:pPr>
            <a:r>
              <a:rPr lang="en-US" sz="2200" dirty="0" smtClean="0">
                <a:solidFill>
                  <a:schemeClr val="tx1">
                    <a:lumMod val="95000"/>
                    <a:lumOff val="5000"/>
                  </a:schemeClr>
                </a:solidFill>
                <a:cs typeface="Arial" pitchFamily="34" charset="0"/>
              </a:rPr>
              <a:t>Lack of demand for the asset’s services.</a:t>
            </a:r>
          </a:p>
        </p:txBody>
      </p:sp>
      <p:sp>
        <p:nvSpPr>
          <p:cNvPr id="52228" name="Rectangle 4"/>
          <p:cNvSpPr>
            <a:spLocks noChangeArrowheads="1"/>
          </p:cNvSpPr>
          <p:nvPr/>
        </p:nvSpPr>
        <p:spPr bwMode="auto">
          <a:xfrm>
            <a:off x="6324600" y="1444625"/>
            <a:ext cx="2362200" cy="2103438"/>
          </a:xfrm>
          <a:prstGeom prst="rect">
            <a:avLst/>
          </a:prstGeom>
          <a:solidFill>
            <a:schemeClr val="accent2">
              <a:lumMod val="40000"/>
              <a:lumOff val="60000"/>
            </a:schemeClr>
          </a:solidFill>
          <a:ln w="25399">
            <a:solidFill>
              <a:schemeClr val="tx1"/>
            </a:solidFill>
            <a:miter lim="800000"/>
            <a:headEnd/>
            <a:tailEnd/>
          </a:ln>
        </p:spPr>
        <p:txBody>
          <a:bodyPr wrap="none" lIns="90488" tIns="44450" rIns="90488" bIns="44450" anchor="ctr"/>
          <a:lstStyle/>
          <a:p>
            <a:pPr algn="ctr" eaLnBrk="0" fontAlgn="auto" hangingPunct="0">
              <a:spcBef>
                <a:spcPts val="0"/>
              </a:spcBef>
              <a:spcAft>
                <a:spcPts val="0"/>
              </a:spcAft>
              <a:defRPr/>
            </a:pPr>
            <a:r>
              <a:rPr lang="en-US" sz="2200" dirty="0">
                <a:latin typeface="Arial" pitchFamily="34" charset="0"/>
                <a:cs typeface="Arial" pitchFamily="34" charset="0"/>
              </a:rPr>
              <a:t>Recognize a</a:t>
            </a:r>
            <a:br>
              <a:rPr lang="en-US" sz="2200" dirty="0">
                <a:latin typeface="Arial" pitchFamily="34" charset="0"/>
                <a:cs typeface="Arial" pitchFamily="34" charset="0"/>
              </a:rPr>
            </a:br>
            <a:r>
              <a:rPr lang="en-US" sz="2200" dirty="0">
                <a:latin typeface="Arial" pitchFamily="34" charset="0"/>
                <a:cs typeface="Arial" pitchFamily="34" charset="0"/>
              </a:rPr>
              <a:t>loss when</a:t>
            </a:r>
            <a:br>
              <a:rPr lang="en-US" sz="2200" dirty="0">
                <a:latin typeface="Arial" pitchFamily="34" charset="0"/>
                <a:cs typeface="Arial" pitchFamily="34" charset="0"/>
              </a:rPr>
            </a:br>
            <a:r>
              <a:rPr lang="en-US" sz="2200" dirty="0">
                <a:latin typeface="Arial" pitchFamily="34" charset="0"/>
                <a:cs typeface="Arial" pitchFamily="34" charset="0"/>
              </a:rPr>
              <a:t>an asset</a:t>
            </a:r>
            <a:br>
              <a:rPr lang="en-US" sz="2200" dirty="0">
                <a:latin typeface="Arial" pitchFamily="34" charset="0"/>
                <a:cs typeface="Arial" pitchFamily="34" charset="0"/>
              </a:rPr>
            </a:br>
            <a:r>
              <a:rPr lang="en-US" sz="2200" dirty="0">
                <a:latin typeface="Arial" pitchFamily="34" charset="0"/>
                <a:cs typeface="Arial" pitchFamily="34" charset="0"/>
              </a:rPr>
              <a:t>suffers a</a:t>
            </a:r>
            <a:br>
              <a:rPr lang="en-US" sz="2200" dirty="0">
                <a:latin typeface="Arial" pitchFamily="34" charset="0"/>
                <a:cs typeface="Arial" pitchFamily="34" charset="0"/>
              </a:rPr>
            </a:br>
            <a:r>
              <a:rPr lang="en-US" sz="2200" dirty="0">
                <a:latin typeface="Arial" pitchFamily="34" charset="0"/>
                <a:cs typeface="Arial" pitchFamily="34" charset="0"/>
              </a:rPr>
              <a:t>permanent</a:t>
            </a:r>
            <a:br>
              <a:rPr lang="en-US" sz="2200" dirty="0">
                <a:latin typeface="Arial" pitchFamily="34" charset="0"/>
                <a:cs typeface="Arial" pitchFamily="34" charset="0"/>
              </a:rPr>
            </a:br>
            <a:r>
              <a:rPr lang="en-US" sz="2200" dirty="0">
                <a:latin typeface="Arial" pitchFamily="34" charset="0"/>
                <a:cs typeface="Arial" pitchFamily="34" charset="0"/>
              </a:rPr>
              <a:t>impairment. </a:t>
            </a:r>
          </a:p>
        </p:txBody>
      </p:sp>
      <p:pic>
        <p:nvPicPr>
          <p:cNvPr id="73732" name="Picture 5"/>
          <p:cNvPicPr>
            <a:picLocks noChangeAspect="1" noChangeArrowheads="1"/>
          </p:cNvPicPr>
          <p:nvPr/>
        </p:nvPicPr>
        <p:blipFill>
          <a:blip r:embed="rId3"/>
          <a:srcRect/>
          <a:stretch>
            <a:fillRect/>
          </a:stretch>
        </p:blipFill>
        <p:spPr bwMode="auto">
          <a:xfrm>
            <a:off x="620713" y="4038600"/>
            <a:ext cx="7772400" cy="2586038"/>
          </a:xfrm>
          <a:prstGeom prst="rect">
            <a:avLst/>
          </a:prstGeom>
          <a:noFill/>
          <a:ln w="9525">
            <a:solidFill>
              <a:srgbClr val="000000"/>
            </a:solidFill>
            <a:miter lim="800000"/>
            <a:headEnd/>
            <a:tailEnd/>
          </a:ln>
        </p:spPr>
      </p:pic>
      <p:sp>
        <p:nvSpPr>
          <p:cNvPr id="7373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4BD98771-2B71-4AC2-B87E-A49D3707E590}" type="slidenum">
              <a:rPr lang="en-US"/>
              <a:pPr fontAlgn="base">
                <a:spcBef>
                  <a:spcPct val="0"/>
                </a:spcBef>
                <a:spcAft>
                  <a:spcPct val="0"/>
                </a:spcAft>
              </a:pPr>
              <a:t>27</a:t>
            </a:fld>
            <a:endParaRPr lang="en-US"/>
          </a:p>
        </p:txBody>
      </p: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328613" y="2286000"/>
            <a:ext cx="8382000" cy="3048000"/>
          </a:xfrm>
          <a:prstGeom prst="rect">
            <a:avLst/>
          </a:prstGeom>
          <a:solidFill>
            <a:schemeClr val="accent6">
              <a:lumMod val="60000"/>
              <a:lumOff val="40000"/>
            </a:schemeClr>
          </a:solidFill>
          <a:ln w="9525">
            <a:solidFill>
              <a:schemeClr val="tx1"/>
            </a:solidFill>
            <a:miter lim="800000"/>
            <a:headEnd/>
            <a:tailEnd/>
          </a:ln>
          <a:effectLst/>
        </p:spPr>
        <p:txBody>
          <a:bodyPr/>
          <a:lstStyle/>
          <a:p>
            <a:pPr marL="273050" indent="-273050" eaLnBrk="0" fontAlgn="auto" hangingPunct="0">
              <a:spcBef>
                <a:spcPts val="600"/>
              </a:spcBef>
              <a:spcAft>
                <a:spcPts val="0"/>
              </a:spcAft>
              <a:buClr>
                <a:schemeClr val="tx1"/>
              </a:buClr>
              <a:buSzPct val="76000"/>
              <a:defRPr/>
            </a:pPr>
            <a:r>
              <a:rPr lang="en-US" sz="2800" u="sng" dirty="0">
                <a:latin typeface="Arial" pitchFamily="34" charset="0"/>
                <a:cs typeface="Arial" pitchFamily="34" charset="0"/>
              </a:rPr>
              <a:t>Disposal of Property, Plant and Equipment</a:t>
            </a:r>
          </a:p>
          <a:p>
            <a:pPr marL="273050" indent="-273050" eaLnBrk="0" fontAlgn="auto" hangingPunct="0">
              <a:spcBef>
                <a:spcPts val="0"/>
              </a:spcBef>
              <a:spcAft>
                <a:spcPts val="0"/>
              </a:spcAft>
              <a:buClr>
                <a:schemeClr val="tx1"/>
              </a:buClr>
              <a:buSzPct val="100000"/>
              <a:defRPr/>
            </a:pPr>
            <a:r>
              <a:rPr lang="en-US" sz="2400" dirty="0">
                <a:solidFill>
                  <a:schemeClr val="tx1">
                    <a:lumMod val="95000"/>
                    <a:lumOff val="5000"/>
                  </a:schemeClr>
                </a:solidFill>
                <a:latin typeface="Arial" pitchFamily="34" charset="0"/>
                <a:cs typeface="Arial" pitchFamily="34" charset="0"/>
              </a:rPr>
              <a:t>Voluntary disposals: </a:t>
            </a:r>
          </a:p>
          <a:p>
            <a:pPr marL="547688" lvl="1" indent="-273050" eaLnBrk="0" fontAlgn="auto" hangingPunct="0">
              <a:spcBef>
                <a:spcPts val="0"/>
              </a:spcBef>
              <a:spcAft>
                <a:spcPts val="0"/>
              </a:spcAft>
              <a:buClr>
                <a:schemeClr val="tx1"/>
              </a:buClr>
              <a:buSzPct val="100000"/>
              <a:buFont typeface="Arial" pitchFamily="34" charset="0"/>
              <a:buChar char="•"/>
              <a:defRPr/>
            </a:pPr>
            <a:r>
              <a:rPr lang="en-US" sz="2400" dirty="0">
                <a:solidFill>
                  <a:schemeClr val="tx1">
                    <a:lumMod val="95000"/>
                    <a:lumOff val="5000"/>
                  </a:schemeClr>
                </a:solidFill>
                <a:latin typeface="Arial" pitchFamily="34" charset="0"/>
                <a:cs typeface="Arial" pitchFamily="34" charset="0"/>
              </a:rPr>
              <a:t>Sale</a:t>
            </a:r>
          </a:p>
          <a:p>
            <a:pPr marL="547688" lvl="1" indent="-273050" eaLnBrk="0" fontAlgn="auto" hangingPunct="0">
              <a:spcBef>
                <a:spcPts val="0"/>
              </a:spcBef>
              <a:spcAft>
                <a:spcPts val="0"/>
              </a:spcAft>
              <a:buClr>
                <a:schemeClr val="tx1"/>
              </a:buClr>
              <a:buSzPct val="100000"/>
              <a:buFont typeface="Arial" pitchFamily="34" charset="0"/>
              <a:buChar char="•"/>
              <a:defRPr/>
            </a:pPr>
            <a:r>
              <a:rPr lang="en-US" sz="2400" dirty="0">
                <a:solidFill>
                  <a:schemeClr val="tx1">
                    <a:lumMod val="95000"/>
                    <a:lumOff val="5000"/>
                  </a:schemeClr>
                </a:solidFill>
                <a:latin typeface="Arial" pitchFamily="34" charset="0"/>
                <a:cs typeface="Arial" pitchFamily="34" charset="0"/>
              </a:rPr>
              <a:t>Trade-in</a:t>
            </a:r>
          </a:p>
          <a:p>
            <a:pPr marL="547688" lvl="1" indent="-273050" eaLnBrk="0" fontAlgn="auto" hangingPunct="0">
              <a:spcBef>
                <a:spcPts val="0"/>
              </a:spcBef>
              <a:spcAft>
                <a:spcPts val="0"/>
              </a:spcAft>
              <a:buClr>
                <a:schemeClr val="tx1"/>
              </a:buClr>
              <a:buSzPct val="100000"/>
              <a:buFont typeface="Arial" pitchFamily="34" charset="0"/>
              <a:buChar char="•"/>
              <a:defRPr/>
            </a:pPr>
            <a:r>
              <a:rPr lang="en-US" sz="2400" dirty="0">
                <a:solidFill>
                  <a:schemeClr val="tx1">
                    <a:lumMod val="95000"/>
                    <a:lumOff val="5000"/>
                  </a:schemeClr>
                </a:solidFill>
                <a:latin typeface="Arial" pitchFamily="34" charset="0"/>
                <a:cs typeface="Arial" pitchFamily="34" charset="0"/>
              </a:rPr>
              <a:t>Retirement</a:t>
            </a:r>
          </a:p>
          <a:p>
            <a:pPr marL="273050" indent="-273050" eaLnBrk="0" fontAlgn="auto" hangingPunct="0">
              <a:spcBef>
                <a:spcPts val="0"/>
              </a:spcBef>
              <a:spcAft>
                <a:spcPts val="0"/>
              </a:spcAft>
              <a:buClr>
                <a:schemeClr val="tx1"/>
              </a:buClr>
              <a:buSzPct val="100000"/>
              <a:defRPr/>
            </a:pPr>
            <a:r>
              <a:rPr lang="en-US" sz="2400" dirty="0">
                <a:solidFill>
                  <a:schemeClr val="tx1">
                    <a:lumMod val="95000"/>
                    <a:lumOff val="5000"/>
                  </a:schemeClr>
                </a:solidFill>
                <a:latin typeface="Arial" pitchFamily="34" charset="0"/>
                <a:cs typeface="Arial" pitchFamily="34" charset="0"/>
              </a:rPr>
              <a:t>Involuntary disposals:</a:t>
            </a:r>
          </a:p>
          <a:p>
            <a:pPr marL="547688" lvl="1" indent="-273050" eaLnBrk="0" fontAlgn="auto" hangingPunct="0">
              <a:spcBef>
                <a:spcPts val="0"/>
              </a:spcBef>
              <a:spcAft>
                <a:spcPts val="0"/>
              </a:spcAft>
              <a:buClr>
                <a:schemeClr val="tx1"/>
              </a:buClr>
              <a:buSzPct val="100000"/>
              <a:buFont typeface="Arial" pitchFamily="34" charset="0"/>
              <a:buChar char="•"/>
              <a:defRPr/>
            </a:pPr>
            <a:r>
              <a:rPr lang="en-US" sz="2400" dirty="0">
                <a:solidFill>
                  <a:schemeClr val="tx1">
                    <a:lumMod val="95000"/>
                    <a:lumOff val="5000"/>
                  </a:schemeClr>
                </a:solidFill>
                <a:latin typeface="Arial" pitchFamily="34" charset="0"/>
                <a:cs typeface="Arial" pitchFamily="34" charset="0"/>
              </a:rPr>
              <a:t>Fire </a:t>
            </a:r>
          </a:p>
          <a:p>
            <a:pPr marL="547688" lvl="1" indent="-273050" eaLnBrk="0" fontAlgn="auto" hangingPunct="0">
              <a:spcBef>
                <a:spcPts val="0"/>
              </a:spcBef>
              <a:spcAft>
                <a:spcPts val="0"/>
              </a:spcAft>
              <a:buClr>
                <a:schemeClr val="tx1"/>
              </a:buClr>
              <a:buSzPct val="100000"/>
              <a:buFont typeface="Arial" pitchFamily="34" charset="0"/>
              <a:buChar char="•"/>
              <a:defRPr/>
            </a:pPr>
            <a:r>
              <a:rPr lang="en-US" sz="2400" dirty="0">
                <a:solidFill>
                  <a:schemeClr val="tx1">
                    <a:lumMod val="95000"/>
                    <a:lumOff val="5000"/>
                  </a:schemeClr>
                </a:solidFill>
                <a:latin typeface="Arial" pitchFamily="34" charset="0"/>
                <a:cs typeface="Arial" pitchFamily="34" charset="0"/>
              </a:rPr>
              <a:t>Accident</a:t>
            </a:r>
          </a:p>
        </p:txBody>
      </p:sp>
      <p:sp>
        <p:nvSpPr>
          <p:cNvPr id="6" name="Rectangle 8"/>
          <p:cNvSpPr>
            <a:spLocks noGrp="1" noChangeArrowheads="1"/>
          </p:cNvSpPr>
          <p:nvPr>
            <p:ph type="title"/>
          </p:nvPr>
        </p:nvSpPr>
        <p:spPr/>
        <p:txBody>
          <a:bodyPr/>
          <a:lstStyle/>
          <a:p>
            <a:pPr fontAlgn="auto">
              <a:spcAft>
                <a:spcPts val="0"/>
              </a:spcAft>
              <a:defRPr/>
            </a:pPr>
            <a:r>
              <a:rPr lang="en-US" dirty="0" smtClean="0"/>
              <a:t>Disposal of Property, Plant</a:t>
            </a:r>
            <a:br>
              <a:rPr lang="en-US" dirty="0" smtClean="0"/>
            </a:br>
            <a:r>
              <a:rPr lang="en-US" dirty="0" smtClean="0"/>
              <a:t>and Equipment</a:t>
            </a:r>
          </a:p>
        </p:txBody>
      </p:sp>
      <p:sp>
        <p:nvSpPr>
          <p:cNvPr id="6043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B40CE96E-78DE-4467-8C69-B136D391EAE0}" type="slidenum">
              <a:rPr lang="en-US"/>
              <a:pPr fontAlgn="base">
                <a:spcBef>
                  <a:spcPct val="0"/>
                </a:spcBef>
                <a:spcAft>
                  <a:spcPct val="0"/>
                </a:spcAft>
              </a:pPr>
              <a:t>28</a:t>
            </a:fld>
            <a:endParaRPr lang="en-US"/>
          </a:p>
        </p:txBody>
      </p:sp>
      <p:graphicFrame>
        <p:nvGraphicFramePr>
          <p:cNvPr id="60429" name="Object 13"/>
          <p:cNvGraphicFramePr>
            <a:graphicFrameLocks/>
          </p:cNvGraphicFramePr>
          <p:nvPr/>
        </p:nvGraphicFramePr>
        <p:xfrm>
          <a:off x="7053263" y="3886200"/>
          <a:ext cx="946150" cy="1319213"/>
        </p:xfrm>
        <a:graphic>
          <a:graphicData uri="http://schemas.openxmlformats.org/presentationml/2006/ole">
            <p:oleObj spid="_x0000_s60429" name="Clip" r:id="rId4" imgW="4320694" imgH="6009292" progId="">
              <p:embed/>
            </p:oleObj>
          </a:graphicData>
        </a:graphic>
      </p:graphicFrame>
    </p:spTree>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2017713" y="2438400"/>
            <a:ext cx="5146675" cy="1066800"/>
            <a:chOff x="1271" y="1470"/>
            <a:chExt cx="3242" cy="672"/>
          </a:xfrm>
          <a:solidFill>
            <a:schemeClr val="bg1">
              <a:lumMod val="75000"/>
            </a:schemeClr>
          </a:solidFill>
        </p:grpSpPr>
        <p:cxnSp>
          <p:nvCxnSpPr>
            <p:cNvPr id="40980" name="AutoShape 4"/>
            <p:cNvCxnSpPr>
              <a:cxnSpLocks noChangeShapeType="1"/>
              <a:endCxn id="77845" idx="0"/>
            </p:cNvCxnSpPr>
            <p:nvPr/>
          </p:nvCxnSpPr>
          <p:spPr bwMode="auto">
            <a:xfrm rot="16200000" flipH="1">
              <a:off x="2695" y="1656"/>
              <a:ext cx="383" cy="12"/>
            </a:xfrm>
            <a:prstGeom prst="straightConnector1">
              <a:avLst/>
            </a:prstGeom>
            <a:grpFill/>
            <a:ln w="28575">
              <a:solidFill>
                <a:schemeClr val="tx1"/>
              </a:solidFill>
              <a:round/>
              <a:headEnd/>
              <a:tailEnd type="triangle" w="med" len="med"/>
            </a:ln>
          </p:spPr>
        </p:cxnSp>
        <p:sp>
          <p:nvSpPr>
            <p:cNvPr id="77845" name="Rectangle 7"/>
            <p:cNvSpPr>
              <a:spLocks noChangeArrowheads="1"/>
            </p:cNvSpPr>
            <p:nvPr/>
          </p:nvSpPr>
          <p:spPr bwMode="auto">
            <a:xfrm>
              <a:off x="1271" y="1853"/>
              <a:ext cx="3242" cy="289"/>
            </a:xfrm>
            <a:prstGeom prst="rect">
              <a:avLst/>
            </a:prstGeom>
            <a:grpFill/>
            <a:ln w="25399">
              <a:solidFill>
                <a:schemeClr val="tx1"/>
              </a:solidFill>
              <a:miter lim="800000"/>
              <a:headEnd/>
              <a:tailEnd/>
            </a:ln>
          </p:spPr>
          <p:txBody>
            <a:bodyPr lIns="90488" tIns="44450" rIns="90488" bIns="44450">
              <a:spAutoFit/>
            </a:bodyPr>
            <a:lstStyle/>
            <a:p>
              <a:pPr eaLnBrk="0" fontAlgn="auto" hangingPunct="0">
                <a:spcBef>
                  <a:spcPts val="0"/>
                </a:spcBef>
                <a:spcAft>
                  <a:spcPts val="0"/>
                </a:spcAft>
                <a:buFont typeface="Wingdings" pitchFamily="2" charset="2"/>
                <a:buChar char=""/>
                <a:defRPr/>
              </a:pPr>
              <a:r>
                <a:rPr lang="en-US" sz="2400" b="1" dirty="0">
                  <a:latin typeface="Arial" pitchFamily="34" charset="0"/>
                  <a:cs typeface="Arial" pitchFamily="34" charset="0"/>
                </a:rPr>
                <a:t> Journalize disposal by:</a:t>
              </a:r>
            </a:p>
          </p:txBody>
        </p:sp>
      </p:grpSp>
      <p:sp>
        <p:nvSpPr>
          <p:cNvPr id="58371" name="Rectangle 5"/>
          <p:cNvSpPr>
            <a:spLocks noChangeArrowheads="1"/>
          </p:cNvSpPr>
          <p:nvPr/>
        </p:nvSpPr>
        <p:spPr bwMode="auto">
          <a:xfrm>
            <a:off x="2009775" y="1577975"/>
            <a:ext cx="5159375" cy="966788"/>
          </a:xfrm>
          <a:prstGeom prst="rect">
            <a:avLst/>
          </a:prstGeom>
          <a:solidFill>
            <a:schemeClr val="accent1">
              <a:lumMod val="40000"/>
              <a:lumOff val="60000"/>
            </a:schemeClr>
          </a:solidFill>
          <a:ln w="25399">
            <a:solidFill>
              <a:schemeClr val="tx1"/>
            </a:solidFill>
            <a:miter lim="800000"/>
            <a:headEnd/>
            <a:tailEnd/>
          </a:ln>
        </p:spPr>
        <p:txBody>
          <a:bodyPr wrap="none" anchor="ctr"/>
          <a:lstStyle/>
          <a:p>
            <a:pPr algn="ctr" fontAlgn="auto">
              <a:spcBef>
                <a:spcPts val="0"/>
              </a:spcBef>
              <a:spcAft>
                <a:spcPts val="0"/>
              </a:spcAft>
              <a:defRPr/>
            </a:pPr>
            <a:endParaRPr lang="en-US" sz="2400" dirty="0">
              <a:latin typeface="+mn-lt"/>
              <a:cs typeface="Arial" pitchFamily="34" charset="0"/>
            </a:endParaRPr>
          </a:p>
        </p:txBody>
      </p:sp>
      <p:grpSp>
        <p:nvGrpSpPr>
          <p:cNvPr id="3" name="Group 8"/>
          <p:cNvGrpSpPr>
            <a:grpSpLocks/>
          </p:cNvGrpSpPr>
          <p:nvPr/>
        </p:nvGrpSpPr>
        <p:grpSpPr bwMode="auto">
          <a:xfrm>
            <a:off x="577850" y="5219700"/>
            <a:ext cx="7993063" cy="1257300"/>
            <a:chOff x="364" y="3241"/>
            <a:chExt cx="5035" cy="792"/>
          </a:xfrm>
        </p:grpSpPr>
        <p:sp>
          <p:nvSpPr>
            <p:cNvPr id="77840" name="Rectangle 9"/>
            <p:cNvSpPr>
              <a:spLocks noChangeArrowheads="1"/>
            </p:cNvSpPr>
            <p:nvPr/>
          </p:nvSpPr>
          <p:spPr bwMode="auto">
            <a:xfrm>
              <a:off x="364" y="3501"/>
              <a:ext cx="2315" cy="532"/>
            </a:xfrm>
            <a:prstGeom prst="rect">
              <a:avLst/>
            </a:prstGeom>
            <a:solidFill>
              <a:schemeClr val="accent2">
                <a:lumMod val="60000"/>
                <a:lumOff val="40000"/>
              </a:schemeClr>
            </a:solidFill>
            <a:ln w="25399">
              <a:solidFill>
                <a:schemeClr val="tx1"/>
              </a:solidFill>
              <a:miter lim="800000"/>
              <a:headEnd/>
              <a:tailEnd/>
            </a:ln>
          </p:spPr>
          <p:txBody>
            <a:bodyPr wrap="none" lIns="90488" tIns="44450" rIns="90488" bIns="44450">
              <a:spAutoFit/>
            </a:bodyPr>
            <a:lstStyle/>
            <a:p>
              <a:pPr algn="ctr" eaLnBrk="0" fontAlgn="auto" hangingPunct="0">
                <a:spcBef>
                  <a:spcPts val="0"/>
                </a:spcBef>
                <a:spcAft>
                  <a:spcPts val="0"/>
                </a:spcAft>
                <a:defRPr/>
              </a:pPr>
              <a:r>
                <a:rPr lang="en-US" sz="2400" b="1" dirty="0">
                  <a:latin typeface="Arial" pitchFamily="34" charset="0"/>
                  <a:cs typeface="Arial" pitchFamily="34" charset="0"/>
                </a:rPr>
                <a:t>Writing off accumulated</a:t>
              </a:r>
              <a:br>
                <a:rPr lang="en-US" sz="2400" b="1" dirty="0">
                  <a:latin typeface="Arial" pitchFamily="34" charset="0"/>
                  <a:cs typeface="Arial" pitchFamily="34" charset="0"/>
                </a:rPr>
              </a:br>
              <a:r>
                <a:rPr lang="en-US" sz="2400" b="1" dirty="0">
                  <a:latin typeface="Arial" pitchFamily="34" charset="0"/>
                  <a:cs typeface="Arial" pitchFamily="34" charset="0"/>
                </a:rPr>
                <a:t>depreciation (debit).</a:t>
              </a:r>
            </a:p>
          </p:txBody>
        </p:sp>
        <p:sp>
          <p:nvSpPr>
            <p:cNvPr id="77841" name="Rectangle 10"/>
            <p:cNvSpPr>
              <a:spLocks noChangeArrowheads="1"/>
            </p:cNvSpPr>
            <p:nvPr/>
          </p:nvSpPr>
          <p:spPr bwMode="auto">
            <a:xfrm>
              <a:off x="3074" y="3501"/>
              <a:ext cx="2325" cy="532"/>
            </a:xfrm>
            <a:prstGeom prst="rect">
              <a:avLst/>
            </a:prstGeom>
            <a:solidFill>
              <a:schemeClr val="accent2">
                <a:lumMod val="60000"/>
                <a:lumOff val="40000"/>
              </a:schemeClr>
            </a:solidFill>
            <a:ln w="25399">
              <a:solidFill>
                <a:schemeClr val="tx1"/>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2400" b="1" dirty="0">
                  <a:latin typeface="Arial" pitchFamily="34" charset="0"/>
                  <a:cs typeface="Arial" pitchFamily="34" charset="0"/>
                </a:rPr>
                <a:t>Writing off the</a:t>
              </a:r>
              <a:br>
                <a:rPr lang="en-US" sz="2400" b="1" dirty="0">
                  <a:latin typeface="Arial" pitchFamily="34" charset="0"/>
                  <a:cs typeface="Arial" pitchFamily="34" charset="0"/>
                </a:rPr>
              </a:br>
              <a:r>
                <a:rPr lang="en-US" sz="2400" b="1" dirty="0">
                  <a:latin typeface="Arial" pitchFamily="34" charset="0"/>
                  <a:cs typeface="Arial" pitchFamily="34" charset="0"/>
                </a:rPr>
                <a:t> asset cost (credit).</a:t>
              </a:r>
            </a:p>
          </p:txBody>
        </p:sp>
        <p:cxnSp>
          <p:nvCxnSpPr>
            <p:cNvPr id="78866" name="AutoShape 11"/>
            <p:cNvCxnSpPr>
              <a:cxnSpLocks noChangeShapeType="1"/>
              <a:stCxn id="77837" idx="2"/>
              <a:endCxn id="77840" idx="0"/>
            </p:cNvCxnSpPr>
            <p:nvPr/>
          </p:nvCxnSpPr>
          <p:spPr bwMode="auto">
            <a:xfrm rot="16200000" flipH="1">
              <a:off x="1392" y="3371"/>
              <a:ext cx="259" cy="1"/>
            </a:xfrm>
            <a:prstGeom prst="straightConnector1">
              <a:avLst/>
            </a:prstGeom>
            <a:noFill/>
            <a:ln w="28575">
              <a:solidFill>
                <a:schemeClr val="tx1"/>
              </a:solidFill>
              <a:round/>
              <a:headEnd/>
              <a:tailEnd type="triangle" w="med" len="med"/>
            </a:ln>
          </p:spPr>
        </p:cxnSp>
        <p:cxnSp>
          <p:nvCxnSpPr>
            <p:cNvPr id="78867" name="AutoShape 12"/>
            <p:cNvCxnSpPr>
              <a:cxnSpLocks noChangeShapeType="1"/>
              <a:stCxn id="77834" idx="2"/>
              <a:endCxn id="77841" idx="0"/>
            </p:cNvCxnSpPr>
            <p:nvPr/>
          </p:nvCxnSpPr>
          <p:spPr bwMode="auto">
            <a:xfrm rot="16200000" flipH="1">
              <a:off x="4107" y="3371"/>
              <a:ext cx="259" cy="0"/>
            </a:xfrm>
            <a:prstGeom prst="straightConnector1">
              <a:avLst/>
            </a:prstGeom>
            <a:noFill/>
            <a:ln w="28575">
              <a:solidFill>
                <a:schemeClr val="tx1"/>
              </a:solidFill>
              <a:round/>
              <a:headEnd/>
              <a:tailEnd type="triangle" w="med" len="med"/>
            </a:ln>
          </p:spPr>
        </p:cxnSp>
      </p:grpSp>
      <p:grpSp>
        <p:nvGrpSpPr>
          <p:cNvPr id="4" name="Group 13"/>
          <p:cNvGrpSpPr>
            <a:grpSpLocks/>
          </p:cNvGrpSpPr>
          <p:nvPr/>
        </p:nvGrpSpPr>
        <p:grpSpPr bwMode="auto">
          <a:xfrm>
            <a:off x="1101725" y="3503613"/>
            <a:ext cx="6935788" cy="1717675"/>
            <a:chOff x="694" y="2160"/>
            <a:chExt cx="4369" cy="1082"/>
          </a:xfrm>
        </p:grpSpPr>
        <p:grpSp>
          <p:nvGrpSpPr>
            <p:cNvPr id="78856" name="Group 14"/>
            <p:cNvGrpSpPr>
              <a:grpSpLocks/>
            </p:cNvGrpSpPr>
            <p:nvPr/>
          </p:nvGrpSpPr>
          <p:grpSpPr bwMode="auto">
            <a:xfrm>
              <a:off x="694" y="2160"/>
              <a:ext cx="1654" cy="1082"/>
              <a:chOff x="694" y="2160"/>
              <a:chExt cx="1654" cy="1082"/>
            </a:xfrm>
          </p:grpSpPr>
          <p:sp>
            <p:nvSpPr>
              <p:cNvPr id="77837" name="Rectangle 15"/>
              <p:cNvSpPr>
                <a:spLocks noChangeArrowheads="1"/>
              </p:cNvSpPr>
              <p:nvPr/>
            </p:nvSpPr>
            <p:spPr bwMode="auto">
              <a:xfrm>
                <a:off x="694" y="2394"/>
                <a:ext cx="1654" cy="848"/>
              </a:xfrm>
              <a:prstGeom prst="rect">
                <a:avLst/>
              </a:prstGeom>
              <a:solidFill>
                <a:schemeClr val="accent2">
                  <a:lumMod val="60000"/>
                  <a:lumOff val="40000"/>
                </a:schemeClr>
              </a:solidFill>
              <a:ln w="25399">
                <a:solidFill>
                  <a:schemeClr val="tx1"/>
                </a:solidFill>
                <a:miter lim="800000"/>
                <a:headEnd/>
                <a:tailEnd/>
              </a:ln>
            </p:spPr>
            <p:txBody>
              <a:bodyPr wrap="none" anchor="ctr"/>
              <a:lstStyle/>
              <a:p>
                <a:pPr fontAlgn="auto">
                  <a:spcBef>
                    <a:spcPts val="0"/>
                  </a:spcBef>
                  <a:spcAft>
                    <a:spcPts val="0"/>
                  </a:spcAft>
                  <a:defRPr/>
                </a:pPr>
                <a:endParaRPr lang="en-US" dirty="0">
                  <a:latin typeface="Arial" pitchFamily="34" charset="0"/>
                  <a:cs typeface="Arial" pitchFamily="34" charset="0"/>
                </a:endParaRPr>
              </a:p>
            </p:txBody>
          </p:sp>
          <p:sp>
            <p:nvSpPr>
              <p:cNvPr id="78862" name="Rectangle 16"/>
              <p:cNvSpPr>
                <a:spLocks noChangeArrowheads="1"/>
              </p:cNvSpPr>
              <p:nvPr/>
            </p:nvSpPr>
            <p:spPr bwMode="auto">
              <a:xfrm>
                <a:off x="731" y="2427"/>
                <a:ext cx="1554" cy="746"/>
              </a:xfrm>
              <a:prstGeom prst="rect">
                <a:avLst/>
              </a:prstGeom>
              <a:noFill/>
              <a:ln w="12699">
                <a:noFill/>
                <a:miter lim="800000"/>
                <a:headEnd/>
                <a:tailEnd/>
              </a:ln>
            </p:spPr>
            <p:txBody>
              <a:bodyPr wrap="none" lIns="90488" tIns="44450" rIns="90488" bIns="44450">
                <a:spAutoFit/>
              </a:bodyPr>
              <a:lstStyle/>
              <a:p>
                <a:pPr algn="ctr" eaLnBrk="0" hangingPunct="0"/>
                <a:r>
                  <a:rPr lang="en-US" sz="2400" b="1"/>
                  <a:t>Recording cash</a:t>
                </a:r>
                <a:br>
                  <a:rPr lang="en-US" sz="2400" b="1"/>
                </a:br>
                <a:r>
                  <a:rPr lang="en-US" sz="2400" b="1"/>
                  <a:t>received (debit)</a:t>
                </a:r>
              </a:p>
              <a:p>
                <a:pPr algn="ctr" eaLnBrk="0" hangingPunct="0"/>
                <a:r>
                  <a:rPr lang="en-US" sz="2400" b="1"/>
                  <a:t>or paid (credit).</a:t>
                </a:r>
              </a:p>
            </p:txBody>
          </p:sp>
          <p:sp>
            <p:nvSpPr>
              <p:cNvPr id="78863" name="Line 17"/>
              <p:cNvSpPr>
                <a:spLocks noChangeShapeType="1"/>
              </p:cNvSpPr>
              <p:nvPr/>
            </p:nvSpPr>
            <p:spPr bwMode="auto">
              <a:xfrm>
                <a:off x="1521" y="2160"/>
                <a:ext cx="0" cy="240"/>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78857" name="Group 18"/>
            <p:cNvGrpSpPr>
              <a:grpSpLocks/>
            </p:cNvGrpSpPr>
            <p:nvPr/>
          </p:nvGrpSpPr>
          <p:grpSpPr bwMode="auto">
            <a:xfrm>
              <a:off x="3409" y="2160"/>
              <a:ext cx="1654" cy="1082"/>
              <a:chOff x="3409" y="2160"/>
              <a:chExt cx="1654" cy="1082"/>
            </a:xfrm>
          </p:grpSpPr>
          <p:sp>
            <p:nvSpPr>
              <p:cNvPr id="77834" name="Rectangle 19"/>
              <p:cNvSpPr>
                <a:spLocks noChangeArrowheads="1"/>
              </p:cNvSpPr>
              <p:nvPr/>
            </p:nvSpPr>
            <p:spPr bwMode="auto">
              <a:xfrm>
                <a:off x="3409" y="2394"/>
                <a:ext cx="1654" cy="848"/>
              </a:xfrm>
              <a:prstGeom prst="rect">
                <a:avLst/>
              </a:prstGeom>
              <a:solidFill>
                <a:schemeClr val="accent2">
                  <a:lumMod val="60000"/>
                  <a:lumOff val="40000"/>
                </a:schemeClr>
              </a:solidFill>
              <a:ln w="25399">
                <a:solidFill>
                  <a:schemeClr val="tx1"/>
                </a:solidFill>
                <a:miter lim="800000"/>
                <a:headEnd/>
                <a:tailEnd/>
              </a:ln>
            </p:spPr>
            <p:txBody>
              <a:bodyPr wrap="none" anchor="ctr"/>
              <a:lstStyle/>
              <a:p>
                <a:pPr fontAlgn="auto">
                  <a:spcBef>
                    <a:spcPts val="0"/>
                  </a:spcBef>
                  <a:spcAft>
                    <a:spcPts val="0"/>
                  </a:spcAft>
                  <a:defRPr/>
                </a:pPr>
                <a:endParaRPr lang="en-US" dirty="0">
                  <a:latin typeface="Arial" pitchFamily="34" charset="0"/>
                  <a:cs typeface="Arial" pitchFamily="34" charset="0"/>
                </a:endParaRPr>
              </a:p>
            </p:txBody>
          </p:sp>
          <p:sp>
            <p:nvSpPr>
              <p:cNvPr id="78859" name="Rectangle 20"/>
              <p:cNvSpPr>
                <a:spLocks noChangeArrowheads="1"/>
              </p:cNvSpPr>
              <p:nvPr/>
            </p:nvSpPr>
            <p:spPr bwMode="auto">
              <a:xfrm>
                <a:off x="3505" y="2427"/>
                <a:ext cx="1435" cy="746"/>
              </a:xfrm>
              <a:prstGeom prst="rect">
                <a:avLst/>
              </a:prstGeom>
              <a:noFill/>
              <a:ln w="12699">
                <a:noFill/>
                <a:miter lim="800000"/>
                <a:headEnd/>
                <a:tailEnd/>
              </a:ln>
            </p:spPr>
            <p:txBody>
              <a:bodyPr wrap="none" lIns="90488" tIns="44450" rIns="90488" bIns="44450">
                <a:spAutoFit/>
              </a:bodyPr>
              <a:lstStyle/>
              <a:p>
                <a:pPr algn="ctr" eaLnBrk="0" hangingPunct="0"/>
                <a:r>
                  <a:rPr lang="en-US" sz="2400" b="1"/>
                  <a:t>Recording a</a:t>
                </a:r>
                <a:br>
                  <a:rPr lang="en-US" sz="2400" b="1"/>
                </a:br>
                <a:r>
                  <a:rPr lang="en-US" sz="2400" b="1"/>
                  <a:t>gain (credit)</a:t>
                </a:r>
              </a:p>
              <a:p>
                <a:pPr algn="ctr" eaLnBrk="0" hangingPunct="0"/>
                <a:r>
                  <a:rPr lang="en-US" sz="2400" b="1"/>
                  <a:t>or loss (debit).</a:t>
                </a:r>
              </a:p>
            </p:txBody>
          </p:sp>
          <p:sp>
            <p:nvSpPr>
              <p:cNvPr id="78860" name="Line 21"/>
              <p:cNvSpPr>
                <a:spLocks noChangeShapeType="1"/>
              </p:cNvSpPr>
              <p:nvPr/>
            </p:nvSpPr>
            <p:spPr bwMode="auto">
              <a:xfrm>
                <a:off x="4236" y="2160"/>
                <a:ext cx="0" cy="240"/>
              </a:xfrm>
              <a:prstGeom prst="line">
                <a:avLst/>
              </a:prstGeom>
              <a:noFill/>
              <a:ln w="28575">
                <a:solidFill>
                  <a:schemeClr val="tx1"/>
                </a:solidFill>
                <a:round/>
                <a:headEnd/>
                <a:tailEnd type="triangle" w="med" len="med"/>
              </a:ln>
            </p:spPr>
            <p:txBody>
              <a:bodyPr wrap="none" anchor="ctr"/>
              <a:lstStyle/>
              <a:p>
                <a:endParaRPr lang="en-US"/>
              </a:p>
            </p:txBody>
          </p:sp>
        </p:grpSp>
      </p:grpSp>
      <p:sp>
        <p:nvSpPr>
          <p:cNvPr id="78853" name="Rectangle 6"/>
          <p:cNvSpPr>
            <a:spLocks noChangeArrowheads="1"/>
          </p:cNvSpPr>
          <p:nvPr/>
        </p:nvSpPr>
        <p:spPr bwMode="auto">
          <a:xfrm>
            <a:off x="1970088" y="1609725"/>
            <a:ext cx="5035550" cy="828675"/>
          </a:xfrm>
          <a:prstGeom prst="rect">
            <a:avLst/>
          </a:prstGeom>
          <a:noFill/>
          <a:ln w="12699">
            <a:noFill/>
            <a:miter lim="800000"/>
            <a:headEnd/>
            <a:tailEnd/>
          </a:ln>
        </p:spPr>
        <p:txBody>
          <a:bodyPr lIns="90488" tIns="44450" rIns="90488" bIns="44450">
            <a:spAutoFit/>
          </a:bodyPr>
          <a:lstStyle/>
          <a:p>
            <a:pPr eaLnBrk="0" hangingPunct="0">
              <a:buFont typeface="Wingdings" pitchFamily="2" charset="2"/>
              <a:buChar char=""/>
            </a:pPr>
            <a:r>
              <a:rPr lang="en-US" sz="2400" b="1"/>
              <a:t> Update depreciation to the date   of disposal.</a:t>
            </a:r>
          </a:p>
        </p:txBody>
      </p:sp>
      <p:sp>
        <p:nvSpPr>
          <p:cNvPr id="40967" name="Rectangle 8"/>
          <p:cNvSpPr>
            <a:spLocks noGrp="1" noChangeArrowheads="1"/>
          </p:cNvSpPr>
          <p:nvPr>
            <p:ph type="title"/>
          </p:nvPr>
        </p:nvSpPr>
        <p:spPr/>
        <p:txBody>
          <a:bodyPr/>
          <a:lstStyle/>
          <a:p>
            <a:pPr fontAlgn="auto">
              <a:spcAft>
                <a:spcPts val="0"/>
              </a:spcAft>
              <a:defRPr/>
            </a:pPr>
            <a:r>
              <a:rPr lang="en-US" dirty="0" smtClean="0"/>
              <a:t>Disposal of Property, Plant</a:t>
            </a:r>
            <a:br>
              <a:rPr lang="en-US" dirty="0" smtClean="0"/>
            </a:br>
            <a:r>
              <a:rPr lang="en-US" dirty="0" smtClean="0"/>
              <a:t>and Equipment</a:t>
            </a:r>
          </a:p>
        </p:txBody>
      </p:sp>
      <p:sp>
        <p:nvSpPr>
          <p:cNvPr id="7885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B5008055-DAC4-45EC-BC87-E700354D87DF}" type="slidenum">
              <a:rPr lang="en-US"/>
              <a:pPr fontAlgn="base">
                <a:spcBef>
                  <a:spcPct val="0"/>
                </a:spcBef>
                <a:spcAft>
                  <a:spcPct val="0"/>
                </a:spcAft>
              </a:pPr>
              <a:t>29</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1000"/>
                                        <p:tgtEl>
                                          <p:spTgt spid="2"/>
                                        </p:tgtEl>
                                      </p:cBhvr>
                                    </p:animEffect>
                                  </p:childTnLst>
                                </p:cTn>
                              </p:par>
                            </p:childTnLst>
                          </p:cTn>
                        </p:par>
                        <p:par>
                          <p:cTn id="8" fill="hold">
                            <p:stCondLst>
                              <p:cond delay="2000"/>
                            </p:stCondLst>
                            <p:childTnLst>
                              <p:par>
                                <p:cTn id="9" presetID="1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Top)">
                                      <p:cBhvr>
                                        <p:cTn id="11" dur="1000"/>
                                        <p:tgtEl>
                                          <p:spTgt spid="4"/>
                                        </p:tgtEl>
                                      </p:cBhvr>
                                    </p:animEffect>
                                  </p:childTnLst>
                                </p:cTn>
                              </p:par>
                            </p:childTnLst>
                          </p:cTn>
                        </p:par>
                        <p:par>
                          <p:cTn id="12" fill="hold">
                            <p:stCondLst>
                              <p:cond delay="3000"/>
                            </p:stCondLst>
                            <p:childTnLst>
                              <p:par>
                                <p:cTn id="13" presetID="17" presetClass="entr" presetSubtype="1"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ppt_h/2"/>
                                          </p:val>
                                        </p:tav>
                                        <p:tav tm="100000">
                                          <p:val>
                                            <p:strVal val="#ppt_y"/>
                                          </p:val>
                                        </p:tav>
                                      </p:tavLst>
                                    </p:anim>
                                    <p:anim calcmode="lin" valueType="num">
                                      <p:cBhvr>
                                        <p:cTn id="17" dur="1000" fill="hold"/>
                                        <p:tgtEl>
                                          <p:spTgt spid="3"/>
                                        </p:tgtEl>
                                        <p:attrNameLst>
                                          <p:attrName>ppt_w</p:attrName>
                                        </p:attrNameLst>
                                      </p:cBhvr>
                                      <p:tavLst>
                                        <p:tav tm="0">
                                          <p:val>
                                            <p:strVal val="#ppt_w"/>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026"/>
          <p:cNvGrpSpPr>
            <a:grpSpLocks/>
          </p:cNvGrpSpPr>
          <p:nvPr/>
        </p:nvGrpSpPr>
        <p:grpSpPr bwMode="auto">
          <a:xfrm>
            <a:off x="561975" y="4048125"/>
            <a:ext cx="7896225" cy="2622550"/>
            <a:chOff x="412" y="2358"/>
            <a:chExt cx="4974" cy="1652"/>
          </a:xfrm>
        </p:grpSpPr>
        <p:sp>
          <p:nvSpPr>
            <p:cNvPr id="16393" name="AutoShape 1027"/>
            <p:cNvSpPr>
              <a:spLocks noChangeArrowheads="1"/>
            </p:cNvSpPr>
            <p:nvPr/>
          </p:nvSpPr>
          <p:spPr bwMode="auto">
            <a:xfrm rot="16200000" flipH="1">
              <a:off x="4276" y="2430"/>
              <a:ext cx="424" cy="280"/>
            </a:xfrm>
            <a:prstGeom prst="rightArrow">
              <a:avLst>
                <a:gd name="adj1" fmla="val 50000"/>
                <a:gd name="adj2" fmla="val 75721"/>
              </a:avLst>
            </a:prstGeom>
            <a:solidFill>
              <a:srgbClr val="000000"/>
            </a:solidFill>
            <a:ln w="12699">
              <a:solidFill>
                <a:srgbClr val="000000"/>
              </a:solidFill>
              <a:miter lim="800000"/>
              <a:headEnd/>
              <a:tailEnd/>
            </a:ln>
          </p:spPr>
          <p:txBody>
            <a:bodyPr wrap="none" anchor="ctr"/>
            <a:lstStyle/>
            <a:p>
              <a:endParaRPr lang="en-US"/>
            </a:p>
          </p:txBody>
        </p:sp>
        <p:sp>
          <p:nvSpPr>
            <p:cNvPr id="16394" name="AutoShape 1028"/>
            <p:cNvSpPr>
              <a:spLocks noChangeArrowheads="1"/>
            </p:cNvSpPr>
            <p:nvPr/>
          </p:nvSpPr>
          <p:spPr bwMode="auto">
            <a:xfrm rot="16200000" flipH="1">
              <a:off x="1080" y="2430"/>
              <a:ext cx="424" cy="280"/>
            </a:xfrm>
            <a:prstGeom prst="rightArrow">
              <a:avLst>
                <a:gd name="adj1" fmla="val 50000"/>
                <a:gd name="adj2" fmla="val 75721"/>
              </a:avLst>
            </a:prstGeom>
            <a:solidFill>
              <a:srgbClr val="000000"/>
            </a:solidFill>
            <a:ln w="12699">
              <a:solidFill>
                <a:srgbClr val="000000"/>
              </a:solidFill>
              <a:miter lim="800000"/>
              <a:headEnd/>
              <a:tailEnd/>
            </a:ln>
          </p:spPr>
          <p:txBody>
            <a:bodyPr wrap="none" anchor="ctr"/>
            <a:lstStyle/>
            <a:p>
              <a:endParaRPr lang="en-US"/>
            </a:p>
          </p:txBody>
        </p:sp>
        <p:grpSp>
          <p:nvGrpSpPr>
            <p:cNvPr id="16395" name="Group 1029"/>
            <p:cNvGrpSpPr>
              <a:grpSpLocks/>
            </p:cNvGrpSpPr>
            <p:nvPr/>
          </p:nvGrpSpPr>
          <p:grpSpPr bwMode="auto">
            <a:xfrm>
              <a:off x="412" y="2800"/>
              <a:ext cx="1786" cy="1210"/>
              <a:chOff x="412" y="2800"/>
              <a:chExt cx="1786" cy="1210"/>
            </a:xfrm>
          </p:grpSpPr>
          <p:sp>
            <p:nvSpPr>
              <p:cNvPr id="16399" name="AutoShape 1030"/>
              <p:cNvSpPr>
                <a:spLocks noChangeArrowheads="1"/>
              </p:cNvSpPr>
              <p:nvPr/>
            </p:nvSpPr>
            <p:spPr bwMode="auto">
              <a:xfrm>
                <a:off x="412" y="2800"/>
                <a:ext cx="1786" cy="1210"/>
              </a:xfrm>
              <a:prstGeom prst="roundRect">
                <a:avLst>
                  <a:gd name="adj" fmla="val 12495"/>
                </a:avLst>
              </a:prstGeom>
              <a:solidFill>
                <a:srgbClr val="DADADA"/>
              </a:solidFill>
              <a:ln w="25399">
                <a:solidFill>
                  <a:srgbClr val="000000"/>
                </a:solidFill>
                <a:round/>
                <a:headEnd/>
                <a:tailEnd/>
              </a:ln>
            </p:spPr>
            <p:txBody>
              <a:bodyPr wrap="none" anchor="ctr"/>
              <a:lstStyle/>
              <a:p>
                <a:endParaRPr lang="en-US"/>
              </a:p>
            </p:txBody>
          </p:sp>
          <p:sp>
            <p:nvSpPr>
              <p:cNvPr id="16400" name="Rectangle 1031"/>
              <p:cNvSpPr>
                <a:spLocks noChangeArrowheads="1"/>
              </p:cNvSpPr>
              <p:nvPr/>
            </p:nvSpPr>
            <p:spPr bwMode="auto">
              <a:xfrm>
                <a:off x="668" y="3018"/>
                <a:ext cx="1261" cy="844"/>
              </a:xfrm>
              <a:prstGeom prst="rect">
                <a:avLst/>
              </a:prstGeom>
              <a:noFill/>
              <a:ln w="12699">
                <a:noFill/>
                <a:miter lim="800000"/>
                <a:headEnd/>
                <a:tailEnd/>
              </a:ln>
            </p:spPr>
            <p:txBody>
              <a:bodyPr wrap="none" lIns="90488" tIns="44450" rIns="90488" bIns="44450">
                <a:spAutoFit/>
              </a:bodyPr>
              <a:lstStyle/>
              <a:p>
                <a:pPr algn="ctr" eaLnBrk="0" hangingPunct="0">
                  <a:lnSpc>
                    <a:spcPct val="80000"/>
                  </a:lnSpc>
                  <a:spcBef>
                    <a:spcPct val="50000"/>
                  </a:spcBef>
                </a:pPr>
                <a:r>
                  <a:rPr lang="en-US" sz="2800" b="1" u="sng">
                    <a:solidFill>
                      <a:srgbClr val="C00000"/>
                    </a:solidFill>
                  </a:rPr>
                  <a:t>Tangible</a:t>
                </a:r>
              </a:p>
              <a:p>
                <a:pPr algn="ctr" eaLnBrk="0" hangingPunct="0">
                  <a:lnSpc>
                    <a:spcPct val="80000"/>
                  </a:lnSpc>
                  <a:spcBef>
                    <a:spcPct val="50000"/>
                  </a:spcBef>
                </a:pPr>
                <a:r>
                  <a:rPr lang="en-US" sz="2800" b="1">
                    <a:solidFill>
                      <a:srgbClr val="000000"/>
                    </a:solidFill>
                  </a:rPr>
                  <a:t>Physical</a:t>
                </a:r>
                <a:br>
                  <a:rPr lang="en-US" sz="2800" b="1">
                    <a:solidFill>
                      <a:srgbClr val="000000"/>
                    </a:solidFill>
                  </a:rPr>
                </a:br>
                <a:r>
                  <a:rPr lang="en-US" sz="2800" b="1">
                    <a:solidFill>
                      <a:srgbClr val="000000"/>
                    </a:solidFill>
                  </a:rPr>
                  <a:t>Substance</a:t>
                </a:r>
                <a:endParaRPr lang="en-US" sz="2800" b="1">
                  <a:solidFill>
                    <a:schemeClr val="folHlink"/>
                  </a:solidFill>
                </a:endParaRPr>
              </a:p>
            </p:txBody>
          </p:sp>
        </p:grpSp>
        <p:grpSp>
          <p:nvGrpSpPr>
            <p:cNvPr id="16396" name="Group 1032"/>
            <p:cNvGrpSpPr>
              <a:grpSpLocks/>
            </p:cNvGrpSpPr>
            <p:nvPr/>
          </p:nvGrpSpPr>
          <p:grpSpPr bwMode="auto">
            <a:xfrm>
              <a:off x="3600" y="2800"/>
              <a:ext cx="1786" cy="1210"/>
              <a:chOff x="3600" y="2800"/>
              <a:chExt cx="1786" cy="1210"/>
            </a:xfrm>
          </p:grpSpPr>
          <p:sp>
            <p:nvSpPr>
              <p:cNvPr id="16397" name="AutoShape 1033"/>
              <p:cNvSpPr>
                <a:spLocks noChangeArrowheads="1"/>
              </p:cNvSpPr>
              <p:nvPr/>
            </p:nvSpPr>
            <p:spPr bwMode="auto">
              <a:xfrm>
                <a:off x="3600" y="2800"/>
                <a:ext cx="1786" cy="1210"/>
              </a:xfrm>
              <a:prstGeom prst="roundRect">
                <a:avLst>
                  <a:gd name="adj" fmla="val 12495"/>
                </a:avLst>
              </a:prstGeom>
              <a:solidFill>
                <a:srgbClr val="DADADA"/>
              </a:solidFill>
              <a:ln w="25399">
                <a:solidFill>
                  <a:srgbClr val="000000"/>
                </a:solidFill>
                <a:round/>
                <a:headEnd/>
                <a:tailEnd/>
              </a:ln>
            </p:spPr>
            <p:txBody>
              <a:bodyPr wrap="none" anchor="ctr"/>
              <a:lstStyle/>
              <a:p>
                <a:endParaRPr lang="en-US"/>
              </a:p>
            </p:txBody>
          </p:sp>
          <p:sp>
            <p:nvSpPr>
              <p:cNvPr id="16398" name="Rectangle 1034"/>
              <p:cNvSpPr>
                <a:spLocks noChangeArrowheads="1"/>
              </p:cNvSpPr>
              <p:nvPr/>
            </p:nvSpPr>
            <p:spPr bwMode="auto">
              <a:xfrm>
                <a:off x="3805" y="2994"/>
                <a:ext cx="1399" cy="844"/>
              </a:xfrm>
              <a:prstGeom prst="rect">
                <a:avLst/>
              </a:prstGeom>
              <a:noFill/>
              <a:ln w="12699">
                <a:noFill/>
                <a:miter lim="800000"/>
                <a:headEnd/>
                <a:tailEnd/>
              </a:ln>
            </p:spPr>
            <p:txBody>
              <a:bodyPr wrap="none" lIns="90488" tIns="44450" rIns="90488" bIns="44450">
                <a:spAutoFit/>
              </a:bodyPr>
              <a:lstStyle/>
              <a:p>
                <a:pPr algn="ctr" eaLnBrk="0" hangingPunct="0">
                  <a:lnSpc>
                    <a:spcPct val="80000"/>
                  </a:lnSpc>
                  <a:spcBef>
                    <a:spcPct val="50000"/>
                  </a:spcBef>
                </a:pPr>
                <a:r>
                  <a:rPr lang="en-US" sz="2800" b="1" u="sng">
                    <a:solidFill>
                      <a:srgbClr val="C00000"/>
                    </a:solidFill>
                  </a:rPr>
                  <a:t>Intangible</a:t>
                </a:r>
              </a:p>
              <a:p>
                <a:pPr algn="ctr" eaLnBrk="0" hangingPunct="0">
                  <a:lnSpc>
                    <a:spcPct val="80000"/>
                  </a:lnSpc>
                  <a:spcBef>
                    <a:spcPct val="50000"/>
                  </a:spcBef>
                </a:pPr>
                <a:r>
                  <a:rPr lang="en-US" sz="2800" b="1">
                    <a:solidFill>
                      <a:srgbClr val="000000"/>
                    </a:solidFill>
                  </a:rPr>
                  <a:t>No Physical</a:t>
                </a:r>
                <a:br>
                  <a:rPr lang="en-US" sz="2800" b="1">
                    <a:solidFill>
                      <a:srgbClr val="000000"/>
                    </a:solidFill>
                  </a:rPr>
                </a:br>
                <a:r>
                  <a:rPr lang="en-US" sz="2800" b="1">
                    <a:solidFill>
                      <a:srgbClr val="000000"/>
                    </a:solidFill>
                  </a:rPr>
                  <a:t>Substance</a:t>
                </a:r>
                <a:endParaRPr lang="en-US" sz="2800" b="1">
                  <a:solidFill>
                    <a:schemeClr val="folHlink"/>
                  </a:solidFill>
                </a:endParaRPr>
              </a:p>
            </p:txBody>
          </p:sp>
        </p:grpSp>
      </p:grpSp>
      <p:grpSp>
        <p:nvGrpSpPr>
          <p:cNvPr id="5" name="Group 1035"/>
          <p:cNvGrpSpPr>
            <a:grpSpLocks/>
          </p:cNvGrpSpPr>
          <p:nvPr/>
        </p:nvGrpSpPr>
        <p:grpSpPr bwMode="auto">
          <a:xfrm>
            <a:off x="1292225" y="2638425"/>
            <a:ext cx="6375400" cy="1514475"/>
            <a:chOff x="872" y="1470"/>
            <a:chExt cx="4016" cy="954"/>
          </a:xfrm>
        </p:grpSpPr>
        <p:sp>
          <p:nvSpPr>
            <p:cNvPr id="16390" name="AutoShape 1036"/>
            <p:cNvSpPr>
              <a:spLocks noChangeArrowheads="1"/>
            </p:cNvSpPr>
            <p:nvPr/>
          </p:nvSpPr>
          <p:spPr bwMode="auto">
            <a:xfrm rot="16200000" flipH="1">
              <a:off x="2668" y="1542"/>
              <a:ext cx="424" cy="280"/>
            </a:xfrm>
            <a:prstGeom prst="rightArrow">
              <a:avLst>
                <a:gd name="adj1" fmla="val 50000"/>
                <a:gd name="adj2" fmla="val 75721"/>
              </a:avLst>
            </a:prstGeom>
            <a:solidFill>
              <a:srgbClr val="000000"/>
            </a:solidFill>
            <a:ln w="12699">
              <a:solidFill>
                <a:srgbClr val="000000"/>
              </a:solidFill>
              <a:miter lim="800000"/>
              <a:headEnd/>
              <a:tailEnd/>
            </a:ln>
          </p:spPr>
          <p:txBody>
            <a:bodyPr wrap="none" anchor="ctr"/>
            <a:lstStyle/>
            <a:p>
              <a:endParaRPr lang="en-US"/>
            </a:p>
          </p:txBody>
        </p:sp>
        <p:sp>
          <p:nvSpPr>
            <p:cNvPr id="70675" name="AutoShape 1037"/>
            <p:cNvSpPr>
              <a:spLocks noChangeArrowheads="1"/>
            </p:cNvSpPr>
            <p:nvPr/>
          </p:nvSpPr>
          <p:spPr bwMode="auto">
            <a:xfrm>
              <a:off x="872" y="1912"/>
              <a:ext cx="4016" cy="512"/>
            </a:xfrm>
            <a:prstGeom prst="roundRect">
              <a:avLst>
                <a:gd name="adj" fmla="val 12495"/>
              </a:avLst>
            </a:prstGeom>
            <a:solidFill>
              <a:schemeClr val="accent2">
                <a:lumMod val="60000"/>
                <a:lumOff val="40000"/>
              </a:schemeClr>
            </a:solidFill>
            <a:ln w="25399">
              <a:solidFill>
                <a:schemeClr val="tx1"/>
              </a:solidFill>
              <a:round/>
              <a:headEnd/>
              <a:tailEnd/>
            </a:ln>
          </p:spPr>
          <p:txBody>
            <a:bodyPr wrap="none" anchor="ctr"/>
            <a:lstStyle/>
            <a:p>
              <a:pPr fontAlgn="auto">
                <a:spcBef>
                  <a:spcPts val="0"/>
                </a:spcBef>
                <a:spcAft>
                  <a:spcPts val="0"/>
                </a:spcAft>
                <a:defRPr/>
              </a:pPr>
              <a:endParaRPr lang="en-US" dirty="0">
                <a:latin typeface="Arial" pitchFamily="34" charset="0"/>
                <a:cs typeface="Arial" pitchFamily="34" charset="0"/>
              </a:endParaRPr>
            </a:p>
          </p:txBody>
        </p:sp>
        <p:sp>
          <p:nvSpPr>
            <p:cNvPr id="16392" name="Rectangle 1038"/>
            <p:cNvSpPr>
              <a:spLocks noChangeArrowheads="1"/>
            </p:cNvSpPr>
            <p:nvPr/>
          </p:nvSpPr>
          <p:spPr bwMode="auto">
            <a:xfrm>
              <a:off x="937" y="2000"/>
              <a:ext cx="3891" cy="328"/>
            </a:xfrm>
            <a:prstGeom prst="rect">
              <a:avLst/>
            </a:prstGeom>
            <a:noFill/>
            <a:ln w="12699">
              <a:noFill/>
              <a:miter lim="800000"/>
              <a:headEnd/>
              <a:tailEnd/>
            </a:ln>
          </p:spPr>
          <p:txBody>
            <a:bodyPr wrap="none" lIns="90488" tIns="44450" rIns="90488" bIns="44450" anchor="ctr">
              <a:spAutoFit/>
            </a:bodyPr>
            <a:lstStyle/>
            <a:p>
              <a:pPr algn="ctr" eaLnBrk="0" hangingPunct="0"/>
              <a:r>
                <a:rPr lang="en-US" sz="2800" b="1"/>
                <a:t>Expected to Benefit Future Periods</a:t>
              </a:r>
            </a:p>
          </p:txBody>
        </p:sp>
      </p:grpSp>
      <p:grpSp>
        <p:nvGrpSpPr>
          <p:cNvPr id="6" name="Group 1039"/>
          <p:cNvGrpSpPr>
            <a:grpSpLocks/>
          </p:cNvGrpSpPr>
          <p:nvPr/>
        </p:nvGrpSpPr>
        <p:grpSpPr bwMode="auto">
          <a:xfrm>
            <a:off x="1292225" y="1930400"/>
            <a:ext cx="6375400" cy="812800"/>
            <a:chOff x="872" y="1024"/>
            <a:chExt cx="4016" cy="512"/>
          </a:xfrm>
          <a:solidFill>
            <a:schemeClr val="accent3">
              <a:lumMod val="40000"/>
              <a:lumOff val="60000"/>
            </a:schemeClr>
          </a:solidFill>
        </p:grpSpPr>
        <p:sp>
          <p:nvSpPr>
            <p:cNvPr id="70672" name="AutoShape 1040"/>
            <p:cNvSpPr>
              <a:spLocks noChangeArrowheads="1"/>
            </p:cNvSpPr>
            <p:nvPr/>
          </p:nvSpPr>
          <p:spPr bwMode="auto">
            <a:xfrm>
              <a:off x="872" y="1024"/>
              <a:ext cx="4016" cy="512"/>
            </a:xfrm>
            <a:prstGeom prst="roundRect">
              <a:avLst>
                <a:gd name="adj" fmla="val 12495"/>
              </a:avLst>
            </a:prstGeom>
            <a:grpFill/>
            <a:ln w="25399">
              <a:solidFill>
                <a:schemeClr val="tx1"/>
              </a:solidFill>
              <a:round/>
              <a:headEnd/>
              <a:tailEnd/>
            </a:ln>
          </p:spPr>
          <p:txBody>
            <a:bodyPr wrap="none" anchor="ctr"/>
            <a:lstStyle/>
            <a:p>
              <a:pPr fontAlgn="auto">
                <a:spcBef>
                  <a:spcPts val="0"/>
                </a:spcBef>
                <a:spcAft>
                  <a:spcPts val="0"/>
                </a:spcAft>
                <a:defRPr/>
              </a:pPr>
              <a:endParaRPr lang="en-US" dirty="0">
                <a:latin typeface="Arial" pitchFamily="34" charset="0"/>
                <a:cs typeface="Arial" pitchFamily="34" charset="0"/>
              </a:endParaRPr>
            </a:p>
          </p:txBody>
        </p:sp>
        <p:sp>
          <p:nvSpPr>
            <p:cNvPr id="70673" name="Rectangle 1041"/>
            <p:cNvSpPr>
              <a:spLocks noChangeArrowheads="1"/>
            </p:cNvSpPr>
            <p:nvPr/>
          </p:nvSpPr>
          <p:spPr bwMode="auto">
            <a:xfrm>
              <a:off x="1301" y="1114"/>
              <a:ext cx="3186" cy="328"/>
            </a:xfrm>
            <a:prstGeom prst="rect">
              <a:avLst/>
            </a:prstGeom>
            <a:grpFill/>
            <a:ln w="12699">
              <a:noFill/>
              <a:miter lim="800000"/>
              <a:headEnd/>
              <a:tailEnd/>
            </a:ln>
          </p:spPr>
          <p:txBody>
            <a:bodyPr wrap="none" lIns="90488" tIns="44450" rIns="90488" bIns="44450">
              <a:spAutoFit/>
            </a:bodyPr>
            <a:lstStyle/>
            <a:p>
              <a:pPr algn="ctr" eaLnBrk="0" fontAlgn="auto" hangingPunct="0">
                <a:spcBef>
                  <a:spcPts val="0"/>
                </a:spcBef>
                <a:spcAft>
                  <a:spcPts val="0"/>
                </a:spcAft>
                <a:defRPr/>
              </a:pPr>
              <a:r>
                <a:rPr lang="en-US" sz="2800" b="1" dirty="0">
                  <a:solidFill>
                    <a:srgbClr val="000000"/>
                  </a:solidFill>
                  <a:latin typeface="Arial" pitchFamily="34" charset="0"/>
                  <a:cs typeface="Arial" pitchFamily="34" charset="0"/>
                </a:rPr>
                <a:t>Actively Used in Operations </a:t>
              </a:r>
            </a:p>
          </p:txBody>
        </p:sp>
      </p:grpSp>
      <p:sp>
        <p:nvSpPr>
          <p:cNvPr id="29701" name="Rectangle 1043"/>
          <p:cNvSpPr>
            <a:spLocks noGrp="1" noChangeArrowheads="1"/>
          </p:cNvSpPr>
          <p:nvPr>
            <p:ph type="title"/>
          </p:nvPr>
        </p:nvSpPr>
        <p:spPr/>
        <p:txBody>
          <a:bodyPr/>
          <a:lstStyle/>
          <a:p>
            <a:pPr fontAlgn="auto">
              <a:spcAft>
                <a:spcPts val="0"/>
              </a:spcAft>
              <a:defRPr/>
            </a:pPr>
            <a:r>
              <a:rPr lang="en-US" dirty="0" smtClean="0"/>
              <a:t>Classifying Long-Lived Assets</a:t>
            </a:r>
          </a:p>
        </p:txBody>
      </p:sp>
      <p:sp>
        <p:nvSpPr>
          <p:cNvPr id="1638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A2E27504-65FD-4D31-8541-568D16A24BAB}" type="slidenum">
              <a:rPr lang="en-US"/>
              <a:pPr fontAlgn="base">
                <a:spcBef>
                  <a:spcPct val="0"/>
                </a:spcBef>
                <a:spcAft>
                  <a:spcPct val="0"/>
                </a:spcAft>
              </a:pPr>
              <a:t>3</a:t>
            </a:fld>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62038" y="1269087"/>
            <a:ext cx="7091362" cy="1920875"/>
            <a:chOff x="429" y="1500"/>
            <a:chExt cx="4920" cy="1210"/>
          </a:xfrm>
          <a:solidFill>
            <a:schemeClr val="accent1">
              <a:lumMod val="75000"/>
            </a:schemeClr>
          </a:solidFill>
        </p:grpSpPr>
        <p:sp>
          <p:nvSpPr>
            <p:cNvPr id="270339" name="Rectangle 3"/>
            <p:cNvSpPr>
              <a:spLocks noChangeArrowheads="1"/>
            </p:cNvSpPr>
            <p:nvPr/>
          </p:nvSpPr>
          <p:spPr bwMode="auto">
            <a:xfrm>
              <a:off x="429" y="1500"/>
              <a:ext cx="4920" cy="1200"/>
            </a:xfrm>
            <a:prstGeom prst="rect">
              <a:avLst/>
            </a:prstGeom>
            <a:grpFill/>
            <a:ln w="38099" cmpd="dbl">
              <a:solidFill>
                <a:srgbClr val="000000"/>
              </a:solidFill>
              <a:miter lim="800000"/>
              <a:headEnd/>
              <a:tailEnd/>
            </a:ln>
            <a:effectLst>
              <a:outerShdw dist="71842" dir="2700000" algn="ctr" rotWithShape="0">
                <a:schemeClr val="tx1"/>
              </a:outerShdw>
            </a:effectLst>
          </p:spPr>
          <p:txBody>
            <a:bodyPr wrap="none" anchor="ctr"/>
            <a:lstStyle/>
            <a:p>
              <a:pPr fontAlgn="auto">
                <a:spcBef>
                  <a:spcPts val="0"/>
                </a:spcBef>
                <a:spcAft>
                  <a:spcPts val="0"/>
                </a:spcAft>
                <a:defRPr/>
              </a:pPr>
              <a:endParaRPr lang="en-US" dirty="0">
                <a:effectLst>
                  <a:outerShdw blurRad="38100" dist="38100" dir="2700000" algn="tl">
                    <a:srgbClr val="000000">
                      <a:alpha val="43137"/>
                    </a:srgbClr>
                  </a:outerShdw>
                </a:effectLst>
                <a:latin typeface="+mn-lt"/>
                <a:cs typeface="Arial" pitchFamily="34" charset="0"/>
              </a:endParaRPr>
            </a:p>
          </p:txBody>
        </p:sp>
        <p:sp>
          <p:nvSpPr>
            <p:cNvPr id="270340" name="Rectangle 4"/>
            <p:cNvSpPr>
              <a:spLocks noChangeArrowheads="1"/>
            </p:cNvSpPr>
            <p:nvPr/>
          </p:nvSpPr>
          <p:spPr bwMode="auto">
            <a:xfrm>
              <a:off x="602" y="1537"/>
              <a:ext cx="4565" cy="1173"/>
            </a:xfrm>
            <a:prstGeom prst="rect">
              <a:avLst/>
            </a:prstGeom>
            <a:noFill/>
            <a:ln w="12699">
              <a:noFill/>
              <a:miter lim="800000"/>
              <a:headEnd/>
              <a:tailEnd/>
            </a:ln>
            <a:effectLst>
              <a:outerShdw algn="ctr" rotWithShape="0">
                <a:schemeClr val="tx1"/>
              </a:outerShdw>
            </a:effectLst>
          </p:spPr>
          <p:txBody>
            <a:bodyPr wrap="none" lIns="90488" tIns="44450" rIns="90488" bIns="44450">
              <a:spAutoFit/>
            </a:bodyPr>
            <a:lstStyle/>
            <a:p>
              <a:pPr eaLnBrk="0" fontAlgn="auto" hangingPunct="0">
                <a:lnSpc>
                  <a:spcPct val="120000"/>
                </a:lnSpc>
                <a:spcBef>
                  <a:spcPts val="0"/>
                </a:spcBef>
                <a:spcAft>
                  <a:spcPts val="0"/>
                </a:spcAft>
                <a:defRPr/>
              </a:pPr>
              <a:r>
                <a:rPr lang="en-US" sz="3200" dirty="0">
                  <a:solidFill>
                    <a:srgbClr val="FFFFCC"/>
                  </a:solidFill>
                  <a:effectLst>
                    <a:outerShdw blurRad="38100" dist="38100" dir="2700000" algn="tl">
                      <a:srgbClr val="000000">
                        <a:alpha val="43137"/>
                      </a:srgbClr>
                    </a:outerShdw>
                  </a:effectLst>
                  <a:latin typeface="+mn-lt"/>
                  <a:cs typeface="Arial" pitchFamily="34" charset="0"/>
                </a:rPr>
                <a:t>If Cash &gt; BV, record a gain (credit).</a:t>
              </a:r>
            </a:p>
            <a:p>
              <a:pPr eaLnBrk="0" fontAlgn="auto" hangingPunct="0">
                <a:lnSpc>
                  <a:spcPct val="120000"/>
                </a:lnSpc>
                <a:spcBef>
                  <a:spcPts val="0"/>
                </a:spcBef>
                <a:spcAft>
                  <a:spcPts val="0"/>
                </a:spcAft>
                <a:defRPr/>
              </a:pPr>
              <a:r>
                <a:rPr lang="en-US" sz="3200" dirty="0">
                  <a:solidFill>
                    <a:srgbClr val="FFFFCC"/>
                  </a:solidFill>
                  <a:effectLst>
                    <a:outerShdw blurRad="38100" dist="38100" dir="2700000" algn="tl">
                      <a:srgbClr val="000000">
                        <a:alpha val="43137"/>
                      </a:srgbClr>
                    </a:outerShdw>
                  </a:effectLst>
                  <a:latin typeface="+mn-lt"/>
                  <a:cs typeface="Arial" pitchFamily="34" charset="0"/>
                </a:rPr>
                <a:t>If Cash &lt; BV, record a loss (debit).</a:t>
              </a:r>
            </a:p>
            <a:p>
              <a:pPr eaLnBrk="0" fontAlgn="auto" hangingPunct="0">
                <a:lnSpc>
                  <a:spcPct val="120000"/>
                </a:lnSpc>
                <a:spcBef>
                  <a:spcPts val="0"/>
                </a:spcBef>
                <a:spcAft>
                  <a:spcPts val="0"/>
                </a:spcAft>
                <a:defRPr/>
              </a:pPr>
              <a:r>
                <a:rPr lang="en-US" sz="3200" dirty="0">
                  <a:solidFill>
                    <a:srgbClr val="FFFFCC"/>
                  </a:solidFill>
                  <a:effectLst>
                    <a:outerShdw blurRad="38100" dist="38100" dir="2700000" algn="tl">
                      <a:srgbClr val="000000">
                        <a:alpha val="43137"/>
                      </a:srgbClr>
                    </a:outerShdw>
                  </a:effectLst>
                  <a:latin typeface="+mn-lt"/>
                  <a:cs typeface="Arial" pitchFamily="34" charset="0"/>
                </a:rPr>
                <a:t>If Cash = BV, no gain or loss.</a:t>
              </a:r>
            </a:p>
          </p:txBody>
        </p:sp>
      </p:grpSp>
      <p:graphicFrame>
        <p:nvGraphicFramePr>
          <p:cNvPr id="14351" name="Object 15"/>
          <p:cNvGraphicFramePr>
            <a:graphicFrameLocks/>
          </p:cNvGraphicFramePr>
          <p:nvPr/>
        </p:nvGraphicFramePr>
        <p:xfrm>
          <a:off x="7010400" y="4267200"/>
          <a:ext cx="946150" cy="1319213"/>
        </p:xfrm>
        <a:graphic>
          <a:graphicData uri="http://schemas.openxmlformats.org/presentationml/2006/ole">
            <p:oleObj spid="_x0000_s14351" name="Clip" r:id="rId4" imgW="4320694" imgH="6009292" progId="">
              <p:embed/>
            </p:oleObj>
          </a:graphicData>
        </a:graphic>
      </p:graphicFrame>
      <p:sp>
        <p:nvSpPr>
          <p:cNvPr id="14340" name="Rectangle 8"/>
          <p:cNvSpPr>
            <a:spLocks noGrp="1" noChangeArrowheads="1"/>
          </p:cNvSpPr>
          <p:nvPr>
            <p:ph type="title"/>
          </p:nvPr>
        </p:nvSpPr>
        <p:spPr>
          <a:xfrm>
            <a:off x="457200" y="-58738"/>
            <a:ext cx="8382000" cy="1295401"/>
          </a:xfrm>
        </p:spPr>
        <p:txBody>
          <a:bodyPr/>
          <a:lstStyle/>
          <a:p>
            <a:pPr fontAlgn="auto">
              <a:spcAft>
                <a:spcPts val="0"/>
              </a:spcAft>
              <a:defRPr/>
            </a:pPr>
            <a:r>
              <a:rPr lang="en-US" dirty="0" smtClean="0"/>
              <a:t>Disposal of Property, Plant</a:t>
            </a:r>
            <a:br>
              <a:rPr lang="en-US" dirty="0" smtClean="0"/>
            </a:br>
            <a:r>
              <a:rPr lang="en-US" dirty="0" smtClean="0"/>
              <a:t>and Equipment</a:t>
            </a:r>
          </a:p>
        </p:txBody>
      </p:sp>
      <p:sp>
        <p:nvSpPr>
          <p:cNvPr id="7" name="Rectangle 2"/>
          <p:cNvSpPr>
            <a:spLocks noChangeArrowheads="1"/>
          </p:cNvSpPr>
          <p:nvPr/>
        </p:nvSpPr>
        <p:spPr bwMode="auto">
          <a:xfrm>
            <a:off x="304800" y="3341688"/>
            <a:ext cx="8458200" cy="3200400"/>
          </a:xfrm>
          <a:prstGeom prst="rect">
            <a:avLst/>
          </a:prstGeom>
          <a:solidFill>
            <a:schemeClr val="accent2">
              <a:lumMod val="40000"/>
              <a:lumOff val="60000"/>
            </a:schemeClr>
          </a:solidFill>
          <a:ln w="38100">
            <a:solidFill>
              <a:srgbClr val="000000"/>
            </a:solidFill>
            <a:miter lim="800000"/>
            <a:headEnd/>
            <a:tailEnd/>
          </a:ln>
          <a:effectLst/>
        </p:spPr>
        <p:txBody>
          <a:bodyPr lIns="90488" tIns="44450" rIns="90488" bIns="44450"/>
          <a:lstStyle/>
          <a:p>
            <a:pPr marL="342900" indent="-342900" algn="ctr" eaLnBrk="0" fontAlgn="auto" hangingPunct="0">
              <a:spcBef>
                <a:spcPct val="20000"/>
              </a:spcBef>
              <a:spcAft>
                <a:spcPts val="0"/>
              </a:spcAft>
              <a:defRPr/>
            </a:pPr>
            <a:r>
              <a:rPr lang="en-US" sz="2800" dirty="0">
                <a:latin typeface="+mn-lt"/>
                <a:cs typeface="Arial" pitchFamily="34" charset="0"/>
              </a:rPr>
              <a:t>Southwest Airlines sold flight equipment</a:t>
            </a:r>
            <a:br>
              <a:rPr lang="en-US" sz="2800" dirty="0">
                <a:latin typeface="+mn-lt"/>
                <a:cs typeface="Arial" pitchFamily="34" charset="0"/>
              </a:rPr>
            </a:br>
            <a:r>
              <a:rPr lang="en-US" sz="2800" dirty="0">
                <a:latin typeface="+mn-lt"/>
                <a:cs typeface="Arial" pitchFamily="34" charset="0"/>
              </a:rPr>
              <a:t>for $11,000,000 cash at the end of its</a:t>
            </a:r>
            <a:br>
              <a:rPr lang="en-US" sz="2800" dirty="0">
                <a:latin typeface="+mn-lt"/>
                <a:cs typeface="Arial" pitchFamily="34" charset="0"/>
              </a:rPr>
            </a:br>
            <a:r>
              <a:rPr lang="en-US" sz="2800" dirty="0">
                <a:latin typeface="+mn-lt"/>
                <a:cs typeface="Arial" pitchFamily="34" charset="0"/>
              </a:rPr>
              <a:t>17th year of </a:t>
            </a:r>
            <a:r>
              <a:rPr lang="en-US" sz="2800" dirty="0">
                <a:latin typeface="+mn-lt"/>
                <a:cs typeface="Arial" pitchFamily="34" charset="0"/>
              </a:rPr>
              <a:t>use. The </a:t>
            </a:r>
            <a:r>
              <a:rPr lang="en-US" sz="2800" dirty="0">
                <a:latin typeface="+mn-lt"/>
                <a:cs typeface="Arial" pitchFamily="34" charset="0"/>
              </a:rPr>
              <a:t>flight equipment originally cost $</a:t>
            </a:r>
            <a:r>
              <a:rPr lang="en-US" sz="2800" dirty="0">
                <a:latin typeface="+mn-lt"/>
                <a:cs typeface="Arial" pitchFamily="34" charset="0"/>
              </a:rPr>
              <a:t>30,000,000, and </a:t>
            </a:r>
            <a:r>
              <a:rPr lang="en-US" sz="2800" dirty="0">
                <a:latin typeface="+mn-lt"/>
                <a:cs typeface="Arial" pitchFamily="34" charset="0"/>
              </a:rPr>
              <a:t>was depreciated using the straight-line method with zero residual value</a:t>
            </a:r>
            <a:br>
              <a:rPr lang="en-US" sz="2800" dirty="0">
                <a:latin typeface="+mn-lt"/>
                <a:cs typeface="Arial" pitchFamily="34" charset="0"/>
              </a:rPr>
            </a:br>
            <a:r>
              <a:rPr lang="en-US" sz="2800" dirty="0">
                <a:latin typeface="+mn-lt"/>
                <a:cs typeface="Arial" pitchFamily="34" charset="0"/>
              </a:rPr>
              <a:t>and a useful life of 25 years. </a:t>
            </a:r>
          </a:p>
          <a:p>
            <a:pPr marL="342900" indent="-342900" algn="ctr" eaLnBrk="0" fontAlgn="auto" hangingPunct="0">
              <a:spcBef>
                <a:spcPct val="20000"/>
              </a:spcBef>
              <a:spcAft>
                <a:spcPts val="0"/>
              </a:spcAft>
              <a:defRPr/>
            </a:pPr>
            <a:r>
              <a:rPr lang="en-US" sz="2800" dirty="0">
                <a:solidFill>
                  <a:srgbClr val="C00000"/>
                </a:solidFill>
                <a:latin typeface="+mn-lt"/>
                <a:cs typeface="Arial" pitchFamily="34" charset="0"/>
              </a:rPr>
              <a:t>Let’s answer the following questions.</a:t>
            </a:r>
          </a:p>
        </p:txBody>
      </p:sp>
      <p:sp>
        <p:nvSpPr>
          <p:cNvPr id="1435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35207AFD-2D31-4EDF-9B3C-2AED6ECA4A20}" type="slidenum">
              <a:rPr lang="en-US"/>
              <a:pPr fontAlgn="base">
                <a:spcBef>
                  <a:spcPct val="0"/>
                </a:spcBef>
                <a:spcAft>
                  <a:spcPct val="0"/>
                </a:spcAft>
              </a:pPr>
              <a:t>30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1026"/>
          <p:cNvSpPr>
            <a:spLocks noChangeArrowheads="1"/>
          </p:cNvSpPr>
          <p:nvPr/>
        </p:nvSpPr>
        <p:spPr bwMode="auto">
          <a:xfrm>
            <a:off x="609600" y="1917700"/>
            <a:ext cx="7912100" cy="4241800"/>
          </a:xfrm>
          <a:prstGeom prst="rect">
            <a:avLst/>
          </a:prstGeom>
          <a:solidFill>
            <a:schemeClr val="accent1">
              <a:lumMod val="40000"/>
              <a:lumOff val="60000"/>
            </a:schemeClr>
          </a:solidFill>
          <a:ln w="28575">
            <a:solidFill>
              <a:schemeClr val="tx1">
                <a:lumMod val="95000"/>
                <a:lumOff val="5000"/>
              </a:schemeClr>
            </a:solidFill>
            <a:miter lim="800000"/>
            <a:headEnd/>
            <a:tailEnd/>
          </a:ln>
          <a:effectLst>
            <a:outerShdw dist="89803" dir="2700000" algn="ctr" rotWithShape="0">
              <a:srgbClr val="000000"/>
            </a:outerShdw>
          </a:effectLst>
        </p:spPr>
        <p:txBody>
          <a:bodyPr lIns="90488" tIns="44450" rIns="90488" bIns="44450" anchor="ctr"/>
          <a:lstStyle/>
          <a:p>
            <a:pPr marL="342900" indent="-342900" algn="ctr" eaLnBrk="0" fontAlgn="auto" hangingPunct="0">
              <a:spcBef>
                <a:spcPct val="20000"/>
              </a:spcBef>
              <a:spcAft>
                <a:spcPts val="0"/>
              </a:spcAft>
              <a:defRPr/>
            </a:pPr>
            <a:r>
              <a:rPr lang="en-US" sz="2800" dirty="0">
                <a:solidFill>
                  <a:srgbClr val="000000"/>
                </a:solidFill>
                <a:latin typeface="+mn-lt"/>
                <a:cs typeface="Arial" pitchFamily="34" charset="0"/>
              </a:rPr>
              <a:t>	</a:t>
            </a:r>
            <a:r>
              <a:rPr lang="en-US" sz="2800" b="1" dirty="0">
                <a:solidFill>
                  <a:srgbClr val="000000"/>
                </a:solidFill>
                <a:latin typeface="+mn-lt"/>
                <a:cs typeface="Arial" pitchFamily="34" charset="0"/>
              </a:rPr>
              <a:t>The amount of depreciation expense recorded at the end of the 17th year to bring depreciation up to date is:</a:t>
            </a:r>
          </a:p>
          <a:p>
            <a:pPr marL="342900" indent="-342900" algn="ctr" eaLnBrk="0" fontAlgn="auto" hangingPunct="0">
              <a:spcBef>
                <a:spcPct val="20000"/>
              </a:spcBef>
              <a:spcAft>
                <a:spcPts val="0"/>
              </a:spcAft>
              <a:defRPr/>
            </a:pPr>
            <a:endParaRPr lang="en-US" sz="2800" b="1" dirty="0">
              <a:solidFill>
                <a:srgbClr val="000000"/>
              </a:solidFill>
              <a:latin typeface="+mn-lt"/>
              <a:cs typeface="Arial" pitchFamily="34" charset="0"/>
            </a:endParaRPr>
          </a:p>
          <a:p>
            <a:pPr marL="342900" indent="-342900" eaLnBrk="0" fontAlgn="auto" hangingPunct="0">
              <a:spcBef>
                <a:spcPct val="20000"/>
              </a:spcBef>
              <a:spcAft>
                <a:spcPts val="0"/>
              </a:spcAft>
              <a:defRPr/>
            </a:pPr>
            <a:r>
              <a:rPr lang="en-US" sz="2800" b="1" dirty="0">
                <a:solidFill>
                  <a:srgbClr val="000000"/>
                </a:solidFill>
                <a:latin typeface="+mn-lt"/>
                <a:cs typeface="Arial" pitchFamily="34" charset="0"/>
              </a:rPr>
              <a:t>	a.	$0.	</a:t>
            </a:r>
          </a:p>
          <a:p>
            <a:pPr marL="342900" indent="-342900" eaLnBrk="0" fontAlgn="auto" hangingPunct="0">
              <a:spcBef>
                <a:spcPct val="20000"/>
              </a:spcBef>
              <a:spcAft>
                <a:spcPts val="0"/>
              </a:spcAft>
              <a:defRPr/>
            </a:pPr>
            <a:r>
              <a:rPr lang="en-US" sz="2800" b="1" dirty="0">
                <a:solidFill>
                  <a:srgbClr val="000000"/>
                </a:solidFill>
                <a:latin typeface="+mn-lt"/>
                <a:cs typeface="Arial" pitchFamily="34" charset="0"/>
              </a:rPr>
              <a:t>	b.	$1,200,000.</a:t>
            </a:r>
          </a:p>
          <a:p>
            <a:pPr marL="342900" indent="-342900" eaLnBrk="0" fontAlgn="auto" hangingPunct="0">
              <a:spcBef>
                <a:spcPct val="20000"/>
              </a:spcBef>
              <a:spcAft>
                <a:spcPts val="0"/>
              </a:spcAft>
              <a:defRPr/>
            </a:pPr>
            <a:r>
              <a:rPr lang="en-US" sz="2800" b="1" dirty="0">
                <a:solidFill>
                  <a:srgbClr val="000000"/>
                </a:solidFill>
                <a:latin typeface="+mn-lt"/>
                <a:cs typeface="Arial" pitchFamily="34" charset="0"/>
              </a:rPr>
              <a:t>	c.	$1,500,000.</a:t>
            </a:r>
          </a:p>
          <a:p>
            <a:pPr marL="342900" indent="-342900" eaLnBrk="0" fontAlgn="auto" hangingPunct="0">
              <a:spcBef>
                <a:spcPct val="20000"/>
              </a:spcBef>
              <a:spcAft>
                <a:spcPts val="0"/>
              </a:spcAft>
              <a:defRPr/>
            </a:pPr>
            <a:r>
              <a:rPr lang="en-US" sz="2800" b="1" dirty="0">
                <a:solidFill>
                  <a:srgbClr val="000000"/>
                </a:solidFill>
                <a:latin typeface="+mn-lt"/>
                <a:cs typeface="Arial" pitchFamily="34" charset="0"/>
              </a:rPr>
              <a:t>	d.	$2,000,000.</a:t>
            </a:r>
          </a:p>
        </p:txBody>
      </p:sp>
      <p:sp>
        <p:nvSpPr>
          <p:cNvPr id="6" name="Oval 3"/>
          <p:cNvSpPr>
            <a:spLocks noChangeArrowheads="1"/>
          </p:cNvSpPr>
          <p:nvPr/>
        </p:nvSpPr>
        <p:spPr bwMode="auto">
          <a:xfrm>
            <a:off x="882650" y="4478338"/>
            <a:ext cx="558800" cy="558800"/>
          </a:xfrm>
          <a:prstGeom prst="ellipse">
            <a:avLst/>
          </a:prstGeom>
          <a:noFill/>
          <a:ln w="50799">
            <a:solidFill>
              <a:srgbClr val="C00000"/>
            </a:solidFill>
            <a:round/>
            <a:headEnd/>
            <a:tailEnd/>
          </a:ln>
        </p:spPr>
        <p:txBody>
          <a:bodyPr wrap="none" anchor="ctr"/>
          <a:lstStyle/>
          <a:p>
            <a:endParaRPr lang="en-US"/>
          </a:p>
        </p:txBody>
      </p:sp>
      <p:grpSp>
        <p:nvGrpSpPr>
          <p:cNvPr id="2" name="Group 13"/>
          <p:cNvGrpSpPr>
            <a:grpSpLocks/>
          </p:cNvGrpSpPr>
          <p:nvPr/>
        </p:nvGrpSpPr>
        <p:grpSpPr bwMode="auto">
          <a:xfrm>
            <a:off x="3559175" y="4114800"/>
            <a:ext cx="5365750" cy="1196975"/>
            <a:chOff x="3657600" y="4114800"/>
            <a:chExt cx="5365596" cy="1197764"/>
          </a:xfrm>
        </p:grpSpPr>
        <p:sp>
          <p:nvSpPr>
            <p:cNvPr id="78855" name="AutoShape 4"/>
            <p:cNvSpPr>
              <a:spLocks noChangeArrowheads="1"/>
            </p:cNvSpPr>
            <p:nvPr/>
          </p:nvSpPr>
          <p:spPr bwMode="auto">
            <a:xfrm>
              <a:off x="3657600" y="4496051"/>
              <a:ext cx="990572" cy="457501"/>
            </a:xfrm>
            <a:prstGeom prst="leftArrow">
              <a:avLst>
                <a:gd name="adj1" fmla="val 50000"/>
                <a:gd name="adj2" fmla="val 54167"/>
              </a:avLst>
            </a:prstGeom>
            <a:solidFill>
              <a:schemeClr val="accent1">
                <a:lumMod val="50000"/>
              </a:schemeClr>
            </a:solidFill>
            <a:ln w="9525">
              <a:solidFill>
                <a:schemeClr val="accent1">
                  <a:lumMod val="50000"/>
                </a:schemeClr>
              </a:solidFill>
              <a:miter lim="800000"/>
              <a:headEnd/>
              <a:tailEnd/>
            </a:ln>
          </p:spPr>
          <p:txBody>
            <a:bodyPr wrap="none" anchor="ctr"/>
            <a:lstStyle/>
            <a:p>
              <a:pPr algn="ctr" eaLnBrk="0" fontAlgn="auto" hangingPunct="0">
                <a:spcBef>
                  <a:spcPts val="0"/>
                </a:spcBef>
                <a:spcAft>
                  <a:spcPts val="0"/>
                </a:spcAft>
                <a:defRPr/>
              </a:pPr>
              <a:endParaRPr lang="en-US" sz="2400" dirty="0">
                <a:solidFill>
                  <a:srgbClr val="FF3300"/>
                </a:solidFill>
                <a:latin typeface="Arial" pitchFamily="34" charset="0"/>
                <a:cs typeface="Arial" pitchFamily="34" charset="0"/>
              </a:endParaRPr>
            </a:p>
          </p:txBody>
        </p:sp>
        <p:sp>
          <p:nvSpPr>
            <p:cNvPr id="78856" name="Rectangle 5"/>
            <p:cNvSpPr>
              <a:spLocks noChangeArrowheads="1"/>
            </p:cNvSpPr>
            <p:nvPr/>
          </p:nvSpPr>
          <p:spPr bwMode="auto">
            <a:xfrm>
              <a:off x="4275120" y="4114800"/>
              <a:ext cx="4748076" cy="1197764"/>
            </a:xfrm>
            <a:prstGeom prst="rect">
              <a:avLst/>
            </a:prstGeom>
            <a:solidFill>
              <a:schemeClr val="accent2">
                <a:lumMod val="60000"/>
                <a:lumOff val="40000"/>
              </a:schemeClr>
            </a:solidFill>
            <a:ln w="50799">
              <a:solidFill>
                <a:schemeClr val="accent1">
                  <a:lumMod val="50000"/>
                </a:schemeClr>
              </a:solidFill>
              <a:miter lim="800000"/>
              <a:headEnd/>
              <a:tailEnd/>
            </a:ln>
          </p:spPr>
          <p:txBody>
            <a:bodyPr lIns="90488" tIns="44450" rIns="90488" bIns="44450">
              <a:spAutoFit/>
            </a:bodyPr>
            <a:lstStyle/>
            <a:p>
              <a:pPr eaLnBrk="0" fontAlgn="auto" hangingPunct="0">
                <a:spcBef>
                  <a:spcPts val="0"/>
                </a:spcBef>
                <a:spcAft>
                  <a:spcPts val="0"/>
                </a:spcAft>
                <a:defRPr/>
              </a:pPr>
              <a:r>
                <a:rPr lang="en-US" sz="2400" b="1" dirty="0">
                  <a:latin typeface="Arial" pitchFamily="34" charset="0"/>
                  <a:cs typeface="Arial" pitchFamily="34" charset="0"/>
                </a:rPr>
                <a:t>  Annual Depreciation:</a:t>
              </a:r>
            </a:p>
            <a:p>
              <a:pPr eaLnBrk="0" fontAlgn="auto" hangingPunct="0">
                <a:spcBef>
                  <a:spcPts val="0"/>
                </a:spcBef>
                <a:spcAft>
                  <a:spcPts val="0"/>
                </a:spcAft>
                <a:defRPr/>
              </a:pPr>
              <a:r>
                <a:rPr lang="en-US" sz="2400" b="1" dirty="0">
                  <a:latin typeface="Arial" pitchFamily="34" charset="0"/>
                  <a:cs typeface="Arial" pitchFamily="34" charset="0"/>
                </a:rPr>
                <a:t>  ($30,000,000 – $0) ÷ 25 Years. </a:t>
              </a:r>
            </a:p>
            <a:p>
              <a:pPr eaLnBrk="0" fontAlgn="auto" hangingPunct="0">
                <a:spcBef>
                  <a:spcPts val="0"/>
                </a:spcBef>
                <a:spcAft>
                  <a:spcPts val="0"/>
                </a:spcAft>
                <a:defRPr/>
              </a:pPr>
              <a:r>
                <a:rPr lang="en-US" sz="2400" b="1" dirty="0">
                  <a:latin typeface="Arial" pitchFamily="34" charset="0"/>
                  <a:cs typeface="Arial" pitchFamily="34" charset="0"/>
                </a:rPr>
                <a:t>  = $1,200,000  </a:t>
              </a:r>
            </a:p>
          </p:txBody>
        </p:sp>
      </p:grpSp>
      <p:sp>
        <p:nvSpPr>
          <p:cNvPr id="41990" name="Rectangle 8"/>
          <p:cNvSpPr>
            <a:spLocks noGrp="1" noChangeArrowheads="1"/>
          </p:cNvSpPr>
          <p:nvPr>
            <p:ph type="title"/>
          </p:nvPr>
        </p:nvSpPr>
        <p:spPr/>
        <p:txBody>
          <a:bodyPr/>
          <a:lstStyle/>
          <a:p>
            <a:pPr fontAlgn="auto">
              <a:spcAft>
                <a:spcPts val="0"/>
              </a:spcAft>
              <a:defRPr/>
            </a:pPr>
            <a:r>
              <a:rPr lang="en-US" dirty="0" smtClean="0"/>
              <a:t>Disposal of Property, Plant</a:t>
            </a:r>
            <a:br>
              <a:rPr lang="en-US" dirty="0" smtClean="0"/>
            </a:br>
            <a:r>
              <a:rPr lang="en-US" dirty="0" smtClean="0"/>
              <a:t>and Equipment</a:t>
            </a:r>
          </a:p>
        </p:txBody>
      </p:sp>
      <p:pic>
        <p:nvPicPr>
          <p:cNvPr id="83973" name="Picture 8"/>
          <p:cNvPicPr>
            <a:picLocks noChangeAspect="1" noChangeArrowheads="1"/>
          </p:cNvPicPr>
          <p:nvPr/>
        </p:nvPicPr>
        <p:blipFill>
          <a:blip r:embed="rId3"/>
          <a:srcRect/>
          <a:stretch>
            <a:fillRect/>
          </a:stretch>
        </p:blipFill>
        <p:spPr bwMode="auto">
          <a:xfrm>
            <a:off x="6705600" y="1095375"/>
            <a:ext cx="2181225" cy="733425"/>
          </a:xfrm>
          <a:prstGeom prst="rect">
            <a:avLst/>
          </a:prstGeom>
          <a:noFill/>
          <a:ln w="9525">
            <a:noFill/>
            <a:miter lim="800000"/>
            <a:headEnd/>
            <a:tailEnd/>
          </a:ln>
        </p:spPr>
      </p:pic>
      <p:sp>
        <p:nvSpPr>
          <p:cNvPr id="8397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817E8E29-9F57-4A99-9429-6F78CA46E44D}" type="slidenum">
              <a:rPr lang="en-US"/>
              <a:pPr fontAlgn="base">
                <a:spcBef>
                  <a:spcPct val="0"/>
                </a:spcBef>
                <a:spcAft>
                  <a:spcPct val="0"/>
                </a:spcAft>
              </a:pPr>
              <a:t>31</a:t>
            </a:fld>
            <a:endParaRPr lang="en-US"/>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2500"/>
                            </p:stCondLst>
                            <p:childTnLst>
                              <p:par>
                                <p:cTn id="9" presetID="22" presetClass="entr" presetSubtype="2"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774700" y="1917700"/>
            <a:ext cx="7518400" cy="4241800"/>
          </a:xfrm>
          <a:prstGeom prst="rect">
            <a:avLst/>
          </a:prstGeom>
          <a:solidFill>
            <a:schemeClr val="accent3">
              <a:lumMod val="40000"/>
              <a:lumOff val="60000"/>
            </a:schemeClr>
          </a:solidFill>
          <a:ln w="28575">
            <a:solidFill>
              <a:schemeClr val="tx1">
                <a:lumMod val="95000"/>
                <a:lumOff val="5000"/>
              </a:schemeClr>
            </a:solidFill>
            <a:miter lim="800000"/>
            <a:headEnd/>
            <a:tailEnd/>
          </a:ln>
          <a:effectLst>
            <a:outerShdw dist="71842" dir="2700000" algn="ctr" rotWithShape="0">
              <a:srgbClr val="000000"/>
            </a:outerShdw>
          </a:effectLst>
        </p:spPr>
        <p:txBody>
          <a:bodyPr lIns="90488" tIns="44450" rIns="90488" bIns="44450" anchor="ctr"/>
          <a:lstStyle/>
          <a:p>
            <a:pPr marL="342900" indent="-342900" algn="ctr" eaLnBrk="0" fontAlgn="auto" hangingPunct="0">
              <a:spcBef>
                <a:spcPct val="20000"/>
              </a:spcBef>
              <a:spcAft>
                <a:spcPts val="0"/>
              </a:spcAft>
              <a:defRPr/>
            </a:pPr>
            <a:r>
              <a:rPr lang="en-US" sz="2800" b="1" dirty="0">
                <a:solidFill>
                  <a:srgbClr val="000000"/>
                </a:solidFill>
                <a:latin typeface="+mn-lt"/>
                <a:cs typeface="Arial" pitchFamily="34" charset="0"/>
              </a:rPr>
              <a:t>  After updating the depreciation,</a:t>
            </a:r>
            <a:br>
              <a:rPr lang="en-US" sz="2800" b="1" dirty="0">
                <a:solidFill>
                  <a:srgbClr val="000000"/>
                </a:solidFill>
                <a:latin typeface="+mn-lt"/>
                <a:cs typeface="Arial" pitchFamily="34" charset="0"/>
              </a:rPr>
            </a:br>
            <a:r>
              <a:rPr lang="en-US" sz="2800" b="1" dirty="0">
                <a:solidFill>
                  <a:srgbClr val="000000"/>
                </a:solidFill>
                <a:latin typeface="+mn-lt"/>
                <a:cs typeface="Arial" pitchFamily="34" charset="0"/>
              </a:rPr>
              <a:t>the equipment’s book value at the end of the 17th year is:</a:t>
            </a:r>
          </a:p>
          <a:p>
            <a:pPr marL="342900" indent="-342900" algn="ctr" eaLnBrk="0" fontAlgn="auto" hangingPunct="0">
              <a:spcBef>
                <a:spcPct val="20000"/>
              </a:spcBef>
              <a:spcAft>
                <a:spcPts val="0"/>
              </a:spcAft>
              <a:defRPr/>
            </a:pPr>
            <a:endParaRPr lang="en-US" sz="2800" b="1" dirty="0">
              <a:solidFill>
                <a:srgbClr val="000000"/>
              </a:solidFill>
              <a:latin typeface="+mn-lt"/>
              <a:cs typeface="Arial" pitchFamily="34" charset="0"/>
            </a:endParaRPr>
          </a:p>
          <a:p>
            <a:pPr marL="342900" indent="-342900" eaLnBrk="0" fontAlgn="auto" hangingPunct="0">
              <a:spcBef>
                <a:spcPct val="20000"/>
              </a:spcBef>
              <a:spcAft>
                <a:spcPts val="0"/>
              </a:spcAft>
              <a:defRPr/>
            </a:pPr>
            <a:r>
              <a:rPr lang="en-US" sz="2800" b="1" dirty="0">
                <a:solidFill>
                  <a:srgbClr val="000000"/>
                </a:solidFill>
                <a:latin typeface="+mn-lt"/>
                <a:cs typeface="Arial" pitchFamily="34" charset="0"/>
              </a:rPr>
              <a:t>	a.	$9,600,000.	</a:t>
            </a:r>
          </a:p>
          <a:p>
            <a:pPr marL="342900" indent="-342900" eaLnBrk="0" fontAlgn="auto" hangingPunct="0">
              <a:spcBef>
                <a:spcPct val="20000"/>
              </a:spcBef>
              <a:spcAft>
                <a:spcPts val="0"/>
              </a:spcAft>
              <a:defRPr/>
            </a:pPr>
            <a:r>
              <a:rPr lang="en-US" sz="2800" b="1" dirty="0">
                <a:solidFill>
                  <a:srgbClr val="000000"/>
                </a:solidFill>
                <a:latin typeface="+mn-lt"/>
                <a:cs typeface="Arial" pitchFamily="34" charset="0"/>
              </a:rPr>
              <a:t>	b.	$20,400,000.</a:t>
            </a:r>
          </a:p>
          <a:p>
            <a:pPr marL="342900" indent="-342900" eaLnBrk="0" fontAlgn="auto" hangingPunct="0">
              <a:spcBef>
                <a:spcPct val="20000"/>
              </a:spcBef>
              <a:spcAft>
                <a:spcPts val="0"/>
              </a:spcAft>
              <a:defRPr/>
            </a:pPr>
            <a:r>
              <a:rPr lang="en-US" sz="2800" b="1" dirty="0">
                <a:solidFill>
                  <a:srgbClr val="000000"/>
                </a:solidFill>
                <a:latin typeface="+mn-lt"/>
                <a:cs typeface="Arial" pitchFamily="34" charset="0"/>
              </a:rPr>
              <a:t>	c.	$12,800,000.</a:t>
            </a:r>
          </a:p>
          <a:p>
            <a:pPr marL="342900" indent="-342900" eaLnBrk="0" fontAlgn="auto" hangingPunct="0">
              <a:spcBef>
                <a:spcPct val="20000"/>
              </a:spcBef>
              <a:spcAft>
                <a:spcPts val="0"/>
              </a:spcAft>
              <a:defRPr/>
            </a:pPr>
            <a:r>
              <a:rPr lang="en-US" sz="2800" b="1" dirty="0">
                <a:solidFill>
                  <a:srgbClr val="000000"/>
                </a:solidFill>
                <a:latin typeface="+mn-lt"/>
                <a:cs typeface="Arial" pitchFamily="34" charset="0"/>
              </a:rPr>
              <a:t>	d.	$6,600,000.</a:t>
            </a:r>
          </a:p>
        </p:txBody>
      </p:sp>
      <p:sp>
        <p:nvSpPr>
          <p:cNvPr id="5" name="Oval 3"/>
          <p:cNvSpPr>
            <a:spLocks noChangeArrowheads="1"/>
          </p:cNvSpPr>
          <p:nvPr/>
        </p:nvSpPr>
        <p:spPr bwMode="auto">
          <a:xfrm>
            <a:off x="987425" y="3935413"/>
            <a:ext cx="635000" cy="635000"/>
          </a:xfrm>
          <a:prstGeom prst="ellipse">
            <a:avLst/>
          </a:prstGeom>
          <a:noFill/>
          <a:ln w="50799">
            <a:solidFill>
              <a:srgbClr val="FF3300"/>
            </a:solidFill>
            <a:round/>
            <a:headEnd/>
            <a:tailEnd/>
          </a:ln>
        </p:spPr>
        <p:txBody>
          <a:bodyPr wrap="none" anchor="ctr"/>
          <a:lstStyle/>
          <a:p>
            <a:endParaRPr lang="en-US">
              <a:solidFill>
                <a:srgbClr val="C00000"/>
              </a:solidFill>
            </a:endParaRPr>
          </a:p>
        </p:txBody>
      </p:sp>
      <p:sp>
        <p:nvSpPr>
          <p:cNvPr id="6" name="Rectangle 4"/>
          <p:cNvSpPr>
            <a:spLocks noChangeArrowheads="1"/>
          </p:cNvSpPr>
          <p:nvPr/>
        </p:nvSpPr>
        <p:spPr bwMode="auto">
          <a:xfrm>
            <a:off x="4038600" y="3733800"/>
            <a:ext cx="4876800" cy="2090738"/>
          </a:xfrm>
          <a:prstGeom prst="rect">
            <a:avLst/>
          </a:prstGeom>
          <a:solidFill>
            <a:schemeClr val="accent1">
              <a:lumMod val="20000"/>
              <a:lumOff val="80000"/>
            </a:schemeClr>
          </a:solidFill>
          <a:ln w="50799">
            <a:solidFill>
              <a:schemeClr val="accent1">
                <a:lumMod val="50000"/>
              </a:schemeClr>
            </a:solidFill>
            <a:miter lim="800000"/>
            <a:headEnd/>
            <a:tailEnd/>
          </a:ln>
        </p:spPr>
        <p:txBody>
          <a:bodyPr lIns="90488" tIns="44450" rIns="90488" bIns="44450">
            <a:spAutoFit/>
          </a:bodyPr>
          <a:lstStyle/>
          <a:p>
            <a:pPr eaLnBrk="0" fontAlgn="auto" hangingPunct="0">
              <a:spcBef>
                <a:spcPct val="50000"/>
              </a:spcBef>
              <a:spcAft>
                <a:spcPts val="0"/>
              </a:spcAft>
              <a:defRPr/>
            </a:pPr>
            <a:r>
              <a:rPr lang="en-US" sz="2000" b="1" dirty="0">
                <a:latin typeface="Arial" pitchFamily="34" charset="0"/>
                <a:cs typeface="Arial" pitchFamily="34" charset="0"/>
              </a:rPr>
              <a:t>Accumulated Depreciation =</a:t>
            </a:r>
          </a:p>
          <a:p>
            <a:pPr eaLnBrk="0" fontAlgn="auto" hangingPunct="0">
              <a:spcBef>
                <a:spcPct val="50000"/>
              </a:spcBef>
              <a:spcAft>
                <a:spcPts val="0"/>
              </a:spcAft>
              <a:defRPr/>
            </a:pPr>
            <a:r>
              <a:rPr lang="en-US" sz="2000" b="1" dirty="0">
                <a:latin typeface="Arial" pitchFamily="34" charset="0"/>
                <a:cs typeface="Arial" pitchFamily="34" charset="0"/>
              </a:rPr>
              <a:t>(17yrs. × $1,200,000) = $20,400,000</a:t>
            </a:r>
          </a:p>
          <a:p>
            <a:pPr eaLnBrk="0" fontAlgn="auto" hangingPunct="0">
              <a:spcBef>
                <a:spcPct val="50000"/>
              </a:spcBef>
              <a:spcAft>
                <a:spcPts val="0"/>
              </a:spcAft>
              <a:defRPr/>
            </a:pPr>
            <a:r>
              <a:rPr lang="en-US" sz="2000" b="1" dirty="0">
                <a:latin typeface="Arial" pitchFamily="34" charset="0"/>
                <a:cs typeface="Arial" pitchFamily="34" charset="0"/>
              </a:rPr>
              <a:t>BV = Cost – Accumulated Depreciation </a:t>
            </a:r>
          </a:p>
          <a:p>
            <a:pPr eaLnBrk="0" fontAlgn="auto" hangingPunct="0">
              <a:spcBef>
                <a:spcPct val="50000"/>
              </a:spcBef>
              <a:spcAft>
                <a:spcPts val="0"/>
              </a:spcAft>
              <a:defRPr/>
            </a:pPr>
            <a:r>
              <a:rPr lang="en-US" sz="2000" b="1" dirty="0">
                <a:latin typeface="Arial" pitchFamily="34" charset="0"/>
                <a:cs typeface="Arial" pitchFamily="34" charset="0"/>
              </a:rPr>
              <a:t>BV = $30,000,000 – $20,400,000</a:t>
            </a:r>
            <a:br>
              <a:rPr lang="en-US" sz="2000" b="1" dirty="0">
                <a:latin typeface="Arial" pitchFamily="34" charset="0"/>
                <a:cs typeface="Arial" pitchFamily="34" charset="0"/>
              </a:rPr>
            </a:br>
            <a:r>
              <a:rPr lang="en-US" sz="2000" b="1" dirty="0">
                <a:latin typeface="Arial" pitchFamily="34" charset="0"/>
                <a:cs typeface="Arial" pitchFamily="34" charset="0"/>
              </a:rPr>
              <a:t>      = $9,600,000</a:t>
            </a:r>
          </a:p>
        </p:txBody>
      </p:sp>
      <p:sp>
        <p:nvSpPr>
          <p:cNvPr id="43014" name="Rectangle 8"/>
          <p:cNvSpPr>
            <a:spLocks noGrp="1" noChangeArrowheads="1"/>
          </p:cNvSpPr>
          <p:nvPr>
            <p:ph type="title"/>
          </p:nvPr>
        </p:nvSpPr>
        <p:spPr/>
        <p:txBody>
          <a:bodyPr/>
          <a:lstStyle/>
          <a:p>
            <a:pPr fontAlgn="auto">
              <a:spcAft>
                <a:spcPts val="0"/>
              </a:spcAft>
              <a:defRPr/>
            </a:pPr>
            <a:r>
              <a:rPr lang="en-US" dirty="0" smtClean="0"/>
              <a:t>Disposal of Property, Plant</a:t>
            </a:r>
            <a:br>
              <a:rPr lang="en-US" dirty="0" smtClean="0"/>
            </a:br>
            <a:r>
              <a:rPr lang="en-US" dirty="0" smtClean="0"/>
              <a:t>and Equipment</a:t>
            </a:r>
          </a:p>
        </p:txBody>
      </p:sp>
      <p:sp>
        <p:nvSpPr>
          <p:cNvPr id="8602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8E3E6630-BA35-44D6-8480-7BEA22A549B6}" type="slidenum">
              <a:rPr lang="en-US"/>
              <a:pPr fontAlgn="base">
                <a:spcBef>
                  <a:spcPct val="0"/>
                </a:spcBef>
                <a:spcAft>
                  <a:spcPct val="0"/>
                </a:spcAft>
              </a:pPr>
              <a:t>32</a:t>
            </a:fld>
            <a:endParaRPr lang="en-US"/>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3500"/>
                            </p:stCondLst>
                            <p:childTnLst>
                              <p:par>
                                <p:cTn id="9" presetID="18" presetClass="entr" presetSubtype="12"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774700" y="2070100"/>
            <a:ext cx="7518400" cy="3556000"/>
          </a:xfrm>
          <a:prstGeom prst="rect">
            <a:avLst/>
          </a:prstGeom>
          <a:solidFill>
            <a:schemeClr val="accent6">
              <a:lumMod val="20000"/>
              <a:lumOff val="80000"/>
            </a:schemeClr>
          </a:solidFill>
          <a:ln w="28575">
            <a:solidFill>
              <a:schemeClr val="tx1">
                <a:lumMod val="95000"/>
                <a:lumOff val="5000"/>
              </a:schemeClr>
            </a:solidFill>
            <a:miter lim="800000"/>
            <a:headEnd/>
            <a:tailEnd/>
          </a:ln>
          <a:effectLst>
            <a:outerShdw dist="71842" dir="2700000" algn="ctr" rotWithShape="0">
              <a:schemeClr val="tx1"/>
            </a:outerShdw>
          </a:effectLst>
        </p:spPr>
        <p:txBody>
          <a:bodyPr lIns="90488" tIns="44450" rIns="90488" bIns="44450" anchor="ctr"/>
          <a:lstStyle/>
          <a:p>
            <a:pPr marL="342900" indent="-342900" algn="ctr" eaLnBrk="0" fontAlgn="auto" hangingPunct="0">
              <a:spcBef>
                <a:spcPct val="20000"/>
              </a:spcBef>
              <a:spcAft>
                <a:spcPts val="0"/>
              </a:spcAft>
              <a:defRPr/>
            </a:pPr>
            <a:r>
              <a:rPr lang="en-US" sz="2800" b="1" dirty="0">
                <a:solidFill>
                  <a:srgbClr val="000000"/>
                </a:solidFill>
                <a:latin typeface="+mn-lt"/>
                <a:cs typeface="Arial" pitchFamily="34" charset="0"/>
              </a:rPr>
              <a:t>The equipment’s sale resulted in: </a:t>
            </a:r>
          </a:p>
          <a:p>
            <a:pPr marL="342900" indent="-342900" algn="ctr" eaLnBrk="0" fontAlgn="auto" hangingPunct="0">
              <a:spcBef>
                <a:spcPct val="20000"/>
              </a:spcBef>
              <a:spcAft>
                <a:spcPts val="0"/>
              </a:spcAft>
              <a:defRPr/>
            </a:pPr>
            <a:endParaRPr lang="en-US" sz="2800" b="1" dirty="0">
              <a:solidFill>
                <a:srgbClr val="000000"/>
              </a:solidFill>
              <a:latin typeface="+mn-lt"/>
              <a:cs typeface="Arial" pitchFamily="34" charset="0"/>
            </a:endParaRPr>
          </a:p>
          <a:p>
            <a:pPr marL="342900" indent="-342900" eaLnBrk="0" fontAlgn="auto" hangingPunct="0">
              <a:spcBef>
                <a:spcPct val="20000"/>
              </a:spcBef>
              <a:spcAft>
                <a:spcPts val="0"/>
              </a:spcAft>
              <a:defRPr/>
            </a:pPr>
            <a:r>
              <a:rPr lang="en-US" sz="2800" b="1" dirty="0">
                <a:solidFill>
                  <a:srgbClr val="000000"/>
                </a:solidFill>
                <a:latin typeface="+mn-lt"/>
                <a:cs typeface="Arial" pitchFamily="34" charset="0"/>
              </a:rPr>
              <a:t>	a.	a gain of $1,400,000.	</a:t>
            </a:r>
          </a:p>
          <a:p>
            <a:pPr marL="342900" indent="-342900" eaLnBrk="0" fontAlgn="auto" hangingPunct="0">
              <a:spcBef>
                <a:spcPct val="20000"/>
              </a:spcBef>
              <a:spcAft>
                <a:spcPts val="0"/>
              </a:spcAft>
              <a:defRPr/>
            </a:pPr>
            <a:r>
              <a:rPr lang="en-US" sz="2800" b="1" dirty="0">
                <a:solidFill>
                  <a:srgbClr val="000000"/>
                </a:solidFill>
                <a:latin typeface="+mn-lt"/>
                <a:cs typeface="Arial" pitchFamily="34" charset="0"/>
              </a:rPr>
              <a:t>	b.	a gain of $6,200,000.</a:t>
            </a:r>
          </a:p>
          <a:p>
            <a:pPr marL="342900" indent="-342900" eaLnBrk="0" fontAlgn="auto" hangingPunct="0">
              <a:spcBef>
                <a:spcPct val="20000"/>
              </a:spcBef>
              <a:spcAft>
                <a:spcPts val="0"/>
              </a:spcAft>
              <a:defRPr/>
            </a:pPr>
            <a:r>
              <a:rPr lang="en-US" sz="2800" b="1" dirty="0">
                <a:solidFill>
                  <a:srgbClr val="000000"/>
                </a:solidFill>
                <a:latin typeface="+mn-lt"/>
                <a:cs typeface="Arial" pitchFamily="34" charset="0"/>
              </a:rPr>
              <a:t>	c.	a gain of $3,800,000.</a:t>
            </a:r>
          </a:p>
          <a:p>
            <a:pPr marL="342900" indent="-342900" eaLnBrk="0" fontAlgn="auto" hangingPunct="0">
              <a:spcBef>
                <a:spcPct val="20000"/>
              </a:spcBef>
              <a:spcAft>
                <a:spcPts val="0"/>
              </a:spcAft>
              <a:defRPr/>
            </a:pPr>
            <a:r>
              <a:rPr lang="en-US" sz="2800" b="1" dirty="0">
                <a:solidFill>
                  <a:srgbClr val="000000"/>
                </a:solidFill>
                <a:latin typeface="+mn-lt"/>
                <a:cs typeface="Arial" pitchFamily="34" charset="0"/>
              </a:rPr>
              <a:t>	d.	a loss of $1,700,000.</a:t>
            </a:r>
          </a:p>
        </p:txBody>
      </p:sp>
      <p:sp>
        <p:nvSpPr>
          <p:cNvPr id="5" name="Oval 3"/>
          <p:cNvSpPr>
            <a:spLocks noChangeArrowheads="1"/>
          </p:cNvSpPr>
          <p:nvPr/>
        </p:nvSpPr>
        <p:spPr bwMode="auto">
          <a:xfrm>
            <a:off x="1016000" y="3278188"/>
            <a:ext cx="635000" cy="635000"/>
          </a:xfrm>
          <a:prstGeom prst="ellipse">
            <a:avLst/>
          </a:prstGeom>
          <a:noFill/>
          <a:ln w="50799">
            <a:solidFill>
              <a:srgbClr val="FF3300"/>
            </a:solidFill>
            <a:round/>
            <a:headEnd/>
            <a:tailEnd/>
          </a:ln>
        </p:spPr>
        <p:txBody>
          <a:bodyPr wrap="none" anchor="ctr"/>
          <a:lstStyle/>
          <a:p>
            <a:endParaRPr lang="en-US"/>
          </a:p>
        </p:txBody>
      </p:sp>
      <p:sp>
        <p:nvSpPr>
          <p:cNvPr id="80904" name="Rectangle 5"/>
          <p:cNvSpPr>
            <a:spLocks noChangeArrowheads="1"/>
          </p:cNvSpPr>
          <p:nvPr/>
        </p:nvSpPr>
        <p:spPr bwMode="auto">
          <a:xfrm>
            <a:off x="2057400" y="5522913"/>
            <a:ext cx="6772275" cy="828675"/>
          </a:xfrm>
          <a:prstGeom prst="rect">
            <a:avLst/>
          </a:prstGeom>
          <a:solidFill>
            <a:schemeClr val="accent2">
              <a:lumMod val="40000"/>
              <a:lumOff val="60000"/>
            </a:schemeClr>
          </a:solidFill>
          <a:ln w="50799">
            <a:solidFill>
              <a:schemeClr val="accent6">
                <a:lumMod val="50000"/>
              </a:schemeClr>
            </a:solidFill>
            <a:miter lim="800000"/>
            <a:headEnd/>
            <a:tailEnd/>
          </a:ln>
        </p:spPr>
        <p:txBody>
          <a:bodyPr wrap="none" lIns="90488" tIns="44450" rIns="90488" bIns="44450">
            <a:spAutoFit/>
          </a:bodyPr>
          <a:lstStyle/>
          <a:p>
            <a:pPr eaLnBrk="0" fontAlgn="auto" hangingPunct="0">
              <a:spcBef>
                <a:spcPts val="0"/>
              </a:spcBef>
              <a:spcAft>
                <a:spcPts val="0"/>
              </a:spcAft>
              <a:defRPr/>
            </a:pPr>
            <a:r>
              <a:rPr lang="en-US" sz="2400" b="1" dirty="0">
                <a:latin typeface="Arial" pitchFamily="34" charset="0"/>
                <a:cs typeface="Arial" pitchFamily="34" charset="0"/>
              </a:rPr>
              <a:t>Gain = Cash Received – Book Value</a:t>
            </a:r>
          </a:p>
          <a:p>
            <a:pPr eaLnBrk="0" fontAlgn="auto" hangingPunct="0">
              <a:spcBef>
                <a:spcPts val="0"/>
              </a:spcBef>
              <a:spcAft>
                <a:spcPts val="0"/>
              </a:spcAft>
              <a:defRPr/>
            </a:pPr>
            <a:r>
              <a:rPr lang="en-US" sz="2400" b="1" dirty="0">
                <a:latin typeface="Arial" pitchFamily="34" charset="0"/>
                <a:cs typeface="Arial" pitchFamily="34" charset="0"/>
              </a:rPr>
              <a:t>Gain =  $11,000,000 – $9,600,000 = $1,400,000</a:t>
            </a:r>
          </a:p>
        </p:txBody>
      </p:sp>
      <p:sp>
        <p:nvSpPr>
          <p:cNvPr id="44038" name="Rectangle 8"/>
          <p:cNvSpPr>
            <a:spLocks noGrp="1" noChangeArrowheads="1"/>
          </p:cNvSpPr>
          <p:nvPr>
            <p:ph type="title"/>
          </p:nvPr>
        </p:nvSpPr>
        <p:spPr/>
        <p:txBody>
          <a:bodyPr/>
          <a:lstStyle/>
          <a:p>
            <a:pPr fontAlgn="auto">
              <a:spcAft>
                <a:spcPts val="0"/>
              </a:spcAft>
              <a:defRPr/>
            </a:pPr>
            <a:r>
              <a:rPr lang="en-US" dirty="0" smtClean="0"/>
              <a:t>Disposal of Property, Plant</a:t>
            </a:r>
            <a:br>
              <a:rPr lang="en-US" dirty="0" smtClean="0"/>
            </a:br>
            <a:r>
              <a:rPr lang="en-US" dirty="0" smtClean="0"/>
              <a:t>and Equipment</a:t>
            </a:r>
          </a:p>
        </p:txBody>
      </p:sp>
      <p:pic>
        <p:nvPicPr>
          <p:cNvPr id="88069" name="Picture 8"/>
          <p:cNvPicPr>
            <a:picLocks noChangeAspect="1" noChangeArrowheads="1"/>
          </p:cNvPicPr>
          <p:nvPr/>
        </p:nvPicPr>
        <p:blipFill>
          <a:blip r:embed="rId3"/>
          <a:srcRect/>
          <a:stretch>
            <a:fillRect/>
          </a:stretch>
        </p:blipFill>
        <p:spPr bwMode="auto">
          <a:xfrm>
            <a:off x="6705600" y="1095375"/>
            <a:ext cx="2181225" cy="733425"/>
          </a:xfrm>
          <a:prstGeom prst="rect">
            <a:avLst/>
          </a:prstGeom>
          <a:noFill/>
          <a:ln w="9525">
            <a:noFill/>
            <a:miter lim="800000"/>
            <a:headEnd/>
            <a:tailEnd/>
          </a:ln>
        </p:spPr>
      </p:pic>
      <p:sp>
        <p:nvSpPr>
          <p:cNvPr id="8807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086F7A09-B896-4963-AB50-F39BAE9B5F7C}" type="slidenum">
              <a:rPr lang="en-US"/>
              <a:pPr fontAlgn="base">
                <a:spcBef>
                  <a:spcPct val="0"/>
                </a:spcBef>
                <a:spcAft>
                  <a:spcPct val="0"/>
                </a:spcAft>
              </a:pPr>
              <a:t>33</a:t>
            </a:fld>
            <a:endParaRPr lang="en-US"/>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3000"/>
                            </p:stCondLst>
                            <p:childTnLst>
                              <p:par>
                                <p:cTn id="9" presetID="22" presetClass="entr" presetSubtype="8" fill="hold" grpId="0" nodeType="afterEffect">
                                  <p:stCondLst>
                                    <p:cond delay="1000"/>
                                  </p:stCondLst>
                                  <p:childTnLst>
                                    <p:set>
                                      <p:cBhvr>
                                        <p:cTn id="10" dur="1" fill="hold">
                                          <p:stCondLst>
                                            <p:cond delay="0"/>
                                          </p:stCondLst>
                                        </p:cTn>
                                        <p:tgtEl>
                                          <p:spTgt spid="80904"/>
                                        </p:tgtEl>
                                        <p:attrNameLst>
                                          <p:attrName>style.visibility</p:attrName>
                                        </p:attrNameLst>
                                      </p:cBhvr>
                                      <p:to>
                                        <p:strVal val="visible"/>
                                      </p:to>
                                    </p:set>
                                    <p:animEffect transition="in" filter="wipe(left)">
                                      <p:cBhvr>
                                        <p:cTn id="11" dur="10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090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ChangeArrowheads="1"/>
          </p:cNvSpPr>
          <p:nvPr/>
        </p:nvSpPr>
        <p:spPr bwMode="auto">
          <a:xfrm>
            <a:off x="130175" y="2819400"/>
            <a:ext cx="8763000" cy="914400"/>
          </a:xfrm>
          <a:prstGeom prst="rect">
            <a:avLst/>
          </a:prstGeom>
          <a:noFill/>
          <a:ln w="12699">
            <a:noFill/>
            <a:miter lim="800000"/>
            <a:headEnd/>
            <a:tailEnd/>
          </a:ln>
        </p:spPr>
        <p:txBody>
          <a:bodyPr lIns="90488" tIns="44450" rIns="90488" bIns="44450"/>
          <a:lstStyle/>
          <a:p>
            <a:pPr marL="342900" indent="-342900" algn="ctr" eaLnBrk="0" hangingPunct="0">
              <a:lnSpc>
                <a:spcPct val="90000"/>
              </a:lnSpc>
              <a:spcBef>
                <a:spcPct val="20000"/>
              </a:spcBef>
            </a:pPr>
            <a:r>
              <a:rPr lang="en-US" sz="2400" b="1">
                <a:solidFill>
                  <a:srgbClr val="C00000"/>
                </a:solidFill>
              </a:rPr>
              <a:t>   Prepare the journal entry to record Southwest’s</a:t>
            </a:r>
            <a:br>
              <a:rPr lang="en-US" sz="2400" b="1">
                <a:solidFill>
                  <a:srgbClr val="C00000"/>
                </a:solidFill>
              </a:rPr>
            </a:br>
            <a:r>
              <a:rPr lang="en-US" sz="2400" b="1">
                <a:solidFill>
                  <a:srgbClr val="C00000"/>
                </a:solidFill>
              </a:rPr>
              <a:t>sale of the equipment at the end of the 17th year.</a:t>
            </a:r>
            <a:r>
              <a:rPr lang="en-US" sz="2400">
                <a:solidFill>
                  <a:srgbClr val="C00000"/>
                </a:solidFill>
              </a:rPr>
              <a:t> </a:t>
            </a:r>
          </a:p>
        </p:txBody>
      </p:sp>
      <p:sp>
        <p:nvSpPr>
          <p:cNvPr id="15365" name="Rectangle 8"/>
          <p:cNvSpPr>
            <a:spLocks noGrp="1" noChangeArrowheads="1"/>
          </p:cNvSpPr>
          <p:nvPr>
            <p:ph type="title"/>
          </p:nvPr>
        </p:nvSpPr>
        <p:spPr/>
        <p:txBody>
          <a:bodyPr/>
          <a:lstStyle/>
          <a:p>
            <a:pPr fontAlgn="auto">
              <a:spcAft>
                <a:spcPts val="0"/>
              </a:spcAft>
              <a:defRPr/>
            </a:pPr>
            <a:r>
              <a:rPr lang="en-US" dirty="0" smtClean="0"/>
              <a:t>Disposal of Property, Plant</a:t>
            </a:r>
            <a:br>
              <a:rPr lang="en-US" dirty="0" smtClean="0"/>
            </a:br>
            <a:r>
              <a:rPr lang="en-US" dirty="0" smtClean="0"/>
              <a:t>and Equipment</a:t>
            </a:r>
          </a:p>
        </p:txBody>
      </p:sp>
      <p:pic>
        <p:nvPicPr>
          <p:cNvPr id="2" name="Picture 3"/>
          <p:cNvPicPr>
            <a:picLocks noChangeAspect="1" noChangeArrowheads="1"/>
          </p:cNvPicPr>
          <p:nvPr/>
        </p:nvPicPr>
        <p:blipFill>
          <a:blip r:embed="rId3"/>
          <a:srcRect/>
          <a:stretch>
            <a:fillRect/>
          </a:stretch>
        </p:blipFill>
        <p:spPr bwMode="auto">
          <a:xfrm>
            <a:off x="141288" y="3916363"/>
            <a:ext cx="8778875" cy="1798637"/>
          </a:xfrm>
          <a:prstGeom prst="rect">
            <a:avLst/>
          </a:prstGeom>
          <a:noFill/>
          <a:ln w="9525">
            <a:solidFill>
              <a:schemeClr val="tx1"/>
            </a:solidFill>
            <a:miter lim="800000"/>
            <a:headEnd/>
            <a:tailEnd/>
          </a:ln>
        </p:spPr>
      </p:pic>
      <p:pic>
        <p:nvPicPr>
          <p:cNvPr id="90116" name="Picture 6"/>
          <p:cNvPicPr>
            <a:picLocks noChangeAspect="1" noChangeArrowheads="1"/>
          </p:cNvPicPr>
          <p:nvPr/>
        </p:nvPicPr>
        <p:blipFill>
          <a:blip r:embed="rId4"/>
          <a:srcRect/>
          <a:stretch>
            <a:fillRect/>
          </a:stretch>
        </p:blipFill>
        <p:spPr bwMode="auto">
          <a:xfrm>
            <a:off x="6705600" y="1095375"/>
            <a:ext cx="2181225" cy="733425"/>
          </a:xfrm>
          <a:prstGeom prst="rect">
            <a:avLst/>
          </a:prstGeom>
          <a:noFill/>
          <a:ln w="9525">
            <a:noFill/>
            <a:miter lim="800000"/>
            <a:headEnd/>
            <a:tailEnd/>
          </a:ln>
        </p:spPr>
      </p:pic>
      <p:sp>
        <p:nvSpPr>
          <p:cNvPr id="9011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5CEBE6DE-3881-47C2-B8AF-527B211D48EA}" type="slidenum">
              <a:rPr lang="en-US"/>
              <a:pPr fontAlgn="base">
                <a:spcBef>
                  <a:spcPct val="0"/>
                </a:spcBef>
                <a:spcAft>
                  <a:spcPct val="0"/>
                </a:spcAft>
              </a:pPr>
              <a:t>34</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title"/>
          </p:nvPr>
        </p:nvSpPr>
        <p:spPr/>
        <p:txBody>
          <a:bodyPr/>
          <a:lstStyle/>
          <a:p>
            <a:pPr fontAlgn="auto">
              <a:spcAft>
                <a:spcPts val="0"/>
              </a:spcAft>
              <a:defRPr/>
            </a:pPr>
            <a:r>
              <a:rPr lang="en-US" dirty="0" smtClean="0"/>
              <a:t>Acquisition and Amortization of Intangible Assets</a:t>
            </a:r>
          </a:p>
        </p:txBody>
      </p:sp>
      <p:sp>
        <p:nvSpPr>
          <p:cNvPr id="285702" name="Rectangle 6"/>
          <p:cNvSpPr>
            <a:spLocks noChangeArrowheads="1"/>
          </p:cNvSpPr>
          <p:nvPr/>
        </p:nvSpPr>
        <p:spPr bwMode="auto">
          <a:xfrm>
            <a:off x="228600" y="1622425"/>
            <a:ext cx="2816225" cy="1282700"/>
          </a:xfrm>
          <a:prstGeom prst="rect">
            <a:avLst/>
          </a:prstGeom>
          <a:solidFill>
            <a:schemeClr val="accent1">
              <a:lumMod val="40000"/>
              <a:lumOff val="60000"/>
            </a:schemeClr>
          </a:solidFill>
          <a:ln w="25399">
            <a:solidFill>
              <a:srgbClr val="000000"/>
            </a:solidFill>
            <a:miter lim="800000"/>
            <a:headEnd/>
            <a:tailEnd/>
          </a:ln>
          <a:effectLst>
            <a:outerShdw dist="71842" dir="2700000" algn="ctr" rotWithShape="0">
              <a:schemeClr val="tx1"/>
            </a:outerShdw>
          </a:effectLst>
        </p:spPr>
        <p:txBody>
          <a:bodyPr wrap="none" lIns="90488" tIns="44450" rIns="90488" bIns="44450" anchor="ctr"/>
          <a:lstStyle/>
          <a:p>
            <a:pPr algn="ctr" eaLnBrk="0" fontAlgn="auto" hangingPunct="0">
              <a:spcBef>
                <a:spcPts val="0"/>
              </a:spcBef>
              <a:spcAft>
                <a:spcPts val="0"/>
              </a:spcAft>
              <a:defRPr/>
            </a:pPr>
            <a:r>
              <a:rPr lang="en-US" sz="2400" b="1" dirty="0">
                <a:solidFill>
                  <a:srgbClr val="000000"/>
                </a:solidFill>
                <a:latin typeface="+mn-lt"/>
                <a:cs typeface="Arial" pitchFamily="34" charset="0"/>
              </a:rPr>
              <a:t>Noncurrent assets</a:t>
            </a:r>
            <a:br>
              <a:rPr lang="en-US" sz="2400" b="1" dirty="0">
                <a:solidFill>
                  <a:srgbClr val="000000"/>
                </a:solidFill>
                <a:latin typeface="+mn-lt"/>
                <a:cs typeface="Arial" pitchFamily="34" charset="0"/>
              </a:rPr>
            </a:br>
            <a:r>
              <a:rPr lang="en-US" sz="2400" b="1" dirty="0">
                <a:solidFill>
                  <a:srgbClr val="000000"/>
                </a:solidFill>
                <a:latin typeface="+mn-lt"/>
                <a:cs typeface="Arial" pitchFamily="34" charset="0"/>
              </a:rPr>
              <a:t>without physical</a:t>
            </a:r>
            <a:br>
              <a:rPr lang="en-US" sz="2400" b="1" dirty="0">
                <a:solidFill>
                  <a:srgbClr val="000000"/>
                </a:solidFill>
                <a:latin typeface="+mn-lt"/>
                <a:cs typeface="Arial" pitchFamily="34" charset="0"/>
              </a:rPr>
            </a:br>
            <a:r>
              <a:rPr lang="en-US" sz="2400" b="1" dirty="0">
                <a:solidFill>
                  <a:srgbClr val="000000"/>
                </a:solidFill>
                <a:latin typeface="+mn-lt"/>
                <a:cs typeface="Arial" pitchFamily="34" charset="0"/>
              </a:rPr>
              <a:t>substance.</a:t>
            </a:r>
          </a:p>
        </p:txBody>
      </p:sp>
      <p:sp>
        <p:nvSpPr>
          <p:cNvPr id="285703" name="Rectangle 7"/>
          <p:cNvSpPr>
            <a:spLocks noChangeArrowheads="1"/>
          </p:cNvSpPr>
          <p:nvPr/>
        </p:nvSpPr>
        <p:spPr bwMode="auto">
          <a:xfrm>
            <a:off x="228600" y="3289300"/>
            <a:ext cx="2870200" cy="1282700"/>
          </a:xfrm>
          <a:prstGeom prst="rect">
            <a:avLst/>
          </a:prstGeom>
          <a:solidFill>
            <a:schemeClr val="accent1">
              <a:lumMod val="40000"/>
              <a:lumOff val="60000"/>
            </a:schemeClr>
          </a:solidFill>
          <a:ln w="25399">
            <a:solidFill>
              <a:srgbClr val="000000"/>
            </a:solidFill>
            <a:miter lim="800000"/>
            <a:headEnd/>
            <a:tailEnd/>
          </a:ln>
          <a:effectLst>
            <a:outerShdw dist="71842" dir="2700000" algn="ctr" rotWithShape="0">
              <a:schemeClr val="tx1"/>
            </a:outerShdw>
          </a:effectLst>
        </p:spPr>
        <p:txBody>
          <a:bodyPr wrap="none" lIns="90488" tIns="44450" rIns="90488" bIns="44450" anchor="ctr"/>
          <a:lstStyle/>
          <a:p>
            <a:pPr algn="ctr" eaLnBrk="0" fontAlgn="auto" hangingPunct="0">
              <a:spcBef>
                <a:spcPts val="0"/>
              </a:spcBef>
              <a:spcAft>
                <a:spcPts val="0"/>
              </a:spcAft>
              <a:defRPr/>
            </a:pPr>
            <a:r>
              <a:rPr lang="en-US" sz="2400" b="1" dirty="0">
                <a:solidFill>
                  <a:srgbClr val="000000"/>
                </a:solidFill>
                <a:latin typeface="+mn-lt"/>
                <a:cs typeface="Arial" pitchFamily="34" charset="0"/>
              </a:rPr>
              <a:t>Useful life is</a:t>
            </a:r>
            <a:br>
              <a:rPr lang="en-US" sz="2400" b="1" dirty="0">
                <a:solidFill>
                  <a:srgbClr val="000000"/>
                </a:solidFill>
                <a:latin typeface="+mn-lt"/>
                <a:cs typeface="Arial" pitchFamily="34" charset="0"/>
              </a:rPr>
            </a:br>
            <a:r>
              <a:rPr lang="en-US" sz="2400" b="1" dirty="0">
                <a:solidFill>
                  <a:srgbClr val="000000"/>
                </a:solidFill>
                <a:latin typeface="+mn-lt"/>
                <a:cs typeface="Arial" pitchFamily="34" charset="0"/>
              </a:rPr>
              <a:t>often difficult</a:t>
            </a:r>
            <a:br>
              <a:rPr lang="en-US" sz="2400" b="1" dirty="0">
                <a:solidFill>
                  <a:srgbClr val="000000"/>
                </a:solidFill>
                <a:latin typeface="+mn-lt"/>
                <a:cs typeface="Arial" pitchFamily="34" charset="0"/>
              </a:rPr>
            </a:br>
            <a:r>
              <a:rPr lang="en-US" sz="2400" b="1" dirty="0">
                <a:solidFill>
                  <a:srgbClr val="000000"/>
                </a:solidFill>
                <a:latin typeface="+mn-lt"/>
                <a:cs typeface="Arial" pitchFamily="34" charset="0"/>
              </a:rPr>
              <a:t>to determine.</a:t>
            </a:r>
          </a:p>
        </p:txBody>
      </p:sp>
      <p:sp>
        <p:nvSpPr>
          <p:cNvPr id="285704" name="Rectangle 8"/>
          <p:cNvSpPr>
            <a:spLocks noChangeArrowheads="1"/>
          </p:cNvSpPr>
          <p:nvPr/>
        </p:nvSpPr>
        <p:spPr bwMode="auto">
          <a:xfrm>
            <a:off x="5989638" y="3213100"/>
            <a:ext cx="2816225" cy="1282700"/>
          </a:xfrm>
          <a:prstGeom prst="rect">
            <a:avLst/>
          </a:prstGeom>
          <a:solidFill>
            <a:schemeClr val="accent1">
              <a:lumMod val="40000"/>
              <a:lumOff val="60000"/>
            </a:schemeClr>
          </a:solidFill>
          <a:ln w="25399">
            <a:solidFill>
              <a:srgbClr val="000000"/>
            </a:solidFill>
            <a:miter lim="800000"/>
            <a:headEnd/>
            <a:tailEnd/>
          </a:ln>
          <a:effectLst>
            <a:outerShdw dist="71842" dir="2700000" algn="ctr" rotWithShape="0">
              <a:schemeClr val="tx1"/>
            </a:outerShdw>
          </a:effectLst>
        </p:spPr>
        <p:txBody>
          <a:bodyPr wrap="none" lIns="90488" tIns="44450" rIns="90488" bIns="44450" anchor="ctr"/>
          <a:lstStyle/>
          <a:p>
            <a:pPr algn="ctr" eaLnBrk="0" fontAlgn="auto" hangingPunct="0">
              <a:spcBef>
                <a:spcPts val="0"/>
              </a:spcBef>
              <a:spcAft>
                <a:spcPts val="0"/>
              </a:spcAft>
              <a:defRPr/>
            </a:pPr>
            <a:r>
              <a:rPr lang="en-US" sz="2400" b="1" dirty="0">
                <a:solidFill>
                  <a:srgbClr val="000000"/>
                </a:solidFill>
                <a:latin typeface="+mn-lt"/>
                <a:cs typeface="Arial" pitchFamily="34" charset="0"/>
              </a:rPr>
              <a:t>Usually acquired</a:t>
            </a:r>
            <a:br>
              <a:rPr lang="en-US" sz="2400" b="1" dirty="0">
                <a:solidFill>
                  <a:srgbClr val="000000"/>
                </a:solidFill>
                <a:latin typeface="+mn-lt"/>
                <a:cs typeface="Arial" pitchFamily="34" charset="0"/>
              </a:rPr>
            </a:br>
            <a:r>
              <a:rPr lang="en-US" sz="2400" b="1" dirty="0">
                <a:solidFill>
                  <a:srgbClr val="000000"/>
                </a:solidFill>
                <a:latin typeface="+mn-lt"/>
                <a:cs typeface="Arial" pitchFamily="34" charset="0"/>
              </a:rPr>
              <a:t> for operational</a:t>
            </a:r>
            <a:br>
              <a:rPr lang="en-US" sz="2400" b="1" dirty="0">
                <a:solidFill>
                  <a:srgbClr val="000000"/>
                </a:solidFill>
                <a:latin typeface="+mn-lt"/>
                <a:cs typeface="Arial" pitchFamily="34" charset="0"/>
              </a:rPr>
            </a:br>
            <a:r>
              <a:rPr lang="en-US" sz="2400" b="1" dirty="0">
                <a:solidFill>
                  <a:srgbClr val="000000"/>
                </a:solidFill>
                <a:latin typeface="+mn-lt"/>
                <a:cs typeface="Arial" pitchFamily="34" charset="0"/>
              </a:rPr>
              <a:t> use. </a:t>
            </a:r>
          </a:p>
        </p:txBody>
      </p:sp>
      <p:sp>
        <p:nvSpPr>
          <p:cNvPr id="285705" name="Rectangle 9"/>
          <p:cNvSpPr>
            <a:spLocks noChangeArrowheads="1"/>
          </p:cNvSpPr>
          <p:nvPr/>
        </p:nvSpPr>
        <p:spPr bwMode="auto">
          <a:xfrm>
            <a:off x="5999163" y="1612900"/>
            <a:ext cx="2806700" cy="1282700"/>
          </a:xfrm>
          <a:prstGeom prst="rect">
            <a:avLst/>
          </a:prstGeom>
          <a:solidFill>
            <a:schemeClr val="accent1">
              <a:lumMod val="40000"/>
              <a:lumOff val="60000"/>
            </a:schemeClr>
          </a:solidFill>
          <a:ln w="25399">
            <a:solidFill>
              <a:srgbClr val="000000"/>
            </a:solidFill>
            <a:miter lim="800000"/>
            <a:headEnd/>
            <a:tailEnd/>
          </a:ln>
          <a:effectLst>
            <a:outerShdw dist="71842" dir="2700000" algn="ctr" rotWithShape="0">
              <a:schemeClr val="tx1"/>
            </a:outerShdw>
          </a:effectLst>
        </p:spPr>
        <p:txBody>
          <a:bodyPr wrap="none" lIns="90488" tIns="44450" rIns="90488" bIns="44450" anchor="ctr"/>
          <a:lstStyle/>
          <a:p>
            <a:pPr algn="ctr" eaLnBrk="0" fontAlgn="auto" hangingPunct="0">
              <a:spcBef>
                <a:spcPts val="0"/>
              </a:spcBef>
              <a:spcAft>
                <a:spcPts val="0"/>
              </a:spcAft>
              <a:defRPr/>
            </a:pPr>
            <a:r>
              <a:rPr lang="en-US" sz="2400" b="1" dirty="0">
                <a:solidFill>
                  <a:srgbClr val="000000"/>
                </a:solidFill>
                <a:latin typeface="+mn-lt"/>
                <a:cs typeface="Arial" pitchFamily="34" charset="0"/>
              </a:rPr>
              <a:t>Often provide</a:t>
            </a:r>
            <a:br>
              <a:rPr lang="en-US" sz="2400" b="1" dirty="0">
                <a:solidFill>
                  <a:srgbClr val="000000"/>
                </a:solidFill>
                <a:latin typeface="+mn-lt"/>
                <a:cs typeface="Arial" pitchFamily="34" charset="0"/>
              </a:rPr>
            </a:br>
            <a:r>
              <a:rPr lang="en-US" sz="2400" b="1" dirty="0">
                <a:solidFill>
                  <a:srgbClr val="000000"/>
                </a:solidFill>
                <a:latin typeface="+mn-lt"/>
                <a:cs typeface="Arial" pitchFamily="34" charset="0"/>
              </a:rPr>
              <a:t>exclusive rights</a:t>
            </a:r>
            <a:br>
              <a:rPr lang="en-US" sz="2400" b="1" dirty="0">
                <a:solidFill>
                  <a:srgbClr val="000000"/>
                </a:solidFill>
                <a:latin typeface="+mn-lt"/>
                <a:cs typeface="Arial" pitchFamily="34" charset="0"/>
              </a:rPr>
            </a:br>
            <a:r>
              <a:rPr lang="en-US" sz="2400" b="1" dirty="0">
                <a:solidFill>
                  <a:srgbClr val="000000"/>
                </a:solidFill>
                <a:latin typeface="+mn-lt"/>
                <a:cs typeface="Arial" pitchFamily="34" charset="0"/>
              </a:rPr>
              <a:t>or privileges.</a:t>
            </a:r>
          </a:p>
        </p:txBody>
      </p:sp>
      <p:sp>
        <p:nvSpPr>
          <p:cNvPr id="82951" name="Oval 10"/>
          <p:cNvSpPr>
            <a:spLocks noChangeArrowheads="1"/>
          </p:cNvSpPr>
          <p:nvPr/>
        </p:nvSpPr>
        <p:spPr bwMode="auto">
          <a:xfrm>
            <a:off x="3103563" y="2222500"/>
            <a:ext cx="2895600" cy="1676400"/>
          </a:xfrm>
          <a:prstGeom prst="ellipse">
            <a:avLst/>
          </a:prstGeom>
          <a:solidFill>
            <a:schemeClr val="accent6">
              <a:lumMod val="50000"/>
            </a:schemeClr>
          </a:solidFill>
          <a:ln w="50799">
            <a:solidFill>
              <a:srgbClr val="000000"/>
            </a:solidFill>
            <a:round/>
            <a:headEnd/>
            <a:tailEnd/>
          </a:ln>
        </p:spPr>
        <p:txBody>
          <a:bodyPr wrap="none" lIns="90488" tIns="44450" rIns="90488" bIns="44450" anchor="ctr"/>
          <a:lstStyle/>
          <a:p>
            <a:pPr algn="ctr" eaLnBrk="0" fontAlgn="auto" hangingPunct="0">
              <a:spcBef>
                <a:spcPts val="0"/>
              </a:spcBef>
              <a:spcAft>
                <a:spcPts val="0"/>
              </a:spcAft>
              <a:defRPr/>
            </a:pPr>
            <a:r>
              <a:rPr lang="en-US" sz="3200" b="1" dirty="0">
                <a:solidFill>
                  <a:srgbClr val="FFFFFF"/>
                </a:solidFill>
                <a:latin typeface="Arial" pitchFamily="34" charset="0"/>
                <a:cs typeface="Arial" pitchFamily="34" charset="0"/>
              </a:rPr>
              <a:t>Intangible</a:t>
            </a:r>
            <a:br>
              <a:rPr lang="en-US" sz="3200" b="1" dirty="0">
                <a:solidFill>
                  <a:srgbClr val="FFFFFF"/>
                </a:solidFill>
                <a:latin typeface="Arial" pitchFamily="34" charset="0"/>
                <a:cs typeface="Arial" pitchFamily="34" charset="0"/>
              </a:rPr>
            </a:br>
            <a:r>
              <a:rPr lang="en-US" sz="3200" b="1" dirty="0">
                <a:solidFill>
                  <a:srgbClr val="FFFFFF"/>
                </a:solidFill>
                <a:latin typeface="Arial" pitchFamily="34" charset="0"/>
                <a:cs typeface="Arial" pitchFamily="34" charset="0"/>
              </a:rPr>
              <a:t>Assets</a:t>
            </a:r>
          </a:p>
        </p:txBody>
      </p:sp>
      <p:sp>
        <p:nvSpPr>
          <p:cNvPr id="12" name="TextBox 11"/>
          <p:cNvSpPr txBox="1">
            <a:spLocks noChangeArrowheads="1"/>
          </p:cNvSpPr>
          <p:nvPr/>
        </p:nvSpPr>
        <p:spPr bwMode="auto">
          <a:xfrm>
            <a:off x="381000" y="5218113"/>
            <a:ext cx="8229600" cy="1200150"/>
          </a:xfrm>
          <a:prstGeom prst="rect">
            <a:avLst/>
          </a:prstGeom>
          <a:solidFill>
            <a:schemeClr val="accent2">
              <a:lumMod val="60000"/>
              <a:lumOff val="40000"/>
            </a:schemeClr>
          </a:solidFill>
          <a:ln w="28575">
            <a:solidFill>
              <a:schemeClr val="tx1"/>
            </a:solidFill>
            <a:miter lim="800000"/>
            <a:headEnd/>
            <a:tailEnd/>
          </a:ln>
        </p:spPr>
        <p:txBody>
          <a:bodyPr>
            <a:spAutoFit/>
          </a:bodyPr>
          <a:lstStyle/>
          <a:p>
            <a:pPr algn="ctr" fontAlgn="auto">
              <a:spcBef>
                <a:spcPts val="0"/>
              </a:spcBef>
              <a:spcAft>
                <a:spcPts val="0"/>
              </a:spcAft>
              <a:defRPr/>
            </a:pPr>
            <a:r>
              <a:rPr lang="en-US" sz="2400" dirty="0">
                <a:latin typeface="Arial" pitchFamily="34" charset="0"/>
                <a:cs typeface="Arial" pitchFamily="34" charset="0"/>
              </a:rPr>
              <a:t> </a:t>
            </a:r>
            <a:r>
              <a:rPr lang="en-US" sz="2400" dirty="0">
                <a:latin typeface="Arial" pitchFamily="34" charset="0"/>
                <a:cs typeface="Arial" pitchFamily="34" charset="0"/>
              </a:rPr>
              <a:t>Only purchased intangibles are recorded, and they are normally recorded </a:t>
            </a:r>
            <a:r>
              <a:rPr lang="en-US" sz="2400" dirty="0">
                <a:latin typeface="Arial" pitchFamily="34" charset="0"/>
                <a:cs typeface="Arial" pitchFamily="34" charset="0"/>
              </a:rPr>
              <a:t>at current cash equivalent cost, including purchase price, legal fees, and filing fees.</a:t>
            </a:r>
          </a:p>
        </p:txBody>
      </p:sp>
      <p:sp>
        <p:nvSpPr>
          <p:cNvPr id="9216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F0049777-588A-4BDD-B064-A1EC56EF0081}" type="slidenum">
              <a:rPr lang="en-US"/>
              <a:pPr fontAlgn="base">
                <a:spcBef>
                  <a:spcPct val="0"/>
                </a:spcBef>
                <a:spcAft>
                  <a:spcPct val="0"/>
                </a:spcAft>
              </a:pPr>
              <a:t>35</a:t>
            </a:fld>
            <a:endParaRPr lang="en-US"/>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50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title"/>
          </p:nvPr>
        </p:nvSpPr>
        <p:spPr/>
        <p:txBody>
          <a:bodyPr/>
          <a:lstStyle/>
          <a:p>
            <a:pPr fontAlgn="auto">
              <a:spcAft>
                <a:spcPts val="0"/>
              </a:spcAft>
              <a:defRPr/>
            </a:pPr>
            <a:r>
              <a:rPr lang="en-US" dirty="0" smtClean="0"/>
              <a:t>Acquisition and Amortization of Intangible Assets</a:t>
            </a:r>
          </a:p>
        </p:txBody>
      </p:sp>
      <p:sp>
        <p:nvSpPr>
          <p:cNvPr id="287746" name="Rectangle 2"/>
          <p:cNvSpPr>
            <a:spLocks noGrp="1" noChangeArrowheads="1"/>
          </p:cNvSpPr>
          <p:nvPr>
            <p:ph type="body" idx="4294967295"/>
          </p:nvPr>
        </p:nvSpPr>
        <p:spPr>
          <a:xfrm>
            <a:off x="198438" y="1981200"/>
            <a:ext cx="4114800" cy="2468563"/>
          </a:xfrm>
          <a:solidFill>
            <a:schemeClr val="accent2">
              <a:lumMod val="60000"/>
              <a:lumOff val="40000"/>
            </a:schemeClr>
          </a:solidFill>
          <a:ln w="28575">
            <a:solidFill>
              <a:srgbClr val="000000"/>
            </a:solidFill>
          </a:ln>
          <a:effectLst>
            <a:outerShdw dist="71842" dir="2700000" algn="ctr" rotWithShape="0">
              <a:schemeClr val="tx1"/>
            </a:outerShdw>
          </a:effectLst>
        </p:spPr>
        <p:txBody>
          <a:bodyPr lIns="90488" tIns="44450" rIns="90488" bIns="44450" rtlCol="0">
            <a:normAutofit/>
          </a:bodyPr>
          <a:lstStyle/>
          <a:p>
            <a:pPr algn="ctr" fontAlgn="auto">
              <a:lnSpc>
                <a:spcPct val="90000"/>
              </a:lnSpc>
              <a:spcBef>
                <a:spcPct val="50000"/>
              </a:spcBef>
              <a:buClr>
                <a:srgbClr val="000000"/>
              </a:buClr>
              <a:buFont typeface="Wingdings" pitchFamily="2" charset="2"/>
              <a:buNone/>
              <a:defRPr/>
            </a:pPr>
            <a:r>
              <a:rPr lang="en-US" sz="2400" b="1" u="sng" dirty="0">
                <a:solidFill>
                  <a:srgbClr val="000000"/>
                </a:solidFill>
              </a:rPr>
              <a:t>Definite Life</a:t>
            </a:r>
          </a:p>
          <a:p>
            <a:pPr fontAlgn="auto">
              <a:lnSpc>
                <a:spcPct val="90000"/>
              </a:lnSpc>
              <a:spcBef>
                <a:spcPct val="50000"/>
              </a:spcBef>
              <a:buClr>
                <a:srgbClr val="000000"/>
              </a:buClr>
              <a:buSzPct val="100000"/>
              <a:buFont typeface="Arial" pitchFamily="34" charset="0"/>
              <a:buChar char="•"/>
              <a:defRPr/>
            </a:pPr>
            <a:r>
              <a:rPr lang="en-US" sz="2400" dirty="0" smtClean="0">
                <a:solidFill>
                  <a:srgbClr val="000000"/>
                </a:solidFill>
              </a:rPr>
              <a:t>   Amortize </a:t>
            </a:r>
            <a:r>
              <a:rPr lang="en-US" sz="2400" dirty="0">
                <a:solidFill>
                  <a:srgbClr val="000000"/>
                </a:solidFill>
              </a:rPr>
              <a:t>over shorter </a:t>
            </a:r>
            <a:r>
              <a:rPr lang="en-US" sz="2400" dirty="0" smtClean="0">
                <a:solidFill>
                  <a:srgbClr val="000000"/>
                </a:solidFill>
              </a:rPr>
              <a:t>of</a:t>
            </a:r>
            <a:br>
              <a:rPr lang="en-US" sz="2400" dirty="0" smtClean="0">
                <a:solidFill>
                  <a:srgbClr val="000000"/>
                </a:solidFill>
              </a:rPr>
            </a:br>
            <a:r>
              <a:rPr lang="en-US" sz="2400" dirty="0" smtClean="0">
                <a:solidFill>
                  <a:srgbClr val="000000"/>
                </a:solidFill>
              </a:rPr>
              <a:t>    </a:t>
            </a:r>
            <a:r>
              <a:rPr lang="en-US" sz="2400" dirty="0">
                <a:solidFill>
                  <a:srgbClr val="000000"/>
                </a:solidFill>
              </a:rPr>
              <a:t>economic life or legal </a:t>
            </a:r>
            <a:r>
              <a:rPr lang="en-US" sz="2400" dirty="0" smtClean="0">
                <a:solidFill>
                  <a:srgbClr val="000000"/>
                </a:solidFill>
              </a:rPr>
              <a:t>life.</a:t>
            </a:r>
            <a:endParaRPr lang="en-US" sz="2400" dirty="0">
              <a:solidFill>
                <a:srgbClr val="000000"/>
              </a:solidFill>
            </a:endParaRPr>
          </a:p>
          <a:p>
            <a:pPr fontAlgn="auto">
              <a:lnSpc>
                <a:spcPct val="90000"/>
              </a:lnSpc>
              <a:spcBef>
                <a:spcPct val="50000"/>
              </a:spcBef>
              <a:buClr>
                <a:srgbClr val="000000"/>
              </a:buClr>
              <a:buSzPct val="100000"/>
              <a:buFont typeface="Arial" pitchFamily="34" charset="0"/>
              <a:buChar char="•"/>
              <a:defRPr/>
            </a:pPr>
            <a:r>
              <a:rPr lang="en-US" sz="2400" dirty="0" smtClean="0">
                <a:solidFill>
                  <a:srgbClr val="000000"/>
                </a:solidFill>
              </a:rPr>
              <a:t>   Use </a:t>
            </a:r>
            <a:r>
              <a:rPr lang="en-US" sz="2400" dirty="0">
                <a:solidFill>
                  <a:srgbClr val="000000"/>
                </a:solidFill>
              </a:rPr>
              <a:t>straight-line method.</a:t>
            </a:r>
          </a:p>
        </p:txBody>
      </p:sp>
      <p:sp>
        <p:nvSpPr>
          <p:cNvPr id="287753" name="Rectangle 9"/>
          <p:cNvSpPr>
            <a:spLocks noChangeArrowheads="1"/>
          </p:cNvSpPr>
          <p:nvPr/>
        </p:nvSpPr>
        <p:spPr bwMode="auto">
          <a:xfrm>
            <a:off x="4724400" y="1981200"/>
            <a:ext cx="4114800" cy="2468563"/>
          </a:xfrm>
          <a:prstGeom prst="rect">
            <a:avLst/>
          </a:prstGeom>
          <a:solidFill>
            <a:schemeClr val="accent1">
              <a:lumMod val="60000"/>
              <a:lumOff val="40000"/>
            </a:schemeClr>
          </a:solidFill>
          <a:ln w="28575">
            <a:solidFill>
              <a:srgbClr val="000000"/>
            </a:solidFill>
            <a:miter lim="800000"/>
            <a:headEnd/>
            <a:tailEnd/>
          </a:ln>
          <a:effectLst>
            <a:outerShdw dist="71842" dir="2700000" algn="ctr" rotWithShape="0">
              <a:schemeClr val="tx1"/>
            </a:outerShdw>
          </a:effectLst>
        </p:spPr>
        <p:txBody>
          <a:bodyPr lIns="90488" tIns="44450" rIns="90488" bIns="44450"/>
          <a:lstStyle/>
          <a:p>
            <a:pPr marL="342900" indent="-342900" algn="ctr" fontAlgn="auto">
              <a:lnSpc>
                <a:spcPct val="90000"/>
              </a:lnSpc>
              <a:spcBef>
                <a:spcPct val="50000"/>
              </a:spcBef>
              <a:spcAft>
                <a:spcPts val="0"/>
              </a:spcAft>
              <a:buClr>
                <a:srgbClr val="000000"/>
              </a:buClr>
              <a:buSzPct val="65000"/>
              <a:buFont typeface="Wingdings" pitchFamily="2" charset="2"/>
              <a:buNone/>
              <a:defRPr/>
            </a:pPr>
            <a:r>
              <a:rPr lang="en-US" sz="2400" b="1" u="sng" dirty="0">
                <a:solidFill>
                  <a:srgbClr val="000000"/>
                </a:solidFill>
                <a:latin typeface="+mn-lt"/>
                <a:cs typeface="Arial" pitchFamily="34" charset="0"/>
              </a:rPr>
              <a:t>Indefinite </a:t>
            </a:r>
            <a:r>
              <a:rPr lang="en-US" sz="2400" b="1" u="sng" dirty="0">
                <a:solidFill>
                  <a:srgbClr val="000000"/>
                </a:solidFill>
                <a:latin typeface="+mn-lt"/>
                <a:cs typeface="Arial" pitchFamily="34" charset="0"/>
              </a:rPr>
              <a:t>Life</a:t>
            </a:r>
          </a:p>
          <a:p>
            <a:pPr marL="342900" indent="-342900" fontAlgn="auto">
              <a:lnSpc>
                <a:spcPct val="90000"/>
              </a:lnSpc>
              <a:spcBef>
                <a:spcPct val="50000"/>
              </a:spcBef>
              <a:spcAft>
                <a:spcPts val="0"/>
              </a:spcAft>
              <a:buClr>
                <a:srgbClr val="000000"/>
              </a:buClr>
              <a:buSzPct val="100000"/>
              <a:buFont typeface="Arial" pitchFamily="34" charset="0"/>
              <a:buChar char="•"/>
              <a:defRPr/>
            </a:pPr>
            <a:r>
              <a:rPr lang="en-US" sz="2400" dirty="0">
                <a:solidFill>
                  <a:srgbClr val="000000"/>
                </a:solidFill>
                <a:latin typeface="+mn-lt"/>
                <a:cs typeface="Arial" pitchFamily="34" charset="0"/>
              </a:rPr>
              <a:t>Not amortized.</a:t>
            </a:r>
          </a:p>
          <a:p>
            <a:pPr marL="342900" indent="-342900" fontAlgn="auto">
              <a:lnSpc>
                <a:spcPct val="90000"/>
              </a:lnSpc>
              <a:spcBef>
                <a:spcPct val="50000"/>
              </a:spcBef>
              <a:spcAft>
                <a:spcPts val="0"/>
              </a:spcAft>
              <a:buClr>
                <a:srgbClr val="000000"/>
              </a:buClr>
              <a:buSzPct val="100000"/>
              <a:buFont typeface="Arial" pitchFamily="34" charset="0"/>
              <a:buChar char="•"/>
              <a:defRPr/>
            </a:pPr>
            <a:r>
              <a:rPr lang="en-US" sz="2400" dirty="0">
                <a:solidFill>
                  <a:srgbClr val="000000"/>
                </a:solidFill>
                <a:latin typeface="+mn-lt"/>
                <a:cs typeface="Arial" pitchFamily="34" charset="0"/>
              </a:rPr>
              <a:t>Tested </a:t>
            </a:r>
            <a:r>
              <a:rPr lang="en-US" sz="2400" dirty="0">
                <a:solidFill>
                  <a:srgbClr val="000000"/>
                </a:solidFill>
                <a:latin typeface="+mn-lt"/>
                <a:cs typeface="Arial" pitchFamily="34" charset="0"/>
              </a:rPr>
              <a:t>at least annually for possible impairment, and book value is reduced to fair value if impaired.</a:t>
            </a:r>
          </a:p>
        </p:txBody>
      </p:sp>
      <p:sp>
        <p:nvSpPr>
          <p:cNvPr id="287754" name="Text Box 10"/>
          <p:cNvSpPr txBox="1">
            <a:spLocks noChangeArrowheads="1"/>
          </p:cNvSpPr>
          <p:nvPr/>
        </p:nvSpPr>
        <p:spPr bwMode="auto">
          <a:xfrm>
            <a:off x="1727200" y="5241925"/>
            <a:ext cx="5676900" cy="777875"/>
          </a:xfrm>
          <a:prstGeom prst="rect">
            <a:avLst/>
          </a:prstGeom>
          <a:solidFill>
            <a:schemeClr val="accent6">
              <a:lumMod val="60000"/>
              <a:lumOff val="40000"/>
            </a:schemeClr>
          </a:solidFill>
          <a:ln w="28575">
            <a:solidFill>
              <a:schemeClr val="tx1"/>
            </a:solidFill>
            <a:miter lim="800000"/>
            <a:headEnd/>
            <a:tailEnd/>
          </a:ln>
          <a:effectLst>
            <a:outerShdw algn="ctr" rotWithShape="0">
              <a:schemeClr val="tx1"/>
            </a:outerShdw>
          </a:effectLst>
        </p:spPr>
        <p:txBody>
          <a:bodyPr>
            <a:spAutoFit/>
          </a:bodyPr>
          <a:lstStyle/>
          <a:p>
            <a:pPr algn="ctr" fontAlgn="auto">
              <a:lnSpc>
                <a:spcPct val="90000"/>
              </a:lnSpc>
              <a:spcBef>
                <a:spcPct val="50000"/>
              </a:spcBef>
              <a:spcAft>
                <a:spcPts val="0"/>
              </a:spcAft>
              <a:buClr>
                <a:srgbClr val="000000"/>
              </a:buClr>
              <a:buSzPct val="65000"/>
              <a:buFont typeface="Wingdings" pitchFamily="2" charset="2"/>
              <a:buNone/>
              <a:defRPr/>
            </a:pPr>
            <a:r>
              <a:rPr lang="en-US" sz="2400" dirty="0">
                <a:solidFill>
                  <a:srgbClr val="000000"/>
                </a:solidFill>
                <a:latin typeface="+mn-lt"/>
                <a:cs typeface="Arial" pitchFamily="34" charset="0"/>
              </a:rPr>
              <a:t>Amortization is a cost allocation process similar to depreciation and depletion.</a:t>
            </a:r>
            <a:endParaRPr lang="en-US" sz="2400" dirty="0">
              <a:latin typeface="+mn-lt"/>
              <a:cs typeface="Arial" pitchFamily="34" charset="0"/>
            </a:endParaRPr>
          </a:p>
        </p:txBody>
      </p:sp>
      <p:sp>
        <p:nvSpPr>
          <p:cNvPr id="9421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4B5D655B-8837-40EB-86CC-13FDE768C68F}" type="slidenum">
              <a:rPr lang="en-US"/>
              <a:pPr fontAlgn="base">
                <a:spcBef>
                  <a:spcPct val="0"/>
                </a:spcBef>
                <a:spcAft>
                  <a:spcPct val="0"/>
                </a:spcAft>
              </a:pPr>
              <a:t>36</a:t>
            </a:fld>
            <a:endParaRPr lang="en-US"/>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3"/>
          <p:cNvSpPr>
            <a:spLocks noChangeArrowheads="1"/>
          </p:cNvSpPr>
          <p:nvPr/>
        </p:nvSpPr>
        <p:spPr bwMode="auto">
          <a:xfrm>
            <a:off x="381000" y="2438400"/>
            <a:ext cx="3606800" cy="1244600"/>
          </a:xfrm>
          <a:prstGeom prst="roundRect">
            <a:avLst>
              <a:gd name="adj" fmla="val 12495"/>
            </a:avLst>
          </a:prstGeom>
          <a:solidFill>
            <a:schemeClr val="accent2">
              <a:lumMod val="60000"/>
              <a:lumOff val="40000"/>
            </a:schemeClr>
          </a:solidFill>
          <a:ln w="50799">
            <a:solidFill>
              <a:schemeClr val="tx1"/>
            </a:solidFill>
            <a:round/>
            <a:headEnd/>
            <a:tailEnd/>
          </a:ln>
        </p:spPr>
        <p:txBody>
          <a:bodyPr wrap="none" lIns="90488" tIns="44450" rIns="90488" bIns="44450" anchor="ctr"/>
          <a:lstStyle/>
          <a:p>
            <a:pPr algn="ctr" eaLnBrk="0" fontAlgn="auto" hangingPunct="0">
              <a:lnSpc>
                <a:spcPct val="90000"/>
              </a:lnSpc>
              <a:spcBef>
                <a:spcPts val="0"/>
              </a:spcBef>
              <a:spcAft>
                <a:spcPts val="0"/>
              </a:spcAft>
              <a:defRPr/>
            </a:pPr>
            <a:r>
              <a:rPr lang="en-US" sz="2600" b="1" dirty="0">
                <a:latin typeface="Arial" pitchFamily="34" charset="0"/>
                <a:cs typeface="Arial" pitchFamily="34" charset="0"/>
              </a:rPr>
              <a:t>Occurs when one</a:t>
            </a:r>
            <a:br>
              <a:rPr lang="en-US" sz="2600" b="1" dirty="0">
                <a:latin typeface="Arial" pitchFamily="34" charset="0"/>
                <a:cs typeface="Arial" pitchFamily="34" charset="0"/>
              </a:rPr>
            </a:br>
            <a:r>
              <a:rPr lang="en-US" sz="2600" b="1" dirty="0">
                <a:latin typeface="Arial" pitchFamily="34" charset="0"/>
                <a:cs typeface="Arial" pitchFamily="34" charset="0"/>
              </a:rPr>
              <a:t>company buys</a:t>
            </a:r>
            <a:br>
              <a:rPr lang="en-US" sz="2600" b="1" dirty="0">
                <a:latin typeface="Arial" pitchFamily="34" charset="0"/>
                <a:cs typeface="Arial" pitchFamily="34" charset="0"/>
              </a:rPr>
            </a:br>
            <a:r>
              <a:rPr lang="en-US" sz="2600" b="1" dirty="0">
                <a:latin typeface="Arial" pitchFamily="34" charset="0"/>
                <a:cs typeface="Arial" pitchFamily="34" charset="0"/>
              </a:rPr>
              <a:t>another company.</a:t>
            </a:r>
          </a:p>
        </p:txBody>
      </p:sp>
      <p:sp>
        <p:nvSpPr>
          <p:cNvPr id="84995" name="AutoShape 4"/>
          <p:cNvSpPr>
            <a:spLocks noChangeArrowheads="1"/>
          </p:cNvSpPr>
          <p:nvPr/>
        </p:nvSpPr>
        <p:spPr bwMode="auto">
          <a:xfrm>
            <a:off x="228600" y="3886200"/>
            <a:ext cx="8534400" cy="990600"/>
          </a:xfrm>
          <a:prstGeom prst="roundRect">
            <a:avLst>
              <a:gd name="adj" fmla="val 12495"/>
            </a:avLst>
          </a:prstGeom>
          <a:solidFill>
            <a:schemeClr val="accent1">
              <a:lumMod val="60000"/>
              <a:lumOff val="40000"/>
            </a:schemeClr>
          </a:solidFill>
          <a:ln w="50799">
            <a:solidFill>
              <a:schemeClr val="tx1"/>
            </a:solidFill>
            <a:round/>
            <a:headEnd/>
            <a:tailEnd/>
          </a:ln>
        </p:spPr>
        <p:txBody>
          <a:bodyPr wrap="none" lIns="90488" tIns="44450" rIns="90488" bIns="44450" anchor="ctr"/>
          <a:lstStyle/>
          <a:p>
            <a:pPr algn="ctr" eaLnBrk="0" fontAlgn="auto" hangingPunct="0">
              <a:lnSpc>
                <a:spcPct val="90000"/>
              </a:lnSpc>
              <a:spcBef>
                <a:spcPts val="0"/>
              </a:spcBef>
              <a:spcAft>
                <a:spcPts val="0"/>
              </a:spcAft>
              <a:defRPr/>
            </a:pPr>
            <a:r>
              <a:rPr lang="en-US" sz="2600" b="1" dirty="0">
                <a:latin typeface="Arial" pitchFamily="34" charset="0"/>
                <a:cs typeface="Arial" pitchFamily="34" charset="0"/>
              </a:rPr>
              <a:t>The amount by which the purchase price exceeds</a:t>
            </a:r>
            <a:br>
              <a:rPr lang="en-US" sz="2600" b="1" dirty="0">
                <a:latin typeface="Arial" pitchFamily="34" charset="0"/>
                <a:cs typeface="Arial" pitchFamily="34" charset="0"/>
              </a:rPr>
            </a:br>
            <a:r>
              <a:rPr lang="en-US" sz="2600" b="1" dirty="0">
                <a:latin typeface="Arial" pitchFamily="34" charset="0"/>
                <a:cs typeface="Arial" pitchFamily="34" charset="0"/>
              </a:rPr>
              <a:t>the fair market value of net assets acquired.</a:t>
            </a:r>
          </a:p>
        </p:txBody>
      </p:sp>
      <p:sp>
        <p:nvSpPr>
          <p:cNvPr id="96259" name="Line 5"/>
          <p:cNvSpPr>
            <a:spLocks noChangeShapeType="1"/>
          </p:cNvSpPr>
          <p:nvPr/>
        </p:nvSpPr>
        <p:spPr bwMode="auto">
          <a:xfrm flipH="1">
            <a:off x="3962400" y="1524000"/>
            <a:ext cx="609600" cy="990600"/>
          </a:xfrm>
          <a:prstGeom prst="line">
            <a:avLst/>
          </a:prstGeom>
          <a:noFill/>
          <a:ln w="50799">
            <a:solidFill>
              <a:schemeClr val="tx1"/>
            </a:solidFill>
            <a:round/>
            <a:headEnd/>
            <a:tailEnd type="triangle" w="med" len="med"/>
          </a:ln>
        </p:spPr>
        <p:txBody>
          <a:bodyPr wrap="none" anchor="ctr"/>
          <a:lstStyle/>
          <a:p>
            <a:endParaRPr lang="en-US"/>
          </a:p>
        </p:txBody>
      </p:sp>
      <p:sp>
        <p:nvSpPr>
          <p:cNvPr id="96260" name="Line 6"/>
          <p:cNvSpPr>
            <a:spLocks noChangeShapeType="1"/>
          </p:cNvSpPr>
          <p:nvPr/>
        </p:nvSpPr>
        <p:spPr bwMode="auto">
          <a:xfrm>
            <a:off x="4572000" y="1524000"/>
            <a:ext cx="685800" cy="990600"/>
          </a:xfrm>
          <a:prstGeom prst="line">
            <a:avLst/>
          </a:prstGeom>
          <a:noFill/>
          <a:ln w="50799">
            <a:solidFill>
              <a:schemeClr val="tx1"/>
            </a:solidFill>
            <a:round/>
            <a:headEnd/>
            <a:tailEnd type="triangle" w="med" len="med"/>
          </a:ln>
        </p:spPr>
        <p:txBody>
          <a:bodyPr wrap="none" anchor="ctr"/>
          <a:lstStyle/>
          <a:p>
            <a:endParaRPr lang="en-US"/>
          </a:p>
        </p:txBody>
      </p:sp>
      <p:sp>
        <p:nvSpPr>
          <p:cNvPr id="96261" name="Line 7"/>
          <p:cNvSpPr>
            <a:spLocks noChangeShapeType="1"/>
          </p:cNvSpPr>
          <p:nvPr/>
        </p:nvSpPr>
        <p:spPr bwMode="auto">
          <a:xfrm>
            <a:off x="4572000" y="1981200"/>
            <a:ext cx="0" cy="1905000"/>
          </a:xfrm>
          <a:prstGeom prst="line">
            <a:avLst/>
          </a:prstGeom>
          <a:noFill/>
          <a:ln w="50799">
            <a:solidFill>
              <a:schemeClr val="tx1"/>
            </a:solidFill>
            <a:round/>
            <a:headEnd/>
            <a:tailEnd type="triangle" w="med" len="med"/>
          </a:ln>
        </p:spPr>
        <p:txBody>
          <a:bodyPr wrap="none" anchor="ctr"/>
          <a:lstStyle/>
          <a:p>
            <a:endParaRPr lang="en-US"/>
          </a:p>
        </p:txBody>
      </p:sp>
      <p:sp>
        <p:nvSpPr>
          <p:cNvPr id="84999" name="AutoShape 8"/>
          <p:cNvSpPr>
            <a:spLocks noChangeArrowheads="1"/>
          </p:cNvSpPr>
          <p:nvPr/>
        </p:nvSpPr>
        <p:spPr bwMode="auto">
          <a:xfrm>
            <a:off x="5175250" y="2438400"/>
            <a:ext cx="3606800" cy="1244600"/>
          </a:xfrm>
          <a:prstGeom prst="roundRect">
            <a:avLst>
              <a:gd name="adj" fmla="val 12495"/>
            </a:avLst>
          </a:prstGeom>
          <a:solidFill>
            <a:schemeClr val="accent2">
              <a:lumMod val="60000"/>
              <a:lumOff val="40000"/>
            </a:schemeClr>
          </a:solidFill>
          <a:ln w="50799">
            <a:solidFill>
              <a:schemeClr val="tx1"/>
            </a:solidFill>
            <a:round/>
            <a:headEnd/>
            <a:tailEnd/>
          </a:ln>
        </p:spPr>
        <p:txBody>
          <a:bodyPr wrap="none" lIns="90488" tIns="44450" rIns="90488" bIns="44450" anchor="ctr"/>
          <a:lstStyle/>
          <a:p>
            <a:pPr algn="ctr" eaLnBrk="0" fontAlgn="auto" hangingPunct="0">
              <a:lnSpc>
                <a:spcPct val="90000"/>
              </a:lnSpc>
              <a:spcBef>
                <a:spcPts val="0"/>
              </a:spcBef>
              <a:spcAft>
                <a:spcPts val="0"/>
              </a:spcAft>
              <a:defRPr/>
            </a:pPr>
            <a:r>
              <a:rPr lang="en-US" sz="2600" b="1" dirty="0">
                <a:latin typeface="Arial" pitchFamily="34" charset="0"/>
                <a:cs typeface="Arial" pitchFamily="34" charset="0"/>
              </a:rPr>
              <a:t>Only purchased </a:t>
            </a:r>
            <a:br>
              <a:rPr lang="en-US" sz="2600" b="1" dirty="0">
                <a:latin typeface="Arial" pitchFamily="34" charset="0"/>
                <a:cs typeface="Arial" pitchFamily="34" charset="0"/>
              </a:rPr>
            </a:br>
            <a:r>
              <a:rPr lang="en-US" sz="2600" b="1" dirty="0">
                <a:latin typeface="Arial" pitchFamily="34" charset="0"/>
                <a:cs typeface="Arial" pitchFamily="34" charset="0"/>
              </a:rPr>
              <a:t>goodwill is an </a:t>
            </a:r>
            <a:br>
              <a:rPr lang="en-US" sz="2600" b="1" dirty="0">
                <a:latin typeface="Arial" pitchFamily="34" charset="0"/>
                <a:cs typeface="Arial" pitchFamily="34" charset="0"/>
              </a:rPr>
            </a:br>
            <a:r>
              <a:rPr lang="en-US" sz="2600" b="1" dirty="0">
                <a:latin typeface="Arial" pitchFamily="34" charset="0"/>
                <a:cs typeface="Arial" pitchFamily="34" charset="0"/>
              </a:rPr>
              <a:t>intangible asset.</a:t>
            </a:r>
          </a:p>
        </p:txBody>
      </p:sp>
      <p:sp>
        <p:nvSpPr>
          <p:cNvPr id="85000" name="Rectangle 10"/>
          <p:cNvSpPr>
            <a:spLocks noChangeArrowheads="1"/>
          </p:cNvSpPr>
          <p:nvPr/>
        </p:nvSpPr>
        <p:spPr bwMode="auto">
          <a:xfrm>
            <a:off x="2006600" y="1524000"/>
            <a:ext cx="5130800" cy="609600"/>
          </a:xfrm>
          <a:prstGeom prst="rect">
            <a:avLst/>
          </a:prstGeom>
          <a:solidFill>
            <a:schemeClr val="accent1">
              <a:lumMod val="40000"/>
              <a:lumOff val="60000"/>
            </a:schemeClr>
          </a:solidFill>
          <a:ln w="50799">
            <a:solidFill>
              <a:schemeClr val="tx1"/>
            </a:solidFill>
            <a:miter lim="800000"/>
            <a:headEnd/>
            <a:tailEnd/>
          </a:ln>
        </p:spPr>
        <p:txBody>
          <a:bodyPr wrap="none" lIns="90488" tIns="44450" rIns="90488" bIns="44450" anchor="ctr"/>
          <a:lstStyle/>
          <a:p>
            <a:pPr algn="ctr" eaLnBrk="0" fontAlgn="auto" hangingPunct="0">
              <a:spcBef>
                <a:spcPts val="0"/>
              </a:spcBef>
              <a:spcAft>
                <a:spcPts val="0"/>
              </a:spcAft>
              <a:defRPr/>
            </a:pPr>
            <a:r>
              <a:rPr lang="en-US" sz="3200" b="1" dirty="0">
                <a:latin typeface="Arial" pitchFamily="34" charset="0"/>
                <a:cs typeface="Arial" pitchFamily="34" charset="0"/>
              </a:rPr>
              <a:t>Goodwill</a:t>
            </a:r>
          </a:p>
        </p:txBody>
      </p:sp>
      <p:sp>
        <p:nvSpPr>
          <p:cNvPr id="48137" name="Rectangle 11"/>
          <p:cNvSpPr>
            <a:spLocks noGrp="1" noChangeArrowheads="1"/>
          </p:cNvSpPr>
          <p:nvPr>
            <p:ph type="title"/>
          </p:nvPr>
        </p:nvSpPr>
        <p:spPr/>
        <p:txBody>
          <a:bodyPr/>
          <a:lstStyle/>
          <a:p>
            <a:pPr fontAlgn="auto">
              <a:spcAft>
                <a:spcPts val="0"/>
              </a:spcAft>
              <a:defRPr/>
            </a:pPr>
            <a:r>
              <a:rPr lang="en-US" dirty="0" smtClean="0"/>
              <a:t>Acquisition and Amortization of Intangible Assets</a:t>
            </a:r>
          </a:p>
        </p:txBody>
      </p:sp>
      <p:sp>
        <p:nvSpPr>
          <p:cNvPr id="13" name="AutoShape 4"/>
          <p:cNvSpPr>
            <a:spLocks noChangeArrowheads="1"/>
          </p:cNvSpPr>
          <p:nvPr/>
        </p:nvSpPr>
        <p:spPr bwMode="auto">
          <a:xfrm>
            <a:off x="304800" y="5105400"/>
            <a:ext cx="8534400" cy="1371600"/>
          </a:xfrm>
          <a:prstGeom prst="roundRect">
            <a:avLst>
              <a:gd name="adj" fmla="val 12495"/>
            </a:avLst>
          </a:prstGeom>
          <a:solidFill>
            <a:schemeClr val="accent2">
              <a:lumMod val="20000"/>
              <a:lumOff val="80000"/>
            </a:schemeClr>
          </a:solidFill>
          <a:ln w="28575">
            <a:solidFill>
              <a:srgbClr val="000000"/>
            </a:solidFill>
            <a:round/>
            <a:headEnd/>
            <a:tailEnd/>
          </a:ln>
          <a:effectLst>
            <a:outerShdw dist="71842" dir="2700000" algn="ctr" rotWithShape="0">
              <a:schemeClr val="tx1"/>
            </a:outerShdw>
          </a:effectLst>
        </p:spPr>
        <p:txBody>
          <a:bodyPr wrap="none" lIns="90488" tIns="44450" rIns="90488" bIns="44450" anchor="ctr"/>
          <a:lstStyle/>
          <a:p>
            <a:pPr algn="ctr" fontAlgn="auto">
              <a:lnSpc>
                <a:spcPct val="90000"/>
              </a:lnSpc>
              <a:spcBef>
                <a:spcPts val="0"/>
              </a:spcBef>
              <a:spcAft>
                <a:spcPts val="0"/>
              </a:spcAft>
              <a:defRPr/>
            </a:pPr>
            <a:r>
              <a:rPr lang="en-US" sz="2400" b="1" dirty="0">
                <a:latin typeface="+mn-lt"/>
                <a:cs typeface="Arial" pitchFamily="34" charset="0"/>
              </a:rPr>
              <a:t>Goodwill is not </a:t>
            </a:r>
            <a:r>
              <a:rPr lang="en-US" sz="2400" b="1" dirty="0">
                <a:latin typeface="+mn-lt"/>
                <a:cs typeface="Arial" pitchFamily="34" charset="0"/>
              </a:rPr>
              <a:t>amortized. Its </a:t>
            </a:r>
            <a:r>
              <a:rPr lang="en-US" sz="2400" b="1" dirty="0">
                <a:latin typeface="+mn-lt"/>
                <a:cs typeface="Arial" pitchFamily="34" charset="0"/>
              </a:rPr>
              <a:t>value must be reviewed</a:t>
            </a:r>
            <a:br>
              <a:rPr lang="en-US" sz="2400" b="1" dirty="0">
                <a:latin typeface="+mn-lt"/>
                <a:cs typeface="Arial" pitchFamily="34" charset="0"/>
              </a:rPr>
            </a:br>
            <a:r>
              <a:rPr lang="en-US" sz="2400" b="1" dirty="0">
                <a:latin typeface="+mn-lt"/>
                <a:cs typeface="Arial" pitchFamily="34" charset="0"/>
              </a:rPr>
              <a:t>at least annually for possible impairment, and the</a:t>
            </a:r>
            <a:br>
              <a:rPr lang="en-US" sz="2400" b="1" dirty="0">
                <a:latin typeface="+mn-lt"/>
                <a:cs typeface="Arial" pitchFamily="34" charset="0"/>
              </a:rPr>
            </a:br>
            <a:r>
              <a:rPr lang="en-US" sz="2400" b="1" dirty="0">
                <a:latin typeface="+mn-lt"/>
                <a:cs typeface="Arial" pitchFamily="34" charset="0"/>
              </a:rPr>
              <a:t>book value is reduced to fair value if impaired. </a:t>
            </a:r>
          </a:p>
        </p:txBody>
      </p:sp>
      <p:sp>
        <p:nvSpPr>
          <p:cNvPr id="9626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8995C2A3-7039-42BC-8046-B28137CCADC6}" type="slidenum">
              <a:rPr lang="en-US"/>
              <a:pPr fontAlgn="base">
                <a:spcBef>
                  <a:spcPct val="0"/>
                </a:spcBef>
                <a:spcAft>
                  <a:spcPct val="0"/>
                </a:spcAft>
              </a:pPr>
              <a:t>37</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8763" y="1441450"/>
            <a:ext cx="8610600" cy="1108075"/>
          </a:xfrm>
          <a:prstGeom prst="rect">
            <a:avLst/>
          </a:prstGeom>
          <a:solidFill>
            <a:schemeClr val="accent1">
              <a:lumMod val="40000"/>
              <a:lumOff val="60000"/>
            </a:schemeClr>
          </a:solidFill>
          <a:ln w="28575">
            <a:solidFill>
              <a:schemeClr val="tx1"/>
            </a:solidFill>
          </a:ln>
        </p:spPr>
        <p:txBody>
          <a:bodyPr>
            <a:spAutoFit/>
          </a:bodyPr>
          <a:lstStyle/>
          <a:p>
            <a:pPr algn="ctr" fontAlgn="auto">
              <a:spcBef>
                <a:spcPts val="0"/>
              </a:spcBef>
              <a:spcAft>
                <a:spcPts val="0"/>
              </a:spcAft>
              <a:defRPr/>
            </a:pPr>
            <a:r>
              <a:rPr lang="en-US" sz="2200" dirty="0">
                <a:latin typeface="+mn-lt"/>
                <a:cs typeface="Arial" pitchFamily="34" charset="0"/>
              </a:rPr>
              <a:t>Arpec Company paid $2,000,000 to purchase</a:t>
            </a:r>
            <a:br>
              <a:rPr lang="en-US" sz="2200" dirty="0">
                <a:latin typeface="+mn-lt"/>
                <a:cs typeface="Arial" pitchFamily="34" charset="0"/>
              </a:rPr>
            </a:br>
            <a:r>
              <a:rPr lang="en-US" sz="2200" dirty="0">
                <a:latin typeface="+mn-lt"/>
                <a:cs typeface="Arial" pitchFamily="34" charset="0"/>
              </a:rPr>
              <a:t>all of Utek Company’s assets and assumed liabilities of $400,000</a:t>
            </a:r>
            <a:r>
              <a:rPr lang="en-US" sz="2200" dirty="0">
                <a:latin typeface="+mn-lt"/>
                <a:cs typeface="Arial" pitchFamily="34" charset="0"/>
              </a:rPr>
              <a:t>. The </a:t>
            </a:r>
            <a:r>
              <a:rPr lang="en-US" sz="2200" dirty="0">
                <a:latin typeface="+mn-lt"/>
                <a:cs typeface="Arial" pitchFamily="34" charset="0"/>
              </a:rPr>
              <a:t>acquired assets were appraised at a fair value of $1,800,000.</a:t>
            </a:r>
          </a:p>
        </p:txBody>
      </p:sp>
      <p:sp>
        <p:nvSpPr>
          <p:cNvPr id="7" name="Rectangle 2"/>
          <p:cNvSpPr>
            <a:spLocks noChangeArrowheads="1"/>
          </p:cNvSpPr>
          <p:nvPr/>
        </p:nvSpPr>
        <p:spPr bwMode="auto">
          <a:xfrm>
            <a:off x="704850" y="2698750"/>
            <a:ext cx="7734300" cy="4076700"/>
          </a:xfrm>
          <a:prstGeom prst="rect">
            <a:avLst/>
          </a:prstGeom>
          <a:solidFill>
            <a:schemeClr val="accent5">
              <a:lumMod val="20000"/>
              <a:lumOff val="80000"/>
            </a:schemeClr>
          </a:solidFill>
          <a:ln w="28575" cmpd="dbl">
            <a:solidFill>
              <a:schemeClr val="tx1"/>
            </a:solidFill>
            <a:miter lim="800000"/>
            <a:headEnd/>
            <a:tailEnd/>
          </a:ln>
          <a:effectLst>
            <a:outerShdw dist="71842" dir="2700000" algn="ctr" rotWithShape="0">
              <a:schemeClr val="tx1"/>
            </a:outerShdw>
          </a:effectLst>
        </p:spPr>
        <p:txBody>
          <a:bodyPr lIns="90488" tIns="44450" rIns="90488" bIns="44450"/>
          <a:lstStyle/>
          <a:p>
            <a:pPr marL="342900" indent="-342900" algn="ctr" eaLnBrk="0" fontAlgn="auto" hangingPunct="0">
              <a:spcBef>
                <a:spcPct val="20000"/>
              </a:spcBef>
              <a:spcAft>
                <a:spcPts val="0"/>
              </a:spcAft>
              <a:defRPr/>
            </a:pPr>
            <a:r>
              <a:rPr lang="en-US" sz="3200" b="1" dirty="0">
                <a:latin typeface="+mn-lt"/>
                <a:cs typeface="Arial" pitchFamily="34" charset="0"/>
              </a:rPr>
              <a:t>What amount of goodwill should be recorded on Arpec Company books?</a:t>
            </a:r>
          </a:p>
          <a:p>
            <a:pPr marL="342900" indent="-342900" algn="ctr" eaLnBrk="0" fontAlgn="auto" hangingPunct="0">
              <a:spcBef>
                <a:spcPct val="20000"/>
              </a:spcBef>
              <a:spcAft>
                <a:spcPts val="0"/>
              </a:spcAft>
              <a:defRPr/>
            </a:pPr>
            <a:endParaRPr lang="en-US" sz="3200" b="1" dirty="0">
              <a:latin typeface="+mn-lt"/>
              <a:cs typeface="Arial" pitchFamily="34" charset="0"/>
            </a:endParaRPr>
          </a:p>
          <a:p>
            <a:pPr marL="342900" indent="-342900" eaLnBrk="0" fontAlgn="auto" hangingPunct="0">
              <a:spcBef>
                <a:spcPct val="20000"/>
              </a:spcBef>
              <a:spcAft>
                <a:spcPts val="0"/>
              </a:spcAft>
              <a:defRPr/>
            </a:pPr>
            <a:r>
              <a:rPr lang="en-US" sz="3200" b="1" dirty="0">
                <a:latin typeface="+mn-lt"/>
                <a:cs typeface="Arial" pitchFamily="34" charset="0"/>
              </a:rPr>
              <a:t>	a.	$200,000</a:t>
            </a:r>
          </a:p>
          <a:p>
            <a:pPr marL="342900" indent="-342900" eaLnBrk="0" fontAlgn="auto" hangingPunct="0">
              <a:spcBef>
                <a:spcPct val="20000"/>
              </a:spcBef>
              <a:spcAft>
                <a:spcPts val="0"/>
              </a:spcAft>
              <a:defRPr/>
            </a:pPr>
            <a:r>
              <a:rPr lang="en-US" sz="3200" b="1" dirty="0">
                <a:latin typeface="+mn-lt"/>
                <a:cs typeface="Arial" pitchFamily="34" charset="0"/>
              </a:rPr>
              <a:t>	b.	$400,000</a:t>
            </a:r>
          </a:p>
          <a:p>
            <a:pPr marL="342900" indent="-342900" eaLnBrk="0" fontAlgn="auto" hangingPunct="0">
              <a:spcBef>
                <a:spcPct val="20000"/>
              </a:spcBef>
              <a:spcAft>
                <a:spcPts val="0"/>
              </a:spcAft>
              <a:defRPr/>
            </a:pPr>
            <a:r>
              <a:rPr lang="en-US" sz="3200" b="1" dirty="0">
                <a:latin typeface="+mn-lt"/>
                <a:cs typeface="Arial" pitchFamily="34" charset="0"/>
              </a:rPr>
              <a:t>	c.	$600,000</a:t>
            </a:r>
          </a:p>
          <a:p>
            <a:pPr marL="342900" indent="-342900" eaLnBrk="0" fontAlgn="auto" hangingPunct="0">
              <a:spcBef>
                <a:spcPct val="20000"/>
              </a:spcBef>
              <a:spcAft>
                <a:spcPts val="0"/>
              </a:spcAft>
              <a:defRPr/>
            </a:pPr>
            <a:r>
              <a:rPr lang="en-US" sz="3200" b="1" dirty="0">
                <a:latin typeface="+mn-lt"/>
                <a:cs typeface="Arial" pitchFamily="34" charset="0"/>
              </a:rPr>
              <a:t>	d.	$800,000</a:t>
            </a:r>
          </a:p>
        </p:txBody>
      </p:sp>
      <p:sp>
        <p:nvSpPr>
          <p:cNvPr id="8" name="Oval 7"/>
          <p:cNvSpPr>
            <a:spLocks noChangeArrowheads="1"/>
          </p:cNvSpPr>
          <p:nvPr/>
        </p:nvSpPr>
        <p:spPr bwMode="auto">
          <a:xfrm>
            <a:off x="960438" y="5575300"/>
            <a:ext cx="558800" cy="558800"/>
          </a:xfrm>
          <a:prstGeom prst="ellipse">
            <a:avLst/>
          </a:prstGeom>
          <a:noFill/>
          <a:ln w="50799">
            <a:solidFill>
              <a:srgbClr val="FF3300"/>
            </a:solidFill>
            <a:round/>
            <a:headEnd/>
            <a:tailEnd/>
          </a:ln>
        </p:spPr>
        <p:txBody>
          <a:bodyPr wrap="none" anchor="ctr"/>
          <a:lstStyle/>
          <a:p>
            <a:endParaRPr lang="en-US"/>
          </a:p>
        </p:txBody>
      </p:sp>
      <p:graphicFrame>
        <p:nvGraphicFramePr>
          <p:cNvPr id="9" name="Object 15"/>
          <p:cNvGraphicFramePr>
            <a:graphicFrameLocks/>
          </p:cNvGraphicFramePr>
          <p:nvPr/>
        </p:nvGraphicFramePr>
        <p:xfrm>
          <a:off x="3829050" y="4127500"/>
          <a:ext cx="4930775" cy="2224088"/>
        </p:xfrm>
        <a:graphic>
          <a:graphicData uri="http://schemas.openxmlformats.org/presentationml/2006/ole">
            <p:oleObj spid="_x0000_s17423" name="Worksheet" r:id="rId4" imgW="2270846" imgH="1005912" progId="Excel.Sheet.8">
              <p:embed/>
            </p:oleObj>
          </a:graphicData>
        </a:graphic>
      </p:graphicFrame>
      <p:sp>
        <p:nvSpPr>
          <p:cNvPr id="17414" name="Rectangle 11"/>
          <p:cNvSpPr>
            <a:spLocks noGrp="1" noChangeArrowheads="1"/>
          </p:cNvSpPr>
          <p:nvPr>
            <p:ph type="title"/>
          </p:nvPr>
        </p:nvSpPr>
        <p:spPr/>
        <p:txBody>
          <a:bodyPr/>
          <a:lstStyle/>
          <a:p>
            <a:pPr fontAlgn="auto">
              <a:spcAft>
                <a:spcPts val="0"/>
              </a:spcAft>
              <a:defRPr/>
            </a:pPr>
            <a:r>
              <a:rPr lang="en-US" dirty="0" smtClean="0"/>
              <a:t>Acquisition and Amortization of Intangible Assets</a:t>
            </a:r>
          </a:p>
        </p:txBody>
      </p:sp>
      <p:sp>
        <p:nvSpPr>
          <p:cNvPr id="1742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25B00F0D-DC2C-4AD2-839D-D8BAE1BF3E36}" type="slidenum">
              <a:rPr lang="en-US"/>
              <a:pPr fontAlgn="base">
                <a:spcBef>
                  <a:spcPct val="0"/>
                </a:spcBef>
                <a:spcAft>
                  <a:spcPct val="0"/>
                </a:spcAft>
              </a:pPr>
              <a:t>38</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par>
                          <p:cTn id="8" fill="hold">
                            <p:stCondLst>
                              <p:cond delay="3000"/>
                            </p:stCondLst>
                            <p:childTnLst>
                              <p:par>
                                <p:cTn id="9" presetID="9" presetClass="entr" presetSubtype="0"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par>
                          <p:cTn id="12" fill="hold">
                            <p:stCondLst>
                              <p:cond delay="6000"/>
                            </p:stCondLst>
                            <p:childTnLst>
                              <p:par>
                                <p:cTn id="13" presetID="8" presetClass="entr" presetSubtype="16"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Grp="1" noChangeArrowheads="1"/>
          </p:cNvSpPr>
          <p:nvPr>
            <p:ph type="title"/>
          </p:nvPr>
        </p:nvSpPr>
        <p:spPr>
          <a:xfrm>
            <a:off x="457200" y="-85725"/>
            <a:ext cx="8382000" cy="1371600"/>
          </a:xfrm>
        </p:spPr>
        <p:txBody>
          <a:bodyPr/>
          <a:lstStyle/>
          <a:p>
            <a:pPr fontAlgn="auto">
              <a:spcAft>
                <a:spcPts val="0"/>
              </a:spcAft>
              <a:defRPr/>
            </a:pPr>
            <a:r>
              <a:rPr lang="en-US" dirty="0" smtClean="0"/>
              <a:t>Acquisition and Amortization of Intangible Assets</a:t>
            </a:r>
          </a:p>
        </p:txBody>
      </p:sp>
      <p:graphicFrame>
        <p:nvGraphicFramePr>
          <p:cNvPr id="18447" name="Object 15"/>
          <p:cNvGraphicFramePr>
            <a:graphicFrameLocks/>
          </p:cNvGraphicFramePr>
          <p:nvPr/>
        </p:nvGraphicFramePr>
        <p:xfrm>
          <a:off x="1447800" y="5735638"/>
          <a:ext cx="1731963" cy="1039812"/>
        </p:xfrm>
        <a:graphic>
          <a:graphicData uri="http://schemas.openxmlformats.org/presentationml/2006/ole">
            <p:oleObj spid="_x0000_s18447" name="Clip" r:id="rId4" imgW="166364280" imgH="112039560" progId="">
              <p:embed/>
            </p:oleObj>
          </a:graphicData>
        </a:graphic>
      </p:graphicFrame>
      <p:sp>
        <p:nvSpPr>
          <p:cNvPr id="11" name="Rectangle 2"/>
          <p:cNvSpPr txBox="1">
            <a:spLocks noChangeArrowheads="1"/>
          </p:cNvSpPr>
          <p:nvPr/>
        </p:nvSpPr>
        <p:spPr bwMode="auto">
          <a:xfrm>
            <a:off x="4632325" y="1366838"/>
            <a:ext cx="4206875" cy="4114800"/>
          </a:xfrm>
          <a:prstGeom prst="rect">
            <a:avLst/>
          </a:prstGeom>
          <a:solidFill>
            <a:schemeClr val="accent1">
              <a:lumMod val="40000"/>
              <a:lumOff val="60000"/>
            </a:schemeClr>
          </a:solidFill>
          <a:ln w="38099" cap="flat" cmpd="dbl">
            <a:solidFill>
              <a:schemeClr val="tx1"/>
            </a:solidFill>
            <a:miter lim="800000"/>
            <a:headEnd/>
            <a:tailEnd/>
          </a:ln>
          <a:effectLst>
            <a:outerShdw dist="71842" dir="2700000" algn="ctr" rotWithShape="0">
              <a:srgbClr val="00279F"/>
            </a:outerShdw>
          </a:effectLst>
        </p:spPr>
        <p:txBody>
          <a:bodyPr lIns="90488" tIns="44450" rIns="90488" bIns="44450"/>
          <a:lstStyle/>
          <a:p>
            <a:pPr marL="273050" indent="-273050" eaLnBrk="0" fontAlgn="auto" hangingPunct="0">
              <a:spcBef>
                <a:spcPct val="60000"/>
              </a:spcBef>
              <a:spcAft>
                <a:spcPts val="0"/>
              </a:spcAft>
              <a:buClr>
                <a:schemeClr val="accent1"/>
              </a:buClr>
              <a:buSzPct val="76000"/>
              <a:buFont typeface="Wingdings" pitchFamily="2" charset="2"/>
              <a:buNone/>
              <a:defRPr/>
            </a:pPr>
            <a:r>
              <a:rPr lang="en-US" sz="2400" b="1" u="sng" dirty="0">
                <a:latin typeface="Arial" pitchFamily="34" charset="0"/>
                <a:cs typeface="Arial" pitchFamily="34" charset="0"/>
              </a:rPr>
              <a:t>Copyrights</a:t>
            </a:r>
            <a:r>
              <a:rPr lang="en-US" sz="2600" b="1" dirty="0">
                <a:latin typeface="+mn-lt"/>
                <a:cs typeface="Arial" pitchFamily="34" charset="0"/>
              </a:rPr>
              <a:t> </a:t>
            </a:r>
          </a:p>
          <a:p>
            <a:pPr marL="273050" indent="-273050" eaLnBrk="0" fontAlgn="auto" hangingPunct="0">
              <a:spcBef>
                <a:spcPct val="60000"/>
              </a:spcBef>
              <a:spcAft>
                <a:spcPts val="0"/>
              </a:spcAft>
              <a:buSzPct val="100000"/>
              <a:buFont typeface="Arial" pitchFamily="34" charset="0"/>
              <a:buChar char="•"/>
              <a:defRPr/>
            </a:pPr>
            <a:r>
              <a:rPr lang="en-US" sz="2200" dirty="0">
                <a:latin typeface="Arial" pitchFamily="34" charset="0"/>
                <a:cs typeface="Arial" pitchFamily="34" charset="0"/>
              </a:rPr>
              <a:t>The exclusive right to publish, use, and sell a literary, musical, or artistic work.</a:t>
            </a:r>
          </a:p>
          <a:p>
            <a:pPr marL="273050" indent="-273050" eaLnBrk="0" fontAlgn="auto" hangingPunct="0">
              <a:spcBef>
                <a:spcPct val="60000"/>
              </a:spcBef>
              <a:spcAft>
                <a:spcPts val="0"/>
              </a:spcAft>
              <a:buSzPct val="100000"/>
              <a:buFont typeface="Arial" pitchFamily="34" charset="0"/>
              <a:buChar char="•"/>
              <a:defRPr/>
            </a:pPr>
            <a:r>
              <a:rPr lang="en-US" sz="2200" dirty="0">
                <a:latin typeface="+mn-lt"/>
                <a:cs typeface="Arial" pitchFamily="34" charset="0"/>
              </a:rPr>
              <a:t>Legal life is life of creator plus 70 years.</a:t>
            </a:r>
          </a:p>
          <a:p>
            <a:pPr marL="273050" indent="-273050" eaLnBrk="0" fontAlgn="auto" hangingPunct="0">
              <a:spcBef>
                <a:spcPct val="60000"/>
              </a:spcBef>
              <a:spcAft>
                <a:spcPts val="0"/>
              </a:spcAft>
              <a:buSzPct val="100000"/>
              <a:buFont typeface="Arial" pitchFamily="34" charset="0"/>
              <a:buChar char="•"/>
              <a:defRPr/>
            </a:pPr>
            <a:r>
              <a:rPr lang="en-US" sz="2200" dirty="0">
                <a:latin typeface="+mn-lt"/>
                <a:cs typeface="Arial" pitchFamily="34" charset="0"/>
              </a:rPr>
              <a:t>Amortize cost over the period benefited.</a:t>
            </a:r>
          </a:p>
          <a:p>
            <a:pPr marL="273050" indent="-273050" eaLnBrk="0" fontAlgn="auto" hangingPunct="0">
              <a:spcBef>
                <a:spcPct val="60000"/>
              </a:spcBef>
              <a:spcAft>
                <a:spcPts val="0"/>
              </a:spcAft>
              <a:buSzPct val="100000"/>
              <a:buFont typeface="Arial" pitchFamily="34" charset="0"/>
              <a:buChar char="•"/>
              <a:defRPr/>
            </a:pPr>
            <a:endParaRPr lang="en-US" sz="2400" dirty="0">
              <a:latin typeface="+mn-lt"/>
              <a:cs typeface="Arial" pitchFamily="34" charset="0"/>
            </a:endParaRPr>
          </a:p>
          <a:p>
            <a:pPr marL="273050" indent="-273050" eaLnBrk="0" fontAlgn="auto" hangingPunct="0">
              <a:spcBef>
                <a:spcPct val="60000"/>
              </a:spcBef>
              <a:spcAft>
                <a:spcPts val="0"/>
              </a:spcAft>
              <a:buSzPct val="100000"/>
              <a:buFont typeface="Arial" pitchFamily="34" charset="0"/>
              <a:buChar char="•"/>
              <a:defRPr/>
            </a:pPr>
            <a:endParaRPr lang="en-US" sz="2400" dirty="0">
              <a:latin typeface="Arial" pitchFamily="34" charset="0"/>
              <a:cs typeface="Arial" pitchFamily="34" charset="0"/>
            </a:endParaRPr>
          </a:p>
        </p:txBody>
      </p:sp>
      <p:pic>
        <p:nvPicPr>
          <p:cNvPr id="18450" name="Picture 8"/>
          <p:cNvPicPr>
            <a:picLocks noChangeAspect="1" noChangeArrowheads="1"/>
          </p:cNvPicPr>
          <p:nvPr/>
        </p:nvPicPr>
        <p:blipFill>
          <a:blip r:embed="rId5"/>
          <a:srcRect/>
          <a:stretch>
            <a:fillRect/>
          </a:stretch>
        </p:blipFill>
        <p:spPr bwMode="auto">
          <a:xfrm>
            <a:off x="5772150" y="5597525"/>
            <a:ext cx="1466850" cy="1279525"/>
          </a:xfrm>
          <a:prstGeom prst="rect">
            <a:avLst/>
          </a:prstGeom>
          <a:noFill/>
          <a:ln w="9525">
            <a:noFill/>
            <a:miter lim="800000"/>
            <a:headEnd/>
            <a:tailEnd/>
          </a:ln>
        </p:spPr>
      </p:pic>
      <p:sp>
        <p:nvSpPr>
          <p:cNvPr id="1845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1B0140B2-E562-4688-A167-B43BE4D867CD}" type="slidenum">
              <a:rPr lang="en-US"/>
              <a:pPr fontAlgn="base">
                <a:spcBef>
                  <a:spcPct val="0"/>
                </a:spcBef>
                <a:spcAft>
                  <a:spcPct val="0"/>
                </a:spcAft>
              </a:pPr>
              <a:t>39</a:t>
            </a:fld>
            <a:endParaRPr lang="en-US"/>
          </a:p>
        </p:txBody>
      </p:sp>
      <p:sp>
        <p:nvSpPr>
          <p:cNvPr id="8" name="Rectangle 2"/>
          <p:cNvSpPr txBox="1">
            <a:spLocks noChangeArrowheads="1"/>
          </p:cNvSpPr>
          <p:nvPr/>
        </p:nvSpPr>
        <p:spPr bwMode="auto">
          <a:xfrm>
            <a:off x="152400" y="1381125"/>
            <a:ext cx="4206875" cy="4114800"/>
          </a:xfrm>
          <a:prstGeom prst="rect">
            <a:avLst/>
          </a:prstGeom>
          <a:solidFill>
            <a:schemeClr val="accent1">
              <a:lumMod val="40000"/>
              <a:lumOff val="60000"/>
            </a:schemeClr>
          </a:solidFill>
          <a:ln w="38099" cap="flat" cmpd="dbl">
            <a:solidFill>
              <a:schemeClr val="tx1"/>
            </a:solidFill>
            <a:miter lim="800000"/>
            <a:headEnd/>
            <a:tailEnd/>
          </a:ln>
          <a:effectLst>
            <a:outerShdw dist="71842" dir="2700000" algn="ctr" rotWithShape="0">
              <a:srgbClr val="00279F"/>
            </a:outerShdw>
          </a:effectLst>
        </p:spPr>
        <p:txBody>
          <a:bodyPr lIns="90488" tIns="44450" rIns="90488" bIns="44450"/>
          <a:lstStyle/>
          <a:p>
            <a:pPr marL="273050" indent="-273050" eaLnBrk="0" fontAlgn="auto" hangingPunct="0">
              <a:spcBef>
                <a:spcPct val="60000"/>
              </a:spcBef>
              <a:spcAft>
                <a:spcPts val="0"/>
              </a:spcAft>
              <a:buClr>
                <a:schemeClr val="accent1"/>
              </a:buClr>
              <a:buSzPct val="76000"/>
              <a:buFont typeface="Wingdings" pitchFamily="2" charset="2"/>
              <a:buNone/>
              <a:defRPr/>
            </a:pPr>
            <a:r>
              <a:rPr lang="en-US" sz="2400" b="1" u="sng" dirty="0">
                <a:latin typeface="Arial" pitchFamily="34" charset="0"/>
                <a:cs typeface="Arial" pitchFamily="34" charset="0"/>
              </a:rPr>
              <a:t>Trademarks</a:t>
            </a:r>
            <a:r>
              <a:rPr lang="en-US" sz="2600" b="1" dirty="0">
                <a:latin typeface="+mn-lt"/>
                <a:cs typeface="Arial" pitchFamily="34" charset="0"/>
              </a:rPr>
              <a:t> </a:t>
            </a:r>
            <a:endParaRPr lang="en-US" sz="2600" b="1" dirty="0">
              <a:latin typeface="+mn-lt"/>
              <a:cs typeface="Arial" pitchFamily="34" charset="0"/>
            </a:endParaRPr>
          </a:p>
          <a:p>
            <a:pPr marL="273050" indent="-273050" eaLnBrk="0" fontAlgn="auto" hangingPunct="0">
              <a:spcBef>
                <a:spcPct val="60000"/>
              </a:spcBef>
              <a:spcAft>
                <a:spcPts val="0"/>
              </a:spcAft>
              <a:buSzPct val="100000"/>
              <a:buFont typeface="Arial" pitchFamily="34" charset="0"/>
              <a:buChar char="•"/>
              <a:defRPr/>
            </a:pPr>
            <a:r>
              <a:rPr lang="en-US" sz="2200" dirty="0">
                <a:latin typeface="Arial" pitchFamily="34" charset="0"/>
                <a:cs typeface="Arial" pitchFamily="34" charset="0"/>
              </a:rPr>
              <a:t>A symbol, design, or logo associated with a business.</a:t>
            </a:r>
            <a:endParaRPr lang="en-US" sz="2200" dirty="0">
              <a:latin typeface="Arial" pitchFamily="34" charset="0"/>
              <a:cs typeface="Arial" pitchFamily="34" charset="0"/>
            </a:endParaRPr>
          </a:p>
          <a:p>
            <a:pPr marL="273050" indent="-273050" eaLnBrk="0" fontAlgn="auto" hangingPunct="0">
              <a:spcBef>
                <a:spcPct val="60000"/>
              </a:spcBef>
              <a:spcAft>
                <a:spcPts val="0"/>
              </a:spcAft>
              <a:buSzPct val="100000"/>
              <a:buFont typeface="Arial" pitchFamily="34" charset="0"/>
              <a:buChar char="•"/>
              <a:defRPr/>
            </a:pPr>
            <a:r>
              <a:rPr lang="en-US" sz="2200" dirty="0">
                <a:latin typeface="+mn-lt"/>
                <a:cs typeface="Arial" pitchFamily="34" charset="0"/>
              </a:rPr>
              <a:t>An exclusive legal right to use a name, image, or slogan.</a:t>
            </a:r>
            <a:endParaRPr lang="en-US" sz="2200" dirty="0">
              <a:latin typeface="+mn-lt"/>
              <a:cs typeface="Arial" pitchFamily="34" charset="0"/>
            </a:endParaRPr>
          </a:p>
          <a:p>
            <a:pPr marL="273050" indent="-273050" eaLnBrk="0" fontAlgn="auto" hangingPunct="0">
              <a:spcBef>
                <a:spcPct val="60000"/>
              </a:spcBef>
              <a:spcAft>
                <a:spcPts val="0"/>
              </a:spcAft>
              <a:buSzPct val="100000"/>
              <a:buFont typeface="Arial" pitchFamily="34" charset="0"/>
              <a:buChar char="•"/>
              <a:defRPr/>
            </a:pPr>
            <a:r>
              <a:rPr lang="en-US" sz="2200" dirty="0">
                <a:latin typeface="+mn-lt"/>
                <a:cs typeface="Arial" pitchFamily="34" charset="0"/>
              </a:rPr>
              <a:t>Trademarks are almost always internally developed, have indefinite life, and are not amortized.</a:t>
            </a:r>
            <a:endParaRPr lang="en-US" sz="24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1" name="Group 1026"/>
          <p:cNvGrpSpPr>
            <a:grpSpLocks/>
          </p:cNvGrpSpPr>
          <p:nvPr/>
        </p:nvGrpSpPr>
        <p:grpSpPr bwMode="auto">
          <a:xfrm>
            <a:off x="565150" y="4048125"/>
            <a:ext cx="7896225" cy="2622550"/>
            <a:chOff x="412" y="2358"/>
            <a:chExt cx="4974" cy="1652"/>
          </a:xfrm>
        </p:grpSpPr>
        <p:sp>
          <p:nvSpPr>
            <p:cNvPr id="102406" name="AutoShape 1027"/>
            <p:cNvSpPr>
              <a:spLocks noChangeArrowheads="1"/>
            </p:cNvSpPr>
            <p:nvPr/>
          </p:nvSpPr>
          <p:spPr bwMode="auto">
            <a:xfrm rot="16200000" flipH="1">
              <a:off x="4276" y="2430"/>
              <a:ext cx="424" cy="280"/>
            </a:xfrm>
            <a:prstGeom prst="rightArrow">
              <a:avLst>
                <a:gd name="adj1" fmla="val 50000"/>
                <a:gd name="adj2" fmla="val 75721"/>
              </a:avLst>
            </a:prstGeom>
            <a:solidFill>
              <a:srgbClr val="000000"/>
            </a:solidFill>
            <a:ln w="12699">
              <a:solidFill>
                <a:srgbClr val="000000"/>
              </a:solidFill>
              <a:miter lim="800000"/>
              <a:headEnd/>
              <a:tailEnd/>
            </a:ln>
          </p:spPr>
          <p:txBody>
            <a:bodyPr wrap="none" anchor="ctr"/>
            <a:lstStyle/>
            <a:p>
              <a:endParaRPr lang="en-US"/>
            </a:p>
          </p:txBody>
        </p:sp>
        <p:sp>
          <p:nvSpPr>
            <p:cNvPr id="102407" name="AutoShape 1028"/>
            <p:cNvSpPr>
              <a:spLocks noChangeArrowheads="1"/>
            </p:cNvSpPr>
            <p:nvPr/>
          </p:nvSpPr>
          <p:spPr bwMode="auto">
            <a:xfrm rot="16200000" flipH="1">
              <a:off x="1080" y="2430"/>
              <a:ext cx="424" cy="280"/>
            </a:xfrm>
            <a:prstGeom prst="rightArrow">
              <a:avLst>
                <a:gd name="adj1" fmla="val 50000"/>
                <a:gd name="adj2" fmla="val 75721"/>
              </a:avLst>
            </a:prstGeom>
            <a:solidFill>
              <a:srgbClr val="000000"/>
            </a:solidFill>
            <a:ln w="12699">
              <a:solidFill>
                <a:srgbClr val="000000"/>
              </a:solidFill>
              <a:miter lim="800000"/>
              <a:headEnd/>
              <a:tailEnd/>
            </a:ln>
          </p:spPr>
          <p:txBody>
            <a:bodyPr wrap="none" anchor="ctr"/>
            <a:lstStyle/>
            <a:p>
              <a:endParaRPr lang="en-US"/>
            </a:p>
          </p:txBody>
        </p:sp>
        <p:grpSp>
          <p:nvGrpSpPr>
            <p:cNvPr id="102408" name="Group 1029"/>
            <p:cNvGrpSpPr>
              <a:grpSpLocks/>
            </p:cNvGrpSpPr>
            <p:nvPr/>
          </p:nvGrpSpPr>
          <p:grpSpPr bwMode="auto">
            <a:xfrm>
              <a:off x="412" y="2800"/>
              <a:ext cx="1786" cy="1210"/>
              <a:chOff x="412" y="2800"/>
              <a:chExt cx="1786" cy="1210"/>
            </a:xfrm>
          </p:grpSpPr>
          <p:sp>
            <p:nvSpPr>
              <p:cNvPr id="102412" name="AutoShape 1030"/>
              <p:cNvSpPr>
                <a:spLocks noChangeArrowheads="1"/>
              </p:cNvSpPr>
              <p:nvPr/>
            </p:nvSpPr>
            <p:spPr bwMode="auto">
              <a:xfrm>
                <a:off x="412" y="2800"/>
                <a:ext cx="1786" cy="1210"/>
              </a:xfrm>
              <a:prstGeom prst="roundRect">
                <a:avLst>
                  <a:gd name="adj" fmla="val 12495"/>
                </a:avLst>
              </a:prstGeom>
              <a:solidFill>
                <a:srgbClr val="DADADA"/>
              </a:solidFill>
              <a:ln w="25399">
                <a:solidFill>
                  <a:srgbClr val="000000"/>
                </a:solidFill>
                <a:round/>
                <a:headEnd/>
                <a:tailEnd/>
              </a:ln>
            </p:spPr>
            <p:txBody>
              <a:bodyPr wrap="none" anchor="ctr"/>
              <a:lstStyle/>
              <a:p>
                <a:endParaRPr lang="en-US"/>
              </a:p>
            </p:txBody>
          </p:sp>
          <p:sp>
            <p:nvSpPr>
              <p:cNvPr id="102413" name="Rectangle 1031"/>
              <p:cNvSpPr>
                <a:spLocks noChangeArrowheads="1"/>
              </p:cNvSpPr>
              <p:nvPr/>
            </p:nvSpPr>
            <p:spPr bwMode="auto">
              <a:xfrm>
                <a:off x="668" y="3018"/>
                <a:ext cx="1261" cy="844"/>
              </a:xfrm>
              <a:prstGeom prst="rect">
                <a:avLst/>
              </a:prstGeom>
              <a:noFill/>
              <a:ln w="12699">
                <a:noFill/>
                <a:miter lim="800000"/>
                <a:headEnd/>
                <a:tailEnd/>
              </a:ln>
            </p:spPr>
            <p:txBody>
              <a:bodyPr wrap="none" lIns="90488" tIns="44450" rIns="90488" bIns="44450">
                <a:spAutoFit/>
              </a:bodyPr>
              <a:lstStyle/>
              <a:p>
                <a:pPr algn="ctr" eaLnBrk="0" hangingPunct="0">
                  <a:lnSpc>
                    <a:spcPct val="80000"/>
                  </a:lnSpc>
                  <a:spcBef>
                    <a:spcPct val="50000"/>
                  </a:spcBef>
                </a:pPr>
                <a:r>
                  <a:rPr lang="en-US" sz="2800" b="1" u="sng">
                    <a:solidFill>
                      <a:srgbClr val="C00000"/>
                    </a:solidFill>
                  </a:rPr>
                  <a:t>Tangible</a:t>
                </a:r>
              </a:p>
              <a:p>
                <a:pPr algn="ctr" eaLnBrk="0" hangingPunct="0">
                  <a:lnSpc>
                    <a:spcPct val="80000"/>
                  </a:lnSpc>
                  <a:spcBef>
                    <a:spcPct val="50000"/>
                  </a:spcBef>
                </a:pPr>
                <a:r>
                  <a:rPr lang="en-US" sz="2800" b="1">
                    <a:solidFill>
                      <a:srgbClr val="000000"/>
                    </a:solidFill>
                  </a:rPr>
                  <a:t>Physical</a:t>
                </a:r>
                <a:br>
                  <a:rPr lang="en-US" sz="2800" b="1">
                    <a:solidFill>
                      <a:srgbClr val="000000"/>
                    </a:solidFill>
                  </a:rPr>
                </a:br>
                <a:r>
                  <a:rPr lang="en-US" sz="2800" b="1">
                    <a:solidFill>
                      <a:srgbClr val="000000"/>
                    </a:solidFill>
                  </a:rPr>
                  <a:t>Substance</a:t>
                </a:r>
                <a:endParaRPr lang="en-US" sz="2800" b="1">
                  <a:solidFill>
                    <a:schemeClr val="folHlink"/>
                  </a:solidFill>
                </a:endParaRPr>
              </a:p>
            </p:txBody>
          </p:sp>
        </p:grpSp>
        <p:grpSp>
          <p:nvGrpSpPr>
            <p:cNvPr id="102409" name="Group 1032"/>
            <p:cNvGrpSpPr>
              <a:grpSpLocks/>
            </p:cNvGrpSpPr>
            <p:nvPr/>
          </p:nvGrpSpPr>
          <p:grpSpPr bwMode="auto">
            <a:xfrm>
              <a:off x="3600" y="2800"/>
              <a:ext cx="1786" cy="1210"/>
              <a:chOff x="3600" y="2800"/>
              <a:chExt cx="1786" cy="1210"/>
            </a:xfrm>
          </p:grpSpPr>
          <p:sp>
            <p:nvSpPr>
              <p:cNvPr id="102410" name="AutoShape 1033"/>
              <p:cNvSpPr>
                <a:spLocks noChangeArrowheads="1"/>
              </p:cNvSpPr>
              <p:nvPr/>
            </p:nvSpPr>
            <p:spPr bwMode="auto">
              <a:xfrm>
                <a:off x="3600" y="2800"/>
                <a:ext cx="1786" cy="1210"/>
              </a:xfrm>
              <a:prstGeom prst="roundRect">
                <a:avLst>
                  <a:gd name="adj" fmla="val 12495"/>
                </a:avLst>
              </a:prstGeom>
              <a:solidFill>
                <a:srgbClr val="DADADA"/>
              </a:solidFill>
              <a:ln w="25399">
                <a:solidFill>
                  <a:srgbClr val="000000"/>
                </a:solidFill>
                <a:round/>
                <a:headEnd/>
                <a:tailEnd/>
              </a:ln>
            </p:spPr>
            <p:txBody>
              <a:bodyPr wrap="none" anchor="ctr"/>
              <a:lstStyle/>
              <a:p>
                <a:endParaRPr lang="en-US"/>
              </a:p>
            </p:txBody>
          </p:sp>
          <p:sp>
            <p:nvSpPr>
              <p:cNvPr id="102411" name="Rectangle 1034"/>
              <p:cNvSpPr>
                <a:spLocks noChangeArrowheads="1"/>
              </p:cNvSpPr>
              <p:nvPr/>
            </p:nvSpPr>
            <p:spPr bwMode="auto">
              <a:xfrm>
                <a:off x="3805" y="2994"/>
                <a:ext cx="1399" cy="844"/>
              </a:xfrm>
              <a:prstGeom prst="rect">
                <a:avLst/>
              </a:prstGeom>
              <a:noFill/>
              <a:ln w="12699">
                <a:noFill/>
                <a:miter lim="800000"/>
                <a:headEnd/>
                <a:tailEnd/>
              </a:ln>
            </p:spPr>
            <p:txBody>
              <a:bodyPr wrap="none" lIns="90488" tIns="44450" rIns="90488" bIns="44450">
                <a:spAutoFit/>
              </a:bodyPr>
              <a:lstStyle/>
              <a:p>
                <a:pPr algn="ctr" eaLnBrk="0" hangingPunct="0">
                  <a:lnSpc>
                    <a:spcPct val="80000"/>
                  </a:lnSpc>
                  <a:spcBef>
                    <a:spcPct val="50000"/>
                  </a:spcBef>
                </a:pPr>
                <a:r>
                  <a:rPr lang="en-US" sz="2800" b="1" u="sng">
                    <a:solidFill>
                      <a:srgbClr val="C00000"/>
                    </a:solidFill>
                  </a:rPr>
                  <a:t>Intangible</a:t>
                </a:r>
              </a:p>
              <a:p>
                <a:pPr algn="ctr" eaLnBrk="0" hangingPunct="0">
                  <a:lnSpc>
                    <a:spcPct val="80000"/>
                  </a:lnSpc>
                  <a:spcBef>
                    <a:spcPct val="50000"/>
                  </a:spcBef>
                </a:pPr>
                <a:r>
                  <a:rPr lang="en-US" sz="2800" b="1">
                    <a:solidFill>
                      <a:srgbClr val="000000"/>
                    </a:solidFill>
                  </a:rPr>
                  <a:t>No Physical</a:t>
                </a:r>
                <a:br>
                  <a:rPr lang="en-US" sz="2800" b="1">
                    <a:solidFill>
                      <a:srgbClr val="000000"/>
                    </a:solidFill>
                  </a:rPr>
                </a:br>
                <a:r>
                  <a:rPr lang="en-US" sz="2800" b="1">
                    <a:solidFill>
                      <a:srgbClr val="000000"/>
                    </a:solidFill>
                  </a:rPr>
                  <a:t>Substance</a:t>
                </a:r>
                <a:endParaRPr lang="en-US" sz="2800" b="1">
                  <a:solidFill>
                    <a:schemeClr val="folHlink"/>
                  </a:solidFill>
                </a:endParaRPr>
              </a:p>
            </p:txBody>
          </p:sp>
        </p:grpSp>
      </p:grpSp>
      <p:sp>
        <p:nvSpPr>
          <p:cNvPr id="30723" name="Rectangle 1043"/>
          <p:cNvSpPr>
            <a:spLocks noGrp="1" noChangeArrowheads="1"/>
          </p:cNvSpPr>
          <p:nvPr>
            <p:ph type="title"/>
          </p:nvPr>
        </p:nvSpPr>
        <p:spPr/>
        <p:txBody>
          <a:bodyPr/>
          <a:lstStyle/>
          <a:p>
            <a:pPr fontAlgn="auto">
              <a:spcAft>
                <a:spcPts val="0"/>
              </a:spcAft>
              <a:defRPr/>
            </a:pPr>
            <a:r>
              <a:rPr lang="en-US" dirty="0" smtClean="0"/>
              <a:t>Classifying Long-Lived Assets</a:t>
            </a:r>
          </a:p>
        </p:txBody>
      </p:sp>
      <p:sp>
        <p:nvSpPr>
          <p:cNvPr id="30724" name="Rectangle 21"/>
          <p:cNvSpPr>
            <a:spLocks noChangeArrowheads="1"/>
          </p:cNvSpPr>
          <p:nvPr/>
        </p:nvSpPr>
        <p:spPr bwMode="auto">
          <a:xfrm>
            <a:off x="69850" y="1512888"/>
            <a:ext cx="4344988" cy="2662237"/>
          </a:xfrm>
          <a:prstGeom prst="rect">
            <a:avLst/>
          </a:prstGeom>
          <a:solidFill>
            <a:schemeClr val="accent3">
              <a:lumMod val="20000"/>
              <a:lumOff val="80000"/>
            </a:schemeClr>
          </a:solidFill>
          <a:ln w="28575">
            <a:solidFill>
              <a:schemeClr val="tx1"/>
            </a:solidFill>
            <a:miter lim="800000"/>
            <a:headEnd/>
            <a:tailEnd/>
          </a:ln>
        </p:spPr>
        <p:txBody>
          <a:bodyPr wrap="none" lIns="90488" tIns="44450" rIns="90488" bIns="44450" anchor="ctr">
            <a:spAutoFit/>
          </a:bodyPr>
          <a:lstStyle/>
          <a:p>
            <a:pPr eaLnBrk="0" fontAlgn="auto" hangingPunct="0">
              <a:lnSpc>
                <a:spcPct val="80000"/>
              </a:lnSpc>
              <a:spcBef>
                <a:spcPct val="50000"/>
              </a:spcBef>
              <a:spcAft>
                <a:spcPts val="0"/>
              </a:spcAft>
              <a:buClr>
                <a:schemeClr val="tx1"/>
              </a:buClr>
              <a:buSzPct val="65000"/>
              <a:buFont typeface="Wingdings" pitchFamily="2" charset="2"/>
              <a:buChar char="n"/>
              <a:defRPr/>
            </a:pPr>
            <a:r>
              <a:rPr lang="en-US" sz="2200" dirty="0">
                <a:solidFill>
                  <a:schemeClr val="bg2"/>
                </a:solidFill>
                <a:latin typeface="+mn-lt"/>
              </a:rPr>
              <a:t> </a:t>
            </a:r>
            <a:r>
              <a:rPr lang="en-US" sz="2200" dirty="0">
                <a:solidFill>
                  <a:srgbClr val="000000"/>
                </a:solidFill>
                <a:latin typeface="+mn-lt"/>
              </a:rPr>
              <a:t>Land </a:t>
            </a:r>
          </a:p>
          <a:p>
            <a:pPr eaLnBrk="0" fontAlgn="auto" hangingPunct="0">
              <a:lnSpc>
                <a:spcPct val="80000"/>
              </a:lnSpc>
              <a:spcBef>
                <a:spcPct val="50000"/>
              </a:spcBef>
              <a:spcAft>
                <a:spcPts val="0"/>
              </a:spcAft>
              <a:buClr>
                <a:schemeClr val="tx1"/>
              </a:buClr>
              <a:buSzPct val="65000"/>
              <a:buFont typeface="Wingdings" pitchFamily="2" charset="2"/>
              <a:buChar char="n"/>
              <a:defRPr/>
            </a:pPr>
            <a:r>
              <a:rPr lang="en-US" sz="2200" dirty="0">
                <a:solidFill>
                  <a:srgbClr val="000000"/>
                </a:solidFill>
                <a:latin typeface="+mn-lt"/>
              </a:rPr>
              <a:t> Assets subject to</a:t>
            </a:r>
            <a:r>
              <a:rPr lang="en-US" sz="2200" dirty="0">
                <a:solidFill>
                  <a:schemeClr val="bg2"/>
                </a:solidFill>
                <a:latin typeface="+mn-lt"/>
              </a:rPr>
              <a:t> </a:t>
            </a:r>
            <a:r>
              <a:rPr lang="en-US" sz="2200" dirty="0">
                <a:solidFill>
                  <a:srgbClr val="C00000"/>
                </a:solidFill>
                <a:latin typeface="+mn-lt"/>
              </a:rPr>
              <a:t>depreciation</a:t>
            </a:r>
          </a:p>
          <a:p>
            <a:pPr lvl="1" eaLnBrk="0" fontAlgn="auto" hangingPunct="0">
              <a:lnSpc>
                <a:spcPct val="80000"/>
              </a:lnSpc>
              <a:spcBef>
                <a:spcPct val="25000"/>
              </a:spcBef>
              <a:spcAft>
                <a:spcPts val="0"/>
              </a:spcAft>
              <a:buClr>
                <a:schemeClr val="tx1"/>
              </a:buClr>
              <a:buSzPct val="60000"/>
              <a:buFont typeface="Wingdings" pitchFamily="2" charset="2"/>
              <a:buChar char="q"/>
              <a:defRPr/>
            </a:pPr>
            <a:r>
              <a:rPr lang="en-US" sz="2200" dirty="0">
                <a:solidFill>
                  <a:srgbClr val="000000"/>
                </a:solidFill>
                <a:latin typeface="+mn-lt"/>
              </a:rPr>
              <a:t> Buildings and equipment</a:t>
            </a:r>
          </a:p>
          <a:p>
            <a:pPr lvl="1" eaLnBrk="0" fontAlgn="auto" hangingPunct="0">
              <a:lnSpc>
                <a:spcPct val="80000"/>
              </a:lnSpc>
              <a:spcBef>
                <a:spcPct val="25000"/>
              </a:spcBef>
              <a:spcAft>
                <a:spcPts val="0"/>
              </a:spcAft>
              <a:buClr>
                <a:schemeClr val="tx1"/>
              </a:buClr>
              <a:buSzPct val="60000"/>
              <a:buFont typeface="Wingdings" pitchFamily="2" charset="2"/>
              <a:buChar char="q"/>
              <a:defRPr/>
            </a:pPr>
            <a:r>
              <a:rPr lang="en-US" sz="2200" dirty="0">
                <a:solidFill>
                  <a:srgbClr val="000000"/>
                </a:solidFill>
                <a:latin typeface="+mn-lt"/>
              </a:rPr>
              <a:t> Furniture and fixtures</a:t>
            </a:r>
          </a:p>
          <a:p>
            <a:pPr eaLnBrk="0" fontAlgn="auto" hangingPunct="0">
              <a:lnSpc>
                <a:spcPct val="80000"/>
              </a:lnSpc>
              <a:spcBef>
                <a:spcPct val="50000"/>
              </a:spcBef>
              <a:spcAft>
                <a:spcPts val="0"/>
              </a:spcAft>
              <a:buClr>
                <a:schemeClr val="tx1"/>
              </a:buClr>
              <a:buSzPct val="65000"/>
              <a:buFont typeface="Wingdings" pitchFamily="2" charset="2"/>
              <a:buChar char="n"/>
              <a:defRPr/>
            </a:pPr>
            <a:r>
              <a:rPr lang="en-US" sz="2200" dirty="0">
                <a:solidFill>
                  <a:srgbClr val="000000"/>
                </a:solidFill>
                <a:latin typeface="+mn-lt"/>
              </a:rPr>
              <a:t> Natural resource assets</a:t>
            </a:r>
            <a:br>
              <a:rPr lang="en-US" sz="2200" dirty="0">
                <a:solidFill>
                  <a:srgbClr val="000000"/>
                </a:solidFill>
                <a:latin typeface="+mn-lt"/>
              </a:rPr>
            </a:br>
            <a:r>
              <a:rPr lang="en-US" sz="2200" dirty="0">
                <a:solidFill>
                  <a:srgbClr val="000000"/>
                </a:solidFill>
                <a:latin typeface="+mn-lt"/>
              </a:rPr>
              <a:t>   subject to</a:t>
            </a:r>
            <a:r>
              <a:rPr lang="en-US" sz="2200" dirty="0">
                <a:solidFill>
                  <a:srgbClr val="FF3300"/>
                </a:solidFill>
                <a:latin typeface="+mn-lt"/>
              </a:rPr>
              <a:t> </a:t>
            </a:r>
            <a:r>
              <a:rPr lang="en-US" sz="2200" dirty="0">
                <a:solidFill>
                  <a:srgbClr val="C00000"/>
                </a:solidFill>
                <a:latin typeface="+mn-lt"/>
              </a:rPr>
              <a:t>depletion</a:t>
            </a:r>
          </a:p>
          <a:p>
            <a:pPr lvl="1" eaLnBrk="0" fontAlgn="auto" hangingPunct="0">
              <a:lnSpc>
                <a:spcPct val="80000"/>
              </a:lnSpc>
              <a:spcBef>
                <a:spcPct val="50000"/>
              </a:spcBef>
              <a:spcAft>
                <a:spcPts val="0"/>
              </a:spcAft>
              <a:buClr>
                <a:schemeClr val="tx1"/>
              </a:buClr>
              <a:buSzPct val="60000"/>
              <a:buFont typeface="Wingdings" pitchFamily="2" charset="2"/>
              <a:buChar char="q"/>
              <a:defRPr/>
            </a:pPr>
            <a:r>
              <a:rPr lang="en-US" sz="2200" dirty="0">
                <a:solidFill>
                  <a:srgbClr val="000000"/>
                </a:solidFill>
                <a:latin typeface="+mn-lt"/>
              </a:rPr>
              <a:t> Mineral deposits and timber</a:t>
            </a:r>
            <a:endParaRPr lang="en-US" sz="2200" dirty="0">
              <a:latin typeface="+mn-lt"/>
            </a:endParaRPr>
          </a:p>
        </p:txBody>
      </p:sp>
      <p:sp>
        <p:nvSpPr>
          <p:cNvPr id="30725" name="Rectangle 21"/>
          <p:cNvSpPr>
            <a:spLocks noChangeArrowheads="1"/>
          </p:cNvSpPr>
          <p:nvPr/>
        </p:nvSpPr>
        <p:spPr bwMode="auto">
          <a:xfrm>
            <a:off x="5811838" y="1687513"/>
            <a:ext cx="2468562" cy="2470150"/>
          </a:xfrm>
          <a:prstGeom prst="rect">
            <a:avLst/>
          </a:prstGeom>
          <a:solidFill>
            <a:schemeClr val="accent2">
              <a:lumMod val="40000"/>
              <a:lumOff val="60000"/>
            </a:schemeClr>
          </a:solidFill>
          <a:ln w="28575">
            <a:solidFill>
              <a:schemeClr val="tx1"/>
            </a:solidFill>
            <a:miter lim="800000"/>
            <a:headEnd/>
            <a:tailEnd/>
          </a:ln>
        </p:spPr>
        <p:txBody>
          <a:bodyPr lIns="90488" tIns="44450" rIns="90488" bIns="44450" anchor="ctr">
            <a:spAutoFit/>
          </a:bodyPr>
          <a:lstStyle/>
          <a:p>
            <a:pPr eaLnBrk="0" fontAlgn="auto" hangingPunct="0">
              <a:lnSpc>
                <a:spcPct val="80000"/>
              </a:lnSpc>
              <a:spcBef>
                <a:spcPct val="50000"/>
              </a:spcBef>
              <a:spcAft>
                <a:spcPts val="0"/>
              </a:spcAft>
              <a:buClr>
                <a:srgbClr val="000000"/>
              </a:buClr>
              <a:buSzPct val="125000"/>
              <a:buFont typeface="Wingdings" pitchFamily="2" charset="2"/>
              <a:buChar char="§"/>
              <a:defRPr/>
            </a:pPr>
            <a:r>
              <a:rPr lang="en-US" sz="2200" dirty="0">
                <a:solidFill>
                  <a:srgbClr val="000000"/>
                </a:solidFill>
                <a:latin typeface="+mn-lt"/>
              </a:rPr>
              <a:t> Definite life</a:t>
            </a:r>
            <a:endParaRPr lang="en-US" sz="2200" dirty="0">
              <a:latin typeface="+mn-lt"/>
            </a:endParaRPr>
          </a:p>
          <a:p>
            <a:pPr lvl="1" eaLnBrk="0" fontAlgn="auto" hangingPunct="0">
              <a:lnSpc>
                <a:spcPct val="80000"/>
              </a:lnSpc>
              <a:spcBef>
                <a:spcPct val="20000"/>
              </a:spcBef>
              <a:spcAft>
                <a:spcPts val="0"/>
              </a:spcAft>
              <a:buSzPct val="60000"/>
              <a:buFont typeface="Wingdings" pitchFamily="2" charset="2"/>
              <a:buChar char="q"/>
              <a:defRPr/>
            </a:pPr>
            <a:r>
              <a:rPr lang="en-US" sz="2200" dirty="0">
                <a:solidFill>
                  <a:srgbClr val="FF3300"/>
                </a:solidFill>
                <a:latin typeface="+mn-lt"/>
              </a:rPr>
              <a:t> </a:t>
            </a:r>
            <a:r>
              <a:rPr lang="en-US" sz="2200" dirty="0">
                <a:solidFill>
                  <a:srgbClr val="C00000"/>
                </a:solidFill>
                <a:latin typeface="+mn-lt"/>
              </a:rPr>
              <a:t>Patents</a:t>
            </a:r>
          </a:p>
          <a:p>
            <a:pPr lvl="1" eaLnBrk="0" fontAlgn="auto" hangingPunct="0">
              <a:lnSpc>
                <a:spcPct val="80000"/>
              </a:lnSpc>
              <a:spcBef>
                <a:spcPct val="20000"/>
              </a:spcBef>
              <a:spcAft>
                <a:spcPts val="0"/>
              </a:spcAft>
              <a:buSzPct val="60000"/>
              <a:buFont typeface="Wingdings" pitchFamily="2" charset="2"/>
              <a:buChar char="q"/>
              <a:defRPr/>
            </a:pPr>
            <a:r>
              <a:rPr lang="en-US" sz="2200" dirty="0">
                <a:solidFill>
                  <a:srgbClr val="C00000"/>
                </a:solidFill>
                <a:latin typeface="+mn-lt"/>
              </a:rPr>
              <a:t> Copyrights</a:t>
            </a:r>
          </a:p>
          <a:p>
            <a:pPr lvl="1" eaLnBrk="0" fontAlgn="auto" hangingPunct="0">
              <a:lnSpc>
                <a:spcPct val="80000"/>
              </a:lnSpc>
              <a:spcBef>
                <a:spcPct val="20000"/>
              </a:spcBef>
              <a:spcAft>
                <a:spcPts val="0"/>
              </a:spcAft>
              <a:buSzPct val="60000"/>
              <a:buFont typeface="Wingdings" pitchFamily="2" charset="2"/>
              <a:buChar char="q"/>
              <a:defRPr/>
            </a:pPr>
            <a:r>
              <a:rPr lang="en-US" sz="2200" dirty="0">
                <a:solidFill>
                  <a:srgbClr val="C00000"/>
                </a:solidFill>
                <a:latin typeface="+mn-lt"/>
              </a:rPr>
              <a:t> Franchises</a:t>
            </a:r>
          </a:p>
          <a:p>
            <a:pPr eaLnBrk="0" fontAlgn="auto" hangingPunct="0">
              <a:lnSpc>
                <a:spcPct val="80000"/>
              </a:lnSpc>
              <a:spcBef>
                <a:spcPct val="20000"/>
              </a:spcBef>
              <a:spcAft>
                <a:spcPts val="0"/>
              </a:spcAft>
              <a:buSzPct val="125000"/>
              <a:buFont typeface="Wingdings" pitchFamily="2" charset="2"/>
              <a:buChar char="§"/>
              <a:defRPr/>
            </a:pPr>
            <a:r>
              <a:rPr lang="en-US" sz="2200" dirty="0">
                <a:latin typeface="+mn-lt"/>
              </a:rPr>
              <a:t> Indefinite life</a:t>
            </a:r>
          </a:p>
          <a:p>
            <a:pPr lvl="1" eaLnBrk="0" fontAlgn="auto" hangingPunct="0">
              <a:lnSpc>
                <a:spcPct val="80000"/>
              </a:lnSpc>
              <a:spcBef>
                <a:spcPct val="20000"/>
              </a:spcBef>
              <a:spcAft>
                <a:spcPts val="0"/>
              </a:spcAft>
              <a:buSzPct val="60000"/>
              <a:buFont typeface="Wingdings" pitchFamily="2" charset="2"/>
              <a:buChar char="q"/>
              <a:defRPr/>
            </a:pPr>
            <a:r>
              <a:rPr lang="en-US" sz="2200" dirty="0">
                <a:solidFill>
                  <a:srgbClr val="FF3300"/>
                </a:solidFill>
                <a:latin typeface="+mn-lt"/>
              </a:rPr>
              <a:t> </a:t>
            </a:r>
            <a:r>
              <a:rPr lang="en-US" sz="2200" dirty="0">
                <a:solidFill>
                  <a:srgbClr val="C00000"/>
                </a:solidFill>
                <a:latin typeface="+mn-lt"/>
              </a:rPr>
              <a:t>Trademarks</a:t>
            </a:r>
          </a:p>
          <a:p>
            <a:pPr lvl="1" eaLnBrk="0" fontAlgn="auto" hangingPunct="0">
              <a:lnSpc>
                <a:spcPct val="80000"/>
              </a:lnSpc>
              <a:spcBef>
                <a:spcPct val="20000"/>
              </a:spcBef>
              <a:spcAft>
                <a:spcPts val="0"/>
              </a:spcAft>
              <a:buSzPct val="60000"/>
              <a:buFont typeface="Wingdings" pitchFamily="2" charset="2"/>
              <a:buChar char="q"/>
              <a:defRPr/>
            </a:pPr>
            <a:r>
              <a:rPr lang="en-US" sz="2200" dirty="0">
                <a:solidFill>
                  <a:srgbClr val="C00000"/>
                </a:solidFill>
                <a:latin typeface="+mn-lt"/>
              </a:rPr>
              <a:t> Goodwill</a:t>
            </a:r>
          </a:p>
        </p:txBody>
      </p:sp>
      <p:sp>
        <p:nvSpPr>
          <p:cNvPr id="102405" name="Footer Placeholder 4"/>
          <p:cNvSpPr>
            <a:spLocks noGrp="1"/>
          </p:cNvSpPr>
          <p:nvPr>
            <p:ph type="ftr" sz="quarter" idx="10"/>
          </p:nvPr>
        </p:nvSpPr>
        <p:spPr bwMode="auto">
          <a:xfrm>
            <a:off x="7194550" y="6573838"/>
            <a:ext cx="1676400" cy="284162"/>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85CFB733-D098-452E-A80B-D84EDD124034}" type="slidenum">
              <a:rPr lang="en-US"/>
              <a:pPr fontAlgn="base">
                <a:spcBef>
                  <a:spcPct val="0"/>
                </a:spcBef>
                <a:spcAft>
                  <a:spcPct val="0"/>
                </a:spcAft>
              </a:pPr>
              <a:t>4</a:t>
            </a:fld>
            <a:endParaRPr lang="en-US"/>
          </a:p>
        </p:txBody>
      </p:sp>
    </p:spTree>
  </p:cSld>
  <p:clrMapOvr>
    <a:masterClrMapping/>
  </p:clrMapOvr>
  <p:transition>
    <p:split orient="ver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1"/>
          <p:cNvSpPr>
            <a:spLocks noGrp="1" noChangeArrowheads="1"/>
          </p:cNvSpPr>
          <p:nvPr>
            <p:ph type="title"/>
          </p:nvPr>
        </p:nvSpPr>
        <p:spPr/>
        <p:txBody>
          <a:bodyPr/>
          <a:lstStyle/>
          <a:p>
            <a:pPr fontAlgn="auto">
              <a:spcAft>
                <a:spcPts val="0"/>
              </a:spcAft>
              <a:defRPr/>
            </a:pPr>
            <a:r>
              <a:rPr lang="en-US" dirty="0" smtClean="0"/>
              <a:t>Acquisition and Amortization of Intangible Assets</a:t>
            </a:r>
          </a:p>
        </p:txBody>
      </p:sp>
      <p:sp>
        <p:nvSpPr>
          <p:cNvPr id="11" name="Rectangle 2"/>
          <p:cNvSpPr txBox="1">
            <a:spLocks noChangeArrowheads="1"/>
          </p:cNvSpPr>
          <p:nvPr/>
        </p:nvSpPr>
        <p:spPr bwMode="auto">
          <a:xfrm>
            <a:off x="53975" y="1492250"/>
            <a:ext cx="8915400" cy="3384550"/>
          </a:xfrm>
          <a:prstGeom prst="rect">
            <a:avLst/>
          </a:prstGeom>
          <a:solidFill>
            <a:schemeClr val="accent2">
              <a:lumMod val="20000"/>
              <a:lumOff val="80000"/>
            </a:schemeClr>
          </a:solidFill>
          <a:ln w="38099" cap="flat" cmpd="dbl">
            <a:solidFill>
              <a:schemeClr val="tx1"/>
            </a:solidFill>
            <a:miter lim="800000"/>
            <a:headEnd/>
            <a:tailEnd/>
          </a:ln>
          <a:effectLst/>
        </p:spPr>
        <p:txBody>
          <a:bodyPr lIns="90488" tIns="44450" rIns="90488" bIns="44450"/>
          <a:lstStyle/>
          <a:p>
            <a:pPr marL="273050" indent="-273050" eaLnBrk="0" fontAlgn="auto" hangingPunct="0">
              <a:spcBef>
                <a:spcPct val="60000"/>
              </a:spcBef>
              <a:spcAft>
                <a:spcPts val="0"/>
              </a:spcAft>
              <a:buClr>
                <a:schemeClr val="accent1"/>
              </a:buClr>
              <a:buSzPct val="76000"/>
              <a:buFont typeface="Wingdings" pitchFamily="2" charset="2"/>
              <a:buNone/>
              <a:defRPr/>
            </a:pPr>
            <a:r>
              <a:rPr lang="en-US" sz="2400" b="1" u="sng" dirty="0">
                <a:latin typeface="Arial" pitchFamily="34" charset="0"/>
                <a:cs typeface="Arial" pitchFamily="34" charset="0"/>
              </a:rPr>
              <a:t>Patents</a:t>
            </a:r>
            <a:r>
              <a:rPr lang="en-US" sz="2600" b="1" dirty="0">
                <a:latin typeface="+mn-lt"/>
                <a:cs typeface="Arial" pitchFamily="34" charset="0"/>
              </a:rPr>
              <a:t> </a:t>
            </a:r>
          </a:p>
          <a:p>
            <a:pPr marL="273050" indent="-273050" eaLnBrk="0" fontAlgn="auto" hangingPunct="0">
              <a:spcBef>
                <a:spcPts val="1200"/>
              </a:spcBef>
              <a:spcAft>
                <a:spcPts val="0"/>
              </a:spcAft>
              <a:buSzPct val="100000"/>
              <a:buFont typeface="Arial" pitchFamily="34" charset="0"/>
              <a:buChar char="•"/>
              <a:defRPr/>
            </a:pPr>
            <a:r>
              <a:rPr lang="en-US" sz="2400" dirty="0">
                <a:latin typeface="+mn-lt"/>
                <a:cs typeface="Arial" pitchFamily="34" charset="0"/>
              </a:rPr>
              <a:t>Exclusive right granted by the federal government to sell or manufacture an invention.</a:t>
            </a:r>
          </a:p>
          <a:p>
            <a:pPr marL="273050" indent="-273050" eaLnBrk="0" fontAlgn="auto" hangingPunct="0">
              <a:spcBef>
                <a:spcPts val="1200"/>
              </a:spcBef>
              <a:spcAft>
                <a:spcPts val="0"/>
              </a:spcAft>
              <a:buSzPct val="100000"/>
              <a:buFont typeface="Arial" pitchFamily="34" charset="0"/>
              <a:buChar char="•"/>
              <a:defRPr/>
            </a:pPr>
            <a:r>
              <a:rPr lang="en-US" sz="2400" dirty="0">
                <a:latin typeface="+mn-lt"/>
                <a:cs typeface="Arial" pitchFamily="34" charset="0"/>
              </a:rPr>
              <a:t>Cost is purchase price plus legal cost to defend.</a:t>
            </a:r>
          </a:p>
          <a:p>
            <a:pPr marL="273050" indent="-273050" eaLnBrk="0" fontAlgn="auto" hangingPunct="0">
              <a:spcBef>
                <a:spcPts val="1200"/>
              </a:spcBef>
              <a:spcAft>
                <a:spcPts val="0"/>
              </a:spcAft>
              <a:buSzPct val="100000"/>
              <a:buFont typeface="Arial" pitchFamily="34" charset="0"/>
              <a:buChar char="•"/>
              <a:defRPr/>
            </a:pPr>
            <a:r>
              <a:rPr lang="en-US" sz="2400" dirty="0">
                <a:latin typeface="+mn-lt"/>
                <a:cs typeface="Arial" pitchFamily="34" charset="0"/>
              </a:rPr>
              <a:t>Amortize cost over the shorter of useful life or 20 years.</a:t>
            </a:r>
          </a:p>
          <a:p>
            <a:pPr marL="273050" indent="-273050" eaLnBrk="0" fontAlgn="auto" hangingPunct="0">
              <a:spcBef>
                <a:spcPts val="1200"/>
              </a:spcBef>
              <a:spcAft>
                <a:spcPts val="0"/>
              </a:spcAft>
              <a:buSzPct val="100000"/>
              <a:buFont typeface="Arial" pitchFamily="34" charset="0"/>
              <a:buChar char="•"/>
              <a:defRPr/>
            </a:pPr>
            <a:r>
              <a:rPr lang="en-US" sz="2400" dirty="0">
                <a:solidFill>
                  <a:srgbClr val="000000"/>
                </a:solidFill>
                <a:latin typeface="+mn-lt"/>
                <a:cs typeface="Arial" pitchFamily="34" charset="0"/>
              </a:rPr>
              <a:t>Research and development costs that might result in a patent are normally expensed as incurred.</a:t>
            </a:r>
            <a:endParaRPr lang="en-US" sz="2400" dirty="0">
              <a:latin typeface="Arial" pitchFamily="34" charset="0"/>
              <a:cs typeface="Arial" pitchFamily="34" charset="0"/>
            </a:endParaRPr>
          </a:p>
        </p:txBody>
      </p:sp>
      <p:sp>
        <p:nvSpPr>
          <p:cNvPr id="12" name="Rectangle 2"/>
          <p:cNvSpPr txBox="1">
            <a:spLocks noChangeArrowheads="1"/>
          </p:cNvSpPr>
          <p:nvPr/>
        </p:nvSpPr>
        <p:spPr bwMode="auto">
          <a:xfrm>
            <a:off x="42863" y="5024438"/>
            <a:ext cx="8915400" cy="1524000"/>
          </a:xfrm>
          <a:prstGeom prst="rect">
            <a:avLst/>
          </a:prstGeom>
          <a:solidFill>
            <a:schemeClr val="accent1">
              <a:lumMod val="60000"/>
              <a:lumOff val="40000"/>
            </a:schemeClr>
          </a:solidFill>
          <a:ln w="38099" cap="flat" cmpd="dbl">
            <a:solidFill>
              <a:schemeClr val="tx1"/>
            </a:solidFill>
            <a:miter lim="800000"/>
            <a:headEnd/>
            <a:tailEnd/>
          </a:ln>
          <a:effectLst/>
        </p:spPr>
        <p:txBody>
          <a:bodyPr lIns="90488" tIns="44450" rIns="90488" bIns="44450"/>
          <a:lstStyle/>
          <a:p>
            <a:pPr marL="273050" indent="-273050" eaLnBrk="0" fontAlgn="auto" hangingPunct="0">
              <a:spcBef>
                <a:spcPct val="60000"/>
              </a:spcBef>
              <a:spcAft>
                <a:spcPts val="0"/>
              </a:spcAft>
              <a:buClr>
                <a:schemeClr val="accent1"/>
              </a:buClr>
              <a:buSzPct val="76000"/>
              <a:buFont typeface="Wingdings" pitchFamily="2" charset="2"/>
              <a:buNone/>
              <a:defRPr/>
            </a:pPr>
            <a:r>
              <a:rPr lang="en-US" sz="2400" b="1" u="sng" dirty="0">
                <a:latin typeface="Arial" pitchFamily="34" charset="0"/>
                <a:cs typeface="Arial" pitchFamily="34" charset="0"/>
              </a:rPr>
              <a:t>Technology</a:t>
            </a:r>
            <a:r>
              <a:rPr lang="en-US" sz="2600" b="1" dirty="0">
                <a:latin typeface="+mn-lt"/>
                <a:cs typeface="Arial" pitchFamily="34" charset="0"/>
              </a:rPr>
              <a:t> </a:t>
            </a:r>
          </a:p>
          <a:p>
            <a:pPr marL="273050" indent="-273050" eaLnBrk="0" fontAlgn="auto" hangingPunct="0">
              <a:spcBef>
                <a:spcPct val="60000"/>
              </a:spcBef>
              <a:spcAft>
                <a:spcPts val="0"/>
              </a:spcAft>
              <a:buSzPct val="100000"/>
              <a:buFont typeface="Arial" pitchFamily="34" charset="0"/>
              <a:buChar char="•"/>
              <a:defRPr/>
            </a:pPr>
            <a:r>
              <a:rPr lang="en-US" sz="2400" dirty="0">
                <a:latin typeface="Arial" pitchFamily="34" charset="0"/>
                <a:cs typeface="Arial" pitchFamily="34" charset="0"/>
              </a:rPr>
              <a:t>A category of intangible assets that includes a company’s website and any computer programs written by its employees.</a:t>
            </a:r>
          </a:p>
          <a:p>
            <a:pPr marL="273050" indent="-273050" eaLnBrk="0" fontAlgn="auto" hangingPunct="0">
              <a:spcBef>
                <a:spcPct val="60000"/>
              </a:spcBef>
              <a:spcAft>
                <a:spcPts val="0"/>
              </a:spcAft>
              <a:buClr>
                <a:schemeClr val="accent1"/>
              </a:buClr>
              <a:buSzPct val="76000"/>
              <a:buFont typeface="Wingdings" pitchFamily="2" charset="2"/>
              <a:buNone/>
              <a:defRPr/>
            </a:pPr>
            <a:endParaRPr lang="en-US" sz="2600" b="1" dirty="0">
              <a:latin typeface="+mn-lt"/>
              <a:cs typeface="Arial" pitchFamily="34" charset="0"/>
            </a:endParaRPr>
          </a:p>
        </p:txBody>
      </p:sp>
      <p:pic>
        <p:nvPicPr>
          <p:cNvPr id="23558" name="Picture 5" descr="PCIDEA"/>
          <p:cNvPicPr>
            <a:picLocks noChangeAspect="1" noChangeArrowheads="1"/>
          </p:cNvPicPr>
          <p:nvPr/>
        </p:nvPicPr>
        <p:blipFill>
          <a:blip r:embed="rId4"/>
          <a:srcRect/>
          <a:stretch>
            <a:fillRect/>
          </a:stretch>
        </p:blipFill>
        <p:spPr bwMode="auto">
          <a:xfrm>
            <a:off x="8232775" y="5124450"/>
            <a:ext cx="606425" cy="711200"/>
          </a:xfrm>
          <a:prstGeom prst="rect">
            <a:avLst/>
          </a:prstGeom>
          <a:noFill/>
          <a:ln w="9525">
            <a:noFill/>
            <a:miter lim="800000"/>
            <a:headEnd/>
            <a:tailEnd/>
          </a:ln>
        </p:spPr>
      </p:pic>
      <p:graphicFrame>
        <p:nvGraphicFramePr>
          <p:cNvPr id="434176" name="Object 14"/>
          <p:cNvGraphicFramePr>
            <a:graphicFrameLocks/>
          </p:cNvGraphicFramePr>
          <p:nvPr/>
        </p:nvGraphicFramePr>
        <p:xfrm>
          <a:off x="7591425" y="2576513"/>
          <a:ext cx="1247775" cy="938212"/>
        </p:xfrm>
        <a:graphic>
          <a:graphicData uri="http://schemas.openxmlformats.org/presentationml/2006/ole">
            <p:oleObj spid="_x0000_s19470" name="Clip" r:id="rId5" imgW="7141490" imgH="6009292" progId="">
              <p:embed/>
            </p:oleObj>
          </a:graphicData>
        </a:graphic>
      </p:graphicFrame>
      <p:sp>
        <p:nvSpPr>
          <p:cNvPr id="1947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3385D173-1A45-4717-B1E0-33114AED6774}" type="slidenum">
              <a:rPr lang="en-US"/>
              <a:pPr fontAlgn="base">
                <a:spcBef>
                  <a:spcPct val="0"/>
                </a:spcBef>
                <a:spcAft>
                  <a:spcPct val="0"/>
                </a:spcAft>
              </a:pPr>
              <a:t>40</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434176"/>
                                        </p:tgtEl>
                                        <p:attrNameLst>
                                          <p:attrName>style.visibility</p:attrName>
                                        </p:attrNameLst>
                                      </p:cBhvr>
                                      <p:to>
                                        <p:strVal val="visible"/>
                                      </p:to>
                                    </p:set>
                                    <p:animEffect transition="in" filter="strips(downRight)">
                                      <p:cBhvr>
                                        <p:cTn id="7" dur="1000"/>
                                        <p:tgtEl>
                                          <p:spTgt spid="434176"/>
                                        </p:tgtEl>
                                      </p:cBhvr>
                                    </p:animEffect>
                                  </p:childTnLst>
                                </p:cTn>
                              </p:par>
                            </p:childTnLst>
                          </p:cTn>
                        </p:par>
                        <p:par>
                          <p:cTn id="8" fill="hold">
                            <p:stCondLst>
                              <p:cond delay="1000"/>
                            </p:stCondLst>
                            <p:childTnLst>
                              <p:par>
                                <p:cTn id="9" presetID="22" presetClass="entr" presetSubtype="8" fill="hold" grpId="0" nodeType="afterEffect">
                                  <p:stCondLst>
                                    <p:cond delay="1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23558"/>
                                        </p:tgtEl>
                                        <p:attrNameLst>
                                          <p:attrName>style.visibility</p:attrName>
                                        </p:attrNameLst>
                                      </p:cBhvr>
                                      <p:to>
                                        <p:strVal val="visible"/>
                                      </p:to>
                                    </p:set>
                                    <p:animEffect transition="in" filter="wipe(left)">
                                      <p:cBhvr>
                                        <p:cTn id="15" dur="1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1447800"/>
            <a:ext cx="3767138" cy="4191000"/>
          </a:xfrm>
          <a:prstGeom prst="rect">
            <a:avLst/>
          </a:prstGeom>
          <a:solidFill>
            <a:schemeClr val="accent2">
              <a:lumMod val="40000"/>
              <a:lumOff val="60000"/>
            </a:schemeClr>
          </a:solidFill>
          <a:ln w="38099" cap="flat" cmpd="dbl">
            <a:solidFill>
              <a:schemeClr val="tx1"/>
            </a:solidFill>
            <a:miter lim="800000"/>
            <a:headEnd/>
            <a:tailEnd/>
          </a:ln>
          <a:effectLst>
            <a:outerShdw dist="71842" dir="2700000" algn="ctr" rotWithShape="0">
              <a:srgbClr val="00279F"/>
            </a:outerShdw>
          </a:effectLst>
        </p:spPr>
        <p:txBody>
          <a:bodyPr lIns="90488" tIns="44450" rIns="90488" bIns="44450"/>
          <a:lstStyle/>
          <a:p>
            <a:pPr marL="273050" indent="-273050" eaLnBrk="0" fontAlgn="auto" hangingPunct="0">
              <a:spcBef>
                <a:spcPct val="60000"/>
              </a:spcBef>
              <a:spcAft>
                <a:spcPts val="0"/>
              </a:spcAft>
              <a:buClr>
                <a:schemeClr val="accent1"/>
              </a:buClr>
              <a:buSzPct val="76000"/>
              <a:buFont typeface="Wingdings" pitchFamily="2" charset="2"/>
              <a:buNone/>
              <a:defRPr/>
            </a:pPr>
            <a:r>
              <a:rPr lang="en-US" sz="2400" b="1" u="sng" dirty="0">
                <a:latin typeface="Arial" pitchFamily="34" charset="0"/>
                <a:cs typeface="Arial" pitchFamily="34" charset="0"/>
              </a:rPr>
              <a:t>Franchises</a:t>
            </a:r>
            <a:r>
              <a:rPr lang="en-US" sz="2600" b="1" dirty="0">
                <a:latin typeface="+mn-lt"/>
                <a:cs typeface="Arial" pitchFamily="34" charset="0"/>
              </a:rPr>
              <a:t> </a:t>
            </a:r>
          </a:p>
          <a:p>
            <a:pPr marL="273050" indent="-273050" eaLnBrk="0" fontAlgn="auto" hangingPunct="0">
              <a:spcBef>
                <a:spcPct val="60000"/>
              </a:spcBef>
              <a:spcAft>
                <a:spcPts val="0"/>
              </a:spcAft>
              <a:buSzPct val="100000"/>
              <a:buFont typeface="Arial" pitchFamily="34" charset="0"/>
              <a:buChar char="•"/>
              <a:defRPr/>
            </a:pPr>
            <a:r>
              <a:rPr lang="en-US" sz="2400" dirty="0">
                <a:latin typeface="+mn-lt"/>
                <a:cs typeface="Arial" pitchFamily="34" charset="0"/>
              </a:rPr>
              <a:t>Legally protected right purchased by a franchisee to sell products or provide services for a specified period and purpose.</a:t>
            </a:r>
          </a:p>
          <a:p>
            <a:pPr marL="273050" indent="-273050" eaLnBrk="0" fontAlgn="auto" hangingPunct="0">
              <a:spcBef>
                <a:spcPct val="60000"/>
              </a:spcBef>
              <a:spcAft>
                <a:spcPts val="0"/>
              </a:spcAft>
              <a:buSzPct val="100000"/>
              <a:buFont typeface="Arial" pitchFamily="34" charset="0"/>
              <a:buChar char="•"/>
              <a:defRPr/>
            </a:pPr>
            <a:r>
              <a:rPr lang="en-US" sz="2400" dirty="0">
                <a:latin typeface="+mn-lt"/>
                <a:cs typeface="Arial" pitchFamily="34" charset="0"/>
              </a:rPr>
              <a:t>Purchase price is an intangible asset that is amortized.</a:t>
            </a:r>
            <a:endParaRPr lang="en-US" sz="2400" dirty="0">
              <a:latin typeface="Arial" pitchFamily="34" charset="0"/>
              <a:cs typeface="Arial" pitchFamily="34" charset="0"/>
            </a:endParaRPr>
          </a:p>
          <a:p>
            <a:pPr marL="273050" indent="-273050" eaLnBrk="0" fontAlgn="auto" hangingPunct="0">
              <a:spcBef>
                <a:spcPct val="60000"/>
              </a:spcBef>
              <a:spcAft>
                <a:spcPts val="0"/>
              </a:spcAft>
              <a:buSzPct val="100000"/>
              <a:buFont typeface="Arial" pitchFamily="34" charset="0"/>
              <a:buChar char="•"/>
              <a:defRPr/>
            </a:pPr>
            <a:endParaRPr lang="en-US" sz="2400" dirty="0">
              <a:latin typeface="Arial" pitchFamily="34" charset="0"/>
              <a:cs typeface="Arial" pitchFamily="34" charset="0"/>
            </a:endParaRPr>
          </a:p>
        </p:txBody>
      </p:sp>
      <p:sp>
        <p:nvSpPr>
          <p:cNvPr id="49155" name="Rectangle 11"/>
          <p:cNvSpPr>
            <a:spLocks noGrp="1" noChangeArrowheads="1"/>
          </p:cNvSpPr>
          <p:nvPr>
            <p:ph type="title"/>
          </p:nvPr>
        </p:nvSpPr>
        <p:spPr>
          <a:xfrm>
            <a:off x="457200" y="-60325"/>
            <a:ext cx="8382000" cy="1371600"/>
          </a:xfrm>
        </p:spPr>
        <p:txBody>
          <a:bodyPr/>
          <a:lstStyle/>
          <a:p>
            <a:pPr fontAlgn="auto">
              <a:spcAft>
                <a:spcPts val="0"/>
              </a:spcAft>
              <a:defRPr/>
            </a:pPr>
            <a:r>
              <a:rPr lang="en-US" dirty="0" smtClean="0"/>
              <a:t>Acquisition and Amortization of Intangible Assets</a:t>
            </a:r>
          </a:p>
        </p:txBody>
      </p:sp>
      <p:sp>
        <p:nvSpPr>
          <p:cNvPr id="9" name="Rectangle 2"/>
          <p:cNvSpPr txBox="1">
            <a:spLocks noChangeArrowheads="1"/>
          </p:cNvSpPr>
          <p:nvPr/>
        </p:nvSpPr>
        <p:spPr bwMode="auto">
          <a:xfrm>
            <a:off x="4919663" y="1447800"/>
            <a:ext cx="3767137" cy="4800600"/>
          </a:xfrm>
          <a:prstGeom prst="rect">
            <a:avLst/>
          </a:prstGeom>
          <a:solidFill>
            <a:schemeClr val="accent6">
              <a:lumMod val="40000"/>
              <a:lumOff val="60000"/>
            </a:schemeClr>
          </a:solidFill>
          <a:ln w="38099" cap="flat" cmpd="dbl">
            <a:solidFill>
              <a:schemeClr val="tx1"/>
            </a:solidFill>
            <a:miter lim="800000"/>
            <a:headEnd/>
            <a:tailEnd/>
          </a:ln>
          <a:effectLst>
            <a:outerShdw dist="71842" dir="2700000" algn="ctr" rotWithShape="0">
              <a:srgbClr val="00279F"/>
            </a:outerShdw>
          </a:effectLst>
        </p:spPr>
        <p:txBody>
          <a:bodyPr lIns="90488" tIns="44450" rIns="90488" bIns="44450"/>
          <a:lstStyle/>
          <a:p>
            <a:pPr marL="273050" indent="-273050" eaLnBrk="0" fontAlgn="auto" hangingPunct="0">
              <a:spcBef>
                <a:spcPct val="60000"/>
              </a:spcBef>
              <a:spcAft>
                <a:spcPts val="0"/>
              </a:spcAft>
              <a:buClr>
                <a:schemeClr val="accent1"/>
              </a:buClr>
              <a:buSzPct val="76000"/>
              <a:buFont typeface="Wingdings" pitchFamily="2" charset="2"/>
              <a:buNone/>
              <a:defRPr/>
            </a:pPr>
            <a:r>
              <a:rPr lang="en-US" sz="2400" b="1" u="sng" dirty="0">
                <a:latin typeface="Arial" pitchFamily="34" charset="0"/>
                <a:cs typeface="Arial" pitchFamily="34" charset="0"/>
              </a:rPr>
              <a:t>Licenses and Operating Rights</a:t>
            </a:r>
            <a:r>
              <a:rPr lang="en-US" sz="2600" b="1" dirty="0">
                <a:latin typeface="+mn-lt"/>
                <a:cs typeface="Arial" pitchFamily="34" charset="0"/>
              </a:rPr>
              <a:t> </a:t>
            </a:r>
          </a:p>
          <a:p>
            <a:pPr marL="273050" indent="-273050" eaLnBrk="0" fontAlgn="auto" hangingPunct="0">
              <a:spcBef>
                <a:spcPct val="60000"/>
              </a:spcBef>
              <a:spcAft>
                <a:spcPts val="0"/>
              </a:spcAft>
              <a:buSzPct val="100000"/>
              <a:buFont typeface="Arial" pitchFamily="34" charset="0"/>
              <a:buChar char="•"/>
              <a:defRPr/>
            </a:pPr>
            <a:r>
              <a:rPr lang="en-US" sz="2400" dirty="0">
                <a:latin typeface="+mn-lt"/>
                <a:cs typeface="Arial" pitchFamily="34" charset="0"/>
              </a:rPr>
              <a:t>Limited permissions to use a product or service according to specific terms and conditions.</a:t>
            </a:r>
          </a:p>
          <a:p>
            <a:pPr marL="273050" indent="-273050" eaLnBrk="0" fontAlgn="auto" hangingPunct="0">
              <a:spcBef>
                <a:spcPct val="60000"/>
              </a:spcBef>
              <a:spcAft>
                <a:spcPts val="0"/>
              </a:spcAft>
              <a:buSzPct val="100000"/>
              <a:buFont typeface="Arial" pitchFamily="34" charset="0"/>
              <a:buChar char="•"/>
              <a:defRPr/>
            </a:pPr>
            <a:r>
              <a:rPr lang="en-US" sz="2400" dirty="0">
                <a:latin typeface="+mn-lt"/>
                <a:cs typeface="Arial" pitchFamily="34" charset="0"/>
              </a:rPr>
              <a:t>You may be using computer software that is made available to you through a campus licensing agreement.</a:t>
            </a:r>
          </a:p>
        </p:txBody>
      </p:sp>
      <p:pic>
        <p:nvPicPr>
          <p:cNvPr id="107524" name="Picture 6" descr="C:\Users\Charles\Pictures\Microsoft Clip Organizer\fd01017_.wmf"/>
          <p:cNvPicPr>
            <a:picLocks noChangeAspect="1" noChangeArrowheads="1"/>
          </p:cNvPicPr>
          <p:nvPr/>
        </p:nvPicPr>
        <p:blipFill>
          <a:blip r:embed="rId3"/>
          <a:srcRect/>
          <a:stretch>
            <a:fillRect/>
          </a:stretch>
        </p:blipFill>
        <p:spPr bwMode="auto">
          <a:xfrm>
            <a:off x="1447800" y="5668963"/>
            <a:ext cx="1463675" cy="1189037"/>
          </a:xfrm>
          <a:prstGeom prst="rect">
            <a:avLst/>
          </a:prstGeom>
          <a:noFill/>
          <a:ln w="9525">
            <a:noFill/>
            <a:miter lim="800000"/>
            <a:headEnd/>
            <a:tailEnd/>
          </a:ln>
        </p:spPr>
      </p:pic>
      <p:sp>
        <p:nvSpPr>
          <p:cNvPr id="10752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99062C25-092F-4D63-B37A-DDE064F96075}" type="slidenum">
              <a:rPr lang="en-US"/>
              <a:pPr fontAlgn="base">
                <a:spcBef>
                  <a:spcPct val="0"/>
                </a:spcBef>
                <a:spcAft>
                  <a:spcPct val="0"/>
                </a:spcAft>
              </a:pPr>
              <a:t>41</a:t>
            </a:fld>
            <a:endParaRPr lang="en-US"/>
          </a:p>
        </p:txBody>
      </p:sp>
    </p:spTree>
  </p:cSld>
  <p:clrMapOvr>
    <a:masterClrMapping/>
  </p:clrMapOvr>
  <p:transition>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Research and development Expense</a:t>
            </a:r>
            <a:endParaRPr lang="en-US" dirty="0"/>
          </a:p>
        </p:txBody>
      </p:sp>
      <p:sp>
        <p:nvSpPr>
          <p:cNvPr id="3" name="Rectangle 2"/>
          <p:cNvSpPr/>
          <p:nvPr/>
        </p:nvSpPr>
        <p:spPr>
          <a:xfrm>
            <a:off x="381000" y="1943100"/>
            <a:ext cx="5851525" cy="2971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Research and development expenses are not intangible assets under U.S. GAAP.</a:t>
            </a:r>
          </a:p>
          <a:p>
            <a:pPr algn="ctr" fontAlgn="auto">
              <a:spcBef>
                <a:spcPts val="0"/>
              </a:spcBef>
              <a:spcAft>
                <a:spcPts val="0"/>
              </a:spcAft>
              <a:defRPr/>
            </a:pPr>
            <a:endParaRPr lang="en-US" sz="2400" dirty="0">
              <a:solidFill>
                <a:schemeClr val="tx1"/>
              </a:solidFill>
            </a:endParaRPr>
          </a:p>
          <a:p>
            <a:pPr algn="ctr" fontAlgn="auto">
              <a:spcBef>
                <a:spcPts val="0"/>
              </a:spcBef>
              <a:spcAft>
                <a:spcPts val="0"/>
              </a:spcAft>
              <a:defRPr/>
            </a:pPr>
            <a:r>
              <a:rPr lang="en-US" sz="2400" dirty="0">
                <a:solidFill>
                  <a:schemeClr val="tx1"/>
                </a:solidFill>
              </a:rPr>
              <a:t>The cost to development an intangible asset internally is normally recorded as research and development expense.</a:t>
            </a:r>
          </a:p>
        </p:txBody>
      </p:sp>
      <p:pic>
        <p:nvPicPr>
          <p:cNvPr id="109571" name="Picture 2" descr="eyedroppers,females,healthcare,lab technicians,laboratories,laboratory equipment,medicines,people at work,persons,Photographs,research labs,technologies,test tubes,vials,women"/>
          <p:cNvPicPr>
            <a:picLocks noChangeAspect="1" noChangeArrowheads="1"/>
          </p:cNvPicPr>
          <p:nvPr/>
        </p:nvPicPr>
        <p:blipFill>
          <a:blip r:embed="rId3"/>
          <a:srcRect l="17232" r="16309"/>
          <a:stretch>
            <a:fillRect/>
          </a:stretch>
        </p:blipFill>
        <p:spPr bwMode="auto">
          <a:xfrm>
            <a:off x="6629400" y="3429000"/>
            <a:ext cx="2057400" cy="3095625"/>
          </a:xfrm>
          <a:prstGeom prst="rect">
            <a:avLst/>
          </a:prstGeom>
          <a:noFill/>
          <a:ln w="9525">
            <a:noFill/>
            <a:miter lim="800000"/>
            <a:headEnd/>
            <a:tailEnd/>
          </a:ln>
        </p:spPr>
      </p:pic>
      <p:sp>
        <p:nvSpPr>
          <p:cNvPr id="10957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D7888DC9-9FF7-4527-B401-23EFB9D892B4}" type="slidenum">
              <a:rPr lang="en-US"/>
              <a:pPr fontAlgn="base">
                <a:spcBef>
                  <a:spcPct val="0"/>
                </a:spcBef>
                <a:spcAft>
                  <a:spcPct val="0"/>
                </a:spcAft>
              </a:pPr>
              <a:t>42</a:t>
            </a:fld>
            <a:endParaRPr lang="en-US"/>
          </a:p>
        </p:txBody>
      </p:sp>
    </p:spTree>
  </p:cSld>
  <p:clrMapOvr>
    <a:masterClrMapping/>
  </p:clrMapOvr>
  <p:transition spd="med">
    <p:pull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fontAlgn="auto">
              <a:spcAft>
                <a:spcPts val="0"/>
              </a:spcAft>
              <a:defRPr/>
            </a:pPr>
            <a:r>
              <a:rPr lang="en-US" sz="4000" dirty="0" smtClean="0"/>
              <a:t>International Perspective</a:t>
            </a:r>
            <a:r>
              <a:rPr lang="en-US" dirty="0" smtClean="0"/>
              <a:t/>
            </a:r>
            <a:br>
              <a:rPr lang="en-US" dirty="0" smtClean="0"/>
            </a:br>
            <a:r>
              <a:rPr lang="en-US" sz="2400" dirty="0" smtClean="0"/>
              <a:t>differences in Accounting for tangible and intangible assets</a:t>
            </a:r>
            <a:endParaRPr lang="en-US" dirty="0" smtClean="0"/>
          </a:p>
        </p:txBody>
      </p:sp>
      <p:pic>
        <p:nvPicPr>
          <p:cNvPr id="111618" name="Picture 2"/>
          <p:cNvPicPr>
            <a:picLocks noChangeAspect="1" noChangeArrowheads="1"/>
          </p:cNvPicPr>
          <p:nvPr/>
        </p:nvPicPr>
        <p:blipFill>
          <a:blip r:embed="rId3"/>
          <a:srcRect/>
          <a:stretch>
            <a:fillRect/>
          </a:stretch>
        </p:blipFill>
        <p:spPr bwMode="auto">
          <a:xfrm>
            <a:off x="152400" y="2794000"/>
            <a:ext cx="8686800" cy="2387600"/>
          </a:xfrm>
          <a:prstGeom prst="rect">
            <a:avLst/>
          </a:prstGeom>
          <a:noFill/>
          <a:ln w="9525">
            <a:solidFill>
              <a:schemeClr val="tx1"/>
            </a:solidFill>
            <a:miter lim="800000"/>
            <a:headEnd/>
            <a:tailEnd/>
          </a:ln>
        </p:spPr>
      </p:pic>
      <p:sp>
        <p:nvSpPr>
          <p:cNvPr id="11161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4EF1960D-B0DB-4D38-8350-194BC9F2668C}" type="slidenum">
              <a:rPr lang="en-US"/>
              <a:pPr fontAlgn="base">
                <a:spcBef>
                  <a:spcPct val="0"/>
                </a:spcBef>
                <a:spcAft>
                  <a:spcPct val="0"/>
                </a:spcAft>
              </a:pPr>
              <a:t>43</a:t>
            </a:fld>
            <a:endParaRPr lang="en-US"/>
          </a:p>
        </p:txBody>
      </p:sp>
      <p:pic>
        <p:nvPicPr>
          <p:cNvPr id="111620" name="Picture 10" descr="C:\Users\DoddandSusan\AppData\Local\Microsoft\Windows\Temporary Internet Files\Content.IE5\7DRPAD1C\MCj04396130000[1].png"/>
          <p:cNvPicPr>
            <a:picLocks noChangeAspect="1" noChangeArrowheads="1"/>
          </p:cNvPicPr>
          <p:nvPr/>
        </p:nvPicPr>
        <p:blipFill>
          <a:blip r:embed="rId4"/>
          <a:srcRect/>
          <a:stretch>
            <a:fillRect/>
          </a:stretch>
        </p:blipFill>
        <p:spPr bwMode="auto">
          <a:xfrm>
            <a:off x="7696200" y="762000"/>
            <a:ext cx="1263650" cy="13906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6" descr="View details"/>
          <p:cNvPicPr>
            <a:picLocks noChangeAspect="1" noChangeArrowheads="1"/>
          </p:cNvPicPr>
          <p:nvPr/>
        </p:nvPicPr>
        <p:blipFill>
          <a:blip r:embed="rId3"/>
          <a:srcRect/>
          <a:stretch>
            <a:fillRect/>
          </a:stretch>
        </p:blipFill>
        <p:spPr bwMode="auto">
          <a:xfrm>
            <a:off x="2830513" y="1736725"/>
            <a:ext cx="3475037" cy="3473450"/>
          </a:xfrm>
          <a:prstGeom prst="rect">
            <a:avLst/>
          </a:prstGeom>
          <a:noFill/>
          <a:ln w="9525">
            <a:noFill/>
            <a:miter lim="800000"/>
            <a:headEnd/>
            <a:tailEnd/>
          </a:ln>
        </p:spPr>
      </p:pic>
      <p:sp>
        <p:nvSpPr>
          <p:cNvPr id="16387" name="Rectangle 7"/>
          <p:cNvSpPr>
            <a:spLocks noGrp="1" noChangeArrowheads="1"/>
          </p:cNvSpPr>
          <p:nvPr>
            <p:ph type="title"/>
          </p:nvPr>
        </p:nvSpPr>
        <p:spPr>
          <a:xfrm>
            <a:off x="457200" y="14288"/>
            <a:ext cx="8382000" cy="1371600"/>
          </a:xfrm>
        </p:spPr>
        <p:txBody>
          <a:bodyPr/>
          <a:lstStyle/>
          <a:p>
            <a:pPr fontAlgn="auto">
              <a:spcAft>
                <a:spcPts val="0"/>
              </a:spcAft>
              <a:defRPr/>
            </a:pPr>
            <a:r>
              <a:rPr lang="en-US" dirty="0" smtClean="0"/>
              <a:t>Acquisition and Depletion of Natural Resources</a:t>
            </a:r>
          </a:p>
        </p:txBody>
      </p:sp>
      <p:sp>
        <p:nvSpPr>
          <p:cNvPr id="34820" name="AutoShape 3"/>
          <p:cNvSpPr>
            <a:spLocks noChangeArrowheads="1"/>
          </p:cNvSpPr>
          <p:nvPr/>
        </p:nvSpPr>
        <p:spPr bwMode="auto">
          <a:xfrm>
            <a:off x="2366963" y="5394325"/>
            <a:ext cx="4343400" cy="549275"/>
          </a:xfrm>
          <a:prstGeom prst="roundRect">
            <a:avLst>
              <a:gd name="adj" fmla="val 12495"/>
            </a:avLst>
          </a:prstGeom>
          <a:solidFill>
            <a:schemeClr val="accent2">
              <a:lumMod val="75000"/>
            </a:schemeClr>
          </a:solidFill>
          <a:ln w="50799">
            <a:solidFill>
              <a:schemeClr val="tx1"/>
            </a:solidFill>
            <a:round/>
            <a:headEnd/>
            <a:tailEnd/>
          </a:ln>
        </p:spPr>
        <p:txBody>
          <a:bodyPr wrap="none" lIns="90488" tIns="44450" rIns="90488" bIns="44450" anchor="ctr"/>
          <a:lstStyle/>
          <a:p>
            <a:pPr algn="ctr" eaLnBrk="0" fontAlgn="auto" hangingPunct="0">
              <a:spcBef>
                <a:spcPts val="0"/>
              </a:spcBef>
              <a:spcAft>
                <a:spcPts val="0"/>
              </a:spcAft>
              <a:defRPr/>
            </a:pPr>
            <a:r>
              <a:rPr lang="en-US" sz="2200" b="1" dirty="0">
                <a:solidFill>
                  <a:srgbClr val="FFFF00"/>
                </a:solidFill>
                <a:effectLst>
                  <a:outerShdw blurRad="38100" dist="38100" dir="2700000" algn="tl">
                    <a:srgbClr val="000000">
                      <a:alpha val="43137"/>
                    </a:srgbClr>
                  </a:outerShdw>
                </a:effectLst>
                <a:latin typeface="+mn-lt"/>
                <a:cs typeface="Arial" pitchFamily="34" charset="0"/>
              </a:rPr>
              <a:t>Examples: oil, coal, gold</a:t>
            </a:r>
          </a:p>
        </p:txBody>
      </p:sp>
      <p:sp>
        <p:nvSpPr>
          <p:cNvPr id="34821" name="AutoShape 4"/>
          <p:cNvSpPr>
            <a:spLocks noChangeArrowheads="1"/>
          </p:cNvSpPr>
          <p:nvPr/>
        </p:nvSpPr>
        <p:spPr bwMode="auto">
          <a:xfrm>
            <a:off x="350838" y="1438275"/>
            <a:ext cx="2835275" cy="1828800"/>
          </a:xfrm>
          <a:prstGeom prst="roundRect">
            <a:avLst>
              <a:gd name="adj" fmla="val 12495"/>
            </a:avLst>
          </a:prstGeom>
          <a:solidFill>
            <a:schemeClr val="accent1">
              <a:lumMod val="40000"/>
              <a:lumOff val="60000"/>
            </a:schemeClr>
          </a:solidFill>
          <a:ln w="50799">
            <a:solidFill>
              <a:schemeClr val="tx1"/>
            </a:solidFill>
            <a:round/>
            <a:headEnd/>
            <a:tailEnd/>
          </a:ln>
        </p:spPr>
        <p:txBody>
          <a:bodyPr wrap="none" lIns="90488" tIns="44450" rIns="90488" bIns="44450" anchor="ctr"/>
          <a:lstStyle/>
          <a:p>
            <a:pPr algn="ctr" eaLnBrk="0" fontAlgn="auto" hangingPunct="0">
              <a:spcBef>
                <a:spcPts val="0"/>
              </a:spcBef>
              <a:spcAft>
                <a:spcPts val="0"/>
              </a:spcAft>
              <a:defRPr/>
            </a:pPr>
            <a:r>
              <a:rPr lang="en-US" sz="2200" dirty="0">
                <a:latin typeface="Arial" pitchFamily="34" charset="0"/>
                <a:cs typeface="Arial" pitchFamily="34" charset="0"/>
              </a:rPr>
              <a:t>Extracted from</a:t>
            </a:r>
            <a:br>
              <a:rPr lang="en-US" sz="2200" dirty="0">
                <a:latin typeface="Arial" pitchFamily="34" charset="0"/>
                <a:cs typeface="Arial" pitchFamily="34" charset="0"/>
              </a:rPr>
            </a:br>
            <a:r>
              <a:rPr lang="en-US" sz="2200" dirty="0">
                <a:latin typeface="Arial" pitchFamily="34" charset="0"/>
                <a:cs typeface="Arial" pitchFamily="34" charset="0"/>
              </a:rPr>
              <a:t>the natural</a:t>
            </a:r>
            <a:br>
              <a:rPr lang="en-US" sz="2200" dirty="0">
                <a:latin typeface="Arial" pitchFamily="34" charset="0"/>
                <a:cs typeface="Arial" pitchFamily="34" charset="0"/>
              </a:rPr>
            </a:br>
            <a:r>
              <a:rPr lang="en-US" sz="2200" dirty="0">
                <a:latin typeface="Arial" pitchFamily="34" charset="0"/>
                <a:cs typeface="Arial" pitchFamily="34" charset="0"/>
              </a:rPr>
              <a:t>environment.</a:t>
            </a:r>
          </a:p>
        </p:txBody>
      </p:sp>
      <p:sp>
        <p:nvSpPr>
          <p:cNvPr id="34822" name="AutoShape 5"/>
          <p:cNvSpPr>
            <a:spLocks noChangeArrowheads="1"/>
          </p:cNvSpPr>
          <p:nvPr/>
        </p:nvSpPr>
        <p:spPr bwMode="auto">
          <a:xfrm>
            <a:off x="5927725" y="1438275"/>
            <a:ext cx="2835275" cy="1828800"/>
          </a:xfrm>
          <a:prstGeom prst="roundRect">
            <a:avLst>
              <a:gd name="adj" fmla="val 12495"/>
            </a:avLst>
          </a:prstGeom>
          <a:solidFill>
            <a:schemeClr val="tx2">
              <a:lumMod val="20000"/>
              <a:lumOff val="80000"/>
            </a:schemeClr>
          </a:solidFill>
          <a:ln w="50799">
            <a:solidFill>
              <a:schemeClr val="tx1"/>
            </a:solidFill>
            <a:round/>
            <a:headEnd/>
            <a:tailEnd/>
          </a:ln>
        </p:spPr>
        <p:txBody>
          <a:bodyPr wrap="none" lIns="90488" tIns="44450" rIns="90488" bIns="44450" anchor="ctr"/>
          <a:lstStyle/>
          <a:p>
            <a:pPr algn="ctr" eaLnBrk="0" fontAlgn="auto" hangingPunct="0">
              <a:spcBef>
                <a:spcPts val="0"/>
              </a:spcBef>
              <a:spcAft>
                <a:spcPts val="0"/>
              </a:spcAft>
              <a:defRPr/>
            </a:pPr>
            <a:r>
              <a:rPr lang="en-US" sz="2200" dirty="0">
                <a:solidFill>
                  <a:srgbClr val="000000"/>
                </a:solidFill>
                <a:latin typeface="Arial" pitchFamily="34" charset="0"/>
                <a:cs typeface="Arial" pitchFamily="34" charset="0"/>
              </a:rPr>
              <a:t>A noncurrent</a:t>
            </a:r>
            <a:br>
              <a:rPr lang="en-US" sz="2200" dirty="0">
                <a:solidFill>
                  <a:srgbClr val="000000"/>
                </a:solidFill>
                <a:latin typeface="Arial" pitchFamily="34" charset="0"/>
                <a:cs typeface="Arial" pitchFamily="34" charset="0"/>
              </a:rPr>
            </a:br>
            <a:r>
              <a:rPr lang="en-US" sz="2200" dirty="0">
                <a:solidFill>
                  <a:srgbClr val="000000"/>
                </a:solidFill>
                <a:latin typeface="Arial" pitchFamily="34" charset="0"/>
                <a:cs typeface="Arial" pitchFamily="34" charset="0"/>
              </a:rPr>
              <a:t>asset presented</a:t>
            </a:r>
            <a:br>
              <a:rPr lang="en-US" sz="2200" dirty="0">
                <a:solidFill>
                  <a:srgbClr val="000000"/>
                </a:solidFill>
                <a:latin typeface="Arial" pitchFamily="34" charset="0"/>
                <a:cs typeface="Arial" pitchFamily="34" charset="0"/>
              </a:rPr>
            </a:br>
            <a:r>
              <a:rPr lang="en-US" sz="2200" dirty="0">
                <a:solidFill>
                  <a:srgbClr val="000000"/>
                </a:solidFill>
                <a:latin typeface="Arial" pitchFamily="34" charset="0"/>
                <a:cs typeface="Arial" pitchFamily="34" charset="0"/>
              </a:rPr>
              <a:t>at cost less</a:t>
            </a:r>
            <a:br>
              <a:rPr lang="en-US" sz="2200" dirty="0">
                <a:solidFill>
                  <a:srgbClr val="000000"/>
                </a:solidFill>
                <a:latin typeface="Arial" pitchFamily="34" charset="0"/>
                <a:cs typeface="Arial" pitchFamily="34" charset="0"/>
              </a:rPr>
            </a:br>
            <a:r>
              <a:rPr lang="en-US" sz="2200" dirty="0">
                <a:solidFill>
                  <a:srgbClr val="000000"/>
                </a:solidFill>
                <a:latin typeface="Arial" pitchFamily="34" charset="0"/>
                <a:cs typeface="Arial" pitchFamily="34" charset="0"/>
              </a:rPr>
              <a:t>accumulated</a:t>
            </a:r>
            <a:br>
              <a:rPr lang="en-US" sz="2200" dirty="0">
                <a:solidFill>
                  <a:srgbClr val="000000"/>
                </a:solidFill>
                <a:latin typeface="Arial" pitchFamily="34" charset="0"/>
                <a:cs typeface="Arial" pitchFamily="34" charset="0"/>
              </a:rPr>
            </a:br>
            <a:r>
              <a:rPr lang="en-US" sz="2200" dirty="0">
                <a:solidFill>
                  <a:srgbClr val="000000"/>
                </a:solidFill>
                <a:latin typeface="Arial" pitchFamily="34" charset="0"/>
                <a:cs typeface="Arial" pitchFamily="34" charset="0"/>
              </a:rPr>
              <a:t>depletion.</a:t>
            </a:r>
          </a:p>
        </p:txBody>
      </p:sp>
      <p:sp>
        <p:nvSpPr>
          <p:cNvPr id="7" name="AutoShape 4"/>
          <p:cNvSpPr>
            <a:spLocks noChangeArrowheads="1"/>
          </p:cNvSpPr>
          <p:nvPr/>
        </p:nvSpPr>
        <p:spPr bwMode="auto">
          <a:xfrm>
            <a:off x="347663" y="3421063"/>
            <a:ext cx="2835275" cy="1828800"/>
          </a:xfrm>
          <a:prstGeom prst="roundRect">
            <a:avLst>
              <a:gd name="adj" fmla="val 12495"/>
            </a:avLst>
          </a:prstGeom>
          <a:solidFill>
            <a:schemeClr val="accent4">
              <a:lumMod val="40000"/>
              <a:lumOff val="60000"/>
            </a:schemeClr>
          </a:solidFill>
          <a:ln w="50799">
            <a:solidFill>
              <a:schemeClr val="tx1"/>
            </a:solidFill>
            <a:round/>
            <a:headEnd/>
            <a:tailEnd/>
          </a:ln>
        </p:spPr>
        <p:txBody>
          <a:bodyPr wrap="none" lIns="90488" tIns="44450" rIns="90488" bIns="44450" anchor="ctr"/>
          <a:lstStyle/>
          <a:p>
            <a:pPr algn="ctr" eaLnBrk="0" fontAlgn="auto" hangingPunct="0">
              <a:spcBef>
                <a:spcPts val="0"/>
              </a:spcBef>
              <a:spcAft>
                <a:spcPts val="0"/>
              </a:spcAft>
              <a:defRPr/>
            </a:pPr>
            <a:r>
              <a:rPr lang="en-US" sz="2200" dirty="0">
                <a:latin typeface="Arial" pitchFamily="34" charset="0"/>
                <a:cs typeface="Arial" pitchFamily="34" charset="0"/>
              </a:rPr>
              <a:t>Total cost of</a:t>
            </a:r>
            <a:br>
              <a:rPr lang="en-US" sz="2200" dirty="0">
                <a:latin typeface="Arial" pitchFamily="34" charset="0"/>
                <a:cs typeface="Arial" pitchFamily="34" charset="0"/>
              </a:rPr>
            </a:br>
            <a:r>
              <a:rPr lang="en-US" sz="2200" dirty="0">
                <a:latin typeface="Arial" pitchFamily="34" charset="0"/>
                <a:cs typeface="Arial" pitchFamily="34" charset="0"/>
              </a:rPr>
              <a:t> asset is the cost</a:t>
            </a:r>
            <a:br>
              <a:rPr lang="en-US" sz="2200" dirty="0">
                <a:latin typeface="Arial" pitchFamily="34" charset="0"/>
                <a:cs typeface="Arial" pitchFamily="34" charset="0"/>
              </a:rPr>
            </a:br>
            <a:r>
              <a:rPr lang="en-US" sz="2200" dirty="0">
                <a:latin typeface="Arial" pitchFamily="34" charset="0"/>
                <a:cs typeface="Arial" pitchFamily="34" charset="0"/>
              </a:rPr>
              <a:t>of acquisition,</a:t>
            </a:r>
            <a:br>
              <a:rPr lang="en-US" sz="2200" dirty="0">
                <a:latin typeface="Arial" pitchFamily="34" charset="0"/>
                <a:cs typeface="Arial" pitchFamily="34" charset="0"/>
              </a:rPr>
            </a:br>
            <a:r>
              <a:rPr lang="en-US" sz="2200" dirty="0">
                <a:latin typeface="Arial" pitchFamily="34" charset="0"/>
                <a:cs typeface="Arial" pitchFamily="34" charset="0"/>
              </a:rPr>
              <a:t> exploration,</a:t>
            </a:r>
            <a:br>
              <a:rPr lang="en-US" sz="2200" dirty="0">
                <a:latin typeface="Arial" pitchFamily="34" charset="0"/>
                <a:cs typeface="Arial" pitchFamily="34" charset="0"/>
              </a:rPr>
            </a:br>
            <a:r>
              <a:rPr lang="en-US" sz="2200" dirty="0">
                <a:latin typeface="Arial" pitchFamily="34" charset="0"/>
                <a:cs typeface="Arial" pitchFamily="34" charset="0"/>
              </a:rPr>
              <a:t>and development.</a:t>
            </a:r>
          </a:p>
        </p:txBody>
      </p:sp>
      <p:sp>
        <p:nvSpPr>
          <p:cNvPr id="8" name="AutoShape 5"/>
          <p:cNvSpPr>
            <a:spLocks noChangeArrowheads="1"/>
          </p:cNvSpPr>
          <p:nvPr/>
        </p:nvSpPr>
        <p:spPr bwMode="auto">
          <a:xfrm>
            <a:off x="5924550" y="3421063"/>
            <a:ext cx="2835275" cy="1828800"/>
          </a:xfrm>
          <a:prstGeom prst="roundRect">
            <a:avLst>
              <a:gd name="adj" fmla="val 12495"/>
            </a:avLst>
          </a:prstGeom>
          <a:solidFill>
            <a:schemeClr val="accent6">
              <a:lumMod val="40000"/>
              <a:lumOff val="60000"/>
            </a:schemeClr>
          </a:solidFill>
          <a:ln w="50799">
            <a:solidFill>
              <a:schemeClr val="tx1"/>
            </a:solidFill>
            <a:round/>
            <a:headEnd/>
            <a:tailEnd/>
          </a:ln>
        </p:spPr>
        <p:txBody>
          <a:bodyPr wrap="none" lIns="90488" tIns="44450" rIns="90488" bIns="44450" anchor="ctr"/>
          <a:lstStyle/>
          <a:p>
            <a:pPr algn="ctr" eaLnBrk="0" fontAlgn="auto" hangingPunct="0">
              <a:spcBef>
                <a:spcPts val="0"/>
              </a:spcBef>
              <a:spcAft>
                <a:spcPts val="0"/>
              </a:spcAft>
              <a:defRPr/>
            </a:pPr>
            <a:r>
              <a:rPr lang="en-US" sz="2200" dirty="0">
                <a:latin typeface="Arial" pitchFamily="34" charset="0"/>
                <a:cs typeface="Arial" pitchFamily="34" charset="0"/>
              </a:rPr>
              <a:t>Total cost is</a:t>
            </a:r>
            <a:br>
              <a:rPr lang="en-US" sz="2200" dirty="0">
                <a:latin typeface="Arial" pitchFamily="34" charset="0"/>
                <a:cs typeface="Arial" pitchFamily="34" charset="0"/>
              </a:rPr>
            </a:br>
            <a:r>
              <a:rPr lang="en-US" sz="2200" dirty="0">
                <a:latin typeface="Arial" pitchFamily="34" charset="0"/>
                <a:cs typeface="Arial" pitchFamily="34" charset="0"/>
              </a:rPr>
              <a:t>allocated over</a:t>
            </a:r>
            <a:br>
              <a:rPr lang="en-US" sz="2200" dirty="0">
                <a:latin typeface="Arial" pitchFamily="34" charset="0"/>
                <a:cs typeface="Arial" pitchFamily="34" charset="0"/>
              </a:rPr>
            </a:br>
            <a:r>
              <a:rPr lang="en-US" sz="2200" dirty="0">
                <a:latin typeface="Arial" pitchFamily="34" charset="0"/>
                <a:cs typeface="Arial" pitchFamily="34" charset="0"/>
              </a:rPr>
              <a:t>periods benefited</a:t>
            </a:r>
            <a:br>
              <a:rPr lang="en-US" sz="2200" dirty="0">
                <a:latin typeface="Arial" pitchFamily="34" charset="0"/>
                <a:cs typeface="Arial" pitchFamily="34" charset="0"/>
              </a:rPr>
            </a:br>
            <a:r>
              <a:rPr lang="en-US" sz="2200" dirty="0">
                <a:latin typeface="Arial" pitchFamily="34" charset="0"/>
                <a:cs typeface="Arial" pitchFamily="34" charset="0"/>
              </a:rPr>
              <a:t>by means of </a:t>
            </a:r>
            <a:br>
              <a:rPr lang="en-US" sz="2200" dirty="0">
                <a:latin typeface="Arial" pitchFamily="34" charset="0"/>
                <a:cs typeface="Arial" pitchFamily="34" charset="0"/>
              </a:rPr>
            </a:br>
            <a:r>
              <a:rPr lang="en-US" sz="2200" dirty="0">
                <a:latin typeface="Arial" pitchFamily="34" charset="0"/>
                <a:cs typeface="Arial" pitchFamily="34" charset="0"/>
              </a:rPr>
              <a:t>depletion.</a:t>
            </a:r>
          </a:p>
        </p:txBody>
      </p:sp>
      <p:grpSp>
        <p:nvGrpSpPr>
          <p:cNvPr id="2" name="Group 10"/>
          <p:cNvGrpSpPr>
            <a:grpSpLocks/>
          </p:cNvGrpSpPr>
          <p:nvPr/>
        </p:nvGrpSpPr>
        <p:grpSpPr bwMode="auto">
          <a:xfrm>
            <a:off x="685800" y="5259388"/>
            <a:ext cx="7653338" cy="1501775"/>
            <a:chOff x="685800" y="5259280"/>
            <a:chExt cx="7653426" cy="1502468"/>
          </a:xfrm>
        </p:grpSpPr>
        <p:sp>
          <p:nvSpPr>
            <p:cNvPr id="10" name="Bent Arrow 9"/>
            <p:cNvSpPr/>
            <p:nvPr/>
          </p:nvSpPr>
          <p:spPr>
            <a:xfrm rot="3633866" flipH="1">
              <a:off x="7348306" y="5640593"/>
              <a:ext cx="1372233" cy="609607"/>
            </a:xfrm>
            <a:prstGeom prst="ben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4827" name="AutoShape 3"/>
            <p:cNvSpPr>
              <a:spLocks noChangeArrowheads="1"/>
            </p:cNvSpPr>
            <p:nvPr/>
          </p:nvSpPr>
          <p:spPr bwMode="auto">
            <a:xfrm>
              <a:off x="685800" y="6050220"/>
              <a:ext cx="7467686" cy="711528"/>
            </a:xfrm>
            <a:prstGeom prst="roundRect">
              <a:avLst>
                <a:gd name="adj" fmla="val 12495"/>
              </a:avLst>
            </a:prstGeom>
            <a:solidFill>
              <a:schemeClr val="accent1">
                <a:lumMod val="60000"/>
                <a:lumOff val="40000"/>
              </a:schemeClr>
            </a:solidFill>
            <a:ln w="50799">
              <a:solidFill>
                <a:schemeClr val="tx1"/>
              </a:solidFill>
              <a:round/>
              <a:headEnd/>
              <a:tailEnd/>
            </a:ln>
          </p:spPr>
          <p:txBody>
            <a:bodyPr wrap="none" lIns="90488" tIns="44450" rIns="90488" bIns="44450" anchor="ctr"/>
            <a:lstStyle/>
            <a:p>
              <a:pPr algn="ctr" eaLnBrk="0" fontAlgn="auto" hangingPunct="0">
                <a:spcBef>
                  <a:spcPts val="0"/>
                </a:spcBef>
                <a:spcAft>
                  <a:spcPts val="0"/>
                </a:spcAft>
                <a:defRPr/>
              </a:pPr>
              <a:r>
                <a:rPr lang="en-US" sz="2400" b="1" dirty="0">
                  <a:latin typeface="Arial" pitchFamily="34" charset="0"/>
                  <a:cs typeface="Arial" pitchFamily="34" charset="0"/>
                </a:rPr>
                <a:t>Depletion is like units-of-production depreciation.</a:t>
              </a:r>
            </a:p>
          </p:txBody>
        </p:sp>
      </p:grpSp>
      <p:sp>
        <p:nvSpPr>
          <p:cNvPr id="11367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A097F5F1-ABD0-4FF6-9B34-94B224F58575}" type="slidenum">
              <a:rPr lang="en-US"/>
              <a:pPr fontAlgn="base">
                <a:spcBef>
                  <a:spcPct val="0"/>
                </a:spcBef>
                <a:spcAft>
                  <a:spcPct val="0"/>
                </a:spcAft>
              </a:pPr>
              <a:t>44</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2000"/>
                            </p:stCondLst>
                            <p:childTnLst>
                              <p:par>
                                <p:cTn id="9" presetID="9" presetClass="entr" presetSubtype="0"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4000"/>
                            </p:stCondLst>
                            <p:childTnLst>
                              <p:par>
                                <p:cTn id="13" presetID="18" presetClass="entr" presetSubtype="3"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up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488950" y="1295400"/>
            <a:ext cx="8162925" cy="458788"/>
          </a:xfrm>
          <a:prstGeom prst="rect">
            <a:avLst/>
          </a:prstGeom>
          <a:noFill/>
          <a:ln w="12699">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chemeClr val="tx1">
                    <a:lumMod val="95000"/>
                    <a:lumOff val="5000"/>
                  </a:schemeClr>
                </a:solidFill>
                <a:latin typeface="+mn-lt"/>
                <a:cs typeface="Arial" pitchFamily="34" charset="0"/>
              </a:rPr>
              <a:t>The</a:t>
            </a:r>
            <a:r>
              <a:rPr lang="en-US" sz="2400" b="1" dirty="0">
                <a:solidFill>
                  <a:srgbClr val="FF3300"/>
                </a:solidFill>
                <a:latin typeface="+mn-lt"/>
                <a:cs typeface="Arial" pitchFamily="34" charset="0"/>
              </a:rPr>
              <a:t> </a:t>
            </a:r>
            <a:r>
              <a:rPr lang="en-US" sz="2400" b="1" dirty="0">
                <a:solidFill>
                  <a:srgbClr val="C00000"/>
                </a:solidFill>
                <a:latin typeface="+mn-lt"/>
                <a:cs typeface="Arial" pitchFamily="34" charset="0"/>
              </a:rPr>
              <a:t>unit depletion rate </a:t>
            </a:r>
            <a:r>
              <a:rPr lang="en-US" sz="2400" b="1" dirty="0">
                <a:latin typeface="+mn-lt"/>
                <a:cs typeface="Arial" pitchFamily="34" charset="0"/>
              </a:rPr>
              <a:t>is calculated as follows:</a:t>
            </a:r>
          </a:p>
        </p:txBody>
      </p:sp>
      <p:grpSp>
        <p:nvGrpSpPr>
          <p:cNvPr id="115714" name="Group 10"/>
          <p:cNvGrpSpPr>
            <a:grpSpLocks/>
          </p:cNvGrpSpPr>
          <p:nvPr/>
        </p:nvGrpSpPr>
        <p:grpSpPr bwMode="auto">
          <a:xfrm>
            <a:off x="746125" y="1754188"/>
            <a:ext cx="7639050" cy="1371600"/>
            <a:chOff x="733926" y="2971800"/>
            <a:chExt cx="7639050" cy="1371600"/>
          </a:xfrm>
        </p:grpSpPr>
        <p:sp>
          <p:nvSpPr>
            <p:cNvPr id="81944" name="Rectangle 6"/>
            <p:cNvSpPr>
              <a:spLocks noChangeArrowheads="1"/>
            </p:cNvSpPr>
            <p:nvPr/>
          </p:nvSpPr>
          <p:spPr bwMode="auto">
            <a:xfrm>
              <a:off x="733926" y="2971800"/>
              <a:ext cx="7639050" cy="1371600"/>
            </a:xfrm>
            <a:prstGeom prst="rect">
              <a:avLst/>
            </a:prstGeom>
            <a:solidFill>
              <a:schemeClr val="accent1">
                <a:lumMod val="60000"/>
                <a:lumOff val="40000"/>
              </a:schemeClr>
            </a:solidFill>
            <a:ln w="57149" cmpd="thickThin">
              <a:solidFill>
                <a:schemeClr val="tx1"/>
              </a:solidFill>
              <a:miter lim="800000"/>
              <a:headEnd/>
              <a:tailEnd/>
            </a:ln>
          </p:spPr>
          <p:txBody>
            <a:bodyPr wrap="none" anchor="ctr"/>
            <a:lstStyle/>
            <a:p>
              <a:pPr fontAlgn="auto">
                <a:spcBef>
                  <a:spcPts val="0"/>
                </a:spcBef>
                <a:spcAft>
                  <a:spcPts val="0"/>
                </a:spcAft>
                <a:defRPr/>
              </a:pPr>
              <a:endParaRPr lang="en-US" dirty="0">
                <a:latin typeface="Arial" pitchFamily="34" charset="0"/>
                <a:cs typeface="Arial" pitchFamily="34" charset="0"/>
              </a:endParaRPr>
            </a:p>
          </p:txBody>
        </p:sp>
        <p:sp>
          <p:nvSpPr>
            <p:cNvPr id="115737" name="Line 7"/>
            <p:cNvSpPr>
              <a:spLocks noChangeShapeType="1"/>
            </p:cNvSpPr>
            <p:nvPr/>
          </p:nvSpPr>
          <p:spPr bwMode="auto">
            <a:xfrm>
              <a:off x="1193800" y="3765884"/>
              <a:ext cx="6273800" cy="0"/>
            </a:xfrm>
            <a:prstGeom prst="line">
              <a:avLst/>
            </a:prstGeom>
            <a:noFill/>
            <a:ln w="28575">
              <a:solidFill>
                <a:schemeClr val="tx1"/>
              </a:solidFill>
              <a:round/>
              <a:headEnd/>
              <a:tailEnd/>
            </a:ln>
          </p:spPr>
          <p:txBody>
            <a:bodyPr wrap="none" anchor="ctr"/>
            <a:lstStyle/>
            <a:p>
              <a:endParaRPr lang="en-US"/>
            </a:p>
          </p:txBody>
        </p:sp>
        <p:sp>
          <p:nvSpPr>
            <p:cNvPr id="115738" name="Rectangle 8"/>
            <p:cNvSpPr>
              <a:spLocks noChangeArrowheads="1"/>
            </p:cNvSpPr>
            <p:nvPr/>
          </p:nvSpPr>
          <p:spPr bwMode="auto">
            <a:xfrm>
              <a:off x="1233989" y="3956803"/>
              <a:ext cx="6715125" cy="385234"/>
            </a:xfrm>
            <a:prstGeom prst="rect">
              <a:avLst/>
            </a:prstGeom>
            <a:noFill/>
            <a:ln w="12699">
              <a:noFill/>
              <a:miter lim="800000"/>
              <a:headEnd/>
              <a:tailEnd/>
            </a:ln>
          </p:spPr>
          <p:txBody>
            <a:bodyPr lIns="90488" tIns="44450" rIns="90488" bIns="44450">
              <a:spAutoFit/>
            </a:bodyPr>
            <a:lstStyle/>
            <a:p>
              <a:pPr algn="ctr" eaLnBrk="0" hangingPunct="0">
                <a:lnSpc>
                  <a:spcPct val="80000"/>
                </a:lnSpc>
                <a:spcBef>
                  <a:spcPct val="10000"/>
                </a:spcBef>
              </a:pPr>
              <a:r>
                <a:rPr lang="en-US" sz="2400"/>
                <a:t>Estimated Recoverable Units</a:t>
              </a:r>
            </a:p>
          </p:txBody>
        </p:sp>
        <p:sp>
          <p:nvSpPr>
            <p:cNvPr id="115739" name="Rectangle 9"/>
            <p:cNvSpPr>
              <a:spLocks noChangeArrowheads="1"/>
            </p:cNvSpPr>
            <p:nvPr/>
          </p:nvSpPr>
          <p:spPr bwMode="auto">
            <a:xfrm>
              <a:off x="1462589" y="3010653"/>
              <a:ext cx="6715125" cy="784225"/>
            </a:xfrm>
            <a:prstGeom prst="rect">
              <a:avLst/>
            </a:prstGeom>
            <a:noFill/>
            <a:ln w="12699">
              <a:noFill/>
              <a:miter lim="800000"/>
              <a:headEnd/>
              <a:tailEnd/>
            </a:ln>
          </p:spPr>
          <p:txBody>
            <a:bodyPr lIns="90488" tIns="44450" rIns="90488" bIns="44450">
              <a:spAutoFit/>
            </a:bodyPr>
            <a:lstStyle/>
            <a:p>
              <a:pPr eaLnBrk="0" hangingPunct="0">
                <a:lnSpc>
                  <a:spcPct val="95000"/>
                </a:lnSpc>
                <a:spcBef>
                  <a:spcPct val="10000"/>
                </a:spcBef>
              </a:pPr>
              <a:r>
                <a:rPr lang="en-US" sz="2400" b="1"/>
                <a:t>   </a:t>
              </a:r>
              <a:r>
                <a:rPr lang="en-US" sz="2400"/>
                <a:t>Acquisition and                       Residual</a:t>
              </a:r>
              <a:br>
                <a:rPr lang="en-US" sz="2400"/>
              </a:br>
              <a:r>
                <a:rPr lang="en-US" sz="2400"/>
                <a:t>Development Cost                        Value</a:t>
              </a:r>
            </a:p>
          </p:txBody>
        </p:sp>
        <p:sp>
          <p:nvSpPr>
            <p:cNvPr id="115740" name="Rectangle 10"/>
            <p:cNvSpPr>
              <a:spLocks noChangeArrowheads="1"/>
            </p:cNvSpPr>
            <p:nvPr/>
          </p:nvSpPr>
          <p:spPr bwMode="auto">
            <a:xfrm>
              <a:off x="4724400" y="3040815"/>
              <a:ext cx="604838" cy="698500"/>
            </a:xfrm>
            <a:prstGeom prst="rect">
              <a:avLst/>
            </a:prstGeom>
            <a:noFill/>
            <a:ln w="12699">
              <a:noFill/>
              <a:miter lim="800000"/>
              <a:headEnd/>
              <a:tailEnd/>
            </a:ln>
          </p:spPr>
          <p:txBody>
            <a:bodyPr wrap="none" lIns="90488" tIns="44450" rIns="90488" bIns="44450">
              <a:spAutoFit/>
            </a:bodyPr>
            <a:lstStyle/>
            <a:p>
              <a:pPr eaLnBrk="0" hangingPunct="0"/>
              <a:r>
                <a:rPr lang="en-US" sz="4000" b="1"/>
                <a:t>– </a:t>
              </a:r>
            </a:p>
          </p:txBody>
        </p:sp>
      </p:grpSp>
      <p:grpSp>
        <p:nvGrpSpPr>
          <p:cNvPr id="3" name="Group 28"/>
          <p:cNvGrpSpPr>
            <a:grpSpLocks/>
          </p:cNvGrpSpPr>
          <p:nvPr/>
        </p:nvGrpSpPr>
        <p:grpSpPr bwMode="auto">
          <a:xfrm>
            <a:off x="381000" y="4573588"/>
            <a:ext cx="8509000" cy="1873250"/>
            <a:chOff x="482600" y="4756150"/>
            <a:chExt cx="8509000" cy="1873250"/>
          </a:xfrm>
        </p:grpSpPr>
        <p:sp>
          <p:nvSpPr>
            <p:cNvPr id="81934" name="Rectangle 10"/>
            <p:cNvSpPr>
              <a:spLocks noChangeArrowheads="1"/>
            </p:cNvSpPr>
            <p:nvPr/>
          </p:nvSpPr>
          <p:spPr bwMode="auto">
            <a:xfrm>
              <a:off x="482600" y="5426075"/>
              <a:ext cx="1879600" cy="814387"/>
            </a:xfrm>
            <a:prstGeom prst="rect">
              <a:avLst/>
            </a:prstGeom>
            <a:solidFill>
              <a:schemeClr val="accent3">
                <a:lumMod val="40000"/>
                <a:lumOff val="60000"/>
              </a:schemeClr>
            </a:solidFill>
            <a:ln w="25399">
              <a:solidFill>
                <a:schemeClr val="tx1"/>
              </a:solidFill>
              <a:miter lim="800000"/>
              <a:headEnd/>
              <a:tailEnd/>
            </a:ln>
          </p:spPr>
          <p:txBody>
            <a:bodyPr wrap="none" lIns="90488" tIns="44450" rIns="90488" bIns="44450" anchor="ctr"/>
            <a:lstStyle/>
            <a:p>
              <a:pPr algn="ctr" eaLnBrk="0" fontAlgn="auto" hangingPunct="0">
                <a:spcBef>
                  <a:spcPts val="0"/>
                </a:spcBef>
                <a:spcAft>
                  <a:spcPts val="0"/>
                </a:spcAft>
                <a:defRPr/>
              </a:pPr>
              <a:r>
                <a:rPr lang="en-US" sz="2400" b="1" dirty="0">
                  <a:latin typeface="Arial" pitchFamily="34" charset="0"/>
                  <a:cs typeface="Arial" pitchFamily="34" charset="0"/>
                </a:rPr>
                <a:t>Depletion</a:t>
              </a:r>
              <a:br>
                <a:rPr lang="en-US" sz="2400" b="1" dirty="0">
                  <a:latin typeface="Arial" pitchFamily="34" charset="0"/>
                  <a:cs typeface="Arial" pitchFamily="34" charset="0"/>
                </a:rPr>
              </a:br>
              <a:r>
                <a:rPr lang="en-US" sz="2400" b="1" dirty="0">
                  <a:latin typeface="Arial" pitchFamily="34" charset="0"/>
                  <a:cs typeface="Arial" pitchFamily="34" charset="0"/>
                </a:rPr>
                <a:t>cost</a:t>
              </a:r>
            </a:p>
          </p:txBody>
        </p:sp>
        <p:grpSp>
          <p:nvGrpSpPr>
            <p:cNvPr id="115727" name="Group 11"/>
            <p:cNvGrpSpPr>
              <a:grpSpLocks/>
            </p:cNvGrpSpPr>
            <p:nvPr/>
          </p:nvGrpSpPr>
          <p:grpSpPr bwMode="auto">
            <a:xfrm>
              <a:off x="2387600" y="5441952"/>
              <a:ext cx="3251200" cy="791374"/>
              <a:chOff x="1448" y="2900"/>
              <a:chExt cx="2048" cy="632"/>
            </a:xfrm>
          </p:grpSpPr>
          <p:sp>
            <p:nvSpPr>
              <p:cNvPr id="115734" name="Line 12"/>
              <p:cNvSpPr>
                <a:spLocks noChangeShapeType="1"/>
              </p:cNvSpPr>
              <p:nvPr/>
            </p:nvSpPr>
            <p:spPr bwMode="auto">
              <a:xfrm>
                <a:off x="1448" y="3216"/>
                <a:ext cx="560" cy="0"/>
              </a:xfrm>
              <a:prstGeom prst="line">
                <a:avLst/>
              </a:prstGeom>
              <a:noFill/>
              <a:ln w="25399">
                <a:solidFill>
                  <a:schemeClr val="tx1"/>
                </a:solidFill>
                <a:round/>
                <a:headEnd/>
                <a:tailEnd type="triangle" w="med" len="med"/>
              </a:ln>
            </p:spPr>
            <p:txBody>
              <a:bodyPr wrap="none" anchor="ctr"/>
              <a:lstStyle/>
              <a:p>
                <a:endParaRPr lang="en-US"/>
              </a:p>
            </p:txBody>
          </p:sp>
          <p:sp>
            <p:nvSpPr>
              <p:cNvPr id="81943" name="Rectangle 13"/>
              <p:cNvSpPr>
                <a:spLocks noChangeArrowheads="1"/>
              </p:cNvSpPr>
              <p:nvPr/>
            </p:nvSpPr>
            <p:spPr bwMode="auto">
              <a:xfrm>
                <a:off x="2024" y="2900"/>
                <a:ext cx="1472" cy="635"/>
              </a:xfrm>
              <a:prstGeom prst="rect">
                <a:avLst/>
              </a:prstGeom>
              <a:solidFill>
                <a:schemeClr val="accent6">
                  <a:lumMod val="60000"/>
                  <a:lumOff val="40000"/>
                </a:schemeClr>
              </a:solidFill>
              <a:ln w="25399">
                <a:solidFill>
                  <a:schemeClr val="tx1"/>
                </a:solidFill>
                <a:miter lim="800000"/>
                <a:headEnd/>
                <a:tailEnd/>
              </a:ln>
            </p:spPr>
            <p:txBody>
              <a:bodyPr wrap="none" lIns="90488" tIns="44450" rIns="90488" bIns="44450" anchor="ctr"/>
              <a:lstStyle/>
              <a:p>
                <a:pPr algn="ctr" eaLnBrk="0" fontAlgn="auto" hangingPunct="0">
                  <a:spcBef>
                    <a:spcPts val="0"/>
                  </a:spcBef>
                  <a:spcAft>
                    <a:spcPts val="0"/>
                  </a:spcAft>
                  <a:defRPr/>
                </a:pPr>
                <a:r>
                  <a:rPr lang="en-US" sz="2400" b="1" dirty="0">
                    <a:latin typeface="Arial" pitchFamily="34" charset="0"/>
                    <a:cs typeface="Arial" pitchFamily="34" charset="0"/>
                  </a:rPr>
                  <a:t>Inventory</a:t>
                </a:r>
                <a:br>
                  <a:rPr lang="en-US" sz="2400" b="1" dirty="0">
                    <a:latin typeface="Arial" pitchFamily="34" charset="0"/>
                    <a:cs typeface="Arial" pitchFamily="34" charset="0"/>
                  </a:rPr>
                </a:br>
                <a:r>
                  <a:rPr lang="en-US" sz="2400" b="1" dirty="0">
                    <a:latin typeface="Arial" pitchFamily="34" charset="0"/>
                    <a:cs typeface="Arial" pitchFamily="34" charset="0"/>
                  </a:rPr>
                  <a:t>for sale</a:t>
                </a:r>
              </a:p>
            </p:txBody>
          </p:sp>
        </p:grpSp>
        <p:grpSp>
          <p:nvGrpSpPr>
            <p:cNvPr id="115728" name="Group 14"/>
            <p:cNvGrpSpPr>
              <a:grpSpLocks/>
            </p:cNvGrpSpPr>
            <p:nvPr/>
          </p:nvGrpSpPr>
          <p:grpSpPr bwMode="auto">
            <a:xfrm>
              <a:off x="5664200" y="4756150"/>
              <a:ext cx="3327400" cy="1873250"/>
              <a:chOff x="3512" y="2468"/>
              <a:chExt cx="2096" cy="1496"/>
            </a:xfrm>
          </p:grpSpPr>
          <p:sp>
            <p:nvSpPr>
              <p:cNvPr id="115729" name="Line 15"/>
              <p:cNvSpPr>
                <a:spLocks noChangeShapeType="1"/>
              </p:cNvSpPr>
              <p:nvPr/>
            </p:nvSpPr>
            <p:spPr bwMode="auto">
              <a:xfrm flipV="1">
                <a:off x="3512" y="2776"/>
                <a:ext cx="608" cy="448"/>
              </a:xfrm>
              <a:prstGeom prst="line">
                <a:avLst/>
              </a:prstGeom>
              <a:noFill/>
              <a:ln w="25399">
                <a:solidFill>
                  <a:schemeClr val="tx1"/>
                </a:solidFill>
                <a:round/>
                <a:headEnd/>
                <a:tailEnd type="triangle" w="med" len="med"/>
              </a:ln>
            </p:spPr>
            <p:txBody>
              <a:bodyPr wrap="none" anchor="ctr"/>
              <a:lstStyle/>
              <a:p>
                <a:endParaRPr lang="en-US"/>
              </a:p>
            </p:txBody>
          </p:sp>
          <p:sp>
            <p:nvSpPr>
              <p:cNvPr id="115730" name="Line 16"/>
              <p:cNvSpPr>
                <a:spLocks noChangeShapeType="1"/>
              </p:cNvSpPr>
              <p:nvPr/>
            </p:nvSpPr>
            <p:spPr bwMode="auto">
              <a:xfrm>
                <a:off x="3512" y="3224"/>
                <a:ext cx="608" cy="416"/>
              </a:xfrm>
              <a:prstGeom prst="line">
                <a:avLst/>
              </a:prstGeom>
              <a:noFill/>
              <a:ln w="25399">
                <a:solidFill>
                  <a:schemeClr val="tx1"/>
                </a:solidFill>
                <a:round/>
                <a:headEnd/>
                <a:tailEnd type="triangle" w="med" len="med"/>
              </a:ln>
            </p:spPr>
            <p:txBody>
              <a:bodyPr wrap="none" anchor="ctr"/>
              <a:lstStyle/>
              <a:p>
                <a:endParaRPr lang="en-US"/>
              </a:p>
            </p:txBody>
          </p:sp>
          <p:grpSp>
            <p:nvGrpSpPr>
              <p:cNvPr id="115731" name="Group 17"/>
              <p:cNvGrpSpPr>
                <a:grpSpLocks/>
              </p:cNvGrpSpPr>
              <p:nvPr/>
            </p:nvGrpSpPr>
            <p:grpSpPr bwMode="auto">
              <a:xfrm>
                <a:off x="4136" y="2468"/>
                <a:ext cx="1472" cy="1496"/>
                <a:chOff x="4136" y="2468"/>
                <a:chExt cx="1472" cy="1496"/>
              </a:xfrm>
            </p:grpSpPr>
            <p:sp>
              <p:nvSpPr>
                <p:cNvPr id="81940" name="Rectangle 18"/>
                <p:cNvSpPr>
                  <a:spLocks noChangeArrowheads="1"/>
                </p:cNvSpPr>
                <p:nvPr/>
              </p:nvSpPr>
              <p:spPr bwMode="auto">
                <a:xfrm>
                  <a:off x="4136" y="3331"/>
                  <a:ext cx="1472" cy="633"/>
                </a:xfrm>
                <a:prstGeom prst="rect">
                  <a:avLst/>
                </a:prstGeom>
                <a:solidFill>
                  <a:schemeClr val="tx2">
                    <a:lumMod val="20000"/>
                    <a:lumOff val="80000"/>
                  </a:schemeClr>
                </a:solidFill>
                <a:ln w="25399">
                  <a:solidFill>
                    <a:schemeClr val="tx1"/>
                  </a:solidFill>
                  <a:miter lim="800000"/>
                  <a:headEnd/>
                  <a:tailEnd/>
                </a:ln>
              </p:spPr>
              <p:txBody>
                <a:bodyPr wrap="none" lIns="90488" tIns="44450" rIns="90488" bIns="44450" anchor="ctr"/>
                <a:lstStyle/>
                <a:p>
                  <a:pPr algn="ctr" eaLnBrk="0" fontAlgn="auto" hangingPunct="0">
                    <a:spcBef>
                      <a:spcPts val="0"/>
                    </a:spcBef>
                    <a:spcAft>
                      <a:spcPts val="0"/>
                    </a:spcAft>
                    <a:defRPr/>
                  </a:pPr>
                  <a:r>
                    <a:rPr lang="en-US" sz="2400" b="1" dirty="0">
                      <a:latin typeface="Arial" pitchFamily="34" charset="0"/>
                      <a:cs typeface="Arial" pitchFamily="34" charset="0"/>
                    </a:rPr>
                    <a:t>Unsold</a:t>
                  </a:r>
                  <a:br>
                    <a:rPr lang="en-US" sz="2400" b="1" dirty="0">
                      <a:latin typeface="Arial" pitchFamily="34" charset="0"/>
                      <a:cs typeface="Arial" pitchFamily="34" charset="0"/>
                    </a:rPr>
                  </a:br>
                  <a:r>
                    <a:rPr lang="en-US" sz="2400" b="1" dirty="0">
                      <a:latin typeface="Arial" pitchFamily="34" charset="0"/>
                      <a:cs typeface="Arial" pitchFamily="34" charset="0"/>
                    </a:rPr>
                    <a:t>Inventory</a:t>
                  </a:r>
                </a:p>
              </p:txBody>
            </p:sp>
            <p:sp>
              <p:nvSpPr>
                <p:cNvPr id="81941" name="Rectangle 19"/>
                <p:cNvSpPr>
                  <a:spLocks noChangeArrowheads="1"/>
                </p:cNvSpPr>
                <p:nvPr/>
              </p:nvSpPr>
              <p:spPr bwMode="auto">
                <a:xfrm>
                  <a:off x="4136" y="2468"/>
                  <a:ext cx="1472" cy="633"/>
                </a:xfrm>
                <a:prstGeom prst="rect">
                  <a:avLst/>
                </a:prstGeom>
                <a:solidFill>
                  <a:schemeClr val="tx2">
                    <a:lumMod val="20000"/>
                    <a:lumOff val="80000"/>
                  </a:schemeClr>
                </a:solidFill>
                <a:ln w="25399">
                  <a:solidFill>
                    <a:schemeClr val="tx1"/>
                  </a:solidFill>
                  <a:miter lim="800000"/>
                  <a:headEnd/>
                  <a:tailEnd/>
                </a:ln>
              </p:spPr>
              <p:txBody>
                <a:bodyPr wrap="none" lIns="90488" tIns="44450" rIns="90488" bIns="44450" anchor="ctr"/>
                <a:lstStyle/>
                <a:p>
                  <a:pPr algn="ctr" eaLnBrk="0" fontAlgn="auto" hangingPunct="0">
                    <a:spcBef>
                      <a:spcPts val="0"/>
                    </a:spcBef>
                    <a:spcAft>
                      <a:spcPts val="0"/>
                    </a:spcAft>
                    <a:defRPr/>
                  </a:pPr>
                  <a:r>
                    <a:rPr lang="en-US" sz="2400" b="1" dirty="0">
                      <a:latin typeface="Arial" pitchFamily="34" charset="0"/>
                      <a:cs typeface="Arial" pitchFamily="34" charset="0"/>
                    </a:rPr>
                    <a:t>Cost of</a:t>
                  </a:r>
                  <a:br>
                    <a:rPr lang="en-US" sz="2400" b="1" dirty="0">
                      <a:latin typeface="Arial" pitchFamily="34" charset="0"/>
                      <a:cs typeface="Arial" pitchFamily="34" charset="0"/>
                    </a:rPr>
                  </a:br>
                  <a:r>
                    <a:rPr lang="en-US" sz="2400" b="1" dirty="0">
                      <a:latin typeface="Arial" pitchFamily="34" charset="0"/>
                      <a:cs typeface="Arial" pitchFamily="34" charset="0"/>
                    </a:rPr>
                    <a:t>goods sold</a:t>
                  </a:r>
                </a:p>
              </p:txBody>
            </p:sp>
          </p:grpSp>
        </p:grpSp>
      </p:grpSp>
      <p:grpSp>
        <p:nvGrpSpPr>
          <p:cNvPr id="7" name="Group 29"/>
          <p:cNvGrpSpPr>
            <a:grpSpLocks/>
          </p:cNvGrpSpPr>
          <p:nvPr/>
        </p:nvGrpSpPr>
        <p:grpSpPr bwMode="auto">
          <a:xfrm>
            <a:off x="-304800" y="3278188"/>
            <a:ext cx="7010400" cy="1262062"/>
            <a:chOff x="-304800" y="3429000"/>
            <a:chExt cx="7011072" cy="1261532"/>
          </a:xfrm>
        </p:grpSpPr>
        <p:sp>
          <p:nvSpPr>
            <p:cNvPr id="115719" name="Rectangle 2"/>
            <p:cNvSpPr txBox="1">
              <a:spLocks noChangeArrowheads="1"/>
            </p:cNvSpPr>
            <p:nvPr/>
          </p:nvSpPr>
          <p:spPr bwMode="auto">
            <a:xfrm>
              <a:off x="-304800" y="3429000"/>
              <a:ext cx="5257800" cy="533400"/>
            </a:xfrm>
            <a:prstGeom prst="rect">
              <a:avLst/>
            </a:prstGeom>
            <a:noFill/>
            <a:ln w="9525">
              <a:noFill/>
              <a:miter lim="800000"/>
              <a:headEnd/>
              <a:tailEnd/>
            </a:ln>
          </p:spPr>
          <p:txBody>
            <a:bodyPr lIns="90488" tIns="44450" rIns="90488" bIns="44450"/>
            <a:lstStyle/>
            <a:p>
              <a:pPr marL="273050" indent="-273050" algn="ctr" eaLnBrk="0" hangingPunct="0">
                <a:spcBef>
                  <a:spcPts val="600"/>
                </a:spcBef>
                <a:buClr>
                  <a:schemeClr val="accent1"/>
                </a:buClr>
                <a:buSzPct val="76000"/>
                <a:buFont typeface="Wingdings" pitchFamily="2" charset="2"/>
                <a:buNone/>
              </a:pPr>
              <a:r>
                <a:rPr lang="en-US" sz="2400" b="1"/>
                <a:t>Depletion cost for a period is:</a:t>
              </a:r>
            </a:p>
          </p:txBody>
        </p:sp>
        <p:grpSp>
          <p:nvGrpSpPr>
            <p:cNvPr id="115720" name="Group 3"/>
            <p:cNvGrpSpPr>
              <a:grpSpLocks/>
            </p:cNvGrpSpPr>
            <p:nvPr/>
          </p:nvGrpSpPr>
          <p:grpSpPr bwMode="auto">
            <a:xfrm>
              <a:off x="228600" y="3979332"/>
              <a:ext cx="6477672" cy="711200"/>
              <a:chOff x="28" y="1620"/>
              <a:chExt cx="4464" cy="448"/>
            </a:xfrm>
          </p:grpSpPr>
          <p:sp>
            <p:nvSpPr>
              <p:cNvPr id="115721" name="Rectangle 4"/>
              <p:cNvSpPr>
                <a:spLocks noChangeArrowheads="1"/>
              </p:cNvSpPr>
              <p:nvPr/>
            </p:nvSpPr>
            <p:spPr bwMode="auto">
              <a:xfrm>
                <a:off x="28" y="1620"/>
                <a:ext cx="1830" cy="250"/>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000" b="1">
                    <a:solidFill>
                      <a:srgbClr val="C00000"/>
                    </a:solidFill>
                  </a:rPr>
                  <a:t>UNIT DEPLETION</a:t>
                </a:r>
              </a:p>
            </p:txBody>
          </p:sp>
          <p:sp>
            <p:nvSpPr>
              <p:cNvPr id="115722" name="Rectangle 5"/>
              <p:cNvSpPr>
                <a:spLocks noChangeArrowheads="1"/>
              </p:cNvSpPr>
              <p:nvPr/>
            </p:nvSpPr>
            <p:spPr bwMode="auto">
              <a:xfrm>
                <a:off x="220" y="1818"/>
                <a:ext cx="1494" cy="250"/>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000" b="1">
                    <a:solidFill>
                      <a:srgbClr val="C00000"/>
                    </a:solidFill>
                  </a:rPr>
                  <a:t>RATE</a:t>
                </a:r>
              </a:p>
            </p:txBody>
          </p:sp>
          <p:sp>
            <p:nvSpPr>
              <p:cNvPr id="115723" name="Rectangle 6"/>
              <p:cNvSpPr>
                <a:spLocks noChangeArrowheads="1"/>
              </p:cNvSpPr>
              <p:nvPr/>
            </p:nvSpPr>
            <p:spPr bwMode="auto">
              <a:xfrm>
                <a:off x="2182" y="1620"/>
                <a:ext cx="2118" cy="250"/>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000" b="1">
                    <a:solidFill>
                      <a:srgbClr val="C00000"/>
                    </a:solidFill>
                  </a:rPr>
                  <a:t>NUMBER OF UNITS</a:t>
                </a:r>
              </a:p>
            </p:txBody>
          </p:sp>
          <p:sp>
            <p:nvSpPr>
              <p:cNvPr id="115724" name="Rectangle 7"/>
              <p:cNvSpPr>
                <a:spLocks noChangeArrowheads="1"/>
              </p:cNvSpPr>
              <p:nvPr/>
            </p:nvSpPr>
            <p:spPr bwMode="auto">
              <a:xfrm>
                <a:off x="1990" y="1818"/>
                <a:ext cx="2502" cy="250"/>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000" b="1">
                    <a:solidFill>
                      <a:srgbClr val="C00000"/>
                    </a:solidFill>
                  </a:rPr>
                  <a:t>EXTRACTED IN PERIOD</a:t>
                </a:r>
              </a:p>
            </p:txBody>
          </p:sp>
          <p:sp>
            <p:nvSpPr>
              <p:cNvPr id="115725" name="Rectangle 8"/>
              <p:cNvSpPr>
                <a:spLocks noChangeArrowheads="1"/>
              </p:cNvSpPr>
              <p:nvPr/>
            </p:nvSpPr>
            <p:spPr bwMode="auto">
              <a:xfrm>
                <a:off x="1784" y="1648"/>
                <a:ext cx="390" cy="406"/>
              </a:xfrm>
              <a:prstGeom prst="rect">
                <a:avLst/>
              </a:prstGeom>
              <a:noFill/>
              <a:ln w="12699">
                <a:noFill/>
                <a:miter lim="800000"/>
                <a:headEnd/>
                <a:tailEnd/>
              </a:ln>
            </p:spPr>
            <p:txBody>
              <a:bodyPr lIns="90488" tIns="44450" rIns="90488" bIns="44450">
                <a:spAutoFit/>
              </a:bodyPr>
              <a:lstStyle/>
              <a:p>
                <a:pPr eaLnBrk="0" hangingPunct="0">
                  <a:spcBef>
                    <a:spcPct val="50000"/>
                  </a:spcBef>
                </a:pPr>
                <a:r>
                  <a:rPr lang="en-US" sz="3600">
                    <a:solidFill>
                      <a:srgbClr val="C00000"/>
                    </a:solidFill>
                  </a:rPr>
                  <a:t>×</a:t>
                </a:r>
              </a:p>
            </p:txBody>
          </p:sp>
        </p:grpSp>
      </p:grpSp>
      <p:sp>
        <p:nvSpPr>
          <p:cNvPr id="45062" name="Rectangle 7"/>
          <p:cNvSpPr>
            <a:spLocks noGrp="1" noChangeArrowheads="1"/>
          </p:cNvSpPr>
          <p:nvPr>
            <p:ph type="title"/>
          </p:nvPr>
        </p:nvSpPr>
        <p:spPr>
          <a:xfrm>
            <a:off x="457200" y="-9525"/>
            <a:ext cx="8382000" cy="1371600"/>
          </a:xfrm>
        </p:spPr>
        <p:txBody>
          <a:bodyPr/>
          <a:lstStyle/>
          <a:p>
            <a:pPr fontAlgn="auto">
              <a:spcAft>
                <a:spcPts val="0"/>
              </a:spcAft>
              <a:defRPr/>
            </a:pPr>
            <a:r>
              <a:rPr lang="en-US" dirty="0" smtClean="0"/>
              <a:t>Acquisition and Depletion of Natural Resources</a:t>
            </a:r>
          </a:p>
        </p:txBody>
      </p:sp>
      <p:sp>
        <p:nvSpPr>
          <p:cNvPr id="11571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83B39BF8-3EC1-48BD-A0A2-55CC7293A009}" type="slidenum">
              <a:rPr lang="en-US"/>
              <a:pPr fontAlgn="base">
                <a:spcBef>
                  <a:spcPct val="0"/>
                </a:spcBef>
                <a:spcAft>
                  <a:spcPct val="0"/>
                </a:spcAft>
              </a:pPr>
              <a:t>45</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2500"/>
                            </p:stCondLst>
                            <p:childTnLst>
                              <p:par>
                                <p:cTn id="9" presetID="1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fontAlgn="auto">
              <a:spcAft>
                <a:spcPts val="0"/>
              </a:spcAft>
              <a:defRPr/>
            </a:pPr>
            <a:r>
              <a:rPr lang="en-US" dirty="0" smtClean="0"/>
              <a:t>Focus on Cash Flows</a:t>
            </a:r>
          </a:p>
        </p:txBody>
      </p:sp>
      <p:pic>
        <p:nvPicPr>
          <p:cNvPr id="117762" name="Picture 3"/>
          <p:cNvPicPr>
            <a:picLocks noChangeAspect="1" noChangeArrowheads="1"/>
          </p:cNvPicPr>
          <p:nvPr/>
        </p:nvPicPr>
        <p:blipFill>
          <a:blip r:embed="rId3"/>
          <a:srcRect/>
          <a:stretch>
            <a:fillRect/>
          </a:stretch>
        </p:blipFill>
        <p:spPr bwMode="auto">
          <a:xfrm>
            <a:off x="163513" y="1600200"/>
            <a:ext cx="8686800" cy="3783013"/>
          </a:xfrm>
          <a:prstGeom prst="rect">
            <a:avLst/>
          </a:prstGeom>
          <a:noFill/>
          <a:ln w="9525">
            <a:noFill/>
            <a:miter lim="800000"/>
            <a:headEnd/>
            <a:tailEnd/>
          </a:ln>
        </p:spPr>
      </p:pic>
      <p:sp>
        <p:nvSpPr>
          <p:cNvPr id="11776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49C9F2AF-A2E8-46A0-9CD9-4BF2D3715E97}" type="slidenum">
              <a:rPr lang="en-US"/>
              <a:pPr fontAlgn="base">
                <a:spcBef>
                  <a:spcPct val="0"/>
                </a:spcBef>
                <a:spcAft>
                  <a:spcPct val="0"/>
                </a:spcAft>
              </a:pPr>
              <a:t>46</a:t>
            </a:fld>
            <a:endParaRPr lang="en-US"/>
          </a:p>
        </p:txBody>
      </p:sp>
      <p:pic>
        <p:nvPicPr>
          <p:cNvPr id="117764" name="Picture 4" descr="Dollar signs and money"/>
          <p:cNvPicPr>
            <a:picLocks noChangeAspect="1" noChangeArrowheads="1"/>
          </p:cNvPicPr>
          <p:nvPr/>
        </p:nvPicPr>
        <p:blipFill>
          <a:blip r:embed="rId4"/>
          <a:srcRect t="12500" b="16667"/>
          <a:stretch>
            <a:fillRect/>
          </a:stretch>
        </p:blipFill>
        <p:spPr bwMode="auto">
          <a:xfrm>
            <a:off x="3505200" y="5365750"/>
            <a:ext cx="2065338" cy="14636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287588" y="2590800"/>
            <a:ext cx="4572000" cy="466725"/>
            <a:chOff x="1465" y="2221"/>
            <a:chExt cx="2880" cy="391"/>
          </a:xfrm>
        </p:grpSpPr>
        <p:cxnSp>
          <p:nvCxnSpPr>
            <p:cNvPr id="119817" name="AutoShape 8"/>
            <p:cNvCxnSpPr>
              <a:cxnSpLocks noChangeShapeType="1"/>
              <a:stCxn id="328708" idx="2"/>
              <a:endCxn id="328710" idx="0"/>
            </p:cNvCxnSpPr>
            <p:nvPr/>
          </p:nvCxnSpPr>
          <p:spPr bwMode="auto">
            <a:xfrm rot="16200000" flipH="1">
              <a:off x="1989" y="1697"/>
              <a:ext cx="391" cy="1440"/>
            </a:xfrm>
            <a:prstGeom prst="bentConnector3">
              <a:avLst>
                <a:gd name="adj1" fmla="val 50000"/>
              </a:avLst>
            </a:prstGeom>
            <a:noFill/>
            <a:ln w="38100">
              <a:solidFill>
                <a:schemeClr val="tx1"/>
              </a:solidFill>
              <a:miter lim="800000"/>
              <a:headEnd/>
              <a:tailEnd type="triangle" w="med" len="med"/>
            </a:ln>
          </p:spPr>
        </p:cxnSp>
        <p:cxnSp>
          <p:nvCxnSpPr>
            <p:cNvPr id="119818" name="AutoShape 9"/>
            <p:cNvCxnSpPr>
              <a:cxnSpLocks noChangeShapeType="1"/>
              <a:stCxn id="328709" idx="2"/>
              <a:endCxn id="328710" idx="0"/>
            </p:cNvCxnSpPr>
            <p:nvPr/>
          </p:nvCxnSpPr>
          <p:spPr bwMode="auto">
            <a:xfrm rot="5400000">
              <a:off x="3429" y="1697"/>
              <a:ext cx="391" cy="1440"/>
            </a:xfrm>
            <a:prstGeom prst="bentConnector3">
              <a:avLst>
                <a:gd name="adj1" fmla="val 50000"/>
              </a:avLst>
            </a:prstGeom>
            <a:noFill/>
            <a:ln w="38100">
              <a:solidFill>
                <a:schemeClr val="tx1"/>
              </a:solidFill>
              <a:miter lim="800000"/>
              <a:headEnd/>
              <a:tailEnd type="triangle" w="med" len="med"/>
            </a:ln>
          </p:spPr>
        </p:cxnSp>
      </p:grpSp>
      <p:sp>
        <p:nvSpPr>
          <p:cNvPr id="51203" name="Rectangle 10"/>
          <p:cNvSpPr>
            <a:spLocks noGrp="1" noChangeArrowheads="1"/>
          </p:cNvSpPr>
          <p:nvPr>
            <p:ph type="title"/>
          </p:nvPr>
        </p:nvSpPr>
        <p:spPr>
          <a:xfrm>
            <a:off x="457200" y="-98425"/>
            <a:ext cx="8382000" cy="1371600"/>
          </a:xfrm>
        </p:spPr>
        <p:txBody>
          <a:bodyPr>
            <a:noAutofit/>
          </a:bodyPr>
          <a:lstStyle/>
          <a:p>
            <a:pPr fontAlgn="auto">
              <a:spcAft>
                <a:spcPts val="0"/>
              </a:spcAft>
              <a:defRPr/>
            </a:pPr>
            <a:r>
              <a:rPr lang="en-US" dirty="0" smtClean="0"/>
              <a:t>Chapter Supplement:</a:t>
            </a:r>
            <a:r>
              <a:rPr lang="en-US" sz="4000" dirty="0" smtClean="0"/>
              <a:t/>
            </a:r>
            <a:br>
              <a:rPr lang="en-US" sz="4000" dirty="0" smtClean="0"/>
            </a:br>
            <a:r>
              <a:rPr lang="en-US" sz="3200" dirty="0" smtClean="0"/>
              <a:t>Changes in Depreciation Estimates</a:t>
            </a:r>
          </a:p>
        </p:txBody>
      </p:sp>
      <p:sp>
        <p:nvSpPr>
          <p:cNvPr id="119811" name="Text Box 3"/>
          <p:cNvSpPr txBox="1">
            <a:spLocks noChangeArrowheads="1"/>
          </p:cNvSpPr>
          <p:nvPr/>
        </p:nvSpPr>
        <p:spPr bwMode="auto">
          <a:xfrm>
            <a:off x="762000" y="1296988"/>
            <a:ext cx="7620000" cy="461962"/>
          </a:xfrm>
          <a:prstGeom prst="rect">
            <a:avLst/>
          </a:prstGeom>
          <a:noFill/>
          <a:ln w="12700">
            <a:noFill/>
            <a:miter lim="800000"/>
            <a:headEnd/>
            <a:tailEnd/>
          </a:ln>
        </p:spPr>
        <p:txBody>
          <a:bodyPr>
            <a:spAutoFit/>
          </a:bodyPr>
          <a:lstStyle/>
          <a:p>
            <a:pPr algn="ctr" eaLnBrk="0" hangingPunct="0">
              <a:spcBef>
                <a:spcPct val="50000"/>
              </a:spcBef>
            </a:pPr>
            <a:r>
              <a:rPr lang="en-US" sz="2400" b="1">
                <a:solidFill>
                  <a:srgbClr val="C00000"/>
                </a:solidFill>
              </a:rPr>
              <a:t>Depreciation Expense is based on . . . </a:t>
            </a:r>
          </a:p>
        </p:txBody>
      </p:sp>
      <p:sp>
        <p:nvSpPr>
          <p:cNvPr id="328708" name="Text Box 4"/>
          <p:cNvSpPr txBox="1">
            <a:spLocks noChangeArrowheads="1"/>
          </p:cNvSpPr>
          <p:nvPr/>
        </p:nvSpPr>
        <p:spPr bwMode="auto">
          <a:xfrm>
            <a:off x="876300" y="1757363"/>
            <a:ext cx="2819400" cy="835025"/>
          </a:xfrm>
          <a:prstGeom prst="rect">
            <a:avLst/>
          </a:prstGeom>
          <a:solidFill>
            <a:schemeClr val="accent1">
              <a:lumMod val="60000"/>
              <a:lumOff val="40000"/>
            </a:schemeClr>
          </a:solidFill>
          <a:ln w="12700">
            <a:solidFill>
              <a:srgbClr val="000000"/>
            </a:solidFill>
            <a:miter lim="800000"/>
            <a:headEnd/>
            <a:tailEnd/>
          </a:ln>
          <a:effectLst/>
        </p:spPr>
        <p:txBody>
          <a:bodyPr>
            <a:spAutoFit/>
          </a:bodyPr>
          <a:lstStyle/>
          <a:p>
            <a:pPr algn="ctr" eaLnBrk="0" fontAlgn="auto" hangingPunct="0">
              <a:spcBef>
                <a:spcPct val="50000"/>
              </a:spcBef>
              <a:spcAft>
                <a:spcPts val="0"/>
              </a:spcAft>
              <a:defRPr/>
            </a:pPr>
            <a:r>
              <a:rPr lang="en-US" sz="2400" dirty="0">
                <a:latin typeface="+mn-lt"/>
                <a:cs typeface="Arial" pitchFamily="34" charset="0"/>
              </a:rPr>
              <a:t>ESTIMATED</a:t>
            </a:r>
            <a:br>
              <a:rPr lang="en-US" sz="2400" dirty="0">
                <a:latin typeface="+mn-lt"/>
                <a:cs typeface="Arial" pitchFamily="34" charset="0"/>
              </a:rPr>
            </a:br>
            <a:r>
              <a:rPr lang="en-US" sz="2400" dirty="0">
                <a:latin typeface="+mn-lt"/>
                <a:cs typeface="Arial" pitchFamily="34" charset="0"/>
              </a:rPr>
              <a:t>useful </a:t>
            </a:r>
            <a:r>
              <a:rPr lang="en-US" sz="2400" dirty="0">
                <a:latin typeface="+mn-lt"/>
                <a:cs typeface="Arial" pitchFamily="34" charset="0"/>
              </a:rPr>
              <a:t>life</a:t>
            </a:r>
          </a:p>
        </p:txBody>
      </p:sp>
      <p:sp>
        <p:nvSpPr>
          <p:cNvPr id="328709" name="Text Box 5"/>
          <p:cNvSpPr txBox="1">
            <a:spLocks noChangeArrowheads="1"/>
          </p:cNvSpPr>
          <p:nvPr/>
        </p:nvSpPr>
        <p:spPr bwMode="auto">
          <a:xfrm>
            <a:off x="5448300" y="1757363"/>
            <a:ext cx="2819400" cy="835025"/>
          </a:xfrm>
          <a:prstGeom prst="rect">
            <a:avLst/>
          </a:prstGeom>
          <a:solidFill>
            <a:schemeClr val="accent1">
              <a:lumMod val="60000"/>
              <a:lumOff val="40000"/>
            </a:schemeClr>
          </a:solidFill>
          <a:ln w="12700">
            <a:solidFill>
              <a:srgbClr val="000000"/>
            </a:solidFill>
            <a:miter lim="800000"/>
            <a:headEnd/>
            <a:tailEnd/>
          </a:ln>
          <a:effectLst/>
        </p:spPr>
        <p:txBody>
          <a:bodyPr>
            <a:spAutoFit/>
          </a:bodyPr>
          <a:lstStyle/>
          <a:p>
            <a:pPr algn="ctr" eaLnBrk="0" fontAlgn="auto" hangingPunct="0">
              <a:spcBef>
                <a:spcPct val="50000"/>
              </a:spcBef>
              <a:spcAft>
                <a:spcPts val="0"/>
              </a:spcAft>
              <a:defRPr/>
            </a:pPr>
            <a:r>
              <a:rPr lang="en-US" sz="2400" dirty="0">
                <a:latin typeface="+mn-lt"/>
                <a:cs typeface="Arial" pitchFamily="34" charset="0"/>
              </a:rPr>
              <a:t>ESTIMATED residual value</a:t>
            </a:r>
          </a:p>
        </p:txBody>
      </p:sp>
      <p:sp>
        <p:nvSpPr>
          <p:cNvPr id="328710" name="Text Box 6"/>
          <p:cNvSpPr txBox="1">
            <a:spLocks noChangeArrowheads="1"/>
          </p:cNvSpPr>
          <p:nvPr/>
        </p:nvSpPr>
        <p:spPr bwMode="auto">
          <a:xfrm>
            <a:off x="609600" y="3057525"/>
            <a:ext cx="7924800" cy="1108075"/>
          </a:xfrm>
          <a:prstGeom prst="rect">
            <a:avLst/>
          </a:prstGeom>
          <a:solidFill>
            <a:schemeClr val="accent2">
              <a:lumMod val="60000"/>
              <a:lumOff val="40000"/>
            </a:schemeClr>
          </a:solidFill>
          <a:ln w="12700">
            <a:solidFill>
              <a:srgbClr val="000000"/>
            </a:solidFill>
            <a:miter lim="800000"/>
            <a:headEnd/>
            <a:tailEnd/>
          </a:ln>
          <a:effectLst/>
        </p:spPr>
        <p:txBody>
          <a:bodyPr>
            <a:spAutoFit/>
          </a:bodyPr>
          <a:lstStyle/>
          <a:p>
            <a:pPr algn="ctr" eaLnBrk="0" fontAlgn="auto" hangingPunct="0">
              <a:spcBef>
                <a:spcPct val="50000"/>
              </a:spcBef>
              <a:spcAft>
                <a:spcPts val="0"/>
              </a:spcAft>
              <a:defRPr/>
            </a:pPr>
            <a:r>
              <a:rPr lang="en-US" sz="2200" b="1" dirty="0">
                <a:latin typeface="+mn-lt"/>
                <a:cs typeface="Arial" pitchFamily="34" charset="0"/>
              </a:rPr>
              <a:t>If the estimates change, the book value less any residual value at the date of change is depreciated over the remaining useful life.</a:t>
            </a:r>
          </a:p>
        </p:txBody>
      </p:sp>
      <p:sp>
        <p:nvSpPr>
          <p:cNvPr id="10" name="Text Box 2"/>
          <p:cNvSpPr txBox="1">
            <a:spLocks noChangeArrowheads="1"/>
          </p:cNvSpPr>
          <p:nvPr/>
        </p:nvSpPr>
        <p:spPr bwMode="auto">
          <a:xfrm>
            <a:off x="293688" y="4235450"/>
            <a:ext cx="8534400" cy="2225675"/>
          </a:xfrm>
          <a:prstGeom prst="rect">
            <a:avLst/>
          </a:prstGeom>
          <a:solidFill>
            <a:schemeClr val="accent1">
              <a:lumMod val="20000"/>
              <a:lumOff val="80000"/>
            </a:schemeClr>
          </a:solidFill>
          <a:ln w="28575">
            <a:solidFill>
              <a:schemeClr val="tx1"/>
            </a:solidFill>
            <a:miter lim="800000"/>
            <a:headEnd/>
            <a:tailEnd/>
          </a:ln>
          <a:effectLst/>
        </p:spPr>
        <p:txBody>
          <a:bodyPr>
            <a:spAutoFit/>
          </a:bodyPr>
          <a:lstStyle/>
          <a:p>
            <a:pPr algn="ctr" eaLnBrk="0" fontAlgn="auto" hangingPunct="0">
              <a:spcBef>
                <a:spcPts val="0"/>
              </a:spcBef>
              <a:spcAft>
                <a:spcPts val="0"/>
              </a:spcAft>
              <a:defRPr/>
            </a:pPr>
            <a:r>
              <a:rPr lang="en-US" sz="2300" dirty="0">
                <a:latin typeface="+mn-lt"/>
                <a:cs typeface="Arial" pitchFamily="34" charset="0"/>
              </a:rPr>
              <a:t>Southwest purchased an aircraft for $60,000,000</a:t>
            </a:r>
            <a:r>
              <a:rPr lang="en-US" sz="2300" dirty="0">
                <a:latin typeface="+mn-lt"/>
                <a:cs typeface="Arial" pitchFamily="34" charset="0"/>
              </a:rPr>
              <a:t>. The </a:t>
            </a:r>
            <a:r>
              <a:rPr lang="en-US" sz="2300" dirty="0">
                <a:latin typeface="+mn-lt"/>
                <a:cs typeface="Arial" pitchFamily="34" charset="0"/>
              </a:rPr>
              <a:t>aircraft is depreciated using the straight-line method with a useful life of 20 years and an estimated residual value of $3,000,000</a:t>
            </a:r>
            <a:r>
              <a:rPr lang="en-US" sz="2300" dirty="0">
                <a:latin typeface="+mn-lt"/>
                <a:cs typeface="Arial" pitchFamily="34" charset="0"/>
              </a:rPr>
              <a:t>. In </a:t>
            </a:r>
            <a:r>
              <a:rPr lang="en-US" sz="2300" dirty="0">
                <a:latin typeface="+mn-lt"/>
                <a:cs typeface="Arial" pitchFamily="34" charset="0"/>
              </a:rPr>
              <a:t>year 5, Southwest changed the estimated useful life to 25 years and lowered the residual value to $2,400,000. </a:t>
            </a:r>
            <a:r>
              <a:rPr lang="en-US" sz="2300" dirty="0">
                <a:solidFill>
                  <a:srgbClr val="C00000"/>
                </a:solidFill>
                <a:latin typeface="+mn-lt"/>
                <a:cs typeface="Arial" pitchFamily="34" charset="0"/>
              </a:rPr>
              <a:t>Calculate depreciation expense for the fifth year using the straight-line method.</a:t>
            </a:r>
          </a:p>
        </p:txBody>
      </p:sp>
      <p:sp>
        <p:nvSpPr>
          <p:cNvPr id="11981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B18E0FAF-C5E6-4E60-9204-D6219676F406}" type="slidenum">
              <a:rPr lang="en-US"/>
              <a:pPr fontAlgn="base">
                <a:spcBef>
                  <a:spcPct val="0"/>
                </a:spcBef>
                <a:spcAft>
                  <a:spcPct val="0"/>
                </a:spcAft>
              </a:pPr>
              <a:t>47</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8708"/>
                                        </p:tgtEl>
                                        <p:attrNameLst>
                                          <p:attrName>style.visibility</p:attrName>
                                        </p:attrNameLst>
                                      </p:cBhvr>
                                      <p:to>
                                        <p:strVal val="visible"/>
                                      </p:to>
                                    </p:set>
                                    <p:anim calcmode="lin" valueType="num">
                                      <p:cBhvr additive="base">
                                        <p:cTn id="7" dur="1000" fill="hold"/>
                                        <p:tgtEl>
                                          <p:spTgt spid="328708"/>
                                        </p:tgtEl>
                                        <p:attrNameLst>
                                          <p:attrName>ppt_x</p:attrName>
                                        </p:attrNameLst>
                                      </p:cBhvr>
                                      <p:tavLst>
                                        <p:tav tm="0">
                                          <p:val>
                                            <p:strVal val="0-#ppt_w/2"/>
                                          </p:val>
                                        </p:tav>
                                        <p:tav tm="100000">
                                          <p:val>
                                            <p:strVal val="#ppt_x"/>
                                          </p:val>
                                        </p:tav>
                                      </p:tavLst>
                                    </p:anim>
                                    <p:anim calcmode="lin" valueType="num">
                                      <p:cBhvr additive="base">
                                        <p:cTn id="8" dur="1000" fill="hold"/>
                                        <p:tgtEl>
                                          <p:spTgt spid="32870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28709"/>
                                        </p:tgtEl>
                                        <p:attrNameLst>
                                          <p:attrName>style.visibility</p:attrName>
                                        </p:attrNameLst>
                                      </p:cBhvr>
                                      <p:to>
                                        <p:strVal val="visible"/>
                                      </p:to>
                                    </p:set>
                                    <p:anim calcmode="lin" valueType="num">
                                      <p:cBhvr additive="base">
                                        <p:cTn id="12" dur="1000" fill="hold"/>
                                        <p:tgtEl>
                                          <p:spTgt spid="328709"/>
                                        </p:tgtEl>
                                        <p:attrNameLst>
                                          <p:attrName>ppt_x</p:attrName>
                                        </p:attrNameLst>
                                      </p:cBhvr>
                                      <p:tavLst>
                                        <p:tav tm="0">
                                          <p:val>
                                            <p:strVal val="1+#ppt_w/2"/>
                                          </p:val>
                                        </p:tav>
                                        <p:tav tm="100000">
                                          <p:val>
                                            <p:strVal val="#ppt_x"/>
                                          </p:val>
                                        </p:tav>
                                      </p:tavLst>
                                    </p:anim>
                                    <p:anim calcmode="lin" valueType="num">
                                      <p:cBhvr additive="base">
                                        <p:cTn id="13" dur="1000" fill="hold"/>
                                        <p:tgtEl>
                                          <p:spTgt spid="32870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par>
                          <p:cTn id="18" fill="hold">
                            <p:stCondLst>
                              <p:cond delay="3000"/>
                            </p:stCondLst>
                            <p:childTnLst>
                              <p:par>
                                <p:cTn id="19" presetID="12" presetClass="entr" presetSubtype="1" fill="hold" grpId="0" nodeType="afterEffect">
                                  <p:stCondLst>
                                    <p:cond delay="0"/>
                                  </p:stCondLst>
                                  <p:childTnLst>
                                    <p:set>
                                      <p:cBhvr>
                                        <p:cTn id="20" dur="1" fill="hold">
                                          <p:stCondLst>
                                            <p:cond delay="0"/>
                                          </p:stCondLst>
                                        </p:cTn>
                                        <p:tgtEl>
                                          <p:spTgt spid="328710"/>
                                        </p:tgtEl>
                                        <p:attrNameLst>
                                          <p:attrName>style.visibility</p:attrName>
                                        </p:attrNameLst>
                                      </p:cBhvr>
                                      <p:to>
                                        <p:strVal val="visible"/>
                                      </p:to>
                                    </p:set>
                                    <p:animEffect transition="in" filter="slide(fromTop)">
                                      <p:cBhvr>
                                        <p:cTn id="21" dur="1000"/>
                                        <p:tgtEl>
                                          <p:spTgt spid="328710"/>
                                        </p:tgtEl>
                                      </p:cBhvr>
                                    </p:animEffect>
                                  </p:childTnLst>
                                </p:cTn>
                              </p:par>
                            </p:childTnLst>
                          </p:cTn>
                        </p:par>
                        <p:par>
                          <p:cTn id="22" fill="hold">
                            <p:stCondLst>
                              <p:cond delay="4000"/>
                            </p:stCondLst>
                            <p:childTnLst>
                              <p:par>
                                <p:cTn id="23" presetID="12" presetClass="entr" presetSubtype="1" fill="hold" grpId="0" nodeType="afterEffect">
                                  <p:stCondLst>
                                    <p:cond delay="1500"/>
                                  </p:stCondLst>
                                  <p:childTnLst>
                                    <p:set>
                                      <p:cBhvr>
                                        <p:cTn id="24" dur="1" fill="hold">
                                          <p:stCondLst>
                                            <p:cond delay="0"/>
                                          </p:stCondLst>
                                        </p:cTn>
                                        <p:tgtEl>
                                          <p:spTgt spid="10"/>
                                        </p:tgtEl>
                                        <p:attrNameLst>
                                          <p:attrName>style.visibility</p:attrName>
                                        </p:attrNameLst>
                                      </p:cBhvr>
                                      <p:to>
                                        <p:strVal val="visible"/>
                                      </p:to>
                                    </p:set>
                                    <p:animEffect transition="in" filter="slide(fromTop)">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animBg="1" autoUpdateAnimBg="0"/>
      <p:bldP spid="328709" grpId="0" animBg="1" autoUpdateAnimBg="0"/>
      <p:bldP spid="328710" grpId="0" animBg="1" autoUpdateAnimBg="0"/>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18" name="Object 14"/>
          <p:cNvGraphicFramePr>
            <a:graphicFrameLocks/>
          </p:cNvGraphicFramePr>
          <p:nvPr/>
        </p:nvGraphicFramePr>
        <p:xfrm>
          <a:off x="292100" y="2012950"/>
          <a:ext cx="8551863" cy="3606800"/>
        </p:xfrm>
        <a:graphic>
          <a:graphicData uri="http://schemas.openxmlformats.org/presentationml/2006/ole">
            <p:oleObj spid="_x0000_s21518" name="Worksheet" r:id="rId4" imgW="3573751" imgH="1508760" progId="Excel.Sheet.8">
              <p:embed/>
            </p:oleObj>
          </a:graphicData>
        </a:graphic>
      </p:graphicFrame>
      <p:sp>
        <p:nvSpPr>
          <p:cNvPr id="8" name="Rectangle 10"/>
          <p:cNvSpPr>
            <a:spLocks noGrp="1" noChangeArrowheads="1"/>
          </p:cNvSpPr>
          <p:nvPr>
            <p:ph type="title"/>
          </p:nvPr>
        </p:nvSpPr>
        <p:spPr/>
        <p:txBody>
          <a:bodyPr>
            <a:noAutofit/>
          </a:bodyPr>
          <a:lstStyle/>
          <a:p>
            <a:pPr fontAlgn="auto">
              <a:spcAft>
                <a:spcPts val="0"/>
              </a:spcAft>
              <a:defRPr/>
            </a:pPr>
            <a:r>
              <a:rPr lang="en-US" dirty="0" smtClean="0"/>
              <a:t>Chapter Supplement:</a:t>
            </a:r>
            <a:r>
              <a:rPr lang="en-US" sz="4000" dirty="0" smtClean="0"/>
              <a:t/>
            </a:r>
            <a:br>
              <a:rPr lang="en-US" sz="4000" dirty="0" smtClean="0"/>
            </a:br>
            <a:r>
              <a:rPr lang="en-US" sz="3200" dirty="0" smtClean="0"/>
              <a:t>Changes in Depreciation Estimates</a:t>
            </a:r>
          </a:p>
        </p:txBody>
      </p:sp>
      <p:pic>
        <p:nvPicPr>
          <p:cNvPr id="21520" name="Picture 8"/>
          <p:cNvPicPr>
            <a:picLocks noChangeAspect="1" noChangeArrowheads="1"/>
          </p:cNvPicPr>
          <p:nvPr/>
        </p:nvPicPr>
        <p:blipFill>
          <a:blip r:embed="rId5"/>
          <a:srcRect/>
          <a:stretch>
            <a:fillRect/>
          </a:stretch>
        </p:blipFill>
        <p:spPr bwMode="auto">
          <a:xfrm>
            <a:off x="6248400" y="5867400"/>
            <a:ext cx="2181225" cy="733425"/>
          </a:xfrm>
          <a:prstGeom prst="rect">
            <a:avLst/>
          </a:prstGeom>
          <a:noFill/>
          <a:ln w="9525">
            <a:noFill/>
            <a:miter lim="800000"/>
            <a:headEnd/>
            <a:tailEnd/>
          </a:ln>
        </p:spPr>
      </p:pic>
      <p:sp>
        <p:nvSpPr>
          <p:cNvPr id="2152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F8E170C7-0539-42CD-9909-40FCE468E8B3}" type="slidenum">
              <a:rPr lang="en-US"/>
              <a:pPr fontAlgn="base">
                <a:spcBef>
                  <a:spcPct val="0"/>
                </a:spcBef>
                <a:spcAft>
                  <a:spcPct val="0"/>
                </a:spcAft>
              </a:pPr>
              <a:t>48</a:t>
            </a:fld>
            <a:endParaRPr lang="en-US"/>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pPr fontAlgn="auto">
              <a:spcAft>
                <a:spcPts val="0"/>
              </a:spcAft>
              <a:defRPr/>
            </a:pPr>
            <a:r>
              <a:rPr lang="en-US" dirty="0" smtClean="0"/>
              <a:t>End of Chapter 8</a:t>
            </a:r>
            <a:endParaRPr lang="en-US" dirty="0"/>
          </a:p>
        </p:txBody>
      </p:sp>
      <p:pic>
        <p:nvPicPr>
          <p:cNvPr id="5" name="Picture 2" descr="C:\Users\jon\AppData\Local\Microsoft\Windows\Temporary Internet Files\Content.IE5\AH1O1YNZ\MP900442359[1].jpg"/>
          <p:cNvPicPr>
            <a:picLocks noChangeAspect="1" noChangeArrowheads="1"/>
          </p:cNvPicPr>
          <p:nvPr/>
        </p:nvPicPr>
        <p:blipFill>
          <a:blip r:embed="rId3"/>
          <a:srcRect/>
          <a:stretch>
            <a:fillRect/>
          </a:stretch>
        </p:blipFill>
        <p:spPr bwMode="auto">
          <a:xfrm>
            <a:off x="2819400" y="1752600"/>
            <a:ext cx="3124200" cy="46863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12493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6C46D635-84B4-457D-8C66-874E0BBFD9A6}" type="slidenum">
              <a:rPr lang="en-US"/>
              <a:pPr fontAlgn="base">
                <a:spcBef>
                  <a:spcPct val="0"/>
                </a:spcBef>
                <a:spcAft>
                  <a:spcPct val="0"/>
                </a:spcAft>
              </a:pPr>
              <a:t>49</a:t>
            </a:fld>
            <a:endParaRPr lang="en-US"/>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Grp="1" noChangeArrowheads="1"/>
          </p:cNvSpPr>
          <p:nvPr>
            <p:ph type="title"/>
          </p:nvPr>
        </p:nvSpPr>
        <p:spPr/>
        <p:txBody>
          <a:bodyPr/>
          <a:lstStyle/>
          <a:p>
            <a:pPr fontAlgn="auto">
              <a:spcAft>
                <a:spcPts val="0"/>
              </a:spcAft>
              <a:defRPr/>
            </a:pPr>
            <a:r>
              <a:rPr lang="en-US" dirty="0" smtClean="0"/>
              <a:t>Fixed Asset Turnover</a:t>
            </a:r>
          </a:p>
        </p:txBody>
      </p:sp>
      <p:grpSp>
        <p:nvGrpSpPr>
          <p:cNvPr id="2064" name="Group 3"/>
          <p:cNvGrpSpPr>
            <a:grpSpLocks/>
          </p:cNvGrpSpPr>
          <p:nvPr/>
        </p:nvGrpSpPr>
        <p:grpSpPr bwMode="auto">
          <a:xfrm>
            <a:off x="722313" y="1473200"/>
            <a:ext cx="7480300" cy="976313"/>
            <a:chOff x="224" y="1123"/>
            <a:chExt cx="4712" cy="615"/>
          </a:xfrm>
        </p:grpSpPr>
        <p:sp>
          <p:nvSpPr>
            <p:cNvPr id="2075" name="Rectangle 4"/>
            <p:cNvSpPr>
              <a:spLocks noChangeArrowheads="1"/>
            </p:cNvSpPr>
            <p:nvPr/>
          </p:nvSpPr>
          <p:spPr bwMode="auto">
            <a:xfrm>
              <a:off x="224" y="1169"/>
              <a:ext cx="1196" cy="522"/>
            </a:xfrm>
            <a:prstGeom prst="rect">
              <a:avLst/>
            </a:prstGeom>
            <a:noFill/>
            <a:ln w="12699">
              <a:noFill/>
              <a:miter lim="800000"/>
              <a:headEnd/>
              <a:tailEnd/>
            </a:ln>
          </p:spPr>
          <p:txBody>
            <a:bodyPr wrap="none" lIns="90488" tIns="44450" rIns="90488" bIns="44450">
              <a:spAutoFit/>
            </a:bodyPr>
            <a:lstStyle/>
            <a:p>
              <a:pPr algn="ctr" eaLnBrk="0" hangingPunct="0"/>
              <a:r>
                <a:rPr lang="en-US" sz="2400" b="1"/>
                <a:t>Fixed Asset</a:t>
              </a:r>
              <a:br>
                <a:rPr lang="en-US" sz="2400" b="1"/>
              </a:br>
              <a:r>
                <a:rPr lang="en-US" sz="2400" b="1"/>
                <a:t>Turnover</a:t>
              </a:r>
            </a:p>
          </p:txBody>
        </p:sp>
        <p:sp>
          <p:nvSpPr>
            <p:cNvPr id="2076" name="Rectangle 5"/>
            <p:cNvSpPr>
              <a:spLocks noChangeArrowheads="1"/>
            </p:cNvSpPr>
            <p:nvPr/>
          </p:nvSpPr>
          <p:spPr bwMode="auto">
            <a:xfrm>
              <a:off x="1632" y="1123"/>
              <a:ext cx="3304" cy="615"/>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b="1"/>
                <a:t>Net Sales (or Operating Revenues)</a:t>
              </a:r>
              <a:br>
                <a:rPr lang="en-US" sz="2400" b="1"/>
              </a:br>
              <a:r>
                <a:rPr lang="en-US" sz="2400" b="1">
                  <a:solidFill>
                    <a:schemeClr val="tx2"/>
                  </a:solidFill>
                </a:rPr>
                <a:t>Average</a:t>
              </a:r>
              <a:r>
                <a:rPr lang="en-US" sz="2400" b="1"/>
                <a:t> Net Fixed Assets</a:t>
              </a:r>
            </a:p>
          </p:txBody>
        </p:sp>
        <p:sp>
          <p:nvSpPr>
            <p:cNvPr id="2077" name="Rectangle 6"/>
            <p:cNvSpPr>
              <a:spLocks noChangeArrowheads="1"/>
            </p:cNvSpPr>
            <p:nvPr/>
          </p:nvSpPr>
          <p:spPr bwMode="auto">
            <a:xfrm>
              <a:off x="1401" y="1283"/>
              <a:ext cx="234" cy="294"/>
            </a:xfrm>
            <a:prstGeom prst="rect">
              <a:avLst/>
            </a:prstGeom>
            <a:noFill/>
            <a:ln w="12699">
              <a:noFill/>
              <a:miter lim="800000"/>
              <a:headEnd/>
              <a:tailEnd/>
            </a:ln>
          </p:spPr>
          <p:txBody>
            <a:bodyPr wrap="none" lIns="90488" tIns="44450" rIns="90488" bIns="44450">
              <a:spAutoFit/>
            </a:bodyPr>
            <a:lstStyle/>
            <a:p>
              <a:pPr eaLnBrk="0" hangingPunct="0"/>
              <a:r>
                <a:rPr lang="en-US" sz="2400" b="1"/>
                <a:t>=</a:t>
              </a:r>
            </a:p>
          </p:txBody>
        </p:sp>
        <p:sp>
          <p:nvSpPr>
            <p:cNvPr id="2078" name="Line 7"/>
            <p:cNvSpPr>
              <a:spLocks noChangeShapeType="1"/>
            </p:cNvSpPr>
            <p:nvPr/>
          </p:nvSpPr>
          <p:spPr bwMode="auto">
            <a:xfrm>
              <a:off x="1725" y="1440"/>
              <a:ext cx="3110" cy="0"/>
            </a:xfrm>
            <a:prstGeom prst="line">
              <a:avLst/>
            </a:prstGeom>
            <a:noFill/>
            <a:ln w="25399">
              <a:solidFill>
                <a:schemeClr val="tx1"/>
              </a:solidFill>
              <a:round/>
              <a:headEnd/>
              <a:tailEnd/>
            </a:ln>
          </p:spPr>
          <p:txBody>
            <a:bodyPr wrap="none" anchor="ctr"/>
            <a:lstStyle/>
            <a:p>
              <a:endParaRPr lang="en-US"/>
            </a:p>
          </p:txBody>
        </p:sp>
      </p:grpSp>
      <p:sp>
        <p:nvSpPr>
          <p:cNvPr id="229384" name="Rectangle 8"/>
          <p:cNvSpPr>
            <a:spLocks noChangeArrowheads="1"/>
          </p:cNvSpPr>
          <p:nvPr/>
        </p:nvSpPr>
        <p:spPr bwMode="auto">
          <a:xfrm>
            <a:off x="762000" y="2524125"/>
            <a:ext cx="7589838" cy="828675"/>
          </a:xfrm>
          <a:prstGeom prst="rect">
            <a:avLst/>
          </a:prstGeom>
          <a:solidFill>
            <a:schemeClr val="accent3">
              <a:lumMod val="75000"/>
            </a:schemeClr>
          </a:solidFill>
          <a:ln w="57149" cmpd="thinThick">
            <a:solidFill>
              <a:schemeClr val="tx1"/>
            </a:solid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alpha val="43137"/>
                    </a:srgbClr>
                  </a:outerShdw>
                </a:effectLst>
                <a:latin typeface="+mn-lt"/>
                <a:cs typeface="Arial" pitchFamily="34" charset="0"/>
              </a:rPr>
              <a:t>This ratio measures </a:t>
            </a:r>
            <a:r>
              <a:rPr lang="en-US" sz="2400" dirty="0">
                <a:solidFill>
                  <a:schemeClr val="bg1"/>
                </a:solidFill>
                <a:effectLst>
                  <a:outerShdw blurRad="38100" dist="38100" dir="2700000" algn="tl">
                    <a:srgbClr val="000000">
                      <a:alpha val="43137"/>
                    </a:srgbClr>
                  </a:outerShdw>
                </a:effectLst>
                <a:latin typeface="+mn-lt"/>
                <a:cs typeface="Arial" pitchFamily="34" charset="0"/>
              </a:rPr>
              <a:t>the sales dollars generated</a:t>
            </a:r>
            <a:r>
              <a:rPr lang="en-US" sz="2400" dirty="0">
                <a:solidFill>
                  <a:schemeClr val="bg1"/>
                </a:solidFill>
                <a:effectLst>
                  <a:outerShdw blurRad="38100" dist="38100" dir="2700000" algn="tl">
                    <a:srgbClr val="000000">
                      <a:alpha val="43137"/>
                    </a:srgbClr>
                  </a:outerShdw>
                </a:effectLst>
                <a:latin typeface="+mn-lt"/>
                <a:cs typeface="Arial" pitchFamily="34" charset="0"/>
              </a:rPr>
              <a:t/>
            </a:r>
            <a:br>
              <a:rPr lang="en-US" sz="2400" dirty="0">
                <a:solidFill>
                  <a:schemeClr val="bg1"/>
                </a:solidFill>
                <a:effectLst>
                  <a:outerShdw blurRad="38100" dist="38100" dir="2700000" algn="tl">
                    <a:srgbClr val="000000">
                      <a:alpha val="43137"/>
                    </a:srgbClr>
                  </a:outerShdw>
                </a:effectLst>
                <a:latin typeface="+mn-lt"/>
                <a:cs typeface="Arial" pitchFamily="34" charset="0"/>
              </a:rPr>
            </a:br>
            <a:r>
              <a:rPr lang="en-US" sz="2400" dirty="0">
                <a:solidFill>
                  <a:schemeClr val="bg1"/>
                </a:solidFill>
                <a:effectLst>
                  <a:outerShdw blurRad="38100" dist="38100" dir="2700000" algn="tl">
                    <a:srgbClr val="000000">
                      <a:alpha val="43137"/>
                    </a:srgbClr>
                  </a:outerShdw>
                </a:effectLst>
                <a:latin typeface="+mn-lt"/>
                <a:cs typeface="Arial" pitchFamily="34" charset="0"/>
              </a:rPr>
              <a:t>by each dollar of </a:t>
            </a:r>
            <a:r>
              <a:rPr lang="en-US" sz="2400" dirty="0">
                <a:solidFill>
                  <a:schemeClr val="bg1"/>
                </a:solidFill>
                <a:effectLst>
                  <a:outerShdw blurRad="38100" dist="38100" dir="2700000" algn="tl">
                    <a:srgbClr val="000000">
                      <a:alpha val="43137"/>
                    </a:srgbClr>
                  </a:outerShdw>
                </a:effectLst>
                <a:latin typeface="+mn-lt"/>
                <a:cs typeface="Arial" pitchFamily="34" charset="0"/>
              </a:rPr>
              <a:t>fixed </a:t>
            </a:r>
            <a:r>
              <a:rPr lang="en-US" sz="2400" dirty="0">
                <a:solidFill>
                  <a:schemeClr val="bg1"/>
                </a:solidFill>
                <a:effectLst>
                  <a:outerShdw blurRad="38100" dist="38100" dir="2700000" algn="tl">
                    <a:srgbClr val="000000">
                      <a:alpha val="43137"/>
                    </a:srgbClr>
                  </a:outerShdw>
                </a:effectLst>
                <a:latin typeface="+mn-lt"/>
                <a:cs typeface="Arial" pitchFamily="34" charset="0"/>
              </a:rPr>
              <a:t>assets used.</a:t>
            </a:r>
            <a:endParaRPr lang="en-US" sz="24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229385" name="Text Box 9"/>
          <p:cNvSpPr txBox="1">
            <a:spLocks noChangeArrowheads="1"/>
          </p:cNvSpPr>
          <p:nvPr/>
        </p:nvSpPr>
        <p:spPr bwMode="auto">
          <a:xfrm>
            <a:off x="33338" y="3540125"/>
            <a:ext cx="8915400" cy="1108075"/>
          </a:xfrm>
          <a:prstGeom prst="rect">
            <a:avLst/>
          </a:prstGeom>
          <a:solidFill>
            <a:schemeClr val="accent2">
              <a:lumMod val="20000"/>
              <a:lumOff val="80000"/>
            </a:schemeClr>
          </a:solidFill>
          <a:ln w="28575">
            <a:solidFill>
              <a:schemeClr val="tx1"/>
            </a:solidFill>
            <a:miter lim="800000"/>
            <a:headEnd/>
            <a:tailEnd/>
          </a:ln>
          <a:effectLst/>
        </p:spPr>
        <p:txBody>
          <a:bodyPr>
            <a:spAutoFit/>
          </a:bodyPr>
          <a:lstStyle/>
          <a:p>
            <a:pPr algn="ctr" eaLnBrk="0" fontAlgn="auto" hangingPunct="0">
              <a:spcBef>
                <a:spcPts val="0"/>
              </a:spcBef>
              <a:spcAft>
                <a:spcPts val="0"/>
              </a:spcAft>
              <a:defRPr/>
            </a:pPr>
            <a:r>
              <a:rPr lang="en-US" sz="2200" dirty="0">
                <a:latin typeface="+mn-lt"/>
                <a:cs typeface="Arial" pitchFamily="34" charset="0"/>
              </a:rPr>
              <a:t>During </a:t>
            </a:r>
            <a:r>
              <a:rPr lang="en-US" sz="2200" dirty="0">
                <a:latin typeface="+mn-lt"/>
                <a:cs typeface="Arial" pitchFamily="34" charset="0"/>
              </a:rPr>
              <a:t>2011, </a:t>
            </a:r>
            <a:r>
              <a:rPr lang="en-US" sz="2200" dirty="0">
                <a:latin typeface="+mn-lt"/>
                <a:cs typeface="Arial" pitchFamily="34" charset="0"/>
              </a:rPr>
              <a:t>Southwest Airlines had $</a:t>
            </a:r>
            <a:r>
              <a:rPr lang="en-US" sz="2200" dirty="0">
                <a:latin typeface="+mn-lt"/>
                <a:cs typeface="Arial" pitchFamily="34" charset="0"/>
              </a:rPr>
              <a:t>15,658 </a:t>
            </a:r>
            <a:r>
              <a:rPr lang="en-US" sz="2200" dirty="0">
                <a:latin typeface="+mn-lt"/>
                <a:cs typeface="Arial" pitchFamily="34" charset="0"/>
              </a:rPr>
              <a:t>of </a:t>
            </a:r>
            <a:r>
              <a:rPr lang="en-US" sz="2200" dirty="0">
                <a:latin typeface="+mn-lt"/>
                <a:cs typeface="Arial" pitchFamily="34" charset="0"/>
              </a:rPr>
              <a:t>operating revenues. End</a:t>
            </a:r>
            <a:r>
              <a:rPr lang="en-US" sz="2200" dirty="0">
                <a:latin typeface="+mn-lt"/>
                <a:cs typeface="Arial" pitchFamily="34" charset="0"/>
              </a:rPr>
              <a:t>-of-year fixed assets were $</a:t>
            </a:r>
            <a:r>
              <a:rPr lang="en-US" sz="2200" dirty="0">
                <a:latin typeface="+mn-lt"/>
                <a:cs typeface="Arial" pitchFamily="34" charset="0"/>
              </a:rPr>
              <a:t>12,127 </a:t>
            </a:r>
            <a:r>
              <a:rPr lang="en-US" sz="2200" dirty="0">
                <a:latin typeface="+mn-lt"/>
                <a:cs typeface="Arial" pitchFamily="34" charset="0"/>
              </a:rPr>
              <a:t>and beginning-of-year fixed assets were $</a:t>
            </a:r>
            <a:r>
              <a:rPr lang="en-US" sz="2200" dirty="0">
                <a:latin typeface="+mn-lt"/>
                <a:cs typeface="Arial" pitchFamily="34" charset="0"/>
              </a:rPr>
              <a:t>10,578. </a:t>
            </a:r>
            <a:r>
              <a:rPr lang="en-US" sz="2200" dirty="0">
                <a:latin typeface="+mn-lt"/>
                <a:cs typeface="Arial" pitchFamily="34" charset="0"/>
              </a:rPr>
              <a:t>(All numbers in millions.)</a:t>
            </a:r>
          </a:p>
        </p:txBody>
      </p:sp>
      <p:grpSp>
        <p:nvGrpSpPr>
          <p:cNvPr id="3" name="Group 3"/>
          <p:cNvGrpSpPr>
            <a:grpSpLocks/>
          </p:cNvGrpSpPr>
          <p:nvPr/>
        </p:nvGrpSpPr>
        <p:grpSpPr bwMode="auto">
          <a:xfrm>
            <a:off x="841375" y="4770438"/>
            <a:ext cx="7189788" cy="976312"/>
            <a:chOff x="530" y="2010"/>
            <a:chExt cx="4529" cy="615"/>
          </a:xfrm>
        </p:grpSpPr>
        <p:sp>
          <p:nvSpPr>
            <p:cNvPr id="2070" name="Rectangle 4"/>
            <p:cNvSpPr>
              <a:spLocks noChangeArrowheads="1"/>
            </p:cNvSpPr>
            <p:nvPr/>
          </p:nvSpPr>
          <p:spPr bwMode="auto">
            <a:xfrm>
              <a:off x="530" y="2063"/>
              <a:ext cx="1196" cy="522"/>
            </a:xfrm>
            <a:prstGeom prst="rect">
              <a:avLst/>
            </a:prstGeom>
            <a:noFill/>
            <a:ln w="12699">
              <a:noFill/>
              <a:miter lim="800000"/>
              <a:headEnd/>
              <a:tailEnd/>
            </a:ln>
          </p:spPr>
          <p:txBody>
            <a:bodyPr wrap="none" lIns="90488" tIns="44450" rIns="90488" bIns="44450">
              <a:spAutoFit/>
            </a:bodyPr>
            <a:lstStyle/>
            <a:p>
              <a:pPr algn="ctr" eaLnBrk="0" hangingPunct="0"/>
              <a:r>
                <a:rPr lang="en-US" sz="2400" b="1"/>
                <a:t>Fixed Asset</a:t>
              </a:r>
              <a:br>
                <a:rPr lang="en-US" sz="2400" b="1"/>
              </a:br>
              <a:r>
                <a:rPr lang="en-US" sz="2400" b="1"/>
                <a:t>Turnover</a:t>
              </a:r>
            </a:p>
          </p:txBody>
        </p:sp>
        <p:sp>
          <p:nvSpPr>
            <p:cNvPr id="2071" name="Rectangle 5"/>
            <p:cNvSpPr>
              <a:spLocks noChangeArrowheads="1"/>
            </p:cNvSpPr>
            <p:nvPr/>
          </p:nvSpPr>
          <p:spPr bwMode="auto">
            <a:xfrm>
              <a:off x="2053" y="2010"/>
              <a:ext cx="2189" cy="615"/>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b="1"/>
                <a:t>$15,658</a:t>
              </a:r>
              <a:br>
                <a:rPr lang="en-US" sz="2400" b="1"/>
              </a:br>
              <a:r>
                <a:rPr lang="en-US" sz="2400" b="1"/>
                <a:t>($10,578 + $12,127) ÷ 2</a:t>
              </a:r>
            </a:p>
          </p:txBody>
        </p:sp>
        <p:sp>
          <p:nvSpPr>
            <p:cNvPr id="2072" name="Rectangle 6"/>
            <p:cNvSpPr>
              <a:spLocks noChangeArrowheads="1"/>
            </p:cNvSpPr>
            <p:nvPr/>
          </p:nvSpPr>
          <p:spPr bwMode="auto">
            <a:xfrm>
              <a:off x="1725" y="2171"/>
              <a:ext cx="226" cy="286"/>
            </a:xfrm>
            <a:prstGeom prst="rect">
              <a:avLst/>
            </a:prstGeom>
            <a:noFill/>
            <a:ln w="12699">
              <a:noFill/>
              <a:miter lim="800000"/>
              <a:headEnd/>
              <a:tailEnd/>
            </a:ln>
          </p:spPr>
          <p:txBody>
            <a:bodyPr wrap="none" lIns="90488" tIns="44450" rIns="90488" bIns="44450">
              <a:spAutoFit/>
            </a:bodyPr>
            <a:lstStyle/>
            <a:p>
              <a:pPr eaLnBrk="0" hangingPunct="0"/>
              <a:r>
                <a:rPr lang="en-US" sz="2400" b="1"/>
                <a:t>=</a:t>
              </a:r>
            </a:p>
          </p:txBody>
        </p:sp>
        <p:sp>
          <p:nvSpPr>
            <p:cNvPr id="2073" name="Line 7"/>
            <p:cNvSpPr>
              <a:spLocks noChangeShapeType="1"/>
            </p:cNvSpPr>
            <p:nvPr/>
          </p:nvSpPr>
          <p:spPr bwMode="auto">
            <a:xfrm>
              <a:off x="2112" y="2304"/>
              <a:ext cx="2064" cy="0"/>
            </a:xfrm>
            <a:prstGeom prst="line">
              <a:avLst/>
            </a:prstGeom>
            <a:noFill/>
            <a:ln w="25399">
              <a:solidFill>
                <a:schemeClr val="tx1"/>
              </a:solidFill>
              <a:round/>
              <a:headEnd/>
              <a:tailEnd/>
            </a:ln>
          </p:spPr>
          <p:txBody>
            <a:bodyPr wrap="none" anchor="ctr"/>
            <a:lstStyle/>
            <a:p>
              <a:endParaRPr lang="en-US"/>
            </a:p>
          </p:txBody>
        </p:sp>
        <p:sp>
          <p:nvSpPr>
            <p:cNvPr id="2074" name="Rectangle 8"/>
            <p:cNvSpPr>
              <a:spLocks noChangeArrowheads="1"/>
            </p:cNvSpPr>
            <p:nvPr/>
          </p:nvSpPr>
          <p:spPr bwMode="auto">
            <a:xfrm>
              <a:off x="4346" y="2171"/>
              <a:ext cx="713" cy="289"/>
            </a:xfrm>
            <a:prstGeom prst="rect">
              <a:avLst/>
            </a:prstGeom>
            <a:noFill/>
            <a:ln w="12699">
              <a:noFill/>
              <a:miter lim="800000"/>
              <a:headEnd/>
              <a:tailEnd/>
            </a:ln>
          </p:spPr>
          <p:txBody>
            <a:bodyPr wrap="none" lIns="90488" tIns="44450" rIns="90488" bIns="44450">
              <a:spAutoFit/>
            </a:bodyPr>
            <a:lstStyle/>
            <a:p>
              <a:pPr eaLnBrk="0" hangingPunct="0"/>
              <a:r>
                <a:rPr lang="en-US" sz="2400" b="1"/>
                <a:t>=  1.38</a:t>
              </a:r>
            </a:p>
          </p:txBody>
        </p:sp>
      </p:grpSp>
      <p:graphicFrame>
        <p:nvGraphicFramePr>
          <p:cNvPr id="230414" name="Object 14"/>
          <p:cNvGraphicFramePr>
            <a:graphicFrameLocks noChangeAspect="1"/>
          </p:cNvGraphicFramePr>
          <p:nvPr/>
        </p:nvGraphicFramePr>
        <p:xfrm>
          <a:off x="1149350" y="5795963"/>
          <a:ext cx="6765925" cy="985837"/>
        </p:xfrm>
        <a:graphic>
          <a:graphicData uri="http://schemas.openxmlformats.org/presentationml/2006/ole">
            <p:oleObj spid="_x0000_s2062" name="Worksheet" r:id="rId4" imgW="3528152" imgH="586656" progId="Excel.Sheet.8">
              <p:embed/>
            </p:oleObj>
          </a:graphicData>
        </a:graphic>
      </p:graphicFrame>
      <p:pic>
        <p:nvPicPr>
          <p:cNvPr id="2068" name="Picture 3"/>
          <p:cNvPicPr>
            <a:picLocks noChangeAspect="1" noChangeArrowheads="1"/>
          </p:cNvPicPr>
          <p:nvPr/>
        </p:nvPicPr>
        <p:blipFill>
          <a:blip r:embed="rId5"/>
          <a:srcRect/>
          <a:stretch>
            <a:fillRect/>
          </a:stretch>
        </p:blipFill>
        <p:spPr bwMode="auto">
          <a:xfrm>
            <a:off x="6705600" y="152400"/>
            <a:ext cx="2181225" cy="733425"/>
          </a:xfrm>
          <a:prstGeom prst="rect">
            <a:avLst/>
          </a:prstGeom>
          <a:noFill/>
          <a:ln w="9525">
            <a:noFill/>
            <a:miter lim="800000"/>
            <a:headEnd/>
            <a:tailEnd/>
          </a:ln>
        </p:spPr>
      </p:pic>
      <p:sp>
        <p:nvSpPr>
          <p:cNvPr id="206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DA9CED59-2736-4F67-91FA-D1432E563A16}" type="slidenum">
              <a:rPr lang="en-US"/>
              <a:pPr fontAlgn="base">
                <a:spcBef>
                  <a:spcPct val="0"/>
                </a:spcBef>
                <a:spcAft>
                  <a:spcPct val="0"/>
                </a:spcAft>
              </a:pPr>
              <a:t>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500"/>
                                  </p:stCondLst>
                                  <p:childTnLst>
                                    <p:set>
                                      <p:cBhvr>
                                        <p:cTn id="6" dur="1" fill="hold">
                                          <p:stCondLst>
                                            <p:cond delay="0"/>
                                          </p:stCondLst>
                                        </p:cTn>
                                        <p:tgtEl>
                                          <p:spTgt spid="229385"/>
                                        </p:tgtEl>
                                        <p:attrNameLst>
                                          <p:attrName>style.visibility</p:attrName>
                                        </p:attrNameLst>
                                      </p:cBhvr>
                                      <p:to>
                                        <p:strVal val="visible"/>
                                      </p:to>
                                    </p:set>
                                    <p:animEffect transition="in" filter="barn(outVertical)">
                                      <p:cBhvr>
                                        <p:cTn id="7" dur="1000"/>
                                        <p:tgtEl>
                                          <p:spTgt spid="229385"/>
                                        </p:tgtEl>
                                      </p:cBhvr>
                                    </p:animEffect>
                                  </p:childTnLst>
                                </p:cTn>
                              </p:par>
                            </p:childTnLst>
                          </p:cTn>
                        </p:par>
                        <p:par>
                          <p:cTn id="8" fill="hold">
                            <p:stCondLst>
                              <p:cond delay="2500"/>
                            </p:stCondLst>
                            <p:childTnLst>
                              <p:par>
                                <p:cTn id="9" presetID="22" presetClass="entr" presetSubtype="8" fill="hold" nodeType="afterEffect">
                                  <p:stCondLst>
                                    <p:cond delay="1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5000"/>
                            </p:stCondLst>
                            <p:childTnLst>
                              <p:par>
                                <p:cTn id="13" presetID="16" presetClass="entr" presetSubtype="42" fill="hold" nodeType="afterEffect">
                                  <p:stCondLst>
                                    <p:cond delay="1500"/>
                                  </p:stCondLst>
                                  <p:childTnLst>
                                    <p:set>
                                      <p:cBhvr>
                                        <p:cTn id="14" dur="1" fill="hold">
                                          <p:stCondLst>
                                            <p:cond delay="0"/>
                                          </p:stCondLst>
                                        </p:cTn>
                                        <p:tgtEl>
                                          <p:spTgt spid="230414"/>
                                        </p:tgtEl>
                                        <p:attrNameLst>
                                          <p:attrName>style.visibility</p:attrName>
                                        </p:attrNameLst>
                                      </p:cBhvr>
                                      <p:to>
                                        <p:strVal val="visible"/>
                                      </p:to>
                                    </p:set>
                                    <p:animEffect transition="in" filter="barn(outHorizontal)">
                                      <p:cBhvr>
                                        <p:cTn id="15" dur="1000"/>
                                        <p:tgtEl>
                                          <p:spTgt spid="230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p:txBody>
          <a:bodyPr/>
          <a:lstStyle/>
          <a:p>
            <a:pPr fontAlgn="auto">
              <a:spcAft>
                <a:spcPts val="0"/>
              </a:spcAft>
              <a:defRPr/>
            </a:pPr>
            <a:r>
              <a:rPr lang="en-US" dirty="0" smtClean="0"/>
              <a:t>Measuring and Recording Acquisition Cost</a:t>
            </a:r>
          </a:p>
        </p:txBody>
      </p:sp>
      <p:sp>
        <p:nvSpPr>
          <p:cNvPr id="5" name="TextBox 4"/>
          <p:cNvSpPr txBox="1"/>
          <p:nvPr/>
        </p:nvSpPr>
        <p:spPr>
          <a:xfrm>
            <a:off x="250825" y="1676400"/>
            <a:ext cx="8610600" cy="1717675"/>
          </a:xfrm>
          <a:prstGeom prst="rect">
            <a:avLst/>
          </a:prstGeom>
          <a:solidFill>
            <a:schemeClr val="accent4">
              <a:lumMod val="40000"/>
              <a:lumOff val="60000"/>
            </a:schemeClr>
          </a:solidFill>
          <a:ln w="28575">
            <a:solidFill>
              <a:schemeClr val="tx1"/>
            </a:solidFill>
          </a:ln>
          <a:effectLst>
            <a:outerShdw blurRad="50800" dist="38100" dir="2700000" algn="tl" rotWithShape="0">
              <a:prstClr val="black"/>
            </a:outerShdw>
          </a:effectLst>
        </p:spPr>
        <p:txBody>
          <a:bodyPr>
            <a:spAutoFit/>
          </a:bodyPr>
          <a:lstStyle/>
          <a:p>
            <a:pPr algn="ctr" fontAlgn="auto">
              <a:lnSpc>
                <a:spcPct val="95000"/>
              </a:lnSpc>
              <a:spcBef>
                <a:spcPct val="60000"/>
              </a:spcBef>
              <a:spcAft>
                <a:spcPts val="0"/>
              </a:spcAft>
              <a:buFont typeface="Wingdings" pitchFamily="2" charset="2"/>
              <a:buNone/>
              <a:defRPr/>
            </a:pPr>
            <a:r>
              <a:rPr lang="en-US" sz="2400" dirty="0">
                <a:latin typeface="+mn-lt"/>
                <a:cs typeface="Arial" pitchFamily="34" charset="0"/>
              </a:rPr>
              <a:t>Acquisition cost includes the purchase price and all expenditures needed to prepare the asset for its intended use.</a:t>
            </a:r>
          </a:p>
          <a:p>
            <a:pPr lvl="1" algn="ctr" fontAlgn="auto">
              <a:lnSpc>
                <a:spcPct val="95000"/>
              </a:lnSpc>
              <a:spcBef>
                <a:spcPct val="60000"/>
              </a:spcBef>
              <a:spcAft>
                <a:spcPts val="0"/>
              </a:spcAft>
              <a:buFont typeface="Wingdings" pitchFamily="2" charset="2"/>
              <a:buNone/>
              <a:defRPr/>
            </a:pPr>
            <a:r>
              <a:rPr lang="en-US" sz="2400" dirty="0">
                <a:latin typeface="+mn-lt"/>
                <a:cs typeface="Arial" pitchFamily="34" charset="0"/>
              </a:rPr>
              <a:t>Acquisition cost does </a:t>
            </a:r>
            <a:r>
              <a:rPr lang="en-US" sz="2400" dirty="0">
                <a:solidFill>
                  <a:srgbClr val="FF3300"/>
                </a:solidFill>
                <a:latin typeface="+mn-lt"/>
                <a:cs typeface="Arial" pitchFamily="34" charset="0"/>
              </a:rPr>
              <a:t>not</a:t>
            </a:r>
            <a:r>
              <a:rPr lang="en-US" sz="2400" dirty="0">
                <a:solidFill>
                  <a:schemeClr val="hlink"/>
                </a:solidFill>
                <a:latin typeface="+mn-lt"/>
                <a:cs typeface="Arial" pitchFamily="34" charset="0"/>
              </a:rPr>
              <a:t> </a:t>
            </a:r>
            <a:r>
              <a:rPr lang="en-US" sz="2400" dirty="0">
                <a:latin typeface="+mn-lt"/>
                <a:cs typeface="Arial" pitchFamily="34" charset="0"/>
              </a:rPr>
              <a:t>include</a:t>
            </a:r>
            <a:br>
              <a:rPr lang="en-US" sz="2400" dirty="0">
                <a:latin typeface="+mn-lt"/>
                <a:cs typeface="Arial" pitchFamily="34" charset="0"/>
              </a:rPr>
            </a:br>
            <a:r>
              <a:rPr lang="en-US" sz="2400" dirty="0">
                <a:latin typeface="+mn-lt"/>
                <a:cs typeface="Arial" pitchFamily="34" charset="0"/>
              </a:rPr>
              <a:t>financing charges and cash discounts</a:t>
            </a:r>
            <a:r>
              <a:rPr lang="en-US" sz="2400" b="1" dirty="0">
                <a:latin typeface="+mn-lt"/>
                <a:cs typeface="Arial" pitchFamily="34" charset="0"/>
              </a:rPr>
              <a:t>.</a:t>
            </a:r>
            <a:endParaRPr lang="en-US" sz="2400" dirty="0">
              <a:latin typeface="+mn-lt"/>
              <a:cs typeface="Arial" pitchFamily="34" charset="0"/>
            </a:endParaRPr>
          </a:p>
        </p:txBody>
      </p:sp>
      <p:sp>
        <p:nvSpPr>
          <p:cNvPr id="6" name="Rectangle 2"/>
          <p:cNvSpPr>
            <a:spLocks noChangeArrowheads="1"/>
          </p:cNvSpPr>
          <p:nvPr/>
        </p:nvSpPr>
        <p:spPr bwMode="auto">
          <a:xfrm>
            <a:off x="228600" y="3657600"/>
            <a:ext cx="4343400" cy="2590800"/>
          </a:xfrm>
          <a:prstGeom prst="rect">
            <a:avLst/>
          </a:prstGeom>
          <a:solidFill>
            <a:schemeClr val="accent1">
              <a:lumMod val="40000"/>
              <a:lumOff val="60000"/>
            </a:schemeClr>
          </a:solidFill>
          <a:ln w="28575">
            <a:solidFill>
              <a:schemeClr val="tx1">
                <a:lumMod val="95000"/>
                <a:lumOff val="5000"/>
              </a:schemeClr>
            </a:solidFill>
            <a:miter lim="800000"/>
            <a:headEnd/>
            <a:tailEnd/>
          </a:ln>
          <a:effectLst>
            <a:outerShdw dist="71842" dir="2700000" algn="ctr" rotWithShape="0">
              <a:schemeClr val="tx1"/>
            </a:outerShdw>
          </a:effectLst>
        </p:spPr>
        <p:txBody>
          <a:bodyPr lIns="90488" tIns="44450" rIns="90488" bIns="44450"/>
          <a:lstStyle/>
          <a:p>
            <a:pPr marL="342900" indent="-342900" eaLnBrk="0" fontAlgn="auto" hangingPunct="0">
              <a:spcBef>
                <a:spcPts val="600"/>
              </a:spcBef>
              <a:spcAft>
                <a:spcPts val="0"/>
              </a:spcAft>
              <a:buClr>
                <a:schemeClr val="tx1"/>
              </a:buClr>
              <a:buSzPct val="100000"/>
              <a:defRPr/>
            </a:pPr>
            <a:r>
              <a:rPr lang="en-US" sz="2400" b="1" u="sng" dirty="0">
                <a:latin typeface="+mn-lt"/>
                <a:cs typeface="Arial" pitchFamily="34" charset="0"/>
              </a:rPr>
              <a:t>Buildings</a:t>
            </a:r>
          </a:p>
          <a:p>
            <a:pPr marL="342900" indent="-342900" eaLnBrk="0" fontAlgn="auto" hangingPunct="0">
              <a:spcBef>
                <a:spcPts val="600"/>
              </a:spcBef>
              <a:spcAft>
                <a:spcPts val="0"/>
              </a:spcAft>
              <a:buClr>
                <a:schemeClr val="tx1"/>
              </a:buClr>
              <a:buSzPct val="100000"/>
              <a:buFont typeface="Arial" pitchFamily="34" charset="0"/>
              <a:buChar char="•"/>
              <a:defRPr/>
            </a:pPr>
            <a:r>
              <a:rPr lang="en-US" sz="2400" dirty="0">
                <a:latin typeface="+mn-lt"/>
                <a:cs typeface="Arial" pitchFamily="34" charset="0"/>
              </a:rPr>
              <a:t>Purchase price</a:t>
            </a:r>
          </a:p>
          <a:p>
            <a:pPr marL="342900" indent="-342900" eaLnBrk="0" fontAlgn="auto" hangingPunct="0">
              <a:spcBef>
                <a:spcPts val="600"/>
              </a:spcBef>
              <a:spcAft>
                <a:spcPts val="0"/>
              </a:spcAft>
              <a:buClr>
                <a:schemeClr val="tx1"/>
              </a:buClr>
              <a:buSzPct val="100000"/>
              <a:buFont typeface="Arial" pitchFamily="34" charset="0"/>
              <a:buChar char="•"/>
              <a:defRPr/>
            </a:pPr>
            <a:r>
              <a:rPr lang="en-US" sz="2400" dirty="0">
                <a:latin typeface="+mn-lt"/>
                <a:cs typeface="Arial" pitchFamily="34" charset="0"/>
              </a:rPr>
              <a:t>Renovation and repair costs</a:t>
            </a:r>
          </a:p>
          <a:p>
            <a:pPr marL="342900" indent="-342900" eaLnBrk="0" fontAlgn="auto" hangingPunct="0">
              <a:spcBef>
                <a:spcPts val="600"/>
              </a:spcBef>
              <a:spcAft>
                <a:spcPts val="0"/>
              </a:spcAft>
              <a:buClr>
                <a:schemeClr val="tx1"/>
              </a:buClr>
              <a:buSzPct val="100000"/>
              <a:buFont typeface="Arial" pitchFamily="34" charset="0"/>
              <a:buChar char="•"/>
              <a:defRPr/>
            </a:pPr>
            <a:r>
              <a:rPr lang="en-US" sz="2400" dirty="0">
                <a:latin typeface="+mn-lt"/>
                <a:cs typeface="Arial" pitchFamily="34" charset="0"/>
              </a:rPr>
              <a:t>Legal and realty fees</a:t>
            </a:r>
          </a:p>
          <a:p>
            <a:pPr marL="342900" indent="-342900" eaLnBrk="0" fontAlgn="auto" hangingPunct="0">
              <a:spcBef>
                <a:spcPts val="600"/>
              </a:spcBef>
              <a:spcAft>
                <a:spcPts val="0"/>
              </a:spcAft>
              <a:buClr>
                <a:schemeClr val="tx1"/>
              </a:buClr>
              <a:buSzPct val="100000"/>
              <a:buFont typeface="Arial" pitchFamily="34" charset="0"/>
              <a:buChar char="•"/>
              <a:defRPr/>
            </a:pPr>
            <a:r>
              <a:rPr lang="en-US" sz="2400" dirty="0">
                <a:latin typeface="+mn-lt"/>
                <a:cs typeface="Arial" pitchFamily="34" charset="0"/>
              </a:rPr>
              <a:t>Title fees</a:t>
            </a:r>
          </a:p>
        </p:txBody>
      </p:sp>
      <p:pic>
        <p:nvPicPr>
          <p:cNvPr id="19465" name="Picture 9"/>
          <p:cNvPicPr>
            <a:picLocks noChangeAspect="1" noChangeArrowheads="1"/>
          </p:cNvPicPr>
          <p:nvPr/>
        </p:nvPicPr>
        <p:blipFill>
          <a:blip r:embed="rId3"/>
          <a:srcRect/>
          <a:stretch>
            <a:fillRect/>
          </a:stretch>
        </p:blipFill>
        <p:spPr bwMode="auto">
          <a:xfrm>
            <a:off x="5764213" y="3733800"/>
            <a:ext cx="2312987" cy="2898775"/>
          </a:xfrm>
          <a:prstGeom prst="rect">
            <a:avLst/>
          </a:prstGeom>
          <a:noFill/>
          <a:ln w="9525">
            <a:noFill/>
            <a:miter lim="800000"/>
            <a:headEnd/>
            <a:tailEnd/>
          </a:ln>
        </p:spPr>
      </p:pic>
      <p:sp>
        <p:nvSpPr>
          <p:cNvPr id="2355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1F6D0780-D76B-4B2D-9273-597A53ED401C}" type="slidenum">
              <a:rPr lang="en-US"/>
              <a:pPr fontAlgn="base">
                <a:spcBef>
                  <a:spcPct val="0"/>
                </a:spcBef>
                <a:spcAft>
                  <a:spcPct val="0"/>
                </a:spcAft>
              </a:pPr>
              <a:t>6</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childTnLst>
                          </p:cTn>
                        </p:par>
                        <p:par>
                          <p:cTn id="8" fill="hold">
                            <p:stCondLst>
                              <p:cond delay="2500"/>
                            </p:stCondLst>
                            <p:childTnLst>
                              <p:par>
                                <p:cTn id="9" presetID="9" presetClass="entr" presetSubtype="0" fill="hold" nodeType="afterEffect">
                                  <p:stCondLst>
                                    <p:cond delay="0"/>
                                  </p:stCondLst>
                                  <p:childTnLst>
                                    <p:set>
                                      <p:cBhvr>
                                        <p:cTn id="10" dur="1" fill="hold">
                                          <p:stCondLst>
                                            <p:cond delay="0"/>
                                          </p:stCondLst>
                                        </p:cTn>
                                        <p:tgtEl>
                                          <p:spTgt spid="19465"/>
                                        </p:tgtEl>
                                        <p:attrNameLst>
                                          <p:attrName>style.visibility</p:attrName>
                                        </p:attrNameLst>
                                      </p:cBhvr>
                                      <p:to>
                                        <p:strVal val="visible"/>
                                      </p:to>
                                    </p:set>
                                    <p:animEffect transition="in" filter="dissolve">
                                      <p:cBhvr>
                                        <p:cTn id="11"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fontAlgn="auto">
              <a:spcAft>
                <a:spcPts val="0"/>
              </a:spcAft>
              <a:defRPr/>
            </a:pPr>
            <a:r>
              <a:rPr lang="en-US" dirty="0" smtClean="0"/>
              <a:t>Measuring and Recording</a:t>
            </a:r>
            <a:br>
              <a:rPr lang="en-US" dirty="0" smtClean="0"/>
            </a:br>
            <a:r>
              <a:rPr lang="en-US" dirty="0" smtClean="0"/>
              <a:t>Acquisition Cost</a:t>
            </a:r>
          </a:p>
        </p:txBody>
      </p:sp>
      <p:sp>
        <p:nvSpPr>
          <p:cNvPr id="7" name="Rectangle 2"/>
          <p:cNvSpPr>
            <a:spLocks noChangeArrowheads="1"/>
          </p:cNvSpPr>
          <p:nvPr/>
        </p:nvSpPr>
        <p:spPr bwMode="auto">
          <a:xfrm>
            <a:off x="92075" y="1463675"/>
            <a:ext cx="3886200" cy="3048000"/>
          </a:xfrm>
          <a:prstGeom prst="rect">
            <a:avLst/>
          </a:prstGeom>
          <a:solidFill>
            <a:schemeClr val="accent4">
              <a:lumMod val="40000"/>
              <a:lumOff val="60000"/>
            </a:schemeClr>
          </a:solidFill>
          <a:ln w="28575">
            <a:solidFill>
              <a:srgbClr val="000000"/>
            </a:solidFill>
            <a:miter lim="800000"/>
            <a:headEnd/>
            <a:tailEnd/>
          </a:ln>
          <a:effectLst>
            <a:outerShdw dist="71842" dir="2700000" algn="ctr" rotWithShape="0">
              <a:schemeClr val="tx1"/>
            </a:outerShdw>
          </a:effectLst>
        </p:spPr>
        <p:txBody>
          <a:bodyPr lIns="90488" tIns="44450" rIns="90488" bIns="44450"/>
          <a:lstStyle/>
          <a:p>
            <a:pPr marL="342900" indent="-342900" eaLnBrk="0" fontAlgn="auto" hangingPunct="0">
              <a:lnSpc>
                <a:spcPct val="90000"/>
              </a:lnSpc>
              <a:spcBef>
                <a:spcPct val="40000"/>
              </a:spcBef>
              <a:spcAft>
                <a:spcPts val="0"/>
              </a:spcAft>
              <a:buClr>
                <a:schemeClr val="tx1"/>
              </a:buClr>
              <a:buSzPct val="100000"/>
              <a:defRPr/>
            </a:pPr>
            <a:r>
              <a:rPr lang="en-US" sz="2400" b="1" u="sng" dirty="0">
                <a:latin typeface="+mn-lt"/>
                <a:cs typeface="Arial" pitchFamily="34" charset="0"/>
              </a:rPr>
              <a:t>Equipment</a:t>
            </a:r>
          </a:p>
          <a:p>
            <a:pPr marL="342900" indent="-342900" eaLnBrk="0" fontAlgn="auto" hangingPunct="0">
              <a:lnSpc>
                <a:spcPct val="90000"/>
              </a:lnSpc>
              <a:spcBef>
                <a:spcPct val="40000"/>
              </a:spcBef>
              <a:spcAft>
                <a:spcPts val="0"/>
              </a:spcAft>
              <a:buClr>
                <a:schemeClr val="tx1"/>
              </a:buClr>
              <a:buSzPct val="100000"/>
              <a:buFont typeface="Arial" pitchFamily="34" charset="0"/>
              <a:buChar char="•"/>
              <a:defRPr/>
            </a:pPr>
            <a:r>
              <a:rPr lang="en-US" sz="2400" dirty="0">
                <a:latin typeface="+mn-lt"/>
                <a:cs typeface="Arial" pitchFamily="34" charset="0"/>
              </a:rPr>
              <a:t>Purchase price</a:t>
            </a:r>
          </a:p>
          <a:p>
            <a:pPr marL="342900" indent="-342900" eaLnBrk="0" fontAlgn="auto" hangingPunct="0">
              <a:lnSpc>
                <a:spcPct val="90000"/>
              </a:lnSpc>
              <a:spcBef>
                <a:spcPct val="40000"/>
              </a:spcBef>
              <a:spcAft>
                <a:spcPts val="0"/>
              </a:spcAft>
              <a:buClr>
                <a:schemeClr val="tx1"/>
              </a:buClr>
              <a:buSzPct val="100000"/>
              <a:buFont typeface="Arial" pitchFamily="34" charset="0"/>
              <a:buChar char="•"/>
              <a:defRPr/>
            </a:pPr>
            <a:r>
              <a:rPr lang="en-US" sz="2400" dirty="0">
                <a:latin typeface="+mn-lt"/>
                <a:cs typeface="Arial" pitchFamily="34" charset="0"/>
              </a:rPr>
              <a:t>Installation costs</a:t>
            </a:r>
          </a:p>
          <a:p>
            <a:pPr marL="342900" indent="-342900" eaLnBrk="0" fontAlgn="auto" hangingPunct="0">
              <a:lnSpc>
                <a:spcPct val="90000"/>
              </a:lnSpc>
              <a:spcBef>
                <a:spcPct val="40000"/>
              </a:spcBef>
              <a:spcAft>
                <a:spcPts val="0"/>
              </a:spcAft>
              <a:buClr>
                <a:schemeClr val="tx1"/>
              </a:buClr>
              <a:buSzPct val="100000"/>
              <a:buFont typeface="Arial" pitchFamily="34" charset="0"/>
              <a:buChar char="•"/>
              <a:defRPr/>
            </a:pPr>
            <a:r>
              <a:rPr lang="en-US" sz="2400" dirty="0">
                <a:latin typeface="+mn-lt"/>
                <a:cs typeface="Arial" pitchFamily="34" charset="0"/>
              </a:rPr>
              <a:t>Modification to building</a:t>
            </a:r>
            <a:br>
              <a:rPr lang="en-US" sz="2400" dirty="0">
                <a:latin typeface="+mn-lt"/>
                <a:cs typeface="Arial" pitchFamily="34" charset="0"/>
              </a:rPr>
            </a:br>
            <a:r>
              <a:rPr lang="en-US" sz="2400" dirty="0">
                <a:latin typeface="+mn-lt"/>
                <a:cs typeface="Arial" pitchFamily="34" charset="0"/>
              </a:rPr>
              <a:t>necessary to install </a:t>
            </a:r>
            <a:br>
              <a:rPr lang="en-US" sz="2400" dirty="0">
                <a:latin typeface="+mn-lt"/>
                <a:cs typeface="Arial" pitchFamily="34" charset="0"/>
              </a:rPr>
            </a:br>
            <a:r>
              <a:rPr lang="en-US" sz="2400" dirty="0">
                <a:latin typeface="+mn-lt"/>
                <a:cs typeface="Arial" pitchFamily="34" charset="0"/>
              </a:rPr>
              <a:t>equipment</a:t>
            </a:r>
          </a:p>
          <a:p>
            <a:pPr marL="342900" indent="-342900" eaLnBrk="0" fontAlgn="auto" hangingPunct="0">
              <a:lnSpc>
                <a:spcPct val="90000"/>
              </a:lnSpc>
              <a:spcBef>
                <a:spcPct val="40000"/>
              </a:spcBef>
              <a:spcAft>
                <a:spcPts val="0"/>
              </a:spcAft>
              <a:buClr>
                <a:schemeClr val="tx1"/>
              </a:buClr>
              <a:buSzPct val="100000"/>
              <a:buFont typeface="Arial" pitchFamily="34" charset="0"/>
              <a:buChar char="•"/>
              <a:defRPr/>
            </a:pPr>
            <a:r>
              <a:rPr lang="en-US" sz="2400" dirty="0">
                <a:latin typeface="+mn-lt"/>
                <a:cs typeface="Arial" pitchFamily="34" charset="0"/>
              </a:rPr>
              <a:t>Transportation costs</a:t>
            </a:r>
          </a:p>
        </p:txBody>
      </p:sp>
      <p:sp>
        <p:nvSpPr>
          <p:cNvPr id="9" name="Rectangle 2"/>
          <p:cNvSpPr>
            <a:spLocks noChangeArrowheads="1"/>
          </p:cNvSpPr>
          <p:nvPr/>
        </p:nvSpPr>
        <p:spPr bwMode="auto">
          <a:xfrm>
            <a:off x="4321175" y="1463675"/>
            <a:ext cx="4572000" cy="3108325"/>
          </a:xfrm>
          <a:prstGeom prst="rect">
            <a:avLst/>
          </a:prstGeom>
          <a:solidFill>
            <a:schemeClr val="accent1">
              <a:lumMod val="40000"/>
              <a:lumOff val="60000"/>
            </a:schemeClr>
          </a:solidFill>
          <a:ln w="28575">
            <a:solidFill>
              <a:srgbClr val="000000"/>
            </a:solidFill>
            <a:miter lim="800000"/>
            <a:headEnd/>
            <a:tailEnd/>
          </a:ln>
          <a:effectLst>
            <a:outerShdw dist="71842" dir="2700000" algn="ctr" rotWithShape="0">
              <a:schemeClr val="tx1"/>
            </a:outerShdw>
          </a:effectLst>
        </p:spPr>
        <p:txBody>
          <a:bodyPr lIns="90488" tIns="44450" rIns="90488" bIns="44450"/>
          <a:lstStyle/>
          <a:p>
            <a:pPr marL="342900" indent="-342900" eaLnBrk="0" fontAlgn="auto" hangingPunct="0">
              <a:spcBef>
                <a:spcPct val="20000"/>
              </a:spcBef>
              <a:spcAft>
                <a:spcPts val="0"/>
              </a:spcAft>
              <a:buSzPct val="100000"/>
              <a:defRPr/>
            </a:pPr>
            <a:r>
              <a:rPr lang="en-US" sz="2400" b="1" u="sng" dirty="0">
                <a:solidFill>
                  <a:srgbClr val="000000"/>
                </a:solidFill>
                <a:latin typeface="+mn-lt"/>
                <a:cs typeface="Arial" pitchFamily="34" charset="0"/>
              </a:rPr>
              <a:t>Land</a:t>
            </a:r>
          </a:p>
          <a:p>
            <a:pPr marL="342900" indent="-342900" eaLnBrk="0" fontAlgn="auto" hangingPunct="0">
              <a:spcBef>
                <a:spcPct val="20000"/>
              </a:spcBef>
              <a:spcAft>
                <a:spcPts val="0"/>
              </a:spcAft>
              <a:buSzPct val="100000"/>
              <a:buFont typeface="Arial" pitchFamily="34" charset="0"/>
              <a:buChar char="•"/>
              <a:defRPr/>
            </a:pPr>
            <a:r>
              <a:rPr lang="en-US" sz="2400" dirty="0">
                <a:solidFill>
                  <a:srgbClr val="000000"/>
                </a:solidFill>
                <a:latin typeface="+mn-lt"/>
                <a:cs typeface="Arial" pitchFamily="34" charset="0"/>
              </a:rPr>
              <a:t>Purchase price</a:t>
            </a:r>
          </a:p>
          <a:p>
            <a:pPr marL="342900" indent="-342900" eaLnBrk="0" fontAlgn="auto" hangingPunct="0">
              <a:spcBef>
                <a:spcPct val="20000"/>
              </a:spcBef>
              <a:spcAft>
                <a:spcPts val="0"/>
              </a:spcAft>
              <a:buSzPct val="100000"/>
              <a:buFont typeface="Arial" pitchFamily="34" charset="0"/>
              <a:buChar char="•"/>
              <a:defRPr/>
            </a:pPr>
            <a:r>
              <a:rPr lang="en-US" sz="2400" dirty="0">
                <a:solidFill>
                  <a:srgbClr val="000000"/>
                </a:solidFill>
                <a:latin typeface="+mn-lt"/>
                <a:cs typeface="Arial" pitchFamily="34" charset="0"/>
              </a:rPr>
              <a:t>Real estate commissions</a:t>
            </a:r>
          </a:p>
          <a:p>
            <a:pPr marL="342900" indent="-342900" eaLnBrk="0" fontAlgn="auto" hangingPunct="0">
              <a:spcBef>
                <a:spcPct val="20000"/>
              </a:spcBef>
              <a:spcAft>
                <a:spcPts val="0"/>
              </a:spcAft>
              <a:buSzPct val="100000"/>
              <a:buFont typeface="Arial" pitchFamily="34" charset="0"/>
              <a:buChar char="•"/>
              <a:defRPr/>
            </a:pPr>
            <a:r>
              <a:rPr lang="en-US" sz="2400" dirty="0">
                <a:solidFill>
                  <a:srgbClr val="000000"/>
                </a:solidFill>
                <a:latin typeface="+mn-lt"/>
                <a:cs typeface="Arial" pitchFamily="34" charset="0"/>
              </a:rPr>
              <a:t>Title insurance premiums</a:t>
            </a:r>
          </a:p>
          <a:p>
            <a:pPr marL="342900" indent="-342900" eaLnBrk="0" fontAlgn="auto" hangingPunct="0">
              <a:spcBef>
                <a:spcPct val="20000"/>
              </a:spcBef>
              <a:spcAft>
                <a:spcPts val="0"/>
              </a:spcAft>
              <a:buSzPct val="100000"/>
              <a:buFont typeface="Arial" pitchFamily="34" charset="0"/>
              <a:buChar char="•"/>
              <a:defRPr/>
            </a:pPr>
            <a:r>
              <a:rPr lang="en-US" sz="2400" dirty="0">
                <a:solidFill>
                  <a:srgbClr val="000000"/>
                </a:solidFill>
                <a:latin typeface="+mn-lt"/>
                <a:cs typeface="Arial" pitchFamily="34" charset="0"/>
              </a:rPr>
              <a:t>Delinquent taxes</a:t>
            </a:r>
          </a:p>
          <a:p>
            <a:pPr marL="342900" indent="-342900" eaLnBrk="0" fontAlgn="auto" hangingPunct="0">
              <a:spcBef>
                <a:spcPct val="20000"/>
              </a:spcBef>
              <a:spcAft>
                <a:spcPts val="0"/>
              </a:spcAft>
              <a:buSzPct val="100000"/>
              <a:buFont typeface="Arial" pitchFamily="34" charset="0"/>
              <a:buChar char="•"/>
              <a:defRPr/>
            </a:pPr>
            <a:r>
              <a:rPr lang="en-US" sz="2400" dirty="0">
                <a:solidFill>
                  <a:srgbClr val="000000"/>
                </a:solidFill>
                <a:latin typeface="+mn-lt"/>
                <a:cs typeface="Arial" pitchFamily="34" charset="0"/>
              </a:rPr>
              <a:t>Surveying fees</a:t>
            </a:r>
          </a:p>
          <a:p>
            <a:pPr marL="342900" indent="-342900" eaLnBrk="0" fontAlgn="auto" hangingPunct="0">
              <a:spcBef>
                <a:spcPct val="20000"/>
              </a:spcBef>
              <a:spcAft>
                <a:spcPts val="0"/>
              </a:spcAft>
              <a:buSzPct val="100000"/>
              <a:buFont typeface="Arial" pitchFamily="34" charset="0"/>
              <a:buChar char="•"/>
              <a:defRPr/>
            </a:pPr>
            <a:r>
              <a:rPr lang="en-US" sz="2400" dirty="0">
                <a:solidFill>
                  <a:srgbClr val="000000"/>
                </a:solidFill>
                <a:latin typeface="+mn-lt"/>
                <a:cs typeface="Arial" pitchFamily="34" charset="0"/>
              </a:rPr>
              <a:t>Title search and transfer fees</a:t>
            </a:r>
          </a:p>
        </p:txBody>
      </p:sp>
      <p:grpSp>
        <p:nvGrpSpPr>
          <p:cNvPr id="2" name="Group 12"/>
          <p:cNvGrpSpPr>
            <a:grpSpLocks/>
          </p:cNvGrpSpPr>
          <p:nvPr/>
        </p:nvGrpSpPr>
        <p:grpSpPr bwMode="auto">
          <a:xfrm>
            <a:off x="4876800" y="4800600"/>
            <a:ext cx="3719513" cy="1906588"/>
            <a:chOff x="4918286" y="4800600"/>
            <a:chExt cx="3718968" cy="1906899"/>
          </a:xfrm>
        </p:grpSpPr>
        <p:pic>
          <p:nvPicPr>
            <p:cNvPr id="25607" name="Picture 8"/>
            <p:cNvPicPr>
              <a:picLocks noChangeAspect="1" noChangeArrowheads="1"/>
            </p:cNvPicPr>
            <p:nvPr/>
          </p:nvPicPr>
          <p:blipFill>
            <a:blip r:embed="rId3"/>
            <a:srcRect/>
            <a:stretch>
              <a:fillRect/>
            </a:stretch>
          </p:blipFill>
          <p:spPr bwMode="auto">
            <a:xfrm>
              <a:off x="5181600" y="4800600"/>
              <a:ext cx="3276600" cy="1699894"/>
            </a:xfrm>
            <a:prstGeom prst="rect">
              <a:avLst/>
            </a:prstGeom>
            <a:noFill/>
            <a:ln w="9525">
              <a:noFill/>
              <a:miter lim="800000"/>
              <a:headEnd/>
              <a:tailEnd/>
            </a:ln>
          </p:spPr>
        </p:pic>
        <p:sp>
          <p:nvSpPr>
            <p:cNvPr id="10" name="Rectangle 3" descr="Blue tissue paper"/>
            <p:cNvSpPr>
              <a:spLocks noChangeArrowheads="1"/>
            </p:cNvSpPr>
            <p:nvPr/>
          </p:nvSpPr>
          <p:spPr bwMode="auto">
            <a:xfrm>
              <a:off x="4918286" y="6248636"/>
              <a:ext cx="3718968" cy="458863"/>
            </a:xfrm>
            <a:prstGeom prst="rect">
              <a:avLst/>
            </a:prstGeom>
            <a:blipFill dpi="0" rotWithShape="0">
              <a:blip r:embed="rId4" cstate="print"/>
              <a:srcRect/>
              <a:tile tx="0" ty="0" sx="100000" sy="100000" flip="none" algn="tl"/>
            </a:blipFill>
            <a:ln w="12699">
              <a:solidFill>
                <a:schemeClr val="tx1"/>
              </a:solidFill>
              <a:miter lim="800000"/>
              <a:headEnd/>
              <a:tailEnd/>
            </a:ln>
            <a:effectLst>
              <a:outerShdw dist="71842" dir="2700000" algn="ctr" rotWithShape="0">
                <a:schemeClr val="tx1"/>
              </a:outerShdw>
            </a:effectLst>
          </p:spPr>
          <p:txBody>
            <a:bodyPr wrap="none" lIns="90488" tIns="44450" rIns="90488" bIns="44450">
              <a:spAutoFit/>
            </a:bodyPr>
            <a:lstStyle/>
            <a:p>
              <a:pPr algn="ctr" eaLnBrk="0" fontAlgn="auto" hangingPunct="0">
                <a:spcBef>
                  <a:spcPts val="0"/>
                </a:spcBef>
                <a:spcAft>
                  <a:spcPts val="0"/>
                </a:spcAft>
                <a:defRPr/>
              </a:pPr>
              <a:r>
                <a:rPr lang="en-US" sz="2400" b="1" dirty="0">
                  <a:solidFill>
                    <a:srgbClr val="FF3300"/>
                  </a:solidFill>
                  <a:latin typeface="+mn-lt"/>
                  <a:cs typeface="Arial" pitchFamily="34" charset="0"/>
                </a:rPr>
                <a:t>Land is not depreciated</a:t>
              </a:r>
            </a:p>
          </p:txBody>
        </p:sp>
      </p:grpSp>
      <p:pic>
        <p:nvPicPr>
          <p:cNvPr id="25605" name="Picture 10"/>
          <p:cNvPicPr>
            <a:picLocks noChangeAspect="1" noChangeArrowheads="1"/>
          </p:cNvPicPr>
          <p:nvPr/>
        </p:nvPicPr>
        <p:blipFill>
          <a:blip r:embed="rId5"/>
          <a:srcRect/>
          <a:stretch>
            <a:fillRect/>
          </a:stretch>
        </p:blipFill>
        <p:spPr bwMode="auto">
          <a:xfrm>
            <a:off x="304800" y="5334000"/>
            <a:ext cx="3535363" cy="1189038"/>
          </a:xfrm>
          <a:prstGeom prst="rect">
            <a:avLst/>
          </a:prstGeom>
          <a:noFill/>
          <a:ln w="9525">
            <a:noFill/>
            <a:miter lim="800000"/>
            <a:headEnd/>
            <a:tailEnd/>
          </a:ln>
        </p:spPr>
      </p:pic>
      <p:sp>
        <p:nvSpPr>
          <p:cNvPr id="2560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B4B4923F-7C23-4C72-B058-F99E777129D4}" type="slidenum">
              <a:rPr lang="en-US"/>
              <a:pPr fontAlgn="base">
                <a:spcBef>
                  <a:spcPct val="0"/>
                </a:spcBef>
                <a:spcAft>
                  <a:spcPct val="0"/>
                </a:spcAft>
              </a:pPr>
              <a:t>7</a:t>
            </a:fld>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1000"/>
                                        <p:tgtEl>
                                          <p:spTgt spid="9"/>
                                        </p:tgtEl>
                                      </p:cBhvr>
                                    </p:animEffect>
                                  </p:childTnLst>
                                </p:cTn>
                              </p:par>
                            </p:childTnLst>
                          </p:cTn>
                        </p:par>
                        <p:par>
                          <p:cTn id="8" fill="hold">
                            <p:stCondLst>
                              <p:cond delay="2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a:xfrm>
            <a:off x="457200" y="-84138"/>
            <a:ext cx="8382000" cy="1295401"/>
          </a:xfrm>
        </p:spPr>
        <p:txBody>
          <a:bodyPr>
            <a:noAutofit/>
          </a:bodyPr>
          <a:lstStyle/>
          <a:p>
            <a:pPr fontAlgn="auto">
              <a:spcAft>
                <a:spcPts val="0"/>
              </a:spcAft>
              <a:defRPr/>
            </a:pPr>
            <a:r>
              <a:rPr lang="en-US" dirty="0" smtClean="0"/>
              <a:t>Measuring and Recording Acquisition Cost</a:t>
            </a:r>
          </a:p>
        </p:txBody>
      </p:sp>
      <p:sp>
        <p:nvSpPr>
          <p:cNvPr id="21508" name="Rectangle 3"/>
          <p:cNvSpPr>
            <a:spLocks noGrp="1" noChangeArrowheads="1"/>
          </p:cNvSpPr>
          <p:nvPr>
            <p:ph type="body" idx="4294967295"/>
          </p:nvPr>
        </p:nvSpPr>
        <p:spPr>
          <a:xfrm>
            <a:off x="79375" y="1366838"/>
            <a:ext cx="8869363" cy="2103437"/>
          </a:xfrm>
          <a:solidFill>
            <a:schemeClr val="accent1">
              <a:lumMod val="40000"/>
              <a:lumOff val="60000"/>
            </a:schemeClr>
          </a:solidFill>
          <a:ln w="28575">
            <a:solidFill>
              <a:schemeClr val="tx1"/>
            </a:solidFill>
          </a:ln>
        </p:spPr>
        <p:txBody>
          <a:bodyPr lIns="90488" tIns="44450" rIns="90488" bIns="44450" rtlCol="0">
            <a:normAutofit/>
          </a:bodyPr>
          <a:lstStyle/>
          <a:p>
            <a:pPr algn="ctr" fontAlgn="auto">
              <a:buFont typeface="Wingdings" pitchFamily="2" charset="2"/>
              <a:buNone/>
              <a:defRPr/>
            </a:pPr>
            <a:r>
              <a:rPr lang="en-US" dirty="0" smtClean="0">
                <a:cs typeface="Arial" pitchFamily="34" charset="0"/>
              </a:rPr>
              <a:t>On January 1, Southwest Airlines</a:t>
            </a:r>
            <a:br>
              <a:rPr lang="en-US" dirty="0" smtClean="0">
                <a:cs typeface="Arial" pitchFamily="34" charset="0"/>
              </a:rPr>
            </a:br>
            <a:r>
              <a:rPr lang="en-US" dirty="0" smtClean="0">
                <a:cs typeface="Arial" pitchFamily="34" charset="0"/>
              </a:rPr>
              <a:t>purchased aircraft for $75,000,000 cash.</a:t>
            </a:r>
          </a:p>
        </p:txBody>
      </p:sp>
      <p:sp>
        <p:nvSpPr>
          <p:cNvPr id="27651" name="TextBox 7"/>
          <p:cNvSpPr txBox="1">
            <a:spLocks noChangeArrowheads="1"/>
          </p:cNvSpPr>
          <p:nvPr/>
        </p:nvSpPr>
        <p:spPr bwMode="auto">
          <a:xfrm>
            <a:off x="88900" y="1328738"/>
            <a:ext cx="1785938" cy="831850"/>
          </a:xfrm>
          <a:prstGeom prst="rect">
            <a:avLst/>
          </a:prstGeom>
          <a:noFill/>
          <a:ln w="9525">
            <a:noFill/>
            <a:miter lim="800000"/>
            <a:headEnd/>
            <a:tailEnd/>
          </a:ln>
        </p:spPr>
        <p:txBody>
          <a:bodyPr>
            <a:spAutoFit/>
          </a:bodyPr>
          <a:lstStyle/>
          <a:p>
            <a:pPr algn="ctr"/>
            <a:r>
              <a:rPr lang="en-US" sz="2400">
                <a:solidFill>
                  <a:schemeClr val="tx2"/>
                </a:solidFill>
              </a:rPr>
              <a:t>Acquisition</a:t>
            </a:r>
            <a:br>
              <a:rPr lang="en-US" sz="2400">
                <a:solidFill>
                  <a:schemeClr val="tx2"/>
                </a:solidFill>
              </a:rPr>
            </a:br>
            <a:r>
              <a:rPr lang="en-US" sz="2400">
                <a:solidFill>
                  <a:schemeClr val="tx2"/>
                </a:solidFill>
              </a:rPr>
              <a:t>for Cash</a:t>
            </a:r>
          </a:p>
        </p:txBody>
      </p:sp>
      <p:grpSp>
        <p:nvGrpSpPr>
          <p:cNvPr id="2" name="Group 8"/>
          <p:cNvGrpSpPr>
            <a:grpSpLocks/>
          </p:cNvGrpSpPr>
          <p:nvPr/>
        </p:nvGrpSpPr>
        <p:grpSpPr bwMode="auto">
          <a:xfrm>
            <a:off x="69850" y="3636963"/>
            <a:ext cx="8869363" cy="2840037"/>
            <a:chOff x="76200" y="3810000"/>
            <a:chExt cx="8915400" cy="2941486"/>
          </a:xfrm>
        </p:grpSpPr>
        <p:sp>
          <p:nvSpPr>
            <p:cNvPr id="10" name="TextBox 9"/>
            <p:cNvSpPr txBox="1">
              <a:spLocks noChangeArrowheads="1"/>
            </p:cNvSpPr>
            <p:nvPr/>
          </p:nvSpPr>
          <p:spPr bwMode="auto">
            <a:xfrm>
              <a:off x="76200" y="3849461"/>
              <a:ext cx="8915400" cy="2902025"/>
            </a:xfrm>
            <a:prstGeom prst="rect">
              <a:avLst/>
            </a:prstGeom>
            <a:solidFill>
              <a:schemeClr val="bg2">
                <a:lumMod val="60000"/>
                <a:lumOff val="40000"/>
              </a:schemeClr>
            </a:solidFill>
            <a:ln w="28575">
              <a:solidFill>
                <a:schemeClr val="tx1"/>
              </a:solidFill>
              <a:miter lim="800000"/>
              <a:headEnd/>
              <a:tailEnd/>
            </a:ln>
          </p:spPr>
          <p:txBody>
            <a:bodyPr>
              <a:spAutoFit/>
            </a:bodyPr>
            <a:lstStyle/>
            <a:p>
              <a:pPr algn="ctr" fontAlgn="auto">
                <a:spcBef>
                  <a:spcPts val="0"/>
                </a:spcBef>
                <a:spcAft>
                  <a:spcPts val="0"/>
                </a:spcAft>
                <a:defRPr/>
              </a:pPr>
              <a:r>
                <a:rPr lang="en-US" sz="2200" dirty="0">
                  <a:latin typeface="Arial" pitchFamily="34" charset="0"/>
                  <a:cs typeface="Arial" pitchFamily="34" charset="0"/>
                </a:rPr>
                <a:t>  On </a:t>
              </a:r>
              <a:r>
                <a:rPr lang="en-US" sz="2200" dirty="0">
                  <a:latin typeface="Arial" pitchFamily="34" charset="0"/>
                  <a:cs typeface="Arial" pitchFamily="34" charset="0"/>
                </a:rPr>
                <a:t>January 14, Southwest </a:t>
              </a:r>
              <a:r>
                <a:rPr lang="en-US" sz="2200" dirty="0">
                  <a:latin typeface="Arial" pitchFamily="34" charset="0"/>
                  <a:cs typeface="Arial" pitchFamily="34" charset="0"/>
                </a:rPr>
                <a:t>Airlines</a:t>
              </a:r>
              <a:r>
                <a:rPr lang="en-US" sz="2200" dirty="0">
                  <a:latin typeface="Arial" pitchFamily="34" charset="0"/>
                  <a:cs typeface="Arial" pitchFamily="34" charset="0"/>
                </a:rPr>
                <a:t/>
              </a:r>
              <a:br>
                <a:rPr lang="en-US" sz="2200" dirty="0">
                  <a:latin typeface="Arial" pitchFamily="34" charset="0"/>
                  <a:cs typeface="Arial" pitchFamily="34" charset="0"/>
                </a:rPr>
              </a:br>
              <a:r>
                <a:rPr lang="en-US" sz="2200" dirty="0">
                  <a:latin typeface="Arial" pitchFamily="34" charset="0"/>
                  <a:cs typeface="Arial" pitchFamily="34" charset="0"/>
                </a:rPr>
                <a:t>purchased aircraft for $1,000,000 cash</a:t>
              </a:r>
              <a:br>
                <a:rPr lang="en-US" sz="2200" dirty="0">
                  <a:latin typeface="Arial" pitchFamily="34" charset="0"/>
                  <a:cs typeface="Arial" pitchFamily="34" charset="0"/>
                </a:rPr>
              </a:br>
              <a:r>
                <a:rPr lang="en-US" sz="2200" dirty="0">
                  <a:latin typeface="Arial" pitchFamily="34" charset="0"/>
                  <a:cs typeface="Arial" pitchFamily="34" charset="0"/>
                </a:rPr>
                <a:t>and a $74,000,000 note payable.</a:t>
              </a:r>
            </a:p>
            <a:p>
              <a:pPr algn="ctr" fontAlgn="auto">
                <a:spcBef>
                  <a:spcPts val="0"/>
                </a:spcBef>
                <a:spcAft>
                  <a:spcPts val="0"/>
                </a:spcAft>
                <a:defRPr/>
              </a:pPr>
              <a:endParaRPr lang="en-US" sz="2200" dirty="0">
                <a:latin typeface="Arial" pitchFamily="34" charset="0"/>
                <a:cs typeface="Arial" pitchFamily="34" charset="0"/>
              </a:endParaRPr>
            </a:p>
            <a:p>
              <a:pPr algn="ctr" fontAlgn="auto">
                <a:spcBef>
                  <a:spcPts val="0"/>
                </a:spcBef>
                <a:spcAft>
                  <a:spcPts val="0"/>
                </a:spcAft>
                <a:defRPr/>
              </a:pPr>
              <a:endParaRPr lang="en-US" sz="2200" dirty="0">
                <a:latin typeface="Arial" pitchFamily="34" charset="0"/>
                <a:cs typeface="Arial" pitchFamily="34" charset="0"/>
              </a:endParaRPr>
            </a:p>
            <a:p>
              <a:pPr algn="ctr" fontAlgn="auto">
                <a:spcBef>
                  <a:spcPts val="0"/>
                </a:spcBef>
                <a:spcAft>
                  <a:spcPts val="0"/>
                </a:spcAft>
                <a:defRPr/>
              </a:pPr>
              <a:endParaRPr lang="en-US" sz="2200" dirty="0">
                <a:latin typeface="Arial" pitchFamily="34" charset="0"/>
                <a:cs typeface="Arial" pitchFamily="34" charset="0"/>
              </a:endParaRPr>
            </a:p>
            <a:p>
              <a:pPr algn="ctr" fontAlgn="auto">
                <a:spcBef>
                  <a:spcPts val="0"/>
                </a:spcBef>
                <a:spcAft>
                  <a:spcPts val="0"/>
                </a:spcAft>
                <a:defRPr/>
              </a:pPr>
              <a:endParaRPr lang="en-US" sz="2200" dirty="0">
                <a:latin typeface="Arial" pitchFamily="34" charset="0"/>
                <a:cs typeface="Arial" pitchFamily="34" charset="0"/>
              </a:endParaRPr>
            </a:p>
            <a:p>
              <a:pPr algn="ctr" fontAlgn="auto">
                <a:spcBef>
                  <a:spcPts val="0"/>
                </a:spcBef>
                <a:spcAft>
                  <a:spcPts val="0"/>
                </a:spcAft>
                <a:defRPr/>
              </a:pPr>
              <a:endParaRPr lang="en-US" sz="2200" dirty="0">
                <a:latin typeface="Arial" pitchFamily="34" charset="0"/>
                <a:cs typeface="Arial" pitchFamily="34" charset="0"/>
              </a:endParaRPr>
            </a:p>
          </p:txBody>
        </p:sp>
        <p:sp>
          <p:nvSpPr>
            <p:cNvPr id="27657" name="TextBox 10"/>
            <p:cNvSpPr txBox="1">
              <a:spLocks noChangeArrowheads="1"/>
            </p:cNvSpPr>
            <p:nvPr/>
          </p:nvSpPr>
          <p:spPr bwMode="auto">
            <a:xfrm>
              <a:off x="82160" y="3810000"/>
              <a:ext cx="1675459" cy="861036"/>
            </a:xfrm>
            <a:prstGeom prst="rect">
              <a:avLst/>
            </a:prstGeom>
            <a:noFill/>
            <a:ln w="9525">
              <a:noFill/>
              <a:miter lim="800000"/>
              <a:headEnd/>
              <a:tailEnd/>
            </a:ln>
          </p:spPr>
          <p:txBody>
            <a:bodyPr wrap="none">
              <a:spAutoFit/>
            </a:bodyPr>
            <a:lstStyle/>
            <a:p>
              <a:pPr algn="ctr"/>
              <a:r>
                <a:rPr lang="en-US" sz="2400">
                  <a:solidFill>
                    <a:schemeClr val="tx2"/>
                  </a:solidFill>
                </a:rPr>
                <a:t>Acquisition</a:t>
              </a:r>
              <a:br>
                <a:rPr lang="en-US" sz="2400">
                  <a:solidFill>
                    <a:schemeClr val="tx2"/>
                  </a:solidFill>
                </a:rPr>
              </a:br>
              <a:r>
                <a:rPr lang="en-US" sz="2400">
                  <a:solidFill>
                    <a:schemeClr val="tx2"/>
                  </a:solidFill>
                </a:rPr>
                <a:t> for Debt</a:t>
              </a:r>
            </a:p>
          </p:txBody>
        </p:sp>
      </p:grpSp>
      <p:pic>
        <p:nvPicPr>
          <p:cNvPr id="3076" name="Picture 4"/>
          <p:cNvPicPr>
            <a:picLocks noChangeAspect="1" noChangeArrowheads="1"/>
          </p:cNvPicPr>
          <p:nvPr/>
        </p:nvPicPr>
        <p:blipFill>
          <a:blip r:embed="rId3"/>
          <a:srcRect/>
          <a:stretch>
            <a:fillRect/>
          </a:stretch>
        </p:blipFill>
        <p:spPr bwMode="auto">
          <a:xfrm>
            <a:off x="165100" y="2166938"/>
            <a:ext cx="8686800" cy="1054100"/>
          </a:xfrm>
          <a:prstGeom prst="rect">
            <a:avLst/>
          </a:prstGeom>
          <a:noFill/>
          <a:ln w="9525">
            <a:solidFill>
              <a:schemeClr val="tx1"/>
            </a:solidFill>
            <a:miter lim="800000"/>
            <a:headEnd/>
            <a:tailEnd/>
          </a:ln>
        </p:spPr>
      </p:pic>
      <p:pic>
        <p:nvPicPr>
          <p:cNvPr id="3" name="Picture 5"/>
          <p:cNvPicPr>
            <a:picLocks noChangeAspect="1" noChangeArrowheads="1"/>
          </p:cNvPicPr>
          <p:nvPr/>
        </p:nvPicPr>
        <p:blipFill>
          <a:blip r:embed="rId4"/>
          <a:srcRect/>
          <a:stretch>
            <a:fillRect/>
          </a:stretch>
        </p:blipFill>
        <p:spPr bwMode="auto">
          <a:xfrm>
            <a:off x="165100" y="4841875"/>
            <a:ext cx="8686800" cy="1381125"/>
          </a:xfrm>
          <a:prstGeom prst="rect">
            <a:avLst/>
          </a:prstGeom>
          <a:noFill/>
          <a:ln w="9525">
            <a:solidFill>
              <a:schemeClr val="tx1"/>
            </a:solidFill>
            <a:miter lim="800000"/>
            <a:headEnd/>
            <a:tailEnd/>
          </a:ln>
        </p:spPr>
      </p:pic>
      <p:sp>
        <p:nvSpPr>
          <p:cNvPr id="2765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F0E61460-7341-41F5-85A5-403EC282888A}" type="slidenum">
              <a:rPr lang="en-US"/>
              <a:pPr fontAlgn="base">
                <a:spcBef>
                  <a:spcPct val="0"/>
                </a:spcBef>
                <a:spcAft>
                  <a:spcPct val="0"/>
                </a:spcAft>
              </a:pPr>
              <a:t>8</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3076"/>
                                        </p:tgtEl>
                                        <p:attrNameLst>
                                          <p:attrName>style.visibility</p:attrName>
                                        </p:attrNameLst>
                                      </p:cBhvr>
                                      <p:to>
                                        <p:strVal val="visible"/>
                                      </p:to>
                                    </p:set>
                                    <p:animEffect transition="in" filter="wipe(left)">
                                      <p:cBhvr>
                                        <p:cTn id="7" dur="1000"/>
                                        <p:tgtEl>
                                          <p:spTgt spid="3076"/>
                                        </p:tgtEl>
                                      </p:cBhvr>
                                    </p:animEffect>
                                  </p:childTnLst>
                                </p:cTn>
                              </p:par>
                            </p:childTnLst>
                          </p:cTn>
                        </p:par>
                        <p:par>
                          <p:cTn id="8" fill="hold">
                            <p:stCondLst>
                              <p:cond delay="2500"/>
                            </p:stCondLst>
                            <p:childTnLst>
                              <p:par>
                                <p:cTn id="9" presetID="2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4500"/>
                            </p:stCondLst>
                            <p:childTnLst>
                              <p:par>
                                <p:cTn id="13" presetID="22" presetClass="entr" presetSubtype="8"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p:txBody>
          <a:bodyPr/>
          <a:lstStyle/>
          <a:p>
            <a:pPr fontAlgn="auto">
              <a:spcAft>
                <a:spcPts val="0"/>
              </a:spcAft>
              <a:defRPr/>
            </a:pPr>
            <a:r>
              <a:rPr lang="en-US" dirty="0" smtClean="0"/>
              <a:t>Acquisition for Noncash Consideration </a:t>
            </a:r>
          </a:p>
        </p:txBody>
      </p:sp>
      <p:sp>
        <p:nvSpPr>
          <p:cNvPr id="5" name="TextBox 4"/>
          <p:cNvSpPr txBox="1"/>
          <p:nvPr/>
        </p:nvSpPr>
        <p:spPr>
          <a:xfrm>
            <a:off x="123825" y="1679575"/>
            <a:ext cx="8763000" cy="1292225"/>
          </a:xfrm>
          <a:prstGeom prst="rect">
            <a:avLst/>
          </a:prstGeom>
          <a:solidFill>
            <a:schemeClr val="bg2">
              <a:lumMod val="60000"/>
              <a:lumOff val="40000"/>
            </a:schemeClr>
          </a:solidFill>
          <a:ln w="28575">
            <a:solidFill>
              <a:schemeClr val="tx1">
                <a:lumMod val="95000"/>
                <a:lumOff val="5000"/>
              </a:schemeClr>
            </a:solidFill>
          </a:ln>
          <a:effectLst>
            <a:outerShdw blurRad="50800" dist="38100" dir="2700000" algn="tl" rotWithShape="0">
              <a:prstClr val="black"/>
            </a:outerShdw>
          </a:effectLst>
        </p:spPr>
        <p:txBody>
          <a:bodyPr>
            <a:spAutoFit/>
          </a:bodyPr>
          <a:lstStyle/>
          <a:p>
            <a:pPr algn="ctr" fontAlgn="auto">
              <a:spcBef>
                <a:spcPts val="0"/>
              </a:spcBef>
              <a:spcAft>
                <a:spcPts val="0"/>
              </a:spcAft>
              <a:defRPr/>
            </a:pPr>
            <a:r>
              <a:rPr lang="en-US" sz="2600" dirty="0">
                <a:latin typeface="+mn-lt"/>
                <a:cs typeface="Arial" pitchFamily="34" charset="0"/>
              </a:rPr>
              <a:t>Record at the current market value of the consideration given, or the current market value of the asset acquired, whichever is more clearly evident.</a:t>
            </a:r>
          </a:p>
        </p:txBody>
      </p:sp>
      <p:sp>
        <p:nvSpPr>
          <p:cNvPr id="29699" name="Rectangle 8"/>
          <p:cNvSpPr txBox="1">
            <a:spLocks noChangeArrowheads="1"/>
          </p:cNvSpPr>
          <p:nvPr/>
        </p:nvSpPr>
        <p:spPr bwMode="auto">
          <a:xfrm>
            <a:off x="76200" y="2867025"/>
            <a:ext cx="8991600" cy="1552575"/>
          </a:xfrm>
          <a:prstGeom prst="rect">
            <a:avLst/>
          </a:prstGeom>
          <a:noFill/>
          <a:ln w="9525">
            <a:noFill/>
            <a:miter lim="800000"/>
            <a:headEnd/>
            <a:tailEnd/>
          </a:ln>
        </p:spPr>
        <p:txBody>
          <a:bodyPr lIns="90488" tIns="44450" rIns="90488" bIns="44450"/>
          <a:lstStyle/>
          <a:p>
            <a:pPr marL="273050" indent="-273050" algn="ctr" eaLnBrk="0" hangingPunct="0">
              <a:spcBef>
                <a:spcPts val="600"/>
              </a:spcBef>
              <a:buClr>
                <a:schemeClr val="accent1"/>
              </a:buClr>
              <a:buSzPct val="76000"/>
              <a:buFont typeface="Wingdings" pitchFamily="2" charset="2"/>
              <a:buNone/>
            </a:pPr>
            <a:endParaRPr lang="en-US" sz="2600"/>
          </a:p>
        </p:txBody>
      </p:sp>
      <p:sp>
        <p:nvSpPr>
          <p:cNvPr id="7" name="TextBox 6"/>
          <p:cNvSpPr txBox="1"/>
          <p:nvPr/>
        </p:nvSpPr>
        <p:spPr>
          <a:xfrm>
            <a:off x="301625" y="3203575"/>
            <a:ext cx="8458200" cy="1292225"/>
          </a:xfrm>
          <a:prstGeom prst="rect">
            <a:avLst/>
          </a:prstGeom>
          <a:solidFill>
            <a:schemeClr val="accent3">
              <a:lumMod val="40000"/>
              <a:lumOff val="60000"/>
            </a:schemeClr>
          </a:solidFill>
          <a:ln w="28575">
            <a:solidFill>
              <a:schemeClr val="tx1"/>
            </a:solidFill>
          </a:ln>
          <a:effectLst>
            <a:outerShdw blurRad="50800" dist="38100" dir="2700000" algn="tl" rotWithShape="0">
              <a:prstClr val="black"/>
            </a:outerShdw>
          </a:effectLst>
        </p:spPr>
        <p:txBody>
          <a:bodyPr>
            <a:spAutoFit/>
          </a:bodyPr>
          <a:lstStyle/>
          <a:p>
            <a:pPr algn="ctr" fontAlgn="auto">
              <a:spcBef>
                <a:spcPts val="0"/>
              </a:spcBef>
              <a:spcAft>
                <a:spcPts val="0"/>
              </a:spcAft>
              <a:defRPr/>
            </a:pPr>
            <a:r>
              <a:rPr lang="en-US" sz="2600" dirty="0">
                <a:latin typeface="Arial" pitchFamily="34" charset="0"/>
                <a:cs typeface="Arial" pitchFamily="34" charset="0"/>
              </a:rPr>
              <a:t>On July 7, Southwest gave Boeing 1,000,000 shares of $1.00 par value common stock with a market value of </a:t>
            </a:r>
            <a:br>
              <a:rPr lang="en-US" sz="2600" dirty="0">
                <a:latin typeface="Arial" pitchFamily="34" charset="0"/>
                <a:cs typeface="Arial" pitchFamily="34" charset="0"/>
              </a:rPr>
            </a:br>
            <a:r>
              <a:rPr lang="en-US" sz="2600" dirty="0">
                <a:latin typeface="Arial" pitchFamily="34" charset="0"/>
                <a:cs typeface="Arial" pitchFamily="34" charset="0"/>
              </a:rPr>
              <a:t>$50 per share plus $25,000,000 in cash for aircraft.</a:t>
            </a:r>
            <a:endParaRPr lang="en-US" sz="2600" dirty="0">
              <a:latin typeface="+mn-lt"/>
              <a:cs typeface="Arial" pitchFamily="34" charset="0"/>
            </a:endParaRPr>
          </a:p>
        </p:txBody>
      </p:sp>
      <p:pic>
        <p:nvPicPr>
          <p:cNvPr id="4100" name="Picture 4"/>
          <p:cNvPicPr>
            <a:picLocks noChangeAspect="1" noChangeArrowheads="1"/>
          </p:cNvPicPr>
          <p:nvPr/>
        </p:nvPicPr>
        <p:blipFill>
          <a:blip r:embed="rId3"/>
          <a:srcRect/>
          <a:stretch>
            <a:fillRect/>
          </a:stretch>
        </p:blipFill>
        <p:spPr bwMode="auto">
          <a:xfrm>
            <a:off x="176213" y="4800600"/>
            <a:ext cx="8686800" cy="1647825"/>
          </a:xfrm>
          <a:prstGeom prst="rect">
            <a:avLst/>
          </a:prstGeom>
          <a:noFill/>
          <a:ln w="9525">
            <a:solidFill>
              <a:schemeClr val="tx1"/>
            </a:solidFill>
            <a:miter lim="800000"/>
            <a:headEnd/>
            <a:tailEnd/>
          </a:ln>
        </p:spPr>
      </p:pic>
      <p:sp>
        <p:nvSpPr>
          <p:cNvPr id="2970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8-</a:t>
            </a:r>
            <a:fld id="{E2780722-F5C2-4412-B43B-26F39ACD1A2E}" type="slidenum">
              <a:rPr lang="en-US"/>
              <a:pPr fontAlgn="base">
                <a:spcBef>
                  <a:spcPct val="0"/>
                </a:spcBef>
                <a:spcAft>
                  <a:spcPct val="0"/>
                </a:spcAft>
              </a:pPr>
              <a:t>9</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par>
                          <p:cTn id="8" fill="hold">
                            <p:stCondLst>
                              <p:cond delay="2500"/>
                            </p:stCondLst>
                            <p:childTnLst>
                              <p:par>
                                <p:cTn id="9" presetID="22" presetClass="entr" presetSubtype="8" fill="hold" nodeType="afterEffect">
                                  <p:stCondLst>
                                    <p:cond delay="1500"/>
                                  </p:stCondLst>
                                  <p:childTnLst>
                                    <p:set>
                                      <p:cBhvr>
                                        <p:cTn id="10" dur="1" fill="hold">
                                          <p:stCondLst>
                                            <p:cond delay="0"/>
                                          </p:stCondLst>
                                        </p:cTn>
                                        <p:tgtEl>
                                          <p:spTgt spid="4100"/>
                                        </p:tgtEl>
                                        <p:attrNameLst>
                                          <p:attrName>style.visibility</p:attrName>
                                        </p:attrNameLst>
                                      </p:cBhvr>
                                      <p:to>
                                        <p:strVal val="visible"/>
                                      </p:to>
                                    </p:set>
                                    <p:animEffect transition="in" filter="wipe(left)">
                                      <p:cBhvr>
                                        <p:cTn id="11"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5660</TotalTime>
  <Words>7185</Words>
  <Application>Microsoft Office PowerPoint</Application>
  <PresentationFormat>On-screen Show (4:3)</PresentationFormat>
  <Paragraphs>577</Paragraphs>
  <Slides>49</Slides>
  <Notes>49</Notes>
  <HiddenSlides>0</HiddenSlides>
  <MMClips>0</MMClips>
  <ScaleCrop>false</ScaleCrop>
  <HeadingPairs>
    <vt:vector size="8" baseType="variant">
      <vt:variant>
        <vt:lpstr>Fonts Used</vt:lpstr>
      </vt:variant>
      <vt:variant>
        <vt:i4>4</vt:i4>
      </vt:variant>
      <vt:variant>
        <vt:lpstr>Design Template</vt:lpstr>
      </vt:variant>
      <vt:variant>
        <vt:i4>2</vt:i4>
      </vt:variant>
      <vt:variant>
        <vt:lpstr>Embedded OLE Servers</vt:lpstr>
      </vt:variant>
      <vt:variant>
        <vt:i4>3</vt:i4>
      </vt:variant>
      <vt:variant>
        <vt:lpstr>Slide Titles</vt:lpstr>
      </vt:variant>
      <vt:variant>
        <vt:i4>49</vt:i4>
      </vt:variant>
    </vt:vector>
  </HeadingPairs>
  <TitlesOfParts>
    <vt:vector size="58" baseType="lpstr">
      <vt:lpstr>Arial</vt:lpstr>
      <vt:lpstr>Calibri</vt:lpstr>
      <vt:lpstr>Book Antiqua</vt:lpstr>
      <vt:lpstr>Wingdings</vt:lpstr>
      <vt:lpstr>Essential</vt:lpstr>
      <vt:lpstr>Essential</vt:lpstr>
      <vt:lpstr>ClipArt</vt:lpstr>
      <vt:lpstr>Worksheet</vt:lpstr>
      <vt:lpstr>Clip</vt:lpstr>
      <vt:lpstr>CHAPTER 8</vt:lpstr>
      <vt:lpstr>UNDERSTANDING THE BUSINESS</vt:lpstr>
      <vt:lpstr>CLASSIFYING LONG-LIVED ASSETS</vt:lpstr>
      <vt:lpstr>CLASSIFYING LONG-LIVED ASSETS</vt:lpstr>
      <vt:lpstr>FIXED ASSET TURNOVER</vt:lpstr>
      <vt:lpstr>MEASURING AND RECORDING ACQUISITION COST</vt:lpstr>
      <vt:lpstr>MEASURING AND RECORDING ACQUISITION COST</vt:lpstr>
      <vt:lpstr>MEASURING AND RECORDING ACQUISITION COST</vt:lpstr>
      <vt:lpstr>ACQUISITION FOR NONCASH CONSIDERATION </vt:lpstr>
      <vt:lpstr>ACQUISITION BY CONSTRUCTION</vt:lpstr>
      <vt:lpstr>REPAIRS, MAINTENANCE, AND IMPROVEMENTS</vt:lpstr>
      <vt:lpstr>REPAIRS, MAINTENANCE, AND IMPROVEMENTS</vt:lpstr>
      <vt:lpstr>DEPRECIATION CONCEPTS</vt:lpstr>
      <vt:lpstr>DEPRECIATION CONCEPTS</vt:lpstr>
      <vt:lpstr>DEPRECIATION CONCEPTS</vt:lpstr>
      <vt:lpstr>STRAIGHT-LINE METHOD</vt:lpstr>
      <vt:lpstr>STRAIGHT-LINE METHOD</vt:lpstr>
      <vt:lpstr>UNITS-OF-PRODUCTION METHOD</vt:lpstr>
      <vt:lpstr>UNITS-OF-PRODUCTION METHOD</vt:lpstr>
      <vt:lpstr>ACCELERATED DEPRECIATION</vt:lpstr>
      <vt:lpstr>DECLINING-BALANCE METHOD</vt:lpstr>
      <vt:lpstr>DECLINING-BALANCE METHOD</vt:lpstr>
      <vt:lpstr>DECLINING-BALANCE METHOD</vt:lpstr>
      <vt:lpstr>DECLINING-BALANCE METHOD</vt:lpstr>
      <vt:lpstr>INTERNATIONAL PERSPECTIVE COMPONENT ALLOCATION</vt:lpstr>
      <vt:lpstr>TAX REPORTING</vt:lpstr>
      <vt:lpstr>MEASURING ASSET IMPAIRMENT</vt:lpstr>
      <vt:lpstr>DISPOSAL OF PROPERTY, PLANT AND EQUIPMENT</vt:lpstr>
      <vt:lpstr>DISPOSAL OF PROPERTY, PLANT AND EQUIPMENT</vt:lpstr>
      <vt:lpstr>DISPOSAL OF PROPERTY, PLANT AND EQUIPMENT</vt:lpstr>
      <vt:lpstr>DISPOSAL OF PROPERTY, PLANT AND EQUIPMENT</vt:lpstr>
      <vt:lpstr>DISPOSAL OF PROPERTY, PLANT AND EQUIPMENT</vt:lpstr>
      <vt:lpstr>DISPOSAL OF PROPERTY, PLANT AND EQUIPMENT</vt:lpstr>
      <vt:lpstr>DISPOSAL OF PROPERTY, PLANT AND EQUIPMENT</vt:lpstr>
      <vt:lpstr>ACQUISITION AND AMORTIZATION OF INTANGIBLE ASSETS</vt:lpstr>
      <vt:lpstr>ACQUISITION AND AMORTIZATION OF INTANGIBLE ASSETS</vt:lpstr>
      <vt:lpstr>ACQUISITION AND AMORTIZATION OF INTANGIBLE ASSETS</vt:lpstr>
      <vt:lpstr>ACQUISITION AND AMORTIZATION OF INTANGIBLE ASSETS</vt:lpstr>
      <vt:lpstr>ACQUISITION AND AMORTIZATION OF INTANGIBLE ASSETS</vt:lpstr>
      <vt:lpstr>ACQUISITION AND AMORTIZATION OF INTANGIBLE ASSETS</vt:lpstr>
      <vt:lpstr>ACQUISITION AND AMORTIZATION OF INTANGIBLE ASSETS</vt:lpstr>
      <vt:lpstr>RESEARCH AND DEVELOPMENT EXPENSE</vt:lpstr>
      <vt:lpstr>INTERNATIONAL PERSPECTIVE DIFFERENCES IN ACCOUNTING FOR TANGIBLE AND INTANGIBLE ASSETS</vt:lpstr>
      <vt:lpstr>ACQUISITION AND DEPLETION OF NATURAL RESOURCES</vt:lpstr>
      <vt:lpstr>ACQUISITION AND DEPLETION OF NATURAL RESOURCES</vt:lpstr>
      <vt:lpstr>FOCUS ON CASH FLOWS</vt:lpstr>
      <vt:lpstr>CHAPTER SUPPLEMENT: CHANGES IN DEPRECIATION ESTIMATES</vt:lpstr>
      <vt:lpstr>CHAPTER SUPPLEMENT: CHANGES IN DEPRECIATION ESTIMATES</vt:lpstr>
      <vt:lpstr>END OF CHAPTER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IT Operations</cp:lastModifiedBy>
  <cp:revision>134</cp:revision>
  <cp:lastPrinted>2013-05-13T17:58:23Z</cp:lastPrinted>
  <dcterms:created xsi:type="dcterms:W3CDTF">2013-04-01T20:41:30Z</dcterms:created>
  <dcterms:modified xsi:type="dcterms:W3CDTF">2013-06-18T07:43:33Z</dcterms:modified>
</cp:coreProperties>
</file>