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38"/>
  </p:notesMasterIdLst>
  <p:handoutMasterIdLst>
    <p:handoutMasterId r:id="rId39"/>
  </p:handoutMasterIdLst>
  <p:sldIdLst>
    <p:sldId id="257" r:id="rId2"/>
    <p:sldId id="300" r:id="rId3"/>
    <p:sldId id="265" r:id="rId4"/>
    <p:sldId id="266" r:id="rId5"/>
    <p:sldId id="267" r:id="rId6"/>
    <p:sldId id="268" r:id="rId7"/>
    <p:sldId id="269" r:id="rId8"/>
    <p:sldId id="270" r:id="rId9"/>
    <p:sldId id="301" r:id="rId10"/>
    <p:sldId id="271" r:id="rId11"/>
    <p:sldId id="312" r:id="rId12"/>
    <p:sldId id="274" r:id="rId13"/>
    <p:sldId id="302" r:id="rId14"/>
    <p:sldId id="276" r:id="rId15"/>
    <p:sldId id="279" r:id="rId16"/>
    <p:sldId id="281" r:id="rId17"/>
    <p:sldId id="282" r:id="rId18"/>
    <p:sldId id="283" r:id="rId19"/>
    <p:sldId id="304" r:id="rId20"/>
    <p:sldId id="303" r:id="rId21"/>
    <p:sldId id="305" r:id="rId22"/>
    <p:sldId id="285" r:id="rId23"/>
    <p:sldId id="306" r:id="rId24"/>
    <p:sldId id="288" r:id="rId25"/>
    <p:sldId id="289" r:id="rId26"/>
    <p:sldId id="290" r:id="rId27"/>
    <p:sldId id="291" r:id="rId28"/>
    <p:sldId id="307" r:id="rId29"/>
    <p:sldId id="273" r:id="rId30"/>
    <p:sldId id="292" r:id="rId31"/>
    <p:sldId id="293" r:id="rId32"/>
    <p:sldId id="308" r:id="rId33"/>
    <p:sldId id="309" r:id="rId34"/>
    <p:sldId id="310" r:id="rId35"/>
    <p:sldId id="311" r:id="rId36"/>
    <p:sldId id="263"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allaghan" initials="" lastIdx="2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8549" autoAdjust="0"/>
  </p:normalViewPr>
  <p:slideViewPr>
    <p:cSldViewPr>
      <p:cViewPr>
        <p:scale>
          <a:sx n="50" d="100"/>
          <a:sy n="50" d="100"/>
        </p:scale>
        <p:origin x="-2256" y="-72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68" d="100"/>
          <a:sy n="68" d="100"/>
        </p:scale>
        <p:origin x="-3336"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dirty="0" smtClean="0">
                <a:latin typeface="+mn-lt"/>
              </a:defRPr>
            </a:lvl1pPr>
          </a:lstStyle>
          <a:p>
            <a:pPr>
              <a:defRPr/>
            </a:pPr>
            <a:r>
              <a:rPr lang="en-US"/>
              <a:t>5-</a:t>
            </a:r>
            <a:fld id="{44623110-95EA-461A-8971-1BE3BFF3C75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p:nvSpPr>
        <p:spPr>
          <a:xfrm>
            <a:off x="5943600" y="0"/>
            <a:ext cx="914400" cy="246063"/>
          </a:xfrm>
          <a:prstGeom prst="rect">
            <a:avLst/>
          </a:prstGeom>
          <a:noFill/>
        </p:spPr>
        <p:txBody>
          <a:bodyPr>
            <a:spAutoFit/>
          </a:bodyPr>
          <a:lstStyle/>
          <a:p>
            <a:pPr algn="r" fontAlgn="auto">
              <a:spcBef>
                <a:spcPts val="0"/>
              </a:spcBef>
              <a:spcAft>
                <a:spcPts val="0"/>
              </a:spcAft>
              <a:defRPr/>
            </a:pPr>
            <a:r>
              <a:rPr lang="en-US" sz="1000" dirty="0">
                <a:latin typeface="+mn-lt"/>
              </a:rPr>
              <a:t>5-</a:t>
            </a:r>
            <a:fld id="{86E36CD5-93F6-481D-BB4F-BF500920D52C}" type="slidenum">
              <a:rPr lang="en-US" sz="1000">
                <a:latin typeface="+mn-lt"/>
              </a:rPr>
              <a:pPr algn="r" fontAlgn="auto">
                <a:spcBef>
                  <a:spcPts val="0"/>
                </a:spcBef>
                <a:spcAft>
                  <a:spcPts val="0"/>
                </a:spcAft>
                <a:defRPr/>
              </a:pPr>
              <a:t>‹#›</a:t>
            </a:fld>
            <a:endParaRPr lang="en-US" sz="1000" dirty="0">
              <a:latin typeface="+mn-lt"/>
            </a:endParaRP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Chapter 5: Communicating and Interpreting Accounting Information. </a:t>
            </a:r>
          </a:p>
          <a:p>
            <a:pPr>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Institutional investors include pension funds; mutual funds; and endowment, charitable foundation, and trust funds. These institutional stockholders usually employ their own analysts who also rely on the information intermediaries just discussed. Institutional shareholders control the majority of publicly traded shares of U.S. companies.</a:t>
            </a:r>
          </a:p>
          <a:p>
            <a:pPr>
              <a:spcBef>
                <a:spcPct val="0"/>
              </a:spcBef>
            </a:pPr>
            <a:endParaRPr lang="en-US" smtClean="0"/>
          </a:p>
          <a:p>
            <a:pPr>
              <a:spcBef>
                <a:spcPct val="0"/>
              </a:spcBef>
            </a:pPr>
            <a:r>
              <a:rPr lang="en-US" smtClean="0"/>
              <a:t>Private investors include large individual investors such as the venture capitalists who originally invested directly in Apple, as well as small retail investors who buy shares of publicly traded companies through brokers such as Fidelity. Retail investors normally lack the expertise to understand financial statements and the resources to gather data efficiently. They often rely on the advice of information intermediaries or turn their money over to the management of mutual and pension funds (institutional investors).</a:t>
            </a:r>
          </a:p>
          <a:p>
            <a:pPr>
              <a:spcBef>
                <a:spcPct val="0"/>
              </a:spcBef>
            </a:pPr>
            <a:endParaRPr lang="en-US" smtClean="0"/>
          </a:p>
          <a:p>
            <a:pPr>
              <a:spcBef>
                <a:spcPct val="0"/>
              </a:spcBef>
            </a:pPr>
            <a:r>
              <a:rPr lang="en-US" smtClean="0"/>
              <a:t>Lenders, or creditors, include suppliers, banks, commercial credit companies, and other financial institutions that lend money to companies. Lending officers and financial analysts in these organizations use the same public sources of information.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accounting communication process includes more steps and participants than one would envision in a world in which annual and quarterly reports are simply mailed to shareholders. SEC regulation FD, for “Fair Disclosure,” requires that companies provide all investors equal access to all important company news. Managers and other insiders are also prohibited from trading their company’s shares based on nonpublic (insider) information so that no party benefits from early access.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1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To provide timely information to external users and to limit the possibility of selective leakage of information, Apple and other public companies announce quarterly and annual earnings through a press release as soon as the verified figures (audited for annual and reviewed for quarterly earnings) are available. A typical earnings press release includes key financial figures followed by management’s discussion of the results and condensed income statements and balance sheets, which will be included in the formal report to shareholders, distributed after the press release.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For privately held companies, annual reports are relatively simple documents photocopied on white bond paper. They normally include only the following:</a:t>
            </a:r>
          </a:p>
          <a:p>
            <a:pPr>
              <a:spcBef>
                <a:spcPct val="0"/>
              </a:spcBef>
            </a:pPr>
            <a:r>
              <a:rPr lang="en-US" smtClean="0"/>
              <a:t>1. Four basic financial statements: income statement, balance sheet, stockholders’ equity or retained earnings statement, and cash flow statement.</a:t>
            </a:r>
          </a:p>
          <a:p>
            <a:pPr>
              <a:spcBef>
                <a:spcPct val="0"/>
              </a:spcBef>
            </a:pPr>
            <a:r>
              <a:rPr lang="en-US" smtClean="0"/>
              <a:t>2. Related notes (footnotes).</a:t>
            </a:r>
          </a:p>
          <a:p>
            <a:pPr>
              <a:spcBef>
                <a:spcPct val="0"/>
              </a:spcBef>
            </a:pPr>
            <a:r>
              <a:rPr lang="en-US" smtClean="0"/>
              <a:t>3. Report of Independent Accountants (Auditor’s Opinion) if the statements are audited.</a:t>
            </a:r>
          </a:p>
          <a:p>
            <a:pPr>
              <a:spcBef>
                <a:spcPct val="0"/>
              </a:spcBef>
            </a:pPr>
            <a:r>
              <a:rPr lang="en-US" smtClean="0"/>
              <a:t>The annual reports of public companies filed on Form 10-K are significantly more elaborate mainly because of additional SEC reporting requirements.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p:txBody>
          <a:bodyPr wrap="square" numCol="1" anchor="t" anchorCtr="0" compatLnSpc="1">
            <a:prstTxWarp prst="textNoShape">
              <a:avLst/>
            </a:prstTxWarp>
          </a:bodyPr>
          <a:lstStyle/>
          <a:p>
            <a:pPr fontAlgn="auto">
              <a:spcBef>
                <a:spcPts val="0"/>
              </a:spcBef>
              <a:spcAft>
                <a:spcPts val="0"/>
              </a:spcAft>
              <a:defRPr/>
            </a:pPr>
            <a:r>
              <a:rPr lang="en-US" dirty="0" smtClean="0"/>
              <a:t>The financial statements shown in previous chapters provide a good introduction to their content and structure. In this section, we will discuss three additional characteristics of financial statements and the related disclosures that are designed to make them more useful to investors, creditors, and analysts:</a:t>
            </a:r>
          </a:p>
          <a:p>
            <a:pPr marL="228600" indent="-228600" fontAlgn="auto">
              <a:spcBef>
                <a:spcPts val="0"/>
              </a:spcBef>
              <a:spcAft>
                <a:spcPts val="0"/>
              </a:spcAft>
              <a:buFontTx/>
              <a:buAutoNum type="arabicPeriod"/>
              <a:defRPr/>
            </a:pPr>
            <a:r>
              <a:rPr lang="en-US" dirty="0" smtClean="0"/>
              <a:t>Comparative financial statements. To allow users to compare performance from period to period, companies report financial statement values for the current period and one or more prior periods. </a:t>
            </a:r>
          </a:p>
          <a:p>
            <a:pPr marL="228600" indent="-228600" fontAlgn="auto">
              <a:spcBef>
                <a:spcPts val="0"/>
              </a:spcBef>
              <a:spcAft>
                <a:spcPts val="0"/>
              </a:spcAft>
              <a:buFontTx/>
              <a:buAutoNum type="arabicPeriod"/>
              <a:defRPr/>
            </a:pPr>
            <a:r>
              <a:rPr lang="en-US" dirty="0" smtClean="0"/>
              <a:t>Additional subtotals and classifications in financial statements. You should not be confused when you notice slightly different statement formats used by different companies. </a:t>
            </a:r>
          </a:p>
          <a:p>
            <a:pPr marL="228600" indent="-228600" fontAlgn="auto">
              <a:spcBef>
                <a:spcPts val="0"/>
              </a:spcBef>
              <a:spcAft>
                <a:spcPts val="0"/>
              </a:spcAft>
              <a:buFontTx/>
              <a:buAutoNum type="arabicPeriod"/>
              <a:defRPr/>
            </a:pPr>
            <a:r>
              <a:rPr lang="en-US" dirty="0" smtClean="0"/>
              <a:t>Additional disclosures. Most companies present voluminous notes that are necessary to understand a company’s performance and financial condition.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2" name="Rectangle 3"/>
          <p:cNvSpPr>
            <a:spLocks noGrp="1" noChangeArrowheads="1"/>
          </p:cNvSpPr>
          <p:nvPr>
            <p:ph type="body" idx="1"/>
          </p:nvPr>
        </p:nvSpPr>
        <p:spPr bwMode="auto">
          <a:xfrm>
            <a:off x="685800" y="4343400"/>
            <a:ext cx="5715000" cy="4572000"/>
          </a:xfrm>
          <a:noFill/>
        </p:spPr>
        <p:txBody>
          <a:bodyPr wrap="square" numCol="1" anchor="t" anchorCtr="0" compatLnSpc="1">
            <a:prstTxWarp prst="textNoShape">
              <a:avLst/>
            </a:prstTxWarp>
          </a:bodyPr>
          <a:lstStyle/>
          <a:p>
            <a:pPr>
              <a:spcBef>
                <a:spcPct val="0"/>
              </a:spcBef>
            </a:pPr>
            <a:r>
              <a:rPr lang="en-US" smtClean="0"/>
              <a:t>The classified balance sheet is often presented for two years to ease comparisons over time. The statement classifications (current vs. noncurrent assets and current vs. noncurrent liabilities) play a major role in our discussions of ratio analysis (e.g., the current ratio in Chapter 2). Apple’s balance sheet contains intangible assets (discussed in Chapter 8) that have no physical existence and a long life. Examples are patents, trademarks, copyrights, franchises, and goodwill from purchasing other companies. Most intangibles (except goodwill, trademarks, and other intangibles with indefinite lives) are amortized as they are used in a manner similar to the depreciation of tangible assets. Goodwill is a more general intangible asset representing the excess of the price paid for another company over the value of its identifiable assets. It is discussed in more detail in Chapter 8.</a:t>
            </a:r>
          </a:p>
          <a:p>
            <a:pPr>
              <a:spcBef>
                <a:spcPct val="0"/>
              </a:spcBef>
            </a:pPr>
            <a:endParaRPr lang="en-US" smtClean="0"/>
          </a:p>
          <a:p>
            <a:pPr>
              <a:spcBef>
                <a:spcPct val="0"/>
              </a:spcBef>
            </a:pPr>
            <a:r>
              <a:rPr lang="en-US" smtClean="0"/>
              <a:t>Also recall our discussion of deferred revenues from Chapter 4. These are liabilities created when customers pay for goods or services before the company delivers them. In Apple’s balance sheet, deferred revenues show up in two places: current liabilities and noncurrent liabilities. They both relate primarily to product warranties that Apple includes with its products. The deferred revenues related to repairs Apple expects to provide during the next year are classified as current. Those that relate to repairs to be provided in later years are classified as noncurrent. When you first look at a new set of financial statements, try not to be confused by differences in terminology. When interpreting line items you have never seen before, be sure to consider their description and their classification.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Apple’s 2011 consolidated income statement presents the income statement followed by earnings per share for three years as required by the SEC. Apple’s income statement includes the subtotal Gross Profit (gross margin), which is the difference between net sales and cost of goods sold. It is important to note that regardless of whether a company reports a gross profit subtotal, the income statement presents the same information. Another subtotal— Operating Income (also called Income from Operations)—is computed by subtracting operating expenses from gross profit. Nonoperating (other) Items are revenues, expenses, gains, and losses that do not relate to the company’s primary operations. Examples include interest income, interest expense, and gains and losses on the sale of fixed assets and investments. These nonoperating items are added to or subtracted from income from operations to obtain Income before Income Taxes, also called Pretax Earnings. At this point, Provision for Income Taxes (Income Tax Expense) is subtracted to obtain Net Income.</a:t>
            </a:r>
          </a:p>
          <a:p>
            <a:pPr>
              <a:spcBef>
                <a:spcPct val="0"/>
              </a:spcBef>
            </a:pPr>
            <a:endParaRPr lang="en-US" smtClean="0"/>
          </a:p>
          <a:p>
            <a:pPr>
              <a:spcBef>
                <a:spcPct val="0"/>
              </a:spcBef>
            </a:pPr>
            <a:r>
              <a:rPr lang="en-US" smtClean="0"/>
              <a:t>Finally, earnings per share is reported.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5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Income statements report nonrecurring items separately because they are not useful in predicting the future income of a corporation. Nonrecurring items that companies may report on their income statements are:</a:t>
            </a:r>
          </a:p>
          <a:p>
            <a:pPr>
              <a:spcBef>
                <a:spcPct val="0"/>
              </a:spcBef>
            </a:pPr>
            <a:r>
              <a:rPr lang="en-US" smtClean="0"/>
              <a:t>1. Discontinued operations</a:t>
            </a:r>
          </a:p>
          <a:p>
            <a:pPr>
              <a:spcBef>
                <a:spcPct val="0"/>
              </a:spcBef>
            </a:pPr>
            <a:r>
              <a:rPr lang="en-US" smtClean="0"/>
              <a:t>2. Extraordinary items</a:t>
            </a:r>
          </a:p>
          <a:p>
            <a:pPr>
              <a:spcBef>
                <a:spcPct val="0"/>
              </a:spcBef>
            </a:pPr>
            <a:r>
              <a:rPr lang="en-US" smtClean="0"/>
              <a:t>When a major component of a business is sold or abandoned, income or loss from that component earned before the disposal, as well as any gain or loss on disposal, are included as discontinued operations. Extraordinary items are gains or losses incurred that are both unusual and infrequent in occurrence.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Earnings per share is calculated by dividing net income available to common shareholders by the weighted average number of shares outstanding during the reporting period. Net income available to common shareholders is equal to net income less dividends on preferred stock, if any.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gross profit percentage is calculated by dividing gross profit by net sales. Gross profit is equal to Net Sales minus Cost of Goods Sold. The gross profit percentage measures a company’s ability to charge premium prices and produce goods and services at low cost. All other things equal, a higher gross profit results in higher net income. </a:t>
            </a:r>
          </a:p>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Most businesses invest in corporate governance: procedures designed to ensure that the company is managed in the interests of the shareholders. Much of the corporate governance system is aimed at ensuring integrity in the financial reporting process.</a:t>
            </a:r>
          </a:p>
          <a:p>
            <a:pPr>
              <a:spcBef>
                <a:spcPct val="0"/>
              </a:spcBef>
            </a:pPr>
            <a:endParaRPr lang="en-US" smtClean="0"/>
          </a:p>
          <a:p>
            <a:pPr>
              <a:spcBef>
                <a:spcPct val="0"/>
              </a:spcBef>
            </a:pPr>
            <a:r>
              <a:rPr lang="en-US" smtClean="0"/>
              <a:t>The extreme accounting scandals at Le-Nature’s (discussed in Chapter 1), Enron, and WorldCom caused their stock to become worthless. In an attempt to restore investor confidence, Congress passed the Public Accounting Reform and Investor Protection Act (the Sarbanes-Oxley Act ), which strengthens financial reporting and corporate governance for public companies.</a:t>
            </a:r>
          </a:p>
          <a:p>
            <a:pPr>
              <a:spcBef>
                <a:spcPct val="0"/>
              </a:spcBef>
            </a:pPr>
            <a:endParaRPr lang="en-US" smtClean="0"/>
          </a:p>
          <a:p>
            <a:pPr>
              <a:spcBef>
                <a:spcPct val="0"/>
              </a:spcBef>
            </a:pPr>
            <a:r>
              <a:rPr lang="en-US" smtClean="0"/>
              <a:t>Three conditions are necessary for financial statement fraud to occur. There must be: (1) an incentive to commit fraud, (2) the opportunity to commit fraud, and (3) the ability to rationalize the misdeed. These conditions make up what antifraud experts call the fraud triangle. A good system of corporate governance is designed to address these conditions.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Both the FASB and IASB require an additional statement entitled the Statement of Comprehensive Income which can be presented separately or in combination with the income statement. When presented separately, the statement starts with Net Income, the bottom line of the income statement. Following this total would be the components of other comprehensive income. The Net Income and other comprehensive income items are then combined to create a total called Comprehensive Income (the bottom line for this statement). Apple’s competitor Lenovo Group Ltd., maker of ThinkPad computers, presented the following in a recent quarterly report. Other comprehensive income items include fair value changes on certain investment securities, which are discussed in Appendix A, as well as other items discussed in more advanced accounting classes.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statement of stockholders’ (shareholders’) equity reports the changes in each of the company’s stockholders’ equity accounts during the accounting period. The statement has a column for each stockholders’ equity account and one for the effect on total stockholders’ equity. The first row of the statement starts with the beginning balances in each account, which correspond to the prior year’s balances on the balance sheet. Each row that follows lists each event that occurred during the period that affected any stockholders’ equity accounts. Apple reported net income of $25,992 for the year, which increases retained earnings. Apple declared no dividends. Had it done so, the amount would have been subtracted from retained earnings. Apple issued 13,307 shares of common stock during the year and received $2,832 million for the issuance. Note that the number of shares and the dollar amount are both listed. It is important not to confuse them. If Apple had repurchased and retired shares, the number of shares and dollar amount would have been subtracted from common stock. The final row lists the ending balances in the accounts, which correspond to the ending balances on the balance sheet.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p:txBody>
          <a:bodyPr wrap="square" numCol="1" anchor="t" anchorCtr="0" compatLnSpc="1">
            <a:prstTxWarp prst="textNoShape">
              <a:avLst/>
            </a:prstTxWarp>
          </a:bodyPr>
          <a:lstStyle/>
          <a:p>
            <a:pPr fontAlgn="auto">
              <a:spcBef>
                <a:spcPts val="0"/>
              </a:spcBef>
              <a:spcAft>
                <a:spcPts val="0"/>
              </a:spcAft>
              <a:defRPr/>
            </a:pPr>
            <a:r>
              <a:rPr lang="en-US" dirty="0" smtClean="0"/>
              <a:t>We introduced the three cash flow statement classifications in prior chapters:</a:t>
            </a:r>
          </a:p>
          <a:p>
            <a:pPr marL="228600" indent="-228600" fontAlgn="auto">
              <a:spcBef>
                <a:spcPts val="0"/>
              </a:spcBef>
              <a:spcAft>
                <a:spcPts val="0"/>
              </a:spcAft>
              <a:buFontTx/>
              <a:buAutoNum type="arabicPeriod"/>
              <a:defRPr/>
            </a:pPr>
            <a:r>
              <a:rPr lang="en-US" dirty="0" smtClean="0"/>
              <a:t>Cash Flows from Operating Activities. This section reports cash flows associated with earning income.</a:t>
            </a:r>
          </a:p>
          <a:p>
            <a:pPr marL="228600" indent="-228600" fontAlgn="auto">
              <a:spcBef>
                <a:spcPts val="0"/>
              </a:spcBef>
              <a:spcAft>
                <a:spcPts val="0"/>
              </a:spcAft>
              <a:buFontTx/>
              <a:buAutoNum type="arabicPeriod"/>
              <a:defRPr/>
            </a:pPr>
            <a:r>
              <a:rPr lang="en-US" dirty="0" smtClean="0"/>
              <a:t>Cash Flows from Investing Activities. Cash flows in this section are associated with the purchase and sale of productive assets (other than inventory) and investments in other companies.</a:t>
            </a:r>
          </a:p>
          <a:p>
            <a:pPr marL="228600" indent="-228600" fontAlgn="auto">
              <a:spcBef>
                <a:spcPts val="0"/>
              </a:spcBef>
              <a:spcAft>
                <a:spcPts val="0"/>
              </a:spcAft>
              <a:buFontTx/>
              <a:buAutoNum type="arabicPeriod"/>
              <a:defRPr/>
            </a:pPr>
            <a:r>
              <a:rPr lang="en-US" dirty="0" smtClean="0"/>
              <a:t>Cash Flows from Financing Activities. These cash flows are related to financing the business through borrowing and repaying loans from financial institutions, stock (equity) issuances and repurchases, and dividend payments.</a:t>
            </a:r>
          </a:p>
          <a:p>
            <a:pPr marL="228600" indent="-228600" fontAlgn="auto">
              <a:spcBef>
                <a:spcPts val="0"/>
              </a:spcBef>
              <a:spcAft>
                <a:spcPts val="0"/>
              </a:spcAft>
              <a:buFontTx/>
              <a:buAutoNum type="arabicPeriod"/>
              <a:defRPr/>
            </a:pPr>
            <a:endParaRPr lang="en-US" dirty="0" smtClean="0"/>
          </a:p>
          <a:p>
            <a:pPr fontAlgn="auto">
              <a:spcBef>
                <a:spcPts val="0"/>
              </a:spcBef>
              <a:spcAft>
                <a:spcPts val="0"/>
              </a:spcAft>
              <a:defRPr/>
            </a:pPr>
            <a:r>
              <a:rPr lang="en-US" dirty="0" smtClean="0"/>
              <a:t>The first section, Cash Flows from Operating Activities, can be reported using either the direct or indirect method. The indirect method presents a reconciliation of net income on an accrual basis to cash flows from operations. The Operating Activities section prepared using the indirect method helps the analyst understand the causes of differences between a company’s net income and its cash flows.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xfrm>
            <a:off x="685800" y="4343400"/>
            <a:ext cx="5486400" cy="4572000"/>
          </a:xfrm>
        </p:spPr>
        <p:txBody>
          <a:bodyPr wrap="square" numCol="1" anchor="t" anchorCtr="0" compatLnSpc="1">
            <a:prstTxWarp prst="textNoShape">
              <a:avLst/>
            </a:prstTxWarp>
            <a:normAutofit/>
          </a:bodyPr>
          <a:lstStyle/>
          <a:p>
            <a:pPr fontAlgn="auto">
              <a:spcBef>
                <a:spcPts val="0"/>
              </a:spcBef>
              <a:spcAft>
                <a:spcPts val="0"/>
              </a:spcAft>
              <a:defRPr/>
            </a:pPr>
            <a:r>
              <a:rPr lang="en-US" dirty="0" smtClean="0"/>
              <a:t>The three cash flow statement classifications are clearly identified. </a:t>
            </a:r>
          </a:p>
          <a:p>
            <a:pPr marL="228600" indent="-228600" fontAlgn="auto">
              <a:spcBef>
                <a:spcPts val="0"/>
              </a:spcBef>
              <a:spcAft>
                <a:spcPts val="0"/>
              </a:spcAft>
              <a:buFontTx/>
              <a:buAutoNum type="arabicPeriod"/>
              <a:defRPr/>
            </a:pPr>
            <a:r>
              <a:rPr lang="en-US" dirty="0" smtClean="0"/>
              <a:t>Cash Flows from Operating Activities. </a:t>
            </a:r>
          </a:p>
          <a:p>
            <a:pPr marL="228600" indent="-228600" fontAlgn="auto">
              <a:spcBef>
                <a:spcPts val="0"/>
              </a:spcBef>
              <a:spcAft>
                <a:spcPts val="0"/>
              </a:spcAft>
              <a:buFontTx/>
              <a:buAutoNum type="arabicPeriod"/>
              <a:defRPr/>
            </a:pPr>
            <a:r>
              <a:rPr lang="en-US" dirty="0" smtClean="0"/>
              <a:t>Cash Flows from Investing Activities. </a:t>
            </a:r>
          </a:p>
          <a:p>
            <a:pPr marL="228600" indent="-228600" fontAlgn="auto">
              <a:spcBef>
                <a:spcPts val="0"/>
              </a:spcBef>
              <a:spcAft>
                <a:spcPts val="0"/>
              </a:spcAft>
              <a:buFontTx/>
              <a:buAutoNum type="arabicPeriod"/>
              <a:defRPr/>
            </a:pPr>
            <a:r>
              <a:rPr lang="en-US" dirty="0" smtClean="0"/>
              <a:t>Cash Flows from Financing Activities. </a:t>
            </a:r>
          </a:p>
          <a:p>
            <a:pPr indent="-228600" fontAlgn="auto">
              <a:spcBef>
                <a:spcPts val="0"/>
              </a:spcBef>
              <a:spcAft>
                <a:spcPts val="0"/>
              </a:spcAft>
              <a:defRPr/>
            </a:pPr>
            <a:r>
              <a:rPr lang="en-US" dirty="0" smtClean="0"/>
              <a:t>The first section is reported using the indirect method, which presents a reconciliation of net income on an accrual basis to cash flows from operations.</a:t>
            </a:r>
          </a:p>
          <a:p>
            <a:pPr indent="-228600" fontAlgn="auto">
              <a:spcBef>
                <a:spcPts val="0"/>
              </a:spcBef>
              <a:spcAft>
                <a:spcPts val="0"/>
              </a:spcAft>
              <a:defRPr/>
            </a:pPr>
            <a:endParaRPr lang="en-US" dirty="0" smtClean="0"/>
          </a:p>
          <a:p>
            <a:pPr indent="-228600" fontAlgn="auto">
              <a:spcBef>
                <a:spcPts val="0"/>
              </a:spcBef>
              <a:spcAft>
                <a:spcPts val="0"/>
              </a:spcAft>
              <a:defRPr/>
            </a:pPr>
            <a:r>
              <a:rPr lang="en-US" dirty="0" smtClean="0"/>
              <a:t>As we cover different portions of the income statement and balance sheet in more detail in Chapters 6 through 11, we will also discuss the relevant sections of the cash flow statement. Then we discuss the complete cash flow statement in detail in Chapter 12.</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notes to financial statements provide the reader with additional details to facilitate their analysis of financial statements. Notes include three types of information:</a:t>
            </a:r>
          </a:p>
          <a:p>
            <a:pPr>
              <a:spcBef>
                <a:spcPct val="0"/>
              </a:spcBef>
            </a:pPr>
            <a:r>
              <a:rPr lang="en-US" smtClean="0"/>
              <a:t>1. Descriptions of the key accounting rules applied to the company’s statements.</a:t>
            </a:r>
          </a:p>
          <a:p>
            <a:pPr>
              <a:spcBef>
                <a:spcPct val="0"/>
              </a:spcBef>
            </a:pPr>
            <a:r>
              <a:rPr lang="en-US" smtClean="0"/>
              <a:t>2. Additional detail supporting reported numbers.</a:t>
            </a:r>
          </a:p>
          <a:p>
            <a:pPr>
              <a:spcBef>
                <a:spcPct val="0"/>
              </a:spcBef>
            </a:pPr>
            <a:r>
              <a:rPr lang="en-US" smtClean="0"/>
              <a:t>3. Relevant financial information not disclosed on the statements.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first category of notes, typically one of the first notes, is a summary of significant accounting policies. As you will see in your study of subsequent chapters, generally accepted accounting principles (GAAP) permit companies to select from alternative methods for measuring the effects of transactions. The summary of significant accounting policies tells the user which accounting methods the company has adopted. Without an understanding of the various accounting methods used, it is impossible to analyze a company’s financial results effectively.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second category of notes provides supplemental information concerning the data shown on the financial statements. Among other information, these notes may show revenues broken out by geographic region or business segment, describe unusual transactions, and/or offer expanded detail on a specific classification. For example, in Note 3, Apple indicates the makeup of property, plant, and equipment presented on the balance sheet.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final category includes information that impacts the company financially but is not shown on the statements. Examples include information on legal matters and contractual agreements that do not result in an asset or liability on the balance sheet. In Note 7, Apple disclosed the details of its commitments under supply agreements, which total over $15 billion and are not shown as a liability on the balance sheet.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GAAP and SEC regulations set only the minimum level of required financial disclosures. Many companies provide important disclosures beyond those required. For example, in its annual report, 10-K, and recent earnings press release, Apple discloses sales by major product category, which helps investors track the success of new products.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Financial accounting standards and disclosure requirements are adopted by national regulatory agencies. Many countries, including the members of the European Union, have adopted international financial reporting standards (IFRS) issued by the International Accounting Standards Board (IASB). IFRS are similar to U.S. GAAP, but there are several important differences. Here is a chart showing some of the differences between U.S. GAAP and IFRS rules, along with the chapter in which these issues will be addressed. The FASB and IASB are working together to eliminate these and other differences.</a:t>
            </a:r>
          </a:p>
          <a:p>
            <a:pPr>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graphic identifies the major players involved in ensuring the integrity of the financial reporting process. They include management, regulators, auditors, and the board of directors.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 its broadest measure, return on assets (ROA) is calculated by dividing net income by average total assets. Remember that average total assets is the beginning asset balance plus the ending asset balance divided by two.</a:t>
            </a:r>
          </a:p>
          <a:p>
            <a:pPr>
              <a:spcBef>
                <a:spcPct val="0"/>
              </a:spcBef>
            </a:pPr>
            <a:endParaRPr lang="en-US" smtClean="0"/>
          </a:p>
          <a:p>
            <a:pPr>
              <a:spcBef>
                <a:spcPct val="0"/>
              </a:spcBef>
            </a:pPr>
            <a:r>
              <a:rPr lang="en-US" smtClean="0"/>
              <a:t>Return on assets measures how much the firm earned for each dollar of investment. It is a general measure of profitability and management effectiveness, independent of financing strategy. Firms with higher ROA are doing a better job of selecting and managing investments, all other things equal. Since it is independent of the source of financing (debt vs. equity), it can be used to evaluate performance at any level within the organization. It is often computed on a division-by-division or product line basis and used to evaluate division or product line managers’ relative performance.</a:t>
            </a:r>
          </a:p>
          <a:p>
            <a:pPr>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Effective analysis requires understanding why ROA differs both from prior levels and from those of its competitors. ROA profit driver analysis (also called ROA decomposition or DuPont analysis ) breaks down ROA into two factors. These factors are often called profit drivers or profit levers because they describe the two ways that management can improve ROA. They are measured by two key ratios:</a:t>
            </a:r>
          </a:p>
          <a:p>
            <a:pPr>
              <a:spcBef>
                <a:spcPct val="0"/>
              </a:spcBef>
            </a:pPr>
            <a:endParaRPr lang="en-US" smtClean="0"/>
          </a:p>
          <a:p>
            <a:pPr>
              <a:spcBef>
                <a:spcPct val="0"/>
              </a:spcBef>
            </a:pPr>
            <a:r>
              <a:rPr lang="en-US" smtClean="0"/>
              <a:t>1. Net profit margin equals Net Income divided by Net Sales. It measures how much of every sales dollar is profit. It can be increased by </a:t>
            </a:r>
          </a:p>
          <a:p>
            <a:pPr>
              <a:spcBef>
                <a:spcPct val="0"/>
              </a:spcBef>
            </a:pPr>
            <a:r>
              <a:rPr lang="en-US" smtClean="0"/>
              <a:t>a. Increasing sales volume.</a:t>
            </a:r>
          </a:p>
          <a:p>
            <a:pPr>
              <a:spcBef>
                <a:spcPct val="0"/>
              </a:spcBef>
            </a:pPr>
            <a:r>
              <a:rPr lang="en-US" smtClean="0"/>
              <a:t>b. Increasing sales price.</a:t>
            </a:r>
          </a:p>
          <a:p>
            <a:pPr>
              <a:spcBef>
                <a:spcPct val="0"/>
              </a:spcBef>
            </a:pPr>
            <a:r>
              <a:rPr lang="en-US" smtClean="0"/>
              <a:t>c. Decreasing cost of goods sold and operating expenses.</a:t>
            </a:r>
          </a:p>
          <a:p>
            <a:pPr>
              <a:spcBef>
                <a:spcPct val="0"/>
              </a:spcBef>
            </a:pPr>
            <a:endParaRPr lang="en-US" smtClean="0"/>
          </a:p>
          <a:p>
            <a:pPr>
              <a:spcBef>
                <a:spcPct val="0"/>
              </a:spcBef>
            </a:pPr>
            <a:r>
              <a:rPr lang="en-US" smtClean="0"/>
              <a:t>2. Total asset turnover equals Net Sales divided by Average Total Assets. It measures how many sales dollars the company generates with each dollar of assets (efficiency of use of assets). It can be increased by </a:t>
            </a:r>
          </a:p>
          <a:p>
            <a:pPr>
              <a:spcBef>
                <a:spcPct val="0"/>
              </a:spcBef>
            </a:pPr>
            <a:r>
              <a:rPr lang="en-US" smtClean="0"/>
              <a:t>a. Centralizing distribution to reduce inventory kept on hand.</a:t>
            </a:r>
          </a:p>
          <a:p>
            <a:pPr>
              <a:spcBef>
                <a:spcPct val="0"/>
              </a:spcBef>
            </a:pPr>
            <a:r>
              <a:rPr lang="en-US" smtClean="0"/>
              <a:t>b. Consolidating production facilities in fewer factories to reduce the amount of assets necessary to generate each dollar of sales.</a:t>
            </a:r>
          </a:p>
          <a:p>
            <a:pPr>
              <a:spcBef>
                <a:spcPct val="0"/>
              </a:spcBef>
            </a:pPr>
            <a:endParaRPr lang="en-US" smtClean="0"/>
          </a:p>
          <a:p>
            <a:pPr>
              <a:spcBef>
                <a:spcPct val="0"/>
              </a:spcBef>
            </a:pPr>
            <a:r>
              <a:rPr lang="en-US" smtClean="0"/>
              <a:t>These two ratios report on the effectiveness of the company’s operating and investing activities, respectively.</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Apple and other companies know that investors and creditors follow their key financial ratios closely. Changes in ROA and its components can have a major effect on a company’s stock price and interest rates that lenders charge. As a consequence, company managers closely follow the effects of their actual and planned transactions on these same key financial ratios. We have already learned how to determine the effects of transactions on key subtotals on the income statement and balance sheet (gross profit, current assets, etc.). So we are only one step away from being able to compute the effects of transactions on ratios. The following three-step process will help you do so:</a:t>
            </a:r>
          </a:p>
          <a:p>
            <a:pPr>
              <a:spcBef>
                <a:spcPct val="0"/>
              </a:spcBef>
            </a:pPr>
            <a:r>
              <a:rPr lang="en-US" smtClean="0"/>
              <a:t>1. Journalize the transaction to determine its effects on various accounts, just as we did in Chapters 2 through 4.</a:t>
            </a:r>
          </a:p>
          <a:p>
            <a:pPr>
              <a:spcBef>
                <a:spcPct val="0"/>
              </a:spcBef>
            </a:pPr>
            <a:r>
              <a:rPr lang="en-US" smtClean="0"/>
              <a:t>2. Determine which accounts belong to the financial statement subtotals or totals in the numerator (top) and denominator (bottom) of the ratio and the direction of their effects.</a:t>
            </a:r>
          </a:p>
          <a:p>
            <a:pPr>
              <a:spcBef>
                <a:spcPct val="0"/>
              </a:spcBef>
            </a:pPr>
            <a:r>
              <a:rPr lang="en-US" smtClean="0"/>
              <a:t>3. Evaluate the combined effects from step 2 on the ratio.</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Let’s try an example. What would be the effect of the following transaction on key ratios (ignoring taxes)? What if only the numerator or denominator is affected?</a:t>
            </a:r>
          </a:p>
          <a:p>
            <a:pPr>
              <a:spcBef>
                <a:spcPct val="0"/>
              </a:spcBef>
            </a:pPr>
            <a:endParaRPr lang="en-US" smtClean="0"/>
          </a:p>
          <a:p>
            <a:pPr>
              <a:spcBef>
                <a:spcPct val="0"/>
              </a:spcBef>
            </a:pPr>
            <a:r>
              <a:rPr lang="en-US" smtClean="0"/>
              <a:t>Example 1: Apple incurred an additional $1,000 in research and development expense paid for in cash. What would be the effect on the net profit margin ratio? </a:t>
            </a:r>
          </a:p>
          <a:p>
            <a:pPr>
              <a:spcBef>
                <a:spcPct val="0"/>
              </a:spcBef>
            </a:pPr>
            <a:endParaRPr lang="en-US" smtClean="0"/>
          </a:p>
          <a:p>
            <a:pPr>
              <a:spcBef>
                <a:spcPct val="0"/>
              </a:spcBef>
            </a:pPr>
            <a:r>
              <a:rPr lang="en-US" smtClean="0"/>
              <a:t>Note that the transaction would decrease the numerator Net Income, and have no effect on the denominator Net Sales. The ratio was .239. It would decrease to .230.</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Let’s try another example. What would be the effect on ROA for the same transaction? </a:t>
            </a:r>
          </a:p>
          <a:p>
            <a:pPr>
              <a:spcBef>
                <a:spcPct val="0"/>
              </a:spcBef>
            </a:pPr>
            <a:endParaRPr lang="en-US" smtClean="0"/>
          </a:p>
          <a:p>
            <a:pPr>
              <a:spcBef>
                <a:spcPct val="0"/>
              </a:spcBef>
            </a:pPr>
            <a:r>
              <a:rPr lang="en-US" smtClean="0"/>
              <a:t>Note that the transaction would decrease the numerator Net Income by $1,000. It would also decrease the ending total assets by $1,000, but have no effect on beginning total assets. So the denominator, average total assets, would only decrease by $500. The ratio was .271. It would decrease to .262.</a:t>
            </a:r>
          </a:p>
          <a:p>
            <a:pPr>
              <a:spcBef>
                <a:spcPct val="0"/>
              </a:spcBef>
            </a:pPr>
            <a:endParaRPr lang="en-US" smtClean="0"/>
          </a:p>
          <a:p>
            <a:pPr>
              <a:spcBef>
                <a:spcPct val="0"/>
              </a:spcBef>
            </a:pPr>
            <a:r>
              <a:rPr lang="en-US" smtClean="0"/>
              <a:t>This example illustrates a second general point about the effect of transactions on ratios. If a transaction affects the numerator by more than it affects the denominator, or if it affects the denominator by more than it affects the numerator, focus only on the larger effect and the effects in the table above still hold.</a:t>
            </a:r>
          </a:p>
          <a:p>
            <a:pPr>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if the numerator and denominator are affected by the same amount?</a:t>
            </a:r>
          </a:p>
          <a:p>
            <a:pPr>
              <a:spcBef>
                <a:spcPct val="0"/>
              </a:spcBef>
            </a:pPr>
            <a:r>
              <a:rPr lang="en-US" smtClean="0"/>
              <a:t>Example 3: Apple paid $2,000 of accounts payable in cash (all numbers in millions). What would be the effect on the current ratio? </a:t>
            </a:r>
          </a:p>
          <a:p>
            <a:pPr>
              <a:spcBef>
                <a:spcPct val="0"/>
              </a:spcBef>
            </a:pPr>
            <a:endParaRPr lang="en-US" smtClean="0"/>
          </a:p>
          <a:p>
            <a:pPr>
              <a:spcBef>
                <a:spcPct val="0"/>
              </a:spcBef>
            </a:pPr>
            <a:r>
              <a:rPr lang="en-US" smtClean="0"/>
              <a:t>Note that the transaction would decrease the numerator, Current Assets, and the denominator, Current Liabilities, by the same amount. The ratio was 1.61. It would increase to 1.66.</a:t>
            </a:r>
          </a:p>
          <a:p>
            <a:pPr>
              <a:spcBef>
                <a:spcPct val="0"/>
              </a:spcBef>
            </a:pP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End of chapter 5.</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843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mission of the U.S. Securities and Exchange Commission (SEC) is to protect investors and maintain the integrity of the securities markets. As part of this mission, the SEC oversees the work of the Financial Accounting Standards Board (FASB) that sets generally accepted accounting principles (GAAP), and the Public Company Accounting Oversight Board (PCAOB) that sets auditing standards for independent auditors (CPAs) of public companies.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p:txBody>
          <a:bodyPr wrap="square" numCol="1" anchor="t" anchorCtr="0" compatLnSpc="1">
            <a:prstTxWarp prst="textNoShape">
              <a:avLst/>
            </a:prstTxWarp>
            <a:normAutofit/>
          </a:bodyPr>
          <a:lstStyle/>
          <a:p>
            <a:pPr fontAlgn="auto">
              <a:spcBef>
                <a:spcPts val="0"/>
              </a:spcBef>
              <a:spcAft>
                <a:spcPts val="0"/>
              </a:spcAft>
              <a:defRPr/>
            </a:pPr>
            <a:r>
              <a:rPr lang="en-US" dirty="0" smtClean="0"/>
              <a:t>The primary responsibility for the information in the financial statements and related disclosures lies with management, specifically, the highest officer in the company often called the chief executive officer (CEO), and the highest officer associated with the financial and accounting side of the business, often called the chief financial officer (CFO). </a:t>
            </a:r>
          </a:p>
          <a:p>
            <a:pPr fontAlgn="auto">
              <a:spcBef>
                <a:spcPts val="0"/>
              </a:spcBef>
              <a:spcAft>
                <a:spcPts val="0"/>
              </a:spcAft>
              <a:defRPr/>
            </a:pPr>
            <a:endParaRPr lang="en-US" dirty="0" smtClean="0"/>
          </a:p>
          <a:p>
            <a:pPr fontAlgn="auto">
              <a:spcBef>
                <a:spcPts val="0"/>
              </a:spcBef>
              <a:spcAft>
                <a:spcPts val="0"/>
              </a:spcAft>
              <a:defRPr/>
            </a:pPr>
            <a:r>
              <a:rPr lang="en-US" dirty="0" smtClean="0"/>
              <a:t>At all public companies, the CEO and CFO must personally certify that:</a:t>
            </a:r>
          </a:p>
          <a:p>
            <a:pPr marL="228600" indent="-228600" fontAlgn="auto">
              <a:spcBef>
                <a:spcPts val="0"/>
              </a:spcBef>
              <a:spcAft>
                <a:spcPts val="0"/>
              </a:spcAft>
              <a:buFont typeface="+mj-lt"/>
              <a:buAutoNum type="arabicPeriod"/>
              <a:defRPr/>
            </a:pPr>
            <a:r>
              <a:rPr lang="en-US" dirty="0" smtClean="0"/>
              <a:t>Each report filed with the Securities and Exchange Commission does not contain any untrue material statement or omit a material fact and fairly presents in all material respects the financial condition, results of operations, and cash flows of the company.</a:t>
            </a:r>
          </a:p>
          <a:p>
            <a:pPr marL="228600" indent="-228600" fontAlgn="auto">
              <a:spcBef>
                <a:spcPts val="0"/>
              </a:spcBef>
              <a:spcAft>
                <a:spcPts val="0"/>
              </a:spcAft>
              <a:buFont typeface="+mj-lt"/>
              <a:buAutoNum type="arabicPeriod"/>
              <a:defRPr/>
            </a:pPr>
            <a:r>
              <a:rPr lang="en-US" dirty="0" smtClean="0"/>
              <a:t>There are no significant deficiencies and material weaknesses in the internal controls over financial reporting.</a:t>
            </a:r>
          </a:p>
          <a:p>
            <a:pPr marL="228600" indent="-228600" fontAlgn="auto">
              <a:spcBef>
                <a:spcPts val="0"/>
              </a:spcBef>
              <a:spcAft>
                <a:spcPts val="0"/>
              </a:spcAft>
              <a:buFont typeface="+mj-lt"/>
              <a:buAutoNum type="arabicPeriod"/>
              <a:defRPr/>
            </a:pPr>
            <a:r>
              <a:rPr lang="en-US" dirty="0" smtClean="0"/>
              <a:t>They have disclosed to the auditors and audit committee of the board any weaknesses in internal controls or any fraud involving management or other employees who have a significant role in financial reporting.</a:t>
            </a:r>
          </a:p>
          <a:p>
            <a:pPr marL="228600" indent="-228600" fontAlgn="auto">
              <a:spcBef>
                <a:spcPts val="0"/>
              </a:spcBef>
              <a:spcAft>
                <a:spcPts val="0"/>
              </a:spcAft>
              <a:buFont typeface="+mj-lt"/>
              <a:buAutoNum type="arabicPeriod"/>
              <a:defRPr/>
            </a:pPr>
            <a:endParaRPr lang="en-US" dirty="0" smtClean="0"/>
          </a:p>
          <a:p>
            <a:pPr fontAlgn="auto">
              <a:spcBef>
                <a:spcPts val="0"/>
              </a:spcBef>
              <a:spcAft>
                <a:spcPts val="0"/>
              </a:spcAft>
              <a:defRPr/>
            </a:pPr>
            <a:r>
              <a:rPr lang="en-US" dirty="0" smtClean="0"/>
              <a:t>Executives who knowingly certify false financial reports are subject to a fine of $5 million and a 20-year prison term. The accounting staff also bear professional responsibility for the accuracy of this information, although their legal responsibility is smaller.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board of directors is elected by the stockholders to represent their interests and its audit committee is responsible for maintaining the integrity of the company’s financial reports.</a:t>
            </a:r>
          </a:p>
          <a:p>
            <a:pPr>
              <a:spcBef>
                <a:spcPct val="0"/>
              </a:spcBef>
            </a:pPr>
            <a:endParaRPr lang="en-US" smtClean="0"/>
          </a:p>
          <a:p>
            <a:pPr>
              <a:spcBef>
                <a:spcPct val="0"/>
              </a:spcBef>
            </a:pPr>
            <a:r>
              <a:rPr lang="en-US" smtClean="0"/>
              <a:t>The board of directors oversees the Chief Executive Officer and other senior management. The audit committee of the board, which must be composed of nonmanagement (independent) directors with financial knowledge, is responsible for ensuring that processes are in place for maintaining the integrity of the company’s accounting, financial statement preparation, and financial reporting. It is responsible for hiring the company’s independent auditors. They meet separately with the auditors to discuss management’s compliance with their financial reporting responsibilities.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SEC requires publicly traded companies to have their statements and their control systems over the financial reporting process audited by an independent registered public accounting firm (independent auditor) following auditing standards established by the PCAOB. Many privately owned companies also have their statements audited. By signing an unqualified (or clean) audit opinion, a CPA firm assumes part of the financial responsibility for the fairness of the financial statements and related presentations. This opinion, which adds credibility to the statements, is also often required by agreements with lenders and private investors. Subjecting the company’s statements to independent verification reduces the risk that the company’s financial condition is misrepresented in the statements. As a result, rational investors and lenders should lower the rate of return (interest) they charge for providing capital.</a:t>
            </a:r>
          </a:p>
          <a:p>
            <a:pPr>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Most investors rely on company websites, information services, and financial analysts to gather and analyze information. Companies actually file their SEC forms electronically through the EDGAR (Electronic Data Gathering and Retrieval) Service, which is sponsored by the SEC. Most companies also provide direct access to their financial statements and other information over the Web. </a:t>
            </a:r>
          </a:p>
          <a:p>
            <a:pPr>
              <a:spcBef>
                <a:spcPct val="0"/>
              </a:spcBef>
            </a:pPr>
            <a:endParaRPr lang="en-US" b="1" smtClean="0"/>
          </a:p>
          <a:p>
            <a:pPr>
              <a:spcBef>
                <a:spcPct val="0"/>
              </a:spcBef>
            </a:pPr>
            <a:endParaRPr lang="en-US" smtClean="0"/>
          </a:p>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Information services have become the primary tool for professional analysts who use them to analyze competing firms. Information services are also an important source of information for job seekers. Potential employers expect job applicants to demonstrate knowledge of their companies during an interview, and electronic information services are an excellent source of company information. Consider the information on competitors, financial statements, news articles, upcoming events, and financial ratios that are available about Apple, Inc. from the Google Finance website.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TextBox 6"/>
          <p:cNvSpPr txBox="1"/>
          <p:nvPr userDrawn="1"/>
        </p:nvSpPr>
        <p:spPr>
          <a:xfrm>
            <a:off x="914400" y="4495800"/>
            <a:ext cx="7391400" cy="1477963"/>
          </a:xfrm>
          <a:prstGeom prst="rect">
            <a:avLst/>
          </a:prstGeom>
          <a:noFill/>
        </p:spPr>
        <p:txBody>
          <a:bodyPr>
            <a:spAutoFit/>
          </a:bodyPr>
          <a:lstStyle/>
          <a:p>
            <a:pPr fontAlgn="auto">
              <a:spcBef>
                <a:spcPts val="0"/>
              </a:spcBef>
              <a:spcAft>
                <a:spcPts val="0"/>
              </a:spcAft>
              <a:defRPr/>
            </a:pPr>
            <a:r>
              <a:rPr lang="en-US" dirty="0">
                <a:solidFill>
                  <a:schemeClr val="accent1">
                    <a:lumMod val="50000"/>
                  </a:schemeClr>
                </a:solidFill>
                <a:latin typeface="+mn-lt"/>
              </a:rPr>
              <a:t>PowerPoint Authors:</a:t>
            </a:r>
          </a:p>
          <a:p>
            <a:pPr fontAlgn="auto">
              <a:spcBef>
                <a:spcPts val="0"/>
              </a:spcBef>
              <a:spcAft>
                <a:spcPts val="0"/>
              </a:spcAft>
              <a:defRPr/>
            </a:pPr>
            <a:r>
              <a:rPr lang="en-US" dirty="0">
                <a:solidFill>
                  <a:schemeClr val="accent1">
                    <a:lumMod val="50000"/>
                  </a:schemeClr>
                </a:solidFill>
                <a:latin typeface="+mn-lt"/>
              </a:rPr>
              <a:t>	Susan Coomer Galbreath, Ph.D., CPA</a:t>
            </a:r>
          </a:p>
          <a:p>
            <a:pPr fontAlgn="auto">
              <a:spcBef>
                <a:spcPts val="0"/>
              </a:spcBef>
              <a:spcAft>
                <a:spcPts val="0"/>
              </a:spcAft>
              <a:defRPr/>
            </a:pPr>
            <a:r>
              <a:rPr lang="en-US" dirty="0">
                <a:solidFill>
                  <a:schemeClr val="accent1">
                    <a:lumMod val="50000"/>
                  </a:schemeClr>
                </a:solidFill>
                <a:latin typeface="+mn-lt"/>
              </a:rPr>
              <a:t>	Charles W Caldwell, D.B.A., CMA</a:t>
            </a:r>
          </a:p>
          <a:p>
            <a:pPr fontAlgn="auto">
              <a:spcBef>
                <a:spcPts val="0"/>
              </a:spcBef>
              <a:spcAft>
                <a:spcPts val="0"/>
              </a:spcAft>
              <a:defRPr/>
            </a:pPr>
            <a:r>
              <a:rPr lang="en-US" dirty="0">
                <a:solidFill>
                  <a:schemeClr val="accent1">
                    <a:lumMod val="50000"/>
                  </a:schemeClr>
                </a:solidFill>
                <a:latin typeface="+mn-lt"/>
              </a:rPr>
              <a:t>	Jon A. Booker, Ph.D., CPA, CIA</a:t>
            </a:r>
          </a:p>
          <a:p>
            <a:pPr fontAlgn="auto">
              <a:spcBef>
                <a:spcPts val="0"/>
              </a:spcBef>
              <a:spcAft>
                <a:spcPts val="0"/>
              </a:spcAft>
              <a:defRPr/>
            </a:pPr>
            <a:r>
              <a:rPr lang="en-US" dirty="0">
                <a:solidFill>
                  <a:schemeClr val="accent1">
                    <a:lumMod val="50000"/>
                  </a:schemeClr>
                </a:solidFill>
                <a:latin typeface="+mn-lt"/>
              </a:rPr>
              <a:t>	Cynthia J. Rooney, Ph.D., CPA</a:t>
            </a:r>
            <a:endParaRPr lang="en-US" dirty="0">
              <a:solidFill>
                <a:schemeClr val="accent1">
                  <a:lumMod val="50000"/>
                </a:schemeClr>
              </a:solidFill>
              <a:latin typeface="+mn-lt"/>
            </a:endParaRPr>
          </a:p>
        </p:txBody>
      </p:sp>
      <p:sp>
        <p:nvSpPr>
          <p:cNvPr id="2" name="Title 1"/>
          <p:cNvSpPr>
            <a:spLocks noGrp="1"/>
          </p:cNvSpPr>
          <p:nvPr>
            <p:ph type="ctrTitle"/>
          </p:nvPr>
        </p:nvSpPr>
        <p:spPr>
          <a:xfrm>
            <a:off x="457200" y="76200"/>
            <a:ext cx="7772400" cy="2971799"/>
          </a:xfrm>
        </p:spPr>
        <p:txBody>
          <a:bodyPr anchor="ctr">
            <a:noAutofit/>
          </a:bodyPr>
          <a:lstStyle>
            <a:lvl1pPr>
              <a:lnSpc>
                <a:spcPct val="100000"/>
              </a:lnSpc>
              <a:defRPr sz="4000"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3276600"/>
            <a:ext cx="7772400" cy="868680"/>
          </a:xfrm>
        </p:spPr>
        <p:txBody>
          <a:bodyPr/>
          <a:lstStyle>
            <a:lvl1pPr marL="0" indent="0" algn="l">
              <a:buNone/>
              <a:defRPr b="0" cap="all" spc="120" baseline="0">
                <a:solidFill>
                  <a:schemeClr val="accent5">
                    <a:lumMod val="50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a:t>1-</a:t>
            </a:r>
            <a:fld id="{B615D6BA-EEC8-4C11-B77F-45E372F184F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7772400" cy="7772400"/>
          </a:xfrm>
        </p:spPr>
        <p:txBody>
          <a:bodyPr anchor="ctr">
            <a:noAutofit/>
          </a:bodyPr>
          <a:lstStyle>
            <a:lvl1pPr algn="l">
              <a:lnSpc>
                <a:spcPct val="100000"/>
              </a:lnSpc>
              <a:defRPr sz="3200" b="0" cap="all" spc="-80" baseline="0">
                <a:solidFill>
                  <a:schemeClr val="accent5">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04800" y="228600"/>
            <a:ext cx="7772400" cy="1066800"/>
          </a:xfrm>
        </p:spPr>
        <p:txBody>
          <a:bodyPr anchor="b">
            <a:normAutofit/>
          </a:bodyPr>
          <a:lstStyle>
            <a:lvl1pPr marL="0" indent="0">
              <a:buNone/>
              <a:defRPr sz="3200" b="0" cap="all" spc="12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1-</a:t>
            </a:r>
            <a:fld id="{9742BF36-6C52-4100-88E8-0B0FD1E9C1F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1574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1-</a:t>
            </a:r>
            <a:fld id="{AFAA5368-6C87-4AD3-BB1B-B2A4DC6E369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48640" y="1600200"/>
            <a:ext cx="3733800" cy="639762"/>
          </a:xfrm>
        </p:spPr>
        <p:txBody>
          <a:bodyPr anchor="b">
            <a:noAutofit/>
          </a:bodyPr>
          <a:lstStyle>
            <a:lvl1pPr marL="0" indent="0">
              <a:buNone/>
              <a:defRPr sz="1800" b="0" cap="all" spc="1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33400" y="2313432"/>
            <a:ext cx="373380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600200"/>
            <a:ext cx="3669792" cy="639762"/>
          </a:xfrm>
        </p:spPr>
        <p:txBody>
          <a:bodyPr anchor="b">
            <a:noAutofit/>
          </a:bodyPr>
          <a:lstStyle>
            <a:lvl1pPr marL="0" indent="0">
              <a:buNone/>
              <a:defRPr lang="en-US" sz="1800" b="0" kern="1200" cap="all" spc="100"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093208" y="2331720"/>
            <a:ext cx="3669792"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a:t>1-</a:t>
            </a:r>
            <a:fld id="{2F76B9E4-3E57-492B-9193-4209458CC10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r>
              <a:rPr lang="en-US"/>
              <a:t>5-</a:t>
            </a:r>
            <a:fld id="{0AB61D0C-8219-4ABB-9C92-863EF8792F2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1-</a:t>
            </a:r>
            <a:fld id="{C82D52F4-FB9B-4917-9FB9-47E6E56F4F19}"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382000" cy="1371600"/>
          </a:xfrm>
          <a:prstGeom prst="rect">
            <a:avLst/>
          </a:prstGeom>
        </p:spPr>
        <p:txBody>
          <a:bodyPr vert="horz" lIns="91440" tIns="45720" rIns="91440" bIns="45720" rtlCol="0" anchor="b">
            <a:normAutofit/>
          </a:bodyPr>
          <a:lstStyle/>
          <a:p>
            <a:r>
              <a:rPr lang="en-US" dirty="0" smtClean="0"/>
              <a:t>Click to edit title style</a:t>
            </a:r>
            <a:endParaRPr lang="en-US" dirty="0"/>
          </a:p>
        </p:txBody>
      </p:sp>
      <p:sp>
        <p:nvSpPr>
          <p:cNvPr id="1027" name="Text Placeholder 2"/>
          <p:cNvSpPr>
            <a:spLocks noGrp="1"/>
          </p:cNvSpPr>
          <p:nvPr>
            <p:ph type="body" idx="1"/>
          </p:nvPr>
        </p:nvSpPr>
        <p:spPr bwMode="auto">
          <a:xfrm>
            <a:off x="457200" y="1752600"/>
            <a:ext cx="8382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3"/>
          </p:nvPr>
        </p:nvSpPr>
        <p:spPr>
          <a:xfrm>
            <a:off x="7315200" y="6573838"/>
            <a:ext cx="1676400" cy="284162"/>
          </a:xfrm>
          <a:prstGeom prst="rect">
            <a:avLst/>
          </a:prstGeom>
        </p:spPr>
        <p:txBody>
          <a:bodyPr vert="horz" lIns="91440" tIns="45720" rIns="91440" bIns="45720" rtlCol="0" anchor="t"/>
          <a:lstStyle>
            <a:lvl1pPr algn="r" fontAlgn="auto">
              <a:spcBef>
                <a:spcPts val="0"/>
              </a:spcBef>
              <a:spcAft>
                <a:spcPts val="0"/>
              </a:spcAft>
              <a:defRPr sz="1000" dirty="0" smtClean="0">
                <a:solidFill>
                  <a:schemeClr val="tx1"/>
                </a:solidFill>
                <a:latin typeface="+mn-lt"/>
              </a:defRPr>
            </a:lvl1pPr>
          </a:lstStyle>
          <a:p>
            <a:pPr>
              <a:defRPr/>
            </a:pPr>
            <a:r>
              <a:rPr lang="en-US"/>
              <a:t>5-</a:t>
            </a:r>
            <a:fld id="{B6CE9B86-DDEF-4CB5-8965-9525D5F036FE}" type="slidenum">
              <a:rPr lang="en-US"/>
              <a:pPr>
                <a:defRPr/>
              </a:pPr>
              <a:t>‹#›</a:t>
            </a:fld>
            <a:endParaRPr 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07" r:id="rId6"/>
    <p:sldLayoutId id="2147483913" r:id="rId7"/>
  </p:sldLayoutIdLst>
  <p:timing>
    <p:tnLst>
      <p:par>
        <p:cTn id="1" dur="indefinite" restart="never" nodeType="tmRoot"/>
      </p:par>
    </p:tnLst>
  </p:timing>
  <p:txStyles>
    <p:titleStyle>
      <a:lvl1pPr algn="l" rtl="0" fontAlgn="base">
        <a:spcBef>
          <a:spcPct val="0"/>
        </a:spcBef>
        <a:spcAft>
          <a:spcPct val="0"/>
        </a:spcAft>
        <a:defRPr sz="3600" kern="1200" cap="all" spc="-60">
          <a:solidFill>
            <a:srgbClr val="6E2C12"/>
          </a:solidFill>
          <a:latin typeface="+mn-lt"/>
          <a:ea typeface="+mj-ea"/>
          <a:cs typeface="+mj-cs"/>
        </a:defRPr>
      </a:lvl1pPr>
      <a:lvl2pPr algn="l" rtl="0" fontAlgn="base">
        <a:spcBef>
          <a:spcPct val="0"/>
        </a:spcBef>
        <a:spcAft>
          <a:spcPct val="0"/>
        </a:spcAft>
        <a:defRPr sz="3600">
          <a:solidFill>
            <a:srgbClr val="6E2C12"/>
          </a:solidFill>
          <a:latin typeface="Arial" charset="0"/>
        </a:defRPr>
      </a:lvl2pPr>
      <a:lvl3pPr algn="l" rtl="0" fontAlgn="base">
        <a:spcBef>
          <a:spcPct val="0"/>
        </a:spcBef>
        <a:spcAft>
          <a:spcPct val="0"/>
        </a:spcAft>
        <a:defRPr sz="3600">
          <a:solidFill>
            <a:srgbClr val="6E2C12"/>
          </a:solidFill>
          <a:latin typeface="Arial" charset="0"/>
        </a:defRPr>
      </a:lvl3pPr>
      <a:lvl4pPr algn="l" rtl="0" fontAlgn="base">
        <a:spcBef>
          <a:spcPct val="0"/>
        </a:spcBef>
        <a:spcAft>
          <a:spcPct val="0"/>
        </a:spcAft>
        <a:defRPr sz="3600">
          <a:solidFill>
            <a:srgbClr val="6E2C12"/>
          </a:solidFill>
          <a:latin typeface="Arial" charset="0"/>
        </a:defRPr>
      </a:lvl4pPr>
      <a:lvl5pPr algn="l" rtl="0" fontAlgn="base">
        <a:spcBef>
          <a:spcPct val="0"/>
        </a:spcBef>
        <a:spcAft>
          <a:spcPct val="0"/>
        </a:spcAft>
        <a:defRPr sz="3600">
          <a:solidFill>
            <a:srgbClr val="6E2C12"/>
          </a:solidFill>
          <a:latin typeface="Arial" charset="0"/>
        </a:defRPr>
      </a:lvl5pPr>
      <a:lvl6pPr marL="457200" algn="l" rtl="0" fontAlgn="base">
        <a:spcBef>
          <a:spcPct val="0"/>
        </a:spcBef>
        <a:spcAft>
          <a:spcPct val="0"/>
        </a:spcAft>
        <a:defRPr sz="3600">
          <a:solidFill>
            <a:srgbClr val="6E2C12"/>
          </a:solidFill>
          <a:latin typeface="Arial" charset="0"/>
        </a:defRPr>
      </a:lvl6pPr>
      <a:lvl7pPr marL="914400" algn="l" rtl="0" fontAlgn="base">
        <a:spcBef>
          <a:spcPct val="0"/>
        </a:spcBef>
        <a:spcAft>
          <a:spcPct val="0"/>
        </a:spcAft>
        <a:defRPr sz="3600">
          <a:solidFill>
            <a:srgbClr val="6E2C12"/>
          </a:solidFill>
          <a:latin typeface="Arial" charset="0"/>
        </a:defRPr>
      </a:lvl7pPr>
      <a:lvl8pPr marL="1371600" algn="l" rtl="0" fontAlgn="base">
        <a:spcBef>
          <a:spcPct val="0"/>
        </a:spcBef>
        <a:spcAft>
          <a:spcPct val="0"/>
        </a:spcAft>
        <a:defRPr sz="3600">
          <a:solidFill>
            <a:srgbClr val="6E2C12"/>
          </a:solidFill>
          <a:latin typeface="Arial" charset="0"/>
        </a:defRPr>
      </a:lvl8pPr>
      <a:lvl9pPr marL="1828800" algn="l" rtl="0" fontAlgn="base">
        <a:spcBef>
          <a:spcPct val="0"/>
        </a:spcBef>
        <a:spcAft>
          <a:spcPct val="0"/>
        </a:spcAft>
        <a:defRPr sz="3600">
          <a:solidFill>
            <a:srgbClr val="6E2C12"/>
          </a:solidFill>
          <a:latin typeface="Arial" charset="0"/>
        </a:defRPr>
      </a:lvl9pPr>
    </p:titleStyle>
    <p:bodyStyle>
      <a:lvl1pPr algn="l" rtl="0" fontAlgn="base">
        <a:spcBef>
          <a:spcPct val="20000"/>
        </a:spcBef>
        <a:spcAft>
          <a:spcPts val="600"/>
        </a:spcAft>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1.wmf"/><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0.wmf"/></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1.wmf"/></Relationships>
</file>

<file path=ppt/slides/_rels/slide3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76200"/>
            <a:ext cx="7772400" cy="2971800"/>
          </a:xfrm>
        </p:spPr>
        <p:txBody>
          <a:bodyPr/>
          <a:lstStyle/>
          <a:p>
            <a:pPr fontAlgn="auto">
              <a:spcAft>
                <a:spcPts val="0"/>
              </a:spcAft>
              <a:defRPr/>
            </a:pPr>
            <a:r>
              <a:rPr lang="en-US" sz="4800" dirty="0" smtClean="0"/>
              <a:t>Chapter 5</a:t>
            </a:r>
            <a:endParaRPr lang="en-US" sz="4800" dirty="0"/>
          </a:p>
        </p:txBody>
      </p:sp>
      <p:sp>
        <p:nvSpPr>
          <p:cNvPr id="5" name="Subtitle 4"/>
          <p:cNvSpPr>
            <a:spLocks noGrp="1"/>
          </p:cNvSpPr>
          <p:nvPr>
            <p:ph type="subTitle" idx="1"/>
          </p:nvPr>
        </p:nvSpPr>
        <p:spPr>
          <a:xfrm>
            <a:off x="457200" y="3048000"/>
            <a:ext cx="7772400" cy="914400"/>
          </a:xfrm>
        </p:spPr>
        <p:txBody>
          <a:bodyPr rtlCol="0">
            <a:normAutofit fontScale="92500" lnSpcReduction="10000"/>
          </a:bodyPr>
          <a:lstStyle/>
          <a:p>
            <a:pPr fontAlgn="auto">
              <a:buFont typeface="Arial" pitchFamily="34" charset="0"/>
              <a:buNone/>
              <a:defRPr/>
            </a:pPr>
            <a:r>
              <a:rPr lang="en-US" sz="3200" dirty="0" smtClean="0">
                <a:solidFill>
                  <a:schemeClr val="tx1"/>
                </a:solidFill>
              </a:rPr>
              <a:t>Communicating and Interpreting accounting information</a:t>
            </a:r>
            <a:endParaRPr lang="en-US" sz="3200" dirty="0">
              <a:solidFill>
                <a:schemeClr val="tx1"/>
              </a:solidFill>
            </a:endParaRPr>
          </a:p>
        </p:txBody>
      </p:sp>
      <p:pic>
        <p:nvPicPr>
          <p:cNvPr id="2050" name="Picture 2" descr="C:\Users\jon\AppData\Local\Microsoft\Windows\Temporary Internet Files\Content.IE5\03UAE0C4\MP900431290[1].jpg"/>
          <p:cNvPicPr>
            <a:picLocks noChangeAspect="1" noChangeArrowheads="1"/>
          </p:cNvPicPr>
          <p:nvPr/>
        </p:nvPicPr>
        <p:blipFill>
          <a:blip r:embed="rId3"/>
          <a:srcRect/>
          <a:stretch>
            <a:fillRect/>
          </a:stretch>
        </p:blipFill>
        <p:spPr bwMode="auto">
          <a:xfrm>
            <a:off x="6019800" y="304800"/>
            <a:ext cx="2438400" cy="2438400"/>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6" name="Text Box 18"/>
          <p:cNvSpPr txBox="1">
            <a:spLocks noChangeArrowheads="1"/>
          </p:cNvSpPr>
          <p:nvPr/>
        </p:nvSpPr>
        <p:spPr bwMode="auto">
          <a:xfrm>
            <a:off x="76200" y="6553200"/>
            <a:ext cx="2057400" cy="274638"/>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en-US" sz="1200" b="1" i="1" dirty="0">
                <a:latin typeface="Book Antiqua" pitchFamily="18" charset="0"/>
              </a:rPr>
              <a:t>McGraw-Hill/Irwin</a:t>
            </a:r>
            <a:endParaRPr lang="en-US" sz="2400" b="1" dirty="0">
              <a:effectLst>
                <a:outerShdw blurRad="38100" dist="38100" dir="2700000" algn="tl">
                  <a:srgbClr val="C0C0C0"/>
                </a:outerShdw>
              </a:effectLst>
              <a:latin typeface="Calibri" pitchFamily="34" charset="0"/>
            </a:endParaRPr>
          </a:p>
        </p:txBody>
      </p:sp>
      <p:sp>
        <p:nvSpPr>
          <p:cNvPr id="7" name="Text Box 19"/>
          <p:cNvSpPr txBox="1">
            <a:spLocks noChangeArrowheads="1"/>
          </p:cNvSpPr>
          <p:nvPr/>
        </p:nvSpPr>
        <p:spPr bwMode="auto">
          <a:xfrm>
            <a:off x="3352800" y="6553200"/>
            <a:ext cx="5791200" cy="274638"/>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auto">
              <a:spcBef>
                <a:spcPts val="0"/>
              </a:spcBef>
              <a:spcAft>
                <a:spcPts val="0"/>
              </a:spcAft>
              <a:defRPr/>
            </a:pPr>
            <a:r>
              <a:rPr lang="en-US" sz="1200" b="1" i="1" dirty="0" smtClean="0">
                <a:latin typeface="Book Antiqua" pitchFamily="18" charset="0"/>
              </a:rPr>
              <a:t>        Copyright © 2014 by The McGraw-Hill Companies, Inc. All rights reserved.</a:t>
            </a:r>
            <a:endParaRPr lang="en-US" sz="2400" b="1" dirty="0" smtClean="0">
              <a:effectLst>
                <a:outerShdw blurRad="38100" dist="38100" dir="2700000" algn="tl">
                  <a:srgbClr val="C0C0C0"/>
                </a:outerShdw>
              </a:effectLst>
              <a:latin typeface="Calibri" pitchFamily="34" charset="0"/>
            </a:endParaRPr>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fontAlgn="auto">
              <a:spcAft>
                <a:spcPts val="0"/>
              </a:spcAft>
              <a:defRPr/>
            </a:pPr>
            <a:r>
              <a:rPr lang="en-US" dirty="0" smtClean="0"/>
              <a:t>Users: Institutional and Private Investors, Creditors, and Other</a:t>
            </a:r>
          </a:p>
        </p:txBody>
      </p:sp>
      <p:sp>
        <p:nvSpPr>
          <p:cNvPr id="3" name="Rectangle 2"/>
          <p:cNvSpPr/>
          <p:nvPr/>
        </p:nvSpPr>
        <p:spPr>
          <a:xfrm>
            <a:off x="381000" y="1981200"/>
            <a:ext cx="8382000" cy="1143000"/>
          </a:xfrm>
          <a:prstGeom prst="rect">
            <a:avLst/>
          </a:prstGeom>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u="sng" dirty="0">
                <a:effectLst>
                  <a:outerShdw blurRad="38100" dist="38100" dir="2700000" algn="tl">
                    <a:srgbClr val="000000">
                      <a:alpha val="43137"/>
                    </a:srgbClr>
                  </a:outerShdw>
                </a:effectLst>
              </a:rPr>
              <a:t>Institutional Investors</a:t>
            </a:r>
          </a:p>
          <a:p>
            <a:pPr algn="ctr" fontAlgn="auto">
              <a:spcBef>
                <a:spcPts val="0"/>
              </a:spcBef>
              <a:spcAft>
                <a:spcPts val="0"/>
              </a:spcAft>
              <a:defRPr/>
            </a:pPr>
            <a:r>
              <a:rPr lang="en-US" sz="2000" dirty="0">
                <a:solidFill>
                  <a:schemeClr val="bg1">
                    <a:lumMod val="85000"/>
                  </a:schemeClr>
                </a:solidFill>
                <a:effectLst>
                  <a:outerShdw blurRad="38100" dist="38100" dir="2700000" algn="tl">
                    <a:srgbClr val="000000">
                      <a:alpha val="43137"/>
                    </a:srgbClr>
                  </a:outerShdw>
                </a:effectLst>
              </a:rPr>
              <a:t>Includes pension, mutual, endowment and other funds that invest on the behalf of others</a:t>
            </a:r>
          </a:p>
        </p:txBody>
      </p:sp>
      <p:sp>
        <p:nvSpPr>
          <p:cNvPr id="4" name="Rectangle 3"/>
          <p:cNvSpPr/>
          <p:nvPr/>
        </p:nvSpPr>
        <p:spPr>
          <a:xfrm>
            <a:off x="381000" y="3443288"/>
            <a:ext cx="8382000" cy="990600"/>
          </a:xfrm>
          <a:prstGeom prst="rect">
            <a:avLst/>
          </a:prstGeom>
          <a:solidFill>
            <a:schemeClr val="accent2">
              <a:lumMod val="5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b="1" u="sng" dirty="0">
                <a:effectLst>
                  <a:outerShdw blurRad="38100" dist="38100" dir="2700000" algn="tl">
                    <a:srgbClr val="000000">
                      <a:alpha val="43137"/>
                    </a:srgbClr>
                  </a:outerShdw>
                </a:effectLst>
              </a:rPr>
              <a:t>Private Investors</a:t>
            </a:r>
          </a:p>
          <a:p>
            <a:pPr algn="ctr" fontAlgn="auto">
              <a:spcBef>
                <a:spcPts val="0"/>
              </a:spcBef>
              <a:spcAft>
                <a:spcPts val="0"/>
              </a:spcAft>
              <a:defRPr/>
            </a:pPr>
            <a:r>
              <a:rPr lang="en-US" sz="2000" dirty="0">
                <a:solidFill>
                  <a:schemeClr val="accent2">
                    <a:lumMod val="40000"/>
                    <a:lumOff val="60000"/>
                  </a:schemeClr>
                </a:solidFill>
                <a:effectLst>
                  <a:outerShdw blurRad="38100" dist="38100" dir="2700000" algn="tl">
                    <a:srgbClr val="000000">
                      <a:alpha val="43137"/>
                    </a:srgbClr>
                  </a:outerShdw>
                </a:effectLst>
              </a:rPr>
              <a:t>Individuals who purchase shares in companies</a:t>
            </a:r>
          </a:p>
        </p:txBody>
      </p:sp>
      <p:sp>
        <p:nvSpPr>
          <p:cNvPr id="5" name="Rectangle 6"/>
          <p:cNvSpPr>
            <a:spLocks noChangeArrowheads="1"/>
          </p:cNvSpPr>
          <p:nvPr/>
        </p:nvSpPr>
        <p:spPr bwMode="auto">
          <a:xfrm>
            <a:off x="381000" y="4800600"/>
            <a:ext cx="8382000" cy="1019175"/>
          </a:xfrm>
          <a:prstGeom prst="rect">
            <a:avLst/>
          </a:prstGeom>
          <a:solidFill>
            <a:schemeClr val="bg2">
              <a:lumMod val="5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eaLnBrk="0" fontAlgn="auto" hangingPunct="0">
              <a:lnSpc>
                <a:spcPct val="85000"/>
              </a:lnSpc>
              <a:spcBef>
                <a:spcPts val="0"/>
              </a:spcBef>
              <a:spcAft>
                <a:spcPts val="0"/>
              </a:spcAft>
              <a:defRPr/>
            </a:pPr>
            <a:r>
              <a:rPr lang="en-US" sz="2400" b="1" u="sng" dirty="0">
                <a:solidFill>
                  <a:schemeClr val="bg1"/>
                </a:solidFill>
                <a:effectLst>
                  <a:outerShdw blurRad="38100" dist="38100" dir="2700000" algn="tl">
                    <a:srgbClr val="000000"/>
                  </a:outerShdw>
                </a:effectLst>
                <a:latin typeface="+mn-lt"/>
              </a:rPr>
              <a:t>Lenders or Creditors</a:t>
            </a:r>
            <a:endParaRPr lang="en-US" sz="2400" u="sng" dirty="0">
              <a:solidFill>
                <a:schemeClr val="bg1"/>
              </a:solidFill>
              <a:effectLst>
                <a:outerShdw blurRad="38100" dist="38100" dir="2700000" algn="tl">
                  <a:srgbClr val="000000"/>
                </a:outerShdw>
              </a:effectLst>
              <a:latin typeface="+mn-lt"/>
            </a:endParaRPr>
          </a:p>
          <a:p>
            <a:pPr algn="ctr" fontAlgn="auto">
              <a:spcBef>
                <a:spcPts val="0"/>
              </a:spcBef>
              <a:spcAft>
                <a:spcPts val="0"/>
              </a:spcAft>
              <a:defRPr/>
            </a:pPr>
            <a:r>
              <a:rPr lang="en-US" sz="2000" dirty="0">
                <a:solidFill>
                  <a:schemeClr val="bg2">
                    <a:lumMod val="40000"/>
                    <a:lumOff val="60000"/>
                  </a:schemeClr>
                </a:solidFill>
                <a:effectLst>
                  <a:outerShdw blurRad="38100" dist="38100" dir="2700000" algn="tl">
                    <a:srgbClr val="000000">
                      <a:alpha val="43137"/>
                    </a:srgbClr>
                  </a:outerShdw>
                </a:effectLst>
                <a:latin typeface="+mn-lt"/>
              </a:rPr>
              <a:t>Suppliers, banks, commercial credit companies, and other financial institutions that lend money to companies</a:t>
            </a:r>
          </a:p>
        </p:txBody>
      </p:sp>
      <p:sp>
        <p:nvSpPr>
          <p:cNvPr id="29701" name="Rectangle 5"/>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53A33F60-240B-4BFE-A598-0C921B1C30CB}" type="slidenum">
              <a:rPr lang="en-US" sz="1000"/>
              <a:pPr algn="r"/>
              <a:t>10</a:t>
            </a:fld>
            <a:endParaRPr lang="en-US" sz="1000"/>
          </a:p>
        </p:txBody>
      </p:sp>
    </p:spTree>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fontAlgn="auto">
              <a:spcAft>
                <a:spcPts val="0"/>
              </a:spcAft>
              <a:defRPr/>
            </a:pPr>
            <a:r>
              <a:rPr lang="en-US" dirty="0" smtClean="0"/>
              <a:t>The Disclosure Process: </a:t>
            </a:r>
            <a:br>
              <a:rPr lang="en-US" dirty="0" smtClean="0"/>
            </a:br>
            <a:r>
              <a:rPr lang="en-US" dirty="0" smtClean="0"/>
              <a:t>SEC Regulation FD</a:t>
            </a:r>
          </a:p>
        </p:txBody>
      </p:sp>
      <p:sp>
        <p:nvSpPr>
          <p:cNvPr id="31746" name="Rectangle 7"/>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4926DE87-5821-49E4-9542-532813FFEBFD}" type="slidenum">
              <a:rPr lang="en-US" sz="1000"/>
              <a:pPr algn="r"/>
              <a:t>11</a:t>
            </a:fld>
            <a:endParaRPr lang="en-US" sz="1000"/>
          </a:p>
        </p:txBody>
      </p:sp>
      <p:pic>
        <p:nvPicPr>
          <p:cNvPr id="31747" name="Picture 10" descr="C:\Documents and Settings\Cindy\Local Settings\Temporary Internet Files\Content.IE5\MEGEJ1J0\MP900387706[1].jpg"/>
          <p:cNvPicPr>
            <a:picLocks noChangeAspect="1" noChangeArrowheads="1"/>
          </p:cNvPicPr>
          <p:nvPr/>
        </p:nvPicPr>
        <p:blipFill>
          <a:blip r:embed="rId3"/>
          <a:srcRect/>
          <a:stretch>
            <a:fillRect/>
          </a:stretch>
        </p:blipFill>
        <p:spPr bwMode="auto">
          <a:xfrm>
            <a:off x="3429000" y="5105400"/>
            <a:ext cx="2136775" cy="1524000"/>
          </a:xfrm>
          <a:prstGeom prst="rect">
            <a:avLst/>
          </a:prstGeom>
          <a:noFill/>
          <a:ln w="9525">
            <a:solidFill>
              <a:schemeClr val="tx1"/>
            </a:solidFill>
            <a:miter lim="800000"/>
            <a:headEnd/>
            <a:tailEnd/>
          </a:ln>
        </p:spPr>
      </p:pic>
      <p:sp>
        <p:nvSpPr>
          <p:cNvPr id="16" name="Rounded Rectangle 15"/>
          <p:cNvSpPr/>
          <p:nvPr/>
        </p:nvSpPr>
        <p:spPr>
          <a:xfrm>
            <a:off x="762000" y="1752600"/>
            <a:ext cx="7162800" cy="1371600"/>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749" name="TextBox 16"/>
          <p:cNvSpPr txBox="1">
            <a:spLocks noChangeArrowheads="1"/>
          </p:cNvSpPr>
          <p:nvPr/>
        </p:nvSpPr>
        <p:spPr bwMode="auto">
          <a:xfrm>
            <a:off x="1143000" y="1828800"/>
            <a:ext cx="6629400" cy="1200150"/>
          </a:xfrm>
          <a:prstGeom prst="rect">
            <a:avLst/>
          </a:prstGeom>
          <a:noFill/>
          <a:ln w="9525">
            <a:noFill/>
            <a:miter lim="800000"/>
            <a:headEnd/>
            <a:tailEnd/>
          </a:ln>
        </p:spPr>
        <p:txBody>
          <a:bodyPr>
            <a:spAutoFit/>
          </a:bodyPr>
          <a:lstStyle/>
          <a:p>
            <a:pPr algn="ctr"/>
            <a:r>
              <a:rPr lang="en-US" sz="2400">
                <a:solidFill>
                  <a:srgbClr val="C00000"/>
                </a:solidFill>
              </a:rPr>
              <a:t>SEC regulation FD</a:t>
            </a:r>
            <a:r>
              <a:rPr lang="en-US" sz="2400"/>
              <a:t>, for “Fair Disclosure,” requires that companies provide all investors equal access to all important company news. </a:t>
            </a:r>
          </a:p>
        </p:txBody>
      </p:sp>
      <p:sp>
        <p:nvSpPr>
          <p:cNvPr id="18" name="Rounded Rectangle 17"/>
          <p:cNvSpPr/>
          <p:nvPr/>
        </p:nvSpPr>
        <p:spPr>
          <a:xfrm>
            <a:off x="762000" y="3276600"/>
            <a:ext cx="7162800" cy="1752600"/>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751" name="TextBox 18"/>
          <p:cNvSpPr txBox="1">
            <a:spLocks noChangeArrowheads="1"/>
          </p:cNvSpPr>
          <p:nvPr/>
        </p:nvSpPr>
        <p:spPr bwMode="auto">
          <a:xfrm>
            <a:off x="838200" y="3352800"/>
            <a:ext cx="6934200" cy="1570038"/>
          </a:xfrm>
          <a:prstGeom prst="rect">
            <a:avLst/>
          </a:prstGeom>
          <a:noFill/>
          <a:ln w="9525">
            <a:noFill/>
            <a:miter lim="800000"/>
            <a:headEnd/>
            <a:tailEnd/>
          </a:ln>
        </p:spPr>
        <p:txBody>
          <a:bodyPr>
            <a:spAutoFit/>
          </a:bodyPr>
          <a:lstStyle/>
          <a:p>
            <a:pPr algn="ctr"/>
            <a:r>
              <a:rPr lang="en-US" sz="2400"/>
              <a:t>Managers and other insiders are also prohibited from </a:t>
            </a:r>
            <a:r>
              <a:rPr lang="en-US" sz="2400">
                <a:solidFill>
                  <a:srgbClr val="C00000"/>
                </a:solidFill>
              </a:rPr>
              <a:t>insider trading</a:t>
            </a:r>
            <a:r>
              <a:rPr lang="en-US" sz="2400"/>
              <a:t>, trading their company’s shares based on nonpublic (insider) information so that no party benefits from early access.</a:t>
            </a:r>
          </a:p>
        </p:txBody>
      </p:sp>
    </p:spTree>
  </p:cSld>
  <p:clrMapOvr>
    <a:masterClrMapping/>
  </p:clrMapOvr>
  <p:transition spd="med">
    <p:pull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fontAlgn="auto">
              <a:spcAft>
                <a:spcPts val="0"/>
              </a:spcAft>
              <a:defRPr/>
            </a:pPr>
            <a:r>
              <a:rPr lang="en-US" dirty="0" smtClean="0"/>
              <a:t>The Disclosure Process: </a:t>
            </a:r>
            <a:br>
              <a:rPr lang="en-US" dirty="0" smtClean="0"/>
            </a:br>
            <a:r>
              <a:rPr lang="en-US" dirty="0" smtClean="0"/>
              <a:t>Press Releases</a:t>
            </a:r>
          </a:p>
        </p:txBody>
      </p:sp>
      <p:pic>
        <p:nvPicPr>
          <p:cNvPr id="27654" name="Picture 6" descr="C:\Users\Jon Booker\AppData\Local\Microsoft\Windows\Temporary Internet Files\Content.IE5\1ZIBFRTW\MC900301384[1].wmf"/>
          <p:cNvPicPr>
            <a:picLocks noChangeAspect="1" noChangeArrowheads="1"/>
          </p:cNvPicPr>
          <p:nvPr/>
        </p:nvPicPr>
        <p:blipFill>
          <a:blip r:embed="rId3"/>
          <a:srcRect/>
          <a:stretch>
            <a:fillRect/>
          </a:stretch>
        </p:blipFill>
        <p:spPr bwMode="auto">
          <a:xfrm>
            <a:off x="849313" y="3787775"/>
            <a:ext cx="1817687" cy="1470025"/>
          </a:xfrm>
          <a:prstGeom prst="rect">
            <a:avLst/>
          </a:prstGeom>
          <a:ln>
            <a:noFill/>
          </a:ln>
          <a:effectLst>
            <a:outerShdw blurRad="292100" dist="139700" dir="2700000" algn="tl" rotWithShape="0">
              <a:srgbClr val="333333">
                <a:alpha val="65000"/>
              </a:srgbClr>
            </a:outerShdw>
          </a:effectLst>
        </p:spPr>
      </p:pic>
      <p:sp>
        <p:nvSpPr>
          <p:cNvPr id="33795" name="Rectangle 4"/>
          <p:cNvSpPr>
            <a:spLocks noChangeArrowheads="1"/>
          </p:cNvSpPr>
          <p:nvPr/>
        </p:nvSpPr>
        <p:spPr bwMode="auto">
          <a:xfrm>
            <a:off x="304800" y="1600200"/>
            <a:ext cx="8534400" cy="830263"/>
          </a:xfrm>
          <a:prstGeom prst="rect">
            <a:avLst/>
          </a:prstGeom>
          <a:noFill/>
          <a:ln w="9525">
            <a:noFill/>
            <a:miter lim="800000"/>
            <a:headEnd/>
            <a:tailEnd/>
          </a:ln>
        </p:spPr>
        <p:txBody>
          <a:bodyPr>
            <a:spAutoFit/>
          </a:bodyPr>
          <a:lstStyle/>
          <a:p>
            <a:pPr algn="ctr"/>
            <a:r>
              <a:rPr lang="en-US" sz="2400"/>
              <a:t>A press release is a written public news announcement normally distributed to major news services.</a:t>
            </a:r>
          </a:p>
        </p:txBody>
      </p:sp>
      <p:pic>
        <p:nvPicPr>
          <p:cNvPr id="13314" name="Picture 2"/>
          <p:cNvPicPr>
            <a:picLocks noChangeAspect="1" noChangeArrowheads="1"/>
          </p:cNvPicPr>
          <p:nvPr/>
        </p:nvPicPr>
        <p:blipFill>
          <a:blip r:embed="rId4"/>
          <a:srcRect/>
          <a:stretch>
            <a:fillRect/>
          </a:stretch>
        </p:blipFill>
        <p:spPr bwMode="auto">
          <a:xfrm>
            <a:off x="3043238" y="2482850"/>
            <a:ext cx="5776912" cy="4319588"/>
          </a:xfrm>
          <a:prstGeom prst="rect">
            <a:avLst/>
          </a:prstGeom>
          <a:noFill/>
          <a:ln w="9525">
            <a:noFill/>
            <a:miter lim="800000"/>
            <a:headEnd/>
            <a:tailEnd/>
          </a:ln>
        </p:spPr>
      </p:pic>
      <p:sp>
        <p:nvSpPr>
          <p:cNvPr id="33797" name="Rectangle 7"/>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B146E71D-F768-476A-B23B-EB938D6A5522}" type="slidenum">
              <a:rPr lang="en-US" sz="1000"/>
              <a:pPr algn="r"/>
              <a:t>12</a:t>
            </a:fld>
            <a:endParaRPr lang="en-US" sz="1000"/>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par>
                                <p:cTn id="8" presetID="9" presetClass="entr" presetSubtype="0" fill="hold" nodeType="withEffect">
                                  <p:stCondLst>
                                    <p:cond delay="0"/>
                                  </p:stCondLst>
                                  <p:childTnLst>
                                    <p:set>
                                      <p:cBhvr>
                                        <p:cTn id="9" dur="1" fill="hold">
                                          <p:stCondLst>
                                            <p:cond delay="0"/>
                                          </p:stCondLst>
                                        </p:cTn>
                                        <p:tgtEl>
                                          <p:spTgt spid="27654"/>
                                        </p:tgtEl>
                                        <p:attrNameLst>
                                          <p:attrName>style.visibility</p:attrName>
                                        </p:attrNameLst>
                                      </p:cBhvr>
                                      <p:to>
                                        <p:strVal val="visible"/>
                                      </p:to>
                                    </p:set>
                                    <p:animEffect transition="in" filter="dissolve">
                                      <p:cBhvr>
                                        <p:cTn id="10"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fontAlgn="auto">
              <a:spcAft>
                <a:spcPts val="0"/>
              </a:spcAft>
              <a:defRPr/>
            </a:pPr>
            <a:r>
              <a:rPr lang="en-US" dirty="0" smtClean="0"/>
              <a:t>The Disclosure Process:</a:t>
            </a:r>
            <a:br>
              <a:rPr lang="en-US" dirty="0" smtClean="0"/>
            </a:br>
            <a:r>
              <a:rPr lang="en-US" dirty="0" smtClean="0"/>
              <a:t>Annual Reports and Form 10-K</a:t>
            </a:r>
          </a:p>
        </p:txBody>
      </p:sp>
      <p:sp>
        <p:nvSpPr>
          <p:cNvPr id="67587" name="Rectangle 3"/>
          <p:cNvSpPr>
            <a:spLocks noGrp="1" noChangeArrowheads="1"/>
          </p:cNvSpPr>
          <p:nvPr>
            <p:ph type="body" idx="4294967295"/>
          </p:nvPr>
        </p:nvSpPr>
        <p:spPr>
          <a:xfrm>
            <a:off x="381000" y="1600200"/>
            <a:ext cx="8305800" cy="3276600"/>
          </a:xfrm>
          <a:solidFill>
            <a:schemeClr val="accent2">
              <a:lumMod val="50000"/>
            </a:schemeClr>
          </a:solidFill>
          <a:ln>
            <a:solidFill>
              <a:schemeClr val="bg2"/>
            </a:solidFill>
          </a:ln>
        </p:spPr>
        <p:txBody>
          <a:bodyPr rtlCol="0">
            <a:normAutofit/>
          </a:bodyPr>
          <a:lstStyle/>
          <a:p>
            <a:pPr fontAlgn="auto">
              <a:buFont typeface="Wingdings" pitchFamily="-65" charset="2"/>
              <a:buNone/>
              <a:defRPr/>
            </a:pPr>
            <a:r>
              <a:rPr lang="en-US" sz="3200" dirty="0" smtClean="0">
                <a:solidFill>
                  <a:schemeClr val="bg1"/>
                </a:solidFill>
                <a:effectLst>
                  <a:outerShdw blurRad="38100" dist="38100" dir="2700000" algn="tl">
                    <a:srgbClr val="000000"/>
                  </a:outerShdw>
                </a:effectLst>
              </a:rPr>
              <a:t>Annual reports normally include:</a:t>
            </a:r>
          </a:p>
          <a:p>
            <a:pPr marL="971550" lvl="1" indent="-514350" fontAlgn="auto">
              <a:spcAft>
                <a:spcPts val="0"/>
              </a:spcAft>
              <a:buClr>
                <a:srgbClr val="FFFF00"/>
              </a:buClr>
              <a:buSzPct val="95000"/>
              <a:buFont typeface="Wingdings" pitchFamily="-65" charset="2"/>
              <a:buAutoNum type="arabicPeriod"/>
              <a:defRPr/>
            </a:pPr>
            <a:r>
              <a:rPr lang="en-US" sz="2800" dirty="0" smtClean="0">
                <a:solidFill>
                  <a:schemeClr val="bg1"/>
                </a:solidFill>
                <a:effectLst>
                  <a:outerShdw blurRad="38100" dist="38100" dir="2700000" algn="tl">
                    <a:srgbClr val="000000"/>
                  </a:outerShdw>
                </a:effectLst>
              </a:rPr>
              <a:t>Four basic financial statements.</a:t>
            </a:r>
          </a:p>
          <a:p>
            <a:pPr marL="971550" lvl="1" indent="-514350" fontAlgn="auto">
              <a:spcAft>
                <a:spcPts val="0"/>
              </a:spcAft>
              <a:buClr>
                <a:srgbClr val="FFFF00"/>
              </a:buClr>
              <a:buSzPct val="95000"/>
              <a:buFont typeface="Wingdings" pitchFamily="-65" charset="2"/>
              <a:buAutoNum type="arabicPeriod"/>
              <a:defRPr/>
            </a:pPr>
            <a:r>
              <a:rPr lang="en-US" sz="2800" dirty="0" smtClean="0">
                <a:solidFill>
                  <a:schemeClr val="bg1"/>
                </a:solidFill>
                <a:effectLst>
                  <a:outerShdw blurRad="38100" dist="38100" dir="2700000" algn="tl">
                    <a:srgbClr val="000000"/>
                  </a:outerShdw>
                </a:effectLst>
              </a:rPr>
              <a:t>Related notes (footnotes).</a:t>
            </a:r>
          </a:p>
          <a:p>
            <a:pPr marL="971550" lvl="1" indent="-514350" fontAlgn="auto">
              <a:spcAft>
                <a:spcPts val="0"/>
              </a:spcAft>
              <a:buClr>
                <a:srgbClr val="FFFF00"/>
              </a:buClr>
              <a:buSzPct val="95000"/>
              <a:buFont typeface="Wingdings" pitchFamily="-65" charset="2"/>
              <a:buAutoNum type="arabicPeriod"/>
              <a:defRPr/>
            </a:pPr>
            <a:r>
              <a:rPr lang="en-US" sz="2800" dirty="0" smtClean="0">
                <a:solidFill>
                  <a:schemeClr val="bg1"/>
                </a:solidFill>
                <a:effectLst>
                  <a:outerShdw blurRad="38100" dist="38100" dir="2700000" algn="tl">
                    <a:srgbClr val="000000"/>
                  </a:outerShdw>
                </a:effectLst>
              </a:rPr>
              <a:t>Report of Independent Accountants (Auditor’s Opinion) if the statements are audited.</a:t>
            </a:r>
          </a:p>
        </p:txBody>
      </p:sp>
      <p:sp>
        <p:nvSpPr>
          <p:cNvPr id="6" name="Rectangle 5"/>
          <p:cNvSpPr/>
          <p:nvPr/>
        </p:nvSpPr>
        <p:spPr>
          <a:xfrm>
            <a:off x="685800" y="5181600"/>
            <a:ext cx="7620000" cy="1384300"/>
          </a:xfrm>
          <a:prstGeom prst="rect">
            <a:avLst/>
          </a:prstGeom>
          <a:solidFill>
            <a:schemeClr val="accent2">
              <a:lumMod val="20000"/>
              <a:lumOff val="80000"/>
            </a:schemeClr>
          </a:solidFill>
          <a:ln>
            <a:solidFill>
              <a:schemeClr val="tx1"/>
            </a:solidFill>
          </a:ln>
        </p:spPr>
        <p:txBody>
          <a:bodyPr>
            <a:spAutoFit/>
          </a:bodyPr>
          <a:lstStyle/>
          <a:p>
            <a:pPr algn="ctr" fontAlgn="auto">
              <a:spcBef>
                <a:spcPts val="0"/>
              </a:spcBef>
              <a:spcAft>
                <a:spcPts val="0"/>
              </a:spcAft>
              <a:defRPr/>
            </a:pPr>
            <a:r>
              <a:rPr lang="en-US" sz="2800" b="1" dirty="0">
                <a:latin typeface="+mn-lt"/>
              </a:rPr>
              <a:t>The </a:t>
            </a:r>
            <a:r>
              <a:rPr lang="en-US" sz="2800" b="1" dirty="0">
                <a:solidFill>
                  <a:srgbClr val="C00000"/>
                </a:solidFill>
                <a:latin typeface="+mn-lt"/>
              </a:rPr>
              <a:t>Form 10-K </a:t>
            </a:r>
            <a:r>
              <a:rPr lang="en-US" sz="2800" b="1" dirty="0">
                <a:latin typeface="+mn-lt"/>
              </a:rPr>
              <a:t>is the annual report that </a:t>
            </a:r>
            <a:r>
              <a:rPr lang="en-US" sz="2800" b="1" dirty="0">
                <a:solidFill>
                  <a:srgbClr val="C00000"/>
                </a:solidFill>
                <a:latin typeface="+mn-lt"/>
              </a:rPr>
              <a:t>publicly traded companies</a:t>
            </a:r>
            <a:r>
              <a:rPr lang="en-US" sz="2800" b="1" dirty="0">
                <a:latin typeface="+mn-lt"/>
              </a:rPr>
              <a:t> must file with the </a:t>
            </a:r>
            <a:r>
              <a:rPr lang="en-US" sz="2800" b="1" dirty="0">
                <a:solidFill>
                  <a:srgbClr val="C00000"/>
                </a:solidFill>
                <a:latin typeface="+mn-lt"/>
              </a:rPr>
              <a:t>SEC</a:t>
            </a:r>
            <a:r>
              <a:rPr lang="en-US" sz="2800" b="1" dirty="0">
                <a:latin typeface="+mn-lt"/>
              </a:rPr>
              <a:t>.</a:t>
            </a:r>
            <a:endParaRPr lang="en-US" sz="2800" b="1" dirty="0">
              <a:latin typeface="+mn-lt"/>
            </a:endParaRPr>
          </a:p>
        </p:txBody>
      </p:sp>
      <p:sp>
        <p:nvSpPr>
          <p:cNvPr id="35844" name="Rectangle 6"/>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C8191C57-3567-44FB-A2A9-8956ED972226}" type="slidenum">
              <a:rPr lang="en-US" sz="1000"/>
              <a:pPr algn="r"/>
              <a:t>13</a:t>
            </a:fld>
            <a:endParaRPr lang="en-US" sz="1000"/>
          </a:p>
        </p:txBody>
      </p:sp>
    </p:spTree>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slide(fromLeft)">
                                      <p:cBhvr>
                                        <p:cTn id="7" dur="500"/>
                                        <p:tgtEl>
                                          <p:spTgt spid="67587">
                                            <p:txEl>
                                              <p:pRg st="0" end="0"/>
                                            </p:txEl>
                                          </p:spTgt>
                                        </p:tgtEl>
                                      </p:cBhvr>
                                    </p:animEffect>
                                  </p:childTnLst>
                                </p:cTn>
                              </p:par>
                            </p:childTnLst>
                          </p:cTn>
                        </p:par>
                        <p:par>
                          <p:cTn id="8" fill="hold">
                            <p:stCondLst>
                              <p:cond delay="500"/>
                            </p:stCondLst>
                            <p:childTnLst>
                              <p:par>
                                <p:cTn id="9" presetID="12" presetClass="entr" presetSubtype="8" fill="hold" grpId="0" nodeType="after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animEffect transition="in" filter="slide(fromLeft)">
                                      <p:cBhvr>
                                        <p:cTn id="11" dur="500"/>
                                        <p:tgtEl>
                                          <p:spTgt spid="67587">
                                            <p:txEl>
                                              <p:pRg st="1" end="1"/>
                                            </p:txEl>
                                          </p:spTgt>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animEffect transition="in" filter="slide(fromLeft)">
                                      <p:cBhvr>
                                        <p:cTn id="15" dur="500"/>
                                        <p:tgtEl>
                                          <p:spTgt spid="67587">
                                            <p:txEl>
                                              <p:pRg st="2" end="2"/>
                                            </p:txEl>
                                          </p:spTgt>
                                        </p:tgtEl>
                                      </p:cBhvr>
                                    </p:animEffect>
                                  </p:childTnLst>
                                </p:cTn>
                              </p:par>
                            </p:childTnLst>
                          </p:cTn>
                        </p:par>
                        <p:par>
                          <p:cTn id="16" fill="hold">
                            <p:stCondLst>
                              <p:cond delay="1500"/>
                            </p:stCondLst>
                            <p:childTnLst>
                              <p:par>
                                <p:cTn id="17" presetID="12" presetClass="entr" presetSubtype="8" fill="hold" grpId="0" nodeType="after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animEffect transition="in" filter="slide(fromLeft)">
                                      <p:cBhvr>
                                        <p:cTn id="19" dur="500"/>
                                        <p:tgtEl>
                                          <p:spTgt spid="67587">
                                            <p:txEl>
                                              <p:pRg st="3" end="3"/>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bldLvl="2" autoUpdateAnimBg="0" advAuto="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fontAlgn="auto">
              <a:spcAft>
                <a:spcPts val="0"/>
              </a:spcAft>
              <a:defRPr/>
            </a:pPr>
            <a:r>
              <a:rPr lang="en-US" dirty="0" smtClean="0"/>
              <a:t>A closer look at Financial statement formats and notes</a:t>
            </a:r>
          </a:p>
        </p:txBody>
      </p:sp>
      <p:sp>
        <p:nvSpPr>
          <p:cNvPr id="69635" name="Rectangle 3"/>
          <p:cNvSpPr>
            <a:spLocks noGrp="1" noChangeArrowheads="1"/>
          </p:cNvSpPr>
          <p:nvPr>
            <p:ph type="body" sz="half" idx="4294967295"/>
          </p:nvPr>
        </p:nvSpPr>
        <p:spPr>
          <a:xfrm>
            <a:off x="304800" y="1676400"/>
            <a:ext cx="8382000" cy="4495800"/>
          </a:xfrm>
          <a:solidFill>
            <a:schemeClr val="accent6"/>
          </a:solidFill>
          <a:ln>
            <a:solidFill>
              <a:schemeClr val="tx1"/>
            </a:solidFill>
          </a:ln>
          <a:effectLst>
            <a:outerShdw dist="71842" dir="2700000" algn="ctr" rotWithShape="0">
              <a:schemeClr val="tx1"/>
            </a:outerShdw>
          </a:effectLst>
        </p:spPr>
        <p:txBody>
          <a:bodyPr rtlCol="0">
            <a:normAutofit fontScale="92500" lnSpcReduction="10000"/>
          </a:bodyPr>
          <a:lstStyle/>
          <a:p>
            <a:pPr fontAlgn="auto">
              <a:buFont typeface="Arial" pitchFamily="34" charset="0"/>
              <a:buNone/>
              <a:defRPr/>
            </a:pPr>
            <a:r>
              <a:rPr lang="en-US" sz="2400" dirty="0" smtClean="0"/>
              <a:t>Three additional characteristics of financial statements and the related disclosures that make them more useful: </a:t>
            </a:r>
          </a:p>
          <a:p>
            <a:pPr marL="457200" indent="-457200" fontAlgn="auto">
              <a:buFont typeface="Arial" pitchFamily="34" charset="0"/>
              <a:buAutoNum type="arabicPeriod"/>
              <a:defRPr/>
            </a:pPr>
            <a:r>
              <a:rPr lang="en-US" sz="2400" b="1" dirty="0" smtClean="0"/>
              <a:t>Comparative financial statements. </a:t>
            </a:r>
            <a:r>
              <a:rPr lang="en-US" sz="2400" dirty="0" smtClean="0"/>
              <a:t>To allow users to compare performance from period to period, companies report financial statement values for the current period and one or more prior periods. </a:t>
            </a:r>
          </a:p>
          <a:p>
            <a:pPr marL="457200" indent="-457200" fontAlgn="auto">
              <a:buFont typeface="Arial" pitchFamily="34" charset="0"/>
              <a:buAutoNum type="arabicPeriod"/>
              <a:defRPr/>
            </a:pPr>
            <a:r>
              <a:rPr lang="en-US" sz="2400" b="1" dirty="0" smtClean="0"/>
              <a:t>Additional subtotals and classifications in financial statements. </a:t>
            </a:r>
            <a:r>
              <a:rPr lang="en-US" sz="2400" dirty="0" smtClean="0"/>
              <a:t>You should not be confused when you notice slightly different statement formats used by different companies. </a:t>
            </a:r>
          </a:p>
          <a:p>
            <a:pPr marL="457200" indent="-457200" fontAlgn="auto">
              <a:buFont typeface="Arial" pitchFamily="34" charset="0"/>
              <a:buAutoNum type="arabicPeriod"/>
              <a:defRPr/>
            </a:pPr>
            <a:r>
              <a:rPr lang="en-US" sz="2400" b="1" dirty="0" smtClean="0"/>
              <a:t>Additional disclosures. </a:t>
            </a:r>
            <a:r>
              <a:rPr lang="en-US" sz="2400" dirty="0" smtClean="0"/>
              <a:t>Most companies present voluminous notes that are necessary to understand a company’s performance and financial condition. </a:t>
            </a:r>
            <a:endParaRPr lang="en-US" dirty="0" smtClean="0">
              <a:solidFill>
                <a:schemeClr val="bg1"/>
              </a:solidFill>
              <a:effectLst>
                <a:outerShdw blurRad="38100" dist="38100" dir="2700000" algn="tl">
                  <a:srgbClr val="000000"/>
                </a:outerShdw>
              </a:effectLst>
            </a:endParaRPr>
          </a:p>
        </p:txBody>
      </p:sp>
      <p:sp>
        <p:nvSpPr>
          <p:cNvPr id="37891" name="Rectangle 5"/>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39C5CC3D-B9A1-463F-9F8E-2FD851040D2B}" type="slidenum">
              <a:rPr lang="en-US" sz="1000"/>
              <a:pPr algn="r"/>
              <a:t>14</a:t>
            </a:fld>
            <a:endParaRPr lang="en-US" sz="100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9635"/>
                                        </p:tgtEl>
                                        <p:attrNameLst>
                                          <p:attrName>style.visibility</p:attrName>
                                        </p:attrNameLst>
                                      </p:cBhvr>
                                      <p:to>
                                        <p:strVal val="visible"/>
                                      </p:to>
                                    </p:set>
                                    <p:anim calcmode="lin" valueType="num">
                                      <p:cBhvr additive="base">
                                        <p:cTn id="7" dur="500" fill="hold"/>
                                        <p:tgtEl>
                                          <p:spTgt spid="69635"/>
                                        </p:tgtEl>
                                        <p:attrNameLst>
                                          <p:attrName>ppt_x</p:attrName>
                                        </p:attrNameLst>
                                      </p:cBhvr>
                                      <p:tavLst>
                                        <p:tav tm="0">
                                          <p:val>
                                            <p:strVal val="0-#ppt_w/2"/>
                                          </p:val>
                                        </p:tav>
                                        <p:tav tm="100000">
                                          <p:val>
                                            <p:strVal val="#ppt_x"/>
                                          </p:val>
                                        </p:tav>
                                      </p:tavLst>
                                    </p:anim>
                                    <p:anim calcmode="lin" valueType="num">
                                      <p:cBhvr additive="base">
                                        <p:cTn id="8" dur="500" fill="hold"/>
                                        <p:tgtEl>
                                          <p:spTgt spid="696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457200" y="-112713"/>
            <a:ext cx="8229600" cy="914401"/>
          </a:xfrm>
        </p:spPr>
        <p:txBody>
          <a:bodyPr/>
          <a:lstStyle/>
          <a:p>
            <a:pPr fontAlgn="auto">
              <a:spcAft>
                <a:spcPts val="0"/>
              </a:spcAft>
              <a:defRPr/>
            </a:pPr>
            <a:r>
              <a:rPr lang="en-US" dirty="0" smtClean="0"/>
              <a:t>Classified Balance Sheet</a:t>
            </a:r>
          </a:p>
        </p:txBody>
      </p:sp>
      <p:pic>
        <p:nvPicPr>
          <p:cNvPr id="58369" name="Picture 1"/>
          <p:cNvPicPr>
            <a:picLocks noChangeAspect="1" noChangeArrowheads="1"/>
          </p:cNvPicPr>
          <p:nvPr/>
        </p:nvPicPr>
        <p:blipFill>
          <a:blip r:embed="rId3"/>
          <a:srcRect/>
          <a:stretch>
            <a:fillRect/>
          </a:stretch>
        </p:blipFill>
        <p:spPr bwMode="auto">
          <a:xfrm>
            <a:off x="1371600" y="874713"/>
            <a:ext cx="4360863" cy="5805487"/>
          </a:xfrm>
          <a:prstGeom prst="rect">
            <a:avLst/>
          </a:prstGeom>
          <a:noFill/>
          <a:ln w="9525">
            <a:solidFill>
              <a:schemeClr val="accent1">
                <a:lumMod val="75000"/>
              </a:schemeClr>
            </a:solidFill>
            <a:miter lim="800000"/>
            <a:headEnd/>
            <a:tailEnd/>
          </a:ln>
        </p:spPr>
      </p:pic>
      <p:pic>
        <p:nvPicPr>
          <p:cNvPr id="39939" name="Picture 3"/>
          <p:cNvPicPr>
            <a:picLocks noChangeAspect="1" noChangeArrowheads="1"/>
          </p:cNvPicPr>
          <p:nvPr/>
        </p:nvPicPr>
        <p:blipFill>
          <a:blip r:embed="rId4"/>
          <a:srcRect/>
          <a:stretch>
            <a:fillRect/>
          </a:stretch>
        </p:blipFill>
        <p:spPr bwMode="auto">
          <a:xfrm>
            <a:off x="5751513" y="1803400"/>
            <a:ext cx="1582737" cy="4486275"/>
          </a:xfrm>
          <a:prstGeom prst="rect">
            <a:avLst/>
          </a:prstGeom>
          <a:noFill/>
          <a:ln w="9525">
            <a:noFill/>
            <a:miter lim="800000"/>
            <a:headEnd/>
            <a:tailEnd/>
          </a:ln>
        </p:spPr>
      </p:pic>
      <p:sp>
        <p:nvSpPr>
          <p:cNvPr id="39940" name="Rectangle 18"/>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3AE6AA8F-BCDA-489E-A287-704EFD41F1C5}" type="slidenum">
              <a:rPr lang="en-US" sz="1000"/>
              <a:pPr algn="r"/>
              <a:t>15</a:t>
            </a:fld>
            <a:endParaRPr lang="en-US" sz="1000"/>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fontAlgn="auto">
              <a:spcAft>
                <a:spcPts val="0"/>
              </a:spcAft>
              <a:defRPr/>
            </a:pPr>
            <a:r>
              <a:rPr lang="en-US" dirty="0" smtClean="0"/>
              <a:t>Classified Income Statement</a:t>
            </a:r>
          </a:p>
        </p:txBody>
      </p:sp>
      <p:pic>
        <p:nvPicPr>
          <p:cNvPr id="50177" name="Picture 1"/>
          <p:cNvPicPr>
            <a:picLocks noChangeAspect="1" noChangeArrowheads="1"/>
          </p:cNvPicPr>
          <p:nvPr/>
        </p:nvPicPr>
        <p:blipFill>
          <a:blip r:embed="rId3"/>
          <a:srcRect/>
          <a:stretch>
            <a:fillRect/>
          </a:stretch>
        </p:blipFill>
        <p:spPr bwMode="auto">
          <a:xfrm>
            <a:off x="152400" y="1752600"/>
            <a:ext cx="6445250" cy="4929188"/>
          </a:xfrm>
          <a:prstGeom prst="rect">
            <a:avLst/>
          </a:prstGeom>
          <a:noFill/>
          <a:ln w="9525">
            <a:solidFill>
              <a:schemeClr val="accent1">
                <a:lumMod val="75000"/>
              </a:schemeClr>
            </a:solidFill>
            <a:miter lim="800000"/>
            <a:headEnd/>
            <a:tailEnd/>
          </a:ln>
        </p:spPr>
      </p:pic>
      <p:pic>
        <p:nvPicPr>
          <p:cNvPr id="41987" name="Picture 2"/>
          <p:cNvPicPr>
            <a:picLocks noChangeAspect="1" noChangeArrowheads="1"/>
          </p:cNvPicPr>
          <p:nvPr/>
        </p:nvPicPr>
        <p:blipFill>
          <a:blip r:embed="rId4"/>
          <a:srcRect/>
          <a:stretch>
            <a:fillRect/>
          </a:stretch>
        </p:blipFill>
        <p:spPr bwMode="auto">
          <a:xfrm>
            <a:off x="6688138" y="2603500"/>
            <a:ext cx="2190750" cy="4083050"/>
          </a:xfrm>
          <a:prstGeom prst="rect">
            <a:avLst/>
          </a:prstGeom>
          <a:noFill/>
          <a:ln w="9525">
            <a:noFill/>
            <a:miter lim="800000"/>
            <a:headEnd/>
            <a:tailEnd/>
          </a:ln>
        </p:spPr>
      </p:pic>
      <p:sp>
        <p:nvSpPr>
          <p:cNvPr id="41988" name="Rectangle 9"/>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EE54D2DF-8C26-4651-9B54-8E24F7551377}" type="slidenum">
              <a:rPr lang="en-US" sz="1000"/>
              <a:pPr algn="r"/>
              <a:t>16</a:t>
            </a:fld>
            <a:endParaRPr lang="en-US" sz="1000"/>
          </a:p>
        </p:txBody>
      </p:sp>
    </p:spTree>
  </p:cSld>
  <p:clrMapOvr>
    <a:masterClrMapping/>
  </p:clrMapOvr>
  <p:transition>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fontAlgn="auto">
              <a:spcAft>
                <a:spcPts val="0"/>
              </a:spcAft>
              <a:defRPr/>
            </a:pPr>
            <a:r>
              <a:rPr lang="en-US" dirty="0" smtClean="0"/>
              <a:t>Nonrecurring Items</a:t>
            </a:r>
          </a:p>
        </p:txBody>
      </p:sp>
      <p:sp>
        <p:nvSpPr>
          <p:cNvPr id="88067" name="Rectangle 3"/>
          <p:cNvSpPr>
            <a:spLocks noGrp="1" noChangeArrowheads="1"/>
          </p:cNvSpPr>
          <p:nvPr>
            <p:ph type="body" idx="4294967295"/>
          </p:nvPr>
        </p:nvSpPr>
        <p:spPr>
          <a:xfrm>
            <a:off x="762000" y="1676400"/>
            <a:ext cx="7620000" cy="1752600"/>
          </a:xfrm>
          <a:solidFill>
            <a:schemeClr val="accent2">
              <a:lumMod val="40000"/>
              <a:lumOff val="60000"/>
            </a:schemeClr>
          </a:solidFill>
          <a:ln w="12700">
            <a:solidFill>
              <a:srgbClr val="000000"/>
            </a:solidFill>
          </a:ln>
          <a:effectLst>
            <a:outerShdw dist="71842" dir="2700000" algn="ctr" rotWithShape="0">
              <a:schemeClr val="tx1"/>
            </a:outerShdw>
          </a:effectLst>
        </p:spPr>
        <p:txBody>
          <a:bodyPr lIns="90488" tIns="44450" rIns="90488" bIns="44450" rtlCol="0">
            <a:normAutofit fontScale="92500" lnSpcReduction="20000"/>
          </a:bodyPr>
          <a:lstStyle/>
          <a:p>
            <a:pPr algn="ctr" fontAlgn="auto">
              <a:buFont typeface="Wingdings" pitchFamily="-65" charset="2"/>
              <a:buNone/>
              <a:defRPr/>
            </a:pPr>
            <a:r>
              <a:rPr lang="en-US" sz="3500" dirty="0" smtClean="0"/>
              <a:t>Income statements report nonrecurring items separately because they are not useful in predicting the future income of a corporation.</a:t>
            </a:r>
          </a:p>
          <a:p>
            <a:pPr marL="571500" indent="-571500" algn="ctr" fontAlgn="auto">
              <a:buFont typeface="Wingdings" pitchFamily="-65" charset="2"/>
              <a:buNone/>
              <a:defRPr/>
            </a:pPr>
            <a:endParaRPr lang="en-US" sz="3200" dirty="0" smtClean="0"/>
          </a:p>
        </p:txBody>
      </p:sp>
      <p:pic>
        <p:nvPicPr>
          <p:cNvPr id="31748" name="Picture 4" descr="C:\Users\Jon Booker\AppData\Local\Microsoft\Windows\Temporary Internet Files\Content.IE5\DKL1RY8G\MC900017107[1].wmf"/>
          <p:cNvPicPr>
            <a:picLocks noChangeAspect="1" noChangeArrowheads="1"/>
          </p:cNvPicPr>
          <p:nvPr/>
        </p:nvPicPr>
        <p:blipFill>
          <a:blip r:embed="rId3"/>
          <a:srcRect/>
          <a:stretch>
            <a:fillRect/>
          </a:stretch>
        </p:blipFill>
        <p:spPr bwMode="auto">
          <a:xfrm>
            <a:off x="5715000" y="4495800"/>
            <a:ext cx="3070225" cy="198120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81000" y="4068763"/>
            <a:ext cx="5486400" cy="1570037"/>
          </a:xfrm>
          <a:prstGeom prst="rect">
            <a:avLst/>
          </a:prstGeom>
          <a:solidFill>
            <a:schemeClr val="accent2">
              <a:lumMod val="20000"/>
              <a:lumOff val="80000"/>
            </a:schemeClr>
          </a:solidFill>
          <a:ln>
            <a:solidFill>
              <a:schemeClr val="accent1">
                <a:lumMod val="75000"/>
              </a:schemeClr>
            </a:solidFill>
          </a:ln>
        </p:spPr>
        <p:txBody>
          <a:bodyPr>
            <a:spAutoFit/>
          </a:bodyPr>
          <a:lstStyle/>
          <a:p>
            <a:pPr marL="0" lvl="1" indent="-514350" fontAlgn="auto">
              <a:spcBef>
                <a:spcPts val="0"/>
              </a:spcBef>
              <a:spcAft>
                <a:spcPts val="0"/>
              </a:spcAft>
              <a:defRPr/>
            </a:pPr>
            <a:r>
              <a:rPr lang="en-US" sz="3200" b="1" u="sng" dirty="0">
                <a:latin typeface="+mn-lt"/>
              </a:rPr>
              <a:t>Nonrecurring Items</a:t>
            </a:r>
          </a:p>
          <a:p>
            <a:pPr marL="0" lvl="1" indent="-514350" fontAlgn="auto">
              <a:spcBef>
                <a:spcPts val="0"/>
              </a:spcBef>
              <a:spcAft>
                <a:spcPts val="0"/>
              </a:spcAft>
              <a:buFontTx/>
              <a:buAutoNum type="arabicPeriod"/>
              <a:defRPr/>
            </a:pPr>
            <a:r>
              <a:rPr lang="en-US" sz="3200" dirty="0">
                <a:latin typeface="+mn-lt"/>
              </a:rPr>
              <a:t>Discontinued operations</a:t>
            </a:r>
          </a:p>
          <a:p>
            <a:pPr marL="0" lvl="1" indent="-514350" fontAlgn="auto">
              <a:spcBef>
                <a:spcPts val="0"/>
              </a:spcBef>
              <a:spcAft>
                <a:spcPts val="0"/>
              </a:spcAft>
              <a:buFontTx/>
              <a:buAutoNum type="arabicPeriod"/>
              <a:defRPr/>
            </a:pPr>
            <a:r>
              <a:rPr lang="en-US" sz="3200" dirty="0">
                <a:latin typeface="+mn-lt"/>
              </a:rPr>
              <a:t>Extraordinary items</a:t>
            </a:r>
          </a:p>
        </p:txBody>
      </p:sp>
      <p:sp>
        <p:nvSpPr>
          <p:cNvPr id="44037" name="Rectangle 5"/>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3E63BFF0-4F9E-4490-96A5-B11900F36CE9}" type="slidenum">
              <a:rPr lang="en-US" sz="1000"/>
              <a:pPr algn="r"/>
              <a:t>17</a:t>
            </a:fld>
            <a:endParaRPr lang="en-US" sz="1000"/>
          </a:p>
        </p:txBody>
      </p:sp>
    </p:spTree>
  </p:cSld>
  <p:clrMapOvr>
    <a:masterClrMapping/>
  </p:clrMapOvr>
  <p:transition>
    <p:spli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fontAlgn="auto">
              <a:spcAft>
                <a:spcPts val="0"/>
              </a:spcAft>
              <a:defRPr/>
            </a:pPr>
            <a:r>
              <a:rPr lang="en-US" dirty="0" smtClean="0"/>
              <a:t>Earnings Per Share </a:t>
            </a:r>
          </a:p>
        </p:txBody>
      </p:sp>
      <p:pic>
        <p:nvPicPr>
          <p:cNvPr id="101387" name="Picture 11" descr="bd19733_[1]"/>
          <p:cNvPicPr>
            <a:picLocks noChangeAspect="1" noChangeArrowheads="1"/>
          </p:cNvPicPr>
          <p:nvPr/>
        </p:nvPicPr>
        <p:blipFill>
          <a:blip r:embed="rId3"/>
          <a:srcRect/>
          <a:stretch>
            <a:fillRect/>
          </a:stretch>
        </p:blipFill>
        <p:spPr bwMode="auto">
          <a:xfrm>
            <a:off x="6096000" y="3581400"/>
            <a:ext cx="2254250" cy="2438400"/>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12" name="TextBox 11"/>
          <p:cNvSpPr txBox="1">
            <a:spLocks noChangeArrowheads="1"/>
          </p:cNvSpPr>
          <p:nvPr/>
        </p:nvSpPr>
        <p:spPr bwMode="auto">
          <a:xfrm>
            <a:off x="304800" y="5029200"/>
            <a:ext cx="4267200" cy="1016000"/>
          </a:xfrm>
          <a:prstGeom prst="rect">
            <a:avLst/>
          </a:prstGeom>
          <a:solidFill>
            <a:schemeClr val="bg2">
              <a:lumMod val="20000"/>
              <a:lumOff val="80000"/>
            </a:schemeClr>
          </a:solidFill>
          <a:ln w="9525">
            <a:solidFill>
              <a:schemeClr val="tx1"/>
            </a:solidFill>
            <a:miter lim="800000"/>
            <a:headEnd/>
            <a:tailEnd/>
          </a:ln>
          <a:effectLst>
            <a:outerShdw dist="38100" dir="2700000" rotWithShape="0">
              <a:srgbClr val="808080">
                <a:alpha val="42999"/>
              </a:srgbClr>
            </a:outerShdw>
          </a:effectLst>
        </p:spPr>
        <p:txBody>
          <a:bodyPr>
            <a:spAutoFit/>
          </a:bodyPr>
          <a:lstStyle/>
          <a:p>
            <a:pPr fontAlgn="auto">
              <a:spcBef>
                <a:spcPts val="0"/>
              </a:spcBef>
              <a:spcAft>
                <a:spcPts val="0"/>
              </a:spcAft>
              <a:defRPr/>
            </a:pPr>
            <a:r>
              <a:rPr lang="en-US" sz="2400" dirty="0">
                <a:latin typeface="+mn-lt"/>
              </a:rPr>
              <a:t>*</a:t>
            </a:r>
            <a:r>
              <a:rPr lang="en-US" dirty="0">
                <a:latin typeface="+mn-lt"/>
              </a:rPr>
              <a:t>If there are preferred dividends, the amount is subtracted from </a:t>
            </a:r>
            <a:r>
              <a:rPr lang="en-US" dirty="0">
                <a:latin typeface="+mn-lt"/>
              </a:rPr>
              <a:t>Net Income </a:t>
            </a:r>
            <a:r>
              <a:rPr lang="en-US" dirty="0">
                <a:latin typeface="+mn-lt"/>
              </a:rPr>
              <a:t>in the numerator.</a:t>
            </a:r>
          </a:p>
        </p:txBody>
      </p:sp>
      <p:pic>
        <p:nvPicPr>
          <p:cNvPr id="46081" name="Picture 1"/>
          <p:cNvPicPr>
            <a:picLocks noChangeAspect="1" noChangeArrowheads="1"/>
          </p:cNvPicPr>
          <p:nvPr/>
        </p:nvPicPr>
        <p:blipFill>
          <a:blip r:embed="rId4"/>
          <a:srcRect/>
          <a:stretch>
            <a:fillRect/>
          </a:stretch>
        </p:blipFill>
        <p:spPr bwMode="auto">
          <a:xfrm>
            <a:off x="160338" y="1752600"/>
            <a:ext cx="8678862" cy="1600200"/>
          </a:xfrm>
          <a:prstGeom prst="rect">
            <a:avLst/>
          </a:prstGeom>
          <a:noFill/>
          <a:ln w="9525">
            <a:solidFill>
              <a:schemeClr val="accent1">
                <a:lumMod val="75000"/>
              </a:schemeClr>
            </a:solidFill>
            <a:miter lim="800000"/>
            <a:headEnd/>
            <a:tailEnd/>
          </a:ln>
        </p:spPr>
      </p:pic>
      <p:sp>
        <p:nvSpPr>
          <p:cNvPr id="46085" name="Rectangle 12"/>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A907B9CA-E5FA-4055-A267-7AAA71455E77}" type="slidenum">
              <a:rPr lang="en-US" sz="1000"/>
              <a:pPr algn="r"/>
              <a:t>18</a:t>
            </a:fld>
            <a:endParaRPr lang="en-US" sz="1000"/>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fontAlgn="auto">
              <a:spcAft>
                <a:spcPts val="0"/>
              </a:spcAft>
              <a:defRPr/>
            </a:pPr>
            <a:r>
              <a:rPr lang="en-US" dirty="0" smtClean="0"/>
              <a:t>Gross Profit Percentage </a:t>
            </a:r>
          </a:p>
        </p:txBody>
      </p:sp>
      <p:pic>
        <p:nvPicPr>
          <p:cNvPr id="76802" name="Picture 2"/>
          <p:cNvPicPr>
            <a:picLocks noChangeAspect="1" noChangeArrowheads="1"/>
          </p:cNvPicPr>
          <p:nvPr/>
        </p:nvPicPr>
        <p:blipFill>
          <a:blip r:embed="rId3"/>
          <a:srcRect/>
          <a:stretch>
            <a:fillRect/>
          </a:stretch>
        </p:blipFill>
        <p:spPr bwMode="auto">
          <a:xfrm>
            <a:off x="838200" y="1981200"/>
            <a:ext cx="6896100" cy="1243013"/>
          </a:xfrm>
          <a:prstGeom prst="rect">
            <a:avLst/>
          </a:prstGeom>
          <a:solidFill>
            <a:schemeClr val="accent2">
              <a:lumMod val="20000"/>
              <a:lumOff val="80000"/>
            </a:schemeClr>
          </a:solidFill>
          <a:ln w="9525">
            <a:solidFill>
              <a:schemeClr val="accent1">
                <a:lumMod val="75000"/>
              </a:schemeClr>
            </a:solidFill>
            <a:miter lim="800000"/>
            <a:headEnd/>
            <a:tailEnd/>
          </a:ln>
        </p:spPr>
      </p:pic>
      <p:pic>
        <p:nvPicPr>
          <p:cNvPr id="76803" name="Picture 3"/>
          <p:cNvPicPr>
            <a:picLocks noChangeAspect="1" noChangeArrowheads="1"/>
          </p:cNvPicPr>
          <p:nvPr/>
        </p:nvPicPr>
        <p:blipFill>
          <a:blip r:embed="rId4"/>
          <a:srcRect/>
          <a:stretch>
            <a:fillRect/>
          </a:stretch>
        </p:blipFill>
        <p:spPr bwMode="auto">
          <a:xfrm>
            <a:off x="381000" y="5867400"/>
            <a:ext cx="4538663" cy="381000"/>
          </a:xfrm>
          <a:prstGeom prst="rect">
            <a:avLst/>
          </a:prstGeom>
          <a:noFill/>
          <a:ln w="9525">
            <a:solidFill>
              <a:schemeClr val="accent1">
                <a:lumMod val="75000"/>
              </a:schemeClr>
            </a:solidFill>
            <a:miter lim="800000"/>
            <a:headEnd/>
            <a:tailEnd/>
          </a:ln>
        </p:spPr>
      </p:pic>
      <p:pic>
        <p:nvPicPr>
          <p:cNvPr id="9" name="Picture 11" descr="bd19733_[1]"/>
          <p:cNvPicPr>
            <a:picLocks noChangeAspect="1" noChangeArrowheads="1"/>
          </p:cNvPicPr>
          <p:nvPr/>
        </p:nvPicPr>
        <p:blipFill>
          <a:blip r:embed="rId5"/>
          <a:srcRect/>
          <a:stretch>
            <a:fillRect/>
          </a:stretch>
        </p:blipFill>
        <p:spPr bwMode="auto">
          <a:xfrm>
            <a:off x="6096000" y="3581400"/>
            <a:ext cx="2254250" cy="2438400"/>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48133" name="Rectangle 9"/>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23F5FAD4-6DD9-499E-A10E-5D66E09EA3A1}" type="slidenum">
              <a:rPr lang="en-US" sz="1000"/>
              <a:pPr algn="r"/>
              <a:t>19</a:t>
            </a:fld>
            <a:endParaRPr lang="en-US" sz="100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Understanding the business</a:t>
            </a:r>
            <a:endParaRPr lang="en-US" dirty="0"/>
          </a:p>
        </p:txBody>
      </p:sp>
      <p:pic>
        <p:nvPicPr>
          <p:cNvPr id="6146" name="Picture 2"/>
          <p:cNvPicPr>
            <a:picLocks noChangeAspect="1" noChangeArrowheads="1"/>
          </p:cNvPicPr>
          <p:nvPr/>
        </p:nvPicPr>
        <p:blipFill>
          <a:blip r:embed="rId3"/>
          <a:srcRect/>
          <a:stretch>
            <a:fillRect/>
          </a:stretch>
        </p:blipFill>
        <p:spPr bwMode="auto">
          <a:xfrm>
            <a:off x="4554538" y="1828800"/>
            <a:ext cx="4208462" cy="3938588"/>
          </a:xfrm>
          <a:prstGeom prst="rect">
            <a:avLst/>
          </a:prstGeom>
          <a:noFill/>
          <a:ln w="9525">
            <a:solidFill>
              <a:schemeClr val="accent3">
                <a:lumMod val="50000"/>
              </a:schemeClr>
            </a:solidFill>
            <a:miter lim="800000"/>
            <a:headEnd/>
            <a:tailEnd/>
          </a:ln>
        </p:spPr>
      </p:pic>
      <p:sp>
        <p:nvSpPr>
          <p:cNvPr id="4" name="TextBox 3"/>
          <p:cNvSpPr txBox="1"/>
          <p:nvPr/>
        </p:nvSpPr>
        <p:spPr>
          <a:xfrm>
            <a:off x="533400" y="1752600"/>
            <a:ext cx="3657600" cy="1938338"/>
          </a:xfrm>
          <a:prstGeom prst="rect">
            <a:avLst/>
          </a:prstGeom>
          <a:solidFill>
            <a:schemeClr val="accent3">
              <a:lumMod val="40000"/>
              <a:lumOff val="60000"/>
            </a:schemeClr>
          </a:solidFill>
          <a:ln>
            <a:solidFill>
              <a:schemeClr val="accent3">
                <a:lumMod val="50000"/>
              </a:schemeClr>
            </a:solidFill>
          </a:ln>
        </p:spPr>
        <p:txBody>
          <a:bodyPr>
            <a:spAutoFit/>
          </a:bodyPr>
          <a:lstStyle/>
          <a:p>
            <a:pPr algn="ctr" fontAlgn="auto">
              <a:spcBef>
                <a:spcPts val="0"/>
              </a:spcBef>
              <a:spcAft>
                <a:spcPts val="0"/>
              </a:spcAft>
              <a:defRPr/>
            </a:pPr>
            <a:r>
              <a:rPr lang="en-US" sz="2400" b="1" dirty="0">
                <a:latin typeface="+mn-lt"/>
              </a:rPr>
              <a:t>Corporate Governance:</a:t>
            </a:r>
          </a:p>
          <a:p>
            <a:pPr algn="ctr" fontAlgn="auto">
              <a:spcBef>
                <a:spcPts val="0"/>
              </a:spcBef>
              <a:spcAft>
                <a:spcPts val="0"/>
              </a:spcAft>
              <a:defRPr/>
            </a:pPr>
            <a:r>
              <a:rPr lang="en-US" sz="2400" dirty="0">
                <a:latin typeface="+mn-lt"/>
              </a:rPr>
              <a:t>Procedures to ensure that the company is managed in the interest of the shareholders</a:t>
            </a:r>
            <a:endParaRPr lang="en-US" sz="2400" dirty="0">
              <a:latin typeface="+mn-lt"/>
            </a:endParaRPr>
          </a:p>
        </p:txBody>
      </p:sp>
      <p:sp>
        <p:nvSpPr>
          <p:cNvPr id="5" name="TextBox 4"/>
          <p:cNvSpPr txBox="1"/>
          <p:nvPr/>
        </p:nvSpPr>
        <p:spPr>
          <a:xfrm>
            <a:off x="533400" y="3962400"/>
            <a:ext cx="3657600" cy="1938338"/>
          </a:xfrm>
          <a:prstGeom prst="rect">
            <a:avLst/>
          </a:prstGeom>
          <a:solidFill>
            <a:schemeClr val="accent2">
              <a:lumMod val="60000"/>
              <a:lumOff val="40000"/>
            </a:schemeClr>
          </a:solidFill>
          <a:ln>
            <a:solidFill>
              <a:schemeClr val="accent3">
                <a:lumMod val="50000"/>
              </a:schemeClr>
            </a:solidFill>
          </a:ln>
        </p:spPr>
        <p:txBody>
          <a:bodyPr>
            <a:spAutoFit/>
          </a:bodyPr>
          <a:lstStyle/>
          <a:p>
            <a:pPr algn="ctr" fontAlgn="auto">
              <a:spcBef>
                <a:spcPts val="0"/>
              </a:spcBef>
              <a:spcAft>
                <a:spcPts val="0"/>
              </a:spcAft>
              <a:defRPr/>
            </a:pPr>
            <a:r>
              <a:rPr lang="en-US" sz="2400" b="1" dirty="0">
                <a:latin typeface="+mn-lt"/>
              </a:rPr>
              <a:t>Sarbanes-Oxley Act:</a:t>
            </a:r>
          </a:p>
          <a:p>
            <a:pPr algn="ctr" fontAlgn="auto">
              <a:spcBef>
                <a:spcPts val="0"/>
              </a:spcBef>
              <a:spcAft>
                <a:spcPts val="0"/>
              </a:spcAft>
              <a:defRPr/>
            </a:pPr>
            <a:r>
              <a:rPr lang="en-US" sz="2400" dirty="0">
                <a:latin typeface="+mn-lt"/>
              </a:rPr>
              <a:t>A law which strengthens financial reporting and corporate governance for public companies.</a:t>
            </a:r>
            <a:endParaRPr lang="en-US" sz="2400" dirty="0">
              <a:latin typeface="+mn-lt"/>
            </a:endParaRPr>
          </a:p>
        </p:txBody>
      </p:sp>
      <p:sp>
        <p:nvSpPr>
          <p:cNvPr id="13317" name="Rectangle 5"/>
          <p:cNvSpPr>
            <a:spLocks noChangeArrowheads="1"/>
          </p:cNvSpPr>
          <p:nvPr/>
        </p:nvSpPr>
        <p:spPr bwMode="auto">
          <a:xfrm>
            <a:off x="8607425" y="6611938"/>
            <a:ext cx="368300" cy="246062"/>
          </a:xfrm>
          <a:prstGeom prst="rect">
            <a:avLst/>
          </a:prstGeom>
          <a:noFill/>
          <a:ln w="9525">
            <a:noFill/>
            <a:miter lim="800000"/>
            <a:headEnd/>
            <a:tailEnd/>
          </a:ln>
        </p:spPr>
        <p:txBody>
          <a:bodyPr wrap="none">
            <a:spAutoFit/>
          </a:bodyPr>
          <a:lstStyle/>
          <a:p>
            <a:pPr algn="r"/>
            <a:r>
              <a:rPr lang="en-US" sz="1000"/>
              <a:t>5-</a:t>
            </a:r>
            <a:fld id="{C30BE3E5-2789-46BF-9FB0-1F9F483E911E}" type="slidenum">
              <a:rPr lang="en-US" sz="1000"/>
              <a:pPr algn="r"/>
              <a:t>2</a:t>
            </a:fld>
            <a:endParaRPr lang="en-US" sz="1000"/>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par>
                          <p:cTn id="8" fill="hold">
                            <p:stCondLst>
                              <p:cond delay="500"/>
                            </p:stCondLst>
                            <p:childTnLst>
                              <p:par>
                                <p:cTn id="9" presetID="22" presetClass="entr" presetSubtype="1" fill="hold" nodeType="afterEffect">
                                  <p:stCondLst>
                                    <p:cond delay="500"/>
                                  </p:stCondLst>
                                  <p:childTnLst>
                                    <p:set>
                                      <p:cBhvr>
                                        <p:cTn id="10" dur="1" fill="hold">
                                          <p:stCondLst>
                                            <p:cond delay="0"/>
                                          </p:stCondLst>
                                        </p:cTn>
                                        <p:tgtEl>
                                          <p:spTgt spid="6146"/>
                                        </p:tgtEl>
                                        <p:attrNameLst>
                                          <p:attrName>style.visibility</p:attrName>
                                        </p:attrNameLst>
                                      </p:cBhvr>
                                      <p:to>
                                        <p:strVal val="visible"/>
                                      </p:to>
                                    </p:set>
                                    <p:animEffect transition="in" filter="wipe(up)">
                                      <p:cBhvr>
                                        <p:cTn id="1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fontAlgn="auto">
              <a:spcAft>
                <a:spcPts val="0"/>
              </a:spcAft>
              <a:defRPr/>
            </a:pPr>
            <a:r>
              <a:rPr lang="en-US" dirty="0" smtClean="0"/>
              <a:t>Statement of Comprehensive income</a:t>
            </a:r>
          </a:p>
        </p:txBody>
      </p:sp>
      <p:pic>
        <p:nvPicPr>
          <p:cNvPr id="75778" name="Picture 2"/>
          <p:cNvPicPr>
            <a:picLocks noChangeAspect="1" noChangeArrowheads="1"/>
          </p:cNvPicPr>
          <p:nvPr/>
        </p:nvPicPr>
        <p:blipFill>
          <a:blip r:embed="rId3"/>
          <a:srcRect/>
          <a:stretch>
            <a:fillRect/>
          </a:stretch>
        </p:blipFill>
        <p:spPr bwMode="auto">
          <a:xfrm>
            <a:off x="457200" y="1809750"/>
            <a:ext cx="8048625" cy="3829050"/>
          </a:xfrm>
          <a:prstGeom prst="rect">
            <a:avLst/>
          </a:prstGeom>
          <a:noFill/>
          <a:ln w="9525">
            <a:solidFill>
              <a:schemeClr val="accent1">
                <a:lumMod val="75000"/>
              </a:schemeClr>
            </a:solidFill>
            <a:miter lim="800000"/>
            <a:headEnd/>
            <a:tailEnd/>
          </a:ln>
        </p:spPr>
      </p:pic>
      <p:sp>
        <p:nvSpPr>
          <p:cNvPr id="50179" name="Rectangle 5"/>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E38D6984-15D8-4121-B499-893985F1E81A}" type="slidenum">
              <a:rPr lang="en-US" sz="1000"/>
              <a:pPr algn="r"/>
              <a:t>20</a:t>
            </a:fld>
            <a:endParaRPr lang="en-US" sz="1000"/>
          </a:p>
        </p:txBody>
      </p:sp>
    </p:spTree>
  </p:cSld>
  <p:clrMapOvr>
    <a:masterClrMapping/>
  </p:clrMapOvr>
  <p:transition>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fontAlgn="auto">
              <a:spcAft>
                <a:spcPts val="0"/>
              </a:spcAft>
              <a:defRPr/>
            </a:pPr>
            <a:r>
              <a:rPr lang="en-US" dirty="0" smtClean="0"/>
              <a:t>Statement of stockholders’ equity</a:t>
            </a:r>
          </a:p>
        </p:txBody>
      </p:sp>
      <p:pic>
        <p:nvPicPr>
          <p:cNvPr id="77826" name="Picture 2"/>
          <p:cNvPicPr>
            <a:picLocks noChangeAspect="1" noChangeArrowheads="1"/>
          </p:cNvPicPr>
          <p:nvPr/>
        </p:nvPicPr>
        <p:blipFill>
          <a:blip r:embed="rId3"/>
          <a:srcRect/>
          <a:stretch>
            <a:fillRect/>
          </a:stretch>
        </p:blipFill>
        <p:spPr bwMode="auto">
          <a:xfrm>
            <a:off x="304800" y="1866900"/>
            <a:ext cx="8401050" cy="4229100"/>
          </a:xfrm>
          <a:prstGeom prst="rect">
            <a:avLst/>
          </a:prstGeom>
          <a:ln>
            <a:solidFill>
              <a:schemeClr val="accent1">
                <a:lumMod val="75000"/>
              </a:schemeClr>
            </a:solidFill>
            <a:headEnd/>
            <a:tailEnd/>
          </a:ln>
        </p:spPr>
        <p:style>
          <a:lnRef idx="3">
            <a:schemeClr val="lt1"/>
          </a:lnRef>
          <a:fillRef idx="1">
            <a:schemeClr val="accent5"/>
          </a:fillRef>
          <a:effectRef idx="1">
            <a:schemeClr val="accent5"/>
          </a:effectRef>
          <a:fontRef idx="minor">
            <a:schemeClr val="lt1"/>
          </a:fontRef>
        </p:style>
      </p:pic>
      <p:pic>
        <p:nvPicPr>
          <p:cNvPr id="52227" name="Picture 3"/>
          <p:cNvPicPr>
            <a:picLocks noChangeAspect="1" noChangeArrowheads="1"/>
          </p:cNvPicPr>
          <p:nvPr/>
        </p:nvPicPr>
        <p:blipFill>
          <a:blip r:embed="rId4"/>
          <a:srcRect/>
          <a:stretch>
            <a:fillRect/>
          </a:stretch>
        </p:blipFill>
        <p:spPr bwMode="auto">
          <a:xfrm>
            <a:off x="7115175" y="2228850"/>
            <a:ext cx="152400" cy="142875"/>
          </a:xfrm>
          <a:prstGeom prst="rect">
            <a:avLst/>
          </a:prstGeom>
          <a:noFill/>
          <a:ln w="9525">
            <a:noFill/>
            <a:miter lim="800000"/>
            <a:headEnd/>
            <a:tailEnd/>
          </a:ln>
        </p:spPr>
      </p:pic>
      <p:sp>
        <p:nvSpPr>
          <p:cNvPr id="52228" name="Rectangle 7"/>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68F9324D-2FC7-4ECC-A692-0C44A453C25E}" type="slidenum">
              <a:rPr lang="en-US" sz="1000"/>
              <a:pPr algn="r"/>
              <a:t>21</a:t>
            </a:fld>
            <a:endParaRPr lang="en-US" sz="1000"/>
          </a:p>
        </p:txBody>
      </p: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fontAlgn="auto">
              <a:spcAft>
                <a:spcPts val="0"/>
              </a:spcAft>
              <a:defRPr/>
            </a:pPr>
            <a:r>
              <a:rPr lang="en-US" dirty="0" smtClean="0"/>
              <a:t>Statement of Cash Flows</a:t>
            </a:r>
          </a:p>
        </p:txBody>
      </p:sp>
      <p:sp>
        <p:nvSpPr>
          <p:cNvPr id="105475" name="Rectangle 3"/>
          <p:cNvSpPr>
            <a:spLocks noGrp="1" noChangeArrowheads="1"/>
          </p:cNvSpPr>
          <p:nvPr>
            <p:ph type="body" idx="4294967295"/>
          </p:nvPr>
        </p:nvSpPr>
        <p:spPr>
          <a:xfrm>
            <a:off x="685800" y="1752600"/>
            <a:ext cx="7772400" cy="2667000"/>
          </a:xfrm>
          <a:solidFill>
            <a:schemeClr val="accent2">
              <a:lumMod val="75000"/>
            </a:schemeClr>
          </a:solidFill>
          <a:ln>
            <a:solidFill>
              <a:schemeClr val="tx1"/>
            </a:solidFill>
          </a:ln>
          <a:effectLst>
            <a:outerShdw dist="53882" dir="2700000" algn="ctr" rotWithShape="0">
              <a:schemeClr val="tx1"/>
            </a:outerShdw>
          </a:effectLst>
        </p:spPr>
        <p:txBody>
          <a:bodyPr rtlCol="0">
            <a:normAutofit lnSpcReduction="10000"/>
          </a:bodyPr>
          <a:lstStyle/>
          <a:p>
            <a:pPr marL="571500" indent="-571500" algn="ctr" fontAlgn="auto">
              <a:buClr>
                <a:srgbClr val="FFFF00"/>
              </a:buClr>
              <a:buFont typeface="Wingdings" pitchFamily="-65" charset="2"/>
              <a:buNone/>
              <a:defRPr/>
            </a:pPr>
            <a:r>
              <a:rPr lang="en-US" sz="2800" dirty="0" smtClean="0">
                <a:solidFill>
                  <a:schemeClr val="bg1"/>
                </a:solidFill>
                <a:effectLst>
                  <a:outerShdw blurRad="38100" dist="38100" dir="2700000" algn="tl">
                    <a:srgbClr val="000000"/>
                  </a:outerShdw>
                </a:effectLst>
              </a:rPr>
              <a:t>The Statement of Cash Flows is divided into </a:t>
            </a:r>
            <a:r>
              <a:rPr lang="en-US" sz="2800" i="1" dirty="0" smtClean="0">
                <a:solidFill>
                  <a:srgbClr val="FFFF00"/>
                </a:solidFill>
                <a:effectLst>
                  <a:outerShdw blurRad="38100" dist="38100" dir="2700000" algn="tl">
                    <a:srgbClr val="000000"/>
                  </a:outerShdw>
                </a:effectLst>
              </a:rPr>
              <a:t>three</a:t>
            </a:r>
            <a:r>
              <a:rPr lang="en-US" sz="2800" dirty="0" smtClean="0">
                <a:solidFill>
                  <a:schemeClr val="bg1"/>
                </a:solidFill>
                <a:effectLst>
                  <a:outerShdw blurRad="38100" dist="38100" dir="2700000" algn="tl">
                    <a:srgbClr val="000000"/>
                  </a:outerShdw>
                </a:effectLst>
              </a:rPr>
              <a:t> sections.</a:t>
            </a:r>
          </a:p>
          <a:p>
            <a:pPr marL="571500" indent="-571500" fontAlgn="auto">
              <a:buClr>
                <a:srgbClr val="FFFF00"/>
              </a:buClr>
              <a:buFontTx/>
              <a:buAutoNum type="arabicPeriod"/>
              <a:defRPr/>
            </a:pPr>
            <a:r>
              <a:rPr lang="en-US" sz="2800" dirty="0" smtClean="0">
                <a:solidFill>
                  <a:schemeClr val="bg1"/>
                </a:solidFill>
                <a:effectLst>
                  <a:outerShdw blurRad="38100" dist="38100" dir="2700000" algn="tl">
                    <a:srgbClr val="000000"/>
                  </a:outerShdw>
                </a:effectLst>
              </a:rPr>
              <a:t>Cash Flows from Operating Activities.</a:t>
            </a:r>
          </a:p>
          <a:p>
            <a:pPr marL="571500" indent="-571500" fontAlgn="auto">
              <a:buClr>
                <a:srgbClr val="FFFF00"/>
              </a:buClr>
              <a:buFontTx/>
              <a:buAutoNum type="arabicPeriod"/>
              <a:defRPr/>
            </a:pPr>
            <a:r>
              <a:rPr lang="en-US" sz="2800" dirty="0" smtClean="0">
                <a:solidFill>
                  <a:schemeClr val="bg1"/>
                </a:solidFill>
                <a:effectLst>
                  <a:outerShdw blurRad="38100" dist="38100" dir="2700000" algn="tl">
                    <a:srgbClr val="000000"/>
                  </a:outerShdw>
                </a:effectLst>
              </a:rPr>
              <a:t>Cash Flows from Investing Activities.</a:t>
            </a:r>
          </a:p>
          <a:p>
            <a:pPr marL="571500" indent="-571500" fontAlgn="auto">
              <a:buClr>
                <a:srgbClr val="FFFF00"/>
              </a:buClr>
              <a:buFontTx/>
              <a:buAutoNum type="arabicPeriod"/>
              <a:defRPr/>
            </a:pPr>
            <a:r>
              <a:rPr lang="en-US" sz="2800" dirty="0" smtClean="0">
                <a:solidFill>
                  <a:schemeClr val="bg1"/>
                </a:solidFill>
                <a:effectLst>
                  <a:outerShdw blurRad="38100" dist="38100" dir="2700000" algn="tl">
                    <a:srgbClr val="000000"/>
                  </a:outerShdw>
                </a:effectLst>
              </a:rPr>
              <a:t>Cash Flows from Financing Activities.</a:t>
            </a:r>
          </a:p>
        </p:txBody>
      </p:sp>
      <p:sp>
        <p:nvSpPr>
          <p:cNvPr id="54275" name="TextBox 3"/>
          <p:cNvSpPr txBox="1">
            <a:spLocks noChangeArrowheads="1"/>
          </p:cNvSpPr>
          <p:nvPr/>
        </p:nvSpPr>
        <p:spPr bwMode="auto">
          <a:xfrm>
            <a:off x="152400" y="4953000"/>
            <a:ext cx="8763000" cy="1200150"/>
          </a:xfrm>
          <a:prstGeom prst="rect">
            <a:avLst/>
          </a:prstGeom>
          <a:noFill/>
          <a:ln w="9525">
            <a:noFill/>
            <a:miter lim="800000"/>
            <a:headEnd/>
            <a:tailEnd/>
          </a:ln>
        </p:spPr>
        <p:txBody>
          <a:bodyPr>
            <a:spAutoFit/>
          </a:bodyPr>
          <a:lstStyle/>
          <a:p>
            <a:pPr algn="ctr"/>
            <a:r>
              <a:rPr lang="en-US" sz="2000"/>
              <a:t> </a:t>
            </a:r>
            <a:r>
              <a:rPr lang="en-US" sz="2400" b="1"/>
              <a:t>We will examine the </a:t>
            </a:r>
            <a:r>
              <a:rPr lang="en-US" sz="2400" b="1">
                <a:solidFill>
                  <a:schemeClr val="tx2"/>
                </a:solidFill>
              </a:rPr>
              <a:t>indirect method </a:t>
            </a:r>
            <a:r>
              <a:rPr lang="en-US" sz="2400" b="1"/>
              <a:t>of preparing the statement. This format begins with a reconciliation of net income on an accrual basis to cash flows from operations.</a:t>
            </a:r>
          </a:p>
        </p:txBody>
      </p:sp>
      <p:sp>
        <p:nvSpPr>
          <p:cNvPr id="54276" name="Rectangle 4"/>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9030D153-6284-4233-9ACB-6AF51D03F0BD}" type="slidenum">
              <a:rPr lang="en-US" sz="1000"/>
              <a:pPr algn="r"/>
              <a:t>22</a:t>
            </a:fld>
            <a:endParaRPr lang="en-US" sz="1000"/>
          </a:p>
        </p:txBody>
      </p:sp>
    </p:spTree>
  </p:cSld>
  <p:clrMapOvr>
    <a:masterClrMapping/>
  </p:clrMapOvr>
  <p:transition>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457200" y="-9525"/>
            <a:ext cx="8229600" cy="838200"/>
          </a:xfrm>
        </p:spPr>
        <p:txBody>
          <a:bodyPr/>
          <a:lstStyle/>
          <a:p>
            <a:pPr fontAlgn="auto">
              <a:spcAft>
                <a:spcPts val="0"/>
              </a:spcAft>
              <a:defRPr/>
            </a:pPr>
            <a:r>
              <a:rPr lang="en-US" dirty="0" smtClean="0"/>
              <a:t>Statement of cash flows</a:t>
            </a:r>
          </a:p>
        </p:txBody>
      </p:sp>
      <p:pic>
        <p:nvPicPr>
          <p:cNvPr id="78850" name="Picture 2"/>
          <p:cNvPicPr>
            <a:picLocks noChangeAspect="1" noChangeArrowheads="1"/>
          </p:cNvPicPr>
          <p:nvPr/>
        </p:nvPicPr>
        <p:blipFill>
          <a:blip r:embed="rId3"/>
          <a:srcRect/>
          <a:stretch>
            <a:fillRect/>
          </a:stretch>
        </p:blipFill>
        <p:spPr bwMode="auto">
          <a:xfrm>
            <a:off x="1066800" y="912813"/>
            <a:ext cx="5610225" cy="5762625"/>
          </a:xfrm>
          <a:prstGeom prst="rect">
            <a:avLst/>
          </a:prstGeom>
          <a:noFill/>
          <a:ln w="9525">
            <a:solidFill>
              <a:schemeClr val="accent1">
                <a:lumMod val="75000"/>
              </a:schemeClr>
            </a:solidFill>
            <a:miter lim="800000"/>
            <a:headEnd/>
            <a:tailEnd/>
          </a:ln>
        </p:spPr>
      </p:pic>
      <p:pic>
        <p:nvPicPr>
          <p:cNvPr id="56323" name="Picture 3"/>
          <p:cNvPicPr>
            <a:picLocks noChangeAspect="1" noChangeArrowheads="1"/>
          </p:cNvPicPr>
          <p:nvPr/>
        </p:nvPicPr>
        <p:blipFill>
          <a:blip r:embed="rId4"/>
          <a:srcRect/>
          <a:stretch>
            <a:fillRect/>
          </a:stretch>
        </p:blipFill>
        <p:spPr bwMode="auto">
          <a:xfrm>
            <a:off x="6705600" y="1670050"/>
            <a:ext cx="1924050" cy="5010150"/>
          </a:xfrm>
          <a:prstGeom prst="rect">
            <a:avLst/>
          </a:prstGeom>
          <a:noFill/>
          <a:ln w="9525">
            <a:noFill/>
            <a:miter lim="800000"/>
            <a:headEnd/>
            <a:tailEnd/>
          </a:ln>
        </p:spPr>
      </p:pic>
      <p:sp>
        <p:nvSpPr>
          <p:cNvPr id="56324" name="Rectangle 6"/>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28A2E5F1-2CF8-4958-9B18-C38C6B254AFA}" type="slidenum">
              <a:rPr lang="en-US" sz="1000"/>
              <a:pPr algn="r"/>
              <a:t>23</a:t>
            </a:fld>
            <a:endParaRPr lang="en-US" sz="1000"/>
          </a:p>
        </p:txBody>
      </p:sp>
    </p:spTree>
  </p:cSld>
  <p:clrMapOvr>
    <a:masterClrMapping/>
  </p:clrMapOvr>
  <p:transition>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fontAlgn="auto">
              <a:spcAft>
                <a:spcPts val="0"/>
              </a:spcAft>
              <a:defRPr/>
            </a:pPr>
            <a:r>
              <a:rPr lang="en-US" dirty="0" smtClean="0"/>
              <a:t>Notes to Financial Statements</a:t>
            </a:r>
          </a:p>
        </p:txBody>
      </p:sp>
      <p:sp>
        <p:nvSpPr>
          <p:cNvPr id="110596" name="Rectangle 4"/>
          <p:cNvSpPr>
            <a:spLocks noChangeArrowheads="1"/>
          </p:cNvSpPr>
          <p:nvPr/>
        </p:nvSpPr>
        <p:spPr bwMode="auto">
          <a:xfrm>
            <a:off x="685800" y="1666875"/>
            <a:ext cx="7654925" cy="1076325"/>
          </a:xfrm>
          <a:prstGeom prst="rect">
            <a:avLst/>
          </a:prstGeom>
          <a:solidFill>
            <a:schemeClr val="accent2">
              <a:lumMod val="60000"/>
              <a:lumOff val="40000"/>
            </a:schemeClr>
          </a:solidFill>
          <a:ln w="12700">
            <a:solidFill>
              <a:srgbClr val="000000"/>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20000"/>
              </a:spcBef>
              <a:spcAft>
                <a:spcPts val="0"/>
              </a:spcAft>
              <a:defRPr/>
            </a:pPr>
            <a:r>
              <a:rPr lang="en-US" sz="3200" dirty="0">
                <a:latin typeface="+mn-lt"/>
              </a:rPr>
              <a:t>Descriptions of </a:t>
            </a:r>
            <a:r>
              <a:rPr lang="en-US" sz="3200" dirty="0">
                <a:latin typeface="+mn-lt"/>
              </a:rPr>
              <a:t>the key accounting rules </a:t>
            </a:r>
            <a:r>
              <a:rPr lang="en-US" sz="3200" dirty="0">
                <a:latin typeface="+mn-lt"/>
              </a:rPr>
              <a:t>applied </a:t>
            </a:r>
            <a:r>
              <a:rPr lang="en-US" sz="3200" dirty="0">
                <a:latin typeface="+mn-lt"/>
              </a:rPr>
              <a:t>to the company’s statements.</a:t>
            </a:r>
          </a:p>
        </p:txBody>
      </p:sp>
      <p:sp>
        <p:nvSpPr>
          <p:cNvPr id="110597" name="Rectangle 5"/>
          <p:cNvSpPr>
            <a:spLocks noChangeArrowheads="1"/>
          </p:cNvSpPr>
          <p:nvPr/>
        </p:nvSpPr>
        <p:spPr bwMode="auto">
          <a:xfrm>
            <a:off x="685800" y="3114675"/>
            <a:ext cx="7654925" cy="1076325"/>
          </a:xfrm>
          <a:prstGeom prst="rect">
            <a:avLst/>
          </a:prstGeom>
          <a:solidFill>
            <a:schemeClr val="accent2">
              <a:lumMod val="60000"/>
              <a:lumOff val="40000"/>
            </a:schemeClr>
          </a:solidFill>
          <a:ln w="12700">
            <a:solidFill>
              <a:srgbClr val="000000"/>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20000"/>
              </a:spcBef>
              <a:spcAft>
                <a:spcPts val="0"/>
              </a:spcAft>
              <a:defRPr/>
            </a:pPr>
            <a:r>
              <a:rPr lang="en-US" sz="3200" dirty="0">
                <a:latin typeface="+mn-lt"/>
              </a:rPr>
              <a:t>Additional detail supporting reported numbers.</a:t>
            </a:r>
          </a:p>
        </p:txBody>
      </p:sp>
      <p:sp>
        <p:nvSpPr>
          <p:cNvPr id="110598" name="Rectangle 6"/>
          <p:cNvSpPr>
            <a:spLocks noChangeArrowheads="1"/>
          </p:cNvSpPr>
          <p:nvPr/>
        </p:nvSpPr>
        <p:spPr bwMode="auto">
          <a:xfrm>
            <a:off x="685800" y="4486275"/>
            <a:ext cx="7654925" cy="1076325"/>
          </a:xfrm>
          <a:prstGeom prst="rect">
            <a:avLst/>
          </a:prstGeom>
          <a:solidFill>
            <a:schemeClr val="accent2">
              <a:lumMod val="60000"/>
              <a:lumOff val="40000"/>
            </a:schemeClr>
          </a:solidFill>
          <a:ln w="12700">
            <a:solidFill>
              <a:srgbClr val="000000"/>
            </a:solidFill>
            <a:miter lim="800000"/>
            <a:headEnd/>
            <a:tailEnd/>
          </a:ln>
          <a:effectLst>
            <a:outerShdw dist="53882" dir="2700000" algn="ctr" rotWithShape="0">
              <a:schemeClr val="tx1"/>
            </a:outerShdw>
          </a:effectLst>
        </p:spPr>
        <p:txBody>
          <a:bodyPr lIns="90488" tIns="44450" rIns="90488" bIns="44450">
            <a:spAutoFit/>
          </a:bodyPr>
          <a:lstStyle/>
          <a:p>
            <a:pPr algn="ctr" eaLnBrk="0" fontAlgn="auto" hangingPunct="0">
              <a:spcBef>
                <a:spcPct val="20000"/>
              </a:spcBef>
              <a:spcAft>
                <a:spcPts val="0"/>
              </a:spcAft>
              <a:defRPr/>
            </a:pPr>
            <a:r>
              <a:rPr lang="en-US" sz="3200" dirty="0">
                <a:latin typeface="+mn-lt"/>
              </a:rPr>
              <a:t>Relevant financial information not disclosed on the statements.</a:t>
            </a:r>
          </a:p>
        </p:txBody>
      </p:sp>
      <p:pic>
        <p:nvPicPr>
          <p:cNvPr id="58373" name="Picture 8" descr="MCj04061940000[1]"/>
          <p:cNvPicPr>
            <a:picLocks noChangeAspect="1" noChangeArrowheads="1"/>
          </p:cNvPicPr>
          <p:nvPr/>
        </p:nvPicPr>
        <p:blipFill>
          <a:blip r:embed="rId3"/>
          <a:srcRect/>
          <a:stretch>
            <a:fillRect/>
          </a:stretch>
        </p:blipFill>
        <p:spPr bwMode="auto">
          <a:xfrm>
            <a:off x="4025900" y="5715000"/>
            <a:ext cx="1384300" cy="1025525"/>
          </a:xfrm>
          <a:prstGeom prst="rect">
            <a:avLst/>
          </a:prstGeom>
          <a:noFill/>
          <a:ln w="9525">
            <a:noFill/>
            <a:miter lim="800000"/>
            <a:headEnd/>
            <a:tailEnd/>
          </a:ln>
        </p:spPr>
      </p:pic>
      <p:sp>
        <p:nvSpPr>
          <p:cNvPr id="58374" name="Rectangle 7"/>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7CD3C6F8-CE8F-4A2D-8754-6435FCB38AD8}" type="slidenum">
              <a:rPr lang="en-US" sz="1000"/>
              <a:pPr algn="r"/>
              <a:t>24</a:t>
            </a:fld>
            <a:endParaRPr lang="en-US" sz="100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10596"/>
                                        </p:tgtEl>
                                        <p:attrNameLst>
                                          <p:attrName>style.visibility</p:attrName>
                                        </p:attrNameLst>
                                      </p:cBhvr>
                                      <p:to>
                                        <p:strVal val="visible"/>
                                      </p:to>
                                    </p:set>
                                    <p:anim calcmode="lin" valueType="num">
                                      <p:cBhvr additive="base">
                                        <p:cTn id="7" dur="500" fill="hold"/>
                                        <p:tgtEl>
                                          <p:spTgt spid="110596"/>
                                        </p:tgtEl>
                                        <p:attrNameLst>
                                          <p:attrName>ppt_x</p:attrName>
                                        </p:attrNameLst>
                                      </p:cBhvr>
                                      <p:tavLst>
                                        <p:tav tm="0">
                                          <p:val>
                                            <p:strVal val="0-#ppt_w/2"/>
                                          </p:val>
                                        </p:tav>
                                        <p:tav tm="100000">
                                          <p:val>
                                            <p:strVal val="#ppt_x"/>
                                          </p:val>
                                        </p:tav>
                                      </p:tavLst>
                                    </p:anim>
                                    <p:anim calcmode="lin" valueType="num">
                                      <p:cBhvr additive="base">
                                        <p:cTn id="8" dur="500" fill="hold"/>
                                        <p:tgtEl>
                                          <p:spTgt spid="11059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0597"/>
                                        </p:tgtEl>
                                        <p:attrNameLst>
                                          <p:attrName>style.visibility</p:attrName>
                                        </p:attrNameLst>
                                      </p:cBhvr>
                                      <p:to>
                                        <p:strVal val="visible"/>
                                      </p:to>
                                    </p:set>
                                    <p:anim calcmode="lin" valueType="num">
                                      <p:cBhvr additive="base">
                                        <p:cTn id="12" dur="500" fill="hold"/>
                                        <p:tgtEl>
                                          <p:spTgt spid="110597"/>
                                        </p:tgtEl>
                                        <p:attrNameLst>
                                          <p:attrName>ppt_x</p:attrName>
                                        </p:attrNameLst>
                                      </p:cBhvr>
                                      <p:tavLst>
                                        <p:tav tm="0">
                                          <p:val>
                                            <p:strVal val="0-#ppt_w/2"/>
                                          </p:val>
                                        </p:tav>
                                        <p:tav tm="100000">
                                          <p:val>
                                            <p:strVal val="#ppt_x"/>
                                          </p:val>
                                        </p:tav>
                                      </p:tavLst>
                                    </p:anim>
                                    <p:anim calcmode="lin" valueType="num">
                                      <p:cBhvr additive="base">
                                        <p:cTn id="13" dur="500" fill="hold"/>
                                        <p:tgtEl>
                                          <p:spTgt spid="11059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10598"/>
                                        </p:tgtEl>
                                        <p:attrNameLst>
                                          <p:attrName>style.visibility</p:attrName>
                                        </p:attrNameLst>
                                      </p:cBhvr>
                                      <p:to>
                                        <p:strVal val="visible"/>
                                      </p:to>
                                    </p:set>
                                    <p:anim calcmode="lin" valueType="num">
                                      <p:cBhvr additive="base">
                                        <p:cTn id="17" dur="500" fill="hold"/>
                                        <p:tgtEl>
                                          <p:spTgt spid="110598"/>
                                        </p:tgtEl>
                                        <p:attrNameLst>
                                          <p:attrName>ppt_x</p:attrName>
                                        </p:attrNameLst>
                                      </p:cBhvr>
                                      <p:tavLst>
                                        <p:tav tm="0">
                                          <p:val>
                                            <p:strVal val="0-#ppt_w/2"/>
                                          </p:val>
                                        </p:tav>
                                        <p:tav tm="100000">
                                          <p:val>
                                            <p:strVal val="#ppt_x"/>
                                          </p:val>
                                        </p:tav>
                                      </p:tavLst>
                                    </p:anim>
                                    <p:anim calcmode="lin" valueType="num">
                                      <p:cBhvr additive="base">
                                        <p:cTn id="18" dur="500" fill="hold"/>
                                        <p:tgtEl>
                                          <p:spTgt spid="11059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nimBg="1" autoUpdateAnimBg="0"/>
      <p:bldP spid="110597" grpId="0" animBg="1" autoUpdateAnimBg="0"/>
      <p:bldP spid="11059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fontAlgn="auto">
              <a:spcAft>
                <a:spcPts val="0"/>
              </a:spcAft>
              <a:defRPr/>
            </a:pPr>
            <a:r>
              <a:rPr lang="en-US" dirty="0" smtClean="0"/>
              <a:t>Accounting Rules Applied in the Company’s Statements</a:t>
            </a:r>
          </a:p>
        </p:txBody>
      </p:sp>
      <p:sp>
        <p:nvSpPr>
          <p:cNvPr id="60418" name="TextBox 2"/>
          <p:cNvSpPr txBox="1">
            <a:spLocks noChangeArrowheads="1"/>
          </p:cNvSpPr>
          <p:nvPr/>
        </p:nvSpPr>
        <p:spPr bwMode="auto">
          <a:xfrm>
            <a:off x="457200" y="1752600"/>
            <a:ext cx="8229600" cy="1200150"/>
          </a:xfrm>
          <a:prstGeom prst="rect">
            <a:avLst/>
          </a:prstGeom>
          <a:noFill/>
          <a:ln w="9525">
            <a:noFill/>
            <a:miter lim="800000"/>
            <a:headEnd/>
            <a:tailEnd/>
          </a:ln>
        </p:spPr>
        <p:txBody>
          <a:bodyPr>
            <a:spAutoFit/>
          </a:bodyPr>
          <a:lstStyle/>
          <a:p>
            <a:pPr algn="ctr"/>
            <a:r>
              <a:rPr lang="en-US" sz="2400"/>
              <a:t>The first category of notes, typically one of the first notes to the financial statements, is a statement of significant accounting policies. </a:t>
            </a:r>
          </a:p>
        </p:txBody>
      </p:sp>
      <p:pic>
        <p:nvPicPr>
          <p:cNvPr id="60419" name="Picture 1"/>
          <p:cNvPicPr>
            <a:picLocks noChangeAspect="1" noChangeArrowheads="1"/>
          </p:cNvPicPr>
          <p:nvPr/>
        </p:nvPicPr>
        <p:blipFill>
          <a:blip r:embed="rId3"/>
          <a:srcRect/>
          <a:stretch>
            <a:fillRect/>
          </a:stretch>
        </p:blipFill>
        <p:spPr bwMode="auto">
          <a:xfrm>
            <a:off x="200025" y="3019425"/>
            <a:ext cx="8715375" cy="2466975"/>
          </a:xfrm>
          <a:prstGeom prst="rect">
            <a:avLst/>
          </a:prstGeom>
          <a:noFill/>
          <a:ln w="9525">
            <a:noFill/>
            <a:miter lim="800000"/>
            <a:headEnd/>
            <a:tailEnd/>
          </a:ln>
        </p:spPr>
      </p:pic>
      <p:pic>
        <p:nvPicPr>
          <p:cNvPr id="60420" name="Picture 8" descr="MCj04061940000[1]"/>
          <p:cNvPicPr>
            <a:picLocks noChangeAspect="1" noChangeArrowheads="1"/>
          </p:cNvPicPr>
          <p:nvPr/>
        </p:nvPicPr>
        <p:blipFill>
          <a:blip r:embed="rId4"/>
          <a:srcRect/>
          <a:stretch>
            <a:fillRect/>
          </a:stretch>
        </p:blipFill>
        <p:spPr bwMode="auto">
          <a:xfrm>
            <a:off x="4025900" y="5715000"/>
            <a:ext cx="1384300" cy="1025525"/>
          </a:xfrm>
          <a:prstGeom prst="rect">
            <a:avLst/>
          </a:prstGeom>
          <a:noFill/>
          <a:ln w="9525">
            <a:noFill/>
            <a:miter lim="800000"/>
            <a:headEnd/>
            <a:tailEnd/>
          </a:ln>
        </p:spPr>
      </p:pic>
      <p:sp>
        <p:nvSpPr>
          <p:cNvPr id="60421" name="Rectangle 7"/>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5DBA67F6-AA0D-4502-AEA8-5A85D9B64188}" type="slidenum">
              <a:rPr lang="en-US" sz="1000"/>
              <a:pPr algn="r"/>
              <a:t>25</a:t>
            </a:fld>
            <a:endParaRPr lang="en-US" sz="1000"/>
          </a:p>
        </p:txBody>
      </p:sp>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fontAlgn="auto">
              <a:spcAft>
                <a:spcPts val="0"/>
              </a:spcAft>
              <a:defRPr/>
            </a:pPr>
            <a:r>
              <a:rPr lang="en-US" dirty="0" smtClean="0"/>
              <a:t>Additional Detail Supporting</a:t>
            </a:r>
            <a:br>
              <a:rPr lang="en-US" dirty="0" smtClean="0"/>
            </a:br>
            <a:r>
              <a:rPr lang="en-US" dirty="0" smtClean="0"/>
              <a:t>Reported Numbers</a:t>
            </a:r>
          </a:p>
        </p:txBody>
      </p:sp>
      <p:sp>
        <p:nvSpPr>
          <p:cNvPr id="62466" name="TextBox 2"/>
          <p:cNvSpPr txBox="1">
            <a:spLocks noChangeArrowheads="1"/>
          </p:cNvSpPr>
          <p:nvPr/>
        </p:nvSpPr>
        <p:spPr bwMode="auto">
          <a:xfrm>
            <a:off x="0" y="1666875"/>
            <a:ext cx="8991600" cy="830263"/>
          </a:xfrm>
          <a:prstGeom prst="rect">
            <a:avLst/>
          </a:prstGeom>
          <a:noFill/>
          <a:ln w="9525">
            <a:noFill/>
            <a:miter lim="800000"/>
            <a:headEnd/>
            <a:tailEnd/>
          </a:ln>
        </p:spPr>
        <p:txBody>
          <a:bodyPr>
            <a:spAutoFit/>
          </a:bodyPr>
          <a:lstStyle/>
          <a:p>
            <a:pPr algn="ctr"/>
            <a:r>
              <a:rPr lang="en-US" sz="2400"/>
              <a:t>The second category of notes provides supplemental information concerning the data shown on the financial statements. </a:t>
            </a:r>
          </a:p>
        </p:txBody>
      </p:sp>
      <p:pic>
        <p:nvPicPr>
          <p:cNvPr id="62467" name="Picture 1"/>
          <p:cNvPicPr>
            <a:picLocks noChangeAspect="1" noChangeArrowheads="1"/>
          </p:cNvPicPr>
          <p:nvPr/>
        </p:nvPicPr>
        <p:blipFill>
          <a:blip r:embed="rId3"/>
          <a:srcRect/>
          <a:stretch>
            <a:fillRect/>
          </a:stretch>
        </p:blipFill>
        <p:spPr bwMode="auto">
          <a:xfrm>
            <a:off x="76200" y="2505075"/>
            <a:ext cx="8848725" cy="3895725"/>
          </a:xfrm>
          <a:prstGeom prst="rect">
            <a:avLst/>
          </a:prstGeom>
          <a:noFill/>
          <a:ln w="9525">
            <a:noFill/>
            <a:miter lim="800000"/>
            <a:headEnd/>
            <a:tailEnd/>
          </a:ln>
        </p:spPr>
      </p:pic>
      <p:sp>
        <p:nvSpPr>
          <p:cNvPr id="62468" name="Rectangle 6"/>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005B3553-E82C-446A-B1D4-76C0FF1F79F5}" type="slidenum">
              <a:rPr lang="en-US" sz="1000"/>
              <a:pPr algn="r"/>
              <a:t>26</a:t>
            </a:fld>
            <a:endParaRPr lang="en-US" sz="1000"/>
          </a:p>
        </p:txBody>
      </p:sp>
    </p:spTree>
  </p:cSld>
  <p:clrMapOvr>
    <a:masterClrMapping/>
  </p:clrMapOvr>
  <p:transition>
    <p:whee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fontScale="90000"/>
          </a:bodyPr>
          <a:lstStyle/>
          <a:p>
            <a:pPr fontAlgn="auto">
              <a:spcAft>
                <a:spcPts val="0"/>
              </a:spcAft>
              <a:defRPr/>
            </a:pPr>
            <a:r>
              <a:rPr lang="en-US" dirty="0" smtClean="0"/>
              <a:t>Relevant Financial Information Not Disclosed on the Statements</a:t>
            </a:r>
          </a:p>
        </p:txBody>
      </p:sp>
      <p:sp>
        <p:nvSpPr>
          <p:cNvPr id="64514" name="TextBox 2"/>
          <p:cNvSpPr txBox="1">
            <a:spLocks noChangeArrowheads="1"/>
          </p:cNvSpPr>
          <p:nvPr/>
        </p:nvSpPr>
        <p:spPr bwMode="auto">
          <a:xfrm>
            <a:off x="76200" y="1600200"/>
            <a:ext cx="8839200" cy="830263"/>
          </a:xfrm>
          <a:prstGeom prst="rect">
            <a:avLst/>
          </a:prstGeom>
          <a:noFill/>
          <a:ln w="9525">
            <a:noFill/>
            <a:miter lim="800000"/>
            <a:headEnd/>
            <a:tailEnd/>
          </a:ln>
        </p:spPr>
        <p:txBody>
          <a:bodyPr>
            <a:spAutoFit/>
          </a:bodyPr>
          <a:lstStyle/>
          <a:p>
            <a:pPr algn="ctr"/>
            <a:r>
              <a:rPr lang="en-US" sz="2400"/>
              <a:t>The final category includes information that impacts the company financially but is not shown on the statements. </a:t>
            </a:r>
          </a:p>
        </p:txBody>
      </p:sp>
      <p:pic>
        <p:nvPicPr>
          <p:cNvPr id="64515" name="Picture 1"/>
          <p:cNvPicPr>
            <a:picLocks noChangeAspect="1" noChangeArrowheads="1"/>
          </p:cNvPicPr>
          <p:nvPr/>
        </p:nvPicPr>
        <p:blipFill>
          <a:blip r:embed="rId3"/>
          <a:srcRect/>
          <a:stretch>
            <a:fillRect/>
          </a:stretch>
        </p:blipFill>
        <p:spPr bwMode="auto">
          <a:xfrm>
            <a:off x="55563" y="2438400"/>
            <a:ext cx="8886825" cy="3819525"/>
          </a:xfrm>
          <a:prstGeom prst="rect">
            <a:avLst/>
          </a:prstGeom>
          <a:noFill/>
          <a:ln w="9525">
            <a:noFill/>
            <a:miter lim="800000"/>
            <a:headEnd/>
            <a:tailEnd/>
          </a:ln>
        </p:spPr>
      </p:pic>
      <p:sp>
        <p:nvSpPr>
          <p:cNvPr id="64516" name="Rectangle 4"/>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7470B435-6BF1-44C4-989E-49A613BEA4AE}" type="slidenum">
              <a:rPr lang="en-US" sz="1000"/>
              <a:pPr algn="r"/>
              <a:t>27</a:t>
            </a:fld>
            <a:endParaRPr lang="en-US" sz="1000"/>
          </a:p>
        </p:txBody>
      </p:sp>
    </p:spTree>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fontAlgn="auto">
              <a:spcAft>
                <a:spcPts val="0"/>
              </a:spcAft>
              <a:defRPr/>
            </a:pPr>
            <a:r>
              <a:rPr lang="en-US" dirty="0" smtClean="0"/>
              <a:t>Voluntary disclosures</a:t>
            </a:r>
          </a:p>
        </p:txBody>
      </p:sp>
      <p:pic>
        <p:nvPicPr>
          <p:cNvPr id="66562" name="Picture 2"/>
          <p:cNvPicPr>
            <a:picLocks noChangeAspect="1" noChangeArrowheads="1"/>
          </p:cNvPicPr>
          <p:nvPr/>
        </p:nvPicPr>
        <p:blipFill>
          <a:blip r:embed="rId3"/>
          <a:srcRect/>
          <a:stretch>
            <a:fillRect/>
          </a:stretch>
        </p:blipFill>
        <p:spPr bwMode="auto">
          <a:xfrm>
            <a:off x="180975" y="2333625"/>
            <a:ext cx="8782050" cy="4448175"/>
          </a:xfrm>
          <a:prstGeom prst="rect">
            <a:avLst/>
          </a:prstGeom>
          <a:noFill/>
          <a:ln w="9525">
            <a:noFill/>
            <a:miter lim="800000"/>
            <a:headEnd/>
            <a:tailEnd/>
          </a:ln>
        </p:spPr>
      </p:pic>
      <p:sp>
        <p:nvSpPr>
          <p:cNvPr id="66563" name="TextBox 2"/>
          <p:cNvSpPr txBox="1">
            <a:spLocks noChangeArrowheads="1"/>
          </p:cNvSpPr>
          <p:nvPr/>
        </p:nvSpPr>
        <p:spPr bwMode="auto">
          <a:xfrm>
            <a:off x="76200" y="1752600"/>
            <a:ext cx="8839200" cy="461963"/>
          </a:xfrm>
          <a:prstGeom prst="rect">
            <a:avLst/>
          </a:prstGeom>
          <a:noFill/>
          <a:ln w="9525">
            <a:noFill/>
            <a:miter lim="800000"/>
            <a:headEnd/>
            <a:tailEnd/>
          </a:ln>
        </p:spPr>
        <p:txBody>
          <a:bodyPr>
            <a:spAutoFit/>
          </a:bodyPr>
          <a:lstStyle/>
          <a:p>
            <a:pPr algn="ctr"/>
            <a:r>
              <a:rPr lang="en-US" sz="2400"/>
              <a:t>. </a:t>
            </a:r>
          </a:p>
        </p:txBody>
      </p:sp>
      <p:sp>
        <p:nvSpPr>
          <p:cNvPr id="66564" name="Rectangle 6"/>
          <p:cNvSpPr>
            <a:spLocks noChangeArrowheads="1"/>
          </p:cNvSpPr>
          <p:nvPr/>
        </p:nvSpPr>
        <p:spPr bwMode="auto">
          <a:xfrm>
            <a:off x="228600" y="1600200"/>
            <a:ext cx="8610600" cy="830263"/>
          </a:xfrm>
          <a:prstGeom prst="rect">
            <a:avLst/>
          </a:prstGeom>
          <a:noFill/>
          <a:ln w="9525">
            <a:noFill/>
            <a:miter lim="800000"/>
            <a:headEnd/>
            <a:tailEnd/>
          </a:ln>
        </p:spPr>
        <p:txBody>
          <a:bodyPr>
            <a:spAutoFit/>
          </a:bodyPr>
          <a:lstStyle/>
          <a:p>
            <a:r>
              <a:rPr lang="en-US" sz="2400"/>
              <a:t>GAAP and SEC regulations set the minimum level of required disclosures. Many companies provide additional information.</a:t>
            </a:r>
          </a:p>
        </p:txBody>
      </p:sp>
      <p:sp>
        <p:nvSpPr>
          <p:cNvPr id="66565" name="Rectangle 7"/>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02BE96E6-B005-4592-A6AB-4D48DE714050}" type="slidenum">
              <a:rPr lang="en-US" sz="1000"/>
              <a:pPr algn="r"/>
              <a:t>28</a:t>
            </a:fld>
            <a:endParaRPr lang="en-US" sz="1000"/>
          </a:p>
        </p:txBody>
      </p:sp>
    </p:spTree>
  </p:cSld>
  <p:clrMapOvr>
    <a:masterClrMapping/>
  </p:clrMapOvr>
  <p:transition>
    <p:spli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533400"/>
            <a:ext cx="8229600" cy="1143000"/>
          </a:xfrm>
        </p:spPr>
        <p:txBody>
          <a:bodyPr>
            <a:normAutofit fontScale="90000"/>
          </a:bodyPr>
          <a:lstStyle/>
          <a:p>
            <a:pPr fontAlgn="auto">
              <a:spcAft>
                <a:spcPts val="0"/>
              </a:spcAft>
              <a:defRPr/>
            </a:pPr>
            <a:r>
              <a:rPr lang="en-US" dirty="0" smtClean="0"/>
              <a:t>Differences in Accounting Methods acceptable under </a:t>
            </a:r>
            <a:br>
              <a:rPr lang="en-US" dirty="0" smtClean="0"/>
            </a:br>
            <a:r>
              <a:rPr lang="en-US" dirty="0" smtClean="0"/>
              <a:t>ifrs and u.s. gaap</a:t>
            </a:r>
          </a:p>
        </p:txBody>
      </p:sp>
      <p:pic>
        <p:nvPicPr>
          <p:cNvPr id="80898" name="Picture 2"/>
          <p:cNvPicPr>
            <a:picLocks noChangeAspect="1" noChangeArrowheads="1"/>
          </p:cNvPicPr>
          <p:nvPr/>
        </p:nvPicPr>
        <p:blipFill>
          <a:blip r:embed="rId3"/>
          <a:srcRect/>
          <a:stretch>
            <a:fillRect/>
          </a:stretch>
        </p:blipFill>
        <p:spPr bwMode="auto">
          <a:xfrm>
            <a:off x="246063" y="3352800"/>
            <a:ext cx="8516937" cy="3233738"/>
          </a:xfrm>
          <a:prstGeom prst="rect">
            <a:avLst/>
          </a:prstGeom>
          <a:noFill/>
          <a:ln w="9525">
            <a:solidFill>
              <a:schemeClr val="accent1">
                <a:lumMod val="75000"/>
              </a:schemeClr>
            </a:solidFill>
            <a:miter lim="800000"/>
            <a:headEnd/>
            <a:tailEnd/>
          </a:ln>
        </p:spPr>
      </p:pic>
      <p:sp>
        <p:nvSpPr>
          <p:cNvPr id="68611" name="Rectangle 5"/>
          <p:cNvSpPr>
            <a:spLocks noChangeArrowheads="1"/>
          </p:cNvSpPr>
          <p:nvPr/>
        </p:nvSpPr>
        <p:spPr bwMode="auto">
          <a:xfrm>
            <a:off x="381000" y="1695450"/>
            <a:ext cx="8305800" cy="1630363"/>
          </a:xfrm>
          <a:prstGeom prst="rect">
            <a:avLst/>
          </a:prstGeom>
          <a:noFill/>
          <a:ln w="9525">
            <a:noFill/>
            <a:miter lim="800000"/>
            <a:headEnd/>
            <a:tailEnd/>
          </a:ln>
        </p:spPr>
        <p:txBody>
          <a:bodyPr>
            <a:spAutoFit/>
          </a:bodyPr>
          <a:lstStyle/>
          <a:p>
            <a:pPr algn="ctr"/>
            <a:r>
              <a:rPr lang="en-US" sz="2000"/>
              <a:t>Many countries have adopted international financial reporting standards (IFRS) issued by the International Accounting Standards Board (IASB). IFRS are similar to U.S. GAAP, but there are several important differences. The FASB and IASB are working together to eliminate these and other differences.</a:t>
            </a:r>
          </a:p>
        </p:txBody>
      </p:sp>
      <p:sp>
        <p:nvSpPr>
          <p:cNvPr id="68612" name="Rectangle 6"/>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13BF365F-18F3-4BE2-9BF6-AE5A1AF8F1E1}" type="slidenum">
              <a:rPr lang="en-US" sz="1000"/>
              <a:pPr algn="r"/>
              <a:t>29</a:t>
            </a:fld>
            <a:endParaRPr lang="en-US" sz="1000"/>
          </a:p>
        </p:txBody>
      </p:sp>
      <p:pic>
        <p:nvPicPr>
          <p:cNvPr id="68613" name="Picture 2"/>
          <p:cNvPicPr>
            <a:picLocks noChangeAspect="1" noChangeArrowheads="1"/>
          </p:cNvPicPr>
          <p:nvPr/>
        </p:nvPicPr>
        <p:blipFill>
          <a:blip r:embed="rId4"/>
          <a:srcRect r="11905"/>
          <a:stretch>
            <a:fillRect/>
          </a:stretch>
        </p:blipFill>
        <p:spPr bwMode="auto">
          <a:xfrm>
            <a:off x="7391400" y="228600"/>
            <a:ext cx="1449388" cy="1371600"/>
          </a:xfrm>
          <a:prstGeom prst="rect">
            <a:avLst/>
          </a:prstGeom>
          <a:noFill/>
          <a:ln w="9525">
            <a:noFill/>
            <a:miter lim="800000"/>
            <a:headEnd/>
            <a:tailEnd/>
          </a:ln>
        </p:spPr>
      </p:pic>
    </p:spTree>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9"/>
          <p:cNvSpPr>
            <a:spLocks noGrp="1"/>
          </p:cNvSpPr>
          <p:nvPr>
            <p:ph type="title"/>
          </p:nvPr>
        </p:nvSpPr>
        <p:spPr/>
        <p:txBody>
          <a:bodyPr/>
          <a:lstStyle/>
          <a:p>
            <a:pPr fontAlgn="auto">
              <a:spcAft>
                <a:spcPts val="0"/>
              </a:spcAft>
              <a:defRPr/>
            </a:pPr>
            <a:r>
              <a:rPr lang="en-US" dirty="0" smtClean="0"/>
              <a:t>Players in the Accounting</a:t>
            </a:r>
            <a:br>
              <a:rPr lang="en-US" dirty="0" smtClean="0"/>
            </a:br>
            <a:r>
              <a:rPr lang="en-US" dirty="0" smtClean="0"/>
              <a:t>Communication Process</a:t>
            </a:r>
          </a:p>
        </p:txBody>
      </p:sp>
      <p:pic>
        <p:nvPicPr>
          <p:cNvPr id="15362" name="Picture 2"/>
          <p:cNvPicPr>
            <a:picLocks noChangeAspect="1" noChangeArrowheads="1"/>
          </p:cNvPicPr>
          <p:nvPr/>
        </p:nvPicPr>
        <p:blipFill>
          <a:blip r:embed="rId3"/>
          <a:srcRect/>
          <a:stretch>
            <a:fillRect/>
          </a:stretch>
        </p:blipFill>
        <p:spPr bwMode="auto">
          <a:xfrm>
            <a:off x="409575" y="1447800"/>
            <a:ext cx="7972425" cy="5372100"/>
          </a:xfrm>
          <a:prstGeom prst="rect">
            <a:avLst/>
          </a:prstGeom>
          <a:noFill/>
          <a:ln w="9525">
            <a:noFill/>
            <a:miter lim="800000"/>
            <a:headEnd/>
            <a:tailEnd/>
          </a:ln>
        </p:spPr>
      </p:pic>
      <p:sp>
        <p:nvSpPr>
          <p:cNvPr id="15363" name="Rectangle 3"/>
          <p:cNvSpPr>
            <a:spLocks noChangeArrowheads="1"/>
          </p:cNvSpPr>
          <p:nvPr/>
        </p:nvSpPr>
        <p:spPr bwMode="auto">
          <a:xfrm>
            <a:off x="8607425" y="6611938"/>
            <a:ext cx="368300" cy="246062"/>
          </a:xfrm>
          <a:prstGeom prst="rect">
            <a:avLst/>
          </a:prstGeom>
          <a:noFill/>
          <a:ln w="9525">
            <a:noFill/>
            <a:miter lim="800000"/>
            <a:headEnd/>
            <a:tailEnd/>
          </a:ln>
        </p:spPr>
        <p:txBody>
          <a:bodyPr wrap="none">
            <a:spAutoFit/>
          </a:bodyPr>
          <a:lstStyle/>
          <a:p>
            <a:pPr algn="r"/>
            <a:r>
              <a:rPr lang="en-US" sz="1000"/>
              <a:t>5-</a:t>
            </a:r>
            <a:fld id="{0A090E99-2DDD-434E-BF1A-F700B7F73D07}" type="slidenum">
              <a:rPr lang="en-US" sz="1000"/>
              <a:pPr algn="r"/>
              <a:t>3</a:t>
            </a:fld>
            <a:endParaRPr lang="en-US" sz="1000"/>
          </a:p>
        </p:txBody>
      </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fontAlgn="auto">
              <a:spcAft>
                <a:spcPts val="0"/>
              </a:spcAft>
              <a:defRPr/>
            </a:pPr>
            <a:r>
              <a:rPr lang="en-US" dirty="0" smtClean="0"/>
              <a:t>Return on Assets (ROA) Analysis</a:t>
            </a:r>
          </a:p>
        </p:txBody>
      </p:sp>
      <p:sp>
        <p:nvSpPr>
          <p:cNvPr id="70658" name="Text Box 3"/>
          <p:cNvSpPr txBox="1">
            <a:spLocks noChangeArrowheads="1"/>
          </p:cNvSpPr>
          <p:nvPr/>
        </p:nvSpPr>
        <p:spPr bwMode="auto">
          <a:xfrm>
            <a:off x="228600" y="6430963"/>
            <a:ext cx="6781800" cy="339725"/>
          </a:xfrm>
          <a:prstGeom prst="rect">
            <a:avLst/>
          </a:prstGeom>
          <a:noFill/>
          <a:ln w="9525">
            <a:noFill/>
            <a:miter lim="800000"/>
            <a:headEnd/>
            <a:tailEnd/>
          </a:ln>
        </p:spPr>
        <p:txBody>
          <a:bodyPr>
            <a:spAutoFit/>
          </a:bodyPr>
          <a:lstStyle/>
          <a:p>
            <a:pPr eaLnBrk="0" hangingPunct="0">
              <a:spcBef>
                <a:spcPct val="50000"/>
              </a:spcBef>
            </a:pPr>
            <a:r>
              <a:rPr lang="en-US" sz="1600" baseline="30000">
                <a:latin typeface="Verdana" pitchFamily="34" charset="0"/>
              </a:rPr>
              <a:t>†</a:t>
            </a:r>
            <a:r>
              <a:rPr lang="en-US" sz="1600">
                <a:latin typeface="Verdana" pitchFamily="34" charset="0"/>
              </a:rPr>
              <a:t>(Beginning Total Assets + Ending Total Assets) ÷ 2</a:t>
            </a:r>
            <a:endParaRPr lang="en-US" sz="1600" baseline="30000">
              <a:latin typeface="Verdana" pitchFamily="34" charset="0"/>
            </a:endParaRPr>
          </a:p>
        </p:txBody>
      </p:sp>
      <p:sp>
        <p:nvSpPr>
          <p:cNvPr id="70659" name="Text Box 3"/>
          <p:cNvSpPr txBox="1">
            <a:spLocks noChangeArrowheads="1"/>
          </p:cNvSpPr>
          <p:nvPr/>
        </p:nvSpPr>
        <p:spPr bwMode="auto">
          <a:xfrm>
            <a:off x="228600" y="5764213"/>
            <a:ext cx="8382000" cy="585787"/>
          </a:xfrm>
          <a:prstGeom prst="rect">
            <a:avLst/>
          </a:prstGeom>
          <a:noFill/>
          <a:ln w="9525">
            <a:noFill/>
            <a:miter lim="800000"/>
            <a:headEnd/>
            <a:tailEnd/>
          </a:ln>
        </p:spPr>
        <p:txBody>
          <a:bodyPr>
            <a:spAutoFit/>
          </a:bodyPr>
          <a:lstStyle/>
          <a:p>
            <a:pPr eaLnBrk="0" hangingPunct="0">
              <a:spcBef>
                <a:spcPct val="50000"/>
              </a:spcBef>
            </a:pPr>
            <a:r>
              <a:rPr lang="en-US" sz="1600" baseline="30000">
                <a:latin typeface="Verdana" pitchFamily="34" charset="0"/>
              </a:rPr>
              <a:t>*</a:t>
            </a:r>
            <a:r>
              <a:rPr lang="en-US" sz="1600">
                <a:latin typeface="Verdana" pitchFamily="34" charset="0"/>
              </a:rPr>
              <a:t>(In complex calculations, interest expense (net of tax) and minority interest</a:t>
            </a:r>
            <a:br>
              <a:rPr lang="en-US" sz="1600">
                <a:latin typeface="Verdana" pitchFamily="34" charset="0"/>
              </a:rPr>
            </a:br>
            <a:r>
              <a:rPr lang="en-US" sz="1600">
                <a:latin typeface="Verdana" pitchFamily="34" charset="0"/>
              </a:rPr>
              <a:t> are added back to net income.</a:t>
            </a:r>
            <a:endParaRPr lang="en-US" sz="1600" baseline="30000">
              <a:latin typeface="Verdana" pitchFamily="34" charset="0"/>
            </a:endParaRPr>
          </a:p>
        </p:txBody>
      </p:sp>
      <p:pic>
        <p:nvPicPr>
          <p:cNvPr id="64513" name="Picture 1"/>
          <p:cNvPicPr>
            <a:picLocks noChangeAspect="1" noChangeArrowheads="1"/>
          </p:cNvPicPr>
          <p:nvPr/>
        </p:nvPicPr>
        <p:blipFill>
          <a:blip r:embed="rId3"/>
          <a:srcRect/>
          <a:stretch>
            <a:fillRect/>
          </a:stretch>
        </p:blipFill>
        <p:spPr bwMode="auto">
          <a:xfrm>
            <a:off x="609600" y="2108200"/>
            <a:ext cx="7696200" cy="1244600"/>
          </a:xfrm>
          <a:prstGeom prst="rect">
            <a:avLst/>
          </a:prstGeom>
          <a:noFill/>
          <a:ln w="9525">
            <a:solidFill>
              <a:schemeClr val="accent1">
                <a:lumMod val="75000"/>
              </a:schemeClr>
            </a:solidFill>
            <a:miter lim="800000"/>
            <a:headEnd/>
            <a:tailEnd/>
          </a:ln>
        </p:spPr>
      </p:pic>
      <p:pic>
        <p:nvPicPr>
          <p:cNvPr id="16" name="Picture 11" descr="bd19733_[1]"/>
          <p:cNvPicPr>
            <a:picLocks noChangeAspect="1" noChangeArrowheads="1"/>
          </p:cNvPicPr>
          <p:nvPr/>
        </p:nvPicPr>
        <p:blipFill>
          <a:blip r:embed="rId4"/>
          <a:srcRect/>
          <a:stretch>
            <a:fillRect/>
          </a:stretch>
        </p:blipFill>
        <p:spPr bwMode="auto">
          <a:xfrm>
            <a:off x="6518275" y="3581400"/>
            <a:ext cx="1831975" cy="1981200"/>
          </a:xfrm>
          <a:prstGeom prst="rect">
            <a:avLst/>
          </a:prstGeom>
          <a:noFill/>
          <a:ln w="9525">
            <a:noFill/>
            <a:miter lim="800000"/>
            <a:headEnd/>
            <a:tailEnd/>
          </a:ln>
          <a:effectLst>
            <a:outerShdw blurRad="63500" dist="38100" dir="2700000" algn="tl" rotWithShape="0">
              <a:srgbClr val="000000">
                <a:alpha val="39999"/>
              </a:srgbClr>
            </a:outerShdw>
          </a:effectLst>
        </p:spPr>
      </p:pic>
      <p:sp>
        <p:nvSpPr>
          <p:cNvPr id="70662" name="Rectangle 16"/>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D2CD86DE-0CBF-4715-ADFE-A40F40A39FCD}" type="slidenum">
              <a:rPr lang="en-US" sz="1000"/>
              <a:pPr algn="r"/>
              <a:t>30</a:t>
            </a:fld>
            <a:endParaRPr lang="en-US" sz="100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fontAlgn="auto">
              <a:spcAft>
                <a:spcPts val="0"/>
              </a:spcAft>
              <a:defRPr/>
            </a:pPr>
            <a:r>
              <a:rPr lang="en-US" dirty="0" smtClean="0"/>
              <a:t>ROA Profit Driver Analysis and business strategy</a:t>
            </a:r>
          </a:p>
        </p:txBody>
      </p:sp>
      <p:pic>
        <p:nvPicPr>
          <p:cNvPr id="112678" name="Picture 38" descr="MCj04061300000[1]"/>
          <p:cNvPicPr>
            <a:picLocks noChangeAspect="1" noChangeArrowheads="1"/>
          </p:cNvPicPr>
          <p:nvPr/>
        </p:nvPicPr>
        <p:blipFill>
          <a:blip r:embed="rId3"/>
          <a:srcRect/>
          <a:stretch>
            <a:fillRect/>
          </a:stretch>
        </p:blipFill>
        <p:spPr bwMode="auto">
          <a:xfrm>
            <a:off x="3733800" y="5397500"/>
            <a:ext cx="1258888" cy="1308100"/>
          </a:xfrm>
          <a:prstGeom prst="rect">
            <a:avLst/>
          </a:prstGeom>
          <a:noFill/>
          <a:ln w="9525">
            <a:noFill/>
            <a:miter lim="800000"/>
            <a:headEnd/>
            <a:tailEnd/>
          </a:ln>
          <a:effectLst>
            <a:outerShdw dist="53882" dir="2700000" algn="ctr" rotWithShape="0">
              <a:schemeClr val="tx1"/>
            </a:outerShdw>
          </a:effectLst>
        </p:spPr>
      </p:pic>
      <p:pic>
        <p:nvPicPr>
          <p:cNvPr id="72707" name="Picture 1"/>
          <p:cNvPicPr>
            <a:picLocks noChangeAspect="1" noChangeArrowheads="1"/>
          </p:cNvPicPr>
          <p:nvPr/>
        </p:nvPicPr>
        <p:blipFill>
          <a:blip r:embed="rId4"/>
          <a:srcRect/>
          <a:stretch>
            <a:fillRect/>
          </a:stretch>
        </p:blipFill>
        <p:spPr bwMode="auto">
          <a:xfrm>
            <a:off x="173038" y="1581150"/>
            <a:ext cx="8589962" cy="3676650"/>
          </a:xfrm>
          <a:prstGeom prst="rect">
            <a:avLst/>
          </a:prstGeom>
          <a:noFill/>
          <a:ln w="9525">
            <a:noFill/>
            <a:miter lim="800000"/>
            <a:headEnd/>
            <a:tailEnd/>
          </a:ln>
        </p:spPr>
      </p:pic>
      <p:sp>
        <p:nvSpPr>
          <p:cNvPr id="72708" name="Rectangle 31"/>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0190A5E1-460D-4628-8195-F112C4C3ED99}" type="slidenum">
              <a:rPr lang="en-US" sz="1000"/>
              <a:pPr algn="r"/>
              <a:t>31</a:t>
            </a:fld>
            <a:endParaRPr lang="en-US" sz="100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fontAlgn="auto">
              <a:spcAft>
                <a:spcPts val="0"/>
              </a:spcAft>
              <a:defRPr/>
            </a:pPr>
            <a:r>
              <a:rPr lang="en-US" dirty="0" smtClean="0"/>
              <a:t>How Transactions affect ratios</a:t>
            </a:r>
          </a:p>
        </p:txBody>
      </p:sp>
      <p:sp>
        <p:nvSpPr>
          <p:cNvPr id="74754" name="Rectangle 31"/>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37D3363B-E11D-4590-8790-2F50CC16A931}" type="slidenum">
              <a:rPr lang="en-US" sz="1000"/>
              <a:pPr algn="r"/>
              <a:t>32</a:t>
            </a:fld>
            <a:endParaRPr lang="en-US" sz="1000"/>
          </a:p>
        </p:txBody>
      </p:sp>
      <p:sp>
        <p:nvSpPr>
          <p:cNvPr id="6" name="Rectangle 5"/>
          <p:cNvSpPr/>
          <p:nvPr/>
        </p:nvSpPr>
        <p:spPr>
          <a:xfrm>
            <a:off x="533400" y="1720850"/>
            <a:ext cx="7924800" cy="3416300"/>
          </a:xfrm>
          <a:prstGeom prst="rect">
            <a:avLst/>
          </a:prstGeom>
          <a:solidFill>
            <a:schemeClr val="accent2">
              <a:lumMod val="20000"/>
              <a:lumOff val="80000"/>
            </a:schemeClr>
          </a:solidFill>
          <a:ln>
            <a:solidFill>
              <a:schemeClr val="accent1">
                <a:lumMod val="75000"/>
              </a:schemeClr>
            </a:solidFill>
          </a:ln>
        </p:spPr>
        <p:txBody>
          <a:bodyPr>
            <a:spAutoFit/>
          </a:bodyPr>
          <a:lstStyle/>
          <a:p>
            <a:pPr algn="ctr" fontAlgn="auto">
              <a:spcBef>
                <a:spcPts val="0"/>
              </a:spcBef>
              <a:spcAft>
                <a:spcPts val="0"/>
              </a:spcAft>
              <a:defRPr/>
            </a:pPr>
            <a:r>
              <a:rPr lang="en-US" sz="2400" b="1" u="sng" dirty="0">
                <a:latin typeface="+mn-lt"/>
              </a:rPr>
              <a:t>Three-step Process</a:t>
            </a:r>
          </a:p>
          <a:p>
            <a:pPr marL="457200" indent="-457200" fontAlgn="auto">
              <a:spcBef>
                <a:spcPts val="0"/>
              </a:spcBef>
              <a:spcAft>
                <a:spcPts val="0"/>
              </a:spcAft>
              <a:buFontTx/>
              <a:buAutoNum type="arabicPeriod"/>
              <a:defRPr/>
            </a:pPr>
            <a:r>
              <a:rPr lang="en-US" sz="2400" dirty="0">
                <a:latin typeface="+mn-lt"/>
              </a:rPr>
              <a:t>Journalize the transaction to determine its effects on various accounts.</a:t>
            </a:r>
          </a:p>
          <a:p>
            <a:pPr marL="457200" indent="-457200" fontAlgn="auto">
              <a:spcBef>
                <a:spcPts val="0"/>
              </a:spcBef>
              <a:spcAft>
                <a:spcPts val="0"/>
              </a:spcAft>
              <a:buFontTx/>
              <a:buAutoNum type="arabicPeriod"/>
              <a:defRPr/>
            </a:pPr>
            <a:r>
              <a:rPr lang="en-US" sz="2400" dirty="0">
                <a:latin typeface="+mn-lt"/>
              </a:rPr>
              <a:t>Determine which accounts belong to the financial statement subtotals or totals in the numerator (top) and denominator (bottom) of the ratio and the direction of their effects.</a:t>
            </a:r>
          </a:p>
          <a:p>
            <a:pPr marL="457200" indent="-457200" fontAlgn="auto">
              <a:spcBef>
                <a:spcPts val="0"/>
              </a:spcBef>
              <a:spcAft>
                <a:spcPts val="0"/>
              </a:spcAft>
              <a:buFontTx/>
              <a:buAutoNum type="arabicPeriod"/>
              <a:defRPr/>
            </a:pPr>
            <a:r>
              <a:rPr lang="en-US" sz="2400" dirty="0">
                <a:latin typeface="+mn-lt"/>
              </a:rPr>
              <a:t>Evaluate the combined effects from step 2 on the ratio.</a:t>
            </a:r>
          </a:p>
        </p:txBody>
      </p:sp>
      <p:pic>
        <p:nvPicPr>
          <p:cNvPr id="74756" name="Picture 6" descr="C:\Documents and Settings\Cindy\Local Settings\Temporary Internet Files\Content.IE5\5U7AGGX7\MP900316779[1].jpg"/>
          <p:cNvPicPr>
            <a:picLocks noChangeAspect="1" noChangeArrowheads="1"/>
          </p:cNvPicPr>
          <p:nvPr/>
        </p:nvPicPr>
        <p:blipFill>
          <a:blip r:embed="rId3"/>
          <a:srcRect/>
          <a:stretch>
            <a:fillRect/>
          </a:stretch>
        </p:blipFill>
        <p:spPr bwMode="auto">
          <a:xfrm>
            <a:off x="3733800" y="5486400"/>
            <a:ext cx="1447800" cy="952500"/>
          </a:xfrm>
          <a:prstGeom prst="rect">
            <a:avLst/>
          </a:prstGeom>
          <a:noFill/>
          <a:ln w="9525">
            <a:noFill/>
            <a:miter lim="800000"/>
            <a:headEnd/>
            <a:tailEnd/>
          </a:ln>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fontAlgn="auto">
              <a:spcAft>
                <a:spcPts val="0"/>
              </a:spcAft>
              <a:defRPr/>
            </a:pPr>
            <a:r>
              <a:rPr lang="en-US" dirty="0" smtClean="0"/>
              <a:t>How Transactions affect ratios</a:t>
            </a:r>
          </a:p>
        </p:txBody>
      </p:sp>
      <p:sp>
        <p:nvSpPr>
          <p:cNvPr id="76802" name="Rectangle 31"/>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A150BAF8-29EF-4E1E-939A-1A1B477FBF59}" type="slidenum">
              <a:rPr lang="en-US" sz="1000"/>
              <a:pPr algn="r"/>
              <a:t>33</a:t>
            </a:fld>
            <a:endParaRPr lang="en-US" sz="1000"/>
          </a:p>
        </p:txBody>
      </p:sp>
      <p:sp>
        <p:nvSpPr>
          <p:cNvPr id="76803" name="Rectangle 7"/>
          <p:cNvSpPr>
            <a:spLocks noChangeArrowheads="1"/>
          </p:cNvSpPr>
          <p:nvPr/>
        </p:nvSpPr>
        <p:spPr bwMode="auto">
          <a:xfrm>
            <a:off x="55563" y="1600200"/>
            <a:ext cx="8915400" cy="646113"/>
          </a:xfrm>
          <a:prstGeom prst="rect">
            <a:avLst/>
          </a:prstGeom>
          <a:noFill/>
          <a:ln w="9525">
            <a:noFill/>
            <a:miter lim="800000"/>
            <a:headEnd/>
            <a:tailEnd/>
          </a:ln>
        </p:spPr>
        <p:txBody>
          <a:bodyPr>
            <a:spAutoFit/>
          </a:bodyPr>
          <a:lstStyle/>
          <a:p>
            <a:r>
              <a:rPr lang="en-US"/>
              <a:t>Example 1: Apple incurred an additional $1,000 in research and development expense paid for in cash. What would be the effect on the net profit margin ratio?</a:t>
            </a:r>
          </a:p>
        </p:txBody>
      </p:sp>
      <p:sp>
        <p:nvSpPr>
          <p:cNvPr id="76804" name="Rectangle 8"/>
          <p:cNvSpPr>
            <a:spLocks noChangeArrowheads="1"/>
          </p:cNvSpPr>
          <p:nvPr/>
        </p:nvSpPr>
        <p:spPr bwMode="auto">
          <a:xfrm>
            <a:off x="20638" y="2362200"/>
            <a:ext cx="8534400" cy="369888"/>
          </a:xfrm>
          <a:prstGeom prst="rect">
            <a:avLst/>
          </a:prstGeom>
          <a:noFill/>
          <a:ln w="9525">
            <a:noFill/>
            <a:miter lim="800000"/>
            <a:headEnd/>
            <a:tailEnd/>
          </a:ln>
        </p:spPr>
        <p:txBody>
          <a:bodyPr>
            <a:spAutoFit/>
          </a:bodyPr>
          <a:lstStyle/>
          <a:p>
            <a:r>
              <a:rPr lang="en-US"/>
              <a:t>The journal entry would be:</a:t>
            </a:r>
          </a:p>
        </p:txBody>
      </p:sp>
      <p:pic>
        <p:nvPicPr>
          <p:cNvPr id="76805" name="Picture 2"/>
          <p:cNvPicPr>
            <a:picLocks noChangeAspect="1" noChangeArrowheads="1"/>
          </p:cNvPicPr>
          <p:nvPr/>
        </p:nvPicPr>
        <p:blipFill>
          <a:blip r:embed="rId3"/>
          <a:srcRect/>
          <a:stretch>
            <a:fillRect/>
          </a:stretch>
        </p:blipFill>
        <p:spPr bwMode="auto">
          <a:xfrm>
            <a:off x="533400" y="2743200"/>
            <a:ext cx="7454900" cy="619125"/>
          </a:xfrm>
          <a:prstGeom prst="rect">
            <a:avLst/>
          </a:prstGeom>
          <a:noFill/>
          <a:ln w="9525">
            <a:noFill/>
            <a:miter lim="800000"/>
            <a:headEnd/>
            <a:tailEnd/>
          </a:ln>
        </p:spPr>
      </p:pic>
      <p:sp>
        <p:nvSpPr>
          <p:cNvPr id="76806" name="Rectangle 9"/>
          <p:cNvSpPr>
            <a:spLocks noChangeArrowheads="1"/>
          </p:cNvSpPr>
          <p:nvPr/>
        </p:nvSpPr>
        <p:spPr bwMode="auto">
          <a:xfrm>
            <a:off x="76200" y="3505200"/>
            <a:ext cx="8839200" cy="923925"/>
          </a:xfrm>
          <a:prstGeom prst="rect">
            <a:avLst/>
          </a:prstGeom>
          <a:noFill/>
          <a:ln w="9525">
            <a:noFill/>
            <a:miter lim="800000"/>
            <a:headEnd/>
            <a:tailEnd/>
          </a:ln>
        </p:spPr>
        <p:txBody>
          <a:bodyPr>
            <a:spAutoFit/>
          </a:bodyPr>
          <a:lstStyle/>
          <a:p>
            <a:r>
              <a:rPr lang="en-US"/>
              <a:t>Note that the transaction would decrease the numerator Net Income, and have no effect on the denominator Net Sales. The ratio was .239. It would decrease to .230 as follows.</a:t>
            </a:r>
          </a:p>
        </p:txBody>
      </p:sp>
      <p:pic>
        <p:nvPicPr>
          <p:cNvPr id="82947" name="Picture 3"/>
          <p:cNvPicPr>
            <a:picLocks noChangeAspect="1" noChangeArrowheads="1"/>
          </p:cNvPicPr>
          <p:nvPr/>
        </p:nvPicPr>
        <p:blipFill>
          <a:blip r:embed="rId4"/>
          <a:srcRect/>
          <a:stretch>
            <a:fillRect/>
          </a:stretch>
        </p:blipFill>
        <p:spPr bwMode="auto">
          <a:xfrm>
            <a:off x="762000" y="4457700"/>
            <a:ext cx="6964363" cy="1409700"/>
          </a:xfrm>
          <a:prstGeom prst="rect">
            <a:avLst/>
          </a:prstGeom>
          <a:noFill/>
          <a:ln w="9525">
            <a:solidFill>
              <a:schemeClr val="accent1">
                <a:lumMod val="75000"/>
              </a:schemeClr>
            </a:solidFill>
            <a:miter lim="800000"/>
            <a:headEnd/>
            <a:tailEnd/>
          </a:ln>
        </p:spPr>
      </p:pic>
    </p:spTree>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fontAlgn="auto">
              <a:spcAft>
                <a:spcPts val="0"/>
              </a:spcAft>
              <a:defRPr/>
            </a:pPr>
            <a:r>
              <a:rPr lang="en-US" dirty="0" smtClean="0"/>
              <a:t>How Transactions affect ratios</a:t>
            </a:r>
          </a:p>
        </p:txBody>
      </p:sp>
      <p:sp>
        <p:nvSpPr>
          <p:cNvPr id="78850" name="Rectangle 31"/>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4FF03F0B-ADDD-43B2-9037-5DA74A8B6890}" type="slidenum">
              <a:rPr lang="en-US" sz="1000"/>
              <a:pPr algn="r"/>
              <a:t>34</a:t>
            </a:fld>
            <a:endParaRPr lang="en-US" sz="1000"/>
          </a:p>
        </p:txBody>
      </p:sp>
      <p:sp>
        <p:nvSpPr>
          <p:cNvPr id="78851" name="Rectangle 7"/>
          <p:cNvSpPr>
            <a:spLocks noChangeArrowheads="1"/>
          </p:cNvSpPr>
          <p:nvPr/>
        </p:nvSpPr>
        <p:spPr bwMode="auto">
          <a:xfrm>
            <a:off x="55563" y="1600200"/>
            <a:ext cx="8915400" cy="4800600"/>
          </a:xfrm>
          <a:prstGeom prst="rect">
            <a:avLst/>
          </a:prstGeom>
          <a:noFill/>
          <a:ln w="9525">
            <a:noFill/>
            <a:miter lim="800000"/>
            <a:headEnd/>
            <a:tailEnd/>
          </a:ln>
        </p:spPr>
        <p:txBody>
          <a:bodyPr>
            <a:spAutoFit/>
          </a:bodyPr>
          <a:lstStyle/>
          <a:p>
            <a:r>
              <a:rPr lang="en-US"/>
              <a:t>Example 2: Consider the same transaction in Example 1. What would be the effect on the return on assets ratio? </a:t>
            </a:r>
          </a:p>
          <a:p>
            <a:endParaRPr lang="en-US"/>
          </a:p>
          <a:p>
            <a:r>
              <a:rPr lang="en-US"/>
              <a:t>Note that the transaction would decrease the numerator Net Income by $1,000. It would also decrease the ending total assets by $1,000, but have no effect on beginning total assets. So the denominator, average total assets, would only decrease by $500. </a:t>
            </a:r>
          </a:p>
          <a:p>
            <a:endParaRPr lang="en-US"/>
          </a:p>
          <a:p>
            <a:endParaRPr lang="en-US"/>
          </a:p>
          <a:p>
            <a:r>
              <a:rPr lang="en-US"/>
              <a:t>The ratio was .271. It would decrease as follows:</a:t>
            </a:r>
          </a:p>
          <a:p>
            <a:endParaRPr lang="en-US"/>
          </a:p>
          <a:p>
            <a:endParaRPr lang="en-US"/>
          </a:p>
          <a:p>
            <a:endParaRPr lang="en-US"/>
          </a:p>
          <a:p>
            <a:endParaRPr lang="en-US"/>
          </a:p>
          <a:p>
            <a:endParaRPr lang="en-US"/>
          </a:p>
          <a:p>
            <a:endParaRPr lang="en-US"/>
          </a:p>
          <a:p>
            <a:endParaRPr lang="en-US"/>
          </a:p>
        </p:txBody>
      </p:sp>
      <p:pic>
        <p:nvPicPr>
          <p:cNvPr id="78852" name="Picture 2"/>
          <p:cNvPicPr>
            <a:picLocks noChangeAspect="1" noChangeArrowheads="1"/>
          </p:cNvPicPr>
          <p:nvPr/>
        </p:nvPicPr>
        <p:blipFill>
          <a:blip r:embed="rId3"/>
          <a:srcRect/>
          <a:stretch>
            <a:fillRect/>
          </a:stretch>
        </p:blipFill>
        <p:spPr bwMode="auto">
          <a:xfrm>
            <a:off x="1362075" y="3581400"/>
            <a:ext cx="7019925" cy="438150"/>
          </a:xfrm>
          <a:prstGeom prst="rect">
            <a:avLst/>
          </a:prstGeom>
          <a:noFill/>
          <a:ln w="9525">
            <a:noFill/>
            <a:miter lim="800000"/>
            <a:headEnd/>
            <a:tailEnd/>
          </a:ln>
        </p:spPr>
      </p:pic>
      <p:pic>
        <p:nvPicPr>
          <p:cNvPr id="78853" name="Picture 3"/>
          <p:cNvPicPr>
            <a:picLocks noChangeAspect="1" noChangeArrowheads="1"/>
          </p:cNvPicPr>
          <p:nvPr/>
        </p:nvPicPr>
        <p:blipFill>
          <a:blip r:embed="rId4"/>
          <a:srcRect/>
          <a:stretch>
            <a:fillRect/>
          </a:stretch>
        </p:blipFill>
        <p:spPr bwMode="auto">
          <a:xfrm>
            <a:off x="1447800" y="4419600"/>
            <a:ext cx="7086600" cy="180975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fontAlgn="auto">
              <a:spcAft>
                <a:spcPts val="0"/>
              </a:spcAft>
              <a:defRPr/>
            </a:pPr>
            <a:r>
              <a:rPr lang="en-US" dirty="0" smtClean="0"/>
              <a:t>How Transactions affect ratios</a:t>
            </a:r>
          </a:p>
        </p:txBody>
      </p:sp>
      <p:sp>
        <p:nvSpPr>
          <p:cNvPr id="80898" name="Rectangle 31"/>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BFBEF972-2E57-4C8D-9741-7F4D8138279B}" type="slidenum">
              <a:rPr lang="en-US" sz="1000"/>
              <a:pPr algn="r"/>
              <a:t>35</a:t>
            </a:fld>
            <a:endParaRPr lang="en-US" sz="1000"/>
          </a:p>
        </p:txBody>
      </p:sp>
      <p:sp>
        <p:nvSpPr>
          <p:cNvPr id="80899" name="Rectangle 7"/>
          <p:cNvSpPr>
            <a:spLocks noChangeArrowheads="1"/>
          </p:cNvSpPr>
          <p:nvPr/>
        </p:nvSpPr>
        <p:spPr bwMode="auto">
          <a:xfrm>
            <a:off x="55563" y="1600200"/>
            <a:ext cx="8915400" cy="646113"/>
          </a:xfrm>
          <a:prstGeom prst="rect">
            <a:avLst/>
          </a:prstGeom>
          <a:noFill/>
          <a:ln w="9525">
            <a:noFill/>
            <a:miter lim="800000"/>
            <a:headEnd/>
            <a:tailEnd/>
          </a:ln>
        </p:spPr>
        <p:txBody>
          <a:bodyPr>
            <a:spAutoFit/>
          </a:bodyPr>
          <a:lstStyle/>
          <a:p>
            <a:r>
              <a:rPr lang="en-US"/>
              <a:t>Example 3: Apple paid $2,000 of accounts payable in cash. What would be the effect on the current ratio?</a:t>
            </a:r>
          </a:p>
        </p:txBody>
      </p:sp>
      <p:sp>
        <p:nvSpPr>
          <p:cNvPr id="80900" name="Rectangle 8"/>
          <p:cNvSpPr>
            <a:spLocks noChangeArrowheads="1"/>
          </p:cNvSpPr>
          <p:nvPr/>
        </p:nvSpPr>
        <p:spPr bwMode="auto">
          <a:xfrm>
            <a:off x="20638" y="2597150"/>
            <a:ext cx="8534400" cy="368300"/>
          </a:xfrm>
          <a:prstGeom prst="rect">
            <a:avLst/>
          </a:prstGeom>
          <a:noFill/>
          <a:ln w="9525">
            <a:noFill/>
            <a:miter lim="800000"/>
            <a:headEnd/>
            <a:tailEnd/>
          </a:ln>
        </p:spPr>
        <p:txBody>
          <a:bodyPr>
            <a:spAutoFit/>
          </a:bodyPr>
          <a:lstStyle/>
          <a:p>
            <a:r>
              <a:rPr lang="en-US"/>
              <a:t>The journal entry would be:</a:t>
            </a:r>
          </a:p>
        </p:txBody>
      </p:sp>
      <p:sp>
        <p:nvSpPr>
          <p:cNvPr id="80901" name="Rectangle 9"/>
          <p:cNvSpPr>
            <a:spLocks noChangeArrowheads="1"/>
          </p:cNvSpPr>
          <p:nvPr/>
        </p:nvSpPr>
        <p:spPr bwMode="auto">
          <a:xfrm>
            <a:off x="76200" y="3886200"/>
            <a:ext cx="8839200" cy="923925"/>
          </a:xfrm>
          <a:prstGeom prst="rect">
            <a:avLst/>
          </a:prstGeom>
          <a:noFill/>
          <a:ln w="9525">
            <a:noFill/>
            <a:miter lim="800000"/>
            <a:headEnd/>
            <a:tailEnd/>
          </a:ln>
        </p:spPr>
        <p:txBody>
          <a:bodyPr>
            <a:spAutoFit/>
          </a:bodyPr>
          <a:lstStyle/>
          <a:p>
            <a:r>
              <a:rPr lang="en-US"/>
              <a:t>Note that the transaction would decrease the numerator, Current Assets, and the denominator, Current Liabilities, by the same amount. The ratio was 1.61. It would increase to 1.66.</a:t>
            </a:r>
          </a:p>
        </p:txBody>
      </p:sp>
      <p:pic>
        <p:nvPicPr>
          <p:cNvPr id="80902" name="Picture 2"/>
          <p:cNvPicPr>
            <a:picLocks noChangeAspect="1" noChangeArrowheads="1"/>
          </p:cNvPicPr>
          <p:nvPr/>
        </p:nvPicPr>
        <p:blipFill>
          <a:blip r:embed="rId3"/>
          <a:srcRect/>
          <a:stretch>
            <a:fillRect/>
          </a:stretch>
        </p:blipFill>
        <p:spPr bwMode="auto">
          <a:xfrm>
            <a:off x="304800" y="2965450"/>
            <a:ext cx="8386763" cy="692150"/>
          </a:xfrm>
          <a:prstGeom prst="rect">
            <a:avLst/>
          </a:prstGeom>
          <a:noFill/>
          <a:ln w="9525">
            <a:noFill/>
            <a:miter lim="800000"/>
            <a:headEnd/>
            <a:tailEnd/>
          </a:ln>
        </p:spPr>
      </p:pic>
      <p:pic>
        <p:nvPicPr>
          <p:cNvPr id="80903" name="Picture 3"/>
          <p:cNvPicPr>
            <a:picLocks noChangeAspect="1" noChangeArrowheads="1"/>
          </p:cNvPicPr>
          <p:nvPr/>
        </p:nvPicPr>
        <p:blipFill>
          <a:blip r:embed="rId4"/>
          <a:srcRect/>
          <a:stretch>
            <a:fillRect/>
          </a:stretch>
        </p:blipFill>
        <p:spPr bwMode="auto">
          <a:xfrm>
            <a:off x="838200" y="4876800"/>
            <a:ext cx="7381875" cy="1419225"/>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1143000"/>
          </a:xfrm>
        </p:spPr>
        <p:txBody>
          <a:bodyPr/>
          <a:lstStyle/>
          <a:p>
            <a:pPr fontAlgn="auto">
              <a:spcAft>
                <a:spcPts val="0"/>
              </a:spcAft>
              <a:defRPr/>
            </a:pPr>
            <a:r>
              <a:rPr lang="en-US" sz="4000" dirty="0" smtClean="0"/>
              <a:t>End of Chapter 5</a:t>
            </a:r>
            <a:endParaRPr lang="en-US" sz="4000" dirty="0"/>
          </a:p>
        </p:txBody>
      </p:sp>
      <p:sp>
        <p:nvSpPr>
          <p:cNvPr id="82946" name="Rectangle 5"/>
          <p:cNvSpPr>
            <a:spLocks noChangeArrowheads="1"/>
          </p:cNvSpPr>
          <p:nvPr/>
        </p:nvSpPr>
        <p:spPr bwMode="auto">
          <a:xfrm>
            <a:off x="8535988" y="6611938"/>
            <a:ext cx="439737" cy="246062"/>
          </a:xfrm>
          <a:prstGeom prst="rect">
            <a:avLst/>
          </a:prstGeom>
          <a:noFill/>
          <a:ln w="9525">
            <a:noFill/>
            <a:miter lim="800000"/>
            <a:headEnd/>
            <a:tailEnd/>
          </a:ln>
        </p:spPr>
        <p:txBody>
          <a:bodyPr wrap="none">
            <a:spAutoFit/>
          </a:bodyPr>
          <a:lstStyle/>
          <a:p>
            <a:pPr algn="r"/>
            <a:r>
              <a:rPr lang="en-US" sz="1000"/>
              <a:t>5-</a:t>
            </a:r>
            <a:fld id="{902E53EB-A3B6-4D66-B08E-84F579EFB298}" type="slidenum">
              <a:rPr lang="en-US" sz="1000"/>
              <a:pPr algn="r"/>
              <a:t>36</a:t>
            </a:fld>
            <a:endParaRPr lang="en-US" sz="1000"/>
          </a:p>
        </p:txBody>
      </p:sp>
      <p:pic>
        <p:nvPicPr>
          <p:cNvPr id="5" name="Picture 2" descr="C:\Users\jon\AppData\Local\Microsoft\Windows\Temporary Internet Files\Content.IE5\AH1O1YNZ\MP900442359[1].jpg"/>
          <p:cNvPicPr>
            <a:picLocks noChangeAspect="1" noChangeArrowheads="1"/>
          </p:cNvPicPr>
          <p:nvPr/>
        </p:nvPicPr>
        <p:blipFill>
          <a:blip r:embed="rId3"/>
          <a:srcRect/>
          <a:stretch>
            <a:fillRect/>
          </a:stretch>
        </p:blipFill>
        <p:spPr bwMode="auto">
          <a:xfrm>
            <a:off x="2819400" y="1752600"/>
            <a:ext cx="3124200" cy="4686300"/>
          </a:xfrm>
          <a:prstGeom prst="rect">
            <a:avLst/>
          </a:prstGeom>
          <a:ln>
            <a:noFill/>
          </a:ln>
          <a:effectLst>
            <a:outerShdw blurRad="292100" dist="139700" dir="2700000" algn="tl" rotWithShape="0">
              <a:srgbClr val="333333">
                <a:alpha val="65000"/>
              </a:srgbClr>
            </a:outerShdw>
          </a:effectLst>
          <a:extLst>
            <a:ext uri="{909E8E84-426E-40DD-AFC4-6F175D3DCCD1}"/>
          </a:extLst>
        </p:spPr>
      </p:pic>
    </p:spTree>
  </p:cSld>
  <p:clrMapOvr>
    <a:masterClrMapping/>
  </p:clrMapOvr>
  <p:transition spd="med">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fontAlgn="auto">
              <a:spcAft>
                <a:spcPts val="0"/>
              </a:spcAft>
              <a:defRPr/>
            </a:pPr>
            <a:r>
              <a:rPr lang="en-US" dirty="0" smtClean="0"/>
              <a:t>Regulators</a:t>
            </a:r>
          </a:p>
        </p:txBody>
      </p:sp>
      <p:sp>
        <p:nvSpPr>
          <p:cNvPr id="115718" name="Rectangle 6"/>
          <p:cNvSpPr>
            <a:spLocks noChangeArrowheads="1"/>
          </p:cNvSpPr>
          <p:nvPr/>
        </p:nvSpPr>
        <p:spPr bwMode="auto">
          <a:xfrm>
            <a:off x="1143000" y="1843088"/>
            <a:ext cx="6705600" cy="1082675"/>
          </a:xfrm>
          <a:prstGeom prst="rect">
            <a:avLst/>
          </a:prstGeom>
          <a:solidFill>
            <a:schemeClr val="accent6">
              <a:lumMod val="50000"/>
            </a:schemeClr>
          </a:solidFill>
          <a:ln w="12700">
            <a:solidFill>
              <a:schemeClr val="tx1"/>
            </a:solidFill>
            <a:miter lim="800000"/>
            <a:headEnd/>
            <a:tailEnd/>
          </a:ln>
          <a:effectLst/>
        </p:spPr>
        <p:txBody>
          <a:bodyPr lIns="90488" tIns="44450" rIns="90488" bIns="44450">
            <a:spAutoFit/>
          </a:bodyPr>
          <a:lstStyle/>
          <a:p>
            <a:pPr algn="ctr" eaLnBrk="0" fontAlgn="auto" hangingPunct="0">
              <a:lnSpc>
                <a:spcPct val="85000"/>
              </a:lnSpc>
              <a:spcBef>
                <a:spcPts val="0"/>
              </a:spcBef>
              <a:spcAft>
                <a:spcPts val="0"/>
              </a:spcAft>
              <a:defRPr/>
            </a:pPr>
            <a:r>
              <a:rPr lang="en-US" sz="2800" b="1" u="sng" dirty="0">
                <a:solidFill>
                  <a:schemeClr val="bg1"/>
                </a:solidFill>
                <a:effectLst>
                  <a:outerShdw blurRad="38100" dist="38100" dir="2700000" algn="tl">
                    <a:srgbClr val="000000">
                      <a:alpha val="43137"/>
                    </a:srgbClr>
                  </a:outerShdw>
                </a:effectLst>
                <a:latin typeface="+mn-lt"/>
              </a:rPr>
              <a:t>Securities and Exchange </a:t>
            </a:r>
            <a:r>
              <a:rPr lang="en-US" sz="2800" b="1" u="sng" dirty="0">
                <a:solidFill>
                  <a:schemeClr val="bg1"/>
                </a:solidFill>
                <a:effectLst>
                  <a:outerShdw blurRad="38100" dist="38100" dir="2700000" algn="tl">
                    <a:srgbClr val="000000">
                      <a:alpha val="43137"/>
                    </a:srgbClr>
                  </a:outerShdw>
                </a:effectLst>
                <a:latin typeface="+mn-lt"/>
              </a:rPr>
              <a:t>Commission</a:t>
            </a:r>
            <a:endParaRPr lang="en-US" sz="2800" b="1" dirty="0">
              <a:solidFill>
                <a:schemeClr val="bg1"/>
              </a:solidFill>
              <a:effectLst>
                <a:outerShdw blurRad="38100" dist="38100" dir="2700000" algn="tl">
                  <a:srgbClr val="000000">
                    <a:alpha val="43137"/>
                  </a:srgbClr>
                </a:outerShdw>
              </a:effectLst>
              <a:latin typeface="+mn-lt"/>
            </a:endParaRPr>
          </a:p>
          <a:p>
            <a:pPr algn="ctr" eaLnBrk="0" fontAlgn="auto" hangingPunct="0">
              <a:lnSpc>
                <a:spcPct val="85000"/>
              </a:lnSpc>
              <a:spcBef>
                <a:spcPts val="0"/>
              </a:spcBef>
              <a:spcAft>
                <a:spcPts val="0"/>
              </a:spcAft>
              <a:defRPr/>
            </a:pPr>
            <a:r>
              <a:rPr lang="en-US" sz="2400" dirty="0">
                <a:solidFill>
                  <a:schemeClr val="bg1"/>
                </a:solidFill>
                <a:effectLst>
                  <a:outerShdw blurRad="38100" dist="38100" dir="2700000" algn="tl">
                    <a:srgbClr val="000000">
                      <a:alpha val="43137"/>
                    </a:srgbClr>
                  </a:outerShdw>
                </a:effectLst>
                <a:latin typeface="+mn-lt"/>
              </a:rPr>
              <a:t>Protects </a:t>
            </a:r>
            <a:r>
              <a:rPr lang="en-US" sz="2400" dirty="0">
                <a:solidFill>
                  <a:schemeClr val="bg1"/>
                </a:solidFill>
                <a:effectLst>
                  <a:outerShdw blurRad="38100" dist="38100" dir="2700000" algn="tl">
                    <a:srgbClr val="000000">
                      <a:alpha val="43137"/>
                    </a:srgbClr>
                  </a:outerShdw>
                </a:effectLst>
                <a:latin typeface="+mn-lt"/>
              </a:rPr>
              <a:t>investors and maintain the integrity of the securities market.</a:t>
            </a:r>
          </a:p>
        </p:txBody>
      </p:sp>
      <p:sp>
        <p:nvSpPr>
          <p:cNvPr id="14" name="TextBox 13"/>
          <p:cNvSpPr txBox="1"/>
          <p:nvPr/>
        </p:nvSpPr>
        <p:spPr>
          <a:xfrm>
            <a:off x="381000" y="3276600"/>
            <a:ext cx="3810000" cy="2062163"/>
          </a:xfrm>
          <a:prstGeom prst="rect">
            <a:avLst/>
          </a:prstGeom>
          <a:solidFill>
            <a:schemeClr val="tx2">
              <a:lumMod val="20000"/>
              <a:lumOff val="80000"/>
            </a:schemeClr>
          </a:solidFill>
          <a:ln>
            <a:solidFill>
              <a:schemeClr val="tx1"/>
            </a:solidFill>
          </a:ln>
        </p:spPr>
        <p:txBody>
          <a:bodyPr>
            <a:spAutoFit/>
          </a:bodyPr>
          <a:lstStyle/>
          <a:p>
            <a:pPr algn="ctr" fontAlgn="auto">
              <a:spcBef>
                <a:spcPts val="0"/>
              </a:spcBef>
              <a:spcAft>
                <a:spcPts val="0"/>
              </a:spcAft>
              <a:defRPr/>
            </a:pPr>
            <a:r>
              <a:rPr lang="en-US" sz="2800" b="1" u="sng" dirty="0">
                <a:latin typeface="+mn-lt"/>
              </a:rPr>
              <a:t>Financial Accounting Standards Board</a:t>
            </a:r>
          </a:p>
          <a:p>
            <a:pPr algn="ctr" fontAlgn="auto">
              <a:spcBef>
                <a:spcPts val="0"/>
              </a:spcBef>
              <a:spcAft>
                <a:spcPts val="0"/>
              </a:spcAft>
              <a:defRPr/>
            </a:pPr>
            <a:r>
              <a:rPr lang="en-US" sz="2400" dirty="0">
                <a:latin typeface="+mn-lt"/>
              </a:rPr>
              <a:t>Sets </a:t>
            </a:r>
            <a:r>
              <a:rPr lang="en-US" sz="2400" dirty="0">
                <a:latin typeface="+mn-lt"/>
              </a:rPr>
              <a:t>Generally Accepted Accounting Standards (GAAP).</a:t>
            </a:r>
          </a:p>
        </p:txBody>
      </p:sp>
      <p:sp>
        <p:nvSpPr>
          <p:cNvPr id="15" name="TextBox 14"/>
          <p:cNvSpPr txBox="1"/>
          <p:nvPr/>
        </p:nvSpPr>
        <p:spPr>
          <a:xfrm>
            <a:off x="4572000" y="3287713"/>
            <a:ext cx="4038600" cy="2492375"/>
          </a:xfrm>
          <a:prstGeom prst="rect">
            <a:avLst/>
          </a:prstGeom>
          <a:solidFill>
            <a:schemeClr val="accent2">
              <a:lumMod val="40000"/>
              <a:lumOff val="60000"/>
            </a:schemeClr>
          </a:solidFill>
          <a:ln>
            <a:solidFill>
              <a:schemeClr val="tx1"/>
            </a:solidFill>
          </a:ln>
        </p:spPr>
        <p:txBody>
          <a:bodyPr>
            <a:spAutoFit/>
          </a:bodyPr>
          <a:lstStyle/>
          <a:p>
            <a:pPr algn="ctr" fontAlgn="auto">
              <a:spcBef>
                <a:spcPts val="0"/>
              </a:spcBef>
              <a:spcAft>
                <a:spcPts val="0"/>
              </a:spcAft>
              <a:defRPr/>
            </a:pPr>
            <a:r>
              <a:rPr lang="en-US" sz="2800" b="1" u="sng" dirty="0">
                <a:latin typeface="+mn-lt"/>
              </a:rPr>
              <a:t>Public Company Accounting Oversight Board</a:t>
            </a:r>
            <a:r>
              <a:rPr lang="en-US" sz="2400" b="1" u="sng" dirty="0">
                <a:latin typeface="+mn-lt"/>
              </a:rPr>
              <a:t/>
            </a:r>
            <a:br>
              <a:rPr lang="en-US" sz="2400" b="1" u="sng" dirty="0">
                <a:latin typeface="+mn-lt"/>
              </a:rPr>
            </a:br>
            <a:r>
              <a:rPr lang="en-US" sz="2400" dirty="0">
                <a:latin typeface="+mn-lt"/>
              </a:rPr>
              <a:t>Sets </a:t>
            </a:r>
            <a:r>
              <a:rPr lang="en-US" sz="2400" dirty="0">
                <a:latin typeface="+mn-lt"/>
              </a:rPr>
              <a:t>auditing standards for independent auditors (</a:t>
            </a:r>
            <a:r>
              <a:rPr lang="en-US" sz="2400" dirty="0">
                <a:latin typeface="+mn-lt"/>
              </a:rPr>
              <a:t>CPAs) of </a:t>
            </a:r>
            <a:r>
              <a:rPr lang="en-US" sz="2400" dirty="0">
                <a:latin typeface="+mn-lt"/>
              </a:rPr>
              <a:t>public companies.</a:t>
            </a:r>
          </a:p>
        </p:txBody>
      </p:sp>
      <p:sp>
        <p:nvSpPr>
          <p:cNvPr id="17413" name="Rectangle 5"/>
          <p:cNvSpPr>
            <a:spLocks noChangeArrowheads="1"/>
          </p:cNvSpPr>
          <p:nvPr/>
        </p:nvSpPr>
        <p:spPr bwMode="auto">
          <a:xfrm>
            <a:off x="8607425" y="6611938"/>
            <a:ext cx="368300" cy="246062"/>
          </a:xfrm>
          <a:prstGeom prst="rect">
            <a:avLst/>
          </a:prstGeom>
          <a:noFill/>
          <a:ln w="9525">
            <a:noFill/>
            <a:miter lim="800000"/>
            <a:headEnd/>
            <a:tailEnd/>
          </a:ln>
        </p:spPr>
        <p:txBody>
          <a:bodyPr wrap="none">
            <a:spAutoFit/>
          </a:bodyPr>
          <a:lstStyle/>
          <a:p>
            <a:pPr algn="r"/>
            <a:r>
              <a:rPr lang="en-US" sz="1000"/>
              <a:t>5-</a:t>
            </a:r>
            <a:fld id="{575CF3B1-E5A6-4D65-BDCB-2A1E76E7BAC5}" type="slidenum">
              <a:rPr lang="en-US" sz="1000"/>
              <a:pPr algn="r"/>
              <a:t>4</a:t>
            </a:fld>
            <a:endParaRPr lang="en-US" sz="1000"/>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5718"/>
                                        </p:tgtEl>
                                        <p:attrNameLst>
                                          <p:attrName>style.visibility</p:attrName>
                                        </p:attrNameLst>
                                      </p:cBhvr>
                                      <p:to>
                                        <p:strVal val="visible"/>
                                      </p:to>
                                    </p:set>
                                    <p:anim calcmode="lin" valueType="num">
                                      <p:cBhvr>
                                        <p:cTn id="7" dur="1000" fill="hold"/>
                                        <p:tgtEl>
                                          <p:spTgt spid="115718"/>
                                        </p:tgtEl>
                                        <p:attrNameLst>
                                          <p:attrName>ppt_w</p:attrName>
                                        </p:attrNameLst>
                                      </p:cBhvr>
                                      <p:tavLst>
                                        <p:tav tm="0">
                                          <p:val>
                                            <p:strVal val="#ppt_w*0.70"/>
                                          </p:val>
                                        </p:tav>
                                        <p:tav tm="100000">
                                          <p:val>
                                            <p:strVal val="#ppt_w"/>
                                          </p:val>
                                        </p:tav>
                                      </p:tavLst>
                                    </p:anim>
                                    <p:anim calcmode="lin" valueType="num">
                                      <p:cBhvr>
                                        <p:cTn id="8" dur="1000" fill="hold"/>
                                        <p:tgtEl>
                                          <p:spTgt spid="115718"/>
                                        </p:tgtEl>
                                        <p:attrNameLst>
                                          <p:attrName>ppt_h</p:attrName>
                                        </p:attrNameLst>
                                      </p:cBhvr>
                                      <p:tavLst>
                                        <p:tav tm="0">
                                          <p:val>
                                            <p:strVal val="#ppt_h"/>
                                          </p:val>
                                        </p:tav>
                                        <p:tav tm="100000">
                                          <p:val>
                                            <p:strVal val="#ppt_h"/>
                                          </p:val>
                                        </p:tav>
                                      </p:tavLst>
                                    </p:anim>
                                    <p:animEffect transition="in" filter="fade">
                                      <p:cBhvr>
                                        <p:cTn id="9" dur="1000"/>
                                        <p:tgtEl>
                                          <p:spTgt spid="115718"/>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strVal val="#ppt_w*0.70"/>
                                          </p:val>
                                        </p:tav>
                                        <p:tav tm="100000">
                                          <p:val>
                                            <p:strVal val="#ppt_w"/>
                                          </p:val>
                                        </p:tav>
                                      </p:tavLst>
                                    </p:anim>
                                    <p:anim calcmode="lin" valueType="num">
                                      <p:cBhvr>
                                        <p:cTn id="14" dur="1000" fill="hold"/>
                                        <p:tgtEl>
                                          <p:spTgt spid="14"/>
                                        </p:tgtEl>
                                        <p:attrNameLst>
                                          <p:attrName>ppt_h</p:attrName>
                                        </p:attrNameLst>
                                      </p:cBhvr>
                                      <p:tavLst>
                                        <p:tav tm="0">
                                          <p:val>
                                            <p:strVal val="#ppt_h"/>
                                          </p:val>
                                        </p:tav>
                                        <p:tav tm="100000">
                                          <p:val>
                                            <p:strVal val="#ppt_h"/>
                                          </p:val>
                                        </p:tav>
                                      </p:tavLst>
                                    </p:anim>
                                    <p:animEffect transition="in" filter="fade">
                                      <p:cBhvr>
                                        <p:cTn id="15" dur="1000"/>
                                        <p:tgtEl>
                                          <p:spTgt spid="14"/>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0.70"/>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8"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0"/>
          <p:cNvSpPr>
            <a:spLocks noGrp="1"/>
          </p:cNvSpPr>
          <p:nvPr>
            <p:ph type="title"/>
          </p:nvPr>
        </p:nvSpPr>
        <p:spPr/>
        <p:txBody>
          <a:bodyPr/>
          <a:lstStyle/>
          <a:p>
            <a:pPr fontAlgn="auto">
              <a:spcAft>
                <a:spcPts val="0"/>
              </a:spcAft>
              <a:defRPr/>
            </a:pPr>
            <a:r>
              <a:rPr lang="en-US" dirty="0" smtClean="0"/>
              <a:t>Managers</a:t>
            </a:r>
          </a:p>
        </p:txBody>
      </p:sp>
      <p:sp>
        <p:nvSpPr>
          <p:cNvPr id="19458" name="Rectangle 3"/>
          <p:cNvSpPr>
            <a:spLocks noChangeArrowheads="1"/>
          </p:cNvSpPr>
          <p:nvPr/>
        </p:nvSpPr>
        <p:spPr bwMode="auto">
          <a:xfrm>
            <a:off x="8607425" y="6611938"/>
            <a:ext cx="368300" cy="246062"/>
          </a:xfrm>
          <a:prstGeom prst="rect">
            <a:avLst/>
          </a:prstGeom>
          <a:noFill/>
          <a:ln w="9525">
            <a:noFill/>
            <a:miter lim="800000"/>
            <a:headEnd/>
            <a:tailEnd/>
          </a:ln>
        </p:spPr>
        <p:txBody>
          <a:bodyPr wrap="none">
            <a:spAutoFit/>
          </a:bodyPr>
          <a:lstStyle/>
          <a:p>
            <a:pPr algn="r"/>
            <a:r>
              <a:rPr lang="en-US" sz="1000"/>
              <a:t>5-</a:t>
            </a:r>
            <a:fld id="{69BE5FF2-F85F-445B-9390-EED43AD05031}" type="slidenum">
              <a:rPr lang="en-US" sz="1000"/>
              <a:pPr algn="r"/>
              <a:t>5</a:t>
            </a:fld>
            <a:endParaRPr lang="en-US" sz="1000"/>
          </a:p>
        </p:txBody>
      </p:sp>
      <p:sp>
        <p:nvSpPr>
          <p:cNvPr id="5" name="Rectangle 8"/>
          <p:cNvSpPr>
            <a:spLocks noChangeArrowheads="1"/>
          </p:cNvSpPr>
          <p:nvPr/>
        </p:nvSpPr>
        <p:spPr bwMode="auto">
          <a:xfrm>
            <a:off x="762000" y="1828800"/>
            <a:ext cx="7391400" cy="4432300"/>
          </a:xfrm>
          <a:prstGeom prst="rect">
            <a:avLst/>
          </a:prstGeom>
          <a:solidFill>
            <a:schemeClr val="accent3">
              <a:lumMod val="75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eaLnBrk="0" fontAlgn="auto" hangingPunct="0">
              <a:lnSpc>
                <a:spcPct val="85000"/>
              </a:lnSpc>
              <a:spcBef>
                <a:spcPts val="0"/>
              </a:spcBef>
              <a:spcAft>
                <a:spcPts val="0"/>
              </a:spcAft>
              <a:defRPr/>
            </a:pPr>
            <a:endParaRPr lang="en-US" sz="2000" b="1" dirty="0">
              <a:solidFill>
                <a:schemeClr val="bg1"/>
              </a:solidFill>
              <a:latin typeface="+mn-lt"/>
            </a:endParaRPr>
          </a:p>
          <a:p>
            <a:pPr eaLnBrk="0" fontAlgn="auto" hangingPunct="0">
              <a:lnSpc>
                <a:spcPct val="85000"/>
              </a:lnSpc>
              <a:spcBef>
                <a:spcPts val="0"/>
              </a:spcBef>
              <a:spcAft>
                <a:spcPts val="0"/>
              </a:spcAft>
              <a:defRPr/>
            </a:pPr>
            <a:r>
              <a:rPr lang="en-US" sz="2400" b="1" dirty="0">
                <a:solidFill>
                  <a:schemeClr val="bg1"/>
                </a:solidFill>
                <a:latin typeface="+mn-lt"/>
              </a:rPr>
              <a:t>Managers are responsible </a:t>
            </a:r>
            <a:r>
              <a:rPr lang="en-US" sz="2400" b="1" dirty="0">
                <a:solidFill>
                  <a:schemeClr val="bg1"/>
                </a:solidFill>
                <a:latin typeface="+mn-lt"/>
              </a:rPr>
              <a:t>for the information in </a:t>
            </a:r>
            <a:r>
              <a:rPr lang="en-US" sz="2400" b="1" dirty="0">
                <a:solidFill>
                  <a:schemeClr val="bg1"/>
                </a:solidFill>
                <a:latin typeface="+mn-lt"/>
              </a:rPr>
              <a:t>the financial </a:t>
            </a:r>
            <a:r>
              <a:rPr lang="en-US" sz="2400" b="1" dirty="0">
                <a:solidFill>
                  <a:schemeClr val="bg1"/>
                </a:solidFill>
                <a:latin typeface="+mn-lt"/>
              </a:rPr>
              <a:t>statements and disclosures.</a:t>
            </a:r>
          </a:p>
          <a:p>
            <a:pPr marL="457200" indent="-457200" eaLnBrk="0" fontAlgn="auto" hangingPunct="0">
              <a:lnSpc>
                <a:spcPct val="85000"/>
              </a:lnSpc>
              <a:spcBef>
                <a:spcPts val="0"/>
              </a:spcBef>
              <a:spcAft>
                <a:spcPts val="0"/>
              </a:spcAft>
              <a:buClr>
                <a:srgbClr val="FFFF00"/>
              </a:buClr>
              <a:defRPr/>
            </a:pPr>
            <a:endParaRPr lang="en-US" sz="2400" dirty="0">
              <a:solidFill>
                <a:srgbClr val="FFFF00"/>
              </a:solidFill>
              <a:latin typeface="+mn-lt"/>
            </a:endParaRPr>
          </a:p>
          <a:p>
            <a:pPr marL="457200" indent="-457200" eaLnBrk="0" fontAlgn="auto" hangingPunct="0">
              <a:lnSpc>
                <a:spcPct val="85000"/>
              </a:lnSpc>
              <a:spcBef>
                <a:spcPts val="0"/>
              </a:spcBef>
              <a:spcAft>
                <a:spcPts val="0"/>
              </a:spcAft>
              <a:buClr>
                <a:srgbClr val="FFFF00"/>
              </a:buClr>
              <a:defRPr/>
            </a:pPr>
            <a:r>
              <a:rPr lang="en-US" sz="2000" dirty="0">
                <a:solidFill>
                  <a:schemeClr val="bg1"/>
                </a:solidFill>
                <a:latin typeface="+mn-lt"/>
              </a:rPr>
              <a:t>	</a:t>
            </a:r>
            <a:r>
              <a:rPr lang="en-US" sz="2400" u="sng" dirty="0">
                <a:solidFill>
                  <a:schemeClr val="bg1"/>
                </a:solidFill>
                <a:latin typeface="+mn-lt"/>
              </a:rPr>
              <a:t>Chief </a:t>
            </a:r>
            <a:r>
              <a:rPr lang="en-US" sz="2400" u="sng" dirty="0">
                <a:solidFill>
                  <a:schemeClr val="bg1"/>
                </a:solidFill>
                <a:latin typeface="+mn-lt"/>
              </a:rPr>
              <a:t>Executive Officer (CEO)</a:t>
            </a:r>
            <a:r>
              <a:rPr lang="en-US" sz="2400" dirty="0">
                <a:solidFill>
                  <a:schemeClr val="bg1"/>
                </a:solidFill>
                <a:latin typeface="+mn-lt"/>
              </a:rPr>
              <a:t>: highest officer of the company</a:t>
            </a:r>
            <a:br>
              <a:rPr lang="en-US" sz="2400" dirty="0">
                <a:solidFill>
                  <a:schemeClr val="bg1"/>
                </a:solidFill>
                <a:latin typeface="+mn-lt"/>
              </a:rPr>
            </a:br>
            <a:endParaRPr lang="en-US" sz="2400" dirty="0">
              <a:solidFill>
                <a:schemeClr val="bg1"/>
              </a:solidFill>
              <a:latin typeface="+mn-lt"/>
            </a:endParaRPr>
          </a:p>
          <a:p>
            <a:pPr marL="457200" eaLnBrk="0" fontAlgn="auto" hangingPunct="0">
              <a:lnSpc>
                <a:spcPct val="85000"/>
              </a:lnSpc>
              <a:spcBef>
                <a:spcPts val="0"/>
              </a:spcBef>
              <a:spcAft>
                <a:spcPts val="0"/>
              </a:spcAft>
              <a:buClr>
                <a:srgbClr val="FFFF00"/>
              </a:buClr>
              <a:defRPr/>
            </a:pPr>
            <a:r>
              <a:rPr lang="en-US" sz="2400" u="sng" dirty="0">
                <a:solidFill>
                  <a:schemeClr val="bg1"/>
                </a:solidFill>
                <a:latin typeface="+mn-lt"/>
              </a:rPr>
              <a:t>Chief Financial Officer (CFO)</a:t>
            </a:r>
            <a:r>
              <a:rPr lang="en-US" sz="2400" dirty="0">
                <a:solidFill>
                  <a:schemeClr val="bg1"/>
                </a:solidFill>
                <a:latin typeface="+mn-lt"/>
              </a:rPr>
              <a:t>: highest officer associated </a:t>
            </a:r>
            <a:r>
              <a:rPr lang="en-US" sz="2400" dirty="0">
                <a:solidFill>
                  <a:schemeClr val="bg1"/>
                </a:solidFill>
                <a:latin typeface="+mn-lt"/>
              </a:rPr>
              <a:t>with the </a:t>
            </a:r>
            <a:r>
              <a:rPr lang="en-US" sz="2400" dirty="0">
                <a:solidFill>
                  <a:schemeClr val="bg1"/>
                </a:solidFill>
                <a:latin typeface="+mn-lt"/>
              </a:rPr>
              <a:t>financial and accounting side of the business</a:t>
            </a:r>
            <a:br>
              <a:rPr lang="en-US" sz="2400" dirty="0">
                <a:solidFill>
                  <a:schemeClr val="bg1"/>
                </a:solidFill>
                <a:latin typeface="+mn-lt"/>
              </a:rPr>
            </a:br>
            <a:endParaRPr lang="en-US" sz="2400" b="1" dirty="0">
              <a:solidFill>
                <a:schemeClr val="bg1"/>
              </a:solidFill>
              <a:latin typeface="+mn-lt"/>
            </a:endParaRPr>
          </a:p>
          <a:p>
            <a:pPr eaLnBrk="0" fontAlgn="auto" hangingPunct="0">
              <a:lnSpc>
                <a:spcPct val="85000"/>
              </a:lnSpc>
              <a:spcBef>
                <a:spcPts val="0"/>
              </a:spcBef>
              <a:spcAft>
                <a:spcPts val="0"/>
              </a:spcAft>
              <a:buClr>
                <a:srgbClr val="FFFF00"/>
              </a:buClr>
              <a:defRPr/>
            </a:pPr>
            <a:r>
              <a:rPr lang="en-US" sz="2400" b="1" dirty="0">
                <a:solidFill>
                  <a:schemeClr val="bg1"/>
                </a:solidFill>
                <a:latin typeface="+mn-lt"/>
              </a:rPr>
              <a:t>Accounting staff </a:t>
            </a:r>
            <a:r>
              <a:rPr lang="en-US" sz="2400" b="1" dirty="0">
                <a:solidFill>
                  <a:schemeClr val="bg1"/>
                </a:solidFill>
                <a:latin typeface="+mn-lt"/>
              </a:rPr>
              <a:t>prepare the details of the reports and </a:t>
            </a:r>
            <a:r>
              <a:rPr lang="en-US" sz="2400" b="1" dirty="0">
                <a:solidFill>
                  <a:schemeClr val="bg1"/>
                </a:solidFill>
                <a:latin typeface="+mn-lt"/>
              </a:rPr>
              <a:t>also bear </a:t>
            </a:r>
            <a:r>
              <a:rPr lang="en-US" sz="2400" b="1" dirty="0">
                <a:solidFill>
                  <a:schemeClr val="bg1"/>
                </a:solidFill>
                <a:latin typeface="+mn-lt"/>
              </a:rPr>
              <a:t>professional responsibility for the accuracy of the </a:t>
            </a:r>
            <a:r>
              <a:rPr lang="en-US" sz="2400" b="1" dirty="0">
                <a:solidFill>
                  <a:schemeClr val="bg1"/>
                </a:solidFill>
                <a:latin typeface="+mn-lt"/>
              </a:rPr>
              <a:t>information.</a:t>
            </a:r>
            <a:endParaRPr lang="en-US" sz="2400" b="1" dirty="0">
              <a:solidFill>
                <a:schemeClr val="bg1"/>
              </a:solidFill>
              <a:latin typeface="+mn-lt"/>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left)">
                                      <p:cBhvr>
                                        <p:cTn id="7" dur="1000"/>
                                        <p:tgtEl>
                                          <p:spTgt spid="5">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1000"/>
                                        <p:tgtEl>
                                          <p:spTgt spid="5">
                                            <p:txEl>
                                              <p:pRg st="1" end="1"/>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1000"/>
                                        <p:tgtEl>
                                          <p:spTgt spid="5">
                                            <p:txEl>
                                              <p:pRg st="3" end="3"/>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left)">
                                      <p:cBhvr>
                                        <p:cTn id="19" dur="1000"/>
                                        <p:tgtEl>
                                          <p:spTgt spid="5">
                                            <p:txEl>
                                              <p:pRg st="4" end="4"/>
                                            </p:txEl>
                                          </p:spTgt>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wipe(left)">
                                      <p:cBhvr>
                                        <p:cTn id="23"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0"/>
          <p:cNvSpPr>
            <a:spLocks noGrp="1"/>
          </p:cNvSpPr>
          <p:nvPr>
            <p:ph type="title"/>
          </p:nvPr>
        </p:nvSpPr>
        <p:spPr/>
        <p:txBody>
          <a:bodyPr/>
          <a:lstStyle/>
          <a:p>
            <a:pPr fontAlgn="auto">
              <a:spcAft>
                <a:spcPts val="0"/>
              </a:spcAft>
              <a:defRPr/>
            </a:pPr>
            <a:r>
              <a:rPr lang="en-US" dirty="0" smtClean="0"/>
              <a:t>Board of Directors (Audit Committee)</a:t>
            </a:r>
          </a:p>
        </p:txBody>
      </p:sp>
      <p:sp>
        <p:nvSpPr>
          <p:cNvPr id="13" name="Rectangle 8"/>
          <p:cNvSpPr>
            <a:spLocks noChangeArrowheads="1"/>
          </p:cNvSpPr>
          <p:nvPr/>
        </p:nvSpPr>
        <p:spPr bwMode="auto">
          <a:xfrm>
            <a:off x="1524000" y="1752600"/>
            <a:ext cx="5943600" cy="1195388"/>
          </a:xfrm>
          <a:prstGeom prst="rect">
            <a:avLst/>
          </a:prstGeom>
          <a:solidFill>
            <a:schemeClr val="bg1">
              <a:lumMod val="5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eaLnBrk="0" fontAlgn="auto" hangingPunct="0">
              <a:lnSpc>
                <a:spcPct val="85000"/>
              </a:lnSpc>
              <a:spcBef>
                <a:spcPts val="0"/>
              </a:spcBef>
              <a:spcAft>
                <a:spcPts val="0"/>
              </a:spcAft>
              <a:defRPr/>
            </a:pPr>
            <a:r>
              <a:rPr lang="en-US" sz="2800" b="1" u="sng" dirty="0">
                <a:solidFill>
                  <a:schemeClr val="bg1"/>
                </a:solidFill>
                <a:effectLst>
                  <a:outerShdw blurRad="38100" dist="38100" dir="2700000" algn="tl">
                    <a:srgbClr val="000000"/>
                  </a:outerShdw>
                </a:effectLst>
                <a:latin typeface="+mn-lt"/>
              </a:rPr>
              <a:t>Board of Directors</a:t>
            </a:r>
            <a:endParaRPr lang="en-US" sz="2800" dirty="0">
              <a:solidFill>
                <a:schemeClr val="bg1"/>
              </a:solidFill>
              <a:effectLst>
                <a:outerShdw blurRad="38100" dist="38100" dir="2700000" algn="tl">
                  <a:srgbClr val="000000"/>
                </a:outerShdw>
              </a:effectLst>
              <a:latin typeface="+mn-lt"/>
            </a:endParaRPr>
          </a:p>
          <a:p>
            <a:pPr algn="ctr" fontAlgn="auto">
              <a:spcBef>
                <a:spcPts val="0"/>
              </a:spcBef>
              <a:spcAft>
                <a:spcPts val="0"/>
              </a:spcAft>
              <a:defRPr/>
            </a:pPr>
            <a:r>
              <a:rPr lang="en-US" sz="2400" dirty="0">
                <a:solidFill>
                  <a:schemeClr val="bg1"/>
                </a:solidFill>
                <a:effectLst>
                  <a:outerShdw blurRad="38100" dist="38100" dir="2700000" algn="tl">
                    <a:srgbClr val="000000">
                      <a:alpha val="43137"/>
                    </a:srgbClr>
                  </a:outerShdw>
                </a:effectLst>
                <a:latin typeface="+mn-lt"/>
              </a:rPr>
              <a:t>The board of directors is elected by the stockholders to represent their interests. </a:t>
            </a:r>
            <a:endParaRPr lang="en-US" sz="2400" i="1" dirty="0">
              <a:solidFill>
                <a:schemeClr val="bg1"/>
              </a:solidFill>
              <a:effectLst>
                <a:outerShdw blurRad="38100" dist="38100" dir="2700000" algn="tl">
                  <a:srgbClr val="000000">
                    <a:alpha val="43137"/>
                  </a:srgbClr>
                </a:outerShdw>
              </a:effectLst>
              <a:latin typeface="+mn-lt"/>
            </a:endParaRPr>
          </a:p>
        </p:txBody>
      </p:sp>
      <p:sp>
        <p:nvSpPr>
          <p:cNvPr id="9" name="Rectangle 8"/>
          <p:cNvSpPr>
            <a:spLocks noChangeArrowheads="1"/>
          </p:cNvSpPr>
          <p:nvPr/>
        </p:nvSpPr>
        <p:spPr bwMode="auto">
          <a:xfrm>
            <a:off x="990600" y="3276600"/>
            <a:ext cx="6858000" cy="1563688"/>
          </a:xfrm>
          <a:prstGeom prst="rect">
            <a:avLst/>
          </a:prstGeom>
          <a:solidFill>
            <a:schemeClr val="bg1">
              <a:lumMod val="5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eaLnBrk="0" fontAlgn="auto" hangingPunct="0">
              <a:lnSpc>
                <a:spcPct val="85000"/>
              </a:lnSpc>
              <a:spcBef>
                <a:spcPts val="0"/>
              </a:spcBef>
              <a:spcAft>
                <a:spcPts val="0"/>
              </a:spcAft>
              <a:defRPr/>
            </a:pPr>
            <a:r>
              <a:rPr lang="en-US" sz="2800" b="1" u="sng" dirty="0">
                <a:solidFill>
                  <a:schemeClr val="bg1"/>
                </a:solidFill>
                <a:effectLst>
                  <a:outerShdw blurRad="38100" dist="38100" dir="2700000" algn="tl">
                    <a:srgbClr val="000000"/>
                  </a:outerShdw>
                </a:effectLst>
                <a:latin typeface="+mn-lt"/>
              </a:rPr>
              <a:t>Board of Directors (Audit Committee)</a:t>
            </a:r>
            <a:endParaRPr lang="en-US" sz="2800" dirty="0">
              <a:solidFill>
                <a:schemeClr val="bg1"/>
              </a:solidFill>
              <a:effectLst>
                <a:outerShdw blurRad="38100" dist="38100" dir="2700000" algn="tl">
                  <a:srgbClr val="000000"/>
                </a:outerShdw>
              </a:effectLst>
              <a:latin typeface="+mn-lt"/>
            </a:endParaRPr>
          </a:p>
          <a:p>
            <a:pPr algn="ctr" fontAlgn="auto">
              <a:spcBef>
                <a:spcPts val="0"/>
              </a:spcBef>
              <a:spcAft>
                <a:spcPts val="0"/>
              </a:spcAft>
              <a:defRPr/>
            </a:pPr>
            <a:r>
              <a:rPr lang="en-US" sz="2400" dirty="0">
                <a:solidFill>
                  <a:schemeClr val="bg1"/>
                </a:solidFill>
                <a:effectLst>
                  <a:outerShdw blurRad="38100" dist="38100" dir="2700000" algn="tl">
                    <a:srgbClr val="000000">
                      <a:alpha val="43137"/>
                    </a:srgbClr>
                  </a:outerShdw>
                </a:effectLst>
                <a:latin typeface="+mn-lt"/>
              </a:rPr>
              <a:t>The audit committee of the board of directors is responsible for maintaining the integrity of the company’s financial reports.</a:t>
            </a:r>
            <a:endParaRPr lang="en-US" sz="2400" i="1" dirty="0">
              <a:solidFill>
                <a:schemeClr val="bg1"/>
              </a:solidFill>
              <a:effectLst>
                <a:outerShdw blurRad="38100" dist="38100" dir="2700000" algn="tl">
                  <a:srgbClr val="000000">
                    <a:alpha val="43137"/>
                  </a:srgbClr>
                </a:outerShdw>
              </a:effectLst>
              <a:latin typeface="+mn-lt"/>
            </a:endParaRPr>
          </a:p>
        </p:txBody>
      </p:sp>
      <p:pic>
        <p:nvPicPr>
          <p:cNvPr id="21508" name="Picture 17" descr="C:\Documents and Settings\Cindy\Local Settings\Temporary Internet Files\Content.IE5\CXI6I2E3\MP900284878[1].jpg"/>
          <p:cNvPicPr>
            <a:picLocks noChangeAspect="1" noChangeArrowheads="1"/>
          </p:cNvPicPr>
          <p:nvPr/>
        </p:nvPicPr>
        <p:blipFill>
          <a:blip r:embed="rId3"/>
          <a:srcRect/>
          <a:stretch>
            <a:fillRect/>
          </a:stretch>
        </p:blipFill>
        <p:spPr bwMode="auto">
          <a:xfrm>
            <a:off x="3429000" y="5170488"/>
            <a:ext cx="2362200" cy="1535112"/>
          </a:xfrm>
          <a:prstGeom prst="rect">
            <a:avLst/>
          </a:prstGeom>
          <a:noFill/>
          <a:ln w="9525">
            <a:noFill/>
            <a:miter lim="800000"/>
            <a:headEnd/>
            <a:tailEnd/>
          </a:ln>
        </p:spPr>
      </p:pic>
      <p:sp>
        <p:nvSpPr>
          <p:cNvPr id="21509" name="Rectangle 5"/>
          <p:cNvSpPr>
            <a:spLocks noChangeArrowheads="1"/>
          </p:cNvSpPr>
          <p:nvPr/>
        </p:nvSpPr>
        <p:spPr bwMode="auto">
          <a:xfrm>
            <a:off x="8607425" y="6611938"/>
            <a:ext cx="368300" cy="246062"/>
          </a:xfrm>
          <a:prstGeom prst="rect">
            <a:avLst/>
          </a:prstGeom>
          <a:noFill/>
          <a:ln w="9525">
            <a:noFill/>
            <a:miter lim="800000"/>
            <a:headEnd/>
            <a:tailEnd/>
          </a:ln>
        </p:spPr>
        <p:txBody>
          <a:bodyPr wrap="none">
            <a:spAutoFit/>
          </a:bodyPr>
          <a:lstStyle/>
          <a:p>
            <a:pPr algn="r"/>
            <a:r>
              <a:rPr lang="en-US" sz="1000"/>
              <a:t>5-</a:t>
            </a:r>
            <a:fld id="{285401B1-14D4-4B42-9D2B-BB4DE6BBEC91}" type="slidenum">
              <a:rPr lang="en-US" sz="1000"/>
              <a:pPr algn="r"/>
              <a:t>6</a:t>
            </a:fld>
            <a:endParaRPr lang="en-US" sz="100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ChangeArrowheads="1"/>
          </p:cNvSpPr>
          <p:nvPr/>
        </p:nvSpPr>
        <p:spPr bwMode="auto">
          <a:xfrm>
            <a:off x="1219200" y="1219200"/>
            <a:ext cx="7543800" cy="838200"/>
          </a:xfrm>
          <a:prstGeom prst="rect">
            <a:avLst/>
          </a:prstGeom>
          <a:solidFill>
            <a:schemeClr val="bg1"/>
          </a:solidFill>
          <a:ln w="9525">
            <a:noFill/>
            <a:miter lim="800000"/>
            <a:headEnd/>
            <a:tailEnd/>
          </a:ln>
        </p:spPr>
        <p:txBody>
          <a:bodyPr wrap="none" anchor="ctr"/>
          <a:lstStyle/>
          <a:p>
            <a:endParaRPr lang="en-US"/>
          </a:p>
        </p:txBody>
      </p:sp>
      <p:sp>
        <p:nvSpPr>
          <p:cNvPr id="63504" name="Rectangle 16"/>
          <p:cNvSpPr>
            <a:spLocks noChangeArrowheads="1"/>
          </p:cNvSpPr>
          <p:nvPr/>
        </p:nvSpPr>
        <p:spPr bwMode="auto">
          <a:xfrm>
            <a:off x="762000" y="1905000"/>
            <a:ext cx="7620000" cy="1398588"/>
          </a:xfrm>
          <a:prstGeom prst="rect">
            <a:avLst/>
          </a:prstGeom>
          <a:solidFill>
            <a:schemeClr val="accent1">
              <a:lumMod val="60000"/>
              <a:lumOff val="4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eaLnBrk="0" fontAlgn="auto" hangingPunct="0">
              <a:lnSpc>
                <a:spcPct val="85000"/>
              </a:lnSpc>
              <a:spcBef>
                <a:spcPts val="0"/>
              </a:spcBef>
              <a:spcAft>
                <a:spcPts val="0"/>
              </a:spcAft>
              <a:defRPr/>
            </a:pPr>
            <a:r>
              <a:rPr lang="en-US" sz="2800" b="1" u="sng" dirty="0">
                <a:latin typeface="+mn-lt"/>
              </a:rPr>
              <a:t>Independent Auditors</a:t>
            </a:r>
            <a:endParaRPr lang="en-US" sz="2800" dirty="0">
              <a:latin typeface="+mn-lt"/>
            </a:endParaRPr>
          </a:p>
          <a:p>
            <a:pPr algn="ctr" eaLnBrk="0" fontAlgn="auto" hangingPunct="0">
              <a:lnSpc>
                <a:spcPct val="85000"/>
              </a:lnSpc>
              <a:spcBef>
                <a:spcPts val="0"/>
              </a:spcBef>
              <a:spcAft>
                <a:spcPts val="0"/>
              </a:spcAft>
              <a:defRPr/>
            </a:pPr>
            <a:r>
              <a:rPr lang="en-US" sz="2400" dirty="0">
                <a:latin typeface="+mn-lt"/>
              </a:rPr>
              <a:t>Follow </a:t>
            </a:r>
            <a:r>
              <a:rPr lang="en-US" sz="2400" dirty="0">
                <a:latin typeface="+mn-lt"/>
              </a:rPr>
              <a:t>established auditing standards to assess the fairness of the financial statements and related presentations</a:t>
            </a:r>
          </a:p>
        </p:txBody>
      </p:sp>
      <p:sp>
        <p:nvSpPr>
          <p:cNvPr id="16388" name="Title 17"/>
          <p:cNvSpPr>
            <a:spLocks noGrp="1"/>
          </p:cNvSpPr>
          <p:nvPr>
            <p:ph type="title"/>
          </p:nvPr>
        </p:nvSpPr>
        <p:spPr/>
        <p:txBody>
          <a:bodyPr/>
          <a:lstStyle/>
          <a:p>
            <a:pPr fontAlgn="auto">
              <a:spcAft>
                <a:spcPts val="0"/>
              </a:spcAft>
              <a:defRPr/>
            </a:pPr>
            <a:r>
              <a:rPr lang="en-US" dirty="0" smtClean="0"/>
              <a:t>Auditors</a:t>
            </a:r>
          </a:p>
        </p:txBody>
      </p:sp>
      <p:sp>
        <p:nvSpPr>
          <p:cNvPr id="20" name="TextBox 19"/>
          <p:cNvSpPr txBox="1"/>
          <p:nvPr/>
        </p:nvSpPr>
        <p:spPr>
          <a:xfrm>
            <a:off x="1524000" y="4386263"/>
            <a:ext cx="3124200" cy="1938337"/>
          </a:xfrm>
          <a:prstGeom prst="rect">
            <a:avLst/>
          </a:prstGeom>
          <a:solidFill>
            <a:schemeClr val="accent2">
              <a:lumMod val="60000"/>
              <a:lumOff val="40000"/>
            </a:schemeClr>
          </a:solidFill>
          <a:ln>
            <a:solidFill>
              <a:schemeClr val="tx1"/>
            </a:solid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en-US" sz="2000" dirty="0">
                <a:latin typeface="+mn-lt"/>
              </a:rPr>
              <a:t>An unqualified, or clean, opinion states that the financial statements are fair presentations in all material respects in conformity with GAAP. </a:t>
            </a:r>
          </a:p>
        </p:txBody>
      </p:sp>
      <p:grpSp>
        <p:nvGrpSpPr>
          <p:cNvPr id="23557" name="Group 9"/>
          <p:cNvGrpSpPr>
            <a:grpSpLocks/>
          </p:cNvGrpSpPr>
          <p:nvPr/>
        </p:nvGrpSpPr>
        <p:grpSpPr bwMode="auto">
          <a:xfrm>
            <a:off x="4876800" y="3581400"/>
            <a:ext cx="1981200" cy="2971800"/>
            <a:chOff x="4876800" y="3581400"/>
            <a:chExt cx="1981200" cy="2971800"/>
          </a:xfrm>
        </p:grpSpPr>
        <p:pic>
          <p:nvPicPr>
            <p:cNvPr id="23559" name="Picture 8" descr="C:\Users\DoddandSusan\AppData\Local\Microsoft\Windows\Temporary Internet Files\Content.IE5\QSEUU1H3\MP900448598[1].jpg"/>
            <p:cNvPicPr>
              <a:picLocks noChangeAspect="1" noChangeArrowheads="1"/>
            </p:cNvPicPr>
            <p:nvPr/>
          </p:nvPicPr>
          <p:blipFill>
            <a:blip r:embed="rId3"/>
            <a:srcRect/>
            <a:stretch>
              <a:fillRect/>
            </a:stretch>
          </p:blipFill>
          <p:spPr bwMode="auto">
            <a:xfrm>
              <a:off x="4876800" y="3581400"/>
              <a:ext cx="1981200" cy="2971800"/>
            </a:xfrm>
            <a:prstGeom prst="rect">
              <a:avLst/>
            </a:prstGeom>
            <a:noFill/>
            <a:ln w="9525">
              <a:noFill/>
              <a:miter lim="800000"/>
              <a:headEnd/>
              <a:tailEnd/>
            </a:ln>
          </p:spPr>
        </p:pic>
        <p:sp>
          <p:nvSpPr>
            <p:cNvPr id="23560" name="TextBox 8"/>
            <p:cNvSpPr txBox="1">
              <a:spLocks noChangeArrowheads="1"/>
            </p:cNvSpPr>
            <p:nvPr/>
          </p:nvSpPr>
          <p:spPr bwMode="auto">
            <a:xfrm>
              <a:off x="5486400" y="5239656"/>
              <a:ext cx="1066800" cy="461665"/>
            </a:xfrm>
            <a:prstGeom prst="rect">
              <a:avLst/>
            </a:prstGeom>
            <a:noFill/>
            <a:ln w="9525">
              <a:noFill/>
              <a:miter lim="800000"/>
              <a:headEnd/>
              <a:tailEnd/>
            </a:ln>
          </p:spPr>
          <p:txBody>
            <a:bodyPr>
              <a:spAutoFit/>
            </a:bodyPr>
            <a:lstStyle/>
            <a:p>
              <a:pPr algn="ctr"/>
              <a:r>
                <a:rPr lang="en-US" sz="1200" b="1"/>
                <a:t>Unqualified Opinion</a:t>
              </a:r>
            </a:p>
          </p:txBody>
        </p:sp>
      </p:grpSp>
      <p:sp>
        <p:nvSpPr>
          <p:cNvPr id="23558" name="Rectangle 8"/>
          <p:cNvSpPr>
            <a:spLocks noChangeArrowheads="1"/>
          </p:cNvSpPr>
          <p:nvPr/>
        </p:nvSpPr>
        <p:spPr bwMode="auto">
          <a:xfrm>
            <a:off x="8607425" y="6611938"/>
            <a:ext cx="368300" cy="246062"/>
          </a:xfrm>
          <a:prstGeom prst="rect">
            <a:avLst/>
          </a:prstGeom>
          <a:noFill/>
          <a:ln w="9525">
            <a:noFill/>
            <a:miter lim="800000"/>
            <a:headEnd/>
            <a:tailEnd/>
          </a:ln>
        </p:spPr>
        <p:txBody>
          <a:bodyPr wrap="none">
            <a:spAutoFit/>
          </a:bodyPr>
          <a:lstStyle/>
          <a:p>
            <a:pPr algn="r"/>
            <a:r>
              <a:rPr lang="en-US" sz="1000"/>
              <a:t>5-</a:t>
            </a:r>
            <a:fld id="{EE139CB2-3671-45A3-A0EF-FE1A17801588}" type="slidenum">
              <a:rPr lang="en-US" sz="1000"/>
              <a:pPr algn="r"/>
              <a:t>7</a:t>
            </a:fld>
            <a:endParaRPr lang="en-US" sz="1000"/>
          </a:p>
        </p:txBody>
      </p:sp>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p:txBody>
          <a:bodyPr>
            <a:normAutofit fontScale="90000"/>
          </a:bodyPr>
          <a:lstStyle/>
          <a:p>
            <a:pPr fontAlgn="auto">
              <a:spcAft>
                <a:spcPts val="0"/>
              </a:spcAft>
              <a:defRPr/>
            </a:pPr>
            <a:r>
              <a:rPr lang="en-US" dirty="0" smtClean="0"/>
              <a:t>Information Intermediaries: Information Services and Financial Analysts </a:t>
            </a:r>
          </a:p>
        </p:txBody>
      </p:sp>
      <p:sp>
        <p:nvSpPr>
          <p:cNvPr id="117766" name="Rectangle 6"/>
          <p:cNvSpPr>
            <a:spLocks noChangeArrowheads="1"/>
          </p:cNvSpPr>
          <p:nvPr/>
        </p:nvSpPr>
        <p:spPr bwMode="auto">
          <a:xfrm>
            <a:off x="228600" y="1590675"/>
            <a:ext cx="8610600" cy="4887913"/>
          </a:xfrm>
          <a:prstGeom prst="rect">
            <a:avLst/>
          </a:prstGeom>
          <a:solidFill>
            <a:schemeClr val="accent3">
              <a:lumMod val="40000"/>
              <a:lumOff val="60000"/>
            </a:schemeClr>
          </a:solidFill>
          <a:ln w="12700">
            <a:solidFill>
              <a:schemeClr val="tx1"/>
            </a:solidFill>
            <a:miter lim="800000"/>
            <a:headEnd/>
            <a:tailEnd/>
          </a:ln>
          <a:effectLst>
            <a:outerShdw blurRad="50800" dist="38100" dir="2700000" algn="tl" rotWithShape="0">
              <a:prstClr val="black">
                <a:alpha val="40000"/>
              </a:prstClr>
            </a:outerShdw>
          </a:effectLst>
        </p:spPr>
        <p:txBody>
          <a:bodyPr lIns="90488" tIns="44450" rIns="90488" bIns="44450">
            <a:spAutoFit/>
          </a:bodyPr>
          <a:lstStyle/>
          <a:p>
            <a:pPr algn="ctr" eaLnBrk="0" fontAlgn="auto" hangingPunct="0">
              <a:lnSpc>
                <a:spcPct val="85000"/>
              </a:lnSpc>
              <a:spcBef>
                <a:spcPts val="0"/>
              </a:spcBef>
              <a:spcAft>
                <a:spcPts val="0"/>
              </a:spcAft>
              <a:defRPr/>
            </a:pPr>
            <a:r>
              <a:rPr lang="en-US" sz="2800" b="1" u="sng" dirty="0">
                <a:solidFill>
                  <a:schemeClr val="accent3">
                    <a:lumMod val="75000"/>
                  </a:schemeClr>
                </a:solidFill>
                <a:latin typeface="+mn-lt"/>
              </a:rPr>
              <a:t>Information </a:t>
            </a:r>
            <a:r>
              <a:rPr lang="en-US" sz="2800" b="1" u="sng" dirty="0">
                <a:solidFill>
                  <a:schemeClr val="accent3">
                    <a:lumMod val="75000"/>
                  </a:schemeClr>
                </a:solidFill>
                <a:latin typeface="+mn-lt"/>
              </a:rPr>
              <a:t>Intermediaries</a:t>
            </a:r>
          </a:p>
          <a:p>
            <a:pPr marL="457200" indent="-457200" fontAlgn="auto">
              <a:spcBef>
                <a:spcPts val="0"/>
              </a:spcBef>
              <a:spcAft>
                <a:spcPts val="0"/>
              </a:spcAft>
              <a:buFont typeface="+mj-lt"/>
              <a:buAutoNum type="arabicPeriod"/>
              <a:defRPr/>
            </a:pPr>
            <a:r>
              <a:rPr lang="en-US" sz="2400" dirty="0">
                <a:solidFill>
                  <a:schemeClr val="accent3">
                    <a:lumMod val="75000"/>
                  </a:schemeClr>
                </a:solidFill>
                <a:latin typeface="+mn-lt"/>
              </a:rPr>
              <a:t>Most investors rely on company websites, information services, and financial analysts to gather and analyze information</a:t>
            </a:r>
          </a:p>
          <a:p>
            <a:pPr marL="457200" indent="-457200" fontAlgn="auto">
              <a:spcBef>
                <a:spcPts val="0"/>
              </a:spcBef>
              <a:spcAft>
                <a:spcPts val="0"/>
              </a:spcAft>
              <a:buFont typeface="+mj-lt"/>
              <a:buAutoNum type="arabicPeriod"/>
              <a:defRPr/>
            </a:pPr>
            <a:r>
              <a:rPr lang="en-US" sz="2400" dirty="0">
                <a:solidFill>
                  <a:schemeClr val="accent3">
                    <a:lumMod val="75000"/>
                  </a:schemeClr>
                </a:solidFill>
                <a:latin typeface="+mn-lt"/>
              </a:rPr>
              <a:t>Companies actually file their SEC forms electronically through the EDGAR (Electronic Data Gathering and Retrieval) Service, which is sponsored by the SEC.</a:t>
            </a:r>
            <a:endParaRPr lang="en-US" sz="2400" dirty="0">
              <a:solidFill>
                <a:schemeClr val="accent3">
                  <a:lumMod val="75000"/>
                </a:schemeClr>
              </a:solidFill>
              <a:effectLst>
                <a:outerShdw blurRad="38100" dist="38100" dir="2700000" algn="tl">
                  <a:srgbClr val="000000">
                    <a:alpha val="43137"/>
                  </a:srgbClr>
                </a:outerShdw>
              </a:effectLst>
              <a:latin typeface="+mn-lt"/>
            </a:endParaRPr>
          </a:p>
          <a:p>
            <a:pPr marL="457200" indent="-457200" fontAlgn="auto">
              <a:spcBef>
                <a:spcPts val="0"/>
              </a:spcBef>
              <a:spcAft>
                <a:spcPts val="0"/>
              </a:spcAft>
              <a:buFont typeface="+mj-lt"/>
              <a:buAutoNum type="arabicPeriod"/>
              <a:defRPr/>
            </a:pPr>
            <a:r>
              <a:rPr lang="en-US" sz="2400" dirty="0">
                <a:solidFill>
                  <a:schemeClr val="accent3">
                    <a:lumMod val="75000"/>
                  </a:schemeClr>
                </a:solidFill>
                <a:latin typeface="+mn-lt"/>
              </a:rPr>
              <a:t>Financial analysts receive accounting reports and other information about the company from electronic information services. They also gather information through conversations with company executives and visits to company facilities and competitors. The results of their analyses are combined into analysts’ reports.</a:t>
            </a:r>
            <a:endParaRPr lang="en-US" sz="2400" dirty="0">
              <a:solidFill>
                <a:schemeClr val="accent3">
                  <a:lumMod val="75000"/>
                </a:schemeClr>
              </a:solidFill>
              <a:effectLst>
                <a:outerShdw blurRad="38100" dist="38100" dir="2700000" algn="tl">
                  <a:srgbClr val="000000">
                    <a:alpha val="43137"/>
                  </a:srgbClr>
                </a:outerShdw>
              </a:effectLst>
              <a:latin typeface="+mn-lt"/>
            </a:endParaRPr>
          </a:p>
        </p:txBody>
      </p:sp>
      <p:sp>
        <p:nvSpPr>
          <p:cNvPr id="25603" name="Rectangle 3"/>
          <p:cNvSpPr>
            <a:spLocks noChangeArrowheads="1"/>
          </p:cNvSpPr>
          <p:nvPr/>
        </p:nvSpPr>
        <p:spPr bwMode="auto">
          <a:xfrm>
            <a:off x="8607425" y="6611938"/>
            <a:ext cx="368300" cy="246062"/>
          </a:xfrm>
          <a:prstGeom prst="rect">
            <a:avLst/>
          </a:prstGeom>
          <a:noFill/>
          <a:ln w="9525">
            <a:noFill/>
            <a:miter lim="800000"/>
            <a:headEnd/>
            <a:tailEnd/>
          </a:ln>
        </p:spPr>
        <p:txBody>
          <a:bodyPr wrap="none">
            <a:spAutoFit/>
          </a:bodyPr>
          <a:lstStyle/>
          <a:p>
            <a:pPr algn="r"/>
            <a:r>
              <a:rPr lang="en-US" sz="1000"/>
              <a:t>5-</a:t>
            </a:r>
            <a:fld id="{EEB10196-18BE-4812-989E-460F9AA12B79}" type="slidenum">
              <a:rPr lang="en-US" sz="1000"/>
              <a:pPr algn="r"/>
              <a:t>8</a:t>
            </a:fld>
            <a:endParaRPr lang="en-US" sz="1000"/>
          </a:p>
        </p:txBody>
      </p:sp>
    </p:spTree>
  </p:cSld>
  <p:clrMapOvr>
    <a:masterClrMapping/>
  </p:clrMapOvr>
  <p:transition>
    <p:cover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Information Services: Real world excerpt</a:t>
            </a:r>
            <a:endParaRPr lang="en-US" dirty="0"/>
          </a:p>
        </p:txBody>
      </p:sp>
      <p:pic>
        <p:nvPicPr>
          <p:cNvPr id="27650" name="Picture 2"/>
          <p:cNvPicPr>
            <a:picLocks noChangeAspect="1" noChangeArrowheads="1"/>
          </p:cNvPicPr>
          <p:nvPr/>
        </p:nvPicPr>
        <p:blipFill>
          <a:blip r:embed="rId3"/>
          <a:srcRect/>
          <a:stretch>
            <a:fillRect/>
          </a:stretch>
        </p:blipFill>
        <p:spPr bwMode="auto">
          <a:xfrm>
            <a:off x="1120775" y="1524000"/>
            <a:ext cx="6804025" cy="5016500"/>
          </a:xfrm>
          <a:prstGeom prst="rect">
            <a:avLst/>
          </a:prstGeom>
          <a:noFill/>
          <a:ln w="9525">
            <a:noFill/>
            <a:miter lim="800000"/>
            <a:headEnd/>
            <a:tailEnd/>
          </a:ln>
        </p:spPr>
      </p:pic>
      <p:pic>
        <p:nvPicPr>
          <p:cNvPr id="27651" name="Picture 4"/>
          <p:cNvPicPr>
            <a:picLocks noChangeAspect="1" noChangeArrowheads="1"/>
          </p:cNvPicPr>
          <p:nvPr/>
        </p:nvPicPr>
        <p:blipFill>
          <a:blip r:embed="rId4"/>
          <a:srcRect/>
          <a:stretch>
            <a:fillRect/>
          </a:stretch>
        </p:blipFill>
        <p:spPr bwMode="auto">
          <a:xfrm>
            <a:off x="180975" y="2809875"/>
            <a:ext cx="1057275" cy="457200"/>
          </a:xfrm>
          <a:prstGeom prst="rect">
            <a:avLst/>
          </a:prstGeom>
          <a:noFill/>
          <a:ln w="9525">
            <a:noFill/>
            <a:miter lim="800000"/>
            <a:headEnd/>
            <a:tailEnd/>
          </a:ln>
        </p:spPr>
      </p:pic>
      <p:pic>
        <p:nvPicPr>
          <p:cNvPr id="27652" name="Picture 5"/>
          <p:cNvPicPr>
            <a:picLocks noChangeAspect="1" noChangeArrowheads="1"/>
          </p:cNvPicPr>
          <p:nvPr/>
        </p:nvPicPr>
        <p:blipFill>
          <a:blip r:embed="rId5"/>
          <a:srcRect/>
          <a:stretch>
            <a:fillRect/>
          </a:stretch>
        </p:blipFill>
        <p:spPr bwMode="auto">
          <a:xfrm>
            <a:off x="166688" y="2071688"/>
            <a:ext cx="1095375" cy="657225"/>
          </a:xfrm>
          <a:prstGeom prst="rect">
            <a:avLst/>
          </a:prstGeom>
          <a:noFill/>
          <a:ln w="9525">
            <a:noFill/>
            <a:miter lim="800000"/>
            <a:headEnd/>
            <a:tailEnd/>
          </a:ln>
        </p:spPr>
      </p:pic>
      <p:pic>
        <p:nvPicPr>
          <p:cNvPr id="27653" name="Picture 6"/>
          <p:cNvPicPr>
            <a:picLocks noChangeAspect="1" noChangeArrowheads="1"/>
          </p:cNvPicPr>
          <p:nvPr/>
        </p:nvPicPr>
        <p:blipFill>
          <a:blip r:embed="rId6"/>
          <a:srcRect/>
          <a:stretch>
            <a:fillRect/>
          </a:stretch>
        </p:blipFill>
        <p:spPr bwMode="auto">
          <a:xfrm>
            <a:off x="7820025" y="3429000"/>
            <a:ext cx="1123950" cy="523875"/>
          </a:xfrm>
          <a:prstGeom prst="rect">
            <a:avLst/>
          </a:prstGeom>
          <a:noFill/>
          <a:ln w="9525">
            <a:noFill/>
            <a:miter lim="800000"/>
            <a:headEnd/>
            <a:tailEnd/>
          </a:ln>
        </p:spPr>
      </p:pic>
      <p:pic>
        <p:nvPicPr>
          <p:cNvPr id="27654" name="Picture 7"/>
          <p:cNvPicPr>
            <a:picLocks noChangeAspect="1" noChangeArrowheads="1"/>
          </p:cNvPicPr>
          <p:nvPr/>
        </p:nvPicPr>
        <p:blipFill>
          <a:blip r:embed="rId7"/>
          <a:srcRect/>
          <a:stretch>
            <a:fillRect/>
          </a:stretch>
        </p:blipFill>
        <p:spPr bwMode="auto">
          <a:xfrm>
            <a:off x="7681913" y="5257800"/>
            <a:ext cx="1285875" cy="466725"/>
          </a:xfrm>
          <a:prstGeom prst="rect">
            <a:avLst/>
          </a:prstGeom>
          <a:noFill/>
          <a:ln w="9525">
            <a:noFill/>
            <a:miter lim="800000"/>
            <a:headEnd/>
            <a:tailEnd/>
          </a:ln>
        </p:spPr>
      </p:pic>
      <p:pic>
        <p:nvPicPr>
          <p:cNvPr id="27655" name="Picture 10"/>
          <p:cNvPicPr>
            <a:picLocks noChangeAspect="1" noChangeArrowheads="1"/>
          </p:cNvPicPr>
          <p:nvPr/>
        </p:nvPicPr>
        <p:blipFill>
          <a:blip r:embed="rId8"/>
          <a:srcRect/>
          <a:stretch>
            <a:fillRect/>
          </a:stretch>
        </p:blipFill>
        <p:spPr bwMode="auto">
          <a:xfrm>
            <a:off x="4486275" y="6515100"/>
            <a:ext cx="1533525" cy="342900"/>
          </a:xfrm>
          <a:prstGeom prst="rect">
            <a:avLst/>
          </a:prstGeom>
          <a:noFill/>
          <a:ln w="9525">
            <a:noFill/>
            <a:miter lim="800000"/>
            <a:headEnd/>
            <a:tailEnd/>
          </a:ln>
        </p:spPr>
      </p:pic>
      <p:sp>
        <p:nvSpPr>
          <p:cNvPr id="27656" name="Rectangle 8"/>
          <p:cNvSpPr>
            <a:spLocks noChangeArrowheads="1"/>
          </p:cNvSpPr>
          <p:nvPr/>
        </p:nvSpPr>
        <p:spPr bwMode="auto">
          <a:xfrm>
            <a:off x="8607425" y="6611938"/>
            <a:ext cx="368300" cy="246062"/>
          </a:xfrm>
          <a:prstGeom prst="rect">
            <a:avLst/>
          </a:prstGeom>
          <a:noFill/>
          <a:ln w="9525">
            <a:noFill/>
            <a:miter lim="800000"/>
            <a:headEnd/>
            <a:tailEnd/>
          </a:ln>
        </p:spPr>
        <p:txBody>
          <a:bodyPr wrap="none">
            <a:spAutoFit/>
          </a:bodyPr>
          <a:lstStyle/>
          <a:p>
            <a:pPr algn="r"/>
            <a:r>
              <a:rPr lang="en-US" sz="1000"/>
              <a:t>5-</a:t>
            </a:r>
            <a:fld id="{16BFDE68-F6EA-4710-B147-BBFD61EA9DA1}" type="slidenum">
              <a:rPr lang="en-US" sz="1000"/>
              <a:pPr algn="r"/>
              <a:t>9</a:t>
            </a:fld>
            <a:endParaRPr lang="en-US" sz="100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2290</TotalTime>
  <Words>4828</Words>
  <Application>Microsoft Office PowerPoint</Application>
  <PresentationFormat>On-screen Show (4:3)</PresentationFormat>
  <Paragraphs>270</Paragraphs>
  <Slides>36</Slides>
  <Notes>36</Notes>
  <HiddenSlides>0</HiddenSlides>
  <MMClips>0</MMClips>
  <ScaleCrop>false</ScaleCrop>
  <HeadingPairs>
    <vt:vector size="6" baseType="variant">
      <vt:variant>
        <vt:lpstr>Fonts Used</vt:lpstr>
      </vt:variant>
      <vt:variant>
        <vt:i4>6</vt:i4>
      </vt:variant>
      <vt:variant>
        <vt:lpstr>Design Template</vt:lpstr>
      </vt:variant>
      <vt:variant>
        <vt:i4>7</vt:i4>
      </vt:variant>
      <vt:variant>
        <vt:lpstr>Slide Titles</vt:lpstr>
      </vt:variant>
      <vt:variant>
        <vt:i4>36</vt:i4>
      </vt:variant>
    </vt:vector>
  </HeadingPairs>
  <TitlesOfParts>
    <vt:vector size="49" baseType="lpstr">
      <vt:lpstr>Arial</vt:lpstr>
      <vt:lpstr>Calibri</vt:lpstr>
      <vt:lpstr>Book Antiqua</vt:lpstr>
      <vt:lpstr>Arial Black</vt:lpstr>
      <vt:lpstr>Wingdings</vt:lpstr>
      <vt:lpstr>Verdana</vt:lpstr>
      <vt:lpstr>Essential</vt:lpstr>
      <vt:lpstr>Essential</vt:lpstr>
      <vt:lpstr>Essential</vt:lpstr>
      <vt:lpstr>Essential</vt:lpstr>
      <vt:lpstr>Essential</vt:lpstr>
      <vt:lpstr>Essential</vt:lpstr>
      <vt:lpstr>Essential</vt:lpstr>
      <vt:lpstr>CHAPTER 5</vt:lpstr>
      <vt:lpstr>UNDERSTANDING THE BUSINESS</vt:lpstr>
      <vt:lpstr>PLAYERS IN THE ACCOUNTING COMMUNICATION PROCESS</vt:lpstr>
      <vt:lpstr>REGULATORS</vt:lpstr>
      <vt:lpstr>MANAGERS</vt:lpstr>
      <vt:lpstr>BOARD OF DIRECTORS (AUDIT COMMITTEE)</vt:lpstr>
      <vt:lpstr>AUDITORS</vt:lpstr>
      <vt:lpstr>INFORMATION INTERMEDIARIES: INFORMATION SERVICES AND FINANCIAL ANALYSTS </vt:lpstr>
      <vt:lpstr>INFORMATION SERVICES: REAL WORLD EXCERPT</vt:lpstr>
      <vt:lpstr>USERS: INSTITUTIONAL AND PRIVATE INVESTORS, CREDITORS, AND OTHER</vt:lpstr>
      <vt:lpstr>THE DISCLOSURE PROCESS:  SEC REGULATION FD</vt:lpstr>
      <vt:lpstr>THE DISCLOSURE PROCESS:  PRESS RELEASES</vt:lpstr>
      <vt:lpstr>THE DISCLOSURE PROCESS: ANNUAL REPORTS AND FORM 10-K</vt:lpstr>
      <vt:lpstr>A CLOSER LOOK AT FINANCIAL STATEMENT FORMATS AND NOTES</vt:lpstr>
      <vt:lpstr>CLASSIFIED BALANCE SHEET</vt:lpstr>
      <vt:lpstr>CLASSIFIED INCOME STATEMENT</vt:lpstr>
      <vt:lpstr>NONRECURRING ITEMS</vt:lpstr>
      <vt:lpstr>EARNINGS PER SHARE </vt:lpstr>
      <vt:lpstr>GROSS PROFIT PERCENTAGE </vt:lpstr>
      <vt:lpstr>STATEMENT OF COMPREHENSIVE INCOME</vt:lpstr>
      <vt:lpstr>STATEMENT OF STOCKHOLDERS’ EQUITY</vt:lpstr>
      <vt:lpstr>STATEMENT OF CASH FLOWS</vt:lpstr>
      <vt:lpstr>STATEMENT OF CASH FLOWS</vt:lpstr>
      <vt:lpstr>NOTES TO FINANCIAL STATEMENTS</vt:lpstr>
      <vt:lpstr>ACCOUNTING RULES APPLIED IN THE COMPANY’S STATEMENTS</vt:lpstr>
      <vt:lpstr>ADDITIONAL DETAIL SUPPORTING REPORTED NUMBERS</vt:lpstr>
      <vt:lpstr>RELEVANT FINANCIAL INFORMATION NOT DISCLOSED ON THE STATEMENTS</vt:lpstr>
      <vt:lpstr>VOLUNTARY DISCLOSURES</vt:lpstr>
      <vt:lpstr>DIFFERENCES IN ACCOUNTING METHODS ACCEPTABLE UNDER  IFRS AND U.S. GAAP</vt:lpstr>
      <vt:lpstr>RETURN ON ASSETS (ROA) ANALYSIS</vt:lpstr>
      <vt:lpstr>ROA PROFIT DRIVER ANALYSIS AND BUSINESS STRATEGY</vt:lpstr>
      <vt:lpstr>HOW TRANSACTIONS AFFECT RATIOS</vt:lpstr>
      <vt:lpstr>HOW TRANSACTIONS AFFECT RATIOS</vt:lpstr>
      <vt:lpstr>HOW TRANSACTIONS AFFECT RATIOS</vt:lpstr>
      <vt:lpstr>HOW TRANSACTIONS AFFECT RATIOS</vt:lpstr>
      <vt:lpstr>END OF CHAPTER 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dc:creator>
  <cp:lastModifiedBy>IT Operations</cp:lastModifiedBy>
  <cp:revision>50</cp:revision>
  <dcterms:created xsi:type="dcterms:W3CDTF">2013-04-01T20:41:30Z</dcterms:created>
  <dcterms:modified xsi:type="dcterms:W3CDTF">2013-06-18T07:42:04Z</dcterms:modified>
</cp:coreProperties>
</file>