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5"/>
  </p:notesMasterIdLst>
  <p:handoutMasterIdLst>
    <p:handoutMasterId r:id="rId36"/>
  </p:handoutMasterIdLst>
  <p:sldIdLst>
    <p:sldId id="258" r:id="rId2"/>
    <p:sldId id="260" r:id="rId3"/>
    <p:sldId id="261" r:id="rId4"/>
    <p:sldId id="264"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4" r:id="rId23"/>
    <p:sldId id="283" r:id="rId24"/>
    <p:sldId id="285" r:id="rId25"/>
    <p:sldId id="286" r:id="rId26"/>
    <p:sldId id="287" r:id="rId27"/>
    <p:sldId id="288" r:id="rId28"/>
    <p:sldId id="289" r:id="rId29"/>
    <p:sldId id="290" r:id="rId30"/>
    <p:sldId id="291" r:id="rId31"/>
    <p:sldId id="292" r:id="rId32"/>
    <p:sldId id="293" r:id="rId33"/>
    <p:sldId id="294" r:id="rId34"/>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35" clrIdx="0"/>
  <p:cmAuthor id="1" name="Jon Book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8953" autoAdjust="0"/>
  </p:normalViewPr>
  <p:slideViewPr>
    <p:cSldViewPr>
      <p:cViewPr>
        <p:scale>
          <a:sx n="50" d="100"/>
          <a:sy n="50" d="100"/>
        </p:scale>
        <p:origin x="-2256" y="-7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5" d="100"/>
          <a:sy n="45" d="100"/>
        </p:scale>
        <p:origin x="-2261" y="-77"/>
      </p:cViewPr>
      <p:guideLst>
        <p:guide orient="horz" pos="2932"/>
        <p:guide pos="219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40175" y="0"/>
            <a:ext cx="3013075" cy="465138"/>
          </a:xfrm>
          <a:prstGeom prst="rect">
            <a:avLst/>
          </a:prstGeom>
        </p:spPr>
        <p:txBody>
          <a:bodyPr vert="horz" lIns="92930" tIns="46465" rIns="92930" bIns="46465" rtlCol="0"/>
          <a:lstStyle>
            <a:lvl1pPr algn="r" fontAlgn="auto">
              <a:spcBef>
                <a:spcPts val="0"/>
              </a:spcBef>
              <a:spcAft>
                <a:spcPts val="0"/>
              </a:spcAft>
              <a:defRPr sz="1200" dirty="0">
                <a:latin typeface="+mn-lt"/>
              </a:defRPr>
            </a:lvl1pPr>
          </a:lstStyle>
          <a:p>
            <a:pPr>
              <a:defRPr/>
            </a:pPr>
            <a:r>
              <a:rPr lang="en-US"/>
              <a:t>2</a:t>
            </a:r>
            <a:r>
              <a:rPr lang="en-US" smtClean="0"/>
              <a:t>-</a:t>
            </a:r>
            <a:fld id="{D79A8BF4-3A49-4E6B-900C-CB97617302ED}" type="slidenum">
              <a:rPr lang="en-US" smtClean="0"/>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pPr lvl="0"/>
            <a:endParaRPr lang="en-US" noProof="0" dirty="0"/>
          </a:p>
        </p:txBody>
      </p:sp>
      <p:sp>
        <p:nvSpPr>
          <p:cNvPr id="5" name="Notes Placeholder 4"/>
          <p:cNvSpPr>
            <a:spLocks noGrp="1"/>
          </p:cNvSpPr>
          <p:nvPr>
            <p:ph type="body" sz="quarter" idx="3"/>
          </p:nvPr>
        </p:nvSpPr>
        <p:spPr>
          <a:xfrm>
            <a:off x="695325" y="4421188"/>
            <a:ext cx="5564188" cy="4189412"/>
          </a:xfrm>
          <a:prstGeom prst="rect">
            <a:avLst/>
          </a:prstGeom>
        </p:spPr>
        <p:txBody>
          <a:bodyPr vert="horz" lIns="92930" tIns="46465" rIns="92930" bIns="4646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6027738" y="0"/>
            <a:ext cx="927100" cy="250825"/>
          </a:xfrm>
          <a:prstGeom prst="rect">
            <a:avLst/>
          </a:prstGeom>
          <a:noFill/>
        </p:spPr>
        <p:txBody>
          <a:bodyPr lIns="92930" tIns="46465" rIns="92930" bIns="46465">
            <a:spAutoFit/>
          </a:bodyPr>
          <a:lstStyle/>
          <a:p>
            <a:pPr algn="r" fontAlgn="auto">
              <a:spcBef>
                <a:spcPts val="0"/>
              </a:spcBef>
              <a:spcAft>
                <a:spcPts val="0"/>
              </a:spcAft>
              <a:defRPr/>
            </a:pPr>
            <a:r>
              <a:rPr lang="en-US" sz="1000" dirty="0">
                <a:latin typeface="+mn-lt"/>
              </a:rPr>
              <a:t>2-</a:t>
            </a:r>
            <a:fld id="{94431452-FD59-49A4-ABFB-693B69DAFC4C}"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2: Investing and Financing Decisions and the Accounting System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accounting equation must remain in balance after each transaction. That is, total assets (resources) must equal total liabilities and stockholders’ equity (claims to resources). If all correct accounts have been identified and the appropriate direction of the effect on each account has been determined, the equation</a:t>
            </a:r>
          </a:p>
          <a:p>
            <a:pPr>
              <a:spcBef>
                <a:spcPct val="0"/>
              </a:spcBef>
            </a:pPr>
            <a:r>
              <a:rPr lang="en-US" smtClean="0"/>
              <a:t>should remain in balance.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Chipotle’s engages in the following events during the first quarter of 2012. Account titles are from that balance sheet, and remember that, for simplicity, all amounts are in thousands of dollars.</a:t>
            </a:r>
          </a:p>
          <a:p>
            <a:pPr>
              <a:spcBef>
                <a:spcPct val="0"/>
              </a:spcBef>
            </a:pPr>
            <a:endParaRPr lang="en-US" smtClean="0"/>
          </a:p>
          <a:p>
            <a:pPr>
              <a:spcBef>
                <a:spcPct val="0"/>
              </a:spcBef>
            </a:pPr>
            <a:r>
              <a:rPr lang="en-US" smtClean="0"/>
              <a:t>Chipotle’s first transaction (lettered a) is to issue 10,000 of additional common stock to new investors for cash. The two accounts affected were the cash account, an asset, that increases by $62,300, and contributed capital, an equity account, that also increases by the same amount.</a:t>
            </a:r>
          </a:p>
          <a:p>
            <a:pPr>
              <a:spcBef>
                <a:spcPct val="0"/>
              </a:spcBef>
            </a:pPr>
            <a:endParaRPr lang="en-US" smtClean="0"/>
          </a:p>
          <a:p>
            <a:pPr>
              <a:spcBef>
                <a:spcPct val="0"/>
              </a:spcBef>
            </a:pPr>
            <a:r>
              <a:rPr lang="en-US" smtClean="0"/>
              <a:t>The common stock account increases by $100 (10,000 shares times $0.01 par value per share). Additional paid-in capital increases by the difference of $62,200.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Events (</a:t>
            </a:r>
            <a:r>
              <a:rPr lang="en-US" i="1" smtClean="0"/>
              <a:t>a</a:t>
            </a:r>
            <a:r>
              <a:rPr lang="en-US" smtClean="0"/>
              <a:t>) and (</a:t>
            </a:r>
            <a:r>
              <a:rPr lang="en-US" i="1" smtClean="0"/>
              <a:t>b</a:t>
            </a:r>
            <a:r>
              <a:rPr lang="en-US" smtClean="0"/>
              <a:t>) are financing transactions. Companies that need cash for investing purposes (to buy or build additional facilities) often seek funds by selling stock to investors as in event (</a:t>
            </a:r>
            <a:r>
              <a:rPr lang="en-US" i="1" smtClean="0"/>
              <a:t>a</a:t>
            </a:r>
            <a:r>
              <a:rPr lang="en-US" smtClean="0"/>
              <a:t>) or by borrowing from creditors as in event (</a:t>
            </a:r>
            <a:r>
              <a:rPr lang="en-US" i="1" smtClean="0"/>
              <a:t>b</a:t>
            </a:r>
            <a:r>
              <a:rPr lang="en-US" smtClean="0"/>
              <a:t>). Notice that the accounting equation is in balance after the identification and classification of the accounts involved in the transactions.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cs typeface="Arial" charset="0"/>
              </a:rPr>
              <a:t>For entry c, Chipotle’s purchases new ovens, counters, refrigerators, and other equipment costing $63,100, paying $55,100 in cash and signing a two-year note for the balance. In this transaction there are three accounts involved: (1) Cash, an asset that decreases by $55,100, (2) Equipment, an asset that increases by $63,100, and (3) Notes Payable, a liability that increases by $8,000. The accounting equation remains in balance with total assets of $72,300, and total liabilities and stockholders’ equity of $72,300.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transaction d, Chipotle pays $400 to its bank on the amount borrowed in transaction (b) above (ignore interest). Both the Cash account (an assets) and Notes Payable (a liability) are decreased by $400.</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transaction e, Chipotle purchases the stock of other companies as a long-term investment, paying $60,400 in cash. Of the total paid, $39,500 is considered a short-term investment by management and the remainder, $20,900, is considered a long-term investment. The Cash account (an assets) decreased by $60,400, while the short-term investment (an asset increased by $39,500), and the long-term investments (an asset increased by $20,900). Because we are exchanging one asset (Cash) for another asset (Short-term, and Long-term investments), there is no change in the total assets, liabilities and stockholders’ equity.</a:t>
            </a:r>
          </a:p>
          <a:p>
            <a:pPr>
              <a:spcBef>
                <a:spcPct val="0"/>
              </a:spcBef>
            </a:pPr>
            <a:endParaRPr lang="en-US" smtClean="0"/>
          </a:p>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transaction f, the board of directors of Chipotle declares that the Company will pay $3,000 in cash dividends to shareholders next month.</a:t>
            </a:r>
          </a:p>
          <a:p>
            <a:pPr>
              <a:spcBef>
                <a:spcPct val="0"/>
              </a:spcBef>
            </a:pPr>
            <a:endParaRPr lang="en-US" smtClean="0"/>
          </a:p>
          <a:p>
            <a:pPr>
              <a:spcBef>
                <a:spcPct val="0"/>
              </a:spcBef>
            </a:pPr>
            <a:r>
              <a:rPr lang="en-US" smtClean="0"/>
              <a:t>Retained Earnings represent the profits available to shareholders. When a company’s board of directors declares a cash dividend, Retained Earnings is reduced. Thus, the company experiences a reduction in the profits it has available to distribute to shareholders. On the other hand, until the dividends are paid, they are considered a liability (Dividends Payable). When the dividend is paid to stockholders, the Dividend Payable account is removed.</a:t>
            </a:r>
            <a:r>
              <a:rPr lang="en-US" b="1" smtClean="0"/>
              <a:t> </a:t>
            </a:r>
            <a:r>
              <a:rPr lang="en-US" smtClean="0"/>
              <a:t>After the identification and classification of the transaction, the accounting equation is still in balance. This transaction did not impact the asset side of the equation.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58"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a:spcBef>
                <a:spcPct val="0"/>
              </a:spcBef>
            </a:pPr>
            <a:r>
              <a:rPr lang="en-US" smtClean="0"/>
              <a:t>For most organizations, recording the effects of transactions and keeping track of account balances in the manner just presented is impractical. To handle the multitude of daily transactions that business generates, companies establish accounting systems, usually computerized, that follow a cycle. The accounting cycle, illustrated on this slide, highlights the primary activities performed during the accounting period to analyze, record, and post transactions. In Chapters 2 and 3, we will illustrate these activities during the accounting period. In Chapter 4, we will complete the accounting cycle by discussing and illustrating activities at the end of the accounting period to adjust the records, prepare financial statements, and close the accounting records.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During the accounting period, transactions that result in exchanges between the company and other external parties are analyzed and recorded in the general journal in chronological order, and the related accounts are updated in the general ledger. These formal records are based on two very important tools used by accountants: journal entries and T-accounts. From the standpoint of accounting systems design, these analytical tools are a more efficient way to reflect the effects of transactions, determine account balances, and prepare financial statements. As future business managers, you should develop your understanding and use of these tools in financial analysis. For those studying accounting, this knowledge is the foundation for an understanding of the accounting system and future accounting coursework.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fontAlgn="auto">
              <a:spcBef>
                <a:spcPts val="0"/>
              </a:spcBef>
              <a:spcAft>
                <a:spcPts val="0"/>
              </a:spcAft>
              <a:defRPr/>
            </a:pPr>
            <a:r>
              <a:rPr lang="en-US" dirty="0" smtClean="0"/>
              <a:t>Throughout this course we are going to use the T-account as a tool to represent a ledger account. “T-account” is merely a shorthand term for the entire ledger account. The T-account has a left side, called the debit side, and a right side, called the credit side.</a:t>
            </a:r>
          </a:p>
          <a:p>
            <a:pPr fontAlgn="auto">
              <a:spcBef>
                <a:spcPts val="0"/>
              </a:spcBef>
              <a:spcAft>
                <a:spcPts val="0"/>
              </a:spcAft>
              <a:defRPr/>
            </a:pPr>
            <a:endParaRPr lang="en-US" dirty="0" smtClean="0"/>
          </a:p>
          <a:p>
            <a:pPr fontAlgn="auto">
              <a:spcBef>
                <a:spcPts val="0"/>
              </a:spcBef>
              <a:spcAft>
                <a:spcPts val="0"/>
              </a:spcAft>
              <a:defRPr/>
            </a:pPr>
            <a:r>
              <a:rPr lang="en-US" dirty="0" smtClean="0"/>
              <a:t>As we saw earlier, transaction effects increase and decrease assets, liabilities, and stockholders’ equity. To reflect the direction of these effects efficiently, we need to structure the transaction analysis model. As shown on this slide, the critical structural factor is the following: The increase symbol + is located on the left side of the T for accounts on the left side of the accounting equation (assets) and on the right side of the T for accounts on the right side of the equation (liabilities and stockholders’ equity).</a:t>
            </a:r>
          </a:p>
          <a:p>
            <a:pPr fontAlgn="auto">
              <a:spcBef>
                <a:spcPts val="0"/>
              </a:spcBef>
              <a:spcAft>
                <a:spcPts val="0"/>
              </a:spcAft>
              <a:defRPr/>
            </a:pPr>
            <a:endParaRPr lang="en-US" dirty="0" smtClean="0"/>
          </a:p>
          <a:p>
            <a:pPr fontAlgn="auto">
              <a:spcBef>
                <a:spcPts val="0"/>
              </a:spcBef>
              <a:spcAft>
                <a:spcPts val="0"/>
              </a:spcAft>
              <a:defRPr/>
            </a:pPr>
            <a:r>
              <a:rPr lang="en-US" dirty="0" smtClean="0"/>
              <a:t>From this transaction analysis model, we can observe the following:</a:t>
            </a:r>
          </a:p>
          <a:p>
            <a:pPr marL="232326" indent="-232326" fontAlgn="auto">
              <a:spcBef>
                <a:spcPts val="0"/>
              </a:spcBef>
              <a:spcAft>
                <a:spcPts val="0"/>
              </a:spcAft>
              <a:buFont typeface="+mj-lt"/>
              <a:buAutoNum type="arabicPeriod"/>
              <a:defRPr/>
            </a:pPr>
            <a:r>
              <a:rPr lang="en-US" dirty="0" smtClean="0"/>
              <a:t>Asset accounts increase on the left (debit) side; they have debit balances. It would be highly unusual for an asset account, such as Inventory, to have a negative (credit) balance.</a:t>
            </a:r>
          </a:p>
          <a:p>
            <a:pPr marL="232326" indent="-232326" fontAlgn="auto">
              <a:spcBef>
                <a:spcPts val="0"/>
              </a:spcBef>
              <a:spcAft>
                <a:spcPts val="0"/>
              </a:spcAft>
              <a:buFont typeface="+mj-lt"/>
              <a:buAutoNum type="arabicPeriod"/>
              <a:defRPr/>
            </a:pPr>
            <a:r>
              <a:rPr lang="en-US" dirty="0" smtClean="0"/>
              <a:t>Liability and stockholders’ equity accounts increase on the right (credit) side, creating credit balances. </a:t>
            </a:r>
          </a:p>
          <a:p>
            <a:pPr fontAlgn="auto">
              <a:spcBef>
                <a:spcPts val="0"/>
              </a:spcBef>
              <a:spcAft>
                <a:spcPts val="0"/>
              </a:spcAft>
              <a:defRPr/>
            </a:pPr>
            <a:endParaRPr lang="en-US" dirty="0" smtClean="0"/>
          </a:p>
          <a:p>
            <a:pPr fontAlgn="auto">
              <a:spcBef>
                <a:spcPts val="0"/>
              </a:spcBef>
              <a:spcAft>
                <a:spcPts val="0"/>
              </a:spcAft>
              <a:defRPr/>
            </a:pPr>
            <a:r>
              <a:rPr lang="en-US" dirty="0" smtClean="0"/>
              <a:t>The words debit and credit have no specific meaning other than that they represent a left and right side of the ledger account.</a:t>
            </a:r>
          </a:p>
          <a:p>
            <a:pPr fontAlgn="auto">
              <a:spcBef>
                <a:spcPts val="0"/>
              </a:spcBef>
              <a:spcAft>
                <a:spcPts val="0"/>
              </a:spcAft>
              <a:defRPr/>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“fast-casual” segment of the $1.7 trillion restaurant industry generates more than $23 billion in sales annually. What identifies a restaurant as fast-casual? Typically, customers still order at the register as in a fast-food restaurant, but there are usually no drive-thru options and the food is made to order and served in modern and upscale surroundings. Checks typically range between $8 and $16. The largest fast-casual restaurant chain is Chipotle Mexican Grill, followed by Panera Bread Company. Franchising is common in chain restaurants. </a:t>
            </a:r>
          </a:p>
          <a:p>
            <a:pPr>
              <a:spcBef>
                <a:spcPct val="0"/>
              </a:spcBef>
            </a:pPr>
            <a:endParaRPr lang="en-US" smtClean="0"/>
          </a:p>
          <a:p>
            <a:pPr>
              <a:spcBef>
                <a:spcPct val="0"/>
              </a:spcBef>
            </a:pPr>
            <a:r>
              <a:rPr lang="en-US" smtClean="0"/>
              <a:t>The largest restaurant to use franchising is Subway, with over 37,000 restaurants—all franchised. Franchising involves selling the right to use or sell a product or service to another. This is an easy way for someone to start his or her own business because the franchisor (the seller, such as Panera Bread) often provides site location, design, marketing, and management training support in exchange for initial franchise fees and ongoing royalty fees usually based on weekly sales. At Panera Bread, for example, only 48 percent of the stores are company-owned.</a:t>
            </a:r>
          </a:p>
          <a:p>
            <a:pPr>
              <a:spcBef>
                <a:spcPct val="0"/>
              </a:spcBef>
            </a:pPr>
            <a:endParaRPr lang="en-US" smtClean="0"/>
          </a:p>
          <a:p>
            <a:pPr>
              <a:spcBef>
                <a:spcPct val="0"/>
              </a:spcBef>
            </a:pPr>
            <a:r>
              <a:rPr lang="en-US" smtClean="0"/>
              <a:t>In this chapter we will focus on Chipotle Mexican Grill. Unlike most restaurant chains, Chipotle does not franchise the business. All restaurants are company-owned. Before we can adequately prepare a balance sheet, we must know what activities caused changes in it. Additionally, we have to know how specific activities affect each balance. Finally, we need to know how the company tracks balance sheet amounts.</a:t>
            </a:r>
          </a:p>
          <a:p>
            <a:pPr>
              <a:spcBef>
                <a:spcPct val="0"/>
              </a:spcBef>
            </a:pPr>
            <a:endParaRPr lang="en-US" smtClean="0"/>
          </a:p>
          <a:p>
            <a:pPr>
              <a:spcBef>
                <a:spcPct val="0"/>
              </a:spcBef>
            </a:pPr>
            <a:r>
              <a:rPr lang="en-US" smtClean="0"/>
              <a:t>In this chapter, we focus on some typical asset acquisition activities (often called investing activities), along with related financing activities</a:t>
            </a:r>
            <a:r>
              <a:rPr lang="en-US" b="1" smtClean="0"/>
              <a:t>, </a:t>
            </a:r>
            <a:r>
              <a:rPr lang="en-US" smtClean="0"/>
              <a:t>such as borrowing funds from creditors or selling stock to investors to provide the cash necessary to acquire the assets. We examine those activities that affect only balance sheet amounts. Operating activities that affect both the income statement and the balance sheet are covered in Chapters 3 and 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remember which accounts debits increase with debit effects and which accounts credits increase credit effects, recall that a debit (left) increases asset accounts because assets are on the left side of the accounting equation (A = L + SE). Similarly, a credit (right) increases liability and stockholders’ equity accounts because they are on the right side of the accounting equation. The graphic on this slide summarizes how debits and credits impact assets, liabilities, and stockholders’ equity accounts.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the typical general journal entries the debited accounts are written first with the amounts placed in the column labeled “Debit”. The credited accounts are written below the debits and are usually indented in a manual system and the amounts placed in the column labeled “Credit”. It is useful to include a date or some form of reference for each transaction.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Recall our first transaction where Chipotle’s issued 10,000 of additional common stock to new investors for cash. We first record this transaction in the general journal. We debit, or increase, the cash account for $62,300 and credit, additional paid-capital for $100 (10,000 shares times $0.01 par value per share). Finally, we credit Additional-paid in capital for $62,200. </a:t>
            </a:r>
          </a:p>
          <a:p>
            <a:pPr>
              <a:spcBef>
                <a:spcPct val="0"/>
              </a:spcBef>
            </a:pPr>
            <a:endParaRPr lang="en-US" smtClean="0"/>
          </a:p>
          <a:p>
            <a:pPr>
              <a:spcBef>
                <a:spcPct val="0"/>
              </a:spcBef>
            </a:pPr>
            <a:r>
              <a:rPr lang="en-US" smtClean="0"/>
              <a:t>Posting involves the moving of the accounting information from the general journal to the general ledger. Remember that the general ledger shows the balance for each account in the chart of accounts. In the manual accounting system used by some small organizations, the ledger is often a three-ring binder with a separate page for each account. In a computerized system, accounts are stored on a disk. The posting process was tedious when done by hand, but is very quickly completed when done with the aid of a computer.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One very useful tool for summarizing the transaction effects and determining the balances for individual accounts is a T-account, a simplified representation of a ledger account</a:t>
            </a:r>
            <a:r>
              <a:rPr lang="en-US" b="1" smtClean="0"/>
              <a:t>.</a:t>
            </a:r>
            <a:r>
              <a:rPr lang="en-US" smtClean="0"/>
              <a:t> On this slide we show the T-account for Cash and Common Stock. The beginning balances are carried forward from the previous period and are placed into the accounts for illustrative purposes only. </a:t>
            </a:r>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Recall our first transaction where Chipotle issued 10,000 of additional common stock to new investors for cash. We first record this transaction in the general journal. We debit, or increase, the cash account for $62,300 and credit, Common Stock for $100 (10,000 shares times $0.01 par value per share). Finally, we credit Additional-paid in capital for $62,200. </a:t>
            </a:r>
          </a:p>
          <a:p>
            <a:pPr>
              <a:spcBef>
                <a:spcPct val="0"/>
              </a:spcBef>
            </a:pPr>
            <a:endParaRPr lang="en-US" smtClean="0"/>
          </a:p>
          <a:p>
            <a:pPr>
              <a:spcBef>
                <a:spcPct val="0"/>
              </a:spcBef>
            </a:pPr>
            <a:r>
              <a:rPr lang="en-US" smtClean="0"/>
              <a:t>Next we must make sure the accounting equation is in balance. Look at step (2) to see that we are in balance.</a:t>
            </a:r>
          </a:p>
          <a:p>
            <a:pPr>
              <a:spcBef>
                <a:spcPct val="0"/>
              </a:spcBef>
            </a:pPr>
            <a:endParaRPr lang="en-US" smtClean="0"/>
          </a:p>
          <a:p>
            <a:pPr>
              <a:spcBef>
                <a:spcPct val="0"/>
              </a:spcBef>
            </a:pPr>
            <a:r>
              <a:rPr lang="en-US" smtClean="0"/>
              <a:t>Moving the accounting information from the journal to the ledger is called posting and we observed the process on the previous slide.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second transaction was to borrow $2,000 from the local bank, signing a not to be paid in three years. Make sure you look through the journal entry carefully, checking to make sure the equation is in balance with the T-accounts, and finally posting to the general ledger accounts. All the other accounts of Chipotle may be analyzed in the same manner shown on the previous slides.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analyzing all transactions from (a) though (f), the balance in our T-accounts will appear as shown above. Remember, the beginning balances are carried forward from the previous period and are shown here for illustrative purposes.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defTabSz="928688">
              <a:spcBef>
                <a:spcPct val="0"/>
              </a:spcBef>
            </a:pPr>
            <a:r>
              <a:rPr lang="en-US" smtClean="0"/>
              <a:t>The trial balance is a listing of all accounts in the general ledger. The purpose of the trial balance is to make sure the debits and credits are equal before we prepare the balance sheet.</a:t>
            </a:r>
          </a:p>
          <a:p>
            <a:pPr defTabSz="928688">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a classified balance sheet, assets and liabilities are classified into two categories – current and noncurrent. Current assets are those to be used or turned into cash within the upcoming year, whereas noncurrent assets are those that will last longer than one year. Current liabilities are those obligations to be paid or settled within the next 12 months with current assets. </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assets and liabilities are classified into two categories: current and noncurrent.</a:t>
            </a:r>
            <a:r>
              <a:rPr lang="en-US" b="1" smtClean="0"/>
              <a:t> </a:t>
            </a:r>
            <a:r>
              <a:rPr lang="en-US" smtClean="0"/>
              <a:t>Current assets are those to be used or turned into cash within the upcoming year, whereas noncurrent assets are those that will last longer than one year. Current liabilities are those obligations to be paid or settled within the next 12 months with current assets.</a:t>
            </a:r>
          </a:p>
          <a:p>
            <a:pPr>
              <a:spcBef>
                <a:spcPct val="0"/>
              </a:spcBef>
            </a:pPr>
            <a:endParaRPr lang="en-US" smtClean="0"/>
          </a:p>
          <a:p>
            <a:pPr>
              <a:spcBef>
                <a:spcPct val="0"/>
              </a:spcBef>
            </a:pPr>
            <a:r>
              <a:rPr lang="en-US" smtClean="0"/>
              <a:t>Dollar signs are indicated at the top and bottom of the asset section and top and bottom of the liabilities and shareholders’ equity section. More than that tends to look messy.</a:t>
            </a:r>
          </a:p>
          <a:p>
            <a:pPr>
              <a:spcBef>
                <a:spcPct val="0"/>
              </a:spcBef>
            </a:pPr>
            <a:endParaRPr lang="en-US" smtClean="0"/>
          </a:p>
          <a:p>
            <a:pPr>
              <a:spcBef>
                <a:spcPct val="0"/>
              </a:spcBef>
            </a:pPr>
            <a:r>
              <a:rPr lang="en-US" smtClean="0"/>
              <a:t>The statement includes comparative data. That is, it compares the account balances at December 31, 2011, with those at March 31, 2012. When multiple periods are presented, the most recent balance sheet amounts are usually listed on the left.</a:t>
            </a:r>
          </a:p>
          <a:p>
            <a:pPr>
              <a:spcBef>
                <a:spcPct val="0"/>
              </a:spcBef>
            </a:pPr>
            <a:endParaRPr lang="en-US" smtClean="0"/>
          </a:p>
          <a:p>
            <a:pPr>
              <a:spcBef>
                <a:spcPct val="0"/>
              </a:spcBef>
            </a:pPr>
            <a:r>
              <a:rPr lang="en-US" smtClean="0"/>
              <a:t>Unlike Chipotle, most companies do not provide a total liabilities line on the balance sheet. To determine total liabilities on those statements, add total current liabilities and each of the noncurrent liabilities.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Qualitative Characteristics of Useful Information</a:t>
            </a:r>
          </a:p>
          <a:p>
            <a:pPr>
              <a:spcBef>
                <a:spcPct val="0"/>
              </a:spcBef>
            </a:pPr>
            <a:r>
              <a:rPr lang="en-US" smtClean="0"/>
              <a:t>For accounting information to be useful, it must be relevant and be a faithful representation. Relevant information is capable of influencing decisions by allowing users to assess past activities and/or predict future activities. To be reported, the information should also be material in amount depending on the nature of the item and company. Faithful representation requires that the information be complete, neutral, and free from error. Comparability, verifiability, timeliness, and understandability are qualitative characteristics that enhance the usefulness of information that is relevant and faithfully represented. For example, our discussions of ratio analysis will emphasize the importance of comparing ratios for the same company over time, as well as with those of competitors. Such comparisons are valid only if the information is prepared on a consistent and comparable basis. These characteristics of useful information guide the FASB in deciding what financial information should be reported.</a:t>
            </a:r>
          </a:p>
          <a:p>
            <a:pPr>
              <a:spcBef>
                <a:spcPct val="0"/>
              </a:spcBef>
            </a:pPr>
            <a:endParaRPr lang="en-US" smtClean="0"/>
          </a:p>
          <a:p>
            <a:pPr>
              <a:spcBef>
                <a:spcPct val="0"/>
              </a:spcBef>
            </a:pPr>
            <a:r>
              <a:rPr lang="en-US" smtClean="0"/>
              <a:t>Recognition and Measurement Concepts</a:t>
            </a:r>
          </a:p>
          <a:p>
            <a:pPr>
              <a:spcBef>
                <a:spcPct val="0"/>
              </a:spcBef>
            </a:pPr>
            <a:r>
              <a:rPr lang="en-US" smtClean="0"/>
              <a:t>Before we discuss accountants’ precise definitions for the elements of the balance sheet, we should consider three assumptions and a measurement concept that underlie much of our application of these definitions. First we make the separate-entity </a:t>
            </a:r>
            <a:r>
              <a:rPr lang="en-US" smtClean="0">
                <a:solidFill>
                  <a:srgbClr val="FFFF00"/>
                </a:solidFill>
              </a:rPr>
              <a:t>assumption, </a:t>
            </a:r>
            <a:r>
              <a:rPr lang="en-US" smtClean="0"/>
              <a:t>which states that each business’s activities must be accounted for separately from the activities of its owners, all other persons, and other entities. This means, for example, that, when an owner purchases property for personal use, the property is not an asset of the business. Second, under the continuity assumption (sometimes called the going-concern assumption ), unless there is evidence to the contrary, we assume that the business will continue operating into the foreseeable future, long enough to meet its contractual commitments and plans. This means, for example, that if there was a high likelihood of bankruptcy, then its assets should be valued and reported on the balance sheet as if the company were to be liquidated (that is, discontinued, with all of its assets sold and all debts paid). Under the stable monetary unit assumption, each business entity accounts for and reports its financial results primarily in terms of the national monetary unit (e.g., dollars in the United States, yen in Japan, and euros in Germany), without any adjustment for changes in purchasing power (e.g., inflation). </a:t>
            </a:r>
          </a:p>
          <a:p>
            <a:pPr>
              <a:spcBef>
                <a:spcPct val="0"/>
              </a:spcBef>
            </a:pPr>
            <a:endParaRPr lang="en-US" smtClean="0"/>
          </a:p>
          <a:p>
            <a:pPr>
              <a:spcBef>
                <a:spcPct val="0"/>
              </a:spcBef>
            </a:pPr>
            <a:r>
              <a:rPr lang="en-US" smtClean="0"/>
              <a:t>Qualitative Characteristics of Useful Information For accounting information to be useful, it must be relevant and be a faithful representation.</a:t>
            </a:r>
          </a:p>
          <a:p>
            <a:pPr>
              <a:spcBef>
                <a:spcPct val="0"/>
              </a:spcBef>
            </a:pPr>
            <a:endParaRPr lang="en-US" smtClean="0"/>
          </a:p>
          <a:p>
            <a:pPr>
              <a:spcBef>
                <a:spcPct val="0"/>
              </a:spcBef>
            </a:pPr>
            <a:r>
              <a:rPr lang="en-US" smtClean="0"/>
              <a:t>Relevant information is capable of influencing decisions by allowing users to assess past activities and/or predict future activities. To be reported, the information should also be material in amount depending on the nature of the item and company. Faithful representation requires that the information be complete, neutral, and free from error.</a:t>
            </a:r>
          </a:p>
          <a:p>
            <a:pPr>
              <a:spcBef>
                <a:spcPct val="0"/>
              </a:spcBef>
            </a:pPr>
            <a:endParaRPr lang="en-US" smtClean="0"/>
          </a:p>
          <a:p>
            <a:pPr>
              <a:spcBef>
                <a:spcPct val="0"/>
              </a:spcBef>
            </a:pPr>
            <a:r>
              <a:rPr lang="en-US" smtClean="0"/>
              <a:t>Comparability, verifiability, timeliness, and understandability are qualitative characteristics that enhance the usefulness of information that is relevant and faithfully represented. For example, our discussions of ratio analysis will emphasize the importance of comparing ratios for the same company over time, as well as with those of competitors. Such comparisons are valid only if the information is prepared on a consistent and comparable basis. These characteristics of useful information guide the FASB in deciding what financial</a:t>
            </a:r>
          </a:p>
          <a:p>
            <a:pPr>
              <a:spcBef>
                <a:spcPct val="0"/>
              </a:spcBef>
            </a:pPr>
            <a:r>
              <a:rPr lang="en-US" smtClean="0"/>
              <a:t>information should be reported.</a:t>
            </a:r>
          </a:p>
          <a:p>
            <a:pPr>
              <a:spcBef>
                <a:spcPct val="0"/>
              </a:spcBef>
            </a:pPr>
            <a:endParaRPr lang="en-US" smtClean="0"/>
          </a:p>
          <a:p>
            <a:pPr>
              <a:spcBef>
                <a:spcPct val="0"/>
              </a:spcBef>
            </a:pPr>
            <a:r>
              <a:rPr lang="en-US" smtClean="0"/>
              <a:t>Recognition and Measurement Concepts</a:t>
            </a:r>
          </a:p>
          <a:p>
            <a:pPr>
              <a:spcBef>
                <a:spcPct val="0"/>
              </a:spcBef>
            </a:pPr>
            <a:r>
              <a:rPr lang="en-US" smtClean="0"/>
              <a:t>Before we discuss accountants’ precise definitions for the elements of the balance sheet, we should consider three assumptions and a measurement concept that underlie much of our application of these definitions. First we make the separate-entity assumption, which states that each business’s activities must be accounted for separately from the activities of its owners, all other persons, and other entities. This means, for example, that, when an owner purchases property for personal use, the property is not an asset of the business. Second, under the continuity assumption (sometimes called the going-concern assumption ), unless there is evidence to the contrary, we assume that the business will continue operating into the foreseeable future, long enough to meet its contractual commitments and plans. This means, for example, that if there was a high likelihood of bankruptcy, then its assets should be valued and reported on the balance sheet as if the company were to be liquidated (that is, discontinued, with all of its assets sold and all debts paid). Under the stable monetary unit assumption, each business entity accounts for and reports its financial results primarily in terms of the national monetary unit (e.g., dollars in the United States, yen in Japan, and euros in Germany), without any adjustment for changes in purchasing power (e.g., inflation).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7168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Although IFRS differ from GAAP, they use the same system of analyzing, recording, and summarizing the results of business activities that you learned. One place where IFRS differ from GAAP is in the formatting of financial statements. </a:t>
            </a:r>
          </a:p>
          <a:p>
            <a:pPr>
              <a:spcBef>
                <a:spcPct val="0"/>
              </a:spcBef>
            </a:pPr>
            <a:endParaRPr lang="en-US" smtClean="0"/>
          </a:p>
          <a:p>
            <a:pPr>
              <a:spcBef>
                <a:spcPct val="0"/>
              </a:spcBef>
            </a:pPr>
            <a:r>
              <a:rPr lang="en-US" smtClean="0"/>
              <a:t>Although financial statements prepared using GAAP and IFRS include the same elements (assets, liabilities, revenues, expenses, etc.), a single, consistent format has not been mandated. Consequently, various formats have evolved over time, with those in the U.S. differing from those typically used internationally. The formatting differences include those identified on this slide. </a:t>
            </a:r>
          </a:p>
          <a:p>
            <a:pPr>
              <a:spcBef>
                <a:spcPct val="0"/>
              </a:spcBef>
            </a:pPr>
            <a:endParaRPr lang="en-US" smtClean="0"/>
          </a:p>
          <a:p>
            <a:pPr>
              <a:spcBef>
                <a:spcPct val="0"/>
              </a:spcBef>
            </a:pPr>
            <a:r>
              <a:rPr lang="en-US" smtClean="0"/>
              <a:t>Of the differences listed, balance sheet order is the most striking. GAAP begins with current items whereas IFRS begins with noncurrent items. Consistent with this, assets are listed in decreasing order of liquidity under GAAP, but internationally are usually in increasing order of liquidity. IFRS similarly emphasize longer-term financing sources by listing equity before liabilities and, within liabilities, by listing noncurrent liabilities before current liabilities (decreasing time to maturity). The key to avoiding confusion is to pay attention to the subheadings in the statement. Any account under the heading “liabilities” must be a liability.</a:t>
            </a:r>
          </a:p>
          <a:p>
            <a:pPr>
              <a:spcBef>
                <a:spcPct val="0"/>
              </a:spcBef>
            </a:pPr>
            <a:endParaRPr lang="en-US" smtClean="0"/>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Users of financial information compute a number of ratios in analyzing a company’s past performance and financial condition as input in predicting its future potential. How ratios change over time and how they compare to the ratios of the company’s competitors or industry averages provide valuable information about a company’s strategies for its operating, investing, and financing activities. </a:t>
            </a:r>
          </a:p>
          <a:p>
            <a:pPr>
              <a:spcBef>
                <a:spcPct val="0"/>
              </a:spcBef>
            </a:pPr>
            <a:endParaRPr lang="en-US" smtClean="0"/>
          </a:p>
          <a:p>
            <a:pPr>
              <a:spcBef>
                <a:spcPct val="0"/>
              </a:spcBef>
            </a:pPr>
            <a:r>
              <a:rPr lang="en-US" smtClean="0"/>
              <a:t>Creditors and security analysts use the current ratio to measure the ability of the company to pay its short-term obligations with short-term assets. Generally, the higher the ratio, the more cushion a company has to pay its current obligations if future economic conditions take a downturn. However, a company with a high current ratio might still have liquidity problems if the majority of its current assets consist of slow-moving inventory.</a:t>
            </a:r>
          </a:p>
          <a:p>
            <a:pPr>
              <a:spcBef>
                <a:spcPct val="0"/>
              </a:spcBef>
            </a:pPr>
            <a:endParaRPr lang="en-US" smtClean="0"/>
          </a:p>
          <a:p>
            <a:pPr>
              <a:spcBef>
                <a:spcPct val="0"/>
              </a:spcBef>
            </a:pPr>
            <a:r>
              <a:rPr lang="en-US" smtClean="0"/>
              <a:t>The primary causes for the overall decrease were a decrease in inventories (a current asset) and an increase in debt due in the current period (a current liability) for stock repurchases and restaurant acquisitions as part of its growth strategy. In some cases, analysts would be concerned about both the level and trend, but the situation is understandable when considering the nature of the business. The current ratio for Chipotle is consistent with company’s aggressive growth policy.</a:t>
            </a:r>
          </a:p>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Recall from Chapter 1 that companies report cash inflows and outflows over a period in their statement of cash flows. This statement categorizes all transactions that affect cash into three categories: operating, investing, and financing activities. </a:t>
            </a:r>
          </a:p>
          <a:p>
            <a:pPr marL="232326" indent="-232326" fontAlgn="auto">
              <a:spcBef>
                <a:spcPts val="0"/>
              </a:spcBef>
              <a:spcAft>
                <a:spcPts val="0"/>
              </a:spcAft>
              <a:buFont typeface="+mj-lt"/>
              <a:buAutoNum type="arabicPeriod"/>
              <a:defRPr/>
            </a:pPr>
            <a:r>
              <a:rPr lang="en-US" dirty="0" smtClean="0"/>
              <a:t>Operating activities are covered in Chapter 3. </a:t>
            </a:r>
          </a:p>
          <a:p>
            <a:pPr marL="232326" indent="-232326" fontAlgn="auto">
              <a:spcBef>
                <a:spcPts val="0"/>
              </a:spcBef>
              <a:spcAft>
                <a:spcPts val="0"/>
              </a:spcAft>
              <a:buFont typeface="+mj-lt"/>
              <a:buAutoNum type="arabicPeriod"/>
              <a:defRPr/>
            </a:pPr>
            <a:r>
              <a:rPr lang="en-US" dirty="0" smtClean="0"/>
              <a:t>Investing activities include buying and selling noncurrent assets and investments.</a:t>
            </a:r>
          </a:p>
          <a:p>
            <a:pPr marL="232326" indent="-232326" fontAlgn="auto">
              <a:spcBef>
                <a:spcPts val="0"/>
              </a:spcBef>
              <a:spcAft>
                <a:spcPts val="0"/>
              </a:spcAft>
              <a:buFont typeface="+mj-lt"/>
              <a:buAutoNum type="arabicPeriod"/>
              <a:defRPr/>
            </a:pPr>
            <a:r>
              <a:rPr lang="en-US" dirty="0" smtClean="0"/>
              <a:t>Financing activities include borrowing and repaying debt including short-term bank loans, issuing and repurchasing stock, and paying dividends. </a:t>
            </a:r>
          </a:p>
          <a:p>
            <a:pPr fontAlgn="auto">
              <a:spcBef>
                <a:spcPts val="0"/>
              </a:spcBef>
              <a:spcAft>
                <a:spcPts val="0"/>
              </a:spcAft>
              <a:defRPr/>
            </a:pPr>
            <a:r>
              <a:rPr lang="en-US" dirty="0" smtClean="0"/>
              <a:t>When cash is involved, these activities are reported on the Statement of Cash Flows. (When cash is not included in the transaction, such as when a building is acquired with a long-term mortgage note payable, there is no cash effect to include on the statement of cash flows. You must see cash in the transaction for it to affect the Statement of Cash Flows.) In general, the effects (new cash inflows and outflows) of such activities are as shown on this slide.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Assets are economic resources with probable future benefits owned or controlled by an entity as a result of past transactions. In other words, they are the acquired resources the entity can use to operate in the future. To be reported, assets must have a measurable, verifiable value, usually based on the purchase price.</a:t>
            </a:r>
          </a:p>
          <a:p>
            <a:pPr>
              <a:spcBef>
                <a:spcPct val="0"/>
              </a:spcBef>
            </a:pPr>
            <a:endParaRPr lang="en-US" smtClean="0"/>
          </a:p>
          <a:p>
            <a:pPr>
              <a:spcBef>
                <a:spcPct val="0"/>
              </a:spcBef>
            </a:pPr>
            <a:r>
              <a:rPr lang="en-US" smtClean="0"/>
              <a:t>Liabilities are probable debts or obligations (claims to a company’s resources) that result from a company’s past transactions and will be paid with assets or services. Entities that a company owes money to are called creditors. </a:t>
            </a:r>
          </a:p>
          <a:p>
            <a:pPr>
              <a:spcBef>
                <a:spcPct val="0"/>
              </a:spcBef>
            </a:pPr>
            <a:endParaRPr lang="en-US" smtClean="0"/>
          </a:p>
          <a:p>
            <a:pPr>
              <a:spcBef>
                <a:spcPct val="0"/>
              </a:spcBef>
            </a:pPr>
            <a:r>
              <a:rPr lang="en-US" smtClean="0"/>
              <a:t>Stockholders’ equity (also called owners’ equity or shareholders’ equity) is the financing provided by the owners and by business operations. Owner-provided cash (and sometimes other assets) is referred to as contributed capital. Owners invest in the business and receive shares of stock as evidence of ownership.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p:txBody>
          <a:bodyPr wrap="square" numCol="1" anchor="t" anchorCtr="0" compatLnSpc="1">
            <a:prstTxWarp prst="textNoShape">
              <a:avLst/>
            </a:prstTxWarp>
            <a:normAutofit fontScale="92500" lnSpcReduction="10000"/>
          </a:bodyPr>
          <a:lstStyle/>
          <a:p>
            <a:pPr fontAlgn="auto">
              <a:spcBef>
                <a:spcPts val="0"/>
              </a:spcBef>
              <a:spcAft>
                <a:spcPts val="0"/>
              </a:spcAft>
              <a:defRPr/>
            </a:pPr>
            <a:r>
              <a:rPr lang="en-US" dirty="0" smtClean="0"/>
              <a:t>The balance sheet is a “snap shot” at any given point in time of the company’s assets, liabilities, and stockholders’ equity. Balance sheets may be prepared monthly, quarterly, or annually. Most companies list assets in order of liquidity</a:t>
            </a:r>
            <a:r>
              <a:rPr lang="en-US" i="1" dirty="0" smtClean="0"/>
              <a:t>,</a:t>
            </a:r>
            <a:r>
              <a:rPr lang="en-US" dirty="0" smtClean="0"/>
              <a:t> or how soon an asset is expected by management to be turned into cash or used. Current assets are those resources that Chipotles will use or turn into cash within one year (the next twelve months). Note that inventory is always considered a current asset, regardless of how long it takes to produce and sell the inventory. Chipotles current assets include Cash, Short-term Investments, Accounts Receivable, Supplies, Prepaid Expenses. These are typical titles utilized by most entities. </a:t>
            </a:r>
          </a:p>
          <a:p>
            <a:pPr fontAlgn="auto">
              <a:spcBef>
                <a:spcPts val="0"/>
              </a:spcBef>
              <a:spcAft>
                <a:spcPts val="0"/>
              </a:spcAft>
              <a:defRPr/>
            </a:pPr>
            <a:endParaRPr lang="en-US" dirty="0" smtClean="0"/>
          </a:p>
          <a:p>
            <a:pPr fontAlgn="auto">
              <a:spcBef>
                <a:spcPts val="0"/>
              </a:spcBef>
              <a:spcAft>
                <a:spcPts val="0"/>
              </a:spcAft>
              <a:defRPr/>
            </a:pPr>
            <a:r>
              <a:rPr lang="en-US" dirty="0" smtClean="0"/>
              <a:t>All other assets are considered long term (or noncurrent). That is, they are to be used or turned into cash beyond the coming year. For Chipotle’s these assets include Long-Term Investments, Property and Equipment (net of amounts used in the past).</a:t>
            </a:r>
          </a:p>
          <a:p>
            <a:pPr fontAlgn="auto">
              <a:spcBef>
                <a:spcPts val="0"/>
              </a:spcBef>
              <a:spcAft>
                <a:spcPts val="0"/>
              </a:spcAft>
              <a:defRPr/>
            </a:pPr>
            <a:endParaRPr lang="en-US" dirty="0" smtClean="0"/>
          </a:p>
          <a:p>
            <a:pPr fontAlgn="auto">
              <a:spcBef>
                <a:spcPts val="0"/>
              </a:spcBef>
              <a:spcAft>
                <a:spcPts val="0"/>
              </a:spcAft>
              <a:defRPr/>
            </a:pPr>
            <a:r>
              <a:rPr lang="en-US" dirty="0" smtClean="0"/>
              <a:t>Just as assets are reported in order of liquidity, liabilities are usually listed on the balance sheet in order of maturity (how soon an obligation is to be paid). Current liabilities are obligations that will be settled by providing cash, goods, or services within the coming year. Chipotle’s balance sheet includes liabilities. Current liabilities include Accounts Payable, Accrued Expenses Payable, and Unearned Revenue. Noncurrent liabilities, including Notes Payable. </a:t>
            </a:r>
          </a:p>
          <a:p>
            <a:pPr fontAlgn="auto">
              <a:spcBef>
                <a:spcPts val="0"/>
              </a:spcBef>
              <a:spcAft>
                <a:spcPts val="0"/>
              </a:spcAft>
              <a:defRPr/>
            </a:pPr>
            <a:endParaRPr lang="en-US" dirty="0" smtClean="0"/>
          </a:p>
          <a:p>
            <a:pPr fontAlgn="auto">
              <a:spcBef>
                <a:spcPts val="0"/>
              </a:spcBef>
              <a:spcAft>
                <a:spcPts val="0"/>
              </a:spcAft>
              <a:defRPr/>
            </a:pPr>
            <a:r>
              <a:rPr lang="en-US" dirty="0" smtClean="0"/>
              <a:t>Owner-provided cash (and sometimes other assets) is referred to as contributed capital. Contributed capital is usually composed of Common Stock and Additional Paid-in Capital. Owners who invest (or buy stock) in a company hope to benefit from their investment in two ways: receipts of dividends, which are a distribution of a company’s earnings (a return on the shareholders’ investment), and gains from selling the stock for more than they paid (known as capital gains). Earnings that are not distributed to the owners but instead are reinvested in the business by management are called retained earnings.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Most transactions with external parties involve exchanges where the business entity gives up something and receives something in return. Accounting focuses on certain events that have an economic impact on the entity. Those events that are recorded as part of the accounting process are called transactions.</a:t>
            </a:r>
          </a:p>
          <a:p>
            <a:pPr fontAlgn="auto">
              <a:spcBef>
                <a:spcPts val="0"/>
              </a:spcBef>
              <a:spcAft>
                <a:spcPts val="0"/>
              </a:spcAft>
              <a:defRPr/>
            </a:pPr>
            <a:endParaRPr lang="en-US" dirty="0" smtClean="0"/>
          </a:p>
          <a:p>
            <a:pPr fontAlgn="auto">
              <a:spcBef>
                <a:spcPts val="0"/>
              </a:spcBef>
              <a:spcAft>
                <a:spcPts val="0"/>
              </a:spcAft>
              <a:defRPr/>
            </a:pPr>
            <a:r>
              <a:rPr lang="en-US" dirty="0" smtClean="0"/>
              <a:t>As the definitions of assets</a:t>
            </a:r>
            <a:r>
              <a:rPr lang="en-US" i="1" dirty="0" smtClean="0"/>
              <a:t> </a:t>
            </a:r>
            <a:r>
              <a:rPr lang="en-US" dirty="0" smtClean="0"/>
              <a:t>and liabilities</a:t>
            </a:r>
            <a:r>
              <a:rPr lang="en-US" i="1" dirty="0" smtClean="0"/>
              <a:t> </a:t>
            </a:r>
            <a:r>
              <a:rPr lang="en-US" dirty="0" smtClean="0"/>
              <a:t>indicate, only economic resources and debts resulting from past transactions are recorded on the balance sheet. Transactions include two types of events:</a:t>
            </a:r>
          </a:p>
          <a:p>
            <a:pPr marL="232326" indent="-232326" fontAlgn="auto">
              <a:spcBef>
                <a:spcPts val="0"/>
              </a:spcBef>
              <a:spcAft>
                <a:spcPts val="0"/>
              </a:spcAft>
              <a:buFont typeface="+mj-lt"/>
              <a:buAutoNum type="arabicPeriod"/>
              <a:defRPr/>
            </a:pPr>
            <a:r>
              <a:rPr lang="en-US" dirty="0" smtClean="0"/>
              <a:t>External events: These are exchanges of assets, goods, or services by one party for assets, services, or promises to pay (liabilities) by one or more other parties. Examples include the purchase of a machine from a supplier, sale of merchandise to customers, borrowing cash from a bank, and investment of cash in the business by the owners. </a:t>
            </a:r>
          </a:p>
          <a:p>
            <a:pPr marL="232326" indent="-232326" fontAlgn="auto">
              <a:spcBef>
                <a:spcPts val="0"/>
              </a:spcBef>
              <a:spcAft>
                <a:spcPts val="0"/>
              </a:spcAft>
              <a:buFont typeface="+mj-lt"/>
              <a:buAutoNum type="arabicPeriod"/>
              <a:defRPr/>
            </a:pPr>
            <a:r>
              <a:rPr lang="en-US" dirty="0" smtClean="0"/>
              <a:t>Internal events: These include certain events that are not exchanges between the business and other parties but nevertheless have a direct and measurable effect on the entity. Examples include using up insurance paid in advance and using buildings and equipment over several years. </a:t>
            </a:r>
          </a:p>
          <a:p>
            <a:pPr fontAlgn="auto">
              <a:spcBef>
                <a:spcPts val="0"/>
              </a:spcBef>
              <a:spcAft>
                <a:spcPts val="0"/>
              </a:spcAft>
              <a:defRP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the process of accounting we use accounts to help us organize information about various transactions. These transactions can be both external and internal.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 lists various account titles that are quite common and are used by most companies. The exhibit also provides special notes to help you in learning account titles. When you are completing assignments and are unsure of an account title, refer to this listing for help. </a:t>
            </a:r>
          </a:p>
          <a:p>
            <a:pPr>
              <a:spcBef>
                <a:spcPct val="0"/>
              </a:spcBef>
            </a:pPr>
            <a:endParaRPr lang="en-US" smtClean="0"/>
          </a:p>
          <a:p>
            <a:pPr>
              <a:spcBef>
                <a:spcPct val="0"/>
              </a:spcBef>
            </a:pPr>
            <a:r>
              <a:rPr lang="en-US" smtClean="0"/>
              <a:t>To facilitate the recording of transactions, each company establishes a chart of accounts</a:t>
            </a:r>
            <a:r>
              <a:rPr lang="en-US" i="1" smtClean="0"/>
              <a:t>,</a:t>
            </a:r>
            <a:r>
              <a:rPr lang="en-US" smtClean="0"/>
              <a:t> a list of all account titles and their unique numbers. The accounts are usually organized by financial statement element, with asset accounts listed first, followed by liability, stockholders’ equity, revenue, and expense accounts in that order. Every company creates its own chart of accounts to fit the nature of its business activities.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Transaction analysis is the process of studying a transaction to determine its economic effect on the entity in terms of the accounting equation (also known as the fundamental accounting model). As accountants, every transaction we deal with affects at least two accounts. As we record the transactions we must make sure that the accounting equation remains in balance.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1027"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userDrawn="1"/>
        </p:nvSpPr>
        <p:spPr>
          <a:xfrm>
            <a:off x="7848600" y="6553200"/>
            <a:ext cx="1143000" cy="246063"/>
          </a:xfrm>
          <a:prstGeom prst="rect">
            <a:avLst/>
          </a:prstGeom>
          <a:noFill/>
        </p:spPr>
        <p:txBody>
          <a:bodyPr>
            <a:spAutoFit/>
          </a:bodyPr>
          <a:lstStyle/>
          <a:p>
            <a:pPr algn="r" fontAlgn="auto">
              <a:spcBef>
                <a:spcPts val="0"/>
              </a:spcBef>
              <a:spcAft>
                <a:spcPts val="0"/>
              </a:spcAft>
              <a:defRPr/>
            </a:pPr>
            <a:r>
              <a:rPr lang="en-US" sz="1000" dirty="0">
                <a:latin typeface="+mn-lt"/>
              </a:rPr>
              <a:t>2-</a:t>
            </a:r>
            <a:fld id="{38EE32E8-817A-4743-855E-927E817625FB}"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sldLayoutIdLst>
    <p:sldLayoutId id="2147483908" r:id="rId1"/>
    <p:sldLayoutId id="2147483902" r:id="rId2"/>
    <p:sldLayoutId id="2147483903" r:id="rId3"/>
    <p:sldLayoutId id="2147483904" r:id="rId4"/>
    <p:sldLayoutId id="2147483905" r:id="rId5"/>
    <p:sldLayoutId id="2147483906" r:id="rId6"/>
    <p:sldLayoutId id="2147483907" r:id="rId7"/>
  </p:sldLayoutIdLst>
  <p:transition spd="slow">
    <p:cover/>
  </p:transition>
  <p:timing>
    <p:tnLst>
      <p:par>
        <p:cTn id="1" dur="indefinite" restart="never" nodeType="tmRoot"/>
      </p:par>
    </p:tnLst>
  </p:timing>
  <p:hf hdr="0" ftr="0" dt="0"/>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Excel_97-2003_Worksheet1.xls"/></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2</a:t>
            </a:r>
            <a:endParaRPr lang="en-US" sz="4800" dirty="0"/>
          </a:p>
        </p:txBody>
      </p:sp>
      <p:sp>
        <p:nvSpPr>
          <p:cNvPr id="5" name="Subtitle 4"/>
          <p:cNvSpPr>
            <a:spLocks noGrp="1"/>
          </p:cNvSpPr>
          <p:nvPr>
            <p:ph type="subTitle" idx="1"/>
          </p:nvPr>
        </p:nvSpPr>
        <p:spPr>
          <a:xfrm>
            <a:off x="457200" y="3048000"/>
            <a:ext cx="7772400" cy="914400"/>
          </a:xfrm>
        </p:spPr>
        <p:txBody>
          <a:bodyPr rtlCol="0">
            <a:normAutofit fontScale="85000" lnSpcReduction="10000"/>
          </a:bodyPr>
          <a:lstStyle/>
          <a:p>
            <a:pPr fontAlgn="auto">
              <a:buFont typeface="Arial" pitchFamily="34" charset="0"/>
              <a:buNone/>
              <a:defRPr/>
            </a:pPr>
            <a:r>
              <a:rPr lang="en-US" sz="3200" dirty="0" smtClean="0">
                <a:solidFill>
                  <a:schemeClr val="tx1"/>
                </a:solidFill>
              </a:rPr>
              <a:t>Investing and financing decisions and the Accounting System</a:t>
            </a:r>
            <a:endParaRPr lang="en-US" sz="32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fontAlgn="auto">
              <a:spcAft>
                <a:spcPts val="0"/>
              </a:spcAft>
              <a:defRPr/>
            </a:pPr>
            <a:r>
              <a:rPr lang="en-US" dirty="0" smtClean="0">
                <a:solidFill>
                  <a:schemeClr val="tx1"/>
                </a:solidFill>
              </a:rPr>
              <a:t>Balancing the Accounting Equation</a:t>
            </a:r>
          </a:p>
        </p:txBody>
      </p:sp>
      <p:sp>
        <p:nvSpPr>
          <p:cNvPr id="27651" name="Rectangle 3"/>
          <p:cNvSpPr>
            <a:spLocks noGrp="1" noChangeArrowheads="1"/>
          </p:cNvSpPr>
          <p:nvPr>
            <p:ph type="body" idx="1"/>
          </p:nvPr>
        </p:nvSpPr>
        <p:spPr>
          <a:xfrm>
            <a:off x="228600" y="1600200"/>
            <a:ext cx="8534400" cy="4724400"/>
          </a:xfrm>
          <a:solidFill>
            <a:srgbClr val="FFFFCC"/>
          </a:solidFill>
          <a:ln>
            <a:solidFill>
              <a:schemeClr val="accent2">
                <a:lumMod val="50000"/>
              </a:schemeClr>
            </a:solidFill>
          </a:ln>
          <a:effectLst>
            <a:outerShdw blurRad="50800" dist="38100" dir="2700000" algn="tl" rotWithShape="0">
              <a:prstClr val="black">
                <a:alpha val="40000"/>
              </a:prstClr>
            </a:outerShdw>
          </a:effectLst>
        </p:spPr>
        <p:txBody>
          <a:bodyPr rtlCol="0">
            <a:normAutofit lnSpcReduction="10000"/>
          </a:bodyPr>
          <a:lstStyle/>
          <a:p>
            <a:pPr fontAlgn="auto">
              <a:buClr>
                <a:srgbClr val="FF0000"/>
              </a:buClr>
              <a:buFont typeface="Wingdings 3" pitchFamily="-112" charset="2"/>
              <a:buNone/>
              <a:defRPr/>
            </a:pPr>
            <a:r>
              <a:rPr lang="en-US" sz="2800" dirty="0" smtClean="0">
                <a:solidFill>
                  <a:srgbClr val="0070C0"/>
                </a:solidFill>
              </a:rPr>
              <a:t>Step 1: Ask--What was received and what was given?</a:t>
            </a:r>
            <a:endParaRPr lang="en-US" sz="2800" dirty="0">
              <a:solidFill>
                <a:srgbClr val="0070C0"/>
              </a:solidFill>
            </a:endParaRPr>
          </a:p>
          <a:p>
            <a:pPr lvl="1" indent="-182880" fontAlgn="auto">
              <a:spcAft>
                <a:spcPts val="0"/>
              </a:spcAft>
              <a:buClr>
                <a:srgbClr val="FF0000"/>
              </a:buClr>
              <a:buFont typeface="Wingdings" pitchFamily="2" charset="2"/>
              <a:buChar char="§"/>
              <a:defRPr/>
            </a:pPr>
            <a:r>
              <a:rPr lang="en-US" sz="2400" dirty="0">
                <a:solidFill>
                  <a:schemeClr val="bg2">
                    <a:lumMod val="50000"/>
                  </a:schemeClr>
                </a:solidFill>
              </a:rPr>
              <a:t>Identify the accounts </a:t>
            </a:r>
            <a:r>
              <a:rPr lang="en-US" sz="2400" dirty="0" smtClean="0">
                <a:solidFill>
                  <a:schemeClr val="bg2">
                    <a:lumMod val="50000"/>
                  </a:schemeClr>
                </a:solidFill>
              </a:rPr>
              <a:t>(by title) affected and make sure at least two accounts change.</a:t>
            </a:r>
            <a:endParaRPr lang="en-US" sz="2400" dirty="0">
              <a:solidFill>
                <a:schemeClr val="bg2">
                  <a:lumMod val="50000"/>
                </a:schemeClr>
              </a:solidFill>
            </a:endParaRPr>
          </a:p>
          <a:p>
            <a:pPr lvl="1" indent="-182880" fontAlgn="auto">
              <a:spcAft>
                <a:spcPts val="0"/>
              </a:spcAft>
              <a:buClr>
                <a:srgbClr val="FF0000"/>
              </a:buClr>
              <a:buFont typeface="Wingdings" pitchFamily="2" charset="2"/>
              <a:buChar char="§"/>
              <a:defRPr/>
            </a:pPr>
            <a:r>
              <a:rPr lang="en-US" sz="2400" dirty="0" smtClean="0">
                <a:solidFill>
                  <a:schemeClr val="bg2">
                    <a:lumMod val="50000"/>
                  </a:schemeClr>
                </a:solidFill>
              </a:rPr>
              <a:t>Classify them by type of account. Was each account an asset (A), a liability (L), or a stockholders’ equity (SE)?</a:t>
            </a:r>
          </a:p>
          <a:p>
            <a:pPr lvl="1" indent="-182880" fontAlgn="auto">
              <a:spcAft>
                <a:spcPts val="0"/>
              </a:spcAft>
              <a:buClr>
                <a:srgbClr val="FF0000"/>
              </a:buClr>
              <a:buFont typeface="Wingdings" pitchFamily="2" charset="2"/>
              <a:buChar char="§"/>
              <a:defRPr/>
            </a:pPr>
            <a:r>
              <a:rPr lang="en-US" sz="2400" dirty="0" smtClean="0">
                <a:solidFill>
                  <a:schemeClr val="bg2">
                    <a:lumMod val="50000"/>
                  </a:schemeClr>
                </a:solidFill>
              </a:rPr>
              <a:t>Determine the direction of the effect. Did the account increase [+] or decrease [-]?</a:t>
            </a:r>
            <a:endParaRPr lang="en-US" sz="2400" dirty="0">
              <a:solidFill>
                <a:schemeClr val="bg2">
                  <a:lumMod val="50000"/>
                </a:schemeClr>
              </a:solidFill>
            </a:endParaRPr>
          </a:p>
          <a:p>
            <a:pPr fontAlgn="auto">
              <a:buClr>
                <a:srgbClr val="FF0000"/>
              </a:buClr>
              <a:buFont typeface="Wingdings 3" pitchFamily="-112" charset="2"/>
              <a:buNone/>
              <a:defRPr/>
            </a:pPr>
            <a:r>
              <a:rPr lang="en-US" sz="2800" dirty="0" smtClean="0">
                <a:solidFill>
                  <a:srgbClr val="0070C0"/>
                </a:solidFill>
              </a:rPr>
              <a:t>Step 2: Verify--Is the accounting equation in balance?</a:t>
            </a:r>
          </a:p>
          <a:p>
            <a:pPr lvl="1" indent="-182880" fontAlgn="auto">
              <a:spcAft>
                <a:spcPts val="0"/>
              </a:spcAft>
              <a:buClr>
                <a:srgbClr val="FF0000"/>
              </a:buClr>
              <a:buFont typeface="Wingdings" pitchFamily="2" charset="2"/>
              <a:buChar char="§"/>
              <a:defRPr/>
            </a:pPr>
            <a:r>
              <a:rPr lang="en-US" sz="2400" dirty="0" smtClean="0">
                <a:solidFill>
                  <a:schemeClr val="bg2">
                    <a:lumMod val="50000"/>
                  </a:schemeClr>
                </a:solidFill>
              </a:rPr>
              <a:t>Verify </a:t>
            </a:r>
            <a:r>
              <a:rPr lang="en-US" sz="2400" dirty="0">
                <a:solidFill>
                  <a:schemeClr val="bg2">
                    <a:lumMod val="50000"/>
                  </a:schemeClr>
                </a:solidFill>
              </a:rPr>
              <a:t>that the accounting equation (A = L + SE</a:t>
            </a:r>
            <a:r>
              <a:rPr lang="en-US" sz="2400" dirty="0" smtClean="0">
                <a:solidFill>
                  <a:schemeClr val="bg2">
                    <a:lumMod val="50000"/>
                  </a:schemeClr>
                </a:solidFill>
              </a:rPr>
              <a:t>).</a:t>
            </a:r>
            <a:endParaRPr lang="en-US" sz="2600" dirty="0">
              <a:solidFill>
                <a:schemeClr val="bg2">
                  <a:lumMod val="50000"/>
                </a:schemeClr>
              </a:solidFill>
            </a:endParaRP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title"/>
          </p:nvPr>
        </p:nvSpPr>
        <p:spPr>
          <a:xfrm>
            <a:off x="457200" y="0"/>
            <a:ext cx="8382000" cy="1371600"/>
          </a:xfrm>
        </p:spPr>
        <p:txBody>
          <a:bodyPr/>
          <a:lstStyle/>
          <a:p>
            <a:pPr fontAlgn="auto">
              <a:spcAft>
                <a:spcPts val="0"/>
              </a:spcAft>
              <a:defRPr/>
            </a:pPr>
            <a:r>
              <a:rPr lang="en-US" dirty="0" smtClean="0"/>
              <a:t>Analyzing </a:t>
            </a:r>
            <a:r>
              <a:rPr lang="en-US" dirty="0"/>
              <a:t>chipotle’s Transactions</a:t>
            </a:r>
            <a:endParaRPr lang="en-US" dirty="0" smtClean="0"/>
          </a:p>
        </p:txBody>
      </p:sp>
      <p:pic>
        <p:nvPicPr>
          <p:cNvPr id="31746" name="Picture 26"/>
          <p:cNvPicPr>
            <a:picLocks noChangeAspect="1" noChangeArrowheads="1"/>
          </p:cNvPicPr>
          <p:nvPr/>
        </p:nvPicPr>
        <p:blipFill>
          <a:blip r:embed="rId3"/>
          <a:srcRect/>
          <a:stretch>
            <a:fillRect/>
          </a:stretch>
        </p:blipFill>
        <p:spPr bwMode="auto">
          <a:xfrm>
            <a:off x="-12700" y="2093913"/>
            <a:ext cx="8688388" cy="2514600"/>
          </a:xfrm>
          <a:prstGeom prst="rect">
            <a:avLst/>
          </a:prstGeom>
          <a:noFill/>
          <a:ln w="9525">
            <a:solidFill>
              <a:schemeClr val="tx1"/>
            </a:solidFill>
            <a:miter lim="800000"/>
            <a:headEnd/>
            <a:tailEnd/>
          </a:ln>
        </p:spPr>
      </p:pic>
      <p:sp>
        <p:nvSpPr>
          <p:cNvPr id="31747" name="Rectangle 2"/>
          <p:cNvSpPr>
            <a:spLocks noChangeArrowheads="1"/>
          </p:cNvSpPr>
          <p:nvPr/>
        </p:nvSpPr>
        <p:spPr bwMode="auto">
          <a:xfrm>
            <a:off x="152400" y="1447800"/>
            <a:ext cx="8734425" cy="646113"/>
          </a:xfrm>
          <a:prstGeom prst="rect">
            <a:avLst/>
          </a:prstGeom>
          <a:noFill/>
          <a:ln w="9525">
            <a:noFill/>
            <a:miter lim="800000"/>
            <a:headEnd/>
            <a:tailEnd/>
          </a:ln>
        </p:spPr>
        <p:txBody>
          <a:bodyPr>
            <a:spAutoFit/>
          </a:bodyPr>
          <a:lstStyle/>
          <a:p>
            <a:r>
              <a:rPr lang="en-US" i="1"/>
              <a:t>(a) </a:t>
            </a:r>
            <a:r>
              <a:rPr lang="en-US"/>
              <a:t>Chipotle issued 10,000 additional shares of common stock, receiving $62,300 in cash from investors.</a:t>
            </a:r>
          </a:p>
        </p:txBody>
      </p:sp>
      <p:grpSp>
        <p:nvGrpSpPr>
          <p:cNvPr id="6" name="Group 5"/>
          <p:cNvGrpSpPr>
            <a:grpSpLocks/>
          </p:cNvGrpSpPr>
          <p:nvPr/>
        </p:nvGrpSpPr>
        <p:grpSpPr bwMode="auto">
          <a:xfrm>
            <a:off x="228600" y="5638800"/>
            <a:ext cx="8686800" cy="1219200"/>
            <a:chOff x="228600" y="5638800"/>
            <a:chExt cx="8686800" cy="1219200"/>
          </a:xfrm>
        </p:grpSpPr>
        <p:sp>
          <p:nvSpPr>
            <p:cNvPr id="7" name="Rectangle 4"/>
            <p:cNvSpPr>
              <a:spLocks noChangeArrowheads="1"/>
            </p:cNvSpPr>
            <p:nvPr/>
          </p:nvSpPr>
          <p:spPr bwMode="auto">
            <a:xfrm>
              <a:off x="228600" y="6091238"/>
              <a:ext cx="8686800" cy="766762"/>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4400" b="1" dirty="0">
                  <a:solidFill>
                    <a:schemeClr val="tx2">
                      <a:lumMod val="75000"/>
                    </a:schemeClr>
                  </a:solidFill>
                  <a:effectLst>
                    <a:outerShdw blurRad="38100" dist="38100" dir="2700000" algn="tl">
                      <a:srgbClr val="C0C0C0"/>
                    </a:outerShdw>
                  </a:effectLst>
                  <a:cs typeface="Arial" charset="0"/>
                </a:rPr>
                <a:t>A</a:t>
              </a:r>
              <a:r>
                <a:rPr lang="en-US" sz="4400" b="1" dirty="0">
                  <a:solidFill>
                    <a:srgbClr val="FF9900"/>
                  </a:solidFill>
                  <a:effectLst>
                    <a:outerShdw blurRad="38100" dist="38100" dir="2700000" algn="tl">
                      <a:srgbClr val="C0C0C0"/>
                    </a:outerShdw>
                  </a:effectLst>
                  <a:cs typeface="Arial" charset="0"/>
                </a:rPr>
                <a:t>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L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SE</a:t>
              </a:r>
            </a:p>
          </p:txBody>
        </p:sp>
        <p:sp>
          <p:nvSpPr>
            <p:cNvPr id="31750" name="TextBox 1"/>
            <p:cNvSpPr txBox="1">
              <a:spLocks noChangeArrowheads="1"/>
            </p:cNvSpPr>
            <p:nvPr/>
          </p:nvSpPr>
          <p:spPr bwMode="auto">
            <a:xfrm>
              <a:off x="2438400" y="5791200"/>
              <a:ext cx="1018227" cy="369332"/>
            </a:xfrm>
            <a:prstGeom prst="rect">
              <a:avLst/>
            </a:prstGeom>
            <a:noFill/>
            <a:ln w="9525">
              <a:noFill/>
              <a:miter lim="800000"/>
              <a:headEnd/>
              <a:tailEnd/>
            </a:ln>
          </p:spPr>
          <p:txBody>
            <a:bodyPr wrap="none">
              <a:spAutoFit/>
            </a:bodyPr>
            <a:lstStyle/>
            <a:p>
              <a:r>
                <a:rPr lang="en-US"/>
                <a:t>$62,300</a:t>
              </a:r>
            </a:p>
          </p:txBody>
        </p:sp>
        <p:sp>
          <p:nvSpPr>
            <p:cNvPr id="31751" name="TextBox 10"/>
            <p:cNvSpPr txBox="1">
              <a:spLocks noChangeArrowheads="1"/>
            </p:cNvSpPr>
            <p:nvPr/>
          </p:nvSpPr>
          <p:spPr bwMode="auto">
            <a:xfrm>
              <a:off x="5534973" y="5791200"/>
              <a:ext cx="1018227" cy="369332"/>
            </a:xfrm>
            <a:prstGeom prst="rect">
              <a:avLst/>
            </a:prstGeom>
            <a:noFill/>
            <a:ln w="9525">
              <a:noFill/>
              <a:miter lim="800000"/>
              <a:headEnd/>
              <a:tailEnd/>
            </a:ln>
          </p:spPr>
          <p:txBody>
            <a:bodyPr wrap="none">
              <a:spAutoFit/>
            </a:bodyPr>
            <a:lstStyle/>
            <a:p>
              <a:r>
                <a:rPr lang="en-US"/>
                <a:t>$62,300</a:t>
              </a:r>
            </a:p>
          </p:txBody>
        </p:sp>
        <p:sp>
          <p:nvSpPr>
            <p:cNvPr id="4" name="Rectangle 3"/>
            <p:cNvSpPr/>
            <p:nvPr/>
          </p:nvSpPr>
          <p:spPr>
            <a:xfrm>
              <a:off x="3581400" y="5724525"/>
              <a:ext cx="574675" cy="523875"/>
            </a:xfrm>
            <a:prstGeom prst="rect">
              <a:avLst/>
            </a:prstGeom>
          </p:spPr>
          <p:txBody>
            <a:bodyPr>
              <a:spAutoFit/>
            </a:bodyPr>
            <a:lstStyle/>
            <a:p>
              <a:pPr fontAlgn="auto">
                <a:spcBef>
                  <a:spcPts val="0"/>
                </a:spcBef>
                <a:spcAft>
                  <a:spcPts val="0"/>
                </a:spcAft>
                <a:defRPr/>
              </a:pPr>
              <a:r>
                <a:rPr lang="en-US" sz="2800" b="1" dirty="0">
                  <a:effectLst>
                    <a:outerShdw blurRad="38100" dist="38100" dir="2700000" algn="tl">
                      <a:srgbClr val="C0C0C0"/>
                    </a:outerShdw>
                  </a:effectLst>
                  <a:cs typeface="Arial" charset="0"/>
                </a:rPr>
                <a:t>=</a:t>
              </a:r>
              <a:endParaRPr lang="en-US" sz="2800" dirty="0">
                <a:latin typeface="+mn-lt"/>
              </a:endParaRPr>
            </a:p>
          </p:txBody>
        </p:sp>
        <p:sp>
          <p:nvSpPr>
            <p:cNvPr id="31753" name="TextBox 8"/>
            <p:cNvSpPr txBox="1">
              <a:spLocks noChangeArrowheads="1"/>
            </p:cNvSpPr>
            <p:nvPr/>
          </p:nvSpPr>
          <p:spPr bwMode="auto">
            <a:xfrm>
              <a:off x="4267200" y="5791200"/>
              <a:ext cx="312906" cy="369332"/>
            </a:xfrm>
            <a:prstGeom prst="rect">
              <a:avLst/>
            </a:prstGeom>
            <a:noFill/>
            <a:ln w="9525">
              <a:noFill/>
              <a:miter lim="800000"/>
              <a:headEnd/>
              <a:tailEnd/>
            </a:ln>
          </p:spPr>
          <p:txBody>
            <a:bodyPr wrap="none">
              <a:spAutoFit/>
            </a:bodyPr>
            <a:lstStyle/>
            <a:p>
              <a:r>
                <a:rPr lang="en-US"/>
                <a:t>0</a:t>
              </a:r>
            </a:p>
          </p:txBody>
        </p:sp>
        <p:sp>
          <p:nvSpPr>
            <p:cNvPr id="31754" name="TextBox 4"/>
            <p:cNvSpPr txBox="1">
              <a:spLocks noChangeArrowheads="1"/>
            </p:cNvSpPr>
            <p:nvPr/>
          </p:nvSpPr>
          <p:spPr bwMode="auto">
            <a:xfrm>
              <a:off x="4953000" y="5638800"/>
              <a:ext cx="838200" cy="584775"/>
            </a:xfrm>
            <a:prstGeom prst="rect">
              <a:avLst/>
            </a:prstGeom>
            <a:noFill/>
            <a:ln w="9525">
              <a:noFill/>
              <a:miter lim="800000"/>
              <a:headEnd/>
              <a:tailEnd/>
            </a:ln>
          </p:spPr>
          <p:txBody>
            <a:bodyPr>
              <a:spAutoFit/>
            </a:bodyPr>
            <a:lstStyle/>
            <a:p>
              <a:r>
                <a:rPr lang="en-US" sz="3200" b="1"/>
                <a:t>+</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itle 8"/>
          <p:cNvSpPr>
            <a:spLocks noGrp="1"/>
          </p:cNvSpPr>
          <p:nvPr>
            <p:ph type="title"/>
          </p:nvPr>
        </p:nvSpPr>
        <p:spPr>
          <a:xfrm>
            <a:off x="457200" y="0"/>
            <a:ext cx="8382000" cy="1371600"/>
          </a:xfrm>
        </p:spPr>
        <p:txBody>
          <a:bodyPr/>
          <a:lstStyle/>
          <a:p>
            <a:pPr fontAlgn="auto">
              <a:spcAft>
                <a:spcPts val="0"/>
              </a:spcAft>
              <a:defRPr/>
            </a:pPr>
            <a:r>
              <a:rPr lang="en-US" dirty="0" smtClean="0"/>
              <a:t>Analyzing </a:t>
            </a:r>
            <a:r>
              <a:rPr lang="en-US" dirty="0"/>
              <a:t>chipotle’s Transactions</a:t>
            </a:r>
            <a:endParaRPr lang="en-US" dirty="0" smtClean="0"/>
          </a:p>
        </p:txBody>
      </p:sp>
      <p:pic>
        <p:nvPicPr>
          <p:cNvPr id="33794" name="Picture 25"/>
          <p:cNvPicPr>
            <a:picLocks noChangeAspect="1" noChangeArrowheads="1"/>
          </p:cNvPicPr>
          <p:nvPr/>
        </p:nvPicPr>
        <p:blipFill>
          <a:blip r:embed="rId3"/>
          <a:srcRect/>
          <a:stretch>
            <a:fillRect/>
          </a:stretch>
        </p:blipFill>
        <p:spPr bwMode="auto">
          <a:xfrm>
            <a:off x="30163" y="1828800"/>
            <a:ext cx="8961437" cy="2930525"/>
          </a:xfrm>
          <a:prstGeom prst="rect">
            <a:avLst/>
          </a:prstGeom>
          <a:noFill/>
          <a:ln w="9525">
            <a:noFill/>
            <a:miter lim="800000"/>
            <a:headEnd/>
            <a:tailEnd/>
          </a:ln>
        </p:spPr>
      </p:pic>
      <p:grpSp>
        <p:nvGrpSpPr>
          <p:cNvPr id="33795" name="Group 2"/>
          <p:cNvGrpSpPr>
            <a:grpSpLocks/>
          </p:cNvGrpSpPr>
          <p:nvPr/>
        </p:nvGrpSpPr>
        <p:grpSpPr bwMode="auto">
          <a:xfrm>
            <a:off x="1479550" y="5638800"/>
            <a:ext cx="6172200" cy="1223963"/>
            <a:chOff x="1478796" y="5638800"/>
            <a:chExt cx="6172200" cy="1223962"/>
          </a:xfrm>
        </p:grpSpPr>
        <p:sp>
          <p:nvSpPr>
            <p:cNvPr id="7" name="Rectangle 4"/>
            <p:cNvSpPr>
              <a:spLocks noChangeArrowheads="1"/>
            </p:cNvSpPr>
            <p:nvPr/>
          </p:nvSpPr>
          <p:spPr bwMode="auto">
            <a:xfrm>
              <a:off x="1478796" y="6096000"/>
              <a:ext cx="6172200" cy="766762"/>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4400" b="1" dirty="0">
                  <a:solidFill>
                    <a:schemeClr val="tx2">
                      <a:lumMod val="75000"/>
                    </a:schemeClr>
                  </a:solidFill>
                  <a:effectLst>
                    <a:outerShdw blurRad="38100" dist="38100" dir="2700000" algn="tl">
                      <a:srgbClr val="C0C0C0"/>
                    </a:outerShdw>
                  </a:effectLst>
                  <a:cs typeface="Arial" charset="0"/>
                </a:rPr>
                <a:t>A</a:t>
              </a:r>
              <a:r>
                <a:rPr lang="en-US" sz="4400" b="1" dirty="0">
                  <a:solidFill>
                    <a:srgbClr val="FF9900"/>
                  </a:solidFill>
                  <a:effectLst>
                    <a:outerShdw blurRad="38100" dist="38100" dir="2700000" algn="tl">
                      <a:srgbClr val="C0C0C0"/>
                    </a:outerShdw>
                  </a:effectLst>
                  <a:cs typeface="Arial" charset="0"/>
                </a:rPr>
                <a:t>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L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SE</a:t>
              </a:r>
            </a:p>
          </p:txBody>
        </p:sp>
        <p:sp>
          <p:nvSpPr>
            <p:cNvPr id="33797" name="TextBox 9"/>
            <p:cNvSpPr txBox="1">
              <a:spLocks noChangeArrowheads="1"/>
            </p:cNvSpPr>
            <p:nvPr/>
          </p:nvSpPr>
          <p:spPr bwMode="auto">
            <a:xfrm>
              <a:off x="2438400" y="5791200"/>
              <a:ext cx="1018227" cy="369332"/>
            </a:xfrm>
            <a:prstGeom prst="rect">
              <a:avLst/>
            </a:prstGeom>
            <a:noFill/>
            <a:ln w="9525">
              <a:noFill/>
              <a:miter lim="800000"/>
              <a:headEnd/>
              <a:tailEnd/>
            </a:ln>
          </p:spPr>
          <p:txBody>
            <a:bodyPr wrap="none">
              <a:spAutoFit/>
            </a:bodyPr>
            <a:lstStyle/>
            <a:p>
              <a:r>
                <a:rPr lang="en-US"/>
                <a:t>$64,300</a:t>
              </a:r>
            </a:p>
          </p:txBody>
        </p:sp>
        <p:sp>
          <p:nvSpPr>
            <p:cNvPr id="33798" name="TextBox 10"/>
            <p:cNvSpPr txBox="1">
              <a:spLocks noChangeArrowheads="1"/>
            </p:cNvSpPr>
            <p:nvPr/>
          </p:nvSpPr>
          <p:spPr bwMode="auto">
            <a:xfrm>
              <a:off x="3986813" y="5791200"/>
              <a:ext cx="889987" cy="369332"/>
            </a:xfrm>
            <a:prstGeom prst="rect">
              <a:avLst/>
            </a:prstGeom>
            <a:noFill/>
            <a:ln w="9525">
              <a:noFill/>
              <a:miter lim="800000"/>
              <a:headEnd/>
              <a:tailEnd/>
            </a:ln>
          </p:spPr>
          <p:txBody>
            <a:bodyPr wrap="none">
              <a:spAutoFit/>
            </a:bodyPr>
            <a:lstStyle/>
            <a:p>
              <a:r>
                <a:rPr lang="en-US"/>
                <a:t>$2,000</a:t>
              </a:r>
            </a:p>
          </p:txBody>
        </p:sp>
        <p:sp>
          <p:nvSpPr>
            <p:cNvPr id="33799" name="TextBox 11"/>
            <p:cNvSpPr txBox="1">
              <a:spLocks noChangeArrowheads="1"/>
            </p:cNvSpPr>
            <p:nvPr/>
          </p:nvSpPr>
          <p:spPr bwMode="auto">
            <a:xfrm>
              <a:off x="5504493" y="5791200"/>
              <a:ext cx="1018227" cy="369332"/>
            </a:xfrm>
            <a:prstGeom prst="rect">
              <a:avLst/>
            </a:prstGeom>
            <a:noFill/>
            <a:ln w="9525">
              <a:noFill/>
              <a:miter lim="800000"/>
              <a:headEnd/>
              <a:tailEnd/>
            </a:ln>
          </p:spPr>
          <p:txBody>
            <a:bodyPr wrap="none">
              <a:spAutoFit/>
            </a:bodyPr>
            <a:lstStyle/>
            <a:p>
              <a:r>
                <a:rPr lang="en-US"/>
                <a:t>$62,300</a:t>
              </a:r>
            </a:p>
          </p:txBody>
        </p:sp>
        <p:sp>
          <p:nvSpPr>
            <p:cNvPr id="8" name="Rectangle 7"/>
            <p:cNvSpPr/>
            <p:nvPr/>
          </p:nvSpPr>
          <p:spPr>
            <a:xfrm>
              <a:off x="3580646" y="5724525"/>
              <a:ext cx="576263" cy="523875"/>
            </a:xfrm>
            <a:prstGeom prst="rect">
              <a:avLst/>
            </a:prstGeom>
          </p:spPr>
          <p:txBody>
            <a:bodyPr>
              <a:spAutoFit/>
            </a:bodyPr>
            <a:lstStyle/>
            <a:p>
              <a:pPr fontAlgn="auto">
                <a:spcBef>
                  <a:spcPts val="0"/>
                </a:spcBef>
                <a:spcAft>
                  <a:spcPts val="0"/>
                </a:spcAft>
                <a:defRPr/>
              </a:pPr>
              <a:r>
                <a:rPr lang="en-US" sz="2800" b="1" dirty="0">
                  <a:effectLst>
                    <a:outerShdw blurRad="38100" dist="38100" dir="2700000" algn="tl">
                      <a:srgbClr val="C0C0C0"/>
                    </a:outerShdw>
                  </a:effectLst>
                  <a:cs typeface="Arial" charset="0"/>
                </a:rPr>
                <a:t>=</a:t>
              </a:r>
              <a:endParaRPr lang="en-US" sz="2800" dirty="0">
                <a:latin typeface="+mn-lt"/>
              </a:endParaRPr>
            </a:p>
          </p:txBody>
        </p:sp>
        <p:sp>
          <p:nvSpPr>
            <p:cNvPr id="33801" name="TextBox 8"/>
            <p:cNvSpPr txBox="1">
              <a:spLocks noChangeArrowheads="1"/>
            </p:cNvSpPr>
            <p:nvPr/>
          </p:nvSpPr>
          <p:spPr bwMode="auto">
            <a:xfrm>
              <a:off x="4953000" y="5638800"/>
              <a:ext cx="838200" cy="584775"/>
            </a:xfrm>
            <a:prstGeom prst="rect">
              <a:avLst/>
            </a:prstGeom>
            <a:noFill/>
            <a:ln w="9525">
              <a:noFill/>
              <a:miter lim="800000"/>
              <a:headEnd/>
              <a:tailEnd/>
            </a:ln>
          </p:spPr>
          <p:txBody>
            <a:bodyPr>
              <a:spAutoFit/>
            </a:bodyPr>
            <a:lstStyle/>
            <a:p>
              <a:r>
                <a:rPr lang="en-US" sz="3200" b="1"/>
                <a:t>+</a:t>
              </a:r>
            </a:p>
          </p:txBody>
        </p:sp>
      </p:gr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p:cNvSpPr>
            <a:spLocks noGrp="1"/>
          </p:cNvSpPr>
          <p:nvPr>
            <p:ph type="title"/>
          </p:nvPr>
        </p:nvSpPr>
        <p:spPr>
          <a:xfrm>
            <a:off x="457200" y="0"/>
            <a:ext cx="8382000" cy="1371600"/>
          </a:xfrm>
        </p:spPr>
        <p:txBody>
          <a:bodyPr/>
          <a:lstStyle/>
          <a:p>
            <a:pPr fontAlgn="auto">
              <a:spcAft>
                <a:spcPts val="0"/>
              </a:spcAft>
              <a:defRPr/>
            </a:pPr>
            <a:r>
              <a:rPr lang="en-US" dirty="0" smtClean="0"/>
              <a:t>Analyzing </a:t>
            </a:r>
            <a:r>
              <a:rPr lang="en-US" dirty="0"/>
              <a:t>chipotle’s Transactions</a:t>
            </a:r>
            <a:endParaRPr lang="en-US" dirty="0" smtClean="0"/>
          </a:p>
        </p:txBody>
      </p:sp>
      <p:pic>
        <p:nvPicPr>
          <p:cNvPr id="35842" name="Picture 23"/>
          <p:cNvPicPr>
            <a:picLocks noChangeAspect="1" noChangeArrowheads="1"/>
          </p:cNvPicPr>
          <p:nvPr/>
        </p:nvPicPr>
        <p:blipFill>
          <a:blip r:embed="rId3"/>
          <a:srcRect/>
          <a:stretch>
            <a:fillRect/>
          </a:stretch>
        </p:blipFill>
        <p:spPr bwMode="auto">
          <a:xfrm>
            <a:off x="15875" y="1752600"/>
            <a:ext cx="8928100" cy="3352800"/>
          </a:xfrm>
          <a:prstGeom prst="rect">
            <a:avLst/>
          </a:prstGeom>
          <a:noFill/>
          <a:ln w="9525">
            <a:noFill/>
            <a:miter lim="800000"/>
            <a:headEnd/>
            <a:tailEnd/>
          </a:ln>
        </p:spPr>
      </p:pic>
      <p:grpSp>
        <p:nvGrpSpPr>
          <p:cNvPr id="35843" name="Group 7"/>
          <p:cNvGrpSpPr>
            <a:grpSpLocks/>
          </p:cNvGrpSpPr>
          <p:nvPr/>
        </p:nvGrpSpPr>
        <p:grpSpPr bwMode="auto">
          <a:xfrm>
            <a:off x="1479550" y="5481638"/>
            <a:ext cx="6172200" cy="1223962"/>
            <a:chOff x="1478796" y="5638800"/>
            <a:chExt cx="6172200" cy="1223962"/>
          </a:xfrm>
        </p:grpSpPr>
        <p:sp>
          <p:nvSpPr>
            <p:cNvPr id="9" name="Rectangle 4"/>
            <p:cNvSpPr>
              <a:spLocks noChangeArrowheads="1"/>
            </p:cNvSpPr>
            <p:nvPr/>
          </p:nvSpPr>
          <p:spPr bwMode="auto">
            <a:xfrm>
              <a:off x="1478796" y="6096000"/>
              <a:ext cx="6172200" cy="766762"/>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4400" b="1" dirty="0">
                  <a:solidFill>
                    <a:schemeClr val="tx2">
                      <a:lumMod val="75000"/>
                    </a:schemeClr>
                  </a:solidFill>
                  <a:effectLst>
                    <a:outerShdw blurRad="38100" dist="38100" dir="2700000" algn="tl">
                      <a:srgbClr val="C0C0C0"/>
                    </a:outerShdw>
                  </a:effectLst>
                  <a:cs typeface="Arial" charset="0"/>
                </a:rPr>
                <a:t>A</a:t>
              </a:r>
              <a:r>
                <a:rPr lang="en-US" sz="4400" b="1" dirty="0">
                  <a:solidFill>
                    <a:srgbClr val="FF9900"/>
                  </a:solidFill>
                  <a:effectLst>
                    <a:outerShdw blurRad="38100" dist="38100" dir="2700000" algn="tl">
                      <a:srgbClr val="C0C0C0"/>
                    </a:outerShdw>
                  </a:effectLst>
                  <a:cs typeface="Arial" charset="0"/>
                </a:rPr>
                <a:t>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L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SE</a:t>
              </a:r>
            </a:p>
          </p:txBody>
        </p:sp>
        <p:sp>
          <p:nvSpPr>
            <p:cNvPr id="35845" name="TextBox 13"/>
            <p:cNvSpPr txBox="1">
              <a:spLocks noChangeArrowheads="1"/>
            </p:cNvSpPr>
            <p:nvPr/>
          </p:nvSpPr>
          <p:spPr bwMode="auto">
            <a:xfrm>
              <a:off x="2438400" y="5791200"/>
              <a:ext cx="1018227" cy="369332"/>
            </a:xfrm>
            <a:prstGeom prst="rect">
              <a:avLst/>
            </a:prstGeom>
            <a:noFill/>
            <a:ln w="9525">
              <a:noFill/>
              <a:miter lim="800000"/>
              <a:headEnd/>
              <a:tailEnd/>
            </a:ln>
          </p:spPr>
          <p:txBody>
            <a:bodyPr wrap="none">
              <a:spAutoFit/>
            </a:bodyPr>
            <a:lstStyle/>
            <a:p>
              <a:r>
                <a:rPr lang="en-US"/>
                <a:t>$72,300</a:t>
              </a:r>
            </a:p>
          </p:txBody>
        </p:sp>
        <p:sp>
          <p:nvSpPr>
            <p:cNvPr id="35846" name="TextBox 14"/>
            <p:cNvSpPr txBox="1">
              <a:spLocks noChangeArrowheads="1"/>
            </p:cNvSpPr>
            <p:nvPr/>
          </p:nvSpPr>
          <p:spPr bwMode="auto">
            <a:xfrm>
              <a:off x="3986813" y="5791200"/>
              <a:ext cx="1018227" cy="369332"/>
            </a:xfrm>
            <a:prstGeom prst="rect">
              <a:avLst/>
            </a:prstGeom>
            <a:noFill/>
            <a:ln w="9525">
              <a:noFill/>
              <a:miter lim="800000"/>
              <a:headEnd/>
              <a:tailEnd/>
            </a:ln>
          </p:spPr>
          <p:txBody>
            <a:bodyPr wrap="none">
              <a:spAutoFit/>
            </a:bodyPr>
            <a:lstStyle/>
            <a:p>
              <a:r>
                <a:rPr lang="en-US"/>
                <a:t>$10,000</a:t>
              </a:r>
            </a:p>
          </p:txBody>
        </p:sp>
        <p:sp>
          <p:nvSpPr>
            <p:cNvPr id="35847" name="TextBox 15"/>
            <p:cNvSpPr txBox="1">
              <a:spLocks noChangeArrowheads="1"/>
            </p:cNvSpPr>
            <p:nvPr/>
          </p:nvSpPr>
          <p:spPr bwMode="auto">
            <a:xfrm>
              <a:off x="5504493" y="5791200"/>
              <a:ext cx="1018227" cy="369332"/>
            </a:xfrm>
            <a:prstGeom prst="rect">
              <a:avLst/>
            </a:prstGeom>
            <a:noFill/>
            <a:ln w="9525">
              <a:noFill/>
              <a:miter lim="800000"/>
              <a:headEnd/>
              <a:tailEnd/>
            </a:ln>
          </p:spPr>
          <p:txBody>
            <a:bodyPr wrap="none">
              <a:spAutoFit/>
            </a:bodyPr>
            <a:lstStyle/>
            <a:p>
              <a:r>
                <a:rPr lang="en-US"/>
                <a:t>$62,300</a:t>
              </a:r>
            </a:p>
          </p:txBody>
        </p:sp>
        <p:sp>
          <p:nvSpPr>
            <p:cNvPr id="17" name="Rectangle 16"/>
            <p:cNvSpPr/>
            <p:nvPr/>
          </p:nvSpPr>
          <p:spPr>
            <a:xfrm>
              <a:off x="3580646" y="5724525"/>
              <a:ext cx="576263" cy="523875"/>
            </a:xfrm>
            <a:prstGeom prst="rect">
              <a:avLst/>
            </a:prstGeom>
          </p:spPr>
          <p:txBody>
            <a:bodyPr>
              <a:spAutoFit/>
            </a:bodyPr>
            <a:lstStyle/>
            <a:p>
              <a:pPr fontAlgn="auto">
                <a:spcBef>
                  <a:spcPts val="0"/>
                </a:spcBef>
                <a:spcAft>
                  <a:spcPts val="0"/>
                </a:spcAft>
                <a:defRPr/>
              </a:pPr>
              <a:r>
                <a:rPr lang="en-US" sz="2800" b="1" dirty="0">
                  <a:effectLst>
                    <a:outerShdw blurRad="38100" dist="38100" dir="2700000" algn="tl">
                      <a:srgbClr val="C0C0C0"/>
                    </a:outerShdw>
                  </a:effectLst>
                  <a:cs typeface="Arial" charset="0"/>
                </a:rPr>
                <a:t>=</a:t>
              </a:r>
              <a:endParaRPr lang="en-US" sz="2800" dirty="0">
                <a:latin typeface="+mn-lt"/>
              </a:endParaRPr>
            </a:p>
          </p:txBody>
        </p:sp>
        <p:sp>
          <p:nvSpPr>
            <p:cNvPr id="35849" name="TextBox 17"/>
            <p:cNvSpPr txBox="1">
              <a:spLocks noChangeArrowheads="1"/>
            </p:cNvSpPr>
            <p:nvPr/>
          </p:nvSpPr>
          <p:spPr bwMode="auto">
            <a:xfrm>
              <a:off x="4953000" y="5638800"/>
              <a:ext cx="838200" cy="584775"/>
            </a:xfrm>
            <a:prstGeom prst="rect">
              <a:avLst/>
            </a:prstGeom>
            <a:noFill/>
            <a:ln w="9525">
              <a:noFill/>
              <a:miter lim="800000"/>
              <a:headEnd/>
              <a:tailEnd/>
            </a:ln>
          </p:spPr>
          <p:txBody>
            <a:bodyPr>
              <a:spAutoFit/>
            </a:bodyPr>
            <a:lstStyle/>
            <a:p>
              <a:r>
                <a:rPr lang="en-US" sz="3200" b="1"/>
                <a:t>+</a:t>
              </a:r>
            </a:p>
          </p:txBody>
        </p:sp>
      </p:gr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title"/>
          </p:nvPr>
        </p:nvSpPr>
        <p:spPr>
          <a:xfrm>
            <a:off x="457200" y="0"/>
            <a:ext cx="8382000" cy="1371600"/>
          </a:xfrm>
        </p:spPr>
        <p:txBody>
          <a:bodyPr/>
          <a:lstStyle/>
          <a:p>
            <a:pPr fontAlgn="auto">
              <a:spcAft>
                <a:spcPts val="0"/>
              </a:spcAft>
              <a:defRPr/>
            </a:pPr>
            <a:r>
              <a:rPr lang="en-US" dirty="0" smtClean="0"/>
              <a:t>Analyzing </a:t>
            </a:r>
            <a:r>
              <a:rPr lang="en-US" dirty="0"/>
              <a:t>chipotle’s Transactions</a:t>
            </a:r>
            <a:endParaRPr lang="en-US" dirty="0" smtClean="0"/>
          </a:p>
        </p:txBody>
      </p:sp>
      <p:pic>
        <p:nvPicPr>
          <p:cNvPr id="4120" name="Picture 24"/>
          <p:cNvPicPr>
            <a:picLocks noChangeAspect="1" noChangeArrowheads="1"/>
          </p:cNvPicPr>
          <p:nvPr/>
        </p:nvPicPr>
        <p:blipFill>
          <a:blip r:embed="rId3"/>
          <a:srcRect/>
          <a:stretch>
            <a:fillRect/>
          </a:stretch>
        </p:blipFill>
        <p:spPr bwMode="auto">
          <a:xfrm>
            <a:off x="0" y="1600200"/>
            <a:ext cx="8915400" cy="3370263"/>
          </a:xfrm>
          <a:prstGeom prst="rect">
            <a:avLst/>
          </a:prstGeom>
          <a:noFill/>
          <a:ln w="9525">
            <a:noFill/>
            <a:miter lim="800000"/>
            <a:headEnd/>
            <a:tailEnd/>
          </a:ln>
        </p:spPr>
      </p:pic>
      <p:grpSp>
        <p:nvGrpSpPr>
          <p:cNvPr id="4" name="Group 3"/>
          <p:cNvGrpSpPr>
            <a:grpSpLocks/>
          </p:cNvGrpSpPr>
          <p:nvPr/>
        </p:nvGrpSpPr>
        <p:grpSpPr bwMode="auto">
          <a:xfrm>
            <a:off x="1325563" y="5867400"/>
            <a:ext cx="6294437" cy="990600"/>
            <a:chOff x="1325880" y="5867400"/>
            <a:chExt cx="6294120" cy="990715"/>
          </a:xfrm>
        </p:grpSpPr>
        <p:sp>
          <p:nvSpPr>
            <p:cNvPr id="7" name="Rectangle 4"/>
            <p:cNvSpPr>
              <a:spLocks noChangeArrowheads="1"/>
            </p:cNvSpPr>
            <p:nvPr/>
          </p:nvSpPr>
          <p:spPr bwMode="auto">
            <a:xfrm>
              <a:off x="1325880" y="6091264"/>
              <a:ext cx="6294120" cy="766851"/>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4400" b="1" dirty="0">
                  <a:solidFill>
                    <a:schemeClr val="tx2">
                      <a:lumMod val="75000"/>
                    </a:schemeClr>
                  </a:solidFill>
                  <a:effectLst>
                    <a:outerShdw blurRad="38100" dist="38100" dir="2700000" algn="tl">
                      <a:srgbClr val="C0C0C0"/>
                    </a:outerShdw>
                  </a:effectLst>
                  <a:cs typeface="Arial" charset="0"/>
                </a:rPr>
                <a:t>A</a:t>
              </a:r>
              <a:r>
                <a:rPr lang="en-US" sz="4400" b="1" dirty="0">
                  <a:solidFill>
                    <a:srgbClr val="FF9900"/>
                  </a:solidFill>
                  <a:effectLst>
                    <a:outerShdw blurRad="38100" dist="38100" dir="2700000" algn="tl">
                      <a:srgbClr val="C0C0C0"/>
                    </a:outerShdw>
                  </a:effectLst>
                  <a:cs typeface="Arial" charset="0"/>
                </a:rPr>
                <a:t>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L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a:t>
              </a:r>
              <a:r>
                <a:rPr lang="en-US" sz="4400" b="1" dirty="0">
                  <a:solidFill>
                    <a:srgbClr val="FF9900"/>
                  </a:solidFill>
                  <a:effectLst>
                    <a:outerShdw blurRad="38100" dist="38100" dir="2700000" algn="tl">
                      <a:srgbClr val="C0C0C0"/>
                    </a:outerShdw>
                  </a:effectLst>
                  <a:cs typeface="Arial" charset="0"/>
                </a:rPr>
                <a:t>SE</a:t>
              </a:r>
            </a:p>
          </p:txBody>
        </p:sp>
        <p:sp>
          <p:nvSpPr>
            <p:cNvPr id="37893" name="TextBox 10"/>
            <p:cNvSpPr txBox="1">
              <a:spLocks noChangeArrowheads="1"/>
            </p:cNvSpPr>
            <p:nvPr/>
          </p:nvSpPr>
          <p:spPr bwMode="auto">
            <a:xfrm>
              <a:off x="2362200" y="5943600"/>
              <a:ext cx="1018227" cy="369332"/>
            </a:xfrm>
            <a:prstGeom prst="rect">
              <a:avLst/>
            </a:prstGeom>
            <a:noFill/>
            <a:ln w="9525">
              <a:noFill/>
              <a:miter lim="800000"/>
              <a:headEnd/>
              <a:tailEnd/>
            </a:ln>
          </p:spPr>
          <p:txBody>
            <a:bodyPr wrap="none">
              <a:spAutoFit/>
            </a:bodyPr>
            <a:lstStyle/>
            <a:p>
              <a:r>
                <a:rPr lang="en-US"/>
                <a:t>$71,900</a:t>
              </a:r>
            </a:p>
          </p:txBody>
        </p:sp>
        <p:sp>
          <p:nvSpPr>
            <p:cNvPr id="37894" name="TextBox 11"/>
            <p:cNvSpPr txBox="1">
              <a:spLocks noChangeArrowheads="1"/>
            </p:cNvSpPr>
            <p:nvPr/>
          </p:nvSpPr>
          <p:spPr bwMode="auto">
            <a:xfrm>
              <a:off x="3886200" y="5943600"/>
              <a:ext cx="889987" cy="369332"/>
            </a:xfrm>
            <a:prstGeom prst="rect">
              <a:avLst/>
            </a:prstGeom>
            <a:noFill/>
            <a:ln w="9525">
              <a:noFill/>
              <a:miter lim="800000"/>
              <a:headEnd/>
              <a:tailEnd/>
            </a:ln>
          </p:spPr>
          <p:txBody>
            <a:bodyPr wrap="none">
              <a:spAutoFit/>
            </a:bodyPr>
            <a:lstStyle/>
            <a:p>
              <a:r>
                <a:rPr lang="en-US"/>
                <a:t>$9,600</a:t>
              </a:r>
            </a:p>
          </p:txBody>
        </p:sp>
        <p:sp>
          <p:nvSpPr>
            <p:cNvPr id="37895" name="TextBox 12"/>
            <p:cNvSpPr txBox="1">
              <a:spLocks noChangeArrowheads="1"/>
            </p:cNvSpPr>
            <p:nvPr/>
          </p:nvSpPr>
          <p:spPr bwMode="auto">
            <a:xfrm>
              <a:off x="5403880" y="5943600"/>
              <a:ext cx="1018227" cy="369332"/>
            </a:xfrm>
            <a:prstGeom prst="rect">
              <a:avLst/>
            </a:prstGeom>
            <a:noFill/>
            <a:ln w="9525">
              <a:noFill/>
              <a:miter lim="800000"/>
              <a:headEnd/>
              <a:tailEnd/>
            </a:ln>
          </p:spPr>
          <p:txBody>
            <a:bodyPr wrap="none">
              <a:spAutoFit/>
            </a:bodyPr>
            <a:lstStyle/>
            <a:p>
              <a:r>
                <a:rPr lang="en-US"/>
                <a:t>$62,300</a:t>
              </a:r>
            </a:p>
          </p:txBody>
        </p:sp>
        <p:sp>
          <p:nvSpPr>
            <p:cNvPr id="37896" name="TextBox 1"/>
            <p:cNvSpPr txBox="1">
              <a:spLocks noChangeArrowheads="1"/>
            </p:cNvSpPr>
            <p:nvPr/>
          </p:nvSpPr>
          <p:spPr bwMode="auto">
            <a:xfrm>
              <a:off x="3429000" y="5867400"/>
              <a:ext cx="394660" cy="523220"/>
            </a:xfrm>
            <a:prstGeom prst="rect">
              <a:avLst/>
            </a:prstGeom>
            <a:noFill/>
            <a:ln w="9525">
              <a:noFill/>
              <a:miter lim="800000"/>
              <a:headEnd/>
              <a:tailEnd/>
            </a:ln>
          </p:spPr>
          <p:txBody>
            <a:bodyPr wrap="none">
              <a:spAutoFit/>
            </a:bodyPr>
            <a:lstStyle/>
            <a:p>
              <a:r>
                <a:rPr lang="en-US" sz="2800" b="1"/>
                <a:t>=</a:t>
              </a:r>
            </a:p>
          </p:txBody>
        </p:sp>
        <p:sp>
          <p:nvSpPr>
            <p:cNvPr id="37897" name="TextBox 2"/>
            <p:cNvSpPr txBox="1">
              <a:spLocks noChangeArrowheads="1"/>
            </p:cNvSpPr>
            <p:nvPr/>
          </p:nvSpPr>
          <p:spPr bwMode="auto">
            <a:xfrm>
              <a:off x="4862592" y="5867400"/>
              <a:ext cx="381000" cy="523220"/>
            </a:xfrm>
            <a:prstGeom prst="rect">
              <a:avLst/>
            </a:prstGeom>
            <a:noFill/>
            <a:ln w="9525">
              <a:noFill/>
              <a:miter lim="800000"/>
              <a:headEnd/>
              <a:tailEnd/>
            </a:ln>
          </p:spPr>
          <p:txBody>
            <a:bodyPr>
              <a:spAutoFit/>
            </a:bodyPr>
            <a:lstStyle/>
            <a:p>
              <a:r>
                <a:rPr lang="en-US" sz="2800" b="1"/>
                <a:t>+</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fade">
                                      <p:cBhvr>
                                        <p:cTn id="7" dur="500"/>
                                        <p:tgtEl>
                                          <p:spTgt spid="412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title"/>
          </p:nvPr>
        </p:nvSpPr>
        <p:spPr>
          <a:xfrm>
            <a:off x="457200" y="0"/>
            <a:ext cx="8382000" cy="1371600"/>
          </a:xfrm>
        </p:spPr>
        <p:txBody>
          <a:bodyPr/>
          <a:lstStyle/>
          <a:p>
            <a:pPr fontAlgn="auto">
              <a:spcAft>
                <a:spcPts val="0"/>
              </a:spcAft>
              <a:defRPr/>
            </a:pPr>
            <a:r>
              <a:rPr lang="en-US" dirty="0" smtClean="0"/>
              <a:t>Analyzing </a:t>
            </a:r>
            <a:r>
              <a:rPr lang="en-US" dirty="0"/>
              <a:t>chipotle’s Transactions</a:t>
            </a:r>
            <a:endParaRPr lang="en-US" dirty="0" smtClean="0"/>
          </a:p>
        </p:txBody>
      </p:sp>
      <p:pic>
        <p:nvPicPr>
          <p:cNvPr id="39938" name="Picture 26"/>
          <p:cNvPicPr>
            <a:picLocks noChangeAspect="1" noChangeArrowheads="1"/>
          </p:cNvPicPr>
          <p:nvPr/>
        </p:nvPicPr>
        <p:blipFill>
          <a:blip r:embed="rId3"/>
          <a:srcRect/>
          <a:stretch>
            <a:fillRect/>
          </a:stretch>
        </p:blipFill>
        <p:spPr bwMode="auto">
          <a:xfrm>
            <a:off x="76200" y="1524000"/>
            <a:ext cx="8839200" cy="3767138"/>
          </a:xfrm>
          <a:prstGeom prst="rect">
            <a:avLst/>
          </a:prstGeom>
          <a:noFill/>
          <a:ln w="9525">
            <a:noFill/>
            <a:miter lim="800000"/>
            <a:headEnd/>
            <a:tailEnd/>
          </a:ln>
        </p:spPr>
      </p:pic>
      <p:grpSp>
        <p:nvGrpSpPr>
          <p:cNvPr id="4" name="Group 3"/>
          <p:cNvGrpSpPr>
            <a:grpSpLocks/>
          </p:cNvGrpSpPr>
          <p:nvPr/>
        </p:nvGrpSpPr>
        <p:grpSpPr bwMode="auto">
          <a:xfrm>
            <a:off x="1524000" y="5791200"/>
            <a:ext cx="6172200" cy="1143000"/>
            <a:chOff x="1524000" y="5791200"/>
            <a:chExt cx="6172200" cy="1143115"/>
          </a:xfrm>
        </p:grpSpPr>
        <p:sp>
          <p:nvSpPr>
            <p:cNvPr id="39940" name="TextBox 10"/>
            <p:cNvSpPr txBox="1">
              <a:spLocks noChangeArrowheads="1"/>
            </p:cNvSpPr>
            <p:nvPr/>
          </p:nvSpPr>
          <p:spPr bwMode="auto">
            <a:xfrm>
              <a:off x="2438400" y="5879068"/>
              <a:ext cx="1018227" cy="369332"/>
            </a:xfrm>
            <a:prstGeom prst="rect">
              <a:avLst/>
            </a:prstGeom>
            <a:noFill/>
            <a:ln w="9525">
              <a:noFill/>
              <a:miter lim="800000"/>
              <a:headEnd/>
              <a:tailEnd/>
            </a:ln>
          </p:spPr>
          <p:txBody>
            <a:bodyPr wrap="none">
              <a:spAutoFit/>
            </a:bodyPr>
            <a:lstStyle/>
            <a:p>
              <a:r>
                <a:rPr lang="en-US"/>
                <a:t>$71,900</a:t>
              </a:r>
            </a:p>
          </p:txBody>
        </p:sp>
        <p:sp>
          <p:nvSpPr>
            <p:cNvPr id="39941" name="TextBox 11"/>
            <p:cNvSpPr txBox="1">
              <a:spLocks noChangeArrowheads="1"/>
            </p:cNvSpPr>
            <p:nvPr/>
          </p:nvSpPr>
          <p:spPr bwMode="auto">
            <a:xfrm>
              <a:off x="3986813" y="5879068"/>
              <a:ext cx="889987" cy="369332"/>
            </a:xfrm>
            <a:prstGeom prst="rect">
              <a:avLst/>
            </a:prstGeom>
            <a:noFill/>
            <a:ln w="9525">
              <a:noFill/>
              <a:miter lim="800000"/>
              <a:headEnd/>
              <a:tailEnd/>
            </a:ln>
          </p:spPr>
          <p:txBody>
            <a:bodyPr wrap="none">
              <a:spAutoFit/>
            </a:bodyPr>
            <a:lstStyle/>
            <a:p>
              <a:r>
                <a:rPr lang="en-US"/>
                <a:t>$9,600</a:t>
              </a:r>
            </a:p>
          </p:txBody>
        </p:sp>
        <p:sp>
          <p:nvSpPr>
            <p:cNvPr id="39942" name="TextBox 12"/>
            <p:cNvSpPr txBox="1">
              <a:spLocks noChangeArrowheads="1"/>
            </p:cNvSpPr>
            <p:nvPr/>
          </p:nvSpPr>
          <p:spPr bwMode="auto">
            <a:xfrm>
              <a:off x="5504493" y="5879068"/>
              <a:ext cx="1018227" cy="369332"/>
            </a:xfrm>
            <a:prstGeom prst="rect">
              <a:avLst/>
            </a:prstGeom>
            <a:noFill/>
            <a:ln w="9525">
              <a:noFill/>
              <a:miter lim="800000"/>
              <a:headEnd/>
              <a:tailEnd/>
            </a:ln>
          </p:spPr>
          <p:txBody>
            <a:bodyPr wrap="none">
              <a:spAutoFit/>
            </a:bodyPr>
            <a:lstStyle/>
            <a:p>
              <a:r>
                <a:rPr lang="en-US"/>
                <a:t>$62,300</a:t>
              </a:r>
            </a:p>
          </p:txBody>
        </p:sp>
        <p:sp>
          <p:nvSpPr>
            <p:cNvPr id="8" name="Rectangle 4"/>
            <p:cNvSpPr>
              <a:spLocks noChangeArrowheads="1"/>
            </p:cNvSpPr>
            <p:nvPr/>
          </p:nvSpPr>
          <p:spPr bwMode="auto">
            <a:xfrm>
              <a:off x="1524000" y="6167476"/>
              <a:ext cx="6172200" cy="766839"/>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4400" b="1" dirty="0">
                  <a:solidFill>
                    <a:schemeClr val="tx2">
                      <a:lumMod val="75000"/>
                    </a:schemeClr>
                  </a:solidFill>
                  <a:effectLst>
                    <a:outerShdw blurRad="38100" dist="38100" dir="2700000" algn="tl">
                      <a:srgbClr val="C0C0C0"/>
                    </a:outerShdw>
                  </a:effectLst>
                  <a:cs typeface="Arial" charset="0"/>
                </a:rPr>
                <a:t>A</a:t>
              </a:r>
              <a:r>
                <a:rPr lang="en-US" sz="4400" b="1" dirty="0">
                  <a:solidFill>
                    <a:srgbClr val="FF9900"/>
                  </a:solidFill>
                  <a:effectLst>
                    <a:outerShdw blurRad="38100" dist="38100" dir="2700000" algn="tl">
                      <a:srgbClr val="C0C0C0"/>
                    </a:outerShdw>
                  </a:effectLst>
                  <a:cs typeface="Arial" charset="0"/>
                </a:rPr>
                <a:t>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L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a:t>
              </a:r>
              <a:r>
                <a:rPr lang="en-US" sz="4400" b="1" dirty="0">
                  <a:solidFill>
                    <a:srgbClr val="FF9900"/>
                  </a:solidFill>
                  <a:effectLst>
                    <a:outerShdw blurRad="38100" dist="38100" dir="2700000" algn="tl">
                      <a:srgbClr val="C0C0C0"/>
                    </a:outerShdw>
                  </a:effectLst>
                  <a:cs typeface="Arial" charset="0"/>
                </a:rPr>
                <a:t>SE</a:t>
              </a:r>
            </a:p>
          </p:txBody>
        </p:sp>
        <p:sp>
          <p:nvSpPr>
            <p:cNvPr id="39944" name="TextBox 1"/>
            <p:cNvSpPr txBox="1">
              <a:spLocks noChangeArrowheads="1"/>
            </p:cNvSpPr>
            <p:nvPr/>
          </p:nvSpPr>
          <p:spPr bwMode="auto">
            <a:xfrm>
              <a:off x="3552242" y="5791200"/>
              <a:ext cx="394660" cy="523220"/>
            </a:xfrm>
            <a:prstGeom prst="rect">
              <a:avLst/>
            </a:prstGeom>
            <a:noFill/>
            <a:ln w="9525">
              <a:noFill/>
              <a:miter lim="800000"/>
              <a:headEnd/>
              <a:tailEnd/>
            </a:ln>
          </p:spPr>
          <p:txBody>
            <a:bodyPr wrap="none">
              <a:spAutoFit/>
            </a:bodyPr>
            <a:lstStyle/>
            <a:p>
              <a:r>
                <a:rPr lang="en-US" sz="2800" b="1"/>
                <a:t>=</a:t>
              </a:r>
            </a:p>
          </p:txBody>
        </p:sp>
        <p:sp>
          <p:nvSpPr>
            <p:cNvPr id="39945" name="TextBox 2"/>
            <p:cNvSpPr txBox="1">
              <a:spLocks noChangeArrowheads="1"/>
            </p:cNvSpPr>
            <p:nvPr/>
          </p:nvSpPr>
          <p:spPr bwMode="auto">
            <a:xfrm>
              <a:off x="4953000" y="5791200"/>
              <a:ext cx="394660" cy="523220"/>
            </a:xfrm>
            <a:prstGeom prst="rect">
              <a:avLst/>
            </a:prstGeom>
            <a:noFill/>
            <a:ln w="9525">
              <a:noFill/>
              <a:miter lim="800000"/>
              <a:headEnd/>
              <a:tailEnd/>
            </a:ln>
          </p:spPr>
          <p:txBody>
            <a:bodyPr wrap="none">
              <a:spAutoFit/>
            </a:bodyPr>
            <a:lstStyle/>
            <a:p>
              <a:r>
                <a:rPr lang="en-US" sz="2800" b="1"/>
                <a:t>+</a:t>
              </a: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title"/>
          </p:nvPr>
        </p:nvSpPr>
        <p:spPr>
          <a:xfrm>
            <a:off x="457200" y="0"/>
            <a:ext cx="8382000" cy="1371600"/>
          </a:xfrm>
        </p:spPr>
        <p:txBody>
          <a:bodyPr/>
          <a:lstStyle/>
          <a:p>
            <a:pPr fontAlgn="auto">
              <a:spcAft>
                <a:spcPts val="0"/>
              </a:spcAft>
              <a:defRPr/>
            </a:pPr>
            <a:r>
              <a:rPr lang="en-US" dirty="0" smtClean="0"/>
              <a:t>Analyzing </a:t>
            </a:r>
            <a:r>
              <a:rPr lang="en-US" dirty="0"/>
              <a:t>chipotle’s Transactions</a:t>
            </a:r>
            <a:endParaRPr lang="en-US" dirty="0" smtClean="0"/>
          </a:p>
        </p:txBody>
      </p:sp>
      <p:pic>
        <p:nvPicPr>
          <p:cNvPr id="41986" name="Picture 23"/>
          <p:cNvPicPr>
            <a:picLocks noChangeAspect="1" noChangeArrowheads="1"/>
          </p:cNvPicPr>
          <p:nvPr/>
        </p:nvPicPr>
        <p:blipFill>
          <a:blip r:embed="rId3"/>
          <a:srcRect/>
          <a:stretch>
            <a:fillRect/>
          </a:stretch>
        </p:blipFill>
        <p:spPr bwMode="auto">
          <a:xfrm>
            <a:off x="228600" y="1295400"/>
            <a:ext cx="8778875" cy="4724400"/>
          </a:xfrm>
          <a:prstGeom prst="rect">
            <a:avLst/>
          </a:prstGeom>
          <a:noFill/>
          <a:ln w="9525">
            <a:noFill/>
            <a:miter lim="800000"/>
            <a:headEnd/>
            <a:tailEnd/>
          </a:ln>
        </p:spPr>
      </p:pic>
      <p:grpSp>
        <p:nvGrpSpPr>
          <p:cNvPr id="41987" name="Group 4"/>
          <p:cNvGrpSpPr>
            <a:grpSpLocks/>
          </p:cNvGrpSpPr>
          <p:nvPr/>
        </p:nvGrpSpPr>
        <p:grpSpPr bwMode="auto">
          <a:xfrm>
            <a:off x="1401763" y="5881688"/>
            <a:ext cx="6294437" cy="1052512"/>
            <a:chOff x="1402080" y="5881608"/>
            <a:chExt cx="6294120" cy="1052707"/>
          </a:xfrm>
        </p:grpSpPr>
        <p:grpSp>
          <p:nvGrpSpPr>
            <p:cNvPr id="41988" name="Group 1"/>
            <p:cNvGrpSpPr>
              <a:grpSpLocks/>
            </p:cNvGrpSpPr>
            <p:nvPr/>
          </p:nvGrpSpPr>
          <p:grpSpPr bwMode="auto">
            <a:xfrm>
              <a:off x="1402080" y="5955268"/>
              <a:ext cx="6294120" cy="979047"/>
              <a:chOff x="1402080" y="5955268"/>
              <a:chExt cx="6294120" cy="979047"/>
            </a:xfrm>
          </p:grpSpPr>
          <p:sp>
            <p:nvSpPr>
              <p:cNvPr id="7" name="Rectangle 4"/>
              <p:cNvSpPr>
                <a:spLocks noChangeArrowheads="1"/>
              </p:cNvSpPr>
              <p:nvPr/>
            </p:nvSpPr>
            <p:spPr bwMode="auto">
              <a:xfrm>
                <a:off x="1402080" y="6167411"/>
                <a:ext cx="6294120" cy="766904"/>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4400" b="1" dirty="0">
                    <a:solidFill>
                      <a:schemeClr val="tx2">
                        <a:lumMod val="75000"/>
                      </a:schemeClr>
                    </a:solidFill>
                    <a:effectLst>
                      <a:outerShdw blurRad="38100" dist="38100" dir="2700000" algn="tl">
                        <a:srgbClr val="C0C0C0"/>
                      </a:outerShdw>
                    </a:effectLst>
                    <a:cs typeface="Arial" charset="0"/>
                  </a:rPr>
                  <a:t>A</a:t>
                </a:r>
                <a:r>
                  <a:rPr lang="en-US" sz="4400" b="1" dirty="0">
                    <a:solidFill>
                      <a:srgbClr val="FF9900"/>
                    </a:solidFill>
                    <a:effectLst>
                      <a:outerShdw blurRad="38100" dist="38100" dir="2700000" algn="tl">
                        <a:srgbClr val="C0C0C0"/>
                      </a:outerShdw>
                    </a:effectLst>
                    <a:cs typeface="Arial" charset="0"/>
                  </a:rPr>
                  <a:t>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L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a:t>
                </a:r>
                <a:r>
                  <a:rPr lang="en-US" sz="4400" b="1" dirty="0">
                    <a:solidFill>
                      <a:srgbClr val="FF9900"/>
                    </a:solidFill>
                    <a:effectLst>
                      <a:outerShdw blurRad="38100" dist="38100" dir="2700000" algn="tl">
                        <a:srgbClr val="C0C0C0"/>
                      </a:outerShdw>
                    </a:effectLst>
                    <a:cs typeface="Arial" charset="0"/>
                  </a:rPr>
                  <a:t>SE</a:t>
                </a:r>
              </a:p>
            </p:txBody>
          </p:sp>
          <p:sp>
            <p:nvSpPr>
              <p:cNvPr id="41992" name="TextBox 10"/>
              <p:cNvSpPr txBox="1">
                <a:spLocks noChangeArrowheads="1"/>
              </p:cNvSpPr>
              <p:nvPr/>
            </p:nvSpPr>
            <p:spPr bwMode="auto">
              <a:xfrm>
                <a:off x="2438400" y="5955268"/>
                <a:ext cx="1018227" cy="369332"/>
              </a:xfrm>
              <a:prstGeom prst="rect">
                <a:avLst/>
              </a:prstGeom>
              <a:noFill/>
              <a:ln w="9525">
                <a:noFill/>
                <a:miter lim="800000"/>
                <a:headEnd/>
                <a:tailEnd/>
              </a:ln>
            </p:spPr>
            <p:txBody>
              <a:bodyPr wrap="none">
                <a:spAutoFit/>
              </a:bodyPr>
              <a:lstStyle/>
              <a:p>
                <a:r>
                  <a:rPr lang="en-US"/>
                  <a:t>$71,900</a:t>
                </a:r>
              </a:p>
            </p:txBody>
          </p:sp>
          <p:sp>
            <p:nvSpPr>
              <p:cNvPr id="41993" name="TextBox 11"/>
              <p:cNvSpPr txBox="1">
                <a:spLocks noChangeArrowheads="1"/>
              </p:cNvSpPr>
              <p:nvPr/>
            </p:nvSpPr>
            <p:spPr bwMode="auto">
              <a:xfrm>
                <a:off x="3986813" y="5955268"/>
                <a:ext cx="1018227" cy="369332"/>
              </a:xfrm>
              <a:prstGeom prst="rect">
                <a:avLst/>
              </a:prstGeom>
              <a:noFill/>
              <a:ln w="9525">
                <a:noFill/>
                <a:miter lim="800000"/>
                <a:headEnd/>
                <a:tailEnd/>
              </a:ln>
            </p:spPr>
            <p:txBody>
              <a:bodyPr wrap="none">
                <a:spAutoFit/>
              </a:bodyPr>
              <a:lstStyle/>
              <a:p>
                <a:r>
                  <a:rPr lang="en-US"/>
                  <a:t>$12,600</a:t>
                </a:r>
              </a:p>
            </p:txBody>
          </p:sp>
          <p:sp>
            <p:nvSpPr>
              <p:cNvPr id="41994" name="TextBox 12"/>
              <p:cNvSpPr txBox="1">
                <a:spLocks noChangeArrowheads="1"/>
              </p:cNvSpPr>
              <p:nvPr/>
            </p:nvSpPr>
            <p:spPr bwMode="auto">
              <a:xfrm>
                <a:off x="5504493" y="5955268"/>
                <a:ext cx="1018227" cy="369332"/>
              </a:xfrm>
              <a:prstGeom prst="rect">
                <a:avLst/>
              </a:prstGeom>
              <a:noFill/>
              <a:ln w="9525">
                <a:noFill/>
                <a:miter lim="800000"/>
                <a:headEnd/>
                <a:tailEnd/>
              </a:ln>
            </p:spPr>
            <p:txBody>
              <a:bodyPr wrap="none">
                <a:spAutoFit/>
              </a:bodyPr>
              <a:lstStyle/>
              <a:p>
                <a:r>
                  <a:rPr lang="en-US"/>
                  <a:t>$59,300</a:t>
                </a:r>
              </a:p>
            </p:txBody>
          </p:sp>
        </p:grpSp>
        <p:sp>
          <p:nvSpPr>
            <p:cNvPr id="41989" name="TextBox 2"/>
            <p:cNvSpPr txBox="1">
              <a:spLocks noChangeArrowheads="1"/>
            </p:cNvSpPr>
            <p:nvPr/>
          </p:nvSpPr>
          <p:spPr bwMode="auto">
            <a:xfrm>
              <a:off x="3490218" y="5943600"/>
              <a:ext cx="335280" cy="584775"/>
            </a:xfrm>
            <a:prstGeom prst="rect">
              <a:avLst/>
            </a:prstGeom>
            <a:noFill/>
            <a:ln w="9525">
              <a:noFill/>
              <a:miter lim="800000"/>
              <a:headEnd/>
              <a:tailEnd/>
            </a:ln>
          </p:spPr>
          <p:txBody>
            <a:bodyPr>
              <a:spAutoFit/>
            </a:bodyPr>
            <a:lstStyle/>
            <a:p>
              <a:r>
                <a:rPr lang="en-US" sz="3200" b="1"/>
                <a:t>=</a:t>
              </a:r>
            </a:p>
          </p:txBody>
        </p:sp>
        <p:sp>
          <p:nvSpPr>
            <p:cNvPr id="41990" name="TextBox 3"/>
            <p:cNvSpPr txBox="1">
              <a:spLocks noChangeArrowheads="1"/>
            </p:cNvSpPr>
            <p:nvPr/>
          </p:nvSpPr>
          <p:spPr bwMode="auto">
            <a:xfrm>
              <a:off x="4939340" y="5881608"/>
              <a:ext cx="394660" cy="523220"/>
            </a:xfrm>
            <a:prstGeom prst="rect">
              <a:avLst/>
            </a:prstGeom>
            <a:noFill/>
            <a:ln w="9525">
              <a:noFill/>
              <a:miter lim="800000"/>
              <a:headEnd/>
              <a:tailEnd/>
            </a:ln>
          </p:spPr>
          <p:txBody>
            <a:bodyPr wrap="none">
              <a:spAutoFit/>
            </a:bodyPr>
            <a:lstStyle/>
            <a:p>
              <a:r>
                <a:rPr lang="en-US" sz="2800" b="1"/>
                <a:t>+</a:t>
              </a:r>
            </a:p>
          </p:txBody>
        </p:sp>
      </p:gr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fontAlgn="auto">
              <a:spcAft>
                <a:spcPts val="0"/>
              </a:spcAft>
              <a:defRPr/>
            </a:pPr>
            <a:r>
              <a:rPr lang="en-US" dirty="0" smtClean="0"/>
              <a:t>The Accounting Cycle</a:t>
            </a:r>
          </a:p>
        </p:txBody>
      </p:sp>
      <p:sp>
        <p:nvSpPr>
          <p:cNvPr id="36880" name="Text Box 16"/>
          <p:cNvSpPr txBox="1">
            <a:spLocks noChangeArrowheads="1"/>
          </p:cNvSpPr>
          <p:nvPr/>
        </p:nvSpPr>
        <p:spPr bwMode="auto">
          <a:xfrm>
            <a:off x="2390775" y="1828800"/>
            <a:ext cx="4543425" cy="1447800"/>
          </a:xfrm>
          <a:prstGeom prst="rect">
            <a:avLst/>
          </a:prstGeom>
          <a:solidFill>
            <a:srgbClr val="FFFF99"/>
          </a:solidFill>
          <a:ln w="12700">
            <a:solidFill>
              <a:srgbClr val="000000"/>
            </a:solidFill>
            <a:miter lim="800000"/>
            <a:headEnd/>
            <a:tailEnd/>
          </a:ln>
          <a:effectLst>
            <a:outerShdw dist="107763" dir="2700000" algn="ctr" rotWithShape="0">
              <a:srgbClr val="B2B2B2">
                <a:alpha val="50000"/>
              </a:srgbClr>
            </a:outerShdw>
          </a:effectLst>
        </p:spPr>
        <p:txBody>
          <a:bodyPr/>
          <a:lstStyle/>
          <a:p>
            <a:pPr algn="ctr" eaLnBrk="0" fontAlgn="auto" hangingPunct="0">
              <a:spcBef>
                <a:spcPts val="0"/>
              </a:spcBef>
              <a:spcAft>
                <a:spcPts val="0"/>
              </a:spcAft>
              <a:tabLst>
                <a:tab pos="342900" algn="l"/>
              </a:tabLst>
              <a:defRPr/>
            </a:pPr>
            <a:r>
              <a:rPr lang="en-US" sz="1600" b="1" dirty="0">
                <a:solidFill>
                  <a:srgbClr val="0000FF"/>
                </a:solidFill>
                <a:latin typeface="+mn-lt"/>
                <a:ea typeface="Times New Roman" pitchFamily="18" charset="0"/>
              </a:rPr>
              <a:t>During the Period</a:t>
            </a:r>
            <a:endParaRPr lang="en-US" sz="1100" dirty="0">
              <a:latin typeface="+mn-lt"/>
            </a:endParaRPr>
          </a:p>
          <a:p>
            <a:pPr algn="ctr" eaLnBrk="0" fontAlgn="auto" hangingPunct="0">
              <a:spcBef>
                <a:spcPts val="0"/>
              </a:spcBef>
              <a:spcAft>
                <a:spcPts val="0"/>
              </a:spcAft>
              <a:tabLst>
                <a:tab pos="342900" algn="l"/>
              </a:tabLst>
              <a:defRPr/>
            </a:pPr>
            <a:r>
              <a:rPr lang="en-US" sz="1200" b="1" dirty="0">
                <a:solidFill>
                  <a:srgbClr val="FF0000"/>
                </a:solidFill>
                <a:latin typeface="+mn-lt"/>
                <a:ea typeface="Times New Roman" pitchFamily="18" charset="0"/>
              </a:rPr>
              <a:t>(Chapters 2 and 3)</a:t>
            </a:r>
            <a:endParaRPr lang="en-US" sz="1200" dirty="0">
              <a:latin typeface="+mn-lt"/>
            </a:endParaRPr>
          </a:p>
          <a:p>
            <a:pPr marL="342900" indent="-342900" eaLnBrk="0" fontAlgn="auto" hangingPunct="0">
              <a:spcBef>
                <a:spcPts val="0"/>
              </a:spcBef>
              <a:spcAft>
                <a:spcPts val="0"/>
              </a:spcAft>
              <a:buFont typeface="+mj-lt"/>
              <a:buAutoNum type="arabicPeriod"/>
              <a:tabLst>
                <a:tab pos="342900" algn="l"/>
              </a:tabLst>
              <a:defRPr/>
            </a:pPr>
            <a:r>
              <a:rPr lang="en-US" sz="1600" b="1" dirty="0">
                <a:latin typeface="+mn-lt"/>
                <a:ea typeface="Times New Roman" pitchFamily="18" charset="0"/>
              </a:rPr>
              <a:t>Analyze</a:t>
            </a:r>
            <a:r>
              <a:rPr lang="en-US" sz="1600" dirty="0">
                <a:latin typeface="+mn-lt"/>
                <a:ea typeface="Times New Roman" pitchFamily="18" charset="0"/>
              </a:rPr>
              <a:t> transactions</a:t>
            </a:r>
            <a:endParaRPr lang="en-US" sz="1100" dirty="0">
              <a:latin typeface="+mn-lt"/>
            </a:endParaRPr>
          </a:p>
          <a:p>
            <a:pPr marL="342900" indent="-342900" eaLnBrk="0" fontAlgn="auto" hangingPunct="0">
              <a:spcBef>
                <a:spcPts val="0"/>
              </a:spcBef>
              <a:spcAft>
                <a:spcPts val="0"/>
              </a:spcAft>
              <a:buFont typeface="+mj-lt"/>
              <a:buAutoNum type="arabicPeriod"/>
              <a:tabLst>
                <a:tab pos="342900" algn="l"/>
              </a:tabLst>
              <a:defRPr/>
            </a:pPr>
            <a:r>
              <a:rPr lang="en-US" sz="1600" b="1" dirty="0">
                <a:latin typeface="+mn-lt"/>
                <a:ea typeface="Times New Roman" pitchFamily="18" charset="0"/>
              </a:rPr>
              <a:t>Record</a:t>
            </a:r>
            <a:r>
              <a:rPr lang="en-US" sz="1600" dirty="0">
                <a:latin typeface="+mn-lt"/>
                <a:ea typeface="Times New Roman" pitchFamily="18" charset="0"/>
              </a:rPr>
              <a:t> journal entries in the general journal</a:t>
            </a:r>
            <a:endParaRPr lang="en-US" sz="1100" dirty="0">
              <a:latin typeface="+mn-lt"/>
            </a:endParaRPr>
          </a:p>
          <a:p>
            <a:pPr marL="342900" indent="-342900" eaLnBrk="0" fontAlgn="auto" hangingPunct="0">
              <a:spcBef>
                <a:spcPts val="0"/>
              </a:spcBef>
              <a:spcAft>
                <a:spcPts val="0"/>
              </a:spcAft>
              <a:buFont typeface="+mj-lt"/>
              <a:buAutoNum type="arabicPeriod"/>
              <a:tabLst>
                <a:tab pos="342900" algn="l"/>
              </a:tabLst>
              <a:defRPr/>
            </a:pPr>
            <a:r>
              <a:rPr lang="en-US" sz="1600" b="1" dirty="0">
                <a:latin typeface="+mn-lt"/>
                <a:ea typeface="Times New Roman" pitchFamily="18" charset="0"/>
              </a:rPr>
              <a:t>Post</a:t>
            </a:r>
            <a:r>
              <a:rPr lang="en-US" sz="1600" dirty="0">
                <a:latin typeface="+mn-lt"/>
                <a:ea typeface="Times New Roman" pitchFamily="18" charset="0"/>
              </a:rPr>
              <a:t> amounts to the general ledger</a:t>
            </a:r>
            <a:endParaRPr lang="en-US" sz="2800" dirty="0">
              <a:latin typeface="+mn-lt"/>
            </a:endParaRPr>
          </a:p>
        </p:txBody>
      </p:sp>
      <p:sp>
        <p:nvSpPr>
          <p:cNvPr id="44035" name="Text Box 15"/>
          <p:cNvSpPr txBox="1">
            <a:spLocks noChangeArrowheads="1"/>
          </p:cNvSpPr>
          <p:nvPr/>
        </p:nvSpPr>
        <p:spPr bwMode="auto">
          <a:xfrm>
            <a:off x="3562350" y="1524000"/>
            <a:ext cx="2057400" cy="228600"/>
          </a:xfrm>
          <a:prstGeom prst="rect">
            <a:avLst/>
          </a:prstGeom>
          <a:solidFill>
            <a:srgbClr val="FFFFFF"/>
          </a:solidFill>
          <a:ln w="9525">
            <a:solidFill>
              <a:srgbClr val="000000"/>
            </a:solidFill>
            <a:miter lim="800000"/>
            <a:headEnd/>
            <a:tailEnd/>
          </a:ln>
        </p:spPr>
        <p:txBody>
          <a:bodyPr anchor="ctr"/>
          <a:lstStyle/>
          <a:p>
            <a:pPr algn="ctr">
              <a:spcAft>
                <a:spcPts val="1000"/>
              </a:spcAft>
            </a:pPr>
            <a:r>
              <a:rPr lang="en-US" sz="1600" b="1">
                <a:solidFill>
                  <a:srgbClr val="0000FF"/>
                </a:solidFill>
                <a:cs typeface="Arial" charset="0"/>
              </a:rPr>
              <a:t>Start of new period</a:t>
            </a:r>
            <a:endParaRPr lang="en-US" sz="3600">
              <a:cs typeface="Arial" charset="0"/>
            </a:endParaRPr>
          </a:p>
        </p:txBody>
      </p:sp>
      <p:sp>
        <p:nvSpPr>
          <p:cNvPr id="36882" name="Text Box 18"/>
          <p:cNvSpPr txBox="1">
            <a:spLocks noChangeArrowheads="1"/>
          </p:cNvSpPr>
          <p:nvPr/>
        </p:nvSpPr>
        <p:spPr bwMode="auto">
          <a:xfrm>
            <a:off x="1490663" y="4038600"/>
            <a:ext cx="6362700" cy="2362200"/>
          </a:xfrm>
          <a:prstGeom prst="rect">
            <a:avLst/>
          </a:prstGeom>
          <a:solidFill>
            <a:srgbClr val="CCFFFF"/>
          </a:solidFill>
          <a:ln w="12700">
            <a:solidFill>
              <a:srgbClr val="000000"/>
            </a:solidFill>
            <a:miter lim="800000"/>
            <a:headEnd/>
            <a:tailEnd/>
          </a:ln>
          <a:effectLst>
            <a:outerShdw dist="107763" dir="2700000" algn="ctr" rotWithShape="0">
              <a:srgbClr val="B2B2B2">
                <a:alpha val="50000"/>
              </a:srgbClr>
            </a:outerShdw>
          </a:effectLst>
        </p:spPr>
        <p:txBody>
          <a:bodyPr/>
          <a:lstStyle/>
          <a:p>
            <a:pPr algn="ctr" eaLnBrk="0" fontAlgn="auto" hangingPunct="0">
              <a:spcBef>
                <a:spcPts val="0"/>
              </a:spcBef>
              <a:spcAft>
                <a:spcPts val="0"/>
              </a:spcAft>
              <a:tabLst>
                <a:tab pos="228600" algn="l"/>
              </a:tabLst>
              <a:defRPr/>
            </a:pPr>
            <a:r>
              <a:rPr lang="en-US" sz="1600" b="1" dirty="0">
                <a:latin typeface="+mn-lt"/>
                <a:ea typeface="Times New Roman" pitchFamily="18" charset="0"/>
              </a:rPr>
              <a:t>At the End of the Period</a:t>
            </a:r>
            <a:endParaRPr lang="en-US" dirty="0">
              <a:latin typeface="+mn-lt"/>
            </a:endParaRPr>
          </a:p>
          <a:p>
            <a:pPr algn="ctr" eaLnBrk="0" fontAlgn="auto" hangingPunct="0">
              <a:spcBef>
                <a:spcPts val="0"/>
              </a:spcBef>
              <a:spcAft>
                <a:spcPts val="0"/>
              </a:spcAft>
              <a:tabLst>
                <a:tab pos="228600" algn="l"/>
              </a:tabLst>
              <a:defRPr/>
            </a:pPr>
            <a:r>
              <a:rPr lang="en-US" sz="1200" b="1" dirty="0">
                <a:solidFill>
                  <a:srgbClr val="FF0000"/>
                </a:solidFill>
                <a:latin typeface="+mn-lt"/>
                <a:ea typeface="Times New Roman" pitchFamily="18" charset="0"/>
              </a:rPr>
              <a:t>(Chapter 4)</a:t>
            </a:r>
            <a:endParaRPr lang="en-US" sz="1200" dirty="0">
              <a:latin typeface="+mn-lt"/>
            </a:endParaRPr>
          </a:p>
          <a:p>
            <a:pPr marL="342900" indent="-342900" eaLnBrk="0" fontAlgn="auto" hangingPunct="0">
              <a:spcBef>
                <a:spcPts val="0"/>
              </a:spcBef>
              <a:spcAft>
                <a:spcPts val="0"/>
              </a:spcAft>
              <a:buFont typeface="+mj-lt"/>
              <a:buAutoNum type="arabicPeriod" startAt="4"/>
              <a:tabLst>
                <a:tab pos="228600" algn="l"/>
              </a:tabLst>
              <a:defRPr/>
            </a:pPr>
            <a:r>
              <a:rPr lang="en-US" sz="1600" b="1" dirty="0">
                <a:latin typeface="+mn-lt"/>
                <a:ea typeface="Times New Roman" pitchFamily="18" charset="0"/>
              </a:rPr>
              <a:t>Prepare </a:t>
            </a:r>
            <a:r>
              <a:rPr lang="en-US" sz="1600" dirty="0">
                <a:latin typeface="+mn-lt"/>
                <a:ea typeface="Times New Roman" pitchFamily="18" charset="0"/>
              </a:rPr>
              <a:t>a trial balance to determine if debits equal credits</a:t>
            </a:r>
            <a:endParaRPr lang="en-US" dirty="0">
              <a:latin typeface="+mn-lt"/>
            </a:endParaRPr>
          </a:p>
          <a:p>
            <a:pPr marL="342900" indent="-342900" eaLnBrk="0" fontAlgn="auto" hangingPunct="0">
              <a:spcBef>
                <a:spcPts val="0"/>
              </a:spcBef>
              <a:spcAft>
                <a:spcPts val="0"/>
              </a:spcAft>
              <a:buFont typeface="+mj-lt"/>
              <a:buAutoNum type="arabicPeriod" startAt="4"/>
              <a:tabLst>
                <a:tab pos="228600" algn="l"/>
              </a:tabLst>
              <a:defRPr/>
            </a:pPr>
            <a:r>
              <a:rPr lang="en-US" sz="1600" b="1" dirty="0">
                <a:latin typeface="+mn-lt"/>
                <a:ea typeface="Times New Roman" pitchFamily="18" charset="0"/>
              </a:rPr>
              <a:t>Adjust</a:t>
            </a:r>
            <a:r>
              <a:rPr lang="en-US" sz="1600" dirty="0">
                <a:latin typeface="+mn-lt"/>
                <a:ea typeface="Times New Roman" pitchFamily="18" charset="0"/>
              </a:rPr>
              <a:t> revenues and expenses and related balance sheet</a:t>
            </a:r>
            <a:br>
              <a:rPr lang="en-US" sz="1600" dirty="0">
                <a:latin typeface="+mn-lt"/>
                <a:ea typeface="Times New Roman" pitchFamily="18" charset="0"/>
              </a:rPr>
            </a:br>
            <a:r>
              <a:rPr lang="en-US" sz="1600" dirty="0">
                <a:latin typeface="+mn-lt"/>
                <a:ea typeface="Times New Roman" pitchFamily="18" charset="0"/>
              </a:rPr>
              <a:t>  accounts (record in journal and post to ledger) </a:t>
            </a:r>
            <a:endParaRPr lang="en-US" dirty="0">
              <a:latin typeface="+mn-lt"/>
            </a:endParaRPr>
          </a:p>
          <a:p>
            <a:pPr marL="342900" indent="-342900" eaLnBrk="0" fontAlgn="auto" hangingPunct="0">
              <a:spcBef>
                <a:spcPts val="0"/>
              </a:spcBef>
              <a:spcAft>
                <a:spcPts val="0"/>
              </a:spcAft>
              <a:buFont typeface="+mj-lt"/>
              <a:buAutoNum type="arabicPeriod" startAt="4"/>
              <a:tabLst>
                <a:tab pos="228600" algn="l"/>
              </a:tabLst>
              <a:defRPr/>
            </a:pPr>
            <a:r>
              <a:rPr lang="en-US" sz="1600" b="1" dirty="0">
                <a:latin typeface="+mn-lt"/>
                <a:ea typeface="Times New Roman" pitchFamily="18" charset="0"/>
              </a:rPr>
              <a:t>Prepare</a:t>
            </a:r>
            <a:r>
              <a:rPr lang="en-US" sz="1600" dirty="0">
                <a:latin typeface="+mn-lt"/>
                <a:ea typeface="Times New Roman" pitchFamily="18" charset="0"/>
              </a:rPr>
              <a:t> a complete set of financial statements and </a:t>
            </a:r>
            <a:r>
              <a:rPr lang="en-US" sz="1600" dirty="0">
                <a:latin typeface="+mn-lt"/>
                <a:ea typeface="Times New Roman" pitchFamily="18" charset="0"/>
              </a:rPr>
              <a:t>disseminate </a:t>
            </a:r>
            <a:br>
              <a:rPr lang="en-US" sz="1600" dirty="0">
                <a:latin typeface="+mn-lt"/>
                <a:ea typeface="Times New Roman" pitchFamily="18" charset="0"/>
              </a:rPr>
            </a:br>
            <a:r>
              <a:rPr lang="en-US" sz="1600" dirty="0">
                <a:latin typeface="+mn-lt"/>
                <a:ea typeface="Times New Roman" pitchFamily="18" charset="0"/>
              </a:rPr>
              <a:t>  it to </a:t>
            </a:r>
            <a:r>
              <a:rPr lang="en-US" sz="1600" dirty="0">
                <a:latin typeface="+mn-lt"/>
                <a:ea typeface="Times New Roman" pitchFamily="18" charset="0"/>
              </a:rPr>
              <a:t>users</a:t>
            </a:r>
            <a:endParaRPr lang="en-US" dirty="0">
              <a:latin typeface="+mn-lt"/>
            </a:endParaRPr>
          </a:p>
          <a:p>
            <a:pPr marL="342900" indent="-342900" eaLnBrk="0" fontAlgn="auto" hangingPunct="0">
              <a:spcBef>
                <a:spcPts val="0"/>
              </a:spcBef>
              <a:spcAft>
                <a:spcPts val="0"/>
              </a:spcAft>
              <a:buFont typeface="+mj-lt"/>
              <a:buAutoNum type="arabicPeriod" startAt="4"/>
              <a:tabLst>
                <a:tab pos="228600" algn="l"/>
              </a:tabLst>
              <a:defRPr/>
            </a:pPr>
            <a:r>
              <a:rPr lang="en-US" sz="1600" b="1" dirty="0">
                <a:latin typeface="+mn-lt"/>
                <a:ea typeface="Times New Roman" pitchFamily="18" charset="0"/>
              </a:rPr>
              <a:t>Close</a:t>
            </a:r>
            <a:r>
              <a:rPr lang="en-US" sz="1600" dirty="0">
                <a:latin typeface="+mn-lt"/>
                <a:ea typeface="Times New Roman" pitchFamily="18" charset="0"/>
              </a:rPr>
              <a:t> revenues, gains, expenses, and losses to Retained </a:t>
            </a:r>
            <a:r>
              <a:rPr lang="en-US" sz="1600" dirty="0">
                <a:latin typeface="+mn-lt"/>
                <a:ea typeface="Times New Roman" pitchFamily="18" charset="0"/>
              </a:rPr>
              <a:t>Earnings (</a:t>
            </a:r>
            <a:r>
              <a:rPr lang="en-US" sz="1600" dirty="0">
                <a:latin typeface="+mn-lt"/>
                <a:ea typeface="Times New Roman" pitchFamily="18" charset="0"/>
              </a:rPr>
              <a:t>record in journal and post to ledger)</a:t>
            </a:r>
            <a:endParaRPr lang="en-US" sz="4400" dirty="0">
              <a:latin typeface="+mn-lt"/>
            </a:endParaRPr>
          </a:p>
        </p:txBody>
      </p:sp>
      <p:cxnSp>
        <p:nvCxnSpPr>
          <p:cNvPr id="19" name="Straight Arrow Connector 18"/>
          <p:cNvCxnSpPr>
            <a:stCxn id="36880" idx="2"/>
            <a:endCxn id="36882" idx="0"/>
          </p:cNvCxnSpPr>
          <p:nvPr/>
        </p:nvCxnSpPr>
        <p:spPr>
          <a:xfrm>
            <a:off x="4662488" y="3276600"/>
            <a:ext cx="9525" cy="762000"/>
          </a:xfrm>
          <a:prstGeom prst="straightConnector1">
            <a:avLst/>
          </a:prstGeom>
          <a:ln w="28575">
            <a:solidFill>
              <a:srgbClr val="FF0000"/>
            </a:solidFill>
            <a:headEnd type="none" w="med" len="med"/>
            <a:tailEnd type="arrow"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hape 20"/>
          <p:cNvCxnSpPr>
            <a:cxnSpLocks noChangeShapeType="1"/>
            <a:stCxn id="36882" idx="2"/>
            <a:endCxn id="44035" idx="1"/>
          </p:cNvCxnSpPr>
          <p:nvPr/>
        </p:nvCxnSpPr>
        <p:spPr bwMode="auto">
          <a:xfrm rot="5400000" flipH="1">
            <a:off x="1735932" y="3464718"/>
            <a:ext cx="4762500" cy="1109663"/>
          </a:xfrm>
          <a:prstGeom prst="bentConnector4">
            <a:avLst>
              <a:gd name="adj1" fmla="val -4800"/>
              <a:gd name="adj2" fmla="val 307108"/>
            </a:avLst>
          </a:prstGeom>
          <a:noFill/>
          <a:ln w="28575" algn="ctr">
            <a:solidFill>
              <a:srgbClr val="FF0000"/>
            </a:solidFill>
            <a:miter lim="800000"/>
            <a:headEnd type="none" w="med" len="med"/>
            <a:tailEnd type="arrow" w="med" len="med"/>
          </a:ln>
          <a:effectLst>
            <a:outerShdw blurRad="50800" dist="38100" dir="2700000" algn="tl" rotWithShape="0">
              <a:prstClr val="black">
                <a:alpha val="40000"/>
              </a:prstClr>
            </a:outerShdw>
          </a:effectLst>
          <a:extLst>
            <a:ext uri="{909E8E84-426E-40DD-AFC4-6F175D3DCCD1}"/>
          </a:extLst>
        </p:spPr>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880"/>
                                        </p:tgtEl>
                                        <p:attrNameLst>
                                          <p:attrName>style.visibility</p:attrName>
                                        </p:attrNameLst>
                                      </p:cBhvr>
                                      <p:to>
                                        <p:strVal val="visible"/>
                                      </p:to>
                                    </p:set>
                                    <p:animEffect transition="in" filter="wipe(up)">
                                      <p:cBhvr>
                                        <p:cTn id="7" dur="500"/>
                                        <p:tgtEl>
                                          <p:spTgt spid="3688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6882"/>
                                        </p:tgtEl>
                                        <p:attrNameLst>
                                          <p:attrName>style.visibility</p:attrName>
                                        </p:attrNameLst>
                                      </p:cBhvr>
                                      <p:to>
                                        <p:strVal val="visible"/>
                                      </p:to>
                                    </p:set>
                                    <p:animEffect transition="in" filter="wipe(up)">
                                      <p:cBhvr>
                                        <p:cTn id="15" dur="500"/>
                                        <p:tgtEl>
                                          <p:spTgt spid="36882"/>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0" grpId="0" animBg="1"/>
      <p:bldP spid="368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90488" tIns="44450" rIns="90488" bIns="44450"/>
          <a:lstStyle/>
          <a:p>
            <a:pPr fontAlgn="auto">
              <a:spcAft>
                <a:spcPts val="0"/>
              </a:spcAft>
              <a:defRPr/>
            </a:pPr>
            <a:r>
              <a:rPr lang="en-US" dirty="0" smtClean="0"/>
              <a:t>How Do Companies Keep Track of Account Balances?</a:t>
            </a:r>
          </a:p>
        </p:txBody>
      </p:sp>
      <p:sp>
        <p:nvSpPr>
          <p:cNvPr id="41988" name="AutoShape 4"/>
          <p:cNvSpPr>
            <a:spLocks noChangeArrowheads="1"/>
          </p:cNvSpPr>
          <p:nvPr/>
        </p:nvSpPr>
        <p:spPr bwMode="auto">
          <a:xfrm>
            <a:off x="850900" y="1905000"/>
            <a:ext cx="2959100" cy="1511300"/>
          </a:xfrm>
          <a:prstGeom prst="plus">
            <a:avLst>
              <a:gd name="adj" fmla="val 24995"/>
            </a:avLst>
          </a:prstGeom>
          <a:solidFill>
            <a:schemeClr val="accent3">
              <a:lumMod val="60000"/>
              <a:lumOff val="40000"/>
            </a:schemeClr>
          </a:solidFill>
          <a:ln w="12700">
            <a:solidFill>
              <a:schemeClr val="accent3">
                <a:lumMod val="75000"/>
              </a:schemeClr>
            </a:solidFill>
            <a:miter lim="800000"/>
            <a:headEnd/>
            <a:tailEnd/>
          </a:ln>
          <a:effectLst>
            <a:outerShdw blurRad="50800" dist="38100" dir="2700000" algn="tl" rotWithShape="0">
              <a:prstClr val="black">
                <a:alpha val="40000"/>
              </a:prstClr>
            </a:outerShdw>
          </a:effectLst>
        </p:spPr>
        <p:txBody>
          <a:bodyPr wrap="none" lIns="90488" tIns="44450" rIns="90488" bIns="44450" anchor="ctr"/>
          <a:lstStyle/>
          <a:p>
            <a:pPr algn="ctr" eaLnBrk="0" fontAlgn="auto" hangingPunct="0">
              <a:spcBef>
                <a:spcPts val="0"/>
              </a:spcBef>
              <a:spcAft>
                <a:spcPts val="0"/>
              </a:spcAft>
              <a:defRPr/>
            </a:pPr>
            <a:r>
              <a:rPr lang="en-US" sz="3200" dirty="0">
                <a:solidFill>
                  <a:schemeClr val="bg1"/>
                </a:solidFill>
                <a:effectLst>
                  <a:outerShdw blurRad="38100" dist="38100" dir="2700000" algn="tl">
                    <a:srgbClr val="000000">
                      <a:alpha val="43137"/>
                    </a:srgbClr>
                  </a:outerShdw>
                </a:effectLst>
                <a:cs typeface="Arial" charset="0"/>
              </a:rPr>
              <a:t>General Journal</a:t>
            </a:r>
          </a:p>
        </p:txBody>
      </p:sp>
      <p:sp>
        <p:nvSpPr>
          <p:cNvPr id="37892" name="Rectangle 6"/>
          <p:cNvSpPr>
            <a:spLocks noChangeArrowheads="1"/>
          </p:cNvSpPr>
          <p:nvPr/>
        </p:nvSpPr>
        <p:spPr bwMode="auto">
          <a:xfrm>
            <a:off x="6629400" y="4387850"/>
            <a:ext cx="228600" cy="2120900"/>
          </a:xfrm>
          <a:prstGeom prst="rect">
            <a:avLst/>
          </a:prstGeom>
          <a:solidFill>
            <a:schemeClr val="accent1">
              <a:lumMod val="75000"/>
            </a:schemeClr>
          </a:solidFill>
          <a:ln w="12700">
            <a:noFill/>
            <a:miter lim="800000"/>
            <a:headEnd/>
            <a:tailEnd/>
          </a:ln>
        </p:spPr>
        <p:txBody>
          <a:bodyPr wrap="none" anchor="ctr"/>
          <a:lstStyle/>
          <a:p>
            <a:pPr fontAlgn="auto">
              <a:spcBef>
                <a:spcPts val="0"/>
              </a:spcBef>
              <a:spcAft>
                <a:spcPts val="0"/>
              </a:spcAft>
              <a:defRPr/>
            </a:pPr>
            <a:endParaRPr lang="en-US" dirty="0">
              <a:cs typeface="Arial" charset="0"/>
            </a:endParaRPr>
          </a:p>
        </p:txBody>
      </p:sp>
      <p:sp>
        <p:nvSpPr>
          <p:cNvPr id="41991" name="Rectangle 7"/>
          <p:cNvSpPr>
            <a:spLocks noChangeArrowheads="1"/>
          </p:cNvSpPr>
          <p:nvPr/>
        </p:nvSpPr>
        <p:spPr bwMode="auto">
          <a:xfrm>
            <a:off x="4800600" y="4038600"/>
            <a:ext cx="3949700" cy="368300"/>
          </a:xfrm>
          <a:prstGeom prst="rect">
            <a:avLst/>
          </a:prstGeom>
          <a:solidFill>
            <a:schemeClr val="accent1">
              <a:lumMod val="75000"/>
            </a:schemeClr>
          </a:solidFill>
          <a:ln w="12700">
            <a:noFill/>
            <a:miter lim="800000"/>
            <a:headEnd/>
            <a:tailEnd/>
          </a:ln>
          <a:effectLst/>
        </p:spPr>
        <p:txBody>
          <a:bodyPr wrap="none" lIns="90488" tIns="44450" rIns="90488" bIns="44450" anchor="ctr"/>
          <a:lstStyle/>
          <a:p>
            <a:pPr algn="ctr" eaLnBrk="0" fontAlgn="auto" hangingPunct="0">
              <a:spcBef>
                <a:spcPts val="0"/>
              </a:spcBef>
              <a:spcAft>
                <a:spcPts val="0"/>
              </a:spcAft>
              <a:defRPr/>
            </a:pPr>
            <a:r>
              <a:rPr lang="en-US" sz="2000" b="1" dirty="0">
                <a:solidFill>
                  <a:schemeClr val="bg1"/>
                </a:solidFill>
                <a:effectLst>
                  <a:outerShdw blurRad="38100" dist="38100" dir="2700000" algn="tl">
                    <a:srgbClr val="000000">
                      <a:alpha val="43137"/>
                    </a:srgbClr>
                  </a:outerShdw>
                </a:effectLst>
                <a:cs typeface="Arial" charset="0"/>
              </a:rPr>
              <a:t>T-accounts</a:t>
            </a:r>
          </a:p>
        </p:txBody>
      </p:sp>
      <p:pic>
        <p:nvPicPr>
          <p:cNvPr id="277506" name="Picture 2" descr="G:\FILES\PFILES\MSOFFICE\MEDIA\CNTCD1\ClipArt2\j0228833.wmf"/>
          <p:cNvPicPr>
            <a:picLocks noChangeAspect="1" noChangeArrowheads="1"/>
          </p:cNvPicPr>
          <p:nvPr/>
        </p:nvPicPr>
        <p:blipFill>
          <a:blip r:embed="rId3"/>
          <a:srcRect/>
          <a:stretch>
            <a:fillRect/>
          </a:stretch>
        </p:blipFill>
        <p:spPr bwMode="auto">
          <a:xfrm>
            <a:off x="2133600" y="3962400"/>
            <a:ext cx="2198688" cy="2014538"/>
          </a:xfrm>
          <a:prstGeom prst="rect">
            <a:avLst/>
          </a:prstGeom>
          <a:ln>
            <a:noFill/>
          </a:ln>
          <a:effectLst>
            <a:outerShdw blurRad="292100" dist="139700" dir="2700000" algn="tl" rotWithShape="0">
              <a:srgbClr val="333333">
                <a:alpha val="65000"/>
              </a:srgbClr>
            </a:outerShdw>
          </a:effectLst>
        </p:spPr>
      </p:pic>
      <p:sp>
        <p:nvSpPr>
          <p:cNvPr id="7" name="Trapezoid 6"/>
          <p:cNvSpPr/>
          <p:nvPr/>
        </p:nvSpPr>
        <p:spPr>
          <a:xfrm>
            <a:off x="5181600" y="1905000"/>
            <a:ext cx="3124200" cy="1524000"/>
          </a:xfrm>
          <a:prstGeom prst="trapezoid">
            <a:avLst/>
          </a:prstGeom>
          <a:solidFill>
            <a:schemeClr val="accent5">
              <a:lumMod val="40000"/>
              <a:lumOff val="60000"/>
            </a:schemeClr>
          </a:solidFill>
          <a:ln>
            <a:solidFill>
              <a:schemeClr val="accent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solidFill>
                  <a:schemeClr val="tx1"/>
                </a:solidFill>
                <a:effectLst>
                  <a:outerShdw blurRad="38100" dist="38100" dir="2700000" algn="tl">
                    <a:srgbClr val="000000">
                      <a:alpha val="43137"/>
                    </a:srgbClr>
                  </a:outerShdw>
                </a:effectLst>
              </a:rPr>
              <a:t>General Ledger</a:t>
            </a:r>
          </a:p>
        </p:txBody>
      </p:sp>
      <p:sp>
        <p:nvSpPr>
          <p:cNvPr id="9" name="Rectangle 4"/>
          <p:cNvSpPr>
            <a:spLocks noChangeArrowheads="1"/>
          </p:cNvSpPr>
          <p:nvPr/>
        </p:nvSpPr>
        <p:spPr bwMode="auto">
          <a:xfrm>
            <a:off x="228600" y="6167438"/>
            <a:ext cx="8686800" cy="766762"/>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4400" b="1" dirty="0">
                <a:solidFill>
                  <a:schemeClr val="tx2">
                    <a:lumMod val="75000"/>
                  </a:schemeClr>
                </a:solidFill>
                <a:effectLst>
                  <a:outerShdw blurRad="38100" dist="38100" dir="2700000" algn="tl">
                    <a:srgbClr val="C0C0C0"/>
                  </a:outerShdw>
                </a:effectLst>
                <a:cs typeface="Arial" charset="0"/>
              </a:rPr>
              <a:t>A</a:t>
            </a:r>
            <a:r>
              <a:rPr lang="en-US" sz="4400" b="1" dirty="0">
                <a:solidFill>
                  <a:srgbClr val="FF9900"/>
                </a:solidFill>
                <a:effectLst>
                  <a:outerShdw blurRad="38100" dist="38100" dir="2700000" algn="tl">
                    <a:srgbClr val="C0C0C0"/>
                  </a:outerShdw>
                </a:effectLst>
                <a:cs typeface="Arial" charset="0"/>
              </a:rPr>
              <a:t>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L  </a:t>
            </a:r>
            <a:r>
              <a:rPr lang="en-US" sz="4400" b="1" dirty="0">
                <a:effectLst>
                  <a:outerShdw blurRad="38100" dist="38100" dir="2700000" algn="tl">
                    <a:srgbClr val="C0C0C0"/>
                  </a:outerShdw>
                </a:effectLst>
                <a:cs typeface="Arial" charset="0"/>
              </a:rPr>
              <a:t>+</a:t>
            </a:r>
            <a:r>
              <a:rPr lang="en-US" sz="4400" b="1" dirty="0">
                <a:solidFill>
                  <a:srgbClr val="FF9900"/>
                </a:solidFill>
                <a:effectLst>
                  <a:outerShdw blurRad="38100" dist="38100" dir="2700000" algn="tl">
                    <a:srgbClr val="C0C0C0"/>
                  </a:outerShdw>
                </a:effectLst>
                <a:cs typeface="Arial" charset="0"/>
              </a:rPr>
              <a:t>  </a:t>
            </a:r>
            <a:r>
              <a:rPr lang="en-US" sz="4400" b="1" dirty="0">
                <a:solidFill>
                  <a:srgbClr val="FF9900"/>
                </a:solidFill>
                <a:effectLst>
                  <a:outerShdw blurRad="38100" dist="38100" dir="2700000" algn="tl">
                    <a:srgbClr val="C0C0C0"/>
                  </a:outerShdw>
                </a:effectLst>
                <a:cs typeface="Arial" charset="0"/>
              </a:rPr>
              <a:t>SE</a:t>
            </a:r>
          </a:p>
        </p:txBody>
      </p:sp>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6200" y="285750"/>
            <a:ext cx="8839200" cy="25908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0" fontAlgn="auto" hangingPunct="0">
              <a:spcBef>
                <a:spcPct val="50000"/>
              </a:spcBef>
              <a:spcAft>
                <a:spcPts val="0"/>
              </a:spcAft>
              <a:defRPr/>
            </a:pPr>
            <a:endParaRPr lang="en-US" sz="2400" dirty="0">
              <a:solidFill>
                <a:schemeClr val="tx1"/>
              </a:solidFill>
            </a:endParaRPr>
          </a:p>
        </p:txBody>
      </p:sp>
      <p:sp>
        <p:nvSpPr>
          <p:cNvPr id="40" name="Rectangle 39"/>
          <p:cNvSpPr/>
          <p:nvPr/>
        </p:nvSpPr>
        <p:spPr>
          <a:xfrm>
            <a:off x="685800" y="990600"/>
            <a:ext cx="7772400" cy="1676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844" name="Rectangle 22"/>
          <p:cNvSpPr>
            <a:spLocks noGrp="1" noChangeArrowheads="1"/>
          </p:cNvSpPr>
          <p:nvPr>
            <p:ph type="title"/>
          </p:nvPr>
        </p:nvSpPr>
        <p:spPr>
          <a:xfrm>
            <a:off x="457200" y="304800"/>
            <a:ext cx="8382000" cy="762000"/>
          </a:xfrm>
        </p:spPr>
        <p:txBody>
          <a:bodyPr/>
          <a:lstStyle/>
          <a:p>
            <a:pPr fontAlgn="auto">
              <a:spcAft>
                <a:spcPts val="0"/>
              </a:spcAft>
              <a:defRPr/>
            </a:pPr>
            <a:r>
              <a:rPr lang="en-US" dirty="0" smtClean="0"/>
              <a:t>Transaction Analysis Model</a:t>
            </a:r>
          </a:p>
        </p:txBody>
      </p:sp>
      <p:graphicFrame>
        <p:nvGraphicFramePr>
          <p:cNvPr id="38" name="Table 37"/>
          <p:cNvGraphicFramePr>
            <a:graphicFrameLocks noGrp="1"/>
          </p:cNvGraphicFramePr>
          <p:nvPr/>
        </p:nvGraphicFramePr>
        <p:xfrm>
          <a:off x="1295400" y="1295400"/>
          <a:ext cx="1827213" cy="1143000"/>
        </p:xfrm>
        <a:graphic>
          <a:graphicData uri="http://schemas.openxmlformats.org/drawingml/2006/table">
            <a:tbl>
              <a:tblPr/>
              <a:tblGrid>
                <a:gridCol w="905928"/>
                <a:gridCol w="921285"/>
              </a:tblGrid>
              <a:tr h="381000">
                <a:tc gridSpan="2">
                  <a:txBody>
                    <a:bodyPr/>
                    <a:lstStyle/>
                    <a:p>
                      <a:pPr marL="0" marR="0" indent="0" algn="ctr" hangingPunct="0">
                        <a:lnSpc>
                          <a:spcPts val="1200"/>
                        </a:lnSpc>
                        <a:spcBef>
                          <a:spcPts val="300"/>
                        </a:spcBef>
                        <a:spcAft>
                          <a:spcPts val="0"/>
                        </a:spcAft>
                        <a:tabLst>
                          <a:tab pos="114300" algn="l"/>
                        </a:tabLst>
                      </a:pPr>
                      <a:r>
                        <a:rPr lang="en-US" sz="1100" b="1" dirty="0" smtClean="0">
                          <a:solidFill>
                            <a:srgbClr val="0000FF"/>
                          </a:solidFill>
                          <a:latin typeface="Arial"/>
                          <a:ea typeface="Times New Roman"/>
                          <a:cs typeface="Times New Roman"/>
                        </a:rPr>
                        <a:t>T-Account</a:t>
                      </a:r>
                      <a:endParaRPr lang="en-US" sz="1100" dirty="0">
                        <a:latin typeface="New York"/>
                        <a:ea typeface="Times New Roman"/>
                        <a:cs typeface="Times New Roman"/>
                      </a:endParaRPr>
                    </a:p>
                    <a:p>
                      <a:pPr marL="0" marR="0" indent="0" algn="ctr" hangingPunct="0">
                        <a:lnSpc>
                          <a:spcPts val="1200"/>
                        </a:lnSpc>
                        <a:spcBef>
                          <a:spcPts val="0"/>
                        </a:spcBef>
                        <a:spcAft>
                          <a:spcPts val="0"/>
                        </a:spcAft>
                        <a:tabLst>
                          <a:tab pos="114300" algn="l"/>
                        </a:tabLst>
                      </a:pPr>
                      <a:r>
                        <a:rPr lang="en-US" sz="1000" dirty="0" smtClean="0">
                          <a:latin typeface="Arial"/>
                          <a:ea typeface="Times New Roman"/>
                          <a:cs typeface="Times New Roman"/>
                        </a:rPr>
                        <a:t>(Any</a:t>
                      </a:r>
                      <a:r>
                        <a:rPr lang="en-US" sz="1000" baseline="0" dirty="0" smtClean="0">
                          <a:latin typeface="Arial"/>
                          <a:ea typeface="Times New Roman"/>
                          <a:cs typeface="Times New Roman"/>
                        </a:rPr>
                        <a:t> </a:t>
                      </a:r>
                      <a:r>
                        <a:rPr lang="en-US" sz="1000" dirty="0" smtClean="0">
                          <a:latin typeface="Arial"/>
                          <a:ea typeface="Times New Roman"/>
                          <a:cs typeface="Times New Roman"/>
                        </a:rPr>
                        <a:t>account)</a:t>
                      </a:r>
                      <a:endParaRPr lang="en-US" sz="1100" dirty="0">
                        <a:latin typeface="New York"/>
                        <a:ea typeface="Times New Roman"/>
                        <a:cs typeface="Times New Roman"/>
                      </a:endParaRPr>
                    </a:p>
                  </a:txBody>
                  <a:tcPr marL="68600" marR="68600" marT="0" marB="0">
                    <a:lnL>
                      <a:noFill/>
                    </a:lnL>
                    <a:lnR>
                      <a:noFill/>
                    </a:lnR>
                    <a:lnT>
                      <a:noFill/>
                    </a:lnT>
                    <a:lnB w="190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r>
              <a:tr h="190500">
                <a:tc>
                  <a:txBody>
                    <a:bodyPr/>
                    <a:lstStyle/>
                    <a:p>
                      <a:pPr marL="0" marR="0" indent="0" algn="ctr" hangingPunct="0">
                        <a:lnSpc>
                          <a:spcPts val="1200"/>
                        </a:lnSpc>
                        <a:spcBef>
                          <a:spcPts val="200"/>
                        </a:spcBef>
                        <a:spcAft>
                          <a:spcPts val="0"/>
                        </a:spcAft>
                        <a:tabLst>
                          <a:tab pos="114300" algn="l"/>
                        </a:tabLst>
                      </a:pPr>
                      <a:endParaRPr lang="en-US" sz="1100" dirty="0">
                        <a:latin typeface="New York"/>
                        <a:ea typeface="Times New Roman"/>
                        <a:cs typeface="Times New Roman"/>
                      </a:endParaRPr>
                    </a:p>
                  </a:txBody>
                  <a:tcPr marL="68600" marR="68600"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marL="0" marR="0" indent="0" algn="ctr" hangingPunct="0">
                        <a:lnSpc>
                          <a:spcPts val="1200"/>
                        </a:lnSpc>
                        <a:spcBef>
                          <a:spcPts val="200"/>
                        </a:spcBef>
                        <a:spcAft>
                          <a:spcPts val="0"/>
                        </a:spcAft>
                        <a:tabLst>
                          <a:tab pos="114300" algn="l"/>
                        </a:tabLst>
                      </a:pPr>
                      <a:endParaRPr lang="en-US" sz="1100" dirty="0">
                        <a:latin typeface="New York"/>
                        <a:ea typeface="Times New Roman"/>
                        <a:cs typeface="Times New Roman"/>
                      </a:endParaRPr>
                    </a:p>
                  </a:txBody>
                  <a:tcPr marL="68600" marR="68600" marT="0" marB="0">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r>
              <a:tr h="190500">
                <a:tc>
                  <a:txBody>
                    <a:bodyPr/>
                    <a:lstStyle/>
                    <a:p>
                      <a:pPr marL="0" marR="0" indent="0" algn="ctr" hangingPunct="0">
                        <a:lnSpc>
                          <a:spcPts val="1200"/>
                        </a:lnSpc>
                        <a:spcBef>
                          <a:spcPts val="200"/>
                        </a:spcBef>
                        <a:spcAft>
                          <a:spcPts val="200"/>
                        </a:spcAft>
                        <a:tabLst>
                          <a:tab pos="114300" algn="l"/>
                        </a:tabLst>
                      </a:pPr>
                      <a:r>
                        <a:rPr lang="en-US" sz="1050" b="1" dirty="0">
                          <a:solidFill>
                            <a:schemeClr val="tx1"/>
                          </a:solidFill>
                          <a:latin typeface="Arial"/>
                          <a:ea typeface="Times New Roman"/>
                          <a:cs typeface="Times New Roman"/>
                        </a:rPr>
                        <a:t>debit</a:t>
                      </a:r>
                      <a:endParaRPr lang="en-US" sz="1100" dirty="0">
                        <a:solidFill>
                          <a:schemeClr val="tx1"/>
                        </a:solidFill>
                        <a:latin typeface="New York"/>
                        <a:ea typeface="Times New Roman"/>
                        <a:cs typeface="Times New Roman"/>
                      </a:endParaRPr>
                    </a:p>
                  </a:txBody>
                  <a:tcPr marL="68600" marR="68600"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marL="0" marR="0" indent="0" algn="ctr" hangingPunct="0">
                        <a:lnSpc>
                          <a:spcPts val="1200"/>
                        </a:lnSpc>
                        <a:spcBef>
                          <a:spcPts val="200"/>
                        </a:spcBef>
                        <a:spcAft>
                          <a:spcPts val="200"/>
                        </a:spcAft>
                        <a:tabLst>
                          <a:tab pos="114300" algn="l"/>
                        </a:tabLst>
                      </a:pPr>
                      <a:r>
                        <a:rPr lang="en-US" sz="1050" b="1" dirty="0" smtClean="0">
                          <a:solidFill>
                            <a:schemeClr val="tx1"/>
                          </a:solidFill>
                          <a:latin typeface="Arial"/>
                          <a:ea typeface="Times New Roman"/>
                          <a:cs typeface="Times New Roman"/>
                        </a:rPr>
                        <a:t>credit</a:t>
                      </a:r>
                      <a:endParaRPr lang="en-US" sz="1100" dirty="0">
                        <a:solidFill>
                          <a:schemeClr val="tx1"/>
                        </a:solidFill>
                        <a:latin typeface="New York"/>
                        <a:ea typeface="Times New Roman"/>
                        <a:cs typeface="Times New Roman"/>
                      </a:endParaRPr>
                    </a:p>
                  </a:txBody>
                  <a:tcPr marL="68600" marR="68600" marT="0" marB="0">
                    <a:lnL w="19050" cap="flat" cmpd="sng" algn="ctr">
                      <a:solidFill>
                        <a:srgbClr val="000000"/>
                      </a:solidFill>
                      <a:prstDash val="solid"/>
                      <a:round/>
                      <a:headEnd type="none" w="med" len="med"/>
                      <a:tailEnd type="none" w="med" len="med"/>
                    </a:lnL>
                    <a:lnR>
                      <a:noFill/>
                    </a:lnR>
                    <a:lnT>
                      <a:noFill/>
                    </a:lnT>
                    <a:lnB>
                      <a:noFill/>
                    </a:lnB>
                  </a:tcPr>
                </a:tc>
              </a:tr>
              <a:tr h="190500">
                <a:tc>
                  <a:txBody>
                    <a:bodyPr/>
                    <a:lstStyle/>
                    <a:p>
                      <a:pPr marL="0" marR="0" indent="0" algn="just" hangingPunct="0">
                        <a:lnSpc>
                          <a:spcPts val="1200"/>
                        </a:lnSpc>
                        <a:spcBef>
                          <a:spcPts val="200"/>
                        </a:spcBef>
                        <a:spcAft>
                          <a:spcPts val="200"/>
                        </a:spcAft>
                        <a:tabLst>
                          <a:tab pos="114300" algn="l"/>
                        </a:tabLst>
                      </a:pPr>
                      <a:endParaRPr lang="en-US" sz="1050" dirty="0">
                        <a:latin typeface="Arial"/>
                        <a:ea typeface="Times New Roman"/>
                        <a:cs typeface="Times New Roman"/>
                      </a:endParaRPr>
                    </a:p>
                  </a:txBody>
                  <a:tcPr marL="68600" marR="68600" marT="0" marB="0">
                    <a:lnL>
                      <a:noFill/>
                    </a:lnL>
                    <a:lnR>
                      <a:noFill/>
                    </a:lnR>
                    <a:lnT>
                      <a:noFill/>
                    </a:lnT>
                    <a:lnB>
                      <a:noFill/>
                    </a:lnB>
                  </a:tcPr>
                </a:tc>
                <a:tc>
                  <a:txBody>
                    <a:bodyPr/>
                    <a:lstStyle/>
                    <a:p>
                      <a:pPr marL="0" marR="0" indent="0" algn="just" hangingPunct="0">
                        <a:lnSpc>
                          <a:spcPts val="1200"/>
                        </a:lnSpc>
                        <a:spcBef>
                          <a:spcPts val="200"/>
                        </a:spcBef>
                        <a:spcAft>
                          <a:spcPts val="200"/>
                        </a:spcAft>
                        <a:tabLst>
                          <a:tab pos="114300" algn="l"/>
                        </a:tabLst>
                      </a:pPr>
                      <a:endParaRPr lang="en-US" sz="1050" dirty="0">
                        <a:latin typeface="Arial"/>
                        <a:ea typeface="Times New Roman"/>
                        <a:cs typeface="Times New Roman"/>
                      </a:endParaRPr>
                    </a:p>
                  </a:txBody>
                  <a:tcPr marL="68600" marR="68600" marT="0" marB="0">
                    <a:lnL>
                      <a:noFill/>
                    </a:lnL>
                    <a:lnR>
                      <a:noFill/>
                    </a:lnR>
                    <a:lnT>
                      <a:noFill/>
                    </a:lnT>
                    <a:lnB>
                      <a:noFill/>
                    </a:lnB>
                  </a:tcPr>
                </a:tc>
              </a:tr>
              <a:tr h="190500">
                <a:tc>
                  <a:txBody>
                    <a:bodyPr/>
                    <a:lstStyle/>
                    <a:p>
                      <a:pPr marL="0" marR="0" indent="0" algn="just" hangingPunct="0">
                        <a:lnSpc>
                          <a:spcPts val="1200"/>
                        </a:lnSpc>
                        <a:spcBef>
                          <a:spcPts val="200"/>
                        </a:spcBef>
                        <a:spcAft>
                          <a:spcPts val="200"/>
                        </a:spcAft>
                        <a:tabLst>
                          <a:tab pos="114300" algn="l"/>
                        </a:tabLst>
                      </a:pPr>
                      <a:endParaRPr lang="en-US" sz="1050" dirty="0">
                        <a:latin typeface="Arial"/>
                        <a:ea typeface="Times New Roman"/>
                        <a:cs typeface="Times New Roman"/>
                      </a:endParaRPr>
                    </a:p>
                  </a:txBody>
                  <a:tcPr marL="68600" marR="68600" marT="0" marB="0">
                    <a:lnL>
                      <a:noFill/>
                    </a:lnL>
                    <a:lnR>
                      <a:noFill/>
                    </a:lnR>
                    <a:lnT>
                      <a:noFill/>
                    </a:lnT>
                    <a:lnB>
                      <a:noFill/>
                    </a:lnB>
                  </a:tcPr>
                </a:tc>
                <a:tc>
                  <a:txBody>
                    <a:bodyPr/>
                    <a:lstStyle/>
                    <a:p>
                      <a:pPr marL="0" marR="0" indent="0" algn="just" hangingPunct="0">
                        <a:lnSpc>
                          <a:spcPts val="1200"/>
                        </a:lnSpc>
                        <a:spcBef>
                          <a:spcPts val="200"/>
                        </a:spcBef>
                        <a:spcAft>
                          <a:spcPts val="200"/>
                        </a:spcAft>
                        <a:tabLst>
                          <a:tab pos="114300" algn="l"/>
                        </a:tabLst>
                      </a:pPr>
                      <a:endParaRPr lang="en-US" sz="1050" dirty="0">
                        <a:latin typeface="Arial"/>
                        <a:ea typeface="Times New Roman"/>
                        <a:cs typeface="Times New Roman"/>
                      </a:endParaRPr>
                    </a:p>
                  </a:txBody>
                  <a:tcPr marL="68600" marR="68600" marT="0" marB="0">
                    <a:lnL>
                      <a:noFill/>
                    </a:lnL>
                    <a:lnR>
                      <a:noFill/>
                    </a:lnR>
                    <a:lnT>
                      <a:noFill/>
                    </a:lnT>
                    <a:lnB>
                      <a:noFill/>
                    </a:lnB>
                  </a:tcPr>
                </a:tc>
              </a:tr>
            </a:tbl>
          </a:graphicData>
        </a:graphic>
      </p:graphicFrame>
      <p:sp>
        <p:nvSpPr>
          <p:cNvPr id="48144" name="TextBox 38"/>
          <p:cNvSpPr txBox="1">
            <a:spLocks noChangeArrowheads="1"/>
          </p:cNvSpPr>
          <p:nvPr/>
        </p:nvSpPr>
        <p:spPr bwMode="auto">
          <a:xfrm>
            <a:off x="3276600" y="1219200"/>
            <a:ext cx="4724400" cy="1200150"/>
          </a:xfrm>
          <a:prstGeom prst="rect">
            <a:avLst/>
          </a:prstGeom>
          <a:noFill/>
          <a:ln w="9525">
            <a:noFill/>
            <a:miter lim="800000"/>
            <a:headEnd/>
            <a:tailEnd/>
          </a:ln>
        </p:spPr>
        <p:txBody>
          <a:bodyPr>
            <a:spAutoFit/>
          </a:bodyPr>
          <a:lstStyle/>
          <a:p>
            <a:r>
              <a:rPr lang="en-US">
                <a:cs typeface="Arial" charset="0"/>
              </a:rPr>
              <a:t>“T-account” is merely a shorthand term for the entire ledger account. The T-account has a left side, called the debit side, and a right side, called the credit side.</a:t>
            </a:r>
          </a:p>
        </p:txBody>
      </p:sp>
      <p:pic>
        <p:nvPicPr>
          <p:cNvPr id="48145" name="Picture 2"/>
          <p:cNvPicPr>
            <a:picLocks noChangeAspect="1" noChangeArrowheads="1"/>
          </p:cNvPicPr>
          <p:nvPr/>
        </p:nvPicPr>
        <p:blipFill>
          <a:blip r:embed="rId3"/>
          <a:srcRect/>
          <a:stretch>
            <a:fillRect/>
          </a:stretch>
        </p:blipFill>
        <p:spPr bwMode="auto">
          <a:xfrm>
            <a:off x="106363" y="3124200"/>
            <a:ext cx="8829675" cy="3124200"/>
          </a:xfrm>
          <a:prstGeom prst="rect">
            <a:avLst/>
          </a:prstGeom>
          <a:noFill/>
          <a:ln w="9525">
            <a:solidFill>
              <a:schemeClr val="tx1"/>
            </a:solidFill>
            <a:miter lim="800000"/>
            <a:headEnd/>
            <a:tailEnd/>
          </a:ln>
        </p:spPr>
      </p:pic>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p:txBody>
          <a:bodyPr/>
          <a:lstStyle/>
          <a:p>
            <a:pPr fontAlgn="auto">
              <a:spcAft>
                <a:spcPts val="0"/>
              </a:spcAft>
              <a:defRPr/>
            </a:pPr>
            <a:r>
              <a:rPr lang="en-US" dirty="0" smtClean="0">
                <a:solidFill>
                  <a:schemeClr val="accent5">
                    <a:lumMod val="50000"/>
                  </a:schemeClr>
                </a:solidFill>
              </a:rPr>
              <a:t>Understanding the Business</a:t>
            </a:r>
          </a:p>
        </p:txBody>
      </p:sp>
      <p:sp>
        <p:nvSpPr>
          <p:cNvPr id="14339" name="Rectangle 3"/>
          <p:cNvSpPr>
            <a:spLocks noChangeArrowheads="1"/>
          </p:cNvSpPr>
          <p:nvPr/>
        </p:nvSpPr>
        <p:spPr bwMode="auto">
          <a:xfrm>
            <a:off x="1247775" y="1628775"/>
            <a:ext cx="6953250" cy="1619250"/>
          </a:xfrm>
          <a:prstGeom prst="rect">
            <a:avLst/>
          </a:prstGeom>
          <a:solidFill>
            <a:srgbClr val="FFFFCC"/>
          </a:solidFill>
          <a:ln w="19050" cmpd="thinThick">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lIns="90488" tIns="44450" rIns="90488" bIns="44450" anchor="ctr"/>
          <a:lstStyle/>
          <a:p>
            <a:pPr algn="ctr" eaLnBrk="0" fontAlgn="auto" hangingPunct="0">
              <a:spcBef>
                <a:spcPts val="0"/>
              </a:spcBef>
              <a:spcAft>
                <a:spcPts val="0"/>
              </a:spcAft>
              <a:defRPr/>
            </a:pPr>
            <a:r>
              <a:rPr lang="en-US" sz="2800" b="1" dirty="0">
                <a:solidFill>
                  <a:schemeClr val="accent2">
                    <a:lumMod val="50000"/>
                  </a:schemeClr>
                </a:solidFill>
                <a:cs typeface="Arial" charset="0"/>
              </a:rPr>
              <a:t>To understand amounts appearing</a:t>
            </a:r>
          </a:p>
          <a:p>
            <a:pPr algn="ctr" eaLnBrk="0" fontAlgn="auto" hangingPunct="0">
              <a:spcBef>
                <a:spcPts val="0"/>
              </a:spcBef>
              <a:spcAft>
                <a:spcPts val="0"/>
              </a:spcAft>
              <a:defRPr/>
            </a:pPr>
            <a:r>
              <a:rPr lang="en-US" sz="2800" b="1" dirty="0">
                <a:solidFill>
                  <a:schemeClr val="accent2">
                    <a:lumMod val="50000"/>
                  </a:schemeClr>
                </a:solidFill>
                <a:cs typeface="Arial" charset="0"/>
              </a:rPr>
              <a:t>on a company’s balance sheet we</a:t>
            </a:r>
          </a:p>
          <a:p>
            <a:pPr algn="ctr" eaLnBrk="0" fontAlgn="auto" hangingPunct="0">
              <a:spcBef>
                <a:spcPts val="0"/>
              </a:spcBef>
              <a:spcAft>
                <a:spcPts val="0"/>
              </a:spcAft>
              <a:defRPr/>
            </a:pPr>
            <a:r>
              <a:rPr lang="en-US" sz="2800" b="1" dirty="0">
                <a:solidFill>
                  <a:schemeClr val="accent2">
                    <a:lumMod val="50000"/>
                  </a:schemeClr>
                </a:solidFill>
                <a:cs typeface="Arial" charset="0"/>
              </a:rPr>
              <a:t>need to answer these questions:</a:t>
            </a:r>
          </a:p>
        </p:txBody>
      </p:sp>
      <p:sp>
        <p:nvSpPr>
          <p:cNvPr id="14340" name="Oval 4"/>
          <p:cNvSpPr>
            <a:spLocks noChangeArrowheads="1"/>
          </p:cNvSpPr>
          <p:nvPr/>
        </p:nvSpPr>
        <p:spPr bwMode="auto">
          <a:xfrm>
            <a:off x="723900" y="3657600"/>
            <a:ext cx="2286000" cy="2286000"/>
          </a:xfrm>
          <a:prstGeom prst="ellipse">
            <a:avLst/>
          </a:prstGeom>
          <a:solidFill>
            <a:srgbClr val="CCFFFF"/>
          </a:solidFill>
          <a:ln w="38100">
            <a:solidFill>
              <a:schemeClr val="tx2"/>
            </a:solidFill>
            <a:round/>
            <a:headEnd/>
            <a:tailEnd/>
          </a:ln>
          <a:effectLst>
            <a:outerShdw blurRad="50800" dist="38100" dir="2700000" algn="tl" rotWithShape="0">
              <a:prstClr val="black">
                <a:alpha val="40000"/>
              </a:prstClr>
            </a:outerShdw>
          </a:effectLst>
        </p:spPr>
        <p:txBody>
          <a:bodyPr wrap="none" lIns="90488" tIns="44450" rIns="90488" bIns="44450" anchor="ctr"/>
          <a:lstStyle/>
          <a:p>
            <a:pPr algn="ctr" eaLnBrk="0" fontAlgn="auto" hangingPunct="0">
              <a:spcBef>
                <a:spcPts val="0"/>
              </a:spcBef>
              <a:spcAft>
                <a:spcPts val="0"/>
              </a:spcAft>
              <a:defRPr/>
            </a:pPr>
            <a:r>
              <a:rPr lang="en-US" sz="2000" b="1" dirty="0">
                <a:solidFill>
                  <a:schemeClr val="tx2"/>
                </a:solidFill>
                <a:cs typeface="Arial" charset="0"/>
              </a:rPr>
              <a:t>What </a:t>
            </a:r>
          </a:p>
          <a:p>
            <a:pPr algn="ctr" eaLnBrk="0" fontAlgn="auto" hangingPunct="0">
              <a:spcBef>
                <a:spcPts val="0"/>
              </a:spcBef>
              <a:spcAft>
                <a:spcPts val="0"/>
              </a:spcAft>
              <a:defRPr/>
            </a:pPr>
            <a:r>
              <a:rPr lang="en-US" sz="2000" b="1" dirty="0">
                <a:solidFill>
                  <a:schemeClr val="tx2"/>
                </a:solidFill>
                <a:cs typeface="Arial" charset="0"/>
              </a:rPr>
              <a:t>business</a:t>
            </a:r>
          </a:p>
          <a:p>
            <a:pPr algn="ctr" eaLnBrk="0" fontAlgn="auto" hangingPunct="0">
              <a:spcBef>
                <a:spcPts val="0"/>
              </a:spcBef>
              <a:spcAft>
                <a:spcPts val="0"/>
              </a:spcAft>
              <a:defRPr/>
            </a:pPr>
            <a:r>
              <a:rPr lang="en-US" sz="2000" b="1" dirty="0">
                <a:solidFill>
                  <a:schemeClr val="tx2"/>
                </a:solidFill>
                <a:cs typeface="Arial" charset="0"/>
              </a:rPr>
              <a:t>activities cause</a:t>
            </a:r>
          </a:p>
          <a:p>
            <a:pPr algn="ctr" eaLnBrk="0" fontAlgn="auto" hangingPunct="0">
              <a:spcBef>
                <a:spcPts val="0"/>
              </a:spcBef>
              <a:spcAft>
                <a:spcPts val="0"/>
              </a:spcAft>
              <a:defRPr/>
            </a:pPr>
            <a:r>
              <a:rPr lang="en-US" sz="2000" b="1" dirty="0">
                <a:solidFill>
                  <a:schemeClr val="tx2"/>
                </a:solidFill>
                <a:cs typeface="Arial" charset="0"/>
              </a:rPr>
              <a:t>changes in</a:t>
            </a:r>
          </a:p>
          <a:p>
            <a:pPr algn="ctr" eaLnBrk="0" fontAlgn="auto" hangingPunct="0">
              <a:spcBef>
                <a:spcPts val="0"/>
              </a:spcBef>
              <a:spcAft>
                <a:spcPts val="0"/>
              </a:spcAft>
              <a:defRPr/>
            </a:pPr>
            <a:r>
              <a:rPr lang="en-US" sz="2000" b="1" dirty="0">
                <a:solidFill>
                  <a:schemeClr val="tx2"/>
                </a:solidFill>
                <a:cs typeface="Arial" charset="0"/>
              </a:rPr>
              <a:t>the balance</a:t>
            </a:r>
          </a:p>
          <a:p>
            <a:pPr algn="ctr" eaLnBrk="0" fontAlgn="auto" hangingPunct="0">
              <a:spcBef>
                <a:spcPts val="0"/>
              </a:spcBef>
              <a:spcAft>
                <a:spcPts val="0"/>
              </a:spcAft>
              <a:defRPr/>
            </a:pPr>
            <a:r>
              <a:rPr lang="en-US" sz="2000" b="1" dirty="0">
                <a:solidFill>
                  <a:schemeClr val="tx2"/>
                </a:solidFill>
                <a:cs typeface="Arial" charset="0"/>
              </a:rPr>
              <a:t>sheet?</a:t>
            </a:r>
          </a:p>
        </p:txBody>
      </p:sp>
      <p:sp>
        <p:nvSpPr>
          <p:cNvPr id="14341" name="Oval 5"/>
          <p:cNvSpPr>
            <a:spLocks noChangeArrowheads="1"/>
          </p:cNvSpPr>
          <p:nvPr/>
        </p:nvSpPr>
        <p:spPr bwMode="auto">
          <a:xfrm>
            <a:off x="3543300" y="3657600"/>
            <a:ext cx="2286000" cy="2286000"/>
          </a:xfrm>
          <a:prstGeom prst="ellipse">
            <a:avLst/>
          </a:prstGeom>
          <a:solidFill>
            <a:srgbClr val="CCFFFF"/>
          </a:solidFill>
          <a:ln w="38100">
            <a:solidFill>
              <a:schemeClr val="tx2"/>
            </a:solidFill>
            <a:round/>
            <a:headEnd/>
            <a:tailEnd/>
          </a:ln>
          <a:effectLst>
            <a:outerShdw blurRad="50800" dist="38100" dir="2700000" algn="tl" rotWithShape="0">
              <a:prstClr val="black">
                <a:alpha val="40000"/>
              </a:prstClr>
            </a:outerShdw>
          </a:effectLst>
        </p:spPr>
        <p:txBody>
          <a:bodyPr wrap="none" lIns="90488" tIns="44450" rIns="90488" bIns="44450" anchor="ctr"/>
          <a:lstStyle/>
          <a:p>
            <a:pPr algn="ctr" eaLnBrk="0" fontAlgn="auto" hangingPunct="0">
              <a:spcBef>
                <a:spcPts val="0"/>
              </a:spcBef>
              <a:spcAft>
                <a:spcPts val="0"/>
              </a:spcAft>
              <a:defRPr/>
            </a:pPr>
            <a:r>
              <a:rPr lang="en-US" sz="2000" b="1" dirty="0">
                <a:solidFill>
                  <a:schemeClr val="tx2"/>
                </a:solidFill>
                <a:cs typeface="Arial" charset="0"/>
              </a:rPr>
              <a:t>How do</a:t>
            </a:r>
          </a:p>
          <a:p>
            <a:pPr algn="ctr" eaLnBrk="0" fontAlgn="auto" hangingPunct="0">
              <a:spcBef>
                <a:spcPts val="0"/>
              </a:spcBef>
              <a:spcAft>
                <a:spcPts val="0"/>
              </a:spcAft>
              <a:defRPr/>
            </a:pPr>
            <a:r>
              <a:rPr lang="en-US" sz="2000" b="1" dirty="0">
                <a:solidFill>
                  <a:schemeClr val="tx2"/>
                </a:solidFill>
                <a:cs typeface="Arial" charset="0"/>
              </a:rPr>
              <a:t>specific</a:t>
            </a:r>
          </a:p>
          <a:p>
            <a:pPr algn="ctr" eaLnBrk="0" fontAlgn="auto" hangingPunct="0">
              <a:spcBef>
                <a:spcPts val="0"/>
              </a:spcBef>
              <a:spcAft>
                <a:spcPts val="0"/>
              </a:spcAft>
              <a:defRPr/>
            </a:pPr>
            <a:r>
              <a:rPr lang="en-US" sz="2000" b="1" dirty="0">
                <a:solidFill>
                  <a:schemeClr val="tx2"/>
                </a:solidFill>
                <a:cs typeface="Arial" charset="0"/>
              </a:rPr>
              <a:t>activities</a:t>
            </a:r>
          </a:p>
          <a:p>
            <a:pPr algn="ctr" eaLnBrk="0" fontAlgn="auto" hangingPunct="0">
              <a:spcBef>
                <a:spcPts val="0"/>
              </a:spcBef>
              <a:spcAft>
                <a:spcPts val="0"/>
              </a:spcAft>
              <a:defRPr/>
            </a:pPr>
            <a:r>
              <a:rPr lang="en-US" sz="2000" b="1" dirty="0">
                <a:solidFill>
                  <a:schemeClr val="tx2"/>
                </a:solidFill>
                <a:cs typeface="Arial" charset="0"/>
              </a:rPr>
              <a:t>affect each</a:t>
            </a:r>
          </a:p>
          <a:p>
            <a:pPr algn="ctr" eaLnBrk="0" fontAlgn="auto" hangingPunct="0">
              <a:spcBef>
                <a:spcPts val="0"/>
              </a:spcBef>
              <a:spcAft>
                <a:spcPts val="0"/>
              </a:spcAft>
              <a:defRPr/>
            </a:pPr>
            <a:r>
              <a:rPr lang="en-US" sz="2000" b="1" dirty="0">
                <a:solidFill>
                  <a:schemeClr val="tx2"/>
                </a:solidFill>
                <a:cs typeface="Arial" charset="0"/>
              </a:rPr>
              <a:t>balance?</a:t>
            </a:r>
          </a:p>
        </p:txBody>
      </p:sp>
      <p:sp>
        <p:nvSpPr>
          <p:cNvPr id="14342" name="Oval 6"/>
          <p:cNvSpPr>
            <a:spLocks noChangeArrowheads="1"/>
          </p:cNvSpPr>
          <p:nvPr/>
        </p:nvSpPr>
        <p:spPr bwMode="auto">
          <a:xfrm>
            <a:off x="6286500" y="3657600"/>
            <a:ext cx="2286000" cy="2286000"/>
          </a:xfrm>
          <a:prstGeom prst="ellipse">
            <a:avLst/>
          </a:prstGeom>
          <a:solidFill>
            <a:srgbClr val="CCFFFF"/>
          </a:solidFill>
          <a:ln w="38100">
            <a:solidFill>
              <a:schemeClr val="tx2"/>
            </a:solidFill>
            <a:round/>
            <a:headEnd/>
            <a:tailEnd/>
          </a:ln>
          <a:effectLst>
            <a:outerShdw blurRad="50800" dist="38100" dir="2700000" algn="tl" rotWithShape="0">
              <a:prstClr val="black">
                <a:alpha val="40000"/>
              </a:prstClr>
            </a:outerShdw>
          </a:effectLst>
        </p:spPr>
        <p:txBody>
          <a:bodyPr wrap="none" lIns="90488" tIns="44450" rIns="90488" bIns="44450" anchor="ctr"/>
          <a:lstStyle/>
          <a:p>
            <a:pPr algn="ctr" eaLnBrk="0" fontAlgn="auto" hangingPunct="0">
              <a:spcBef>
                <a:spcPts val="0"/>
              </a:spcBef>
              <a:spcAft>
                <a:spcPts val="0"/>
              </a:spcAft>
              <a:defRPr/>
            </a:pPr>
            <a:r>
              <a:rPr lang="en-US" sz="2000" b="1" dirty="0">
                <a:solidFill>
                  <a:schemeClr val="tx2"/>
                </a:solidFill>
                <a:cs typeface="Arial" charset="0"/>
              </a:rPr>
              <a:t>How do </a:t>
            </a:r>
          </a:p>
          <a:p>
            <a:pPr algn="ctr" eaLnBrk="0" fontAlgn="auto" hangingPunct="0">
              <a:spcBef>
                <a:spcPts val="0"/>
              </a:spcBef>
              <a:spcAft>
                <a:spcPts val="0"/>
              </a:spcAft>
              <a:defRPr/>
            </a:pPr>
            <a:r>
              <a:rPr lang="en-US" sz="2000" b="1" dirty="0">
                <a:solidFill>
                  <a:schemeClr val="tx2"/>
                </a:solidFill>
                <a:cs typeface="Arial" charset="0"/>
              </a:rPr>
              <a:t>companies</a:t>
            </a:r>
          </a:p>
          <a:p>
            <a:pPr algn="ctr" eaLnBrk="0" fontAlgn="auto" hangingPunct="0">
              <a:spcBef>
                <a:spcPts val="0"/>
              </a:spcBef>
              <a:spcAft>
                <a:spcPts val="0"/>
              </a:spcAft>
              <a:defRPr/>
            </a:pPr>
            <a:r>
              <a:rPr lang="en-US" sz="2000" b="1" dirty="0">
                <a:solidFill>
                  <a:schemeClr val="tx2"/>
                </a:solidFill>
                <a:cs typeface="Arial" charset="0"/>
              </a:rPr>
              <a:t>keep track of</a:t>
            </a:r>
          </a:p>
          <a:p>
            <a:pPr algn="ctr" eaLnBrk="0" fontAlgn="auto" hangingPunct="0">
              <a:spcBef>
                <a:spcPts val="0"/>
              </a:spcBef>
              <a:spcAft>
                <a:spcPts val="0"/>
              </a:spcAft>
              <a:defRPr/>
            </a:pPr>
            <a:r>
              <a:rPr lang="en-US" sz="2000" b="1" dirty="0">
                <a:solidFill>
                  <a:schemeClr val="tx2"/>
                </a:solidFill>
                <a:cs typeface="Arial" charset="0"/>
              </a:rPr>
              <a:t>balance sheet</a:t>
            </a:r>
          </a:p>
          <a:p>
            <a:pPr algn="ctr" eaLnBrk="0" fontAlgn="auto" hangingPunct="0">
              <a:spcBef>
                <a:spcPts val="0"/>
              </a:spcBef>
              <a:spcAft>
                <a:spcPts val="0"/>
              </a:spcAft>
              <a:defRPr/>
            </a:pPr>
            <a:r>
              <a:rPr lang="en-US" sz="2000" b="1" dirty="0">
                <a:solidFill>
                  <a:schemeClr val="tx2"/>
                </a:solidFill>
                <a:cs typeface="Arial" charset="0"/>
              </a:rPr>
              <a:t>amounts?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outVertical)">
                                      <p:cBhvr>
                                        <p:cTn id="7" dur="500"/>
                                        <p:tgtEl>
                                          <p:spTgt spid="14340"/>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4341"/>
                                        </p:tgtEl>
                                        <p:attrNameLst>
                                          <p:attrName>style.visibility</p:attrName>
                                        </p:attrNameLst>
                                      </p:cBhvr>
                                      <p:to>
                                        <p:strVal val="visible"/>
                                      </p:to>
                                    </p:set>
                                    <p:animEffect transition="in" filter="barn(outVertical)">
                                      <p:cBhvr>
                                        <p:cTn id="11" dur="500"/>
                                        <p:tgtEl>
                                          <p:spTgt spid="14341"/>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4342"/>
                                        </p:tgtEl>
                                        <p:attrNameLst>
                                          <p:attrName>style.visibility</p:attrName>
                                        </p:attrNameLst>
                                      </p:cBhvr>
                                      <p:to>
                                        <p:strVal val="visible"/>
                                      </p:to>
                                    </p:set>
                                    <p:animEffect transition="in" filter="barn(outVertical)">
                                      <p:cBhvr>
                                        <p:cTn id="15"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autoUpdateAnimBg="0"/>
      <p:bldP spid="14341" grpId="0" animBg="1" autoUpdateAnimBg="0"/>
      <p:bldP spid="1434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fontAlgn="auto">
              <a:spcAft>
                <a:spcPts val="0"/>
              </a:spcAft>
              <a:defRPr/>
            </a:pPr>
            <a:r>
              <a:rPr lang="en-US" dirty="0" smtClean="0"/>
              <a:t>Summary</a:t>
            </a:r>
          </a:p>
        </p:txBody>
      </p:sp>
      <p:pic>
        <p:nvPicPr>
          <p:cNvPr id="100354" name="Picture 2" descr="C:\Users\Jon Booker\AppData\Local\Microsoft\Windows\Temporary Internet Files\Content.IE5\M8R82WF6\MPj03989470000[1].jpg"/>
          <p:cNvPicPr>
            <a:picLocks noChangeAspect="1" noChangeArrowheads="1"/>
          </p:cNvPicPr>
          <p:nvPr/>
        </p:nvPicPr>
        <p:blipFill>
          <a:blip r:embed="rId3"/>
          <a:srcRect/>
          <a:stretch>
            <a:fillRect/>
          </a:stretch>
        </p:blipFill>
        <p:spPr bwMode="auto">
          <a:xfrm>
            <a:off x="3200400" y="5181600"/>
            <a:ext cx="2286000" cy="1306513"/>
          </a:xfrm>
          <a:prstGeom prst="rect">
            <a:avLst/>
          </a:prstGeom>
          <a:ln>
            <a:noFill/>
          </a:ln>
          <a:effectLst>
            <a:outerShdw blurRad="292100" dist="139700" dir="2700000" algn="tl" rotWithShape="0">
              <a:srgbClr val="333333">
                <a:alpha val="65000"/>
              </a:srgbClr>
            </a:outerShdw>
          </a:effectLst>
        </p:spPr>
      </p:pic>
      <p:pic>
        <p:nvPicPr>
          <p:cNvPr id="50179" name="Picture 2"/>
          <p:cNvPicPr>
            <a:picLocks noChangeAspect="1" noChangeArrowheads="1"/>
          </p:cNvPicPr>
          <p:nvPr/>
        </p:nvPicPr>
        <p:blipFill>
          <a:blip r:embed="rId4"/>
          <a:srcRect/>
          <a:stretch>
            <a:fillRect/>
          </a:stretch>
        </p:blipFill>
        <p:spPr bwMode="auto">
          <a:xfrm>
            <a:off x="30163" y="2133600"/>
            <a:ext cx="8961437" cy="2514600"/>
          </a:xfrm>
          <a:prstGeom prst="rect">
            <a:avLst/>
          </a:prstGeom>
          <a:noFill/>
          <a:ln w="9525">
            <a:solidFill>
              <a:schemeClr val="tx1"/>
            </a:solidFill>
            <a:miter lim="800000"/>
            <a:headEnd/>
            <a:tailEnd/>
          </a:ln>
        </p:spPr>
      </p:pic>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title"/>
          </p:nvPr>
        </p:nvSpPr>
        <p:spPr/>
        <p:txBody>
          <a:bodyPr/>
          <a:lstStyle/>
          <a:p>
            <a:pPr fontAlgn="auto">
              <a:spcAft>
                <a:spcPts val="0"/>
              </a:spcAft>
              <a:defRPr/>
            </a:pPr>
            <a:r>
              <a:rPr lang="en-US" dirty="0" smtClean="0"/>
              <a:t>Analytical Tool: The Journal Entry</a:t>
            </a:r>
          </a:p>
        </p:txBody>
      </p:sp>
      <p:pic>
        <p:nvPicPr>
          <p:cNvPr id="52226" name="Picture 24"/>
          <p:cNvPicPr>
            <a:picLocks noChangeAspect="1" noChangeArrowheads="1"/>
          </p:cNvPicPr>
          <p:nvPr/>
        </p:nvPicPr>
        <p:blipFill>
          <a:blip r:embed="rId3"/>
          <a:srcRect/>
          <a:stretch>
            <a:fillRect/>
          </a:stretch>
        </p:blipFill>
        <p:spPr bwMode="auto">
          <a:xfrm>
            <a:off x="0" y="1752600"/>
            <a:ext cx="8934450" cy="2819400"/>
          </a:xfrm>
          <a:prstGeom prst="rect">
            <a:avLst/>
          </a:prstGeom>
          <a:noFill/>
          <a:ln w="9525">
            <a:noFill/>
            <a:miter lim="800000"/>
            <a:headEnd/>
            <a:tailEnd/>
          </a:ln>
        </p:spPr>
      </p:pic>
      <p:pic>
        <p:nvPicPr>
          <p:cNvPr id="7194" name="Picture 26" descr="C:\Users\jon\AppData\Local\Microsoft\Windows\Temporary Internet Files\Content.IE5\H5O3AC3E\MC900238034[1].wmf"/>
          <p:cNvPicPr>
            <a:picLocks noChangeAspect="1" noChangeArrowheads="1"/>
          </p:cNvPicPr>
          <p:nvPr/>
        </p:nvPicPr>
        <p:blipFill>
          <a:blip r:embed="rId4"/>
          <a:srcRect/>
          <a:stretch>
            <a:fillRect/>
          </a:stretch>
        </p:blipFill>
        <p:spPr bwMode="auto">
          <a:xfrm>
            <a:off x="2895600" y="4724400"/>
            <a:ext cx="2797175" cy="19685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80"/>
          <p:cNvPicPr>
            <a:picLocks noChangeAspect="1" noChangeArrowheads="1"/>
          </p:cNvPicPr>
          <p:nvPr/>
        </p:nvPicPr>
        <p:blipFill>
          <a:blip r:embed="rId3"/>
          <a:srcRect/>
          <a:stretch>
            <a:fillRect/>
          </a:stretch>
        </p:blipFill>
        <p:spPr bwMode="auto">
          <a:xfrm>
            <a:off x="1687513" y="1416050"/>
            <a:ext cx="5551487" cy="5441950"/>
          </a:xfrm>
          <a:prstGeom prst="rect">
            <a:avLst/>
          </a:prstGeom>
          <a:noFill/>
          <a:ln w="9525">
            <a:noFill/>
            <a:miter lim="800000"/>
            <a:headEnd/>
            <a:tailEnd/>
          </a:ln>
        </p:spPr>
      </p:pic>
      <p:sp>
        <p:nvSpPr>
          <p:cNvPr id="4" name="Title 3"/>
          <p:cNvSpPr>
            <a:spLocks noGrp="1"/>
          </p:cNvSpPr>
          <p:nvPr>
            <p:ph type="title"/>
          </p:nvPr>
        </p:nvSpPr>
        <p:spPr/>
        <p:txBody>
          <a:bodyPr/>
          <a:lstStyle/>
          <a:p>
            <a:pPr fontAlgn="auto">
              <a:spcAft>
                <a:spcPts val="0"/>
              </a:spcAft>
              <a:defRPr/>
            </a:pPr>
            <a:r>
              <a:rPr lang="en-US" dirty="0" smtClean="0"/>
              <a:t>Posting Transaction Effects</a:t>
            </a:r>
            <a:endParaRPr lang="en-US" dirty="0"/>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6"/>
          <p:cNvSpPr>
            <a:spLocks noGrp="1" noChangeArrowheads="1"/>
          </p:cNvSpPr>
          <p:nvPr>
            <p:ph type="title"/>
          </p:nvPr>
        </p:nvSpPr>
        <p:spPr/>
        <p:txBody>
          <a:bodyPr/>
          <a:lstStyle/>
          <a:p>
            <a:pPr fontAlgn="auto">
              <a:spcAft>
                <a:spcPts val="0"/>
              </a:spcAft>
              <a:defRPr/>
            </a:pPr>
            <a:r>
              <a:rPr lang="en-US" dirty="0" smtClean="0">
                <a:solidFill>
                  <a:schemeClr val="tx1"/>
                </a:solidFill>
              </a:rPr>
              <a:t>The T-Account</a:t>
            </a:r>
          </a:p>
        </p:txBody>
      </p:sp>
      <p:sp>
        <p:nvSpPr>
          <p:cNvPr id="56322" name="Rectangle 7"/>
          <p:cNvSpPr>
            <a:spLocks noGrp="1" noChangeArrowheads="1"/>
          </p:cNvSpPr>
          <p:nvPr>
            <p:ph type="body" idx="1"/>
          </p:nvPr>
        </p:nvSpPr>
        <p:spPr>
          <a:xfrm>
            <a:off x="533400" y="1752600"/>
            <a:ext cx="7772400" cy="2209800"/>
          </a:xfrm>
        </p:spPr>
        <p:txBody>
          <a:bodyPr/>
          <a:lstStyle/>
          <a:p>
            <a:pPr algn="ctr">
              <a:buFont typeface="Wingdings" pitchFamily="2" charset="2"/>
              <a:buNone/>
            </a:pPr>
            <a:r>
              <a:rPr lang="en-US" sz="3200" smtClean="0"/>
              <a:t>  After journal entries are prepared, the accountant posts (transfers) the dollar amounts to each account affected by the transaction.</a:t>
            </a:r>
          </a:p>
        </p:txBody>
      </p:sp>
      <p:pic>
        <p:nvPicPr>
          <p:cNvPr id="56323" name="Picture 43"/>
          <p:cNvPicPr>
            <a:picLocks noChangeAspect="1" noChangeArrowheads="1"/>
          </p:cNvPicPr>
          <p:nvPr/>
        </p:nvPicPr>
        <p:blipFill>
          <a:blip r:embed="rId3"/>
          <a:srcRect/>
          <a:stretch>
            <a:fillRect/>
          </a:stretch>
        </p:blipFill>
        <p:spPr bwMode="auto">
          <a:xfrm>
            <a:off x="30163" y="4013200"/>
            <a:ext cx="8885237" cy="200660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itle 6"/>
          <p:cNvSpPr>
            <a:spLocks noGrp="1"/>
          </p:cNvSpPr>
          <p:nvPr>
            <p:ph type="title"/>
          </p:nvPr>
        </p:nvSpPr>
        <p:spPr/>
        <p:txBody>
          <a:bodyPr>
            <a:noAutofit/>
          </a:bodyPr>
          <a:lstStyle/>
          <a:p>
            <a:pPr fontAlgn="auto">
              <a:spcAft>
                <a:spcPts val="0"/>
              </a:spcAft>
              <a:defRPr/>
            </a:pPr>
            <a:r>
              <a:rPr lang="en-US" dirty="0" smtClean="0"/>
              <a:t>Transaction Analysis Illustrated</a:t>
            </a:r>
          </a:p>
        </p:txBody>
      </p:sp>
      <p:pic>
        <p:nvPicPr>
          <p:cNvPr id="58370" name="Picture 3"/>
          <p:cNvPicPr>
            <a:picLocks noChangeAspect="1" noChangeArrowheads="1"/>
          </p:cNvPicPr>
          <p:nvPr/>
        </p:nvPicPr>
        <p:blipFill>
          <a:blip r:embed="rId3"/>
          <a:srcRect/>
          <a:stretch>
            <a:fillRect/>
          </a:stretch>
        </p:blipFill>
        <p:spPr bwMode="auto">
          <a:xfrm>
            <a:off x="0" y="1600200"/>
            <a:ext cx="8923338" cy="3657600"/>
          </a:xfrm>
          <a:prstGeom prst="rect">
            <a:avLst/>
          </a:prstGeom>
          <a:noFill/>
          <a:ln w="9525">
            <a:solidFill>
              <a:schemeClr val="tx1"/>
            </a:solidFill>
            <a:miter lim="800000"/>
            <a:headEnd/>
            <a:tailEnd/>
          </a:ln>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itle 6"/>
          <p:cNvSpPr>
            <a:spLocks noGrp="1"/>
          </p:cNvSpPr>
          <p:nvPr>
            <p:ph type="title"/>
          </p:nvPr>
        </p:nvSpPr>
        <p:spPr/>
        <p:txBody>
          <a:bodyPr>
            <a:noAutofit/>
          </a:bodyPr>
          <a:lstStyle/>
          <a:p>
            <a:pPr fontAlgn="auto">
              <a:spcAft>
                <a:spcPts val="0"/>
              </a:spcAft>
              <a:defRPr/>
            </a:pPr>
            <a:r>
              <a:rPr lang="en-US" dirty="0" smtClean="0"/>
              <a:t>Transaction Analysis Illustrated</a:t>
            </a:r>
          </a:p>
        </p:txBody>
      </p:sp>
      <p:pic>
        <p:nvPicPr>
          <p:cNvPr id="60418" name="Picture 2"/>
          <p:cNvPicPr>
            <a:picLocks noChangeAspect="1" noChangeArrowheads="1"/>
          </p:cNvPicPr>
          <p:nvPr/>
        </p:nvPicPr>
        <p:blipFill>
          <a:blip r:embed="rId3"/>
          <a:srcRect/>
          <a:stretch>
            <a:fillRect/>
          </a:stretch>
        </p:blipFill>
        <p:spPr bwMode="auto">
          <a:xfrm>
            <a:off x="0" y="1930400"/>
            <a:ext cx="8966200" cy="302260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itle 6"/>
          <p:cNvSpPr>
            <a:spLocks noGrp="1"/>
          </p:cNvSpPr>
          <p:nvPr>
            <p:ph type="title"/>
          </p:nvPr>
        </p:nvSpPr>
        <p:spPr/>
        <p:txBody>
          <a:bodyPr>
            <a:noAutofit/>
          </a:bodyPr>
          <a:lstStyle/>
          <a:p>
            <a:pPr fontAlgn="auto">
              <a:spcAft>
                <a:spcPts val="0"/>
              </a:spcAft>
              <a:defRPr/>
            </a:pPr>
            <a:r>
              <a:rPr lang="en-US" dirty="0" smtClean="0"/>
              <a:t>Transaction Analysis Illustrated</a:t>
            </a:r>
          </a:p>
        </p:txBody>
      </p:sp>
      <p:sp>
        <p:nvSpPr>
          <p:cNvPr id="62466" name="TextBox 1"/>
          <p:cNvSpPr txBox="1">
            <a:spLocks noChangeArrowheads="1"/>
          </p:cNvSpPr>
          <p:nvPr/>
        </p:nvSpPr>
        <p:spPr bwMode="auto">
          <a:xfrm>
            <a:off x="571500" y="1371600"/>
            <a:ext cx="8001000" cy="708025"/>
          </a:xfrm>
          <a:prstGeom prst="rect">
            <a:avLst/>
          </a:prstGeom>
          <a:noFill/>
          <a:ln w="9525">
            <a:noFill/>
            <a:miter lim="800000"/>
            <a:headEnd/>
            <a:tailEnd/>
          </a:ln>
        </p:spPr>
        <p:txBody>
          <a:bodyPr>
            <a:spAutoFit/>
          </a:bodyPr>
          <a:lstStyle/>
          <a:p>
            <a:r>
              <a:rPr lang="en-US" sz="2000"/>
              <a:t>After analyzing all transactions from (a) though (f) the balance in our T-accounts will appear as follows:</a:t>
            </a:r>
          </a:p>
        </p:txBody>
      </p:sp>
      <p:pic>
        <p:nvPicPr>
          <p:cNvPr id="62467" name="Picture 2"/>
          <p:cNvPicPr>
            <a:picLocks noChangeAspect="1" noChangeArrowheads="1"/>
          </p:cNvPicPr>
          <p:nvPr/>
        </p:nvPicPr>
        <p:blipFill>
          <a:blip r:embed="rId3"/>
          <a:srcRect/>
          <a:stretch>
            <a:fillRect/>
          </a:stretch>
        </p:blipFill>
        <p:spPr bwMode="auto">
          <a:xfrm>
            <a:off x="76200" y="2155825"/>
            <a:ext cx="8815388" cy="4016375"/>
          </a:xfrm>
          <a:prstGeom prst="rect">
            <a:avLst/>
          </a:prstGeom>
          <a:noFill/>
          <a:ln w="9525">
            <a:solidFill>
              <a:schemeClr val="tx1"/>
            </a:solidFill>
            <a:miter lim="800000"/>
            <a:headEnd/>
            <a:tailEnd/>
          </a:ln>
        </p:spPr>
      </p:pic>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371600"/>
          </a:xfrm>
        </p:spPr>
        <p:txBody>
          <a:bodyPr/>
          <a:lstStyle/>
          <a:p>
            <a:pPr fontAlgn="auto">
              <a:spcAft>
                <a:spcPts val="0"/>
              </a:spcAft>
              <a:defRPr/>
            </a:pPr>
            <a:r>
              <a:rPr lang="en-US" dirty="0" smtClean="0"/>
              <a:t>Trial balance</a:t>
            </a:r>
            <a:endParaRPr lang="en-US" dirty="0"/>
          </a:p>
        </p:txBody>
      </p:sp>
      <p:sp>
        <p:nvSpPr>
          <p:cNvPr id="7" name="TextBox 6"/>
          <p:cNvSpPr txBox="1"/>
          <p:nvPr/>
        </p:nvSpPr>
        <p:spPr>
          <a:xfrm>
            <a:off x="4876800" y="2209800"/>
            <a:ext cx="3352800" cy="3416320"/>
          </a:xfrm>
          <a:prstGeom prst="rect">
            <a:avLst/>
          </a:prstGeom>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en-US" sz="2400" dirty="0"/>
              <a:t>The trial balance is a listing of all accounts in the general ledger. The purpose of the trial balance is to make sure the debits and credits are equal before we prepare the balance sheet.</a:t>
            </a:r>
            <a:endParaRPr lang="en-US" sz="2400" dirty="0"/>
          </a:p>
        </p:txBody>
      </p:sp>
      <p:pic>
        <p:nvPicPr>
          <p:cNvPr id="64517" name="Picture 2"/>
          <p:cNvPicPr>
            <a:picLocks noChangeAspect="1" noChangeArrowheads="1"/>
          </p:cNvPicPr>
          <p:nvPr/>
        </p:nvPicPr>
        <p:blipFill>
          <a:blip r:embed="rId3"/>
          <a:srcRect/>
          <a:stretch>
            <a:fillRect/>
          </a:stretch>
        </p:blipFill>
        <p:spPr bwMode="auto">
          <a:xfrm>
            <a:off x="533400" y="1438275"/>
            <a:ext cx="3886200" cy="5365750"/>
          </a:xfrm>
          <a:prstGeom prst="rect">
            <a:avLst/>
          </a:prstGeom>
          <a:noFill/>
          <a:ln w="9525">
            <a:solidFill>
              <a:schemeClr val="tx1"/>
            </a:solidFill>
            <a:miter lim="800000"/>
            <a:headEnd/>
            <a:tailEnd/>
          </a:ln>
        </p:spPr>
      </p:pic>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title"/>
          </p:nvPr>
        </p:nvSpPr>
        <p:spPr/>
        <p:txBody>
          <a:bodyPr/>
          <a:lstStyle/>
          <a:p>
            <a:pPr fontAlgn="auto">
              <a:spcAft>
                <a:spcPts val="0"/>
              </a:spcAft>
              <a:defRPr/>
            </a:pPr>
            <a:r>
              <a:rPr lang="en-US" dirty="0" smtClean="0"/>
              <a:t>Classified Balance Sheet</a:t>
            </a:r>
          </a:p>
        </p:txBody>
      </p:sp>
      <p:sp>
        <p:nvSpPr>
          <p:cNvPr id="66562" name="TextBox 5"/>
          <p:cNvSpPr txBox="1">
            <a:spLocks noChangeArrowheads="1"/>
          </p:cNvSpPr>
          <p:nvPr/>
        </p:nvSpPr>
        <p:spPr bwMode="auto">
          <a:xfrm>
            <a:off x="457200" y="1739900"/>
            <a:ext cx="8153400" cy="1384300"/>
          </a:xfrm>
          <a:prstGeom prst="rect">
            <a:avLst/>
          </a:prstGeom>
          <a:noFill/>
          <a:ln w="9525">
            <a:noFill/>
            <a:miter lim="800000"/>
            <a:headEnd/>
            <a:tailEnd/>
          </a:ln>
        </p:spPr>
        <p:txBody>
          <a:bodyPr>
            <a:spAutoFit/>
          </a:bodyPr>
          <a:lstStyle/>
          <a:p>
            <a:pPr algn="ctr"/>
            <a:r>
              <a:rPr lang="en-US" sz="2800">
                <a:cs typeface="Arial" charset="0"/>
              </a:rPr>
              <a:t>In a classified balance sheet assets and liabilities are classified into two categories – </a:t>
            </a:r>
            <a:r>
              <a:rPr lang="en-US" sz="2800">
                <a:solidFill>
                  <a:srgbClr val="C00000"/>
                </a:solidFill>
                <a:cs typeface="Arial" charset="0"/>
              </a:rPr>
              <a:t>current</a:t>
            </a:r>
            <a:r>
              <a:rPr lang="en-US" sz="2800">
                <a:cs typeface="Arial" charset="0"/>
              </a:rPr>
              <a:t> and </a:t>
            </a:r>
            <a:r>
              <a:rPr lang="en-US" sz="2800">
                <a:solidFill>
                  <a:srgbClr val="C00000"/>
                </a:solidFill>
                <a:cs typeface="Arial" charset="0"/>
              </a:rPr>
              <a:t>noncurrent</a:t>
            </a:r>
            <a:r>
              <a:rPr lang="en-US" sz="2800">
                <a:cs typeface="Arial" charset="0"/>
              </a:rPr>
              <a:t>. </a:t>
            </a:r>
          </a:p>
        </p:txBody>
      </p:sp>
      <p:pic>
        <p:nvPicPr>
          <p:cNvPr id="44041" name="Picture 9" descr="C:\Users\Jon Booker\AppData\Local\Microsoft\Windows\Temporary Internet Files\Content.IE5\EMPSL19C\MCBD04969_0000[1].wmf"/>
          <p:cNvPicPr>
            <a:picLocks noChangeAspect="1" noChangeArrowheads="1"/>
          </p:cNvPicPr>
          <p:nvPr/>
        </p:nvPicPr>
        <p:blipFill>
          <a:blip r:embed="rId3"/>
          <a:srcRect/>
          <a:stretch>
            <a:fillRect/>
          </a:stretch>
        </p:blipFill>
        <p:spPr bwMode="auto">
          <a:xfrm>
            <a:off x="3733800" y="5014913"/>
            <a:ext cx="1828800" cy="169068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57200" y="3048000"/>
            <a:ext cx="30480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Current assets are those to be used or turned into cash within the upcoming year, whereas noncurrent assets are those that will last longer than one year. </a:t>
            </a:r>
          </a:p>
        </p:txBody>
      </p:sp>
      <p:sp>
        <p:nvSpPr>
          <p:cNvPr id="6" name="Rectangle 5"/>
          <p:cNvSpPr/>
          <p:nvPr/>
        </p:nvSpPr>
        <p:spPr>
          <a:xfrm>
            <a:off x="5791200" y="3124200"/>
            <a:ext cx="30480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Current liabilities are those obligations to be paid or settled within the next 12 months with current assets.</a:t>
            </a:r>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4"/>
          <p:cNvSpPr txBox="1">
            <a:spLocks noChangeArrowheads="1"/>
          </p:cNvSpPr>
          <p:nvPr/>
        </p:nvSpPr>
        <p:spPr bwMode="auto">
          <a:xfrm>
            <a:off x="5410200" y="1752600"/>
            <a:ext cx="1371600" cy="369888"/>
          </a:xfrm>
          <a:prstGeom prst="rect">
            <a:avLst/>
          </a:prstGeom>
          <a:noFill/>
          <a:ln w="9525">
            <a:noFill/>
            <a:miter lim="800000"/>
            <a:headEnd/>
            <a:tailEnd/>
          </a:ln>
        </p:spPr>
        <p:txBody>
          <a:bodyPr>
            <a:spAutoFit/>
          </a:bodyPr>
          <a:lstStyle/>
          <a:p>
            <a:r>
              <a:rPr lang="en-US">
                <a:cs typeface="Arial" charset="0"/>
              </a:rPr>
              <a:t>k</a:t>
            </a:r>
          </a:p>
        </p:txBody>
      </p:sp>
      <p:pic>
        <p:nvPicPr>
          <p:cNvPr id="68610" name="Picture 2"/>
          <p:cNvPicPr>
            <a:picLocks noChangeAspect="1" noChangeArrowheads="1"/>
          </p:cNvPicPr>
          <p:nvPr/>
        </p:nvPicPr>
        <p:blipFill>
          <a:blip r:embed="rId3"/>
          <a:srcRect/>
          <a:stretch>
            <a:fillRect/>
          </a:stretch>
        </p:blipFill>
        <p:spPr bwMode="auto">
          <a:xfrm>
            <a:off x="0" y="0"/>
            <a:ext cx="6457950" cy="6858000"/>
          </a:xfrm>
          <a:prstGeom prst="rect">
            <a:avLst/>
          </a:prstGeom>
          <a:noFill/>
          <a:ln w="9525">
            <a:solidFill>
              <a:schemeClr val="tx1"/>
            </a:solidFill>
            <a:miter lim="800000"/>
            <a:headEnd/>
            <a:tailEnd/>
          </a:ln>
        </p:spPr>
      </p:pic>
      <p:sp>
        <p:nvSpPr>
          <p:cNvPr id="5" name="Title 4"/>
          <p:cNvSpPr>
            <a:spLocks noGrp="1"/>
          </p:cNvSpPr>
          <p:nvPr>
            <p:ph type="title" idx="4294967295"/>
          </p:nvPr>
        </p:nvSpPr>
        <p:spPr>
          <a:xfrm>
            <a:off x="6388100" y="-76200"/>
            <a:ext cx="2895600" cy="1752600"/>
          </a:xfrm>
        </p:spPr>
        <p:txBody>
          <a:bodyPr>
            <a:noAutofit/>
          </a:bodyPr>
          <a:lstStyle/>
          <a:p>
            <a:pPr fontAlgn="auto">
              <a:spcAft>
                <a:spcPts val="0"/>
              </a:spcAft>
              <a:defRPr/>
            </a:pPr>
            <a:r>
              <a:rPr lang="en-US" sz="3500" dirty="0" smtClean="0">
                <a:solidFill>
                  <a:schemeClr val="tx1"/>
                </a:solidFill>
              </a:rPr>
              <a:t>Classified Balance Sheet</a:t>
            </a:r>
            <a:endParaRPr lang="en-US" sz="3500" dirty="0">
              <a:solidFill>
                <a:schemeClr val="tx1"/>
              </a:solidFill>
            </a:endParaRPr>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457200" y="0"/>
            <a:ext cx="8382000" cy="1371600"/>
          </a:xfrm>
        </p:spPr>
        <p:txBody>
          <a:bodyPr/>
          <a:lstStyle/>
          <a:p>
            <a:pPr fontAlgn="auto">
              <a:spcAft>
                <a:spcPts val="0"/>
              </a:spcAft>
              <a:defRPr/>
            </a:pPr>
            <a:r>
              <a:rPr lang="en-US" dirty="0" smtClean="0"/>
              <a:t>The Conceptual Framework</a:t>
            </a:r>
          </a:p>
        </p:txBody>
      </p:sp>
      <p:pic>
        <p:nvPicPr>
          <p:cNvPr id="15362" name="Picture 9"/>
          <p:cNvPicPr>
            <a:picLocks noChangeAspect="1"/>
          </p:cNvPicPr>
          <p:nvPr/>
        </p:nvPicPr>
        <p:blipFill>
          <a:blip r:embed="rId3"/>
          <a:srcRect/>
          <a:stretch>
            <a:fillRect/>
          </a:stretch>
        </p:blipFill>
        <p:spPr bwMode="auto">
          <a:xfrm>
            <a:off x="457200" y="1447800"/>
            <a:ext cx="7935913" cy="4876800"/>
          </a:xfrm>
          <a:prstGeom prst="rect">
            <a:avLst/>
          </a:prstGeom>
          <a:solidFill>
            <a:schemeClr val="tx1"/>
          </a:solid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a:srcRect/>
          <a:stretch>
            <a:fillRect/>
          </a:stretch>
        </p:blipFill>
        <p:spPr bwMode="auto">
          <a:xfrm>
            <a:off x="76200" y="685800"/>
            <a:ext cx="8816975" cy="5257800"/>
          </a:xfrm>
          <a:prstGeom prst="rect">
            <a:avLst/>
          </a:prstGeom>
          <a:noFill/>
          <a:ln w="9525">
            <a:solidFill>
              <a:schemeClr val="tx1"/>
            </a:solidFill>
            <a:miter lim="800000"/>
            <a:headEnd/>
            <a:tailEnd/>
          </a:ln>
        </p:spPr>
      </p:pic>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fontAlgn="auto">
              <a:spcAft>
                <a:spcPts val="0"/>
              </a:spcAft>
              <a:defRPr/>
            </a:pPr>
            <a:r>
              <a:rPr lang="en-US" dirty="0" smtClean="0"/>
              <a:t>Key Ratio Analysis</a:t>
            </a:r>
          </a:p>
        </p:txBody>
      </p:sp>
      <p:grpSp>
        <p:nvGrpSpPr>
          <p:cNvPr id="72706" name="Group 11"/>
          <p:cNvGrpSpPr>
            <a:grpSpLocks/>
          </p:cNvGrpSpPr>
          <p:nvPr/>
        </p:nvGrpSpPr>
        <p:grpSpPr bwMode="auto">
          <a:xfrm>
            <a:off x="762000" y="1752600"/>
            <a:ext cx="7620000" cy="1600200"/>
            <a:chOff x="624" y="816"/>
            <a:chExt cx="4800" cy="1104"/>
          </a:xfrm>
        </p:grpSpPr>
        <p:sp>
          <p:nvSpPr>
            <p:cNvPr id="58378" name="Rectangle 10"/>
            <p:cNvSpPr>
              <a:spLocks noChangeArrowheads="1"/>
            </p:cNvSpPr>
            <p:nvPr/>
          </p:nvSpPr>
          <p:spPr bwMode="auto">
            <a:xfrm>
              <a:off x="624" y="816"/>
              <a:ext cx="4800" cy="1104"/>
            </a:xfrm>
            <a:prstGeom prst="rect">
              <a:avLst/>
            </a:prstGeom>
            <a:solidFill>
              <a:schemeClr val="tx2"/>
            </a:solidFill>
            <a:ln w="9525">
              <a:solidFill>
                <a:schemeClr val="tx1"/>
              </a:solidFill>
              <a:miter lim="800000"/>
              <a:headEnd/>
              <a:tailEnd/>
            </a:ln>
            <a:effectLst>
              <a:outerShdw dist="35921" dir="2700000" algn="ctr" rotWithShape="0">
                <a:schemeClr val="tx1"/>
              </a:outerShdw>
            </a:effectLst>
          </p:spPr>
          <p:txBody>
            <a:bodyPr wrap="none" anchor="ctr"/>
            <a:lstStyle/>
            <a:p>
              <a:pPr fontAlgn="auto">
                <a:spcBef>
                  <a:spcPts val="0"/>
                </a:spcBef>
                <a:spcAft>
                  <a:spcPts val="0"/>
                </a:spcAft>
                <a:defRPr/>
              </a:pPr>
              <a:endParaRPr lang="en-US" sz="2400" dirty="0">
                <a:cs typeface="Arial" charset="0"/>
              </a:endParaRPr>
            </a:p>
          </p:txBody>
        </p:sp>
        <p:sp>
          <p:nvSpPr>
            <p:cNvPr id="72714" name="Text Box 6"/>
            <p:cNvSpPr txBox="1">
              <a:spLocks noChangeArrowheads="1"/>
            </p:cNvSpPr>
            <p:nvPr/>
          </p:nvSpPr>
          <p:spPr bwMode="auto">
            <a:xfrm>
              <a:off x="839" y="1008"/>
              <a:ext cx="764" cy="523"/>
            </a:xfrm>
            <a:prstGeom prst="rect">
              <a:avLst/>
            </a:prstGeom>
            <a:noFill/>
            <a:ln w="9525">
              <a:noFill/>
              <a:miter lim="800000"/>
              <a:headEnd/>
              <a:tailEnd/>
            </a:ln>
          </p:spPr>
          <p:txBody>
            <a:bodyPr wrap="none">
              <a:spAutoFit/>
            </a:bodyPr>
            <a:lstStyle/>
            <a:p>
              <a:pPr algn="ctr"/>
              <a:r>
                <a:rPr lang="en-US" sz="2400">
                  <a:solidFill>
                    <a:schemeClr val="bg1"/>
                  </a:solidFill>
                  <a:cs typeface="Arial" charset="0"/>
                </a:rPr>
                <a:t>Current</a:t>
              </a:r>
              <a:br>
                <a:rPr lang="en-US" sz="2400">
                  <a:solidFill>
                    <a:schemeClr val="bg1"/>
                  </a:solidFill>
                  <a:cs typeface="Arial" charset="0"/>
                </a:rPr>
              </a:br>
              <a:r>
                <a:rPr lang="en-US" sz="2400">
                  <a:solidFill>
                    <a:schemeClr val="bg1"/>
                  </a:solidFill>
                  <a:cs typeface="Arial" charset="0"/>
                </a:rPr>
                <a:t>Ratio</a:t>
              </a:r>
            </a:p>
          </p:txBody>
        </p:sp>
        <p:sp>
          <p:nvSpPr>
            <p:cNvPr id="72715" name="Text Box 7"/>
            <p:cNvSpPr txBox="1">
              <a:spLocks noChangeArrowheads="1"/>
            </p:cNvSpPr>
            <p:nvPr/>
          </p:nvSpPr>
          <p:spPr bwMode="auto">
            <a:xfrm>
              <a:off x="2710" y="1034"/>
              <a:ext cx="1617" cy="523"/>
            </a:xfrm>
            <a:prstGeom prst="rect">
              <a:avLst/>
            </a:prstGeom>
            <a:noFill/>
            <a:ln w="9525">
              <a:noFill/>
              <a:miter lim="800000"/>
              <a:headEnd/>
              <a:tailEnd/>
            </a:ln>
          </p:spPr>
          <p:txBody>
            <a:bodyPr wrap="none">
              <a:spAutoFit/>
            </a:bodyPr>
            <a:lstStyle/>
            <a:p>
              <a:pPr algn="ctr"/>
              <a:r>
                <a:rPr lang="en-US" sz="2400">
                  <a:solidFill>
                    <a:schemeClr val="bg1"/>
                  </a:solidFill>
                  <a:cs typeface="Arial" charset="0"/>
                </a:rPr>
                <a:t>Current Assets</a:t>
              </a:r>
              <a:br>
                <a:rPr lang="en-US" sz="2400">
                  <a:solidFill>
                    <a:schemeClr val="bg1"/>
                  </a:solidFill>
                  <a:cs typeface="Arial" charset="0"/>
                </a:rPr>
              </a:br>
              <a:r>
                <a:rPr lang="en-US" sz="2400">
                  <a:solidFill>
                    <a:schemeClr val="bg1"/>
                  </a:solidFill>
                  <a:cs typeface="Arial" charset="0"/>
                </a:rPr>
                <a:t>Current Liabilities</a:t>
              </a:r>
            </a:p>
          </p:txBody>
        </p:sp>
        <p:sp>
          <p:nvSpPr>
            <p:cNvPr id="72716" name="Text Box 8"/>
            <p:cNvSpPr txBox="1">
              <a:spLocks noChangeArrowheads="1"/>
            </p:cNvSpPr>
            <p:nvPr/>
          </p:nvSpPr>
          <p:spPr bwMode="auto">
            <a:xfrm>
              <a:off x="1881" y="1169"/>
              <a:ext cx="229" cy="291"/>
            </a:xfrm>
            <a:prstGeom prst="rect">
              <a:avLst/>
            </a:prstGeom>
            <a:noFill/>
            <a:ln w="9525">
              <a:noFill/>
              <a:miter lim="800000"/>
              <a:headEnd/>
              <a:tailEnd/>
            </a:ln>
          </p:spPr>
          <p:txBody>
            <a:bodyPr wrap="none">
              <a:spAutoFit/>
            </a:bodyPr>
            <a:lstStyle/>
            <a:p>
              <a:r>
                <a:rPr lang="en-US" sz="2400">
                  <a:solidFill>
                    <a:schemeClr val="bg1"/>
                  </a:solidFill>
                  <a:cs typeface="Arial" charset="0"/>
                </a:rPr>
                <a:t>=</a:t>
              </a:r>
            </a:p>
          </p:txBody>
        </p:sp>
        <p:sp>
          <p:nvSpPr>
            <p:cNvPr id="72717" name="Line 9"/>
            <p:cNvSpPr>
              <a:spLocks noChangeShapeType="1"/>
            </p:cNvSpPr>
            <p:nvPr/>
          </p:nvSpPr>
          <p:spPr bwMode="auto">
            <a:xfrm>
              <a:off x="2208" y="1296"/>
              <a:ext cx="2688" cy="0"/>
            </a:xfrm>
            <a:prstGeom prst="line">
              <a:avLst/>
            </a:prstGeom>
            <a:noFill/>
            <a:ln w="28575">
              <a:solidFill>
                <a:schemeClr val="bg1"/>
              </a:solidFill>
              <a:round/>
              <a:headEnd/>
              <a:tailEnd/>
            </a:ln>
          </p:spPr>
          <p:txBody>
            <a:bodyPr/>
            <a:lstStyle/>
            <a:p>
              <a:endParaRPr lang="en-US"/>
            </a:p>
          </p:txBody>
        </p:sp>
      </p:grpSp>
      <p:sp>
        <p:nvSpPr>
          <p:cNvPr id="58382" name="Text Box 14"/>
          <p:cNvSpPr txBox="1">
            <a:spLocks noChangeArrowheads="1"/>
          </p:cNvSpPr>
          <p:nvPr/>
        </p:nvSpPr>
        <p:spPr bwMode="auto">
          <a:xfrm>
            <a:off x="2133600" y="3505200"/>
            <a:ext cx="4937125" cy="46196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400" dirty="0">
                <a:effectLst>
                  <a:outerShdw blurRad="38100" dist="38100" dir="2700000" algn="tl">
                    <a:srgbClr val="C0C0C0"/>
                  </a:outerShdw>
                </a:effectLst>
                <a:cs typeface="Arial" charset="0"/>
              </a:rPr>
              <a:t>The 2011 current </a:t>
            </a:r>
            <a:r>
              <a:rPr lang="en-US" sz="2400" dirty="0">
                <a:effectLst>
                  <a:outerShdw blurRad="38100" dist="38100" dir="2700000" algn="tl">
                    <a:srgbClr val="C0C0C0"/>
                  </a:outerShdw>
                </a:effectLst>
                <a:cs typeface="Arial" charset="0"/>
              </a:rPr>
              <a:t>ratio for </a:t>
            </a:r>
            <a:r>
              <a:rPr lang="en-US" sz="2400" dirty="0">
                <a:effectLst>
                  <a:outerShdw blurRad="38100" dist="38100" dir="2700000" algn="tl">
                    <a:srgbClr val="C0C0C0"/>
                  </a:outerShdw>
                </a:effectLst>
                <a:cs typeface="Arial" charset="0"/>
              </a:rPr>
              <a:t>Chipotle:</a:t>
            </a:r>
            <a:endParaRPr lang="en-US" sz="2400" dirty="0">
              <a:effectLst>
                <a:outerShdw blurRad="38100" dist="38100" dir="2700000" algn="tl">
                  <a:srgbClr val="C0C0C0"/>
                </a:outerShdw>
              </a:effectLst>
              <a:cs typeface="Arial" charset="0"/>
            </a:endParaRPr>
          </a:p>
        </p:txBody>
      </p:sp>
      <p:sp>
        <p:nvSpPr>
          <p:cNvPr id="58388" name="Text Box 20"/>
          <p:cNvSpPr txBox="1">
            <a:spLocks noChangeArrowheads="1"/>
          </p:cNvSpPr>
          <p:nvPr/>
        </p:nvSpPr>
        <p:spPr bwMode="auto">
          <a:xfrm>
            <a:off x="76200" y="4953000"/>
            <a:ext cx="8864600" cy="1570038"/>
          </a:xfrm>
          <a:prstGeom prst="rect">
            <a:avLst/>
          </a:prstGeom>
          <a:solidFill>
            <a:schemeClr val="bg2">
              <a:lumMod val="75000"/>
            </a:schemeClr>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fontAlgn="auto">
              <a:spcBef>
                <a:spcPts val="0"/>
              </a:spcBef>
              <a:spcAft>
                <a:spcPts val="0"/>
              </a:spcAft>
              <a:defRPr/>
            </a:pPr>
            <a:r>
              <a:rPr lang="en-US" sz="2400" dirty="0"/>
              <a:t>T</a:t>
            </a:r>
            <a:r>
              <a:rPr lang="en-US" sz="2400" dirty="0"/>
              <a:t>he </a:t>
            </a:r>
            <a:r>
              <a:rPr lang="en-US" sz="2400" dirty="0"/>
              <a:t>current ratio for Chipotle shows a high level of liquidity, </a:t>
            </a:r>
            <a:r>
              <a:rPr lang="en-US" sz="2400" dirty="0"/>
              <a:t>well above 1.0, and </a:t>
            </a:r>
            <a:r>
              <a:rPr lang="en-US" sz="2400" dirty="0"/>
              <a:t>the ratio has varied slightly around the 3.1 level since </a:t>
            </a:r>
            <a:r>
              <a:rPr lang="en-US" sz="2400" dirty="0"/>
              <a:t>2009. Chipotle </a:t>
            </a:r>
            <a:r>
              <a:rPr lang="en-US" sz="2400" dirty="0"/>
              <a:t>has high </a:t>
            </a:r>
            <a:r>
              <a:rPr lang="en-US" sz="2400" dirty="0"/>
              <a:t>growth strategies </a:t>
            </a:r>
            <a:r>
              <a:rPr lang="en-US" sz="2400" dirty="0"/>
              <a:t>requiring cash to fund expansion</a:t>
            </a:r>
            <a:r>
              <a:rPr lang="en-US" sz="2400" dirty="0"/>
              <a:t>.</a:t>
            </a:r>
            <a:endParaRPr lang="en-US" sz="2400" dirty="0"/>
          </a:p>
        </p:txBody>
      </p:sp>
      <p:sp>
        <p:nvSpPr>
          <p:cNvPr id="72709" name="TextBox 18"/>
          <p:cNvSpPr txBox="1">
            <a:spLocks noChangeArrowheads="1"/>
          </p:cNvSpPr>
          <p:nvPr/>
        </p:nvSpPr>
        <p:spPr bwMode="auto">
          <a:xfrm>
            <a:off x="2667000" y="3922713"/>
            <a:ext cx="2073275" cy="954087"/>
          </a:xfrm>
          <a:prstGeom prst="rect">
            <a:avLst/>
          </a:prstGeom>
          <a:noFill/>
          <a:ln w="9525">
            <a:noFill/>
            <a:miter lim="800000"/>
            <a:headEnd/>
            <a:tailEnd/>
          </a:ln>
        </p:spPr>
        <p:txBody>
          <a:bodyPr>
            <a:spAutoFit/>
          </a:bodyPr>
          <a:lstStyle/>
          <a:p>
            <a:pPr algn="ctr"/>
            <a:r>
              <a:rPr lang="en-US" sz="2800">
                <a:cs typeface="Arial" charset="0"/>
              </a:rPr>
              <a:t>$501,200</a:t>
            </a:r>
          </a:p>
          <a:p>
            <a:pPr algn="ctr"/>
            <a:r>
              <a:rPr lang="en-US" sz="2800">
                <a:cs typeface="Arial" charset="0"/>
              </a:rPr>
              <a:t>$157,500</a:t>
            </a:r>
          </a:p>
        </p:txBody>
      </p:sp>
      <p:sp>
        <p:nvSpPr>
          <p:cNvPr id="72710" name="TextBox 1"/>
          <p:cNvSpPr txBox="1">
            <a:spLocks noChangeArrowheads="1"/>
          </p:cNvSpPr>
          <p:nvPr/>
        </p:nvSpPr>
        <p:spPr bwMode="auto">
          <a:xfrm>
            <a:off x="4603750" y="4124325"/>
            <a:ext cx="395288" cy="523875"/>
          </a:xfrm>
          <a:prstGeom prst="rect">
            <a:avLst/>
          </a:prstGeom>
          <a:noFill/>
          <a:ln w="9525">
            <a:noFill/>
            <a:miter lim="800000"/>
            <a:headEnd/>
            <a:tailEnd/>
          </a:ln>
        </p:spPr>
        <p:txBody>
          <a:bodyPr wrap="none">
            <a:spAutoFit/>
          </a:bodyPr>
          <a:lstStyle/>
          <a:p>
            <a:r>
              <a:rPr lang="en-US" sz="2800"/>
              <a:t>=</a:t>
            </a:r>
          </a:p>
        </p:txBody>
      </p:sp>
      <p:sp>
        <p:nvSpPr>
          <p:cNvPr id="72711" name="TextBox 2"/>
          <p:cNvSpPr txBox="1">
            <a:spLocks noChangeArrowheads="1"/>
          </p:cNvSpPr>
          <p:nvPr/>
        </p:nvSpPr>
        <p:spPr bwMode="auto">
          <a:xfrm>
            <a:off x="4984750" y="4124325"/>
            <a:ext cx="1676400" cy="523875"/>
          </a:xfrm>
          <a:prstGeom prst="rect">
            <a:avLst/>
          </a:prstGeom>
          <a:noFill/>
          <a:ln w="9525">
            <a:noFill/>
            <a:miter lim="800000"/>
            <a:headEnd/>
            <a:tailEnd/>
          </a:ln>
        </p:spPr>
        <p:txBody>
          <a:bodyPr>
            <a:spAutoFit/>
          </a:bodyPr>
          <a:lstStyle/>
          <a:p>
            <a:r>
              <a:rPr lang="en-US" sz="2800"/>
              <a:t>3.182</a:t>
            </a:r>
          </a:p>
        </p:txBody>
      </p:sp>
      <p:cxnSp>
        <p:nvCxnSpPr>
          <p:cNvPr id="5" name="Straight Connector 4"/>
          <p:cNvCxnSpPr>
            <a:stCxn id="72709" idx="1"/>
            <a:endCxn id="72710" idx="1"/>
          </p:cNvCxnSpPr>
          <p:nvPr/>
        </p:nvCxnSpPr>
        <p:spPr>
          <a:xfrm flipV="1">
            <a:off x="2667000" y="4386263"/>
            <a:ext cx="1936750" cy="1270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pPr fontAlgn="auto">
              <a:spcAft>
                <a:spcPts val="0"/>
              </a:spcAft>
              <a:defRPr/>
            </a:pPr>
            <a:r>
              <a:rPr lang="en-US" dirty="0" smtClean="0"/>
              <a:t>Focus on Cash Flows</a:t>
            </a:r>
          </a:p>
        </p:txBody>
      </p:sp>
      <p:graphicFrame>
        <p:nvGraphicFramePr>
          <p:cNvPr id="65565" name="Object 29"/>
          <p:cNvGraphicFramePr>
            <a:graphicFrameLocks noChangeAspect="1"/>
          </p:cNvGraphicFramePr>
          <p:nvPr/>
        </p:nvGraphicFramePr>
        <p:xfrm>
          <a:off x="685800" y="2532063"/>
          <a:ext cx="7848600" cy="3944937"/>
        </p:xfrm>
        <a:graphic>
          <a:graphicData uri="http://schemas.openxmlformats.org/presentationml/2006/ole">
            <p:oleObj spid="_x0000_s65565" name="Worksheet" r:id="rId4" imgW="4038564" imgH="2200297" progId="Excel.Sheet.8">
              <p:embed/>
            </p:oleObj>
          </a:graphicData>
        </a:graphic>
      </p:graphicFrame>
      <p:sp>
        <p:nvSpPr>
          <p:cNvPr id="65567" name="TextBox 3"/>
          <p:cNvSpPr txBox="1">
            <a:spLocks noChangeArrowheads="1"/>
          </p:cNvSpPr>
          <p:nvPr/>
        </p:nvSpPr>
        <p:spPr bwMode="auto">
          <a:xfrm>
            <a:off x="533400" y="1531938"/>
            <a:ext cx="8077200" cy="830262"/>
          </a:xfrm>
          <a:prstGeom prst="rect">
            <a:avLst/>
          </a:prstGeom>
          <a:noFill/>
          <a:ln w="9525">
            <a:noFill/>
            <a:miter lim="800000"/>
            <a:headEnd/>
            <a:tailEnd/>
          </a:ln>
        </p:spPr>
        <p:txBody>
          <a:bodyPr>
            <a:spAutoFit/>
          </a:bodyPr>
          <a:lstStyle/>
          <a:p>
            <a:pPr algn="ctr"/>
            <a:r>
              <a:rPr lang="en-US" sz="2400">
                <a:cs typeface="Arial" charset="0"/>
              </a:rPr>
              <a:t>Companies report cash inflows (+) and outflows (-) over a period in their statement of cash flows.</a:t>
            </a:r>
          </a:p>
        </p:txBody>
      </p:sp>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End of Chapter 2</a:t>
            </a:r>
            <a:endParaRPr lang="en-US" dirty="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fontAlgn="auto">
              <a:spcAft>
                <a:spcPts val="0"/>
              </a:spcAft>
              <a:defRPr/>
            </a:pPr>
            <a:r>
              <a:rPr lang="en-US" dirty="0" smtClean="0"/>
              <a:t/>
            </a:r>
            <a:br>
              <a:rPr lang="en-US" dirty="0" smtClean="0"/>
            </a:br>
            <a:r>
              <a:rPr lang="en-US" dirty="0" smtClean="0"/>
              <a:t/>
            </a:r>
            <a:br>
              <a:rPr lang="en-US" dirty="0" smtClean="0"/>
            </a:br>
            <a:r>
              <a:rPr lang="en-US" dirty="0" smtClean="0"/>
              <a:t>Elements of the balance sheet</a:t>
            </a:r>
          </a:p>
        </p:txBody>
      </p:sp>
      <p:sp>
        <p:nvSpPr>
          <p:cNvPr id="3" name="Rectangle 4"/>
          <p:cNvSpPr>
            <a:spLocks noChangeArrowheads="1"/>
          </p:cNvSpPr>
          <p:nvPr/>
        </p:nvSpPr>
        <p:spPr bwMode="auto">
          <a:xfrm>
            <a:off x="376238" y="1384300"/>
            <a:ext cx="8315325" cy="1536700"/>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9500" b="1" dirty="0">
                <a:solidFill>
                  <a:srgbClr val="0033CC"/>
                </a:solidFill>
                <a:effectLst>
                  <a:outerShdw blurRad="38100" dist="38100" dir="2700000" algn="tl">
                    <a:srgbClr val="C0C0C0"/>
                  </a:outerShdw>
                </a:effectLst>
                <a:cs typeface="Arial" charset="0"/>
              </a:rPr>
              <a:t>A</a:t>
            </a:r>
            <a:r>
              <a:rPr lang="en-US" sz="9500" b="1" dirty="0">
                <a:effectLst>
                  <a:outerShdw blurRad="38100" dist="38100" dir="2700000" algn="tl">
                    <a:srgbClr val="C0C0C0"/>
                  </a:outerShdw>
                </a:effectLst>
                <a:cs typeface="Arial" charset="0"/>
              </a:rPr>
              <a:t>  =   </a:t>
            </a:r>
            <a:r>
              <a:rPr lang="en-US" sz="9500" b="1" dirty="0">
                <a:solidFill>
                  <a:srgbClr val="FFC000"/>
                </a:solidFill>
                <a:effectLst>
                  <a:outerShdw blurRad="38100" dist="38100" dir="2700000" algn="tl">
                    <a:srgbClr val="C0C0C0"/>
                  </a:outerShdw>
                </a:effectLst>
                <a:cs typeface="Arial" charset="0"/>
              </a:rPr>
              <a:t>L</a:t>
            </a:r>
            <a:r>
              <a:rPr lang="en-US" sz="9500" b="1" dirty="0">
                <a:effectLst>
                  <a:outerShdw blurRad="38100" dist="38100" dir="2700000" algn="tl">
                    <a:srgbClr val="C0C0C0"/>
                  </a:outerShdw>
                </a:effectLst>
                <a:cs typeface="Arial" charset="0"/>
              </a:rPr>
              <a:t>  +  </a:t>
            </a:r>
            <a:r>
              <a:rPr lang="en-US" sz="9500" b="1" dirty="0">
                <a:solidFill>
                  <a:srgbClr val="FFC000"/>
                </a:solidFill>
                <a:effectLst>
                  <a:outerShdw blurRad="38100" dist="38100" dir="2700000" algn="tl">
                    <a:srgbClr val="C0C0C0"/>
                  </a:outerShdw>
                </a:effectLst>
                <a:cs typeface="Arial" charset="0"/>
              </a:rPr>
              <a:t>SE</a:t>
            </a:r>
          </a:p>
        </p:txBody>
      </p:sp>
      <p:sp>
        <p:nvSpPr>
          <p:cNvPr id="17411" name="Text Box 5"/>
          <p:cNvSpPr txBox="1">
            <a:spLocks noChangeArrowheads="1"/>
          </p:cNvSpPr>
          <p:nvPr/>
        </p:nvSpPr>
        <p:spPr bwMode="auto">
          <a:xfrm>
            <a:off x="685800" y="2601913"/>
            <a:ext cx="1030288" cy="369887"/>
          </a:xfrm>
          <a:prstGeom prst="rect">
            <a:avLst/>
          </a:prstGeom>
          <a:noFill/>
          <a:ln w="9525">
            <a:noFill/>
            <a:miter lim="800000"/>
            <a:headEnd/>
            <a:tailEnd/>
          </a:ln>
        </p:spPr>
        <p:txBody>
          <a:bodyPr wrap="none">
            <a:spAutoFit/>
          </a:bodyPr>
          <a:lstStyle/>
          <a:p>
            <a:pPr algn="ctr"/>
            <a:r>
              <a:rPr lang="en-US">
                <a:solidFill>
                  <a:srgbClr val="FF0000"/>
                </a:solidFill>
                <a:cs typeface="Arial" charset="0"/>
              </a:rPr>
              <a:t>(Assets)</a:t>
            </a:r>
          </a:p>
        </p:txBody>
      </p:sp>
      <p:sp>
        <p:nvSpPr>
          <p:cNvPr id="17412" name="Text Box 6"/>
          <p:cNvSpPr txBox="1">
            <a:spLocks noChangeArrowheads="1"/>
          </p:cNvSpPr>
          <p:nvPr/>
        </p:nvSpPr>
        <p:spPr bwMode="auto">
          <a:xfrm>
            <a:off x="3629025" y="2601913"/>
            <a:ext cx="1287463" cy="369887"/>
          </a:xfrm>
          <a:prstGeom prst="rect">
            <a:avLst/>
          </a:prstGeom>
          <a:noFill/>
          <a:ln w="9525">
            <a:noFill/>
            <a:miter lim="800000"/>
            <a:headEnd/>
            <a:tailEnd/>
          </a:ln>
        </p:spPr>
        <p:txBody>
          <a:bodyPr wrap="none">
            <a:spAutoFit/>
          </a:bodyPr>
          <a:lstStyle/>
          <a:p>
            <a:pPr algn="ctr"/>
            <a:r>
              <a:rPr lang="en-US">
                <a:solidFill>
                  <a:srgbClr val="FF0000"/>
                </a:solidFill>
                <a:cs typeface="Arial" charset="0"/>
              </a:rPr>
              <a:t>(Liabilities)</a:t>
            </a:r>
          </a:p>
        </p:txBody>
      </p:sp>
      <p:sp>
        <p:nvSpPr>
          <p:cNvPr id="17413" name="Text Box 7"/>
          <p:cNvSpPr txBox="1">
            <a:spLocks noChangeArrowheads="1"/>
          </p:cNvSpPr>
          <p:nvPr/>
        </p:nvSpPr>
        <p:spPr bwMode="auto">
          <a:xfrm>
            <a:off x="6135688" y="2601913"/>
            <a:ext cx="2895600" cy="369887"/>
          </a:xfrm>
          <a:prstGeom prst="rect">
            <a:avLst/>
          </a:prstGeom>
          <a:noFill/>
          <a:ln w="9525">
            <a:noFill/>
            <a:miter lim="800000"/>
            <a:headEnd/>
            <a:tailEnd/>
          </a:ln>
        </p:spPr>
        <p:txBody>
          <a:bodyPr>
            <a:spAutoFit/>
          </a:bodyPr>
          <a:lstStyle/>
          <a:p>
            <a:pPr algn="ctr"/>
            <a:r>
              <a:rPr lang="en-US">
                <a:solidFill>
                  <a:srgbClr val="FF0000"/>
                </a:solidFill>
                <a:cs typeface="Arial" charset="0"/>
              </a:rPr>
              <a:t>(Stockholders’ Equity)</a:t>
            </a:r>
          </a:p>
        </p:txBody>
      </p:sp>
      <p:sp>
        <p:nvSpPr>
          <p:cNvPr id="7" name="TextBox 6"/>
          <p:cNvSpPr txBox="1"/>
          <p:nvPr/>
        </p:nvSpPr>
        <p:spPr>
          <a:xfrm>
            <a:off x="152400" y="3213100"/>
            <a:ext cx="2286000" cy="2032000"/>
          </a:xfrm>
          <a:prstGeom prst="rect">
            <a:avLst/>
          </a:prstGeom>
          <a:noFill/>
          <a:ln>
            <a:solidFill>
              <a:schemeClr val="accent6">
                <a:lumMod val="75000"/>
              </a:schemeClr>
            </a:solidFill>
          </a:ln>
        </p:spPr>
        <p:txBody>
          <a:bodyPr>
            <a:spAutoFit/>
          </a:bodyPr>
          <a:lstStyle/>
          <a:p>
            <a:pPr fontAlgn="auto">
              <a:spcBef>
                <a:spcPts val="0"/>
              </a:spcBef>
              <a:spcAft>
                <a:spcPts val="0"/>
              </a:spcAft>
              <a:defRPr/>
            </a:pPr>
            <a:r>
              <a:rPr lang="en-US" dirty="0">
                <a:cs typeface="Arial" charset="0"/>
              </a:rPr>
              <a:t>Economic resources with probable future benefits owned or controlled by the entity. Measured by the historical cost principle.</a:t>
            </a:r>
          </a:p>
        </p:txBody>
      </p:sp>
      <p:sp>
        <p:nvSpPr>
          <p:cNvPr id="8" name="TextBox 7"/>
          <p:cNvSpPr txBox="1"/>
          <p:nvPr/>
        </p:nvSpPr>
        <p:spPr>
          <a:xfrm>
            <a:off x="3200400" y="3213100"/>
            <a:ext cx="2286000" cy="3416300"/>
          </a:xfrm>
          <a:prstGeom prst="rect">
            <a:avLst/>
          </a:prstGeom>
          <a:noFill/>
          <a:ln>
            <a:solidFill>
              <a:schemeClr val="accent6">
                <a:lumMod val="75000"/>
              </a:schemeClr>
            </a:solidFill>
          </a:ln>
        </p:spPr>
        <p:txBody>
          <a:bodyPr>
            <a:spAutoFit/>
          </a:bodyPr>
          <a:lstStyle/>
          <a:p>
            <a:pPr fontAlgn="auto">
              <a:spcBef>
                <a:spcPts val="0"/>
              </a:spcBef>
              <a:spcAft>
                <a:spcPts val="0"/>
              </a:spcAft>
              <a:defRPr/>
            </a:pPr>
            <a:r>
              <a:rPr lang="en-US" dirty="0">
                <a:cs typeface="Arial" charset="0"/>
              </a:rPr>
              <a:t>Probable debts or obligations (claims to a company’s resources) that result from a company’s past transactions and will be paid with assets or services. Entities that a company owes money to are called creditors.</a:t>
            </a:r>
          </a:p>
        </p:txBody>
      </p:sp>
      <p:sp>
        <p:nvSpPr>
          <p:cNvPr id="9" name="TextBox 8"/>
          <p:cNvSpPr txBox="1"/>
          <p:nvPr/>
        </p:nvSpPr>
        <p:spPr>
          <a:xfrm>
            <a:off x="6400800" y="3213100"/>
            <a:ext cx="2362200" cy="1749425"/>
          </a:xfrm>
          <a:prstGeom prst="rect">
            <a:avLst/>
          </a:prstGeom>
          <a:noFill/>
          <a:ln>
            <a:solidFill>
              <a:schemeClr val="accent6">
                <a:lumMod val="75000"/>
              </a:schemeClr>
            </a:solidFill>
          </a:ln>
        </p:spPr>
        <p:txBody>
          <a:bodyPr>
            <a:spAutoFit/>
          </a:bodyPr>
          <a:lstStyle/>
          <a:p>
            <a:pPr fontAlgn="auto">
              <a:spcBef>
                <a:spcPts val="0"/>
              </a:spcBef>
              <a:spcAft>
                <a:spcPts val="0"/>
              </a:spcAft>
              <a:defRPr/>
            </a:pPr>
            <a:r>
              <a:rPr lang="en-US" dirty="0">
                <a:cs typeface="Arial" charset="0"/>
              </a:rPr>
              <a:t>The financing provided by the owners and by business operations. Often referred to as contributed capital.</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p:cNvPicPr>
          <p:nvPr/>
        </p:nvPicPr>
        <p:blipFill>
          <a:blip r:embed="rId3"/>
          <a:srcRect/>
          <a:stretch>
            <a:fillRect/>
          </a:stretch>
        </p:blipFill>
        <p:spPr bwMode="auto">
          <a:xfrm>
            <a:off x="381000" y="28575"/>
            <a:ext cx="8242300" cy="6829425"/>
          </a:xfrm>
          <a:prstGeom prst="rect">
            <a:avLst/>
          </a:prstGeom>
          <a:noFill/>
          <a:ln w="9525">
            <a:solidFill>
              <a:schemeClr val="tx1"/>
            </a:solidFill>
            <a:miter lim="800000"/>
            <a:headEnd/>
            <a:tailEnd/>
          </a:ln>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p:txBody>
          <a:bodyPr>
            <a:noAutofit/>
          </a:bodyPr>
          <a:lstStyle/>
          <a:p>
            <a:pPr fontAlgn="auto">
              <a:spcAft>
                <a:spcPts val="0"/>
              </a:spcAft>
              <a:defRPr/>
            </a:pPr>
            <a:r>
              <a:rPr lang="en-US" sz="3200" dirty="0" smtClean="0"/>
              <a:t>What business activities cause changes in the financial Statement amounts?</a:t>
            </a:r>
          </a:p>
        </p:txBody>
      </p:sp>
      <p:sp>
        <p:nvSpPr>
          <p:cNvPr id="26627" name="Rectangle 3"/>
          <p:cNvSpPr>
            <a:spLocks noGrp="1" noChangeArrowheads="1"/>
          </p:cNvSpPr>
          <p:nvPr>
            <p:ph type="body" idx="4294967295"/>
          </p:nvPr>
        </p:nvSpPr>
        <p:spPr>
          <a:xfrm>
            <a:off x="457200" y="2590800"/>
            <a:ext cx="5791200" cy="3733800"/>
          </a:xfrm>
        </p:spPr>
        <p:txBody>
          <a:bodyPr lIns="90488" tIns="44450" rIns="90488" bIns="44450" rtlCol="0">
            <a:normAutofit fontScale="70000" lnSpcReduction="20000"/>
          </a:bodyPr>
          <a:lstStyle/>
          <a:p>
            <a:pPr fontAlgn="auto">
              <a:buFont typeface="Wingdings" pitchFamily="2" charset="2"/>
              <a:buNone/>
              <a:defRPr/>
            </a:pPr>
            <a:r>
              <a:rPr lang="en-US" sz="4000" b="1" dirty="0" smtClean="0"/>
              <a:t>External Events: </a:t>
            </a:r>
            <a:r>
              <a:rPr lang="en-US" sz="4000" dirty="0" smtClean="0"/>
              <a:t>Exchanges</a:t>
            </a:r>
            <a:r>
              <a:rPr lang="en-US" sz="4000" dirty="0" smtClean="0">
                <a:solidFill>
                  <a:srgbClr val="FF0000"/>
                </a:solidFill>
                <a:effectLst>
                  <a:outerShdw blurRad="38100" dist="38100" dir="2700000" algn="tl">
                    <a:srgbClr val="C0C0C0"/>
                  </a:outerShdw>
                </a:effectLst>
              </a:rPr>
              <a:t> </a:t>
            </a:r>
            <a:r>
              <a:rPr lang="en-US" sz="4000" dirty="0" smtClean="0"/>
              <a:t>between entity and one or more parties.</a:t>
            </a:r>
          </a:p>
          <a:p>
            <a:pPr lvl="1" indent="-182880" fontAlgn="auto">
              <a:spcAft>
                <a:spcPts val="0"/>
              </a:spcAft>
              <a:buFont typeface="Wingdings" pitchFamily="2" charset="2"/>
              <a:buNone/>
              <a:defRPr/>
            </a:pPr>
            <a:r>
              <a:rPr lang="en-US" sz="3200" dirty="0" smtClean="0"/>
              <a:t>Ex: Purchase of a machine from a supplier.</a:t>
            </a:r>
          </a:p>
          <a:p>
            <a:pPr lvl="1" indent="-182880" fontAlgn="auto">
              <a:spcAft>
                <a:spcPts val="0"/>
              </a:spcAft>
              <a:buFont typeface="Wingdings" pitchFamily="2" charset="2"/>
              <a:buNone/>
              <a:defRPr/>
            </a:pPr>
            <a:endParaRPr lang="en-US" sz="3200" dirty="0" smtClean="0"/>
          </a:p>
          <a:p>
            <a:pPr fontAlgn="auto">
              <a:buFont typeface="Wingdings" pitchFamily="2" charset="2"/>
              <a:buNone/>
              <a:defRPr/>
            </a:pPr>
            <a:r>
              <a:rPr lang="en-US" sz="4000" b="1" dirty="0" smtClean="0"/>
              <a:t>Internal Events: </a:t>
            </a:r>
            <a:r>
              <a:rPr lang="en-US" sz="4000" dirty="0" smtClean="0"/>
              <a:t>Events that are not exchanges between parties but that have a direct and measurable effect on the entity.</a:t>
            </a:r>
          </a:p>
          <a:p>
            <a:pPr lvl="1" indent="-182880" fontAlgn="auto">
              <a:spcAft>
                <a:spcPts val="0"/>
              </a:spcAft>
              <a:buFont typeface="Wingdings" pitchFamily="2" charset="2"/>
              <a:buNone/>
              <a:defRPr/>
            </a:pPr>
            <a:r>
              <a:rPr lang="en-US" sz="3200" dirty="0" smtClean="0"/>
              <a:t>Ex: Using up insurance paid in advance.</a:t>
            </a:r>
            <a:endParaRPr lang="en-US" sz="3200" dirty="0"/>
          </a:p>
        </p:txBody>
      </p:sp>
      <p:pic>
        <p:nvPicPr>
          <p:cNvPr id="26629" name="Picture 5" descr="MCPE01876_0000[1]"/>
          <p:cNvPicPr>
            <a:picLocks noChangeAspect="1" noChangeArrowheads="1"/>
          </p:cNvPicPr>
          <p:nvPr/>
        </p:nvPicPr>
        <p:blipFill>
          <a:blip r:embed="rId3"/>
          <a:srcRect/>
          <a:stretch>
            <a:fillRect/>
          </a:stretch>
        </p:blipFill>
        <p:spPr bwMode="auto">
          <a:xfrm>
            <a:off x="6248400" y="2590800"/>
            <a:ext cx="2420938" cy="1887538"/>
          </a:xfrm>
          <a:prstGeom prst="rect">
            <a:avLst/>
          </a:prstGeom>
          <a:noFill/>
          <a:effectLst>
            <a:outerShdw dist="45791" dir="3378596" algn="ctr" rotWithShape="0">
              <a:schemeClr val="tx1"/>
            </a:outerShdw>
          </a:effectLst>
        </p:spPr>
      </p:pic>
      <p:sp>
        <p:nvSpPr>
          <p:cNvPr id="2" name="TextBox 1"/>
          <p:cNvSpPr txBox="1"/>
          <p:nvPr/>
        </p:nvSpPr>
        <p:spPr>
          <a:xfrm>
            <a:off x="381000" y="1828800"/>
            <a:ext cx="6629400" cy="584200"/>
          </a:xfrm>
          <a:prstGeom prst="rect">
            <a:avLst/>
          </a:prstGeom>
          <a:ln>
            <a:noFill/>
          </a:ln>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spAutoFit/>
          </a:bodyPr>
          <a:lstStyle/>
          <a:p>
            <a:pPr fontAlgn="auto">
              <a:spcBef>
                <a:spcPts val="0"/>
              </a:spcBef>
              <a:spcAft>
                <a:spcPts val="0"/>
              </a:spcAft>
              <a:defRPr/>
            </a:pPr>
            <a:r>
              <a:rPr lang="en-US" sz="3200" b="1" dirty="0"/>
              <a:t>Nature of Business Transactions</a:t>
            </a:r>
            <a:endParaRPr lang="en-US" sz="3200" b="1" dirty="0"/>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6"/>
          <p:cNvSpPr>
            <a:spLocks noGrp="1" noChangeArrowheads="1"/>
          </p:cNvSpPr>
          <p:nvPr>
            <p:ph type="title"/>
          </p:nvPr>
        </p:nvSpPr>
        <p:spPr>
          <a:xfrm>
            <a:off x="457200" y="-76200"/>
            <a:ext cx="8382000" cy="1371600"/>
          </a:xfrm>
        </p:spPr>
        <p:txBody>
          <a:bodyPr/>
          <a:lstStyle/>
          <a:p>
            <a:pPr fontAlgn="auto">
              <a:spcAft>
                <a:spcPts val="0"/>
              </a:spcAft>
              <a:defRPr/>
            </a:pPr>
            <a:r>
              <a:rPr lang="en-US" dirty="0" smtClean="0"/>
              <a:t>Accounts</a:t>
            </a:r>
          </a:p>
        </p:txBody>
      </p:sp>
      <p:grpSp>
        <p:nvGrpSpPr>
          <p:cNvPr id="2" name="Group 4"/>
          <p:cNvGrpSpPr>
            <a:grpSpLocks/>
          </p:cNvGrpSpPr>
          <p:nvPr/>
        </p:nvGrpSpPr>
        <p:grpSpPr bwMode="auto">
          <a:xfrm>
            <a:off x="304800" y="2895600"/>
            <a:ext cx="2487613" cy="2281238"/>
            <a:chOff x="336" y="1920"/>
            <a:chExt cx="1567" cy="1437"/>
          </a:xfrm>
        </p:grpSpPr>
        <p:pic>
          <p:nvPicPr>
            <p:cNvPr id="23565" name="Picture 5" descr="j0191423"/>
            <p:cNvPicPr>
              <a:picLocks noChangeAspect="1" noChangeArrowheads="1"/>
            </p:cNvPicPr>
            <p:nvPr/>
          </p:nvPicPr>
          <p:blipFill>
            <a:blip r:embed="rId3"/>
            <a:srcRect/>
            <a:stretch>
              <a:fillRect/>
            </a:stretch>
          </p:blipFill>
          <p:spPr bwMode="auto">
            <a:xfrm>
              <a:off x="336" y="1920"/>
              <a:ext cx="1567" cy="1437"/>
            </a:xfrm>
            <a:prstGeom prst="rect">
              <a:avLst/>
            </a:prstGeom>
            <a:noFill/>
            <a:ln w="9525">
              <a:noFill/>
              <a:miter lim="800000"/>
              <a:headEnd/>
              <a:tailEnd/>
            </a:ln>
          </p:spPr>
        </p:pic>
        <p:sp>
          <p:nvSpPr>
            <p:cNvPr id="23566" name="Text Box 6"/>
            <p:cNvSpPr txBox="1">
              <a:spLocks noChangeArrowheads="1"/>
            </p:cNvSpPr>
            <p:nvPr/>
          </p:nvSpPr>
          <p:spPr bwMode="auto">
            <a:xfrm>
              <a:off x="768" y="2601"/>
              <a:ext cx="912" cy="231"/>
            </a:xfrm>
            <a:prstGeom prst="rect">
              <a:avLst/>
            </a:prstGeom>
            <a:noFill/>
            <a:ln w="9525">
              <a:noFill/>
              <a:miter lim="800000"/>
              <a:headEnd/>
              <a:tailEnd/>
            </a:ln>
          </p:spPr>
          <p:txBody>
            <a:bodyPr>
              <a:spAutoFit/>
            </a:bodyPr>
            <a:lstStyle/>
            <a:p>
              <a:pPr algn="ctr" eaLnBrk="0" hangingPunct="0">
                <a:spcBef>
                  <a:spcPct val="50000"/>
                </a:spcBef>
              </a:pPr>
              <a:r>
                <a:rPr lang="en-US" b="1">
                  <a:latin typeface="Verdana" pitchFamily="34" charset="0"/>
                  <a:cs typeface="Arial" charset="0"/>
                </a:rPr>
                <a:t>Cash</a:t>
              </a:r>
            </a:p>
          </p:txBody>
        </p:sp>
      </p:grpSp>
      <p:grpSp>
        <p:nvGrpSpPr>
          <p:cNvPr id="3" name="Group 7"/>
          <p:cNvGrpSpPr>
            <a:grpSpLocks/>
          </p:cNvGrpSpPr>
          <p:nvPr/>
        </p:nvGrpSpPr>
        <p:grpSpPr bwMode="auto">
          <a:xfrm>
            <a:off x="1474788" y="4195763"/>
            <a:ext cx="2487612" cy="2281237"/>
            <a:chOff x="1073" y="2739"/>
            <a:chExt cx="1567" cy="1437"/>
          </a:xfrm>
        </p:grpSpPr>
        <p:pic>
          <p:nvPicPr>
            <p:cNvPr id="23563" name="Picture 8" descr="j0191423"/>
            <p:cNvPicPr>
              <a:picLocks noChangeAspect="1" noChangeArrowheads="1"/>
            </p:cNvPicPr>
            <p:nvPr/>
          </p:nvPicPr>
          <p:blipFill>
            <a:blip r:embed="rId3"/>
            <a:srcRect/>
            <a:stretch>
              <a:fillRect/>
            </a:stretch>
          </p:blipFill>
          <p:spPr bwMode="auto">
            <a:xfrm>
              <a:off x="1073" y="2739"/>
              <a:ext cx="1567" cy="1437"/>
            </a:xfrm>
            <a:prstGeom prst="rect">
              <a:avLst/>
            </a:prstGeom>
            <a:noFill/>
            <a:ln w="9525">
              <a:noFill/>
              <a:miter lim="800000"/>
              <a:headEnd/>
              <a:tailEnd/>
            </a:ln>
          </p:spPr>
        </p:pic>
        <p:sp>
          <p:nvSpPr>
            <p:cNvPr id="23564" name="Text Box 9"/>
            <p:cNvSpPr txBox="1">
              <a:spLocks noChangeArrowheads="1"/>
            </p:cNvSpPr>
            <p:nvPr/>
          </p:nvSpPr>
          <p:spPr bwMode="auto">
            <a:xfrm>
              <a:off x="1457" y="3420"/>
              <a:ext cx="1008" cy="231"/>
            </a:xfrm>
            <a:prstGeom prst="rect">
              <a:avLst/>
            </a:prstGeom>
            <a:noFill/>
            <a:ln w="9525">
              <a:noFill/>
              <a:miter lim="800000"/>
              <a:headEnd/>
              <a:tailEnd/>
            </a:ln>
          </p:spPr>
          <p:txBody>
            <a:bodyPr>
              <a:spAutoFit/>
            </a:bodyPr>
            <a:lstStyle/>
            <a:p>
              <a:pPr algn="ctr" eaLnBrk="0" hangingPunct="0">
                <a:spcBef>
                  <a:spcPct val="50000"/>
                </a:spcBef>
              </a:pPr>
              <a:r>
                <a:rPr lang="en-US" b="1">
                  <a:latin typeface="Verdana" pitchFamily="34" charset="0"/>
                  <a:cs typeface="Arial" charset="0"/>
                </a:rPr>
                <a:t>Equipment</a:t>
              </a:r>
            </a:p>
          </p:txBody>
        </p:sp>
      </p:grpSp>
      <p:grpSp>
        <p:nvGrpSpPr>
          <p:cNvPr id="4" name="Group 10"/>
          <p:cNvGrpSpPr>
            <a:grpSpLocks/>
          </p:cNvGrpSpPr>
          <p:nvPr/>
        </p:nvGrpSpPr>
        <p:grpSpPr bwMode="auto">
          <a:xfrm>
            <a:off x="5029200" y="2895600"/>
            <a:ext cx="2487613" cy="2281238"/>
            <a:chOff x="3312" y="1920"/>
            <a:chExt cx="1567" cy="1437"/>
          </a:xfrm>
        </p:grpSpPr>
        <p:pic>
          <p:nvPicPr>
            <p:cNvPr id="23561" name="Picture 11" descr="j0191423"/>
            <p:cNvPicPr>
              <a:picLocks noChangeAspect="1" noChangeArrowheads="1"/>
            </p:cNvPicPr>
            <p:nvPr/>
          </p:nvPicPr>
          <p:blipFill>
            <a:blip r:embed="rId3"/>
            <a:srcRect/>
            <a:stretch>
              <a:fillRect/>
            </a:stretch>
          </p:blipFill>
          <p:spPr bwMode="auto">
            <a:xfrm>
              <a:off x="3312" y="1920"/>
              <a:ext cx="1567" cy="1437"/>
            </a:xfrm>
            <a:prstGeom prst="rect">
              <a:avLst/>
            </a:prstGeom>
            <a:noFill/>
            <a:ln w="9525">
              <a:noFill/>
              <a:miter lim="800000"/>
              <a:headEnd/>
              <a:tailEnd/>
            </a:ln>
          </p:spPr>
        </p:pic>
        <p:sp>
          <p:nvSpPr>
            <p:cNvPr id="23562" name="Text Box 12"/>
            <p:cNvSpPr txBox="1">
              <a:spLocks noChangeArrowheads="1"/>
            </p:cNvSpPr>
            <p:nvPr/>
          </p:nvSpPr>
          <p:spPr bwMode="auto">
            <a:xfrm>
              <a:off x="3696" y="2601"/>
              <a:ext cx="1008" cy="231"/>
            </a:xfrm>
            <a:prstGeom prst="rect">
              <a:avLst/>
            </a:prstGeom>
            <a:noFill/>
            <a:ln w="9525">
              <a:noFill/>
              <a:miter lim="800000"/>
              <a:headEnd/>
              <a:tailEnd/>
            </a:ln>
          </p:spPr>
          <p:txBody>
            <a:bodyPr>
              <a:spAutoFit/>
            </a:bodyPr>
            <a:lstStyle/>
            <a:p>
              <a:pPr algn="ctr" eaLnBrk="0" hangingPunct="0">
                <a:spcBef>
                  <a:spcPct val="50000"/>
                </a:spcBef>
              </a:pPr>
              <a:r>
                <a:rPr lang="en-US" b="1">
                  <a:latin typeface="Verdana" pitchFamily="34" charset="0"/>
                  <a:cs typeface="Arial" charset="0"/>
                </a:rPr>
                <a:t>Inventory</a:t>
              </a:r>
            </a:p>
          </p:txBody>
        </p:sp>
      </p:grpSp>
      <p:grpSp>
        <p:nvGrpSpPr>
          <p:cNvPr id="5" name="Group 13"/>
          <p:cNvGrpSpPr>
            <a:grpSpLocks/>
          </p:cNvGrpSpPr>
          <p:nvPr/>
        </p:nvGrpSpPr>
        <p:grpSpPr bwMode="auto">
          <a:xfrm>
            <a:off x="6275388" y="4191000"/>
            <a:ext cx="2487612" cy="2281238"/>
            <a:chOff x="4097" y="2736"/>
            <a:chExt cx="1567" cy="1437"/>
          </a:xfrm>
        </p:grpSpPr>
        <p:pic>
          <p:nvPicPr>
            <p:cNvPr id="23559" name="Picture 14" descr="j0191423"/>
            <p:cNvPicPr>
              <a:picLocks noChangeAspect="1" noChangeArrowheads="1"/>
            </p:cNvPicPr>
            <p:nvPr/>
          </p:nvPicPr>
          <p:blipFill>
            <a:blip r:embed="rId3"/>
            <a:srcRect/>
            <a:stretch>
              <a:fillRect/>
            </a:stretch>
          </p:blipFill>
          <p:spPr bwMode="auto">
            <a:xfrm>
              <a:off x="4097" y="2736"/>
              <a:ext cx="1567" cy="1437"/>
            </a:xfrm>
            <a:prstGeom prst="rect">
              <a:avLst/>
            </a:prstGeom>
            <a:noFill/>
            <a:ln w="9525">
              <a:noFill/>
              <a:miter lim="800000"/>
              <a:headEnd/>
              <a:tailEnd/>
            </a:ln>
          </p:spPr>
        </p:pic>
        <p:sp>
          <p:nvSpPr>
            <p:cNvPr id="23560" name="Text Box 15"/>
            <p:cNvSpPr txBox="1">
              <a:spLocks noChangeArrowheads="1"/>
            </p:cNvSpPr>
            <p:nvPr/>
          </p:nvSpPr>
          <p:spPr bwMode="auto">
            <a:xfrm>
              <a:off x="4433" y="3309"/>
              <a:ext cx="1008" cy="404"/>
            </a:xfrm>
            <a:prstGeom prst="rect">
              <a:avLst/>
            </a:prstGeom>
            <a:noFill/>
            <a:ln w="9525">
              <a:noFill/>
              <a:miter lim="800000"/>
              <a:headEnd/>
              <a:tailEnd/>
            </a:ln>
          </p:spPr>
          <p:txBody>
            <a:bodyPr>
              <a:spAutoFit/>
            </a:bodyPr>
            <a:lstStyle/>
            <a:p>
              <a:pPr algn="ctr" eaLnBrk="0" hangingPunct="0">
                <a:spcBef>
                  <a:spcPct val="50000"/>
                </a:spcBef>
              </a:pPr>
              <a:r>
                <a:rPr lang="en-US" b="1">
                  <a:latin typeface="Verdana" pitchFamily="34" charset="0"/>
                  <a:cs typeface="Arial" charset="0"/>
                </a:rPr>
                <a:t>Notes Payable</a:t>
              </a:r>
            </a:p>
          </p:txBody>
        </p:sp>
      </p:grpSp>
      <p:sp>
        <p:nvSpPr>
          <p:cNvPr id="23569" name="Rectangle 17"/>
          <p:cNvSpPr>
            <a:spLocks noChangeArrowheads="1"/>
          </p:cNvSpPr>
          <p:nvPr/>
        </p:nvSpPr>
        <p:spPr bwMode="auto">
          <a:xfrm>
            <a:off x="685800" y="1385888"/>
            <a:ext cx="7467600" cy="1371600"/>
          </a:xfrm>
          <a:prstGeom prst="rect">
            <a:avLst/>
          </a:prstGeom>
          <a:solidFill>
            <a:schemeClr val="bg2">
              <a:lumMod val="60000"/>
              <a:lumOff val="40000"/>
            </a:schemeClr>
          </a:solidFill>
          <a:ln>
            <a:noFill/>
            <a:headEnd/>
            <a:tailEnd/>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lIns="90488" tIns="44450" rIns="90488" bIns="44450"/>
          <a:lstStyle/>
          <a:p>
            <a:pPr marL="342900" indent="-342900" algn="ctr" fontAlgn="auto">
              <a:lnSpc>
                <a:spcPct val="90000"/>
              </a:lnSpc>
              <a:spcBef>
                <a:spcPct val="20000"/>
              </a:spcBef>
              <a:spcAft>
                <a:spcPts val="0"/>
              </a:spcAft>
              <a:buClr>
                <a:schemeClr val="accent1"/>
              </a:buClr>
              <a:buSzPct val="65000"/>
              <a:buFont typeface="Wingdings" pitchFamily="2" charset="2"/>
              <a:buNone/>
              <a:defRPr/>
            </a:pPr>
            <a:r>
              <a:rPr lang="en-US" sz="3200" dirty="0">
                <a:solidFill>
                  <a:schemeClr val="tx1"/>
                </a:solidFill>
                <a:effectLst>
                  <a:outerShdw blurRad="38100" dist="38100" dir="2700000" algn="tl">
                    <a:srgbClr val="000000">
                      <a:alpha val="43137"/>
                    </a:srgbClr>
                  </a:outerShdw>
                </a:effectLst>
                <a:cs typeface="Arial" charset="0"/>
              </a:rPr>
              <a:t>An organized format used by companies to accumulate the dollar effects of transactions.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hart of Accounts.png"/>
          <p:cNvPicPr>
            <a:picLocks noChangeAspect="1"/>
          </p:cNvPicPr>
          <p:nvPr/>
        </p:nvPicPr>
        <p:blipFill>
          <a:blip r:embed="rId3"/>
          <a:srcRect t="1852"/>
          <a:stretch>
            <a:fillRect/>
          </a:stretch>
        </p:blipFill>
        <p:spPr bwMode="auto">
          <a:xfrm>
            <a:off x="33338" y="1382713"/>
            <a:ext cx="8915400" cy="4038600"/>
          </a:xfrm>
          <a:prstGeom prst="rect">
            <a:avLst/>
          </a:prstGeom>
          <a:noFill/>
          <a:ln w="9525">
            <a:noFill/>
            <a:miter lim="800000"/>
            <a:headEnd/>
            <a:tailEnd/>
          </a:ln>
        </p:spPr>
      </p:pic>
      <p:sp>
        <p:nvSpPr>
          <p:cNvPr id="30722" name="Title 1"/>
          <p:cNvSpPr>
            <a:spLocks noGrp="1"/>
          </p:cNvSpPr>
          <p:nvPr>
            <p:ph type="title"/>
          </p:nvPr>
        </p:nvSpPr>
        <p:spPr>
          <a:xfrm>
            <a:off x="457200" y="304800"/>
            <a:ext cx="8229600" cy="1143000"/>
          </a:xfrm>
        </p:spPr>
        <p:txBody>
          <a:bodyPr/>
          <a:lstStyle/>
          <a:p>
            <a:pPr fontAlgn="auto">
              <a:spcAft>
                <a:spcPts val="0"/>
              </a:spcAft>
              <a:defRPr/>
            </a:pPr>
            <a:r>
              <a:rPr lang="en-US" dirty="0" smtClean="0"/>
              <a:t>Typical Account Titles</a:t>
            </a:r>
          </a:p>
        </p:txBody>
      </p:sp>
      <p:sp>
        <p:nvSpPr>
          <p:cNvPr id="25603" name="TextBox 5"/>
          <p:cNvSpPr txBox="1">
            <a:spLocks noChangeArrowheads="1"/>
          </p:cNvSpPr>
          <p:nvPr/>
        </p:nvSpPr>
        <p:spPr bwMode="auto">
          <a:xfrm>
            <a:off x="0" y="5715000"/>
            <a:ext cx="8915400" cy="1077913"/>
          </a:xfrm>
          <a:prstGeom prst="rect">
            <a:avLst/>
          </a:prstGeom>
          <a:noFill/>
          <a:ln w="9525">
            <a:noFill/>
            <a:miter lim="800000"/>
            <a:headEnd/>
            <a:tailEnd/>
          </a:ln>
        </p:spPr>
        <p:txBody>
          <a:bodyPr>
            <a:spAutoFit/>
          </a:bodyPr>
          <a:lstStyle/>
          <a:p>
            <a:pPr algn="ctr"/>
            <a:r>
              <a:rPr lang="en-US" sz="3200">
                <a:cs typeface="Arial" charset="0"/>
              </a:rPr>
              <a:t>A chart of accounts lists all account titles and their unique numbers. </a:t>
            </a:r>
          </a:p>
        </p:txBody>
      </p:sp>
      <p:sp>
        <p:nvSpPr>
          <p:cNvPr id="3" name="Rectangle 2"/>
          <p:cNvSpPr/>
          <p:nvPr/>
        </p:nvSpPr>
        <p:spPr>
          <a:xfrm>
            <a:off x="609600" y="1382713"/>
            <a:ext cx="1828800" cy="369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fontAlgn="auto">
              <a:spcAft>
                <a:spcPts val="0"/>
              </a:spcAft>
              <a:defRPr/>
            </a:pPr>
            <a:r>
              <a:rPr lang="en-US" dirty="0" smtClean="0"/>
              <a:t>Principles of Transaction Analysis</a:t>
            </a:r>
          </a:p>
        </p:txBody>
      </p:sp>
      <p:sp>
        <p:nvSpPr>
          <p:cNvPr id="27650" name="Rectangle 3"/>
          <p:cNvSpPr>
            <a:spLocks noGrp="1" noChangeArrowheads="1"/>
          </p:cNvSpPr>
          <p:nvPr>
            <p:ph type="body" idx="4294967295"/>
          </p:nvPr>
        </p:nvSpPr>
        <p:spPr>
          <a:xfrm>
            <a:off x="533400" y="1714500"/>
            <a:ext cx="8305800" cy="2324100"/>
          </a:xfrm>
        </p:spPr>
        <p:txBody>
          <a:bodyPr lIns="90488" tIns="44450" rIns="90488" bIns="44450"/>
          <a:lstStyle/>
          <a:p>
            <a:pPr>
              <a:buSzPct val="105000"/>
              <a:buFont typeface="Wingdings" pitchFamily="2" charset="2"/>
              <a:buChar char="§"/>
            </a:pPr>
            <a:r>
              <a:rPr lang="en-US" sz="3200" smtClean="0"/>
              <a:t>Every transaction affects at least </a:t>
            </a:r>
            <a:r>
              <a:rPr lang="en-US" sz="3200" smtClean="0">
                <a:solidFill>
                  <a:srgbClr val="FF0000"/>
                </a:solidFill>
              </a:rPr>
              <a:t>two</a:t>
            </a:r>
            <a:r>
              <a:rPr lang="en-US" sz="3200" smtClean="0">
                <a:solidFill>
                  <a:schemeClr val="hlink"/>
                </a:solidFill>
              </a:rPr>
              <a:t> </a:t>
            </a:r>
            <a:br>
              <a:rPr lang="en-US" sz="3200" smtClean="0">
                <a:solidFill>
                  <a:schemeClr val="hlink"/>
                </a:solidFill>
              </a:rPr>
            </a:br>
            <a:r>
              <a:rPr lang="en-US" sz="3200" smtClean="0">
                <a:solidFill>
                  <a:schemeClr val="hlink"/>
                </a:solidFill>
              </a:rPr>
              <a:t>  </a:t>
            </a:r>
            <a:r>
              <a:rPr lang="en-US" sz="3200" smtClean="0"/>
              <a:t>accounts (duality of effects).</a:t>
            </a:r>
          </a:p>
          <a:p>
            <a:pPr>
              <a:buSzPct val="105000"/>
              <a:buFont typeface="Wingdings" pitchFamily="2" charset="2"/>
              <a:buChar char="§"/>
            </a:pPr>
            <a:r>
              <a:rPr lang="en-US" sz="3200" smtClean="0"/>
              <a:t>The accounting equation must remain in </a:t>
            </a:r>
            <a:br>
              <a:rPr lang="en-US" sz="3200" smtClean="0"/>
            </a:br>
            <a:r>
              <a:rPr lang="en-US" sz="3200" smtClean="0"/>
              <a:t>  balance after each transaction.</a:t>
            </a:r>
          </a:p>
        </p:txBody>
      </p:sp>
      <p:sp>
        <p:nvSpPr>
          <p:cNvPr id="25604" name="Rectangle 4"/>
          <p:cNvSpPr>
            <a:spLocks noChangeArrowheads="1"/>
          </p:cNvSpPr>
          <p:nvPr/>
        </p:nvSpPr>
        <p:spPr bwMode="auto">
          <a:xfrm>
            <a:off x="452438" y="3932238"/>
            <a:ext cx="8315325" cy="1536700"/>
          </a:xfrm>
          <a:prstGeom prst="rect">
            <a:avLst/>
          </a:prstGeom>
          <a:noFill/>
          <a:ln w="12700">
            <a:noFill/>
            <a:miter lim="800000"/>
            <a:headEnd/>
            <a:tailEnd/>
          </a:ln>
          <a:effectLst/>
        </p:spPr>
        <p:txBody>
          <a:bodyPr lIns="90488" tIns="44450" rIns="90488" bIns="44450">
            <a:spAutoFit/>
          </a:bodyPr>
          <a:lstStyle/>
          <a:p>
            <a:pPr algn="ctr" eaLnBrk="0" fontAlgn="auto" hangingPunct="0">
              <a:spcBef>
                <a:spcPct val="50000"/>
              </a:spcBef>
              <a:spcAft>
                <a:spcPts val="0"/>
              </a:spcAft>
              <a:defRPr/>
            </a:pPr>
            <a:r>
              <a:rPr lang="en-US" sz="9500" b="1" dirty="0">
                <a:solidFill>
                  <a:srgbClr val="0033CC"/>
                </a:solidFill>
                <a:effectLst>
                  <a:outerShdw blurRad="38100" dist="38100" dir="2700000" algn="tl">
                    <a:srgbClr val="C0C0C0"/>
                  </a:outerShdw>
                </a:effectLst>
                <a:cs typeface="Arial" charset="0"/>
              </a:rPr>
              <a:t>A</a:t>
            </a:r>
            <a:r>
              <a:rPr lang="en-US" sz="9500" b="1" dirty="0">
                <a:effectLst>
                  <a:outerShdw blurRad="38100" dist="38100" dir="2700000" algn="tl">
                    <a:srgbClr val="C0C0C0"/>
                  </a:outerShdw>
                </a:effectLst>
                <a:cs typeface="Arial" charset="0"/>
              </a:rPr>
              <a:t>  =   </a:t>
            </a:r>
            <a:r>
              <a:rPr lang="en-US" sz="9500" b="1" dirty="0">
                <a:solidFill>
                  <a:srgbClr val="FFC000"/>
                </a:solidFill>
                <a:effectLst>
                  <a:outerShdw blurRad="38100" dist="38100" dir="2700000" algn="tl">
                    <a:srgbClr val="C0C0C0"/>
                  </a:outerShdw>
                </a:effectLst>
                <a:cs typeface="Arial" charset="0"/>
              </a:rPr>
              <a:t>L</a:t>
            </a:r>
            <a:r>
              <a:rPr lang="en-US" sz="9500" b="1" dirty="0">
                <a:effectLst>
                  <a:outerShdw blurRad="38100" dist="38100" dir="2700000" algn="tl">
                    <a:srgbClr val="C0C0C0"/>
                  </a:outerShdw>
                </a:effectLst>
                <a:cs typeface="Arial" charset="0"/>
              </a:rPr>
              <a:t>  +  </a:t>
            </a:r>
            <a:r>
              <a:rPr lang="en-US" sz="9500" b="1" dirty="0">
                <a:solidFill>
                  <a:srgbClr val="FFC000"/>
                </a:solidFill>
                <a:effectLst>
                  <a:outerShdw blurRad="38100" dist="38100" dir="2700000" algn="tl">
                    <a:srgbClr val="C0C0C0"/>
                  </a:outerShdw>
                </a:effectLst>
                <a:cs typeface="Arial" charset="0"/>
              </a:rPr>
              <a:t>SE</a:t>
            </a:r>
          </a:p>
        </p:txBody>
      </p:sp>
      <p:sp>
        <p:nvSpPr>
          <p:cNvPr id="27652" name="Text Box 5"/>
          <p:cNvSpPr txBox="1">
            <a:spLocks noChangeArrowheads="1"/>
          </p:cNvSpPr>
          <p:nvPr/>
        </p:nvSpPr>
        <p:spPr bwMode="auto">
          <a:xfrm>
            <a:off x="722313" y="5221288"/>
            <a:ext cx="1030287" cy="369887"/>
          </a:xfrm>
          <a:prstGeom prst="rect">
            <a:avLst/>
          </a:prstGeom>
          <a:noFill/>
          <a:ln w="9525">
            <a:noFill/>
            <a:miter lim="800000"/>
            <a:headEnd/>
            <a:tailEnd/>
          </a:ln>
        </p:spPr>
        <p:txBody>
          <a:bodyPr wrap="none">
            <a:spAutoFit/>
          </a:bodyPr>
          <a:lstStyle/>
          <a:p>
            <a:pPr algn="ctr"/>
            <a:r>
              <a:rPr lang="en-US">
                <a:solidFill>
                  <a:srgbClr val="FF0000"/>
                </a:solidFill>
                <a:cs typeface="Arial" charset="0"/>
              </a:rPr>
              <a:t>(Assets)</a:t>
            </a:r>
          </a:p>
        </p:txBody>
      </p:sp>
      <p:sp>
        <p:nvSpPr>
          <p:cNvPr id="27653" name="Text Box 6"/>
          <p:cNvSpPr txBox="1">
            <a:spLocks noChangeArrowheads="1"/>
          </p:cNvSpPr>
          <p:nvPr/>
        </p:nvSpPr>
        <p:spPr bwMode="auto">
          <a:xfrm>
            <a:off x="3817938" y="5221288"/>
            <a:ext cx="1287462" cy="369887"/>
          </a:xfrm>
          <a:prstGeom prst="rect">
            <a:avLst/>
          </a:prstGeom>
          <a:noFill/>
          <a:ln w="9525">
            <a:noFill/>
            <a:miter lim="800000"/>
            <a:headEnd/>
            <a:tailEnd/>
          </a:ln>
        </p:spPr>
        <p:txBody>
          <a:bodyPr wrap="none">
            <a:spAutoFit/>
          </a:bodyPr>
          <a:lstStyle/>
          <a:p>
            <a:pPr algn="ctr"/>
            <a:r>
              <a:rPr lang="en-US">
                <a:solidFill>
                  <a:srgbClr val="FF0000"/>
                </a:solidFill>
                <a:cs typeface="Arial" charset="0"/>
              </a:rPr>
              <a:t>(Liabilities)</a:t>
            </a:r>
          </a:p>
        </p:txBody>
      </p:sp>
      <p:sp>
        <p:nvSpPr>
          <p:cNvPr id="27654" name="Text Box 7"/>
          <p:cNvSpPr txBox="1">
            <a:spLocks noChangeArrowheads="1"/>
          </p:cNvSpPr>
          <p:nvPr/>
        </p:nvSpPr>
        <p:spPr bwMode="auto">
          <a:xfrm>
            <a:off x="6324600" y="5221288"/>
            <a:ext cx="2590800" cy="369887"/>
          </a:xfrm>
          <a:prstGeom prst="rect">
            <a:avLst/>
          </a:prstGeom>
          <a:noFill/>
          <a:ln w="9525">
            <a:noFill/>
            <a:miter lim="800000"/>
            <a:headEnd/>
            <a:tailEnd/>
          </a:ln>
        </p:spPr>
        <p:txBody>
          <a:bodyPr>
            <a:spAutoFit/>
          </a:bodyPr>
          <a:lstStyle/>
          <a:p>
            <a:pPr algn="ctr"/>
            <a:r>
              <a:rPr lang="en-US">
                <a:solidFill>
                  <a:srgbClr val="FF0000"/>
                </a:solidFill>
                <a:cs typeface="Arial" charset="0"/>
              </a:rPr>
              <a:t>(Stockholders’ Equity)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1000" fill="hold"/>
                                        <p:tgtEl>
                                          <p:spTgt spid="25604"/>
                                        </p:tgtEl>
                                        <p:attrNameLst>
                                          <p:attrName>ppt_w</p:attrName>
                                        </p:attrNameLst>
                                      </p:cBhvr>
                                      <p:tavLst>
                                        <p:tav tm="0">
                                          <p:val>
                                            <p:fltVal val="0"/>
                                          </p:val>
                                        </p:tav>
                                        <p:tav tm="100000">
                                          <p:val>
                                            <p:strVal val="#ppt_w"/>
                                          </p:val>
                                        </p:tav>
                                      </p:tavLst>
                                    </p:anim>
                                    <p:anim calcmode="lin" valueType="num">
                                      <p:cBhvr>
                                        <p:cTn id="8" dur="1000" fill="hold"/>
                                        <p:tgtEl>
                                          <p:spTgt spid="25604"/>
                                        </p:tgtEl>
                                        <p:attrNameLst>
                                          <p:attrName>ppt_h</p:attrName>
                                        </p:attrNameLst>
                                      </p:cBhvr>
                                      <p:tavLst>
                                        <p:tav tm="0">
                                          <p:val>
                                            <p:fltVal val="0"/>
                                          </p:val>
                                        </p:tav>
                                        <p:tav tm="100000">
                                          <p:val>
                                            <p:strVal val="#ppt_h"/>
                                          </p:val>
                                        </p:tav>
                                      </p:tavLst>
                                    </p:anim>
                                    <p:anim calcmode="lin" valueType="num">
                                      <p:cBhvr>
                                        <p:cTn id="9" dur="1000" fill="hold"/>
                                        <p:tgtEl>
                                          <p:spTgt spid="256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3324</TotalTime>
  <Words>4986</Words>
  <Application>Microsoft Office PowerPoint</Application>
  <PresentationFormat>On-screen Show (4:3)</PresentationFormat>
  <Paragraphs>267</Paragraphs>
  <Slides>33</Slides>
  <Notes>33</Notes>
  <HiddenSlides>0</HiddenSlides>
  <MMClips>0</MMClips>
  <ScaleCrop>false</ScaleCrop>
  <HeadingPairs>
    <vt:vector size="8" baseType="variant">
      <vt:variant>
        <vt:lpstr>Fonts Used</vt:lpstr>
      </vt:variant>
      <vt:variant>
        <vt:i4>9</vt:i4>
      </vt:variant>
      <vt:variant>
        <vt:lpstr>Design Template</vt:lpstr>
      </vt:variant>
      <vt:variant>
        <vt:i4>2</vt:i4>
      </vt:variant>
      <vt:variant>
        <vt:lpstr>Embedded OLE Servers</vt:lpstr>
      </vt:variant>
      <vt:variant>
        <vt:i4>1</vt:i4>
      </vt:variant>
      <vt:variant>
        <vt:lpstr>Slide Titles</vt:lpstr>
      </vt:variant>
      <vt:variant>
        <vt:i4>33</vt:i4>
      </vt:variant>
    </vt:vector>
  </HeadingPairs>
  <TitlesOfParts>
    <vt:vector size="45" baseType="lpstr">
      <vt:lpstr>Arial</vt:lpstr>
      <vt:lpstr>Calibri</vt:lpstr>
      <vt:lpstr>Book Antiqua</vt:lpstr>
      <vt:lpstr>Wingdings</vt:lpstr>
      <vt:lpstr>Verdana</vt:lpstr>
      <vt:lpstr>Wingdings 3</vt:lpstr>
      <vt:lpstr>Times New Roman</vt:lpstr>
      <vt:lpstr>Arial Black</vt:lpstr>
      <vt:lpstr>New York</vt:lpstr>
      <vt:lpstr>Essential</vt:lpstr>
      <vt:lpstr>Essential</vt:lpstr>
      <vt:lpstr>Worksheet</vt:lpstr>
      <vt:lpstr>CHAPTER 2</vt:lpstr>
      <vt:lpstr>UNDERSTANDING THE BUSINESS</vt:lpstr>
      <vt:lpstr>THE CONCEPTUAL FRAMEWORK</vt:lpstr>
      <vt:lpstr>  ELEMENTS OF THE BALANCE SHEET</vt:lpstr>
      <vt:lpstr>Slide 5</vt:lpstr>
      <vt:lpstr>WHAT BUSINESS ACTIVITIES CAUSE CHANGES IN THE FINANCIAL STATEMENT AMOUNTS?</vt:lpstr>
      <vt:lpstr>ACCOUNTS</vt:lpstr>
      <vt:lpstr>TYPICAL ACCOUNT TITLES</vt:lpstr>
      <vt:lpstr>PRINCIPLES OF TRANSACTION ANALYSIS</vt:lpstr>
      <vt:lpstr>BALANCING THE ACCOUNTING EQUATION</vt:lpstr>
      <vt:lpstr>ANALYZING CHIPOTLE’S TRANSACTIONS</vt:lpstr>
      <vt:lpstr>ANALYZING CHIPOTLE’S TRANSACTIONS</vt:lpstr>
      <vt:lpstr>ANALYZING CHIPOTLE’S TRANSACTIONS</vt:lpstr>
      <vt:lpstr>ANALYZING CHIPOTLE’S TRANSACTIONS</vt:lpstr>
      <vt:lpstr>ANALYZING CHIPOTLE’S TRANSACTIONS</vt:lpstr>
      <vt:lpstr>ANALYZING CHIPOTLE’S TRANSACTIONS</vt:lpstr>
      <vt:lpstr>THE ACCOUNTING CYCLE</vt:lpstr>
      <vt:lpstr>HOW DO COMPANIES KEEP TRACK OF ACCOUNT BALANCES?</vt:lpstr>
      <vt:lpstr>TRANSACTION ANALYSIS MODEL</vt:lpstr>
      <vt:lpstr>SUMMARY</vt:lpstr>
      <vt:lpstr>ANALYTICAL TOOL: THE JOURNAL ENTRY</vt:lpstr>
      <vt:lpstr>POSTING TRANSACTION EFFECTS</vt:lpstr>
      <vt:lpstr>THE T-ACCOUNT</vt:lpstr>
      <vt:lpstr>TRANSACTION ANALYSIS ILLUSTRATED</vt:lpstr>
      <vt:lpstr>TRANSACTION ANALYSIS ILLUSTRATED</vt:lpstr>
      <vt:lpstr>TRANSACTION ANALYSIS ILLUSTRATED</vt:lpstr>
      <vt:lpstr>TRIAL BALANCE</vt:lpstr>
      <vt:lpstr>CLASSIFIED BALANCE SHEET</vt:lpstr>
      <vt:lpstr>CLASSIFIED BALANCE SHEET</vt:lpstr>
      <vt:lpstr>Slide 30</vt:lpstr>
      <vt:lpstr>KEY RATIO ANALYSIS</vt:lpstr>
      <vt:lpstr>FOCUS ON CASH FLOWS</vt:lpstr>
      <vt:lpstr>END OF CHAPTER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71</cp:revision>
  <cp:lastPrinted>2013-05-02T14:51:30Z</cp:lastPrinted>
  <dcterms:created xsi:type="dcterms:W3CDTF">2013-04-27T22:13:40Z</dcterms:created>
  <dcterms:modified xsi:type="dcterms:W3CDTF">2013-06-18T07:41:45Z</dcterms:modified>
</cp:coreProperties>
</file>