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40"/>
  </p:notesMasterIdLst>
  <p:handoutMasterIdLst>
    <p:handoutMasterId r:id="rId41"/>
  </p:handoutMasterIdLst>
  <p:sldIdLst>
    <p:sldId id="257" r:id="rId2"/>
    <p:sldId id="265" r:id="rId3"/>
    <p:sldId id="266" r:id="rId4"/>
    <p:sldId id="267" r:id="rId5"/>
    <p:sldId id="269" r:id="rId6"/>
    <p:sldId id="301"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263"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allaghan" initials="" lastIdx="24" clrIdx="0"/>
  <p:cmAuthor id="1" name="Sandy" initials=""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292929"/>
    <a:srgbClr val="CCFFCC"/>
    <a:srgbClr val="99FF99"/>
    <a:srgbClr val="FFFF99"/>
    <a:srgbClr val="4D4D4D"/>
    <a:srgbClr val="33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89383" autoAdjust="0"/>
  </p:normalViewPr>
  <p:slideViewPr>
    <p:cSldViewPr>
      <p:cViewPr>
        <p:scale>
          <a:sx n="50" d="100"/>
          <a:sy n="50" d="100"/>
        </p:scale>
        <p:origin x="-2256" y="-73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 d="1"/>
        <a:sy n="1" d="1"/>
      </p:scale>
      <p:origin x="0" y="0"/>
    </p:cViewPr>
  </p:notesTextViewPr>
  <p:sorterViewPr>
    <p:cViewPr>
      <p:scale>
        <a:sx n="66" d="100"/>
        <a:sy n="66" d="100"/>
      </p:scale>
      <p:origin x="0" y="0"/>
    </p:cViewPr>
  </p:sorterViewPr>
  <p:notesViewPr>
    <p:cSldViewPr>
      <p:cViewPr varScale="1">
        <p:scale>
          <a:sx n="68" d="100"/>
          <a:sy n="68" d="100"/>
        </p:scale>
        <p:origin x="-3086" y="-6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slide" Target="slides/slide28.xml"/><Relationship Id="rId1" Type="http://schemas.openxmlformats.org/officeDocument/2006/relationships/slide" Target="slides/slide25.xml"/><Relationship Id="rId4"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2.emf"/><Relationship Id="rId13" Type="http://schemas.openxmlformats.org/officeDocument/2006/relationships/image" Target="../media/image37.emf"/><Relationship Id="rId3" Type="http://schemas.openxmlformats.org/officeDocument/2006/relationships/image" Target="../media/image27.emf"/><Relationship Id="rId7" Type="http://schemas.openxmlformats.org/officeDocument/2006/relationships/image" Target="../media/image31.emf"/><Relationship Id="rId12" Type="http://schemas.openxmlformats.org/officeDocument/2006/relationships/image" Target="../media/image36.emf"/><Relationship Id="rId2" Type="http://schemas.openxmlformats.org/officeDocument/2006/relationships/image" Target="../media/image26.emf"/><Relationship Id="rId1" Type="http://schemas.openxmlformats.org/officeDocument/2006/relationships/image" Target="../media/image25.wmf"/><Relationship Id="rId6" Type="http://schemas.openxmlformats.org/officeDocument/2006/relationships/image" Target="../media/image30.emf"/><Relationship Id="rId11" Type="http://schemas.openxmlformats.org/officeDocument/2006/relationships/image" Target="../media/image35.emf"/><Relationship Id="rId5" Type="http://schemas.openxmlformats.org/officeDocument/2006/relationships/image" Target="../media/image29.emf"/><Relationship Id="rId15" Type="http://schemas.openxmlformats.org/officeDocument/2006/relationships/image" Target="../media/image39.emf"/><Relationship Id="rId10" Type="http://schemas.openxmlformats.org/officeDocument/2006/relationships/image" Target="../media/image34.emf"/><Relationship Id="rId4" Type="http://schemas.openxmlformats.org/officeDocument/2006/relationships/image" Target="../media/image28.emf"/><Relationship Id="rId9" Type="http://schemas.openxmlformats.org/officeDocument/2006/relationships/image" Target="../media/image33.emf"/><Relationship Id="rId14" Type="http://schemas.openxmlformats.org/officeDocument/2006/relationships/image" Target="../media/image3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dirty="0" smtClean="0">
                <a:latin typeface="+mn-lt"/>
              </a:defRPr>
            </a:lvl1pPr>
          </a:lstStyle>
          <a:p>
            <a:pPr>
              <a:defRPr/>
            </a:pPr>
            <a:r>
              <a:rPr lang="en-US"/>
              <a:t>9-</a:t>
            </a:r>
            <a:fld id="{5A60E0EE-6E5A-4074-9C86-B2039C3D18A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p:nvSpPr>
        <p:spPr>
          <a:xfrm>
            <a:off x="5943600" y="0"/>
            <a:ext cx="914400" cy="246063"/>
          </a:xfrm>
          <a:prstGeom prst="rect">
            <a:avLst/>
          </a:prstGeom>
          <a:noFill/>
        </p:spPr>
        <p:txBody>
          <a:bodyPr>
            <a:spAutoFit/>
          </a:bodyPr>
          <a:lstStyle/>
          <a:p>
            <a:pPr algn="r" fontAlgn="auto">
              <a:spcBef>
                <a:spcPts val="0"/>
              </a:spcBef>
              <a:spcAft>
                <a:spcPts val="0"/>
              </a:spcAft>
              <a:defRPr/>
            </a:pPr>
            <a:r>
              <a:rPr lang="en-US" sz="1000" dirty="0">
                <a:latin typeface="+mn-lt"/>
              </a:rPr>
              <a:t>9-</a:t>
            </a:r>
            <a:fld id="{56342B1E-2129-45D1-A8CA-20C1556AB1DE}" type="slidenum">
              <a:rPr lang="en-US" sz="1000">
                <a:latin typeface="+mn-lt"/>
              </a:rPr>
              <a:pPr algn="r" fontAlgn="auto">
                <a:spcBef>
                  <a:spcPts val="0"/>
                </a:spcBef>
                <a:spcAft>
                  <a:spcPts val="0"/>
                </a:spcAft>
                <a:defRPr/>
              </a:pPr>
              <a:t>‹#›</a:t>
            </a:fld>
            <a:endParaRPr lang="en-US" sz="1000" dirty="0">
              <a:latin typeface="+mn-lt"/>
            </a:endParaRP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Chapter 9: Reporting and Interpreting Liabilities</a:t>
            </a:r>
          </a:p>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89090"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When a company borrows money, a formal written contract is usually prepared. Obligations supported by these contracts are called notes payable. A note payable specifies the amount borrowed, the date by which it must be repaid, and the annual interest rate associated with the borrowing. </a:t>
            </a:r>
          </a:p>
          <a:p>
            <a:pPr>
              <a:spcBef>
                <a:spcPct val="0"/>
              </a:spcBef>
            </a:pPr>
            <a:endParaRPr lang="en-US" smtClean="0"/>
          </a:p>
          <a:p>
            <a:pPr>
              <a:spcBef>
                <a:spcPct val="0"/>
              </a:spcBef>
            </a:pPr>
            <a:r>
              <a:rPr lang="en-US" smtClean="0"/>
              <a:t>To calculate interest, three variables must be considered: the principal, the annual interest rate, and the time period for the loan. The interest formula is principal times interest rate times time. When computing interest for one year, “Time” equals 1. When the computation period is less than one year, then “Time” is a fraction.</a:t>
            </a:r>
          </a:p>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92162"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Starbucks borrows $100,000 for 2 months at an annual interest rate of 12%. Compute the interest on the note for the loan period.</a:t>
            </a:r>
          </a:p>
          <a:p>
            <a:pPr>
              <a:spcBef>
                <a:spcPct val="0"/>
              </a:spcBef>
            </a:pPr>
            <a:endParaRPr lang="en-US" smtClean="0"/>
          </a:p>
          <a:p>
            <a:pPr>
              <a:spcBef>
                <a:spcPct val="0"/>
              </a:spcBef>
            </a:pPr>
            <a:r>
              <a:rPr lang="en-US" smtClean="0"/>
              <a:t>Remember the computation is principal of $100,000 times interest rate of 12% times time of 2 months out of 12 months. So, the interest for the 2 month loan period is $2,000.</a:t>
            </a:r>
          </a:p>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94210"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Instead of repaying a debt from current cash, a company may refinance it either by negotiating a new loan agreement with a new maturity date or by borrowing money from a new creditor and repaying the original creditor. If a company intends to refinance a currently maturing debt and has the ability to do so, should the debt be classified as a current or a long-term liability? Remember that analysts are interested in a company’s current liabilities because those liabilities will generate cash outflows in the next accounting period. If a liability will not generate a cash outflow in the next accounting period, GAAP require that it not be classified as current. </a:t>
            </a:r>
          </a:p>
          <a:p>
            <a:pPr>
              <a:spcBef>
                <a:spcPct val="0"/>
              </a:spcBef>
            </a:pPr>
            <a:r>
              <a:rPr lang="en-US" smtClean="0"/>
              <a:t> </a:t>
            </a:r>
          </a:p>
          <a:p>
            <a:pPr>
              <a:spcBef>
                <a:spcPct val="0"/>
              </a:spcBef>
            </a:pPr>
            <a:r>
              <a:rPr lang="en-US" smtClean="0"/>
              <a:t>US GAAP and IFRS differ with respect to the timing of the refinancing. In the case of IFRS, the actual refinancing must take place by the balance sheet date. Under GAAP, the ability to refinance must be in place before the financial statements are issued.</a:t>
            </a:r>
          </a:p>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96258"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most business transactions, cash is paid after the product or service has been delivered. In some cases, cash is paid before delivery. You have probably paid for magazines that you will receive at some time in the future. The publisher collects money for your subscription in advance, before the magazine is published. When a company collects cash before the related revenue has been earned, the cash is called deferred revenues. The popular Starbucks card permits customers to pay in advance for their coffee. The advantage for the customer is convenience at the point of sale. The advantage for the company is that Starbucks is able to collect and use cash before customers actually buy the product. The Starbucks report shows that the company has collected $449.3 million from customers prior to providing them with coffee and explains the amount with the note shown on this slide. </a:t>
            </a:r>
          </a:p>
          <a:p>
            <a:pPr>
              <a:spcBef>
                <a:spcPct val="0"/>
              </a:spcBef>
            </a:pPr>
            <a:endParaRPr lang="en-US" smtClean="0"/>
          </a:p>
          <a:p>
            <a:pPr>
              <a:spcBef>
                <a:spcPct val="0"/>
              </a:spcBef>
            </a:pPr>
            <a:r>
              <a:rPr lang="en-US" smtClean="0"/>
              <a:t>Under the revenue principle, revenue cannot be recorded until it has been earned. Deferred revenues are reported as a liability because cash has been collected but the related revenue has not been earned by the end of the accounting period. The obligation to provide services or goods in the future still exists. These obligations are classified as current or long-term, depending on when they must be satisfied.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1027"/>
          <p:cNvSpPr>
            <a:spLocks noGrp="1" noChangeArrowheads="1"/>
          </p:cNvSpPr>
          <p:nvPr>
            <p:ph type="body" idx="1"/>
          </p:nvPr>
        </p:nvSpPr>
        <p:spPr bwMode="auto">
          <a:ln>
            <a:miter lim="800000"/>
            <a:headEnd/>
            <a:tailEnd/>
          </a:ln>
        </p:spPr>
        <p:txBody>
          <a:bodyPr wrap="square" numCol="1" anchor="t" anchorCtr="0" compatLnSpc="1">
            <a:prstTxWarp prst="textNoShape">
              <a:avLst/>
            </a:prstTxWarp>
          </a:bodyPr>
          <a:lstStyle/>
          <a:p>
            <a:pPr fontAlgn="auto">
              <a:spcBef>
                <a:spcPts val="0"/>
              </a:spcBef>
              <a:spcAft>
                <a:spcPts val="0"/>
              </a:spcAft>
              <a:defRPr/>
            </a:pPr>
            <a:r>
              <a:rPr lang="en-US" dirty="0" smtClean="0"/>
              <a:t>Contingent liabilities are potential liabilities that are created as a result of a past event. A contingent liability may or may not become a recorded liability depending on future events. A situation that produces a contingent liability also causes a contingent loss.</a:t>
            </a:r>
          </a:p>
          <a:p>
            <a:pPr fontAlgn="auto">
              <a:spcBef>
                <a:spcPts val="0"/>
              </a:spcBef>
              <a:spcAft>
                <a:spcPts val="0"/>
              </a:spcAft>
              <a:defRPr/>
            </a:pPr>
            <a:endParaRPr lang="en-US" dirty="0" smtClean="0"/>
          </a:p>
          <a:p>
            <a:pPr fontAlgn="auto">
              <a:spcBef>
                <a:spcPts val="0"/>
              </a:spcBef>
              <a:spcAft>
                <a:spcPts val="0"/>
              </a:spcAft>
              <a:defRPr/>
            </a:pPr>
            <a:r>
              <a:rPr lang="en-US" dirty="0" smtClean="0"/>
              <a:t>Whether a situation produces a recorded or a contingent liability depends on two factors: the probability of a future economic sacrifice and the ability of management to estimate the amount of the liability. The table on this slide illustrates the possibilities. For example, a contingent liability that is reasonably possible should be disclosed in the notes to the financial statement, whether it can be estimated or not. </a:t>
            </a:r>
          </a:p>
          <a:p>
            <a:pPr fontAlgn="auto">
              <a:spcBef>
                <a:spcPts val="0"/>
              </a:spcBef>
              <a:spcAft>
                <a:spcPts val="0"/>
              </a:spcAft>
              <a:defRPr/>
            </a:pPr>
            <a:endParaRPr lang="en-US" dirty="0" smtClean="0"/>
          </a:p>
          <a:p>
            <a:pPr fontAlgn="auto">
              <a:spcBef>
                <a:spcPts val="0"/>
              </a:spcBef>
              <a:spcAft>
                <a:spcPts val="0"/>
              </a:spcAft>
              <a:defRPr/>
            </a:pPr>
            <a:r>
              <a:rPr lang="en-US" dirty="0" smtClean="0"/>
              <a:t>The probabilities of occurrence are defined in the following manner:</a:t>
            </a:r>
          </a:p>
          <a:p>
            <a:pPr marL="228600" indent="-228600" fontAlgn="auto">
              <a:spcBef>
                <a:spcPts val="0"/>
              </a:spcBef>
              <a:spcAft>
                <a:spcPts val="0"/>
              </a:spcAft>
              <a:buFont typeface="+mj-lt"/>
              <a:buAutoNum type="arabicPeriod"/>
              <a:defRPr/>
            </a:pPr>
            <a:r>
              <a:rPr lang="en-US" dirty="0" smtClean="0"/>
              <a:t>Probable—the chance that the future event or events will occur is high.</a:t>
            </a:r>
          </a:p>
          <a:p>
            <a:pPr marL="228600" indent="-228600" fontAlgn="auto">
              <a:spcBef>
                <a:spcPts val="0"/>
              </a:spcBef>
              <a:spcAft>
                <a:spcPts val="0"/>
              </a:spcAft>
              <a:buFont typeface="+mj-lt"/>
              <a:buAutoNum type="arabicPeriod"/>
              <a:defRPr/>
            </a:pPr>
            <a:r>
              <a:rPr lang="en-US" dirty="0" smtClean="0"/>
              <a:t>Reasonably possible—the chance that the future event or events will occur is more than remote but less than likely.</a:t>
            </a:r>
          </a:p>
          <a:p>
            <a:pPr marL="228600" indent="-228600" fontAlgn="auto">
              <a:spcBef>
                <a:spcPts val="0"/>
              </a:spcBef>
              <a:spcAft>
                <a:spcPts val="0"/>
              </a:spcAft>
              <a:buFont typeface="+mj-lt"/>
              <a:buAutoNum type="arabicPeriod"/>
              <a:defRPr/>
            </a:pPr>
            <a:r>
              <a:rPr lang="en-US" dirty="0" smtClean="0"/>
              <a:t>Remote—the chance that the future event or events will occur is slight.</a:t>
            </a:r>
          </a:p>
          <a:p>
            <a:pPr fontAlgn="auto">
              <a:spcBef>
                <a:spcPts val="0"/>
              </a:spcBef>
              <a:spcAft>
                <a:spcPts val="0"/>
              </a:spcAft>
              <a:defRPr/>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01378"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assessment of future probabilities is inherently subjective but both US GAAP and IFRS provide some guidance. Under GAAP, “probable” has been defined as likely which is interpreted as having a greater than 70% chance of occurring. In the case of IFRS, probable is defined as more likely than not which would imply more than a 50% chance of occurring. This difference means that companies reporting under IFRS would record a liability when other companies reporting under GAAP would report the same event as a contingency. </a:t>
            </a:r>
          </a:p>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03426"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Working capital is defined as the dollar difference between current assets and current liabilities. Working capital is important to both managers and financial analysts because it has a significant impact on the health and profitability of a company. If a business has too little working capital, it runs the risk of not being able to meet its obligations to creditors. On the other hand, too much working capital may tie up resources in unproductive assets and incur additional costs. Excess inventory, for example, ties up dollars that could be invested more profitably elsewhere in the business and incurs additional costs associated with storage and deterioration. </a:t>
            </a:r>
          </a:p>
          <a:p>
            <a:pPr>
              <a:spcBef>
                <a:spcPct val="0"/>
              </a:spcBef>
            </a:pPr>
            <a:r>
              <a:rPr lang="en-US" smtClean="0"/>
              <a:t> </a:t>
            </a:r>
          </a:p>
          <a:p>
            <a:pPr>
              <a:spcBef>
                <a:spcPct val="0"/>
              </a:spcBef>
            </a:pPr>
            <a:r>
              <a:rPr lang="en-US" smtClean="0"/>
              <a:t>Changes in working capital accounts are also important to managers and analysts because they have a direct impact on cash flows from operating activities reported on the statement of cash flows.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25955" name="Rectangle 1027"/>
          <p:cNvSpPr>
            <a:spLocks noGrp="1" noChangeArrowheads="1"/>
          </p:cNvSpPr>
          <p:nvPr>
            <p:ph type="body" idx="1"/>
          </p:nvPr>
        </p:nvSpPr>
        <p:spPr/>
        <p:txBody>
          <a:bodyPr/>
          <a:lstStyle/>
          <a:p>
            <a:pPr fontAlgn="auto">
              <a:spcBef>
                <a:spcPts val="0"/>
              </a:spcBef>
              <a:spcAft>
                <a:spcPts val="0"/>
              </a:spcAft>
              <a:defRPr/>
            </a:pPr>
            <a:r>
              <a:rPr lang="en-US" dirty="0"/>
              <a:t>Long-term liabilities are all of the entity’s obligations not classified as current liabilities. Creditors often require the borrower to </a:t>
            </a:r>
            <a:r>
              <a:rPr lang="en-US" dirty="0">
                <a:effectLst>
                  <a:outerShdw blurRad="38100" dist="38100" dir="2700000" algn="tl">
                    <a:srgbClr val="C0C0C0"/>
                  </a:outerShdw>
                </a:effectLst>
              </a:rPr>
              <a:t>pledge</a:t>
            </a:r>
            <a:r>
              <a:rPr lang="en-US" dirty="0"/>
              <a:t> specific assets as security for </a:t>
            </a:r>
            <a:r>
              <a:rPr lang="en-US" dirty="0" smtClean="0"/>
              <a:t>long-term liabilities.</a:t>
            </a:r>
            <a:endParaRPr lang="en-US" dirty="0"/>
          </a:p>
          <a:p>
            <a:pPr fontAlgn="auto">
              <a:spcBef>
                <a:spcPts val="0"/>
              </a:spcBef>
              <a:spcAft>
                <a:spcPts val="0"/>
              </a:spcAft>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Companies can raise long-term debt capital directly from a number of financial service organizations including banks, insurance companies, and pension plans. Raising debt from one of these organizations is known as private placement. This type of debt is often called a note payable, which is a written promise to pay a stated sum at one or more specified future dates called the maturity dates.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10594"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many cases, a company’s need for debt capital exceeds the financial ability of any single creditor. In these situations, the company may issue publicly traded debt called bonds. Bonds will be discussed in detail in the next chapter.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Businesses finance acquisition of their assets from two sources: funds supplied by creditors (debt) and funds provided by owners (equity). The mixture of debt and equity a business uses is called its capital structure. In addition to selecting a capital structure, management can select from a variety of sources from which to borrow money. </a:t>
            </a:r>
          </a:p>
          <a:p>
            <a:pPr>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12642"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Many companies with foreign operations elect to finance those operations with foreign debt to lessen exchange rate risk. This type of risk exists because the relative value of each nation’s currency varies on virtually a daily basis. Even if a company does not have international operations, it may elect to borrow in foreign markets. Interest rates often are low in countries experiencing a recession. These situations give corporations the opportunity to borrow at a lower cost. </a:t>
            </a:r>
          </a:p>
          <a:p>
            <a:pPr>
              <a:spcBef>
                <a:spcPct val="0"/>
              </a:spcBef>
            </a:pPr>
            <a:endParaRPr lang="en-US" smtClean="0"/>
          </a:p>
          <a:p>
            <a:pPr>
              <a:spcBef>
                <a:spcPct val="0"/>
              </a:spcBef>
            </a:pPr>
            <a:r>
              <a:rPr lang="en-US" smtClean="0"/>
              <a:t>For reporting purposes, accountants must convert, or translate, foreign debt into U.S. dollars. Conversion rates for all major currencies are published in most newspapers. To illustrate foreign currency translation, assume that Starbucks borrowed 1 million pounds (£). For the Starbucks annual report, the accountant must use the conversion rate as of the balance sheet date, which we assume was £1.00 to $1.50. The dollar equivalent of the debt is $1,500,000 (£1,000,000 </a:t>
            </a:r>
            <a:r>
              <a:rPr lang="en-US" smtClean="0">
                <a:sym typeface="Symbol" pitchFamily="18" charset="2"/>
              </a:rPr>
              <a:t></a:t>
            </a:r>
            <a:r>
              <a:rPr lang="en-US" smtClean="0"/>
              <a:t> $1.50). The dollar equivalent of foreign debt may change if the conversion rate changes even without any additional borrowings or repayments.</a:t>
            </a:r>
          </a:p>
          <a:p>
            <a:pPr>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1027"/>
          <p:cNvSpPr>
            <a:spLocks noGrp="1" noChangeArrowheads="1"/>
          </p:cNvSpPr>
          <p:nvPr>
            <p:ph type="body" idx="1"/>
          </p:nvPr>
        </p:nvSpPr>
        <p:spPr bwMode="auto">
          <a:ln>
            <a:miter lim="800000"/>
            <a:headEnd/>
            <a:tailEnd/>
          </a:ln>
        </p:spPr>
        <p:txBody>
          <a:bodyPr wrap="square" numCol="1" anchor="t" anchorCtr="0" compatLnSpc="1">
            <a:prstTxWarp prst="textNoShape">
              <a:avLst/>
            </a:prstTxWarp>
            <a:normAutofit/>
          </a:bodyPr>
          <a:lstStyle/>
          <a:p>
            <a:pPr fontAlgn="auto">
              <a:spcBef>
                <a:spcPts val="0"/>
              </a:spcBef>
              <a:spcAft>
                <a:spcPts val="0"/>
              </a:spcAft>
              <a:defRPr/>
            </a:pPr>
            <a:r>
              <a:rPr lang="en-US" dirty="0" smtClean="0"/>
              <a:t>When a company leases an asset on a short-term basis, the agreement is called an operating lease. No liability is recorded when an operating lease is created. Instead, a company records rent expense as it uses the asset. </a:t>
            </a:r>
          </a:p>
          <a:p>
            <a:pPr fontAlgn="auto">
              <a:spcBef>
                <a:spcPts val="0"/>
              </a:spcBef>
              <a:spcAft>
                <a:spcPts val="0"/>
              </a:spcAft>
              <a:defRPr/>
            </a:pPr>
            <a:endParaRPr lang="en-US" dirty="0" smtClean="0"/>
          </a:p>
          <a:p>
            <a:pPr fontAlgn="auto">
              <a:spcBef>
                <a:spcPts val="0"/>
              </a:spcBef>
              <a:spcAft>
                <a:spcPts val="0"/>
              </a:spcAft>
              <a:defRPr/>
            </a:pPr>
            <a:r>
              <a:rPr lang="en-US" dirty="0" smtClean="0"/>
              <a:t>For a number of reasons, a company may prefer to lease an asset on a long-term basis rather than purchase it. This type of lease is called a capital lease. In essence, a capital lease contract represents the purchase and financing of an asset even though it is legally a lease agreement. Capital leases are accounted for as if an asset had been purchased by recording an asset and a liability. Let’s look a the specific criteria identified by generally accepted accounting principles to distinguish between an operating lease and a capital lease. </a:t>
            </a:r>
          </a:p>
          <a:p>
            <a:pPr marL="228600" indent="-228600" fontAlgn="auto">
              <a:spcBef>
                <a:spcPts val="0"/>
              </a:spcBef>
              <a:spcAft>
                <a:spcPts val="0"/>
              </a:spcAft>
              <a:defRPr/>
            </a:pPr>
            <a:endParaRPr lang="en-US" dirty="0" smtClean="0"/>
          </a:p>
          <a:p>
            <a:pPr marL="228600" indent="-228600" fontAlgn="auto">
              <a:spcBef>
                <a:spcPts val="0"/>
              </a:spcBef>
              <a:spcAft>
                <a:spcPts val="0"/>
              </a:spcAft>
              <a:defRPr/>
            </a:pPr>
            <a:r>
              <a:rPr lang="en-US" dirty="0" smtClean="0"/>
              <a:t>If the lease meets any of the following criteria, it is considered a capital lease:</a:t>
            </a:r>
          </a:p>
          <a:p>
            <a:pPr marL="228600" indent="-228600" fontAlgn="auto">
              <a:spcBef>
                <a:spcPct val="0"/>
              </a:spcBef>
              <a:spcAft>
                <a:spcPts val="0"/>
              </a:spcAft>
              <a:buFontTx/>
              <a:buAutoNum type="arabicPeriod"/>
              <a:defRPr/>
            </a:pPr>
            <a:r>
              <a:rPr lang="en-US" dirty="0" smtClean="0"/>
              <a:t>Lease term is 75% or more of the asset’s expected economic life.</a:t>
            </a:r>
          </a:p>
          <a:p>
            <a:pPr marL="228600" indent="-228600" fontAlgn="auto">
              <a:spcBef>
                <a:spcPct val="0"/>
              </a:spcBef>
              <a:spcAft>
                <a:spcPts val="0"/>
              </a:spcAft>
              <a:buFontTx/>
              <a:buAutoNum type="arabicPeriod"/>
              <a:defRPr/>
            </a:pPr>
            <a:r>
              <a:rPr lang="en-US" dirty="0" smtClean="0"/>
              <a:t>Ownership of the asset is transferred to the lessee at the end of the lease.</a:t>
            </a:r>
          </a:p>
          <a:p>
            <a:pPr marL="228600" indent="-228600" fontAlgn="auto">
              <a:spcBef>
                <a:spcPct val="0"/>
              </a:spcBef>
              <a:spcAft>
                <a:spcPts val="0"/>
              </a:spcAft>
              <a:buFontTx/>
              <a:buAutoNum type="arabicPeriod"/>
              <a:defRPr/>
            </a:pPr>
            <a:r>
              <a:rPr lang="en-US" dirty="0" smtClean="0"/>
              <a:t>Lease permits lessee to purchase the asset at a price that is lower than its fair market value.</a:t>
            </a:r>
          </a:p>
          <a:p>
            <a:pPr marL="228600" indent="-228600" fontAlgn="auto">
              <a:spcBef>
                <a:spcPct val="0"/>
              </a:spcBef>
              <a:spcAft>
                <a:spcPts val="0"/>
              </a:spcAft>
              <a:buFontTx/>
              <a:buAutoNum type="arabicPeriod"/>
              <a:defRPr/>
            </a:pPr>
            <a:r>
              <a:rPr lang="en-US" dirty="0" smtClean="0"/>
              <a:t>The present value of the lease payments is 90% or more of the fair market value of the asset when the lease is signed.</a:t>
            </a:r>
          </a:p>
          <a:p>
            <a:pPr marL="228600" indent="-228600" fontAlgn="auto">
              <a:spcBef>
                <a:spcPts val="0"/>
              </a:spcBef>
              <a:spcAft>
                <a:spcPts val="0"/>
              </a:spcAft>
              <a:defRPr/>
            </a:pPr>
            <a:endParaRPr lang="en-US" dirty="0" smtClean="0"/>
          </a:p>
          <a:p>
            <a:pPr marL="228600" indent="-228600" fontAlgn="auto">
              <a:spcBef>
                <a:spcPts val="0"/>
              </a:spcBef>
              <a:spcAft>
                <a:spcPts val="0"/>
              </a:spcAft>
              <a:defRPr/>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17762"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concept of present value (PV) is based on the time value of money. Quite simply, money received today is worth more than money to be received one year from today (or at any other future date) because it can be used to earn interest. If you invest $1,000 today at 10 percent, you will have $1,100 in one year. In contrast, if you receive $1,000 one year from today, you will lose the opportunity to earn the $100 in interest revenue. The difference between the $1,000 and the $1,100 is the interest that can be earned during the year.</a:t>
            </a:r>
          </a:p>
          <a:p>
            <a:pPr>
              <a:spcBef>
                <a:spcPct val="0"/>
              </a:spcBef>
            </a:pPr>
            <a:endParaRPr lang="en-US" smtClean="0"/>
          </a:p>
          <a:p>
            <a:pPr>
              <a:spcBef>
                <a:spcPct val="0"/>
              </a:spcBef>
            </a:pPr>
            <a:r>
              <a:rPr lang="en-US" smtClean="0"/>
              <a:t>The value of money changes over time because money can earn interest.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1027"/>
          <p:cNvSpPr>
            <a:spLocks noGrp="1" noChangeArrowheads="1"/>
          </p:cNvSpPr>
          <p:nvPr>
            <p:ph type="body" idx="1"/>
          </p:nvPr>
        </p:nvSpPr>
        <p:spPr bwMode="auto">
          <a:ln>
            <a:miter lim="800000"/>
            <a:headEnd/>
            <a:tailEnd/>
          </a:ln>
        </p:spPr>
        <p:txBody>
          <a:bodyPr wrap="square" numCol="1" anchor="t" anchorCtr="0" compatLnSpc="1">
            <a:prstTxWarp prst="textNoShape">
              <a:avLst/>
            </a:prstTxWarp>
          </a:bodyPr>
          <a:lstStyle/>
          <a:p>
            <a:pPr marL="228600" indent="-228600" fontAlgn="auto">
              <a:spcBef>
                <a:spcPts val="0"/>
              </a:spcBef>
              <a:spcAft>
                <a:spcPts val="0"/>
              </a:spcAft>
              <a:defRPr/>
            </a:pPr>
            <a:r>
              <a:rPr lang="en-US" dirty="0" smtClean="0"/>
              <a:t>The growth is a mathematical function of four variables:</a:t>
            </a:r>
          </a:p>
          <a:p>
            <a:pPr marL="685800" lvl="1" indent="-228600" fontAlgn="auto">
              <a:spcBef>
                <a:spcPts val="0"/>
              </a:spcBef>
              <a:spcAft>
                <a:spcPts val="0"/>
              </a:spcAft>
              <a:buClr>
                <a:schemeClr val="tx1"/>
              </a:buClr>
              <a:buFont typeface="Monotype Sorts"/>
              <a:buAutoNum type="arabicPeriod"/>
              <a:defRPr/>
            </a:pPr>
            <a:r>
              <a:rPr lang="en-US" dirty="0" smtClean="0"/>
              <a:t>The value today (present value).</a:t>
            </a:r>
          </a:p>
          <a:p>
            <a:pPr marL="685800" lvl="1" indent="-228600" fontAlgn="auto">
              <a:spcBef>
                <a:spcPts val="0"/>
              </a:spcBef>
              <a:spcAft>
                <a:spcPts val="0"/>
              </a:spcAft>
              <a:buClr>
                <a:schemeClr val="tx1"/>
              </a:buClr>
              <a:buFont typeface="Monotype Sorts"/>
              <a:buAutoNum type="arabicPeriod"/>
              <a:defRPr/>
            </a:pPr>
            <a:r>
              <a:rPr lang="en-US" dirty="0" smtClean="0"/>
              <a:t>The value in the future (future value).</a:t>
            </a:r>
          </a:p>
          <a:p>
            <a:pPr marL="685800" lvl="1" indent="-228600" fontAlgn="auto">
              <a:spcBef>
                <a:spcPts val="0"/>
              </a:spcBef>
              <a:spcAft>
                <a:spcPts val="0"/>
              </a:spcAft>
              <a:buClr>
                <a:schemeClr val="tx1"/>
              </a:buClr>
              <a:buFont typeface="Monotype Sorts"/>
              <a:buAutoNum type="arabicPeriod"/>
              <a:defRPr/>
            </a:pPr>
            <a:r>
              <a:rPr lang="en-US" dirty="0" smtClean="0"/>
              <a:t>The interest rate.</a:t>
            </a:r>
          </a:p>
          <a:p>
            <a:pPr marL="685800" lvl="1" indent="-228600" fontAlgn="auto">
              <a:spcBef>
                <a:spcPts val="0"/>
              </a:spcBef>
              <a:spcAft>
                <a:spcPts val="0"/>
              </a:spcAft>
              <a:buClr>
                <a:schemeClr val="tx1"/>
              </a:buClr>
              <a:buFont typeface="Monotype Sorts"/>
              <a:buAutoNum type="arabicPeriod"/>
              <a:defRPr/>
            </a:pPr>
            <a:r>
              <a:rPr lang="en-US" dirty="0" smtClean="0"/>
              <a:t>The time period.</a:t>
            </a:r>
          </a:p>
          <a:p>
            <a:pPr marL="685800" lvl="1" indent="-228600" fontAlgn="auto">
              <a:spcBef>
                <a:spcPts val="0"/>
              </a:spcBef>
              <a:spcAft>
                <a:spcPts val="0"/>
              </a:spcAft>
              <a:buClr>
                <a:schemeClr val="tx1"/>
              </a:buClr>
              <a:buFont typeface="Monotype Sorts"/>
              <a:buAutoNum type="arabicPeriod"/>
              <a:defRPr/>
            </a:pPr>
            <a:endParaRPr lang="en-US" dirty="0" smtClean="0"/>
          </a:p>
          <a:p>
            <a:pPr fontAlgn="auto">
              <a:spcBef>
                <a:spcPts val="0"/>
              </a:spcBef>
              <a:spcAft>
                <a:spcPts val="0"/>
              </a:spcAft>
              <a:defRPr/>
            </a:pPr>
            <a:r>
              <a:rPr lang="en-US" dirty="0" smtClean="0"/>
              <a:t>Most analysts use present value tables, calculators, or Excel to solve time value of money problems. We will use the present value tables in our illustrations. An explanation of how to use Excel is included in the supplement to this chapter.</a:t>
            </a:r>
          </a:p>
          <a:p>
            <a:pPr marL="228600" indent="-228600" fontAlgn="auto">
              <a:spcBef>
                <a:spcPts val="0"/>
              </a:spcBef>
              <a:spcAft>
                <a:spcPts val="0"/>
              </a:spcAft>
              <a:buClr>
                <a:schemeClr val="tx1"/>
              </a:buClr>
              <a:buFont typeface="Monotype Sorts"/>
              <a:buNone/>
              <a:defRPr/>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present value of a single amount is the worth to you today of receiving that amount some time in the future. For instance, you might be offered an opportunity to invest in a debt instrument that would pay you $10,000 in three years. Before you decided whether to invest, you would want to determine the present value of the instrument.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How much do we need to invest today at 10% interest, compounded annually, if we need $1,331 in three years?</a:t>
            </a:r>
          </a:p>
          <a:p>
            <a:pPr>
              <a:spcBef>
                <a:spcPct val="0"/>
              </a:spcBef>
            </a:pPr>
            <a:endParaRPr lang="en-US" smtClean="0"/>
          </a:p>
          <a:p>
            <a:pPr>
              <a:spcBef>
                <a:spcPct val="0"/>
              </a:spcBef>
            </a:pPr>
            <a:r>
              <a:rPr lang="en-US" smtClean="0"/>
              <a:t>How did you do? We need $1,000 dollars. Using the present value of a single amount table, we find the factor for 10% and 3 periods, which is 0.7513. We then multiply this factor times the future value of $1,331 to arrive at a present value of $1,000. So, if we invest $1,000 today at 10% for 3 years, we will have $1,331 at the end of the 3 years.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ln>
            <a:miter lim="800000"/>
            <a:headEnd/>
            <a:tailEnd/>
          </a:ln>
        </p:spPr>
        <p:txBody>
          <a:bodyPr wrap="square" numCol="1" anchor="t" anchorCtr="0" compatLnSpc="1">
            <a:prstTxWarp prst="textNoShape">
              <a:avLst/>
            </a:prstTxWarp>
          </a:bodyPr>
          <a:lstStyle/>
          <a:p>
            <a:pPr fontAlgn="auto">
              <a:spcBef>
                <a:spcPts val="0"/>
              </a:spcBef>
              <a:spcAft>
                <a:spcPts val="0"/>
              </a:spcAft>
              <a:defRPr/>
            </a:pPr>
            <a:r>
              <a:rPr lang="en-US" dirty="0" smtClean="0"/>
              <a:t>Instead of a single payment, many business problems involve multiple cash payments over a number of periods. An annuity is a series of consecutive payments characterized by 	</a:t>
            </a:r>
          </a:p>
          <a:p>
            <a:pPr marL="228600" indent="-228600" fontAlgn="auto">
              <a:spcBef>
                <a:spcPts val="0"/>
              </a:spcBef>
              <a:spcAft>
                <a:spcPts val="0"/>
              </a:spcAft>
              <a:buFont typeface="+mj-lt"/>
              <a:buAutoNum type="arabicPeriod"/>
              <a:defRPr/>
            </a:pPr>
            <a:r>
              <a:rPr lang="en-US" dirty="0" smtClean="0"/>
              <a:t>An equal dollar amount each interest period.</a:t>
            </a:r>
          </a:p>
          <a:p>
            <a:pPr marL="228600" indent="-228600" fontAlgn="auto">
              <a:spcBef>
                <a:spcPts val="0"/>
              </a:spcBef>
              <a:spcAft>
                <a:spcPts val="0"/>
              </a:spcAft>
              <a:buFont typeface="+mj-lt"/>
              <a:buAutoNum type="arabicPeriod"/>
              <a:defRPr/>
            </a:pPr>
            <a:r>
              <a:rPr lang="en-US" dirty="0" smtClean="0"/>
              <a:t>Interest periods of equal length (year, half a year, quarter, or month).</a:t>
            </a:r>
          </a:p>
          <a:p>
            <a:pPr marL="228600" indent="-228600" fontAlgn="auto">
              <a:spcBef>
                <a:spcPts val="0"/>
              </a:spcBef>
              <a:spcAft>
                <a:spcPts val="0"/>
              </a:spcAft>
              <a:buFont typeface="+mj-lt"/>
              <a:buAutoNum type="arabicPeriod"/>
              <a:defRPr/>
            </a:pPr>
            <a:r>
              <a:rPr lang="en-US" dirty="0" smtClean="0"/>
              <a:t>An equal interest rate each interest period.</a:t>
            </a:r>
          </a:p>
          <a:p>
            <a:pPr fontAlgn="auto">
              <a:spcBef>
                <a:spcPts val="0"/>
              </a:spcBef>
              <a:spcAft>
                <a:spcPts val="0"/>
              </a:spcAft>
              <a:defRPr/>
            </a:pPr>
            <a:endParaRPr lang="en-US" dirty="0" smtClean="0"/>
          </a:p>
          <a:p>
            <a:pPr fontAlgn="auto">
              <a:spcBef>
                <a:spcPts val="0"/>
              </a:spcBef>
              <a:spcAft>
                <a:spcPts val="0"/>
              </a:spcAft>
              <a:defRPr/>
            </a:pPr>
            <a:r>
              <a:rPr lang="en-US" dirty="0" smtClean="0"/>
              <a:t>Examples of annuities include monthly payments on an automobile or home, yearly contributions to a savings account, and monthly pension benefits.</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present value of an annuity is the value now of a series of equal amounts to be received (or paid out) for some specified number of periods in the future. It is computed by discounting each of the equal periodic amounts. A good example of this type of problem is a retirement program that offers employees a monthly income after retirement.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0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What is the present value of receiving $1,000 each year for three years at an interest of 10%, compounded annually?</a:t>
            </a:r>
          </a:p>
          <a:p>
            <a:pPr>
              <a:spcBef>
                <a:spcPct val="0"/>
              </a:spcBef>
            </a:pPr>
            <a:endParaRPr lang="en-US" smtClean="0"/>
          </a:p>
          <a:p>
            <a:pPr>
              <a:spcBef>
                <a:spcPct val="0"/>
              </a:spcBef>
            </a:pPr>
            <a:r>
              <a:rPr lang="en-US" smtClean="0"/>
              <a:t>The present value is $2,486.90. Using the present value of an annuity table, we find the factor for 10% and 3 periods, which is 2.4869. We then multiply this factor times the annuity payments of $1,000 to arrive at a present value of $2,486.90. So, if we invest $2,486.90 today at 10% for 3 years, we can receive payments of $1,000 each of the next 3 years. </a:t>
            </a:r>
          </a:p>
          <a:p>
            <a:pPr>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spcBef>
                <a:spcPct val="20000"/>
              </a:spcBef>
              <a:buClr>
                <a:schemeClr val="accent1"/>
              </a:buClr>
              <a:buSzPct val="65000"/>
              <a:buFont typeface="Wingdings" pitchFamily="2" charset="2"/>
              <a:buNone/>
            </a:pPr>
            <a:r>
              <a:rPr lang="en-US" smtClean="0"/>
              <a:t>On January 1, 2014, Starbucks bought some new delivery trucks. The company signed a note agreeing to pay $200,000 on December 31, 2015. The market interest rate for this note is 12%. What is the present value of this note?</a:t>
            </a:r>
          </a:p>
          <a:p>
            <a:pPr>
              <a:spcBef>
                <a:spcPct val="0"/>
              </a:spcBef>
            </a:pPr>
            <a:endParaRPr lang="en-US" smtClean="0"/>
          </a:p>
          <a:p>
            <a:pPr>
              <a:spcBef>
                <a:spcPct val="0"/>
              </a:spcBef>
            </a:pPr>
            <a:r>
              <a:rPr lang="en-US" smtClean="0"/>
              <a:t>Using the present value of a single amount table, we find the factor for 12% and 2 periods, which is 0.7972. We then multiply this factor times the future value of $200,000 to arrive at a present value of $159,440. </a:t>
            </a:r>
          </a:p>
          <a:p>
            <a:pPr>
              <a:spcBef>
                <a:spcPct val="0"/>
              </a:spcBef>
            </a:pPr>
            <a:endParaRPr lang="en-US" smtClean="0"/>
          </a:p>
          <a:p>
            <a:pPr>
              <a:spcBef>
                <a:spcPct val="50000"/>
              </a:spcBef>
            </a:pPr>
            <a:r>
              <a:rPr lang="en-US" smtClean="0"/>
              <a:t>Let’s prepare the journal entry to record the purchase.</a:t>
            </a:r>
          </a:p>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29026"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What factors do managers consider when they borrow money? Two key factors are risk and cost. From the firm’s perspective, debt capital is more risky than equity because payments associated with debt are a company’s legal obligations. If a company cannot meet a required debt payment (either principal or interest), creditors may force the company into bankruptcy and require a sale of assets to satisfy the debt.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On January 1, Starbucks will debit delivery trucks and credit notes payable for the present value of the note, $159,440.</a:t>
            </a:r>
          </a:p>
          <a:p>
            <a:pPr>
              <a:spcBef>
                <a:spcPct val="0"/>
              </a:spcBef>
            </a:pPr>
            <a:endParaRPr lang="en-US" smtClean="0"/>
          </a:p>
          <a:p>
            <a:pPr>
              <a:spcBef>
                <a:spcPct val="0"/>
              </a:spcBef>
            </a:pPr>
            <a:r>
              <a:rPr lang="en-US" smtClean="0"/>
              <a:t>At the end of the accounting period, Starbucks will calculate interest expense as principal times interest rate times time. In this case, time is one full year, so it is 1. Starbucks will record interest expense of $19,133 with a debit and will credit notes payable for the same amount. The credit to notes payable increases the liability toward the maturity value of $200,000.</a:t>
            </a:r>
          </a:p>
          <a:p>
            <a:pPr>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41314" name="Rectangle 3"/>
          <p:cNvSpPr>
            <a:spLocks noGrp="1" noChangeArrowheads="1"/>
          </p:cNvSpPr>
          <p:nvPr>
            <p:ph type="body" idx="1"/>
          </p:nvPr>
        </p:nvSpPr>
        <p:spPr bwMode="auto">
          <a:xfrm>
            <a:off x="914400" y="4343400"/>
            <a:ext cx="5029200" cy="4114800"/>
          </a:xfrm>
          <a:solidFill>
            <a:srgbClr val="FFFFFF"/>
          </a:solidFill>
        </p:spPr>
        <p:txBody>
          <a:bodyPr wrap="square" numCol="1" anchor="t" anchorCtr="0" compatLnSpc="1">
            <a:prstTxWarp prst="textNoShape">
              <a:avLst/>
            </a:prstTxWarp>
          </a:bodyPr>
          <a:lstStyle/>
          <a:p>
            <a:pPr>
              <a:spcBef>
                <a:spcPct val="0"/>
              </a:spcBef>
            </a:pPr>
            <a:r>
              <a:rPr lang="en-US" smtClean="0"/>
              <a:t>Here are the journal entries at December 31, 2015, the end of the second year. The first entry records the interest expense for the year. The second entry records the repayment of the note.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Supplement A: Present Value Computations Using Excel</a:t>
            </a:r>
          </a:p>
          <a:p>
            <a:pPr>
              <a:spcBef>
                <a:spcPct val="0"/>
              </a:spcBef>
            </a:pPr>
            <a:endParaRPr lang="en-US" smtClean="0"/>
          </a:p>
          <a:p>
            <a:pPr>
              <a:spcBef>
                <a:spcPct val="0"/>
              </a:spcBef>
            </a:pPr>
            <a:r>
              <a:rPr lang="en-US" smtClean="0"/>
              <a:t>Most present value problems in business are solved with calculators or Excel spreadsheets. Using Excel to solve a present value of a single amount problem, you can use the formula identified on this slide: =Payment/(1 + i)^n. In this formula, payment is the cash payment made at some point in the future, i is the interest rate each period, and n is the number of periods in the problem. </a:t>
            </a:r>
          </a:p>
          <a:p>
            <a:pPr>
              <a:spcBef>
                <a:spcPct val="0"/>
              </a:spcBef>
            </a:pPr>
            <a:endParaRPr lang="en-US" smtClean="0"/>
          </a:p>
          <a:p>
            <a:pPr>
              <a:spcBef>
                <a:spcPct val="0"/>
              </a:spcBef>
            </a:pPr>
            <a:r>
              <a:rPr lang="en-US" smtClean="0"/>
              <a:t>The formula for computing the present value of an annuity is a little more complicated than the present value of a single payment. As a result, Excel has been programmed to include the formula so that you do not have to enter it yourself. To compute the present value of an annuity in Excel, select a cell and click on the insert function button fx. In the drop down menu, under the Select Category heading, pick "Financial" and scroll down under Select Function and click on "PV." In the new drop down box, enter the specific information for your problem and click "OK."</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Supplement B: Deferred Taxes</a:t>
            </a:r>
          </a:p>
          <a:p>
            <a:pPr>
              <a:spcBef>
                <a:spcPct val="0"/>
              </a:spcBef>
            </a:pPr>
            <a:endParaRPr lang="en-US" smtClean="0"/>
          </a:p>
          <a:p>
            <a:pPr>
              <a:spcBef>
                <a:spcPct val="0"/>
              </a:spcBef>
            </a:pPr>
            <a:r>
              <a:rPr lang="en-US" smtClean="0"/>
              <a:t>Most companies report a large long-term liability called deferred taxes. Deferred tax items exist because of timing differences caused by reporting revenues and expenses according to generally accepted accounting principles on a company’s income statement and according to the Internal Revenue Code on the tax return.</a:t>
            </a:r>
          </a:p>
          <a:p>
            <a:pPr>
              <a:spcBef>
                <a:spcPct val="0"/>
              </a:spcBef>
            </a:pPr>
            <a:endParaRPr lang="en-US" smtClean="0"/>
          </a:p>
          <a:p>
            <a:pPr>
              <a:spcBef>
                <a:spcPct val="0"/>
              </a:spcBef>
            </a:pPr>
            <a:r>
              <a:rPr lang="en-US" smtClean="0"/>
              <a:t>Temporary differences are timing differences that cause deferred income taxes and will reverse, or turn around, in the future.</a:t>
            </a:r>
          </a:p>
          <a:p>
            <a:pPr>
              <a:spcBef>
                <a:spcPct val="0"/>
              </a:spcBef>
            </a:pPr>
            <a:endParaRPr lang="en-US" smtClean="0"/>
          </a:p>
          <a:p>
            <a:pPr>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95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Supplement C: Future Value Concepts</a:t>
            </a:r>
          </a:p>
          <a:p>
            <a:pPr>
              <a:spcBef>
                <a:spcPct val="0"/>
              </a:spcBef>
            </a:pPr>
            <a:endParaRPr lang="en-US" smtClean="0"/>
          </a:p>
          <a:p>
            <a:pPr>
              <a:spcBef>
                <a:spcPct val="0"/>
              </a:spcBef>
            </a:pPr>
            <a:r>
              <a:rPr lang="en-US" smtClean="0"/>
              <a:t>Future value problems are similar to present value problems in the sense that they are both based on the time value of money. As we saw earlier, a present value problem determines the current cash equivalent of an amount to be received in the future. In comparison, a future value is the sum to which an amount will increase as the result of compound interest. </a:t>
            </a:r>
          </a:p>
          <a:p>
            <a:pPr>
              <a:spcBef>
                <a:spcPct val="0"/>
              </a:spcBef>
            </a:pPr>
            <a:endParaRPr lang="en-US" smtClean="0"/>
          </a:p>
          <a:p>
            <a:pPr>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If we invest $1,000 today earning 10% interest, compounded annually, how much will it be worth in three years?</a:t>
            </a:r>
          </a:p>
          <a:p>
            <a:pPr>
              <a:spcBef>
                <a:spcPct val="0"/>
              </a:spcBef>
            </a:pPr>
            <a:endParaRPr lang="en-US" smtClean="0"/>
          </a:p>
          <a:p>
            <a:pPr>
              <a:spcBef>
                <a:spcPct val="0"/>
              </a:spcBef>
            </a:pPr>
            <a:r>
              <a:rPr lang="en-US" smtClean="0"/>
              <a:t>Did you remember this problem? We worked it as a present value problem in some earlier slides. The future value is $1,331. Using the future value of a single amount table, we find the factor for 10% and 3 periods, which is 1.331. We then multiply this factor times the present value of $1,000 to arrive at a future value of $1,331. </a:t>
            </a:r>
          </a:p>
          <a:p>
            <a:pPr>
              <a:spcBef>
                <a:spcPct val="0"/>
              </a:spcBef>
            </a:pPr>
            <a:endParaRPr lang="en-US" smtClean="0"/>
          </a:p>
          <a:p>
            <a:pPr>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Recall that an annuity is a series of consecutive payments characterized by an equal dollar amount each interest period, interest periods of equal length, and an equal interest rate each period. </a:t>
            </a:r>
          </a:p>
          <a:p>
            <a:pPr>
              <a:spcBef>
                <a:spcPct val="0"/>
              </a:spcBef>
            </a:pPr>
            <a:endParaRPr lang="en-US" smtClean="0"/>
          </a:p>
          <a:p>
            <a:pPr>
              <a:spcBef>
                <a:spcPct val="0"/>
              </a:spcBef>
            </a:pPr>
            <a:r>
              <a:rPr lang="en-US" smtClean="0"/>
              <a:t>If you are saving money for some purpose, such as a new car or a trip to Europe, you might decide to deposit a fixed amount of money in a savings account each month. The future value of an annuity computation will tell you how much money will be in your savings account at some point in the future.</a:t>
            </a:r>
          </a:p>
          <a:p>
            <a:pPr>
              <a:spcBef>
                <a:spcPct val="0"/>
              </a:spcBef>
            </a:pPr>
            <a:endParaRPr lang="en-US" smtClean="0"/>
          </a:p>
          <a:p>
            <a:pPr>
              <a:spcBef>
                <a:spcPct val="0"/>
              </a:spcBef>
            </a:pPr>
            <a:r>
              <a:rPr lang="en-US" smtClean="0"/>
              <a:t>The future value of an annuity includes compound interest on each payment from the date of payment to the end of the term of the annuity. Each new payment accumulates less interest than prior payments, only because the number of periods remaining in which to accumulate interest decreases.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If we invest $1,000 each year at an interest rate of 10%, compounded annually, how much will we have at the end of three years?</a:t>
            </a:r>
          </a:p>
          <a:p>
            <a:pPr>
              <a:spcBef>
                <a:spcPct val="0"/>
              </a:spcBef>
            </a:pPr>
            <a:endParaRPr lang="en-US" smtClean="0"/>
          </a:p>
          <a:p>
            <a:pPr>
              <a:spcBef>
                <a:spcPct val="0"/>
              </a:spcBef>
            </a:pPr>
            <a:r>
              <a:rPr lang="en-US" smtClean="0"/>
              <a:t>The future value is $3,310. Using the future value of an annuity table, we find the factor for 10% and 3 periods, which is 3.3100. We then multiply this factor times the annuity payments of $1,000 to arrive at a future value of $3,310. </a:t>
            </a:r>
          </a:p>
          <a:p>
            <a:pPr>
              <a:spcBef>
                <a:spcPct val="0"/>
              </a:spcBef>
            </a:pPr>
            <a:endParaRPr lang="en-US" smtClean="0"/>
          </a:p>
          <a:p>
            <a:pPr>
              <a:spcBef>
                <a:spcPct val="0"/>
              </a:spcBef>
            </a:pP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bwMode="auto">
          <a:noFill/>
          <a:ln>
            <a:solidFill>
              <a:srgbClr val="000000"/>
            </a:solidFill>
            <a:miter lim="800000"/>
            <a:headEnd/>
            <a:tailEnd/>
          </a:ln>
        </p:spPr>
      </p:sp>
      <p:sp>
        <p:nvSpPr>
          <p:cNvPr id="158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End of chapter 9.</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3074"/>
          <p:cNvSpPr>
            <a:spLocks noGrp="1" noRot="1" noChangeAspect="1" noChangeArrowheads="1" noTextEdit="1"/>
          </p:cNvSpPr>
          <p:nvPr>
            <p:ph type="sldImg"/>
          </p:nvPr>
        </p:nvSpPr>
        <p:spPr bwMode="auto">
          <a:noFill/>
          <a:ln>
            <a:solidFill>
              <a:srgbClr val="000000"/>
            </a:solidFill>
            <a:miter lim="800000"/>
            <a:headEnd/>
            <a:tailEnd/>
          </a:ln>
        </p:spPr>
      </p:sp>
      <p:sp>
        <p:nvSpPr>
          <p:cNvPr id="98306" name="Rectangle 307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Liabilities are probable debts or obligations that result from past transactions, which will be paid with assets or services. Current liabilities are short-term obligations that will be paid within the current operating cycle or within one year of the balance sheet date, whichever is longer. Noncurrent liabilities include all other liabilities.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16738"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buClr>
                <a:schemeClr val="tx1"/>
              </a:buClr>
            </a:pPr>
            <a:r>
              <a:rPr lang="en-US" smtClean="0"/>
              <a:t>When a liability is first recorded, it is measured in terms of its current cash equivalent, which is the cash amount a creditor would accept to settle the liability immediately. </a:t>
            </a:r>
          </a:p>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21858"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Liquidity is the ability to pay current obligations. A number of financial measures are useful in determining liquidity, including the current ratio (discussed in chapter 2) and the dollar amount of working capital. Working capital is defined as current assets minus current liabilities and is a margin of safety that ensures a company can meet its short-term obligations. </a:t>
            </a:r>
          </a:p>
          <a:p>
            <a:pPr>
              <a:spcBef>
                <a:spcPct val="0"/>
              </a:spcBef>
            </a:pPr>
            <a:endParaRPr lang="en-US" smtClean="0"/>
          </a:p>
          <a:p>
            <a:pPr>
              <a:spcBef>
                <a:spcPct val="0"/>
              </a:spcBef>
            </a:pPr>
            <a:r>
              <a:rPr lang="en-US" smtClean="0"/>
              <a:t>Working capital management involves a delicate balance. On one hand, working capital provides liquidity and a margin of safety. On the other hand, excess money tied up in a checking account or inventory is not productive because it does not generate profits. </a:t>
            </a:r>
          </a:p>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34146"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Here is a summary of some common current liabilities. </a:t>
            </a:r>
          </a:p>
          <a:p>
            <a:pPr>
              <a:spcBef>
                <a:spcPct val="0"/>
              </a:spcBef>
            </a:pPr>
            <a:endParaRPr lang="en-US" smtClean="0"/>
          </a:p>
          <a:p>
            <a:pPr>
              <a:spcBef>
                <a:spcPct val="0"/>
              </a:spcBef>
            </a:pPr>
            <a:r>
              <a:rPr lang="en-US" smtClean="0"/>
              <a:t>Accounts payable, also known as trade accounts payable, are obligations to pay for goods and services used in the basic operating activities of the business.</a:t>
            </a:r>
          </a:p>
          <a:p>
            <a:pPr>
              <a:spcBef>
                <a:spcPct val="0"/>
              </a:spcBef>
            </a:pPr>
            <a:endParaRPr lang="en-US" smtClean="0"/>
          </a:p>
          <a:p>
            <a:pPr>
              <a:spcBef>
                <a:spcPct val="0"/>
              </a:spcBef>
            </a:pPr>
            <a:r>
              <a:rPr lang="en-US" smtClean="0"/>
              <a:t>Accrued liabilities, also known as accrued expenses, are obligations related to expenses that have been incurred but have not been paid at the end of the accounting period.</a:t>
            </a:r>
          </a:p>
          <a:p>
            <a:pPr>
              <a:spcBef>
                <a:spcPct val="0"/>
              </a:spcBef>
            </a:pPr>
            <a:endParaRPr lang="en-US" smtClean="0"/>
          </a:p>
          <a:p>
            <a:pPr>
              <a:spcBef>
                <a:spcPct val="0"/>
              </a:spcBef>
            </a:pPr>
            <a:r>
              <a:rPr lang="en-US" smtClean="0"/>
              <a:t>Notes payable are obligations due supported by a formal written contract.</a:t>
            </a:r>
          </a:p>
          <a:p>
            <a:pPr>
              <a:spcBef>
                <a:spcPct val="0"/>
              </a:spcBef>
            </a:pPr>
            <a:endParaRPr lang="en-US" smtClean="0"/>
          </a:p>
          <a:p>
            <a:pPr>
              <a:spcBef>
                <a:spcPct val="0"/>
              </a:spcBef>
            </a:pPr>
            <a:r>
              <a:rPr lang="en-US" smtClean="0"/>
              <a:t>Deferred revenues, also known as unearned revenues, are obligations arising when cash is received prior to the related revenue being earned.</a:t>
            </a:r>
          </a:p>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40290"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accounts payable turnover ratio measures how quickly management is paying trade accounts. A high accounts payable ratio normally suggests that a company is paying its suppliers in a timely manner. The accounts payable turnover ratio is computed as follows: Cost of Goods Sold ÷ Average Accounts Payable.</a:t>
            </a:r>
          </a:p>
          <a:p>
            <a:pPr>
              <a:spcBef>
                <a:spcPct val="0"/>
              </a:spcBef>
            </a:pPr>
            <a:endParaRPr lang="en-US" smtClean="0"/>
          </a:p>
          <a:p>
            <a:pPr>
              <a:spcBef>
                <a:spcPct val="0"/>
              </a:spcBef>
            </a:pPr>
            <a:r>
              <a:rPr lang="en-US" smtClean="0"/>
              <a:t>The ratio can be stated more intuitively by dividing it into the number of days in a year: Average Age of Payables = 365 Days ÷ Turnover Ratio.</a:t>
            </a:r>
          </a:p>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1034"/>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148482" name="Rectangle 1035"/>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r>
              <a:rPr lang="en-US" smtClean="0"/>
              <a:t>All payrolls are subject to a variety of taxes including federal, state, and local income taxes, Social Security taxes, and federal and state unemployment taxes. Employees pay some of these taxes and employers pay others. Employers are required to withhold income taxes for each employee. The amount of income tax withheld is recorded by the employer as a current liability between the date of the deduction and the date the amount is remitted to the government. The Social Security taxes paid by employees are called FICA taxes because they are required by the Federal Insurance Contributions Act. These taxes are imposed in equal amounts on both the employee and the employer. Effective January 1, 2013, the Social Security tax rate was 6.2% on the first $113,700. In addition, a separate 1.45% Medicare tax applies to all income. In addition to these federal taxes, employers also withhold any state and local income taxes that may be applicable. Many employers also offer programs where employees can request amounts be withheld from their compensation and remitted to the designated authority, such as retirement plans, medical insurance plans, and charity organizations. All items withheld from an employee’s compensation create current liabilities for the employer.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6"/>
          <p:cNvSpPr txBox="1"/>
          <p:nvPr userDrawn="1"/>
        </p:nvSpPr>
        <p:spPr>
          <a:xfrm>
            <a:off x="914400" y="4495800"/>
            <a:ext cx="7391400" cy="1477963"/>
          </a:xfrm>
          <a:prstGeom prst="rect">
            <a:avLst/>
          </a:prstGeom>
          <a:noFill/>
        </p:spPr>
        <p:txBody>
          <a:bodyPr>
            <a:spAutoFit/>
          </a:bodyPr>
          <a:lstStyle/>
          <a:p>
            <a:pPr fontAlgn="auto">
              <a:spcBef>
                <a:spcPts val="0"/>
              </a:spcBef>
              <a:spcAft>
                <a:spcPts val="0"/>
              </a:spcAft>
              <a:defRPr/>
            </a:pPr>
            <a:r>
              <a:rPr lang="en-US" dirty="0">
                <a:solidFill>
                  <a:schemeClr val="accent1">
                    <a:lumMod val="50000"/>
                  </a:schemeClr>
                </a:solidFill>
                <a:latin typeface="+mn-lt"/>
              </a:rPr>
              <a:t>PowerPoint Authors:</a:t>
            </a:r>
          </a:p>
          <a:p>
            <a:pPr fontAlgn="auto">
              <a:spcBef>
                <a:spcPts val="0"/>
              </a:spcBef>
              <a:spcAft>
                <a:spcPts val="0"/>
              </a:spcAft>
              <a:defRPr/>
            </a:pPr>
            <a:r>
              <a:rPr lang="en-US" dirty="0">
                <a:solidFill>
                  <a:schemeClr val="accent1">
                    <a:lumMod val="50000"/>
                  </a:schemeClr>
                </a:solidFill>
                <a:latin typeface="+mn-lt"/>
              </a:rPr>
              <a:t>	Susan Coomer Galbreath, Ph.D., CPA</a:t>
            </a:r>
          </a:p>
          <a:p>
            <a:pPr fontAlgn="auto">
              <a:spcBef>
                <a:spcPts val="0"/>
              </a:spcBef>
              <a:spcAft>
                <a:spcPts val="0"/>
              </a:spcAft>
              <a:defRPr/>
            </a:pPr>
            <a:r>
              <a:rPr lang="en-US" dirty="0">
                <a:solidFill>
                  <a:schemeClr val="accent1">
                    <a:lumMod val="50000"/>
                  </a:schemeClr>
                </a:solidFill>
                <a:latin typeface="+mn-lt"/>
              </a:rPr>
              <a:t>	Charles W Caldwell, D.B.A., CMA</a:t>
            </a:r>
          </a:p>
          <a:p>
            <a:pPr fontAlgn="auto">
              <a:spcBef>
                <a:spcPts val="0"/>
              </a:spcBef>
              <a:spcAft>
                <a:spcPts val="0"/>
              </a:spcAft>
              <a:defRPr/>
            </a:pPr>
            <a:r>
              <a:rPr lang="en-US" dirty="0">
                <a:solidFill>
                  <a:schemeClr val="accent1">
                    <a:lumMod val="50000"/>
                  </a:schemeClr>
                </a:solidFill>
                <a:latin typeface="+mn-lt"/>
              </a:rPr>
              <a:t>	Jon A. Booker, Ph.D., CPA, CIA</a:t>
            </a:r>
          </a:p>
          <a:p>
            <a:pPr fontAlgn="auto">
              <a:spcBef>
                <a:spcPts val="0"/>
              </a:spcBef>
              <a:spcAft>
                <a:spcPts val="0"/>
              </a:spcAft>
              <a:defRPr/>
            </a:pPr>
            <a:r>
              <a:rPr lang="en-US" dirty="0">
                <a:solidFill>
                  <a:schemeClr val="accent1">
                    <a:lumMod val="50000"/>
                  </a:schemeClr>
                </a:solidFill>
                <a:latin typeface="+mn-lt"/>
              </a:rPr>
              <a:t>	Cynthia J. Rooney, Ph.D., CPA</a:t>
            </a:r>
            <a:endParaRPr lang="en-US" dirty="0">
              <a:solidFill>
                <a:schemeClr val="accent1">
                  <a:lumMod val="50000"/>
                </a:schemeClr>
              </a:solidFill>
              <a:latin typeface="+mn-lt"/>
            </a:endParaRPr>
          </a:p>
        </p:txBody>
      </p:sp>
      <p:sp>
        <p:nvSpPr>
          <p:cNvPr id="2" name="Title 1"/>
          <p:cNvSpPr>
            <a:spLocks noGrp="1"/>
          </p:cNvSpPr>
          <p:nvPr>
            <p:ph type="ctrTitle"/>
          </p:nvPr>
        </p:nvSpPr>
        <p:spPr>
          <a:xfrm>
            <a:off x="457200" y="76200"/>
            <a:ext cx="7772400" cy="2971799"/>
          </a:xfrm>
        </p:spPr>
        <p:txBody>
          <a:bodyPr anchor="ctr">
            <a:noAutofit/>
          </a:bodyPr>
          <a:lstStyle>
            <a:lvl1pPr>
              <a:lnSpc>
                <a:spcPct val="100000"/>
              </a:lnSpc>
              <a:defRPr sz="4000" spc="-8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276600"/>
            <a:ext cx="7772400" cy="868680"/>
          </a:xfrm>
        </p:spPr>
        <p:txBody>
          <a:bodyPr/>
          <a:lstStyle>
            <a:lvl1pPr marL="0" indent="0" algn="l">
              <a:buNone/>
              <a:defRPr b="0" cap="all" spc="120" baseline="0">
                <a:solidFill>
                  <a:schemeClr val="accent5">
                    <a:lumMod val="50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7772400" cy="7772400"/>
          </a:xfrm>
        </p:spPr>
        <p:txBody>
          <a:bodyPr anchor="ctr">
            <a:noAutofit/>
          </a:bodyPr>
          <a:lstStyle>
            <a:lvl1pPr algn="l">
              <a:lnSpc>
                <a:spcPct val="100000"/>
              </a:lnSpc>
              <a:defRPr sz="3200" b="0" cap="all" spc="-80" baseline="0">
                <a:solidFill>
                  <a:schemeClr val="accent5">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228600"/>
            <a:ext cx="7772400" cy="1066800"/>
          </a:xfrm>
        </p:spPr>
        <p:txBody>
          <a:bodyPr anchor="b">
            <a:normAutofit/>
          </a:bodyPr>
          <a:lstStyle>
            <a:lvl1pPr marL="0" indent="0">
              <a:buNone/>
              <a:defRPr sz="3200" b="0" cap="all" spc="12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33400" y="1574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574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48640" y="1600200"/>
            <a:ext cx="3733800" cy="639762"/>
          </a:xfrm>
        </p:spPr>
        <p:txBody>
          <a:bodyPr anchor="b">
            <a:noAutofit/>
          </a:bodyPr>
          <a:lstStyle>
            <a:lvl1pPr marL="0" indent="0">
              <a:buNone/>
              <a:defRPr sz="1800" b="0" cap="all" spc="1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3400" y="2313432"/>
            <a:ext cx="373380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600200"/>
            <a:ext cx="3669792" cy="639762"/>
          </a:xfrm>
        </p:spPr>
        <p:txBody>
          <a:bodyPr anchor="b">
            <a:noAutofit/>
          </a:bodyPr>
          <a:lstStyle>
            <a:lvl1pPr marL="0" indent="0">
              <a:buNone/>
              <a:defRPr lang="en-US" sz="1800" b="0" kern="1200" cap="all" spc="100"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93208" y="2331720"/>
            <a:ext cx="3669792"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382000" cy="1371600"/>
          </a:xfrm>
          <a:prstGeom prst="rect">
            <a:avLst/>
          </a:prstGeom>
        </p:spPr>
        <p:txBody>
          <a:bodyPr vert="horz" lIns="91440" tIns="45720" rIns="91440" bIns="45720" rtlCol="0" anchor="b">
            <a:normAutofit/>
          </a:bodyPr>
          <a:lstStyle/>
          <a:p>
            <a:r>
              <a:rPr lang="en-US" dirty="0" smtClean="0"/>
              <a:t>Click to edit title style</a:t>
            </a:r>
            <a:endParaRPr lang="en-US" dirty="0"/>
          </a:p>
        </p:txBody>
      </p:sp>
      <p:sp>
        <p:nvSpPr>
          <p:cNvPr id="1027" name="Text Placeholder 2"/>
          <p:cNvSpPr>
            <a:spLocks noGrp="1"/>
          </p:cNvSpPr>
          <p:nvPr>
            <p:ph type="body" idx="1"/>
          </p:nvPr>
        </p:nvSpPr>
        <p:spPr bwMode="auto">
          <a:xfrm>
            <a:off x="457200" y="1752600"/>
            <a:ext cx="8382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p:nvPr userDrawn="1"/>
        </p:nvSpPr>
        <p:spPr>
          <a:xfrm>
            <a:off x="8001000" y="6629400"/>
            <a:ext cx="990600" cy="246063"/>
          </a:xfrm>
          <a:prstGeom prst="rect">
            <a:avLst/>
          </a:prstGeom>
          <a:noFill/>
        </p:spPr>
        <p:txBody>
          <a:bodyPr>
            <a:spAutoFit/>
          </a:bodyPr>
          <a:lstStyle/>
          <a:p>
            <a:pPr algn="r" fontAlgn="auto">
              <a:spcBef>
                <a:spcPts val="0"/>
              </a:spcBef>
              <a:spcAft>
                <a:spcPts val="0"/>
              </a:spcAft>
              <a:defRPr/>
            </a:pPr>
            <a:r>
              <a:rPr lang="en-US" sz="1000" dirty="0">
                <a:latin typeface="+mn-lt"/>
              </a:rPr>
              <a:t>9-</a:t>
            </a:r>
            <a:fld id="{7117C6F1-7B48-46AC-B699-410D07FD4A66}" type="slidenum">
              <a:rPr lang="en-US" sz="1000">
                <a:latin typeface="+mn-lt"/>
              </a:rPr>
              <a:pPr algn="r" fontAlgn="auto">
                <a:spcBef>
                  <a:spcPts val="0"/>
                </a:spcBef>
                <a:spcAft>
                  <a:spcPts val="0"/>
                </a:spcAft>
                <a:defRPr/>
              </a:pPr>
              <a:t>‹#›</a:t>
            </a:fld>
            <a:endParaRPr lang="en-US" sz="1000" dirty="0">
              <a:latin typeface="+mn-lt"/>
            </a:endParaRPr>
          </a:p>
        </p:txBody>
      </p:sp>
    </p:spTree>
  </p:cSld>
  <p:clrMap bg1="lt1" tx1="dk1" bg2="lt2" tx2="dk2" accent1="accent1" accent2="accent2" accent3="accent3" accent4="accent4" accent5="accent5" accent6="accent6" hlink="hlink" folHlink="folHlink"/>
  <p:sldLayoutIdLst>
    <p:sldLayoutId id="2147483908" r:id="rId1"/>
    <p:sldLayoutId id="2147483902" r:id="rId2"/>
    <p:sldLayoutId id="2147483903" r:id="rId3"/>
    <p:sldLayoutId id="2147483904" r:id="rId4"/>
    <p:sldLayoutId id="2147483905" r:id="rId5"/>
    <p:sldLayoutId id="2147483906" r:id="rId6"/>
    <p:sldLayoutId id="2147483907" r:id="rId7"/>
  </p:sldLayoutIdLst>
  <p:timing>
    <p:tnLst>
      <p:par>
        <p:cTn id="1" dur="indefinite" restart="never" nodeType="tmRoot"/>
      </p:par>
    </p:tnLst>
  </p:timing>
  <p:txStyles>
    <p:titleStyle>
      <a:lvl1pPr algn="l" rtl="0" fontAlgn="base">
        <a:spcBef>
          <a:spcPct val="0"/>
        </a:spcBef>
        <a:spcAft>
          <a:spcPct val="0"/>
        </a:spcAft>
        <a:defRPr sz="3600" kern="1200" cap="all" spc="-60">
          <a:solidFill>
            <a:srgbClr val="6E2C12"/>
          </a:solidFill>
          <a:latin typeface="+mn-lt"/>
          <a:ea typeface="+mj-ea"/>
          <a:cs typeface="+mj-cs"/>
        </a:defRPr>
      </a:lvl1pPr>
      <a:lvl2pPr algn="l" rtl="0" fontAlgn="base">
        <a:spcBef>
          <a:spcPct val="0"/>
        </a:spcBef>
        <a:spcAft>
          <a:spcPct val="0"/>
        </a:spcAft>
        <a:defRPr sz="3600">
          <a:solidFill>
            <a:srgbClr val="6E2C12"/>
          </a:solidFill>
          <a:latin typeface="Arial" charset="0"/>
        </a:defRPr>
      </a:lvl2pPr>
      <a:lvl3pPr algn="l" rtl="0" fontAlgn="base">
        <a:spcBef>
          <a:spcPct val="0"/>
        </a:spcBef>
        <a:spcAft>
          <a:spcPct val="0"/>
        </a:spcAft>
        <a:defRPr sz="3600">
          <a:solidFill>
            <a:srgbClr val="6E2C12"/>
          </a:solidFill>
          <a:latin typeface="Arial" charset="0"/>
        </a:defRPr>
      </a:lvl3pPr>
      <a:lvl4pPr algn="l" rtl="0" fontAlgn="base">
        <a:spcBef>
          <a:spcPct val="0"/>
        </a:spcBef>
        <a:spcAft>
          <a:spcPct val="0"/>
        </a:spcAft>
        <a:defRPr sz="3600">
          <a:solidFill>
            <a:srgbClr val="6E2C12"/>
          </a:solidFill>
          <a:latin typeface="Arial" charset="0"/>
        </a:defRPr>
      </a:lvl4pPr>
      <a:lvl5pPr algn="l" rtl="0" fontAlgn="base">
        <a:spcBef>
          <a:spcPct val="0"/>
        </a:spcBef>
        <a:spcAft>
          <a:spcPct val="0"/>
        </a:spcAft>
        <a:defRPr sz="3600">
          <a:solidFill>
            <a:srgbClr val="6E2C12"/>
          </a:solidFill>
          <a:latin typeface="Arial" charset="0"/>
        </a:defRPr>
      </a:lvl5pPr>
      <a:lvl6pPr marL="457200" algn="l" rtl="0" fontAlgn="base">
        <a:spcBef>
          <a:spcPct val="0"/>
        </a:spcBef>
        <a:spcAft>
          <a:spcPct val="0"/>
        </a:spcAft>
        <a:defRPr sz="3600">
          <a:solidFill>
            <a:srgbClr val="6E2C12"/>
          </a:solidFill>
          <a:latin typeface="Arial" charset="0"/>
        </a:defRPr>
      </a:lvl6pPr>
      <a:lvl7pPr marL="914400" algn="l" rtl="0" fontAlgn="base">
        <a:spcBef>
          <a:spcPct val="0"/>
        </a:spcBef>
        <a:spcAft>
          <a:spcPct val="0"/>
        </a:spcAft>
        <a:defRPr sz="3600">
          <a:solidFill>
            <a:srgbClr val="6E2C12"/>
          </a:solidFill>
          <a:latin typeface="Arial" charset="0"/>
        </a:defRPr>
      </a:lvl7pPr>
      <a:lvl8pPr marL="1371600" algn="l" rtl="0" fontAlgn="base">
        <a:spcBef>
          <a:spcPct val="0"/>
        </a:spcBef>
        <a:spcAft>
          <a:spcPct val="0"/>
        </a:spcAft>
        <a:defRPr sz="3600">
          <a:solidFill>
            <a:srgbClr val="6E2C12"/>
          </a:solidFill>
          <a:latin typeface="Arial" charset="0"/>
        </a:defRPr>
      </a:lvl8pPr>
      <a:lvl9pPr marL="1828800" algn="l" rtl="0" fontAlgn="base">
        <a:spcBef>
          <a:spcPct val="0"/>
        </a:spcBef>
        <a:spcAft>
          <a:spcPct val="0"/>
        </a:spcAft>
        <a:defRPr sz="3600">
          <a:solidFill>
            <a:srgbClr val="6E2C12"/>
          </a:solidFill>
          <a:latin typeface="Arial" charset="0"/>
        </a:defRPr>
      </a:lvl9pPr>
    </p:titleStyle>
    <p:bodyStyle>
      <a:lvl1pPr algn="l" rtl="0" fontAlgn="base">
        <a:spcBef>
          <a:spcPct val="20000"/>
        </a:spcBef>
        <a:spcAft>
          <a:spcPts val="600"/>
        </a:spcAft>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6.jpeg"/><Relationship Id="rId4" Type="http://schemas.openxmlformats.org/officeDocument/2006/relationships/oleObject" Target="../embeddings/Microsoft_Excel_97-2003_Worksheet2.xls"/></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package" Target="../embeddings/Microsoft_Excel_Worksheet1.xlsx"/></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4.bin"/><Relationship Id="rId18" Type="http://schemas.openxmlformats.org/officeDocument/2006/relationships/oleObject" Target="../embeddings/oleObject19.bin"/><Relationship Id="rId3" Type="http://schemas.openxmlformats.org/officeDocument/2006/relationships/notesSlide" Target="../notesSlides/notesSlide22.xml"/><Relationship Id="rId7" Type="http://schemas.openxmlformats.org/officeDocument/2006/relationships/oleObject" Target="../embeddings/oleObject8.bin"/><Relationship Id="rId12" Type="http://schemas.openxmlformats.org/officeDocument/2006/relationships/oleObject" Target="../embeddings/oleObject13.bin"/><Relationship Id="rId17" Type="http://schemas.openxmlformats.org/officeDocument/2006/relationships/oleObject" Target="../embeddings/oleObject18.bin"/><Relationship Id="rId2" Type="http://schemas.openxmlformats.org/officeDocument/2006/relationships/slideLayout" Target="../slideLayouts/slideLayout6.xml"/><Relationship Id="rId16" Type="http://schemas.openxmlformats.org/officeDocument/2006/relationships/oleObject" Target="../embeddings/oleObject17.bin"/><Relationship Id="rId20" Type="http://schemas.openxmlformats.org/officeDocument/2006/relationships/oleObject" Target="../embeddings/oleObject21.bin"/><Relationship Id="rId1" Type="http://schemas.openxmlformats.org/officeDocument/2006/relationships/vmlDrawing" Target="../drawings/vmlDrawing6.vml"/><Relationship Id="rId6" Type="http://schemas.openxmlformats.org/officeDocument/2006/relationships/oleObject" Target="../embeddings/oleObject7.bin"/><Relationship Id="rId11" Type="http://schemas.openxmlformats.org/officeDocument/2006/relationships/oleObject" Target="../embeddings/oleObject12.bin"/><Relationship Id="rId5" Type="http://schemas.openxmlformats.org/officeDocument/2006/relationships/oleObject" Target="../embeddings/oleObject6.bin"/><Relationship Id="rId15" Type="http://schemas.openxmlformats.org/officeDocument/2006/relationships/oleObject" Target="../embeddings/oleObject16.bin"/><Relationship Id="rId10" Type="http://schemas.openxmlformats.org/officeDocument/2006/relationships/oleObject" Target="../embeddings/oleObject11.bin"/><Relationship Id="rId19" Type="http://schemas.openxmlformats.org/officeDocument/2006/relationships/oleObject" Target="../embeddings/oleObject20.bin"/><Relationship Id="rId4" Type="http://schemas.openxmlformats.org/officeDocument/2006/relationships/oleObject" Target="../embeddings/oleObject5.bin"/><Relationship Id="rId9" Type="http://schemas.openxmlformats.org/officeDocument/2006/relationships/oleObject" Target="../embeddings/oleObject10.bin"/><Relationship Id="rId1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24.xml"/><Relationship Id="rId7" Type="http://schemas.openxmlformats.org/officeDocument/2006/relationships/oleObject" Target="../embeddings/oleObject25.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24.bin"/><Relationship Id="rId5" Type="http://schemas.openxmlformats.org/officeDocument/2006/relationships/oleObject" Target="../embeddings/oleObject23.bin"/><Relationship Id="rId10" Type="http://schemas.openxmlformats.org/officeDocument/2006/relationships/oleObject" Target="../embeddings/oleObject28.bin"/><Relationship Id="rId4" Type="http://schemas.openxmlformats.org/officeDocument/2006/relationships/oleObject" Target="../embeddings/oleObject22.bin"/><Relationship Id="rId9" Type="http://schemas.openxmlformats.org/officeDocument/2006/relationships/oleObject" Target="../embeddings/oleObject27.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31.bin"/><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4.bin"/><Relationship Id="rId5" Type="http://schemas.openxmlformats.org/officeDocument/2006/relationships/oleObject" Target="../embeddings/oleObject33.bin"/><Relationship Id="rId4" Type="http://schemas.openxmlformats.org/officeDocument/2006/relationships/oleObject" Target="../embeddings/oleObject32.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43.jpeg"/><Relationship Id="rId4" Type="http://schemas.openxmlformats.org/officeDocument/2006/relationships/oleObject" Target="../embeddings/Microsoft_Excel_97-2003_Worksheet3.xls"/></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oleObject" Target="../embeddings/Microsoft_Excel_97-2003_Worksheet5.xls"/><Relationship Id="rId4" Type="http://schemas.openxmlformats.org/officeDocument/2006/relationships/oleObject" Target="../embeddings/Microsoft_Excel_97-2003_Worksheet4.xls"/></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oleObject" Target="../embeddings/Microsoft_Excel_97-2003_Worksheet6.xls"/></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48.wmf"/><Relationship Id="rId4" Type="http://schemas.openxmlformats.org/officeDocument/2006/relationships/oleObject" Target="../embeddings/Microsoft_Excel_97-2003_Worksheet7.xls"/></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34.xml"/><Relationship Id="rId7" Type="http://schemas.openxmlformats.org/officeDocument/2006/relationships/oleObject" Target="../embeddings/oleObject38.bin"/><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oleObject" Target="../embeddings/oleObject37.bin"/><Relationship Id="rId5" Type="http://schemas.openxmlformats.org/officeDocument/2006/relationships/oleObject" Target="../embeddings/oleObject36.bin"/><Relationship Id="rId10" Type="http://schemas.openxmlformats.org/officeDocument/2006/relationships/oleObject" Target="../embeddings/oleObject41.bin"/><Relationship Id="rId4" Type="http://schemas.openxmlformats.org/officeDocument/2006/relationships/oleObject" Target="../embeddings/oleObject35.bin"/><Relationship Id="rId9" Type="http://schemas.openxmlformats.org/officeDocument/2006/relationships/oleObject" Target="../embeddings/oleObject40.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oleObject" Target="../embeddings/oleObject44.bin"/><Relationship Id="rId5" Type="http://schemas.openxmlformats.org/officeDocument/2006/relationships/oleObject" Target="../embeddings/oleObject43.bin"/><Relationship Id="rId4" Type="http://schemas.openxmlformats.org/officeDocument/2006/relationships/oleObject" Target="../embeddings/oleObject42.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Microsoft_Excel_97-2003_Worksheet1.xls"/></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76200"/>
            <a:ext cx="7772400" cy="2971800"/>
          </a:xfrm>
        </p:spPr>
        <p:txBody>
          <a:bodyPr/>
          <a:lstStyle/>
          <a:p>
            <a:pPr fontAlgn="auto">
              <a:spcAft>
                <a:spcPts val="0"/>
              </a:spcAft>
              <a:defRPr/>
            </a:pPr>
            <a:r>
              <a:rPr lang="en-US" sz="4800" dirty="0" smtClean="0"/>
              <a:t>Chapter 9</a:t>
            </a:r>
            <a:endParaRPr lang="en-US" sz="4800" dirty="0"/>
          </a:p>
        </p:txBody>
      </p:sp>
      <p:sp>
        <p:nvSpPr>
          <p:cNvPr id="5" name="Subtitle 4"/>
          <p:cNvSpPr>
            <a:spLocks noGrp="1"/>
          </p:cNvSpPr>
          <p:nvPr>
            <p:ph type="subTitle" idx="1"/>
          </p:nvPr>
        </p:nvSpPr>
        <p:spPr>
          <a:xfrm>
            <a:off x="457200" y="3048000"/>
            <a:ext cx="8077200" cy="914400"/>
          </a:xfrm>
        </p:spPr>
        <p:txBody>
          <a:bodyPr rtlCol="0">
            <a:noAutofit/>
          </a:bodyPr>
          <a:lstStyle/>
          <a:p>
            <a:pPr fontAlgn="auto">
              <a:buFont typeface="Arial" pitchFamily="34" charset="0"/>
              <a:buNone/>
              <a:defRPr/>
            </a:pPr>
            <a:r>
              <a:rPr lang="en-US" sz="3600" dirty="0" smtClean="0">
                <a:solidFill>
                  <a:schemeClr val="tx1"/>
                </a:solidFill>
              </a:rPr>
              <a:t>Reporting and interpreting Liabilities</a:t>
            </a:r>
            <a:endParaRPr lang="en-US" sz="3600" dirty="0">
              <a:solidFill>
                <a:schemeClr val="tx1"/>
              </a:solidFill>
            </a:endParaRPr>
          </a:p>
        </p:txBody>
      </p:sp>
      <p:pic>
        <p:nvPicPr>
          <p:cNvPr id="2050" name="Picture 2" descr="C:\Users\jon\AppData\Local\Microsoft\Windows\Temporary Internet Files\Content.IE5\03UAE0C4\MP900431290[1].jpg"/>
          <p:cNvPicPr>
            <a:picLocks noChangeAspect="1" noChangeArrowheads="1"/>
          </p:cNvPicPr>
          <p:nvPr/>
        </p:nvPicPr>
        <p:blipFill>
          <a:blip r:embed="rId3"/>
          <a:srcRect/>
          <a:stretch>
            <a:fillRect/>
          </a:stretch>
        </p:blipFill>
        <p:spPr bwMode="auto">
          <a:xfrm>
            <a:off x="6019800" y="304800"/>
            <a:ext cx="2438400" cy="2438400"/>
          </a:xfrm>
          <a:prstGeom prst="rect">
            <a:avLst/>
          </a:prstGeom>
          <a:ln>
            <a:noFill/>
          </a:ln>
          <a:effectLst>
            <a:outerShdw blurRad="292100" dist="139700" dir="2700000" algn="tl" rotWithShape="0">
              <a:srgbClr val="333333">
                <a:alpha val="65000"/>
              </a:srgbClr>
            </a:outerShdw>
          </a:effectLst>
          <a:extLst>
            <a:ext uri="{909E8E84-426E-40DD-AFC4-6F175D3DCCD1}"/>
          </a:extLst>
        </p:spPr>
      </p:pic>
      <p:sp>
        <p:nvSpPr>
          <p:cNvPr id="6" name="Text Box 18"/>
          <p:cNvSpPr txBox="1">
            <a:spLocks noChangeArrowheads="1"/>
          </p:cNvSpPr>
          <p:nvPr/>
        </p:nvSpPr>
        <p:spPr bwMode="auto">
          <a:xfrm>
            <a:off x="76200" y="6553200"/>
            <a:ext cx="2057400" cy="274638"/>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1200" b="1" i="1" dirty="0">
                <a:latin typeface="Book Antiqua" pitchFamily="18" charset="0"/>
              </a:rPr>
              <a:t>McGraw-Hill/Irwin</a:t>
            </a:r>
            <a:endParaRPr lang="en-US" sz="2400" b="1" dirty="0">
              <a:effectLst>
                <a:outerShdw blurRad="38100" dist="38100" dir="2700000" algn="tl">
                  <a:srgbClr val="C0C0C0"/>
                </a:outerShdw>
              </a:effectLst>
              <a:latin typeface="Calibri" pitchFamily="34" charset="0"/>
            </a:endParaRPr>
          </a:p>
        </p:txBody>
      </p:sp>
      <p:sp>
        <p:nvSpPr>
          <p:cNvPr id="7" name="Text Box 19"/>
          <p:cNvSpPr txBox="1">
            <a:spLocks noChangeArrowheads="1"/>
          </p:cNvSpPr>
          <p:nvPr/>
        </p:nvSpPr>
        <p:spPr bwMode="auto">
          <a:xfrm>
            <a:off x="3352800" y="6553200"/>
            <a:ext cx="5791200" cy="274638"/>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auto">
              <a:spcBef>
                <a:spcPts val="0"/>
              </a:spcBef>
              <a:spcAft>
                <a:spcPts val="0"/>
              </a:spcAft>
              <a:defRPr/>
            </a:pPr>
            <a:r>
              <a:rPr lang="en-US" sz="1200" b="1" i="1" dirty="0" smtClean="0">
                <a:latin typeface="Book Antiqua" pitchFamily="18" charset="0"/>
              </a:rPr>
              <a:t>        Copyright © 2014 by The McGraw-Hill Companies, Inc. All rights reserved.</a:t>
            </a:r>
            <a:endParaRPr lang="en-US" sz="2400" b="1" dirty="0" smtClean="0">
              <a:effectLst>
                <a:outerShdw blurRad="38100" dist="38100" dir="2700000" algn="tl">
                  <a:srgbClr val="C0C0C0"/>
                </a:outerShdw>
              </a:effectLst>
              <a:latin typeface="Calibri" pitchFamily="34" charset="0"/>
            </a:endParaRPr>
          </a:p>
        </p:txBody>
      </p:sp>
    </p:spTree>
  </p:cSld>
  <p:clrMapOvr>
    <a:masterClrMapping/>
  </p:clrMapOvr>
  <p:transition>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fontAlgn="auto">
              <a:spcAft>
                <a:spcPts val="0"/>
              </a:spcAft>
              <a:defRPr/>
            </a:pPr>
            <a:r>
              <a:rPr lang="en-US" dirty="0" smtClean="0"/>
              <a:t>Notes Payable</a:t>
            </a:r>
          </a:p>
        </p:txBody>
      </p:sp>
      <p:sp>
        <p:nvSpPr>
          <p:cNvPr id="25603" name="Rectangle 3"/>
          <p:cNvSpPr>
            <a:spLocks noChangeArrowheads="1"/>
          </p:cNvSpPr>
          <p:nvPr/>
        </p:nvSpPr>
        <p:spPr bwMode="auto">
          <a:xfrm>
            <a:off x="228600" y="1752600"/>
            <a:ext cx="8458200" cy="2743200"/>
          </a:xfrm>
          <a:prstGeom prst="rect">
            <a:avLst/>
          </a:prstGeom>
          <a:solidFill>
            <a:schemeClr val="accent2">
              <a:lumMod val="60000"/>
              <a:lumOff val="40000"/>
            </a:schemeClr>
          </a:solidFill>
          <a:ln w="9525">
            <a:solidFill>
              <a:schemeClr val="tx1"/>
            </a:solidFill>
            <a:miter lim="800000"/>
            <a:headEnd/>
            <a:tailEnd/>
          </a:ln>
          <a:effectLst>
            <a:outerShdw dist="107763" dir="2700000" algn="ctr" rotWithShape="0">
              <a:schemeClr val="bg2"/>
            </a:outerShdw>
          </a:effectLst>
        </p:spPr>
        <p:txBody>
          <a:bodyPr anchor="ctr"/>
          <a:lstStyle/>
          <a:p>
            <a:pPr algn="ctr" fontAlgn="auto">
              <a:spcBef>
                <a:spcPct val="20000"/>
              </a:spcBef>
              <a:spcAft>
                <a:spcPts val="0"/>
              </a:spcAft>
              <a:buClr>
                <a:schemeClr val="tx1"/>
              </a:buClr>
              <a:buSzPct val="80000"/>
              <a:buFont typeface="Wingdings" pitchFamily="-112" charset="2"/>
              <a:buNone/>
              <a:defRPr/>
            </a:pPr>
            <a:r>
              <a:rPr lang="en-US" sz="3000" b="1" dirty="0"/>
              <a:t>A note payable specifies </a:t>
            </a:r>
            <a:r>
              <a:rPr lang="en-US" sz="3000" b="1" dirty="0"/>
              <a:t>an annual </a:t>
            </a:r>
            <a:r>
              <a:rPr lang="en-US" sz="3000" b="1" dirty="0"/>
              <a:t>interest rate associated with the borrowing. </a:t>
            </a:r>
          </a:p>
          <a:p>
            <a:pPr lvl="1" fontAlgn="auto">
              <a:spcBef>
                <a:spcPct val="20000"/>
              </a:spcBef>
              <a:spcAft>
                <a:spcPts val="0"/>
              </a:spcAft>
              <a:buClr>
                <a:schemeClr val="tx1"/>
              </a:buClr>
              <a:buSzPct val="80000"/>
              <a:buFont typeface="Wingdings" pitchFamily="-112" charset="2"/>
              <a:buChar char="Ø"/>
              <a:defRPr/>
            </a:pPr>
            <a:r>
              <a:rPr lang="en-US" sz="2700" b="1" dirty="0"/>
              <a:t>To the lender, interest is a </a:t>
            </a:r>
            <a:r>
              <a:rPr lang="en-US" sz="2700" b="1" dirty="0">
                <a:solidFill>
                  <a:srgbClr val="990000"/>
                </a:solidFill>
              </a:rPr>
              <a:t>revenue</a:t>
            </a:r>
            <a:r>
              <a:rPr lang="en-US" sz="2700" b="1" dirty="0"/>
              <a:t>.</a:t>
            </a:r>
          </a:p>
          <a:p>
            <a:pPr lvl="1" fontAlgn="auto">
              <a:spcBef>
                <a:spcPct val="20000"/>
              </a:spcBef>
              <a:spcAft>
                <a:spcPts val="0"/>
              </a:spcAft>
              <a:buClr>
                <a:schemeClr val="tx1"/>
              </a:buClr>
              <a:buSzPct val="80000"/>
              <a:buFont typeface="Wingdings" pitchFamily="-112" charset="2"/>
              <a:buChar char="Ø"/>
              <a:defRPr/>
            </a:pPr>
            <a:r>
              <a:rPr lang="en-US" sz="2700" b="1" dirty="0"/>
              <a:t>To the borrower, interest is an </a:t>
            </a:r>
            <a:r>
              <a:rPr lang="en-US" sz="2700" b="1" dirty="0">
                <a:solidFill>
                  <a:srgbClr val="990000"/>
                </a:solidFill>
              </a:rPr>
              <a:t>expense</a:t>
            </a:r>
            <a:r>
              <a:rPr lang="en-US" sz="2700" b="1" dirty="0">
                <a:effectLst>
                  <a:outerShdw blurRad="38100" dist="38100" dir="2700000" algn="tl">
                    <a:srgbClr val="FFFFFF"/>
                  </a:outerShdw>
                </a:effectLst>
              </a:rPr>
              <a:t>.</a:t>
            </a:r>
          </a:p>
        </p:txBody>
      </p:sp>
      <p:sp>
        <p:nvSpPr>
          <p:cNvPr id="153603" name="Rectangle 5"/>
          <p:cNvSpPr>
            <a:spLocks noChangeArrowheads="1"/>
          </p:cNvSpPr>
          <p:nvPr/>
        </p:nvSpPr>
        <p:spPr bwMode="auto">
          <a:xfrm>
            <a:off x="230188" y="4681538"/>
            <a:ext cx="8759825" cy="576262"/>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3200" b="1">
                <a:solidFill>
                  <a:srgbClr val="000000"/>
                </a:solidFill>
              </a:rPr>
              <a:t>Interest  =  Principal × Interest Rate × Time</a:t>
            </a:r>
          </a:p>
        </p:txBody>
      </p:sp>
      <p:sp>
        <p:nvSpPr>
          <p:cNvPr id="25606" name="Rectangle 6"/>
          <p:cNvSpPr>
            <a:spLocks noChangeArrowheads="1"/>
          </p:cNvSpPr>
          <p:nvPr/>
        </p:nvSpPr>
        <p:spPr bwMode="auto">
          <a:xfrm>
            <a:off x="457200" y="5638800"/>
            <a:ext cx="6172200" cy="1092200"/>
          </a:xfrm>
          <a:prstGeom prst="rect">
            <a:avLst/>
          </a:prstGeom>
          <a:solidFill>
            <a:schemeClr val="accent6">
              <a:lumMod val="40000"/>
              <a:lumOff val="60000"/>
            </a:schemeClr>
          </a:solidFill>
          <a:ln w="9525">
            <a:solidFill>
              <a:schemeClr val="tx1"/>
            </a:solidFill>
            <a:miter lim="800000"/>
            <a:headEnd/>
            <a:tailEnd/>
          </a:ln>
          <a:effectLst>
            <a:outerShdw dist="107763" dir="2700000" algn="ctr" rotWithShape="0">
              <a:schemeClr val="bg2"/>
            </a:outerShdw>
          </a:effectLst>
        </p:spPr>
        <p:txBody>
          <a:bodyPr anchor="ctr" anchorCtr="1"/>
          <a:lstStyle/>
          <a:p>
            <a:pPr algn="ctr" eaLnBrk="0" fontAlgn="auto" hangingPunct="0">
              <a:spcBef>
                <a:spcPts val="0"/>
              </a:spcBef>
              <a:spcAft>
                <a:spcPts val="0"/>
              </a:spcAft>
              <a:defRPr/>
            </a:pPr>
            <a:r>
              <a:rPr lang="en-US" sz="2000" b="1" dirty="0">
                <a:solidFill>
                  <a:schemeClr val="tx1">
                    <a:lumMod val="95000"/>
                    <a:lumOff val="5000"/>
                  </a:schemeClr>
                </a:solidFill>
              </a:rPr>
              <a:t>When computing interest for one year, “Time” equals 1</a:t>
            </a:r>
            <a:r>
              <a:rPr lang="en-US" sz="2000" b="1" dirty="0">
                <a:solidFill>
                  <a:schemeClr val="tx1">
                    <a:lumMod val="95000"/>
                    <a:lumOff val="5000"/>
                  </a:schemeClr>
                </a:solidFill>
              </a:rPr>
              <a:t>. When </a:t>
            </a:r>
            <a:r>
              <a:rPr lang="en-US" sz="2000" b="1" dirty="0">
                <a:solidFill>
                  <a:schemeClr val="tx1">
                    <a:lumMod val="95000"/>
                    <a:lumOff val="5000"/>
                  </a:schemeClr>
                </a:solidFill>
              </a:rPr>
              <a:t>the computation period is less than one year, then “Time” is a fraction.</a:t>
            </a:r>
          </a:p>
        </p:txBody>
      </p:sp>
      <p:cxnSp>
        <p:nvCxnSpPr>
          <p:cNvPr id="25607" name="AutoShape 7"/>
          <p:cNvCxnSpPr>
            <a:cxnSpLocks noChangeShapeType="1"/>
            <a:stCxn id="25606" idx="3"/>
          </p:cNvCxnSpPr>
          <p:nvPr/>
        </p:nvCxnSpPr>
        <p:spPr bwMode="auto">
          <a:xfrm flipV="1">
            <a:off x="6629400" y="5181600"/>
            <a:ext cx="1600200" cy="1003300"/>
          </a:xfrm>
          <a:prstGeom prst="bentConnector3">
            <a:avLst>
              <a:gd name="adj1" fmla="val 101130"/>
            </a:avLst>
          </a:prstGeom>
          <a:noFill/>
          <a:ln w="38100">
            <a:solidFill>
              <a:schemeClr val="tx1"/>
            </a:solidFill>
            <a:miter lim="800000"/>
            <a:headEnd/>
            <a:tailEnd type="triangle" w="med" len="med"/>
          </a:ln>
        </p:spPr>
      </p:cxn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606"/>
                                        </p:tgtEl>
                                        <p:attrNameLst>
                                          <p:attrName>style.visibility</p:attrName>
                                        </p:attrNameLst>
                                      </p:cBhvr>
                                      <p:to>
                                        <p:strVal val="visible"/>
                                      </p:to>
                                    </p:set>
                                    <p:anim calcmode="lin" valueType="num">
                                      <p:cBhvr additive="base">
                                        <p:cTn id="7" dur="500" fill="hold"/>
                                        <p:tgtEl>
                                          <p:spTgt spid="25606"/>
                                        </p:tgtEl>
                                        <p:attrNameLst>
                                          <p:attrName>ppt_x</p:attrName>
                                        </p:attrNameLst>
                                      </p:cBhvr>
                                      <p:tavLst>
                                        <p:tav tm="0">
                                          <p:val>
                                            <p:strVal val="0-#ppt_w/2"/>
                                          </p:val>
                                        </p:tav>
                                        <p:tav tm="100000">
                                          <p:val>
                                            <p:strVal val="#ppt_x"/>
                                          </p:val>
                                        </p:tav>
                                      </p:tavLst>
                                    </p:anim>
                                    <p:anim calcmode="lin" valueType="num">
                                      <p:cBhvr additive="base">
                                        <p:cTn id="8" dur="500" fill="hold"/>
                                        <p:tgtEl>
                                          <p:spTgt spid="2560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25607"/>
                                        </p:tgtEl>
                                        <p:attrNameLst>
                                          <p:attrName>style.visibility</p:attrName>
                                        </p:attrNameLst>
                                      </p:cBhvr>
                                      <p:to>
                                        <p:strVal val="visible"/>
                                      </p:to>
                                    </p:set>
                                    <p:animEffect transition="in" filter="strips(upRight)">
                                      <p:cBhvr>
                                        <p:cTn id="12"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fontAlgn="auto">
              <a:spcAft>
                <a:spcPts val="0"/>
              </a:spcAft>
              <a:defRPr/>
            </a:pPr>
            <a:r>
              <a:rPr lang="en-US" dirty="0" smtClean="0"/>
              <a:t>Notes Payable</a:t>
            </a:r>
          </a:p>
        </p:txBody>
      </p:sp>
      <p:sp>
        <p:nvSpPr>
          <p:cNvPr id="27652" name="Rectangle 4"/>
          <p:cNvSpPr>
            <a:spLocks noChangeArrowheads="1"/>
          </p:cNvSpPr>
          <p:nvPr/>
        </p:nvSpPr>
        <p:spPr bwMode="auto">
          <a:xfrm>
            <a:off x="457200" y="1752600"/>
            <a:ext cx="4343400" cy="2743200"/>
          </a:xfrm>
          <a:prstGeom prst="rect">
            <a:avLst/>
          </a:prstGeom>
          <a:solidFill>
            <a:schemeClr val="accent5">
              <a:lumMod val="20000"/>
              <a:lumOff val="80000"/>
            </a:schemeClr>
          </a:solidFill>
          <a:ln w="9525">
            <a:solidFill>
              <a:schemeClr val="tx1"/>
            </a:solidFill>
            <a:miter lim="800000"/>
            <a:headEnd/>
            <a:tailEnd/>
          </a:ln>
          <a:effectLst>
            <a:outerShdw dist="107763" dir="2700000" algn="ctr" rotWithShape="0">
              <a:schemeClr val="bg2"/>
            </a:outerShdw>
          </a:effectLst>
        </p:spPr>
        <p:txBody>
          <a:bodyPr anchor="ctr" anchorCtr="1"/>
          <a:lstStyle/>
          <a:p>
            <a:pPr algn="ctr" eaLnBrk="0" fontAlgn="auto" hangingPunct="0">
              <a:spcBef>
                <a:spcPts val="0"/>
              </a:spcBef>
              <a:spcAft>
                <a:spcPts val="0"/>
              </a:spcAft>
              <a:defRPr/>
            </a:pPr>
            <a:r>
              <a:rPr lang="en-US" sz="2800" b="1" dirty="0">
                <a:solidFill>
                  <a:srgbClr val="990000"/>
                </a:solidFill>
              </a:rPr>
              <a:t>Starbucks borrows $100,000 for 2 months at an annual interest rate of 12%</a:t>
            </a:r>
            <a:r>
              <a:rPr lang="en-US" sz="2800" b="1" dirty="0">
                <a:solidFill>
                  <a:srgbClr val="990000"/>
                </a:solidFill>
              </a:rPr>
              <a:t>. Compute </a:t>
            </a:r>
            <a:r>
              <a:rPr lang="en-US" sz="2800" b="1" dirty="0">
                <a:solidFill>
                  <a:srgbClr val="990000"/>
                </a:solidFill>
              </a:rPr>
              <a:t>the interest on the note for the loan period.</a:t>
            </a:r>
          </a:p>
        </p:txBody>
      </p:sp>
      <p:graphicFrame>
        <p:nvGraphicFramePr>
          <p:cNvPr id="159744" name="Object 10"/>
          <p:cNvGraphicFramePr>
            <a:graphicFrameLocks/>
          </p:cNvGraphicFramePr>
          <p:nvPr/>
        </p:nvGraphicFramePr>
        <p:xfrm>
          <a:off x="171450" y="4708525"/>
          <a:ext cx="8743950" cy="1844675"/>
        </p:xfrm>
        <a:graphic>
          <a:graphicData uri="http://schemas.openxmlformats.org/presentationml/2006/ole">
            <p:oleObj spid="_x0000_s74762" name="Worksheet" r:id="rId4" imgW="4282920" imgH="959400" progId="Excel.Sheet.8">
              <p:embed/>
            </p:oleObj>
          </a:graphicData>
        </a:graphic>
      </p:graphicFrame>
      <p:pic>
        <p:nvPicPr>
          <p:cNvPr id="74765" name="Picture 6" descr="C:\Users\DoddandSusan\AppData\Local\Microsoft\Windows\Temporary Internet Files\Content.IE5\7DRPAD1C\MPj04385850000[1].jpg"/>
          <p:cNvPicPr>
            <a:picLocks noChangeAspect="1" noChangeArrowheads="1"/>
          </p:cNvPicPr>
          <p:nvPr/>
        </p:nvPicPr>
        <p:blipFill>
          <a:blip r:embed="rId5"/>
          <a:srcRect/>
          <a:stretch>
            <a:fillRect/>
          </a:stretch>
        </p:blipFill>
        <p:spPr bwMode="auto">
          <a:xfrm>
            <a:off x="5181600" y="2057400"/>
            <a:ext cx="3544888" cy="2352675"/>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9744"/>
                                        </p:tgtEl>
                                        <p:attrNameLst>
                                          <p:attrName>style.visibility</p:attrName>
                                        </p:attrNameLst>
                                      </p:cBhvr>
                                      <p:to>
                                        <p:strVal val="visible"/>
                                      </p:to>
                                    </p:set>
                                    <p:anim calcmode="lin" valueType="num">
                                      <p:cBhvr additive="base">
                                        <p:cTn id="7" dur="500" fill="hold"/>
                                        <p:tgtEl>
                                          <p:spTgt spid="159744"/>
                                        </p:tgtEl>
                                        <p:attrNameLst>
                                          <p:attrName>ppt_x</p:attrName>
                                        </p:attrNameLst>
                                      </p:cBhvr>
                                      <p:tavLst>
                                        <p:tav tm="0">
                                          <p:val>
                                            <p:strVal val="#ppt_x"/>
                                          </p:val>
                                        </p:tav>
                                        <p:tav tm="100000">
                                          <p:val>
                                            <p:strVal val="#ppt_x"/>
                                          </p:val>
                                        </p:tav>
                                      </p:tavLst>
                                    </p:anim>
                                    <p:anim calcmode="lin" valueType="num">
                                      <p:cBhvr additive="base">
                                        <p:cTn id="8" dur="500" fill="hold"/>
                                        <p:tgtEl>
                                          <p:spTgt spid="1597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fontAlgn="auto">
              <a:spcAft>
                <a:spcPts val="0"/>
              </a:spcAft>
              <a:defRPr/>
            </a:pPr>
            <a:r>
              <a:rPr lang="en-US" dirty="0" smtClean="0"/>
              <a:t>International Perspective—IFRS</a:t>
            </a:r>
            <a:br>
              <a:rPr lang="en-US" dirty="0" smtClean="0"/>
            </a:br>
            <a:r>
              <a:rPr lang="en-US" sz="2400" dirty="0" smtClean="0"/>
              <a:t>Refinanced Debt: Current or Noncurrent?</a:t>
            </a:r>
            <a:endParaRPr lang="en-US" dirty="0" smtClean="0"/>
          </a:p>
        </p:txBody>
      </p:sp>
      <p:pic>
        <p:nvPicPr>
          <p:cNvPr id="93186" name="Picture 10" descr="C:\Users\DoddandSusan\AppData\Local\Microsoft\Windows\Temporary Internet Files\Content.IE5\7DRPAD1C\MCj04396130000[1].png"/>
          <p:cNvPicPr>
            <a:picLocks noChangeAspect="1" noChangeArrowheads="1"/>
          </p:cNvPicPr>
          <p:nvPr/>
        </p:nvPicPr>
        <p:blipFill>
          <a:blip r:embed="rId3"/>
          <a:srcRect/>
          <a:stretch>
            <a:fillRect/>
          </a:stretch>
        </p:blipFill>
        <p:spPr bwMode="auto">
          <a:xfrm>
            <a:off x="7696200" y="762000"/>
            <a:ext cx="1263650" cy="1390650"/>
          </a:xfrm>
          <a:prstGeom prst="rect">
            <a:avLst/>
          </a:prstGeom>
          <a:noFill/>
          <a:ln w="9525">
            <a:noFill/>
            <a:miter lim="800000"/>
            <a:headEnd/>
            <a:tailEnd/>
          </a:ln>
        </p:spPr>
      </p:pic>
      <p:sp>
        <p:nvSpPr>
          <p:cNvPr id="12" name="TextBox 11"/>
          <p:cNvSpPr txBox="1"/>
          <p:nvPr/>
        </p:nvSpPr>
        <p:spPr>
          <a:xfrm>
            <a:off x="228600" y="2239963"/>
            <a:ext cx="8610600" cy="1570037"/>
          </a:xfrm>
          <a:prstGeom prst="rect">
            <a:avLst/>
          </a:prstGeom>
          <a:solidFill>
            <a:schemeClr val="accent2">
              <a:lumMod val="60000"/>
              <a:lumOff val="40000"/>
            </a:schemeClr>
          </a:solidFill>
          <a:ln>
            <a:solidFill>
              <a:schemeClr val="tx1"/>
            </a:solidFill>
          </a:ln>
        </p:spPr>
        <p:txBody>
          <a:bodyPr>
            <a:spAutoFit/>
          </a:bodyPr>
          <a:lstStyle/>
          <a:p>
            <a:pPr algn="ctr" fontAlgn="auto">
              <a:spcBef>
                <a:spcPts val="0"/>
              </a:spcBef>
              <a:spcAft>
                <a:spcPts val="0"/>
              </a:spcAft>
              <a:defRPr/>
            </a:pPr>
            <a:r>
              <a:rPr lang="en-US" sz="2400" dirty="0">
                <a:latin typeface="+mn-lt"/>
              </a:rPr>
              <a:t>Instead of repaying a debt from current cash, a company may refinance it either by negotiating a new loan agreement with a new maturity date or by borrowing money from a new creditor and repaying the original creditor.</a:t>
            </a:r>
          </a:p>
        </p:txBody>
      </p:sp>
      <p:sp>
        <p:nvSpPr>
          <p:cNvPr id="93188" name="TextBox 13"/>
          <p:cNvSpPr txBox="1">
            <a:spLocks noChangeArrowheads="1"/>
          </p:cNvSpPr>
          <p:nvPr/>
        </p:nvSpPr>
        <p:spPr bwMode="auto">
          <a:xfrm>
            <a:off x="304800" y="3817938"/>
            <a:ext cx="8534400" cy="830262"/>
          </a:xfrm>
          <a:prstGeom prst="rect">
            <a:avLst/>
          </a:prstGeom>
          <a:noFill/>
          <a:ln w="9525">
            <a:noFill/>
            <a:miter lim="800000"/>
            <a:headEnd/>
            <a:tailEnd/>
          </a:ln>
        </p:spPr>
        <p:txBody>
          <a:bodyPr>
            <a:spAutoFit/>
          </a:bodyPr>
          <a:lstStyle/>
          <a:p>
            <a:pPr algn="ctr"/>
            <a:r>
              <a:rPr lang="en-US" sz="2400"/>
              <a:t>US GAAP and IFRS differ with respect to the timing of the refinancing. </a:t>
            </a:r>
          </a:p>
        </p:txBody>
      </p:sp>
      <p:sp>
        <p:nvSpPr>
          <p:cNvPr id="15" name="Rectangle 14"/>
          <p:cNvSpPr/>
          <p:nvPr/>
        </p:nvSpPr>
        <p:spPr>
          <a:xfrm>
            <a:off x="4724400" y="4648200"/>
            <a:ext cx="39624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effectLst>
                  <a:outerShdw blurRad="38100" dist="38100" dir="2700000" algn="tl">
                    <a:srgbClr val="000000">
                      <a:alpha val="43137"/>
                    </a:srgbClr>
                  </a:outerShdw>
                </a:effectLst>
              </a:rPr>
              <a:t>In the case of IFRS, the actual refinancing must take place by the balance sheet date. </a:t>
            </a:r>
          </a:p>
        </p:txBody>
      </p:sp>
      <p:sp>
        <p:nvSpPr>
          <p:cNvPr id="16" name="Rectangle 15"/>
          <p:cNvSpPr/>
          <p:nvPr/>
        </p:nvSpPr>
        <p:spPr>
          <a:xfrm>
            <a:off x="457200" y="4648200"/>
            <a:ext cx="39624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effectLst>
                  <a:outerShdw blurRad="38100" dist="38100" dir="2700000" algn="tl">
                    <a:srgbClr val="000000">
                      <a:alpha val="43137"/>
                    </a:srgbClr>
                  </a:outerShdw>
                </a:effectLst>
              </a:rPr>
              <a:t>Under GAAP, the ability to refinance must be in place before the financial statements are issued.</a:t>
            </a: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fontAlgn="auto">
              <a:spcAft>
                <a:spcPts val="0"/>
              </a:spcAft>
              <a:defRPr/>
            </a:pPr>
            <a:r>
              <a:rPr lang="en-US" dirty="0" smtClean="0"/>
              <a:t>Deferred Revenues</a:t>
            </a:r>
          </a:p>
        </p:txBody>
      </p:sp>
      <p:sp>
        <p:nvSpPr>
          <p:cNvPr id="8" name="TextBox 7"/>
          <p:cNvSpPr txBox="1"/>
          <p:nvPr/>
        </p:nvSpPr>
        <p:spPr>
          <a:xfrm>
            <a:off x="152400" y="1817688"/>
            <a:ext cx="8686800" cy="1077912"/>
          </a:xfrm>
          <a:prstGeom prst="rect">
            <a:avLst/>
          </a:prstGeom>
          <a:solidFill>
            <a:schemeClr val="accent2">
              <a:lumMod val="50000"/>
            </a:schemeClr>
          </a:solidFill>
          <a:ln>
            <a:solidFill>
              <a:schemeClr val="tx1"/>
            </a:solidFill>
          </a:ln>
        </p:spPr>
        <p:txBody>
          <a:bodyPr>
            <a:spAutoFit/>
          </a:bodyPr>
          <a:lstStyle/>
          <a:p>
            <a:pPr algn="ctr" fontAlgn="auto">
              <a:spcBef>
                <a:spcPts val="0"/>
              </a:spcBef>
              <a:spcAft>
                <a:spcPts val="0"/>
              </a:spcAft>
              <a:defRPr/>
            </a:pPr>
            <a:r>
              <a:rPr lang="en-US" sz="3200" dirty="0">
                <a:solidFill>
                  <a:schemeClr val="bg1"/>
                </a:solidFill>
                <a:latin typeface="+mn-lt"/>
              </a:rPr>
              <a:t>Revenues that have been collected but not earned. </a:t>
            </a:r>
          </a:p>
        </p:txBody>
      </p:sp>
      <p:pic>
        <p:nvPicPr>
          <p:cNvPr id="95235" name="Picture 2"/>
          <p:cNvPicPr>
            <a:picLocks noChangeAspect="1" noChangeArrowheads="1"/>
          </p:cNvPicPr>
          <p:nvPr/>
        </p:nvPicPr>
        <p:blipFill>
          <a:blip r:embed="rId3"/>
          <a:srcRect/>
          <a:stretch>
            <a:fillRect/>
          </a:stretch>
        </p:blipFill>
        <p:spPr bwMode="auto">
          <a:xfrm>
            <a:off x="304800" y="4800600"/>
            <a:ext cx="8521700" cy="1765300"/>
          </a:xfrm>
          <a:prstGeom prst="rect">
            <a:avLst/>
          </a:prstGeom>
          <a:noFill/>
          <a:ln w="9525">
            <a:noFill/>
            <a:miter lim="800000"/>
            <a:headEnd/>
            <a:tailEnd/>
          </a:ln>
        </p:spPr>
      </p:pic>
      <p:sp>
        <p:nvSpPr>
          <p:cNvPr id="10" name="TextBox 9"/>
          <p:cNvSpPr txBox="1"/>
          <p:nvPr/>
        </p:nvSpPr>
        <p:spPr>
          <a:xfrm>
            <a:off x="152400" y="3219450"/>
            <a:ext cx="8686800" cy="1200150"/>
          </a:xfrm>
          <a:prstGeom prst="rect">
            <a:avLst/>
          </a:prstGeom>
          <a:solidFill>
            <a:schemeClr val="accent2">
              <a:lumMod val="40000"/>
              <a:lumOff val="60000"/>
            </a:schemeClr>
          </a:solidFill>
          <a:ln>
            <a:solidFill>
              <a:schemeClr val="tx1"/>
            </a:solidFill>
          </a:ln>
        </p:spPr>
        <p:txBody>
          <a:bodyPr>
            <a:spAutoFit/>
          </a:bodyPr>
          <a:lstStyle/>
          <a:p>
            <a:pPr algn="ctr" fontAlgn="auto">
              <a:spcBef>
                <a:spcPts val="0"/>
              </a:spcBef>
              <a:spcAft>
                <a:spcPts val="0"/>
              </a:spcAft>
              <a:defRPr/>
            </a:pPr>
            <a:r>
              <a:rPr lang="en-US" sz="2400" dirty="0">
                <a:solidFill>
                  <a:schemeClr val="accent2">
                    <a:lumMod val="50000"/>
                  </a:schemeClr>
                </a:solidFill>
                <a:latin typeface="+mn-lt"/>
              </a:rPr>
              <a:t>Deferred revenues are reported as a liability because cash has been collected but the related revenue has not been earned by the end of the accounting period.</a:t>
            </a: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fontAlgn="auto">
              <a:spcAft>
                <a:spcPts val="0"/>
              </a:spcAft>
              <a:defRPr/>
            </a:pPr>
            <a:r>
              <a:rPr lang="en-US" dirty="0" smtClean="0"/>
              <a:t>Estimated Liabilities</a:t>
            </a:r>
          </a:p>
        </p:txBody>
      </p:sp>
      <p:sp>
        <p:nvSpPr>
          <p:cNvPr id="3" name="TextBox 2"/>
          <p:cNvSpPr txBox="1"/>
          <p:nvPr/>
        </p:nvSpPr>
        <p:spPr>
          <a:xfrm>
            <a:off x="685800" y="1744663"/>
            <a:ext cx="7772400" cy="830262"/>
          </a:xfrm>
          <a:prstGeom prst="rect">
            <a:avLst/>
          </a:prstGeom>
          <a:solidFill>
            <a:schemeClr val="accent2">
              <a:lumMod val="60000"/>
              <a:lumOff val="40000"/>
            </a:schemeClr>
          </a:solidFill>
          <a:ln>
            <a:solidFill>
              <a:schemeClr val="tx1"/>
            </a:solidFill>
          </a:ln>
        </p:spPr>
        <p:txBody>
          <a:bodyPr>
            <a:spAutoFit/>
          </a:bodyPr>
          <a:lstStyle/>
          <a:p>
            <a:pPr algn="ctr" fontAlgn="auto">
              <a:spcBef>
                <a:spcPts val="0"/>
              </a:spcBef>
              <a:spcAft>
                <a:spcPts val="0"/>
              </a:spcAft>
              <a:defRPr/>
            </a:pPr>
            <a:r>
              <a:rPr lang="en-US" sz="2400" dirty="0">
                <a:latin typeface="+mn-lt"/>
              </a:rPr>
              <a:t>Contingent liabilities are potential liabilities that are created as a result of a past event.</a:t>
            </a:r>
          </a:p>
        </p:txBody>
      </p:sp>
      <p:sp>
        <p:nvSpPr>
          <p:cNvPr id="75789" name="Rectangle 2"/>
          <p:cNvSpPr>
            <a:spLocks noChangeArrowheads="1"/>
          </p:cNvSpPr>
          <p:nvPr/>
        </p:nvSpPr>
        <p:spPr bwMode="auto">
          <a:xfrm>
            <a:off x="0" y="0"/>
            <a:ext cx="338138" cy="200025"/>
          </a:xfrm>
          <a:prstGeom prst="rect">
            <a:avLst/>
          </a:prstGeom>
          <a:noFill/>
          <a:ln w="9525">
            <a:noFill/>
            <a:miter lim="800000"/>
            <a:headEnd/>
            <a:tailEnd/>
          </a:ln>
        </p:spPr>
        <p:txBody>
          <a:bodyPr wrap="none" anchor="ctr">
            <a:spAutoFit/>
          </a:bodyPr>
          <a:lstStyle/>
          <a:p>
            <a:pPr eaLnBrk="0" hangingPunct="0">
              <a:tabLst>
                <a:tab pos="152400" algn="l"/>
                <a:tab pos="1219200" algn="l"/>
                <a:tab pos="2609850" algn="ctr"/>
                <a:tab pos="3238500" algn="l"/>
              </a:tabLst>
            </a:pPr>
            <a:r>
              <a:rPr lang="en-US" sz="700" b="1">
                <a:latin typeface="Times New Roman" pitchFamily="18" charset="0"/>
                <a:cs typeface="Times New Roman" pitchFamily="18" charset="0"/>
              </a:rPr>
              <a:t>	</a:t>
            </a:r>
            <a:endParaRPr lang="en-US"/>
          </a:p>
        </p:txBody>
      </p:sp>
      <p:graphicFrame>
        <p:nvGraphicFramePr>
          <p:cNvPr id="75786" name="Object 10"/>
          <p:cNvGraphicFramePr>
            <a:graphicFrameLocks noChangeAspect="1"/>
          </p:cNvGraphicFramePr>
          <p:nvPr/>
        </p:nvGraphicFramePr>
        <p:xfrm>
          <a:off x="139700" y="3081338"/>
          <a:ext cx="8763000" cy="873125"/>
        </p:xfrm>
        <a:graphic>
          <a:graphicData uri="http://schemas.openxmlformats.org/presentationml/2006/ole">
            <p:oleObj spid="_x0000_s75786" name="Worksheet" r:id="rId4" imgW="5763873" imgH="574419" progId="Excel.Sheet.12">
              <p:embed/>
            </p:oleObj>
          </a:graphicData>
        </a:graphic>
      </p:graphicFrame>
      <p:sp>
        <p:nvSpPr>
          <p:cNvPr id="10" name="TextBox 9"/>
          <p:cNvSpPr txBox="1"/>
          <p:nvPr/>
        </p:nvSpPr>
        <p:spPr>
          <a:xfrm>
            <a:off x="685800" y="4229100"/>
            <a:ext cx="7772400" cy="2247900"/>
          </a:xfrm>
          <a:prstGeom prst="rect">
            <a:avLst/>
          </a:prstGeom>
          <a:solidFill>
            <a:schemeClr val="accent2">
              <a:lumMod val="60000"/>
              <a:lumOff val="40000"/>
            </a:schemeClr>
          </a:solidFill>
          <a:ln>
            <a:solidFill>
              <a:schemeClr val="tx1"/>
            </a:solidFill>
          </a:ln>
        </p:spPr>
        <p:txBody>
          <a:bodyPr>
            <a:spAutoFit/>
          </a:bodyPr>
          <a:lstStyle/>
          <a:p>
            <a:pPr fontAlgn="auto" hangingPunct="0">
              <a:spcBef>
                <a:spcPts val="0"/>
              </a:spcBef>
              <a:spcAft>
                <a:spcPts val="0"/>
              </a:spcAft>
              <a:defRPr/>
            </a:pPr>
            <a:r>
              <a:rPr lang="en-US" sz="2000" dirty="0">
                <a:latin typeface="+mn-lt"/>
              </a:rPr>
              <a:t>The probabilities of occurrence are defined in the following manner:</a:t>
            </a:r>
          </a:p>
          <a:p>
            <a:pPr marL="914400" lvl="1" indent="-457200" fontAlgn="auto" hangingPunct="0">
              <a:spcBef>
                <a:spcPts val="0"/>
              </a:spcBef>
              <a:spcAft>
                <a:spcPts val="0"/>
              </a:spcAft>
              <a:buFont typeface="+mj-lt"/>
              <a:buAutoNum type="arabicPeriod"/>
              <a:defRPr/>
            </a:pPr>
            <a:r>
              <a:rPr lang="en-US" sz="2000" dirty="0">
                <a:solidFill>
                  <a:srgbClr val="C00000"/>
                </a:solidFill>
                <a:latin typeface="+mn-lt"/>
              </a:rPr>
              <a:t>Probable</a:t>
            </a:r>
            <a:r>
              <a:rPr lang="en-US" sz="2000" dirty="0">
                <a:latin typeface="+mn-lt"/>
              </a:rPr>
              <a:t>—the chance that the future event or events will occur is high.</a:t>
            </a:r>
          </a:p>
          <a:p>
            <a:pPr marL="914400" lvl="1" indent="-457200" fontAlgn="auto" hangingPunct="0">
              <a:spcBef>
                <a:spcPts val="0"/>
              </a:spcBef>
              <a:spcAft>
                <a:spcPts val="0"/>
              </a:spcAft>
              <a:buFont typeface="+mj-lt"/>
              <a:buAutoNum type="arabicPeriod"/>
              <a:defRPr/>
            </a:pPr>
            <a:r>
              <a:rPr lang="en-US" sz="2000" dirty="0">
                <a:solidFill>
                  <a:srgbClr val="C00000"/>
                </a:solidFill>
                <a:latin typeface="+mn-lt"/>
              </a:rPr>
              <a:t>Reasonably possible</a:t>
            </a:r>
            <a:r>
              <a:rPr lang="en-US" sz="2000" dirty="0">
                <a:latin typeface="+mn-lt"/>
              </a:rPr>
              <a:t>—the chance that the future event or events will occur is more than remote but less than likely.</a:t>
            </a:r>
          </a:p>
          <a:p>
            <a:pPr marL="914400" lvl="1" indent="-457200" fontAlgn="auto" hangingPunct="0">
              <a:spcBef>
                <a:spcPts val="0"/>
              </a:spcBef>
              <a:spcAft>
                <a:spcPts val="0"/>
              </a:spcAft>
              <a:buFont typeface="+mj-lt"/>
              <a:buAutoNum type="arabicPeriod"/>
              <a:defRPr/>
            </a:pPr>
            <a:r>
              <a:rPr lang="en-US" sz="2000" dirty="0">
                <a:solidFill>
                  <a:srgbClr val="C00000"/>
                </a:solidFill>
                <a:latin typeface="+mn-lt"/>
              </a:rPr>
              <a:t>Remote</a:t>
            </a:r>
            <a:r>
              <a:rPr lang="en-US" sz="2000" dirty="0">
                <a:latin typeface="+mn-lt"/>
              </a:rPr>
              <a:t>—the chance that the future event or events will occur is slight.</a:t>
            </a: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fontAlgn="auto">
              <a:spcAft>
                <a:spcPts val="0"/>
              </a:spcAft>
              <a:defRPr/>
            </a:pPr>
            <a:r>
              <a:rPr lang="en-US" dirty="0" smtClean="0"/>
              <a:t>International Perspective—IFRS</a:t>
            </a:r>
            <a:br>
              <a:rPr lang="en-US" dirty="0" smtClean="0"/>
            </a:br>
            <a:r>
              <a:rPr lang="en-US" sz="2400" dirty="0" smtClean="0"/>
              <a:t>It’s a Matter of Degree</a:t>
            </a:r>
            <a:endParaRPr lang="en-US" dirty="0" smtClean="0"/>
          </a:p>
        </p:txBody>
      </p:sp>
      <p:pic>
        <p:nvPicPr>
          <p:cNvPr id="100354" name="Picture 10" descr="C:\Users\DoddandSusan\AppData\Local\Microsoft\Windows\Temporary Internet Files\Content.IE5\7DRPAD1C\MCj04396130000[1].png"/>
          <p:cNvPicPr>
            <a:picLocks noChangeAspect="1" noChangeArrowheads="1"/>
          </p:cNvPicPr>
          <p:nvPr/>
        </p:nvPicPr>
        <p:blipFill>
          <a:blip r:embed="rId3"/>
          <a:srcRect/>
          <a:stretch>
            <a:fillRect/>
          </a:stretch>
        </p:blipFill>
        <p:spPr bwMode="auto">
          <a:xfrm>
            <a:off x="7696200" y="742950"/>
            <a:ext cx="1263650" cy="1390650"/>
          </a:xfrm>
          <a:prstGeom prst="rect">
            <a:avLst/>
          </a:prstGeom>
          <a:noFill/>
          <a:ln w="9525">
            <a:noFill/>
            <a:miter lim="800000"/>
            <a:headEnd/>
            <a:tailEnd/>
          </a:ln>
        </p:spPr>
      </p:pic>
      <p:sp>
        <p:nvSpPr>
          <p:cNvPr id="4" name="TextBox 3"/>
          <p:cNvSpPr txBox="1"/>
          <p:nvPr/>
        </p:nvSpPr>
        <p:spPr>
          <a:xfrm>
            <a:off x="228600" y="2144713"/>
            <a:ext cx="8610600" cy="830262"/>
          </a:xfrm>
          <a:prstGeom prst="rect">
            <a:avLst/>
          </a:prstGeom>
          <a:solidFill>
            <a:schemeClr val="accent2">
              <a:lumMod val="60000"/>
              <a:lumOff val="40000"/>
            </a:schemeClr>
          </a:solidFill>
          <a:ln>
            <a:solidFill>
              <a:schemeClr val="tx1"/>
            </a:solidFill>
          </a:ln>
        </p:spPr>
        <p:txBody>
          <a:bodyPr>
            <a:spAutoFit/>
          </a:bodyPr>
          <a:lstStyle/>
          <a:p>
            <a:pPr algn="ctr" fontAlgn="auto">
              <a:spcBef>
                <a:spcPts val="0"/>
              </a:spcBef>
              <a:spcAft>
                <a:spcPts val="0"/>
              </a:spcAft>
              <a:defRPr/>
            </a:pPr>
            <a:r>
              <a:rPr lang="en-US" sz="2400" dirty="0">
                <a:latin typeface="+mn-lt"/>
              </a:rPr>
              <a:t>The assessment of future probabilities is inherently subjective but both US GAAP and IFRS provide some guidance. </a:t>
            </a:r>
          </a:p>
        </p:txBody>
      </p:sp>
      <p:sp>
        <p:nvSpPr>
          <p:cNvPr id="100356" name="TextBox 4"/>
          <p:cNvSpPr txBox="1">
            <a:spLocks noChangeArrowheads="1"/>
          </p:cNvSpPr>
          <p:nvPr/>
        </p:nvSpPr>
        <p:spPr bwMode="auto">
          <a:xfrm>
            <a:off x="304800" y="5657850"/>
            <a:ext cx="8534400" cy="1200150"/>
          </a:xfrm>
          <a:prstGeom prst="rect">
            <a:avLst/>
          </a:prstGeom>
          <a:noFill/>
          <a:ln w="9525">
            <a:noFill/>
            <a:miter lim="800000"/>
            <a:headEnd/>
            <a:tailEnd/>
          </a:ln>
        </p:spPr>
        <p:txBody>
          <a:bodyPr>
            <a:spAutoFit/>
          </a:bodyPr>
          <a:lstStyle/>
          <a:p>
            <a:pPr algn="ctr" eaLnBrk="0" hangingPunct="0">
              <a:spcBef>
                <a:spcPct val="30000"/>
              </a:spcBef>
            </a:pPr>
            <a:r>
              <a:rPr lang="en-US" sz="2400"/>
              <a:t>This difference means that companies reporting under IFRS would record a liability when other companies reporting under GAAP would report the same event as a contingency. </a:t>
            </a:r>
          </a:p>
        </p:txBody>
      </p:sp>
      <p:sp>
        <p:nvSpPr>
          <p:cNvPr id="6" name="Rectangle 5"/>
          <p:cNvSpPr/>
          <p:nvPr/>
        </p:nvSpPr>
        <p:spPr>
          <a:xfrm>
            <a:off x="4724400" y="3363913"/>
            <a:ext cx="39624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bg1"/>
                </a:solidFill>
                <a:effectLst>
                  <a:outerShdw blurRad="38100" dist="38100" dir="2700000" algn="tl">
                    <a:srgbClr val="000000">
                      <a:alpha val="43137"/>
                    </a:srgbClr>
                  </a:outerShdw>
                </a:effectLst>
              </a:rPr>
              <a:t>In the case of IFRS, probable is defined as more likely than not which would imply more than a 50% chance of occurring.</a:t>
            </a:r>
          </a:p>
        </p:txBody>
      </p:sp>
      <p:sp>
        <p:nvSpPr>
          <p:cNvPr id="7" name="Rectangle 6"/>
          <p:cNvSpPr/>
          <p:nvPr/>
        </p:nvSpPr>
        <p:spPr>
          <a:xfrm>
            <a:off x="457200" y="3363913"/>
            <a:ext cx="39624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bg1"/>
                </a:solidFill>
                <a:effectLst>
                  <a:outerShdw blurRad="38100" dist="38100" dir="2700000" algn="tl">
                    <a:srgbClr val="000000">
                      <a:alpha val="43137"/>
                    </a:srgbClr>
                  </a:outerShdw>
                </a:effectLst>
              </a:rPr>
              <a:t>Under GAAP, “probable” has been defined as likely which is interpreted as having a greater than 70% chance of occurring.</a:t>
            </a: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76200" y="1752600"/>
            <a:ext cx="8763000" cy="838200"/>
          </a:xfrm>
          <a:prstGeom prst="rect">
            <a:avLst/>
          </a:prstGeom>
          <a:solidFill>
            <a:srgbClr val="FFFFCC"/>
          </a:solidFill>
          <a:ln w="9525">
            <a:solidFill>
              <a:schemeClr val="tx1"/>
            </a:solidFill>
            <a:miter lim="800000"/>
            <a:headEnd/>
            <a:tailEnd/>
          </a:ln>
          <a:effectLst>
            <a:outerShdw dist="107763" dir="2700000" algn="ctr" rotWithShape="0">
              <a:schemeClr val="bg2"/>
            </a:outerShdw>
          </a:effectLst>
        </p:spPr>
        <p:txBody>
          <a:bodyPr wrap="none" anchor="ctr"/>
          <a:lstStyle/>
          <a:p>
            <a:pPr algn="ctr" fontAlgn="auto">
              <a:spcBef>
                <a:spcPts val="0"/>
              </a:spcBef>
              <a:spcAft>
                <a:spcPts val="0"/>
              </a:spcAft>
              <a:defRPr/>
            </a:pPr>
            <a:r>
              <a:rPr lang="en-US" sz="2800" b="1" dirty="0">
                <a:solidFill>
                  <a:schemeClr val="accent2">
                    <a:lumMod val="50000"/>
                  </a:schemeClr>
                </a:solidFill>
              </a:rPr>
              <a:t>Working Capital </a:t>
            </a:r>
            <a:r>
              <a:rPr lang="en-US" sz="2800" dirty="0">
                <a:solidFill>
                  <a:schemeClr val="accent2">
                    <a:lumMod val="50000"/>
                  </a:schemeClr>
                </a:solidFill>
              </a:rPr>
              <a:t>= Current Assets – Current Liabilities</a:t>
            </a:r>
          </a:p>
        </p:txBody>
      </p:sp>
      <p:sp>
        <p:nvSpPr>
          <p:cNvPr id="34819" name="Rectangle 3"/>
          <p:cNvSpPr>
            <a:spLocks noGrp="1" noChangeArrowheads="1"/>
          </p:cNvSpPr>
          <p:nvPr>
            <p:ph type="title"/>
          </p:nvPr>
        </p:nvSpPr>
        <p:spPr/>
        <p:txBody>
          <a:bodyPr/>
          <a:lstStyle/>
          <a:p>
            <a:pPr fontAlgn="auto">
              <a:spcAft>
                <a:spcPts val="0"/>
              </a:spcAft>
              <a:defRPr/>
            </a:pPr>
            <a:r>
              <a:rPr lang="en-US" dirty="0" smtClean="0"/>
              <a:t>Working Capital Management</a:t>
            </a:r>
          </a:p>
        </p:txBody>
      </p:sp>
      <p:sp>
        <p:nvSpPr>
          <p:cNvPr id="9" name="TextBox 8"/>
          <p:cNvSpPr txBox="1"/>
          <p:nvPr/>
        </p:nvSpPr>
        <p:spPr>
          <a:xfrm>
            <a:off x="609600" y="3124200"/>
            <a:ext cx="4876800" cy="3540125"/>
          </a:xfrm>
          <a:prstGeom prst="rect">
            <a:avLst/>
          </a:prstGeom>
          <a:solidFill>
            <a:schemeClr val="accent2">
              <a:lumMod val="60000"/>
              <a:lumOff val="40000"/>
            </a:schemeClr>
          </a:solidFill>
          <a:ln>
            <a:solidFill>
              <a:schemeClr val="tx1"/>
            </a:solidFill>
          </a:ln>
        </p:spPr>
        <p:txBody>
          <a:bodyPr>
            <a:spAutoFit/>
          </a:bodyPr>
          <a:lstStyle/>
          <a:p>
            <a:pPr algn="ctr" fontAlgn="auto">
              <a:spcBef>
                <a:spcPts val="0"/>
              </a:spcBef>
              <a:spcAft>
                <a:spcPts val="0"/>
              </a:spcAft>
              <a:defRPr/>
            </a:pPr>
            <a:r>
              <a:rPr lang="en-US" sz="2800" dirty="0"/>
              <a:t>Changes in working capital accounts are important to managers and analysts because they have a direct impact on cash flows from operating activities reported on the statement of cash flows. </a:t>
            </a:r>
          </a:p>
        </p:txBody>
      </p:sp>
      <p:pic>
        <p:nvPicPr>
          <p:cNvPr id="102404" name="Picture 8" descr="C:\Users\DoddandSusan\AppData\Local\Microsoft\Windows\Temporary Internet Files\Content.IE5\3GK1LUWK\MP900405606[1].jpg"/>
          <p:cNvPicPr>
            <a:picLocks noChangeAspect="1" noChangeArrowheads="1"/>
          </p:cNvPicPr>
          <p:nvPr/>
        </p:nvPicPr>
        <p:blipFill>
          <a:blip r:embed="rId3"/>
          <a:srcRect/>
          <a:stretch>
            <a:fillRect/>
          </a:stretch>
        </p:blipFill>
        <p:spPr bwMode="auto">
          <a:xfrm>
            <a:off x="6172200" y="3200400"/>
            <a:ext cx="2235200" cy="3340100"/>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p:txBody>
          <a:bodyPr/>
          <a:lstStyle/>
          <a:p>
            <a:pPr fontAlgn="auto">
              <a:spcAft>
                <a:spcPts val="0"/>
              </a:spcAft>
              <a:defRPr/>
            </a:pPr>
            <a:r>
              <a:rPr lang="en-US" dirty="0" smtClean="0"/>
              <a:t>Long-Term Liabilities</a:t>
            </a:r>
          </a:p>
        </p:txBody>
      </p:sp>
      <p:sp>
        <p:nvSpPr>
          <p:cNvPr id="29700" name="Rectangle 1028"/>
          <p:cNvSpPr>
            <a:spLocks noChangeArrowheads="1"/>
          </p:cNvSpPr>
          <p:nvPr/>
        </p:nvSpPr>
        <p:spPr bwMode="auto">
          <a:xfrm>
            <a:off x="685800" y="4648200"/>
            <a:ext cx="7616825" cy="1600200"/>
          </a:xfrm>
          <a:prstGeom prst="rect">
            <a:avLst/>
          </a:prstGeom>
          <a:solidFill>
            <a:schemeClr val="accent2">
              <a:lumMod val="60000"/>
              <a:lumOff val="40000"/>
            </a:schemeClr>
          </a:solidFill>
          <a:ln w="12700">
            <a:solidFill>
              <a:schemeClr val="tx1"/>
            </a:solidFill>
            <a:miter lim="800000"/>
            <a:headEnd/>
            <a:tailEnd/>
          </a:ln>
          <a:effectLst/>
        </p:spPr>
        <p:txBody>
          <a:bodyPr lIns="90488" tIns="44450" rIns="90488" bIns="44450"/>
          <a:lstStyle/>
          <a:p>
            <a:pPr marL="342900" indent="-342900" algn="ctr" fontAlgn="auto">
              <a:spcBef>
                <a:spcPct val="20000"/>
              </a:spcBef>
              <a:spcAft>
                <a:spcPts val="0"/>
              </a:spcAft>
              <a:buClr>
                <a:schemeClr val="tx2"/>
              </a:buClr>
              <a:buSzPct val="80000"/>
              <a:buFont typeface="Wingdings" pitchFamily="-112" charset="2"/>
              <a:buNone/>
              <a:defRPr/>
            </a:pPr>
            <a:r>
              <a:rPr lang="en-US" sz="3000" b="1" dirty="0"/>
              <a:t>Creditors often require the borrower to </a:t>
            </a:r>
            <a:r>
              <a:rPr lang="en-US" sz="3000" b="1" dirty="0">
                <a:solidFill>
                  <a:srgbClr val="990000"/>
                </a:solidFill>
                <a:effectLst>
                  <a:outerShdw blurRad="38100" dist="38100" dir="2700000" algn="tl">
                    <a:srgbClr val="C0C0C0"/>
                  </a:outerShdw>
                </a:effectLst>
              </a:rPr>
              <a:t>pledge</a:t>
            </a:r>
            <a:r>
              <a:rPr lang="en-US" sz="3000" b="1" dirty="0"/>
              <a:t> specific assets as security </a:t>
            </a:r>
            <a:r>
              <a:rPr lang="en-US" sz="3000" b="1" dirty="0"/>
              <a:t>for long</a:t>
            </a:r>
            <a:r>
              <a:rPr lang="en-US" sz="3000" b="1" dirty="0"/>
              <a:t>-term </a:t>
            </a:r>
            <a:r>
              <a:rPr lang="en-US" sz="3000" b="1" dirty="0"/>
              <a:t>liabilities.</a:t>
            </a:r>
            <a:endParaRPr lang="en-US" sz="3000" b="1" dirty="0"/>
          </a:p>
        </p:txBody>
      </p:sp>
      <p:sp>
        <p:nvSpPr>
          <p:cNvPr id="14" name="Oval 1027"/>
          <p:cNvSpPr>
            <a:spLocks noChangeArrowheads="1"/>
          </p:cNvSpPr>
          <p:nvPr/>
        </p:nvSpPr>
        <p:spPr bwMode="auto">
          <a:xfrm>
            <a:off x="4578350" y="1841500"/>
            <a:ext cx="3416300" cy="2197100"/>
          </a:xfrm>
          <a:prstGeom prst="ellipse">
            <a:avLst/>
          </a:prstGeom>
          <a:solidFill>
            <a:srgbClr val="EFFFEF"/>
          </a:solidFill>
          <a:ln w="12700">
            <a:solidFill>
              <a:schemeClr val="tx1"/>
            </a:solidFill>
            <a:round/>
            <a:headEnd/>
            <a:tailEnd/>
          </a:ln>
          <a:effectLst>
            <a:outerShdw dist="63500" dir="3187806" algn="ctr" rotWithShape="0">
              <a:srgbClr val="000000"/>
            </a:outerShdw>
          </a:effectLst>
        </p:spPr>
        <p:txBody>
          <a:bodyPr wrap="none" anchor="ctr"/>
          <a:lstStyle/>
          <a:p>
            <a:pPr fontAlgn="auto">
              <a:spcBef>
                <a:spcPts val="0"/>
              </a:spcBef>
              <a:spcAft>
                <a:spcPts val="0"/>
              </a:spcAft>
              <a:defRPr/>
            </a:pPr>
            <a:endParaRPr lang="en-US" dirty="0"/>
          </a:p>
        </p:txBody>
      </p:sp>
      <p:grpSp>
        <p:nvGrpSpPr>
          <p:cNvPr id="104452" name="Group 4"/>
          <p:cNvGrpSpPr>
            <a:grpSpLocks/>
          </p:cNvGrpSpPr>
          <p:nvPr/>
        </p:nvGrpSpPr>
        <p:grpSpPr bwMode="auto">
          <a:xfrm>
            <a:off x="838200" y="2438400"/>
            <a:ext cx="7620000" cy="609600"/>
            <a:chOff x="483" y="2448"/>
            <a:chExt cx="4800" cy="384"/>
          </a:xfrm>
        </p:grpSpPr>
        <p:sp>
          <p:nvSpPr>
            <p:cNvPr id="104458" name="Line 5"/>
            <p:cNvSpPr>
              <a:spLocks noChangeShapeType="1"/>
            </p:cNvSpPr>
            <p:nvPr/>
          </p:nvSpPr>
          <p:spPr bwMode="auto">
            <a:xfrm>
              <a:off x="483" y="2640"/>
              <a:ext cx="4800" cy="0"/>
            </a:xfrm>
            <a:prstGeom prst="line">
              <a:avLst/>
            </a:prstGeom>
            <a:noFill/>
            <a:ln w="50800">
              <a:solidFill>
                <a:schemeClr val="tx1"/>
              </a:solidFill>
              <a:round/>
              <a:headEnd/>
              <a:tailEnd type="triangle" w="med" len="med"/>
            </a:ln>
          </p:spPr>
          <p:txBody>
            <a:bodyPr/>
            <a:lstStyle/>
            <a:p>
              <a:endParaRPr lang="en-US"/>
            </a:p>
          </p:txBody>
        </p:sp>
        <p:sp>
          <p:nvSpPr>
            <p:cNvPr id="104459" name="Line 6"/>
            <p:cNvSpPr>
              <a:spLocks noChangeShapeType="1"/>
            </p:cNvSpPr>
            <p:nvPr/>
          </p:nvSpPr>
          <p:spPr bwMode="auto">
            <a:xfrm>
              <a:off x="483" y="2448"/>
              <a:ext cx="0" cy="384"/>
            </a:xfrm>
            <a:prstGeom prst="line">
              <a:avLst/>
            </a:prstGeom>
            <a:noFill/>
            <a:ln w="50800">
              <a:solidFill>
                <a:schemeClr val="tx1"/>
              </a:solidFill>
              <a:round/>
              <a:headEnd/>
              <a:tailEnd/>
            </a:ln>
          </p:spPr>
          <p:txBody>
            <a:bodyPr/>
            <a:lstStyle/>
            <a:p>
              <a:endParaRPr lang="en-US"/>
            </a:p>
          </p:txBody>
        </p:sp>
        <p:sp>
          <p:nvSpPr>
            <p:cNvPr id="104460" name="Line 7"/>
            <p:cNvSpPr>
              <a:spLocks noChangeShapeType="1"/>
            </p:cNvSpPr>
            <p:nvPr/>
          </p:nvSpPr>
          <p:spPr bwMode="auto">
            <a:xfrm>
              <a:off x="2787" y="2448"/>
              <a:ext cx="0" cy="384"/>
            </a:xfrm>
            <a:prstGeom prst="line">
              <a:avLst/>
            </a:prstGeom>
            <a:noFill/>
            <a:ln w="50800">
              <a:solidFill>
                <a:schemeClr val="tx1"/>
              </a:solidFill>
              <a:round/>
              <a:headEnd/>
              <a:tailEnd/>
            </a:ln>
          </p:spPr>
          <p:txBody>
            <a:bodyPr/>
            <a:lstStyle/>
            <a:p>
              <a:endParaRPr lang="en-US"/>
            </a:p>
          </p:txBody>
        </p:sp>
      </p:grpSp>
      <p:sp>
        <p:nvSpPr>
          <p:cNvPr id="20" name="Rectangle 8"/>
          <p:cNvSpPr>
            <a:spLocks noChangeArrowheads="1"/>
          </p:cNvSpPr>
          <p:nvPr/>
        </p:nvSpPr>
        <p:spPr bwMode="auto">
          <a:xfrm>
            <a:off x="987425" y="2173288"/>
            <a:ext cx="3425825" cy="428625"/>
          </a:xfrm>
          <a:prstGeom prst="rect">
            <a:avLst/>
          </a:prstGeom>
          <a:noFill/>
          <a:ln w="12700">
            <a:no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200" b="1" dirty="0">
                <a:solidFill>
                  <a:schemeClr val="accent2">
                    <a:lumMod val="75000"/>
                  </a:schemeClr>
                </a:solidFill>
                <a:latin typeface="+mn-lt"/>
              </a:rPr>
              <a:t>Maturity = 1 year or less</a:t>
            </a:r>
          </a:p>
        </p:txBody>
      </p:sp>
      <p:sp>
        <p:nvSpPr>
          <p:cNvPr id="104454" name="Rectangle 9"/>
          <p:cNvSpPr>
            <a:spLocks noChangeArrowheads="1"/>
          </p:cNvSpPr>
          <p:nvPr/>
        </p:nvSpPr>
        <p:spPr bwMode="auto">
          <a:xfrm>
            <a:off x="4645025" y="2173288"/>
            <a:ext cx="3425825" cy="428625"/>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solidFill>
                  <a:srgbClr val="FF9900"/>
                </a:solidFill>
              </a:rPr>
              <a:t>Maturity &gt; 1 year</a:t>
            </a:r>
          </a:p>
        </p:txBody>
      </p:sp>
      <p:grpSp>
        <p:nvGrpSpPr>
          <p:cNvPr id="104455" name="Group 10"/>
          <p:cNvGrpSpPr>
            <a:grpSpLocks/>
          </p:cNvGrpSpPr>
          <p:nvPr/>
        </p:nvGrpSpPr>
        <p:grpSpPr bwMode="auto">
          <a:xfrm>
            <a:off x="1139825" y="2935288"/>
            <a:ext cx="6854825" cy="942975"/>
            <a:chOff x="673" y="2761"/>
            <a:chExt cx="4318" cy="594"/>
          </a:xfrm>
        </p:grpSpPr>
        <p:sp>
          <p:nvSpPr>
            <p:cNvPr id="24" name="Rectangle 11"/>
            <p:cNvSpPr>
              <a:spLocks noChangeArrowheads="1"/>
            </p:cNvSpPr>
            <p:nvPr/>
          </p:nvSpPr>
          <p:spPr bwMode="auto">
            <a:xfrm>
              <a:off x="673" y="2761"/>
              <a:ext cx="1966" cy="594"/>
            </a:xfrm>
            <a:prstGeom prst="rect">
              <a:avLst/>
            </a:prstGeom>
            <a:noFill/>
            <a:ln w="12700">
              <a:no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800" b="1" dirty="0">
                  <a:solidFill>
                    <a:schemeClr val="accent2">
                      <a:lumMod val="75000"/>
                    </a:schemeClr>
                  </a:solidFill>
                  <a:latin typeface="+mn-lt"/>
                </a:rPr>
                <a:t>Current Liabilities</a:t>
              </a:r>
            </a:p>
          </p:txBody>
        </p:sp>
        <p:sp>
          <p:nvSpPr>
            <p:cNvPr id="104457" name="Rectangle 12"/>
            <p:cNvSpPr>
              <a:spLocks noChangeArrowheads="1"/>
            </p:cNvSpPr>
            <p:nvPr/>
          </p:nvSpPr>
          <p:spPr bwMode="auto">
            <a:xfrm>
              <a:off x="2929" y="2761"/>
              <a:ext cx="2062" cy="594"/>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800" b="1">
                  <a:solidFill>
                    <a:srgbClr val="FF9900"/>
                  </a:solidFill>
                </a:rPr>
                <a:t>Noncurrent Liabilities</a:t>
              </a:r>
            </a:p>
          </p:txBody>
        </p:sp>
      </p:gr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fontAlgn="auto">
              <a:spcAft>
                <a:spcPts val="0"/>
              </a:spcAft>
              <a:defRPr/>
            </a:pPr>
            <a:r>
              <a:rPr lang="en-US" dirty="0" smtClean="0"/>
              <a:t>Long-Term Notes Payable and Bonds</a:t>
            </a:r>
          </a:p>
        </p:txBody>
      </p:sp>
      <p:sp>
        <p:nvSpPr>
          <p:cNvPr id="35843" name="Rectangle 3"/>
          <p:cNvSpPr>
            <a:spLocks noChangeArrowheads="1"/>
          </p:cNvSpPr>
          <p:nvPr/>
        </p:nvSpPr>
        <p:spPr bwMode="auto">
          <a:xfrm>
            <a:off x="2081213" y="1747838"/>
            <a:ext cx="4600575" cy="1217612"/>
          </a:xfrm>
          <a:prstGeom prst="rect">
            <a:avLst/>
          </a:prstGeom>
          <a:solidFill>
            <a:schemeClr val="accent2">
              <a:lumMod val="60000"/>
              <a:lumOff val="40000"/>
            </a:schemeClr>
          </a:solidFill>
          <a:ln w="38100" cmpd="dbl">
            <a:solidFill>
              <a:schemeClr val="tx1"/>
            </a:solidFill>
            <a:miter lim="800000"/>
            <a:headEnd/>
            <a:tailEnd/>
          </a:ln>
          <a:effectLst>
            <a:outerShdw dist="107763" dir="2700000" algn="ctr" rotWithShape="0">
              <a:srgbClr val="000000">
                <a:alpha val="50000"/>
              </a:srgbClr>
            </a:outerShdw>
          </a:effectLst>
        </p:spPr>
        <p:txBody>
          <a:bodyPr lIns="90488" tIns="44450" rIns="90488" bIns="44450">
            <a:spAutoFit/>
          </a:bodyPr>
          <a:lstStyle/>
          <a:p>
            <a:pPr algn="ctr" eaLnBrk="0" fontAlgn="auto" hangingPunct="0">
              <a:lnSpc>
                <a:spcPct val="85000"/>
              </a:lnSpc>
              <a:spcBef>
                <a:spcPct val="35000"/>
              </a:spcBef>
              <a:spcAft>
                <a:spcPts val="0"/>
              </a:spcAft>
              <a:defRPr/>
            </a:pPr>
            <a:r>
              <a:rPr lang="en-US" sz="2800" b="1" dirty="0"/>
              <a:t>Relatively small debt needs can be filled from single sources.</a:t>
            </a:r>
          </a:p>
        </p:txBody>
      </p:sp>
      <p:grpSp>
        <p:nvGrpSpPr>
          <p:cNvPr id="106499" name="Group 4"/>
          <p:cNvGrpSpPr>
            <a:grpSpLocks/>
          </p:cNvGrpSpPr>
          <p:nvPr/>
        </p:nvGrpSpPr>
        <p:grpSpPr bwMode="auto">
          <a:xfrm>
            <a:off x="612775" y="3200400"/>
            <a:ext cx="3502025" cy="2816225"/>
            <a:chOff x="482" y="2016"/>
            <a:chExt cx="2206" cy="1774"/>
          </a:xfrm>
        </p:grpSpPr>
        <p:sp>
          <p:nvSpPr>
            <p:cNvPr id="35846" name="Rectangle 6"/>
            <p:cNvSpPr>
              <a:spLocks noChangeArrowheads="1"/>
            </p:cNvSpPr>
            <p:nvPr/>
          </p:nvSpPr>
          <p:spPr bwMode="auto">
            <a:xfrm>
              <a:off x="482" y="3504"/>
              <a:ext cx="1150" cy="286"/>
            </a:xfrm>
            <a:prstGeom prst="rect">
              <a:avLst/>
            </a:prstGeom>
            <a:noFill/>
            <a:ln w="12700">
              <a:noFill/>
              <a:miter lim="800000"/>
              <a:headEnd/>
              <a:tailEnd/>
            </a:ln>
            <a:effectLst/>
          </p:spPr>
          <p:txBody>
            <a:bodyPr lIns="90488" tIns="44450" rIns="90488" bIns="44450">
              <a:spAutoFit/>
            </a:bodyPr>
            <a:lstStyle/>
            <a:p>
              <a:pPr algn="ctr" eaLnBrk="0" fontAlgn="auto" hangingPunct="0">
                <a:spcBef>
                  <a:spcPct val="50000"/>
                </a:spcBef>
                <a:spcAft>
                  <a:spcPts val="0"/>
                </a:spcAft>
                <a:defRPr/>
              </a:pPr>
              <a:r>
                <a:rPr lang="en-US" sz="2400" b="1" dirty="0">
                  <a:effectLst>
                    <a:outerShdw blurRad="38100" dist="38100" dir="2700000" algn="tl">
                      <a:srgbClr val="C0C0C0"/>
                    </a:outerShdw>
                  </a:effectLst>
                </a:rPr>
                <a:t>Banks</a:t>
              </a:r>
            </a:p>
          </p:txBody>
        </p:sp>
        <p:sp>
          <p:nvSpPr>
            <p:cNvPr id="106511" name="Line 7"/>
            <p:cNvSpPr>
              <a:spLocks noChangeShapeType="1"/>
            </p:cNvSpPr>
            <p:nvPr/>
          </p:nvSpPr>
          <p:spPr bwMode="auto">
            <a:xfrm flipV="1">
              <a:off x="1296" y="2016"/>
              <a:ext cx="1392" cy="864"/>
            </a:xfrm>
            <a:prstGeom prst="line">
              <a:avLst/>
            </a:prstGeom>
            <a:noFill/>
            <a:ln w="50800">
              <a:solidFill>
                <a:schemeClr val="tx1"/>
              </a:solidFill>
              <a:round/>
              <a:headEnd/>
              <a:tailEnd type="triangle" w="med" len="med"/>
            </a:ln>
          </p:spPr>
          <p:txBody>
            <a:bodyPr/>
            <a:lstStyle/>
            <a:p>
              <a:endParaRPr lang="en-US"/>
            </a:p>
          </p:txBody>
        </p:sp>
      </p:grpSp>
      <p:grpSp>
        <p:nvGrpSpPr>
          <p:cNvPr id="106500" name="Group 8"/>
          <p:cNvGrpSpPr>
            <a:grpSpLocks/>
          </p:cNvGrpSpPr>
          <p:nvPr/>
        </p:nvGrpSpPr>
        <p:grpSpPr bwMode="auto">
          <a:xfrm>
            <a:off x="3049588" y="3124200"/>
            <a:ext cx="2816225" cy="3198813"/>
            <a:chOff x="2017" y="1968"/>
            <a:chExt cx="1774" cy="2015"/>
          </a:xfrm>
        </p:grpSpPr>
        <p:sp>
          <p:nvSpPr>
            <p:cNvPr id="35850" name="Rectangle 10"/>
            <p:cNvSpPr>
              <a:spLocks noChangeArrowheads="1"/>
            </p:cNvSpPr>
            <p:nvPr/>
          </p:nvSpPr>
          <p:spPr bwMode="auto">
            <a:xfrm>
              <a:off x="2017" y="3467"/>
              <a:ext cx="1774" cy="516"/>
            </a:xfrm>
            <a:prstGeom prst="rect">
              <a:avLst/>
            </a:prstGeom>
            <a:noFill/>
            <a:ln w="12700">
              <a:noFill/>
              <a:miter lim="800000"/>
              <a:headEnd/>
              <a:tailEnd/>
            </a:ln>
            <a:effectLst/>
          </p:spPr>
          <p:txBody>
            <a:bodyPr lIns="90488" tIns="44450" rIns="90488" bIns="44450">
              <a:spAutoFit/>
            </a:bodyPr>
            <a:lstStyle/>
            <a:p>
              <a:pPr algn="ctr" eaLnBrk="0" fontAlgn="auto" hangingPunct="0">
                <a:spcBef>
                  <a:spcPct val="50000"/>
                </a:spcBef>
                <a:spcAft>
                  <a:spcPts val="0"/>
                </a:spcAft>
                <a:defRPr/>
              </a:pPr>
              <a:r>
                <a:rPr lang="en-US" sz="2400" b="1" dirty="0">
                  <a:effectLst>
                    <a:outerShdw blurRad="38100" dist="38100" dir="2700000" algn="tl">
                      <a:srgbClr val="C0C0C0"/>
                    </a:outerShdw>
                  </a:effectLst>
                </a:rPr>
                <a:t>Insurance Companies</a:t>
              </a:r>
            </a:p>
          </p:txBody>
        </p:sp>
        <p:sp>
          <p:nvSpPr>
            <p:cNvPr id="106509" name="Line 11"/>
            <p:cNvSpPr>
              <a:spLocks noChangeShapeType="1"/>
            </p:cNvSpPr>
            <p:nvPr/>
          </p:nvSpPr>
          <p:spPr bwMode="auto">
            <a:xfrm flipV="1">
              <a:off x="2902" y="1968"/>
              <a:ext cx="0" cy="672"/>
            </a:xfrm>
            <a:prstGeom prst="line">
              <a:avLst/>
            </a:prstGeom>
            <a:noFill/>
            <a:ln w="50800">
              <a:solidFill>
                <a:schemeClr val="tx1"/>
              </a:solidFill>
              <a:round/>
              <a:headEnd/>
              <a:tailEnd type="triangle" w="med" len="med"/>
            </a:ln>
          </p:spPr>
          <p:txBody>
            <a:bodyPr/>
            <a:lstStyle/>
            <a:p>
              <a:endParaRPr lang="en-US"/>
            </a:p>
          </p:txBody>
        </p:sp>
      </p:grpSp>
      <p:grpSp>
        <p:nvGrpSpPr>
          <p:cNvPr id="106501" name="Group 12"/>
          <p:cNvGrpSpPr>
            <a:grpSpLocks/>
          </p:cNvGrpSpPr>
          <p:nvPr/>
        </p:nvGrpSpPr>
        <p:grpSpPr bwMode="auto">
          <a:xfrm>
            <a:off x="4800600" y="3200400"/>
            <a:ext cx="3732213" cy="3122613"/>
            <a:chOff x="3120" y="2016"/>
            <a:chExt cx="2351" cy="1967"/>
          </a:xfrm>
        </p:grpSpPr>
        <p:sp>
          <p:nvSpPr>
            <p:cNvPr id="35853" name="Rectangle 13"/>
            <p:cNvSpPr>
              <a:spLocks noChangeArrowheads="1"/>
            </p:cNvSpPr>
            <p:nvPr/>
          </p:nvSpPr>
          <p:spPr bwMode="auto">
            <a:xfrm>
              <a:off x="4321" y="3467"/>
              <a:ext cx="1150" cy="516"/>
            </a:xfrm>
            <a:prstGeom prst="rect">
              <a:avLst/>
            </a:prstGeom>
            <a:noFill/>
            <a:ln w="12700">
              <a:noFill/>
              <a:miter lim="800000"/>
              <a:headEnd/>
              <a:tailEnd/>
            </a:ln>
            <a:effectLst/>
          </p:spPr>
          <p:txBody>
            <a:bodyPr lIns="90488" tIns="44450" rIns="90488" bIns="44450">
              <a:spAutoFit/>
            </a:bodyPr>
            <a:lstStyle/>
            <a:p>
              <a:pPr algn="ctr" eaLnBrk="0" fontAlgn="auto" hangingPunct="0">
                <a:spcBef>
                  <a:spcPct val="50000"/>
                </a:spcBef>
                <a:spcAft>
                  <a:spcPts val="0"/>
                </a:spcAft>
                <a:defRPr/>
              </a:pPr>
              <a:r>
                <a:rPr lang="en-US" sz="2400" b="1" dirty="0">
                  <a:effectLst>
                    <a:outerShdw blurRad="38100" dist="38100" dir="2700000" algn="tl">
                      <a:srgbClr val="C0C0C0"/>
                    </a:outerShdw>
                  </a:effectLst>
                </a:rPr>
                <a:t>Pension Plans</a:t>
              </a:r>
            </a:p>
          </p:txBody>
        </p:sp>
        <p:sp>
          <p:nvSpPr>
            <p:cNvPr id="106506" name="Line 15"/>
            <p:cNvSpPr>
              <a:spLocks noChangeShapeType="1"/>
            </p:cNvSpPr>
            <p:nvPr/>
          </p:nvSpPr>
          <p:spPr bwMode="auto">
            <a:xfrm flipH="1" flipV="1">
              <a:off x="3120" y="2016"/>
              <a:ext cx="1440" cy="816"/>
            </a:xfrm>
            <a:prstGeom prst="line">
              <a:avLst/>
            </a:prstGeom>
            <a:noFill/>
            <a:ln w="50800">
              <a:solidFill>
                <a:schemeClr val="tx1"/>
              </a:solidFill>
              <a:round/>
              <a:headEnd/>
              <a:tailEnd type="triangle" w="med" len="med"/>
            </a:ln>
          </p:spPr>
          <p:txBody>
            <a:bodyPr/>
            <a:lstStyle/>
            <a:p>
              <a:endParaRPr lang="en-US"/>
            </a:p>
          </p:txBody>
        </p:sp>
        <p:sp>
          <p:nvSpPr>
            <p:cNvPr id="35856" name="Rectangle 16"/>
            <p:cNvSpPr>
              <a:spLocks noChangeArrowheads="1"/>
            </p:cNvSpPr>
            <p:nvPr/>
          </p:nvSpPr>
          <p:spPr bwMode="auto">
            <a:xfrm>
              <a:off x="3745" y="3313"/>
              <a:ext cx="430" cy="231"/>
            </a:xfrm>
            <a:prstGeom prst="rect">
              <a:avLst/>
            </a:prstGeom>
            <a:noFill/>
            <a:ln w="12700">
              <a:noFill/>
              <a:miter lim="800000"/>
              <a:headEnd/>
              <a:tailEnd/>
            </a:ln>
            <a:effectLst/>
          </p:spPr>
          <p:txBody>
            <a:bodyPr lIns="90488" tIns="44450" rIns="90488" bIns="44450">
              <a:spAutoFit/>
            </a:bodyPr>
            <a:lstStyle/>
            <a:p>
              <a:pPr algn="ctr" eaLnBrk="0" fontAlgn="auto" hangingPunct="0">
                <a:spcBef>
                  <a:spcPct val="50000"/>
                </a:spcBef>
                <a:spcAft>
                  <a:spcPts val="0"/>
                </a:spcAft>
                <a:defRPr/>
              </a:pPr>
              <a:endParaRPr lang="en-US" b="1" dirty="0">
                <a:solidFill>
                  <a:schemeClr val="tx2"/>
                </a:solidFill>
                <a:effectLst>
                  <a:outerShdw blurRad="38100" dist="38100" dir="2700000" algn="tl">
                    <a:srgbClr val="C0C0C0"/>
                  </a:outerShdw>
                </a:effectLst>
              </a:endParaRPr>
            </a:p>
          </p:txBody>
        </p:sp>
      </p:grpSp>
      <p:pic>
        <p:nvPicPr>
          <p:cNvPr id="106502" name="Picture 5" descr="C:\Users\DoddandSusan\AppData\Local\Microsoft\Windows\Temporary Internet Files\Content.IE5\123GMPDO\MCj04109130000[1].wmf"/>
          <p:cNvPicPr>
            <a:picLocks noChangeAspect="1" noChangeArrowheads="1"/>
          </p:cNvPicPr>
          <p:nvPr/>
        </p:nvPicPr>
        <p:blipFill>
          <a:blip r:embed="rId3"/>
          <a:srcRect/>
          <a:stretch>
            <a:fillRect/>
          </a:stretch>
        </p:blipFill>
        <p:spPr bwMode="auto">
          <a:xfrm>
            <a:off x="3657600" y="3657600"/>
            <a:ext cx="1546225" cy="1870075"/>
          </a:xfrm>
          <a:prstGeom prst="rect">
            <a:avLst/>
          </a:prstGeom>
          <a:noFill/>
          <a:ln w="9525">
            <a:noFill/>
            <a:miter lim="800000"/>
            <a:headEnd/>
            <a:tailEnd/>
          </a:ln>
        </p:spPr>
      </p:pic>
      <p:pic>
        <p:nvPicPr>
          <p:cNvPr id="106503" name="Picture 7" descr="C:\Users\DoddandSusan\AppData\Local\Microsoft\Windows\Temporary Internet Files\Content.IE5\123GMPDO\MCj03983650000[1].wmf"/>
          <p:cNvPicPr>
            <a:picLocks noChangeAspect="1" noChangeArrowheads="1"/>
          </p:cNvPicPr>
          <p:nvPr/>
        </p:nvPicPr>
        <p:blipFill>
          <a:blip r:embed="rId4"/>
          <a:srcRect/>
          <a:stretch>
            <a:fillRect/>
          </a:stretch>
        </p:blipFill>
        <p:spPr bwMode="auto">
          <a:xfrm>
            <a:off x="6705600" y="3810000"/>
            <a:ext cx="1935163" cy="1844675"/>
          </a:xfrm>
          <a:prstGeom prst="rect">
            <a:avLst/>
          </a:prstGeom>
          <a:noFill/>
          <a:ln w="9525">
            <a:noFill/>
            <a:miter lim="800000"/>
            <a:headEnd/>
            <a:tailEnd/>
          </a:ln>
        </p:spPr>
      </p:pic>
      <p:pic>
        <p:nvPicPr>
          <p:cNvPr id="106504" name="Picture 9" descr="C:\Users\DoddandSusan\AppData\Local\Microsoft\Windows\Temporary Internet Files\Content.IE5\123GMPDO\MCj04403800000[1].png"/>
          <p:cNvPicPr>
            <a:picLocks noChangeAspect="1" noChangeArrowheads="1"/>
          </p:cNvPicPr>
          <p:nvPr/>
        </p:nvPicPr>
        <p:blipFill>
          <a:blip r:embed="rId5"/>
          <a:srcRect/>
          <a:stretch>
            <a:fillRect/>
          </a:stretch>
        </p:blipFill>
        <p:spPr bwMode="auto">
          <a:xfrm>
            <a:off x="457200" y="3733800"/>
            <a:ext cx="2057400" cy="20574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pPr fontAlgn="auto">
              <a:spcAft>
                <a:spcPts val="0"/>
              </a:spcAft>
              <a:defRPr/>
            </a:pPr>
            <a:r>
              <a:rPr lang="en-US" dirty="0" smtClean="0"/>
              <a:t>Long-Term Notes Payable and Bonds</a:t>
            </a:r>
          </a:p>
        </p:txBody>
      </p:sp>
      <p:sp>
        <p:nvSpPr>
          <p:cNvPr id="36867" name="Rectangle 3"/>
          <p:cNvSpPr>
            <a:spLocks noChangeArrowheads="1"/>
          </p:cNvSpPr>
          <p:nvPr/>
        </p:nvSpPr>
        <p:spPr bwMode="auto">
          <a:xfrm>
            <a:off x="2233613" y="1906588"/>
            <a:ext cx="4752975" cy="1217612"/>
          </a:xfrm>
          <a:prstGeom prst="rect">
            <a:avLst/>
          </a:prstGeom>
          <a:solidFill>
            <a:schemeClr val="accent2">
              <a:lumMod val="60000"/>
              <a:lumOff val="40000"/>
            </a:schemeClr>
          </a:solidFill>
          <a:ln w="38100" cmpd="dbl">
            <a:solidFill>
              <a:schemeClr val="tx1"/>
            </a:solidFill>
            <a:miter lim="800000"/>
            <a:headEnd/>
            <a:tailEnd/>
          </a:ln>
          <a:effectLst>
            <a:outerShdw dist="107763" dir="2700000" algn="ctr" rotWithShape="0">
              <a:srgbClr val="000000">
                <a:alpha val="50000"/>
              </a:srgbClr>
            </a:outerShdw>
          </a:effectLst>
        </p:spPr>
        <p:txBody>
          <a:bodyPr lIns="90488" tIns="44450" rIns="90488" bIns="44450">
            <a:spAutoFit/>
          </a:bodyPr>
          <a:lstStyle/>
          <a:p>
            <a:pPr algn="ctr" eaLnBrk="0" fontAlgn="auto" hangingPunct="0">
              <a:lnSpc>
                <a:spcPct val="85000"/>
              </a:lnSpc>
              <a:spcBef>
                <a:spcPct val="35000"/>
              </a:spcBef>
              <a:spcAft>
                <a:spcPts val="0"/>
              </a:spcAft>
              <a:defRPr/>
            </a:pPr>
            <a:r>
              <a:rPr lang="en-US" sz="2800" b="1" dirty="0"/>
              <a:t>Significant debt needs are often filled by issuing bonds to the public.</a:t>
            </a:r>
          </a:p>
        </p:txBody>
      </p:sp>
      <p:graphicFrame>
        <p:nvGraphicFramePr>
          <p:cNvPr id="76824" name="Object 24"/>
          <p:cNvGraphicFramePr>
            <a:graphicFrameLocks/>
          </p:cNvGraphicFramePr>
          <p:nvPr/>
        </p:nvGraphicFramePr>
        <p:xfrm>
          <a:off x="336550" y="4403725"/>
          <a:ext cx="3168650" cy="1979613"/>
        </p:xfrm>
        <a:graphic>
          <a:graphicData uri="http://schemas.openxmlformats.org/presentationml/2006/ole">
            <p:oleObj spid="_x0000_s76824" name="Microsoft ClipArt Gallery" r:id="rId4" imgW="4052004" imgH="2536083" progId="">
              <p:embed/>
            </p:oleObj>
          </a:graphicData>
        </a:graphic>
      </p:graphicFrame>
      <p:graphicFrame>
        <p:nvGraphicFramePr>
          <p:cNvPr id="76825" name="Object 25"/>
          <p:cNvGraphicFramePr>
            <a:graphicFrameLocks/>
          </p:cNvGraphicFramePr>
          <p:nvPr/>
        </p:nvGraphicFramePr>
        <p:xfrm>
          <a:off x="3003550" y="4403725"/>
          <a:ext cx="3168650" cy="1979613"/>
        </p:xfrm>
        <a:graphic>
          <a:graphicData uri="http://schemas.openxmlformats.org/presentationml/2006/ole">
            <p:oleObj spid="_x0000_s76825" name="Microsoft ClipArt Gallery" r:id="rId5" imgW="4052004" imgH="2536083" progId="">
              <p:embed/>
            </p:oleObj>
          </a:graphicData>
        </a:graphic>
      </p:graphicFrame>
      <p:graphicFrame>
        <p:nvGraphicFramePr>
          <p:cNvPr id="76826" name="Object 26"/>
          <p:cNvGraphicFramePr>
            <a:graphicFrameLocks/>
          </p:cNvGraphicFramePr>
          <p:nvPr/>
        </p:nvGraphicFramePr>
        <p:xfrm>
          <a:off x="5670550" y="4327525"/>
          <a:ext cx="3168650" cy="1979613"/>
        </p:xfrm>
        <a:graphic>
          <a:graphicData uri="http://schemas.openxmlformats.org/presentationml/2006/ole">
            <p:oleObj spid="_x0000_s76826" name="Microsoft ClipArt Gallery" r:id="rId6" imgW="4052004" imgH="2536083" progId="">
              <p:embed/>
            </p:oleObj>
          </a:graphicData>
        </a:graphic>
      </p:graphicFrame>
      <p:sp>
        <p:nvSpPr>
          <p:cNvPr id="76829" name="Line 7"/>
          <p:cNvSpPr>
            <a:spLocks noChangeShapeType="1"/>
          </p:cNvSpPr>
          <p:nvPr/>
        </p:nvSpPr>
        <p:spPr bwMode="auto">
          <a:xfrm>
            <a:off x="3276600" y="3200400"/>
            <a:ext cx="0" cy="1219200"/>
          </a:xfrm>
          <a:prstGeom prst="line">
            <a:avLst/>
          </a:prstGeom>
          <a:noFill/>
          <a:ln w="57150">
            <a:solidFill>
              <a:schemeClr val="tx1"/>
            </a:solidFill>
            <a:round/>
            <a:headEnd/>
            <a:tailEnd type="triangle" w="med" len="med"/>
          </a:ln>
        </p:spPr>
        <p:txBody>
          <a:bodyPr/>
          <a:lstStyle/>
          <a:p>
            <a:endParaRPr lang="en-US"/>
          </a:p>
        </p:txBody>
      </p:sp>
      <p:sp>
        <p:nvSpPr>
          <p:cNvPr id="76830" name="Line 8"/>
          <p:cNvSpPr>
            <a:spLocks noChangeShapeType="1"/>
          </p:cNvSpPr>
          <p:nvPr/>
        </p:nvSpPr>
        <p:spPr bwMode="auto">
          <a:xfrm flipV="1">
            <a:off x="6172200" y="3200400"/>
            <a:ext cx="0" cy="1066800"/>
          </a:xfrm>
          <a:prstGeom prst="line">
            <a:avLst/>
          </a:prstGeom>
          <a:noFill/>
          <a:ln w="57150">
            <a:solidFill>
              <a:schemeClr val="tx1"/>
            </a:solidFill>
            <a:round/>
            <a:headEnd/>
            <a:tailEnd type="triangle" w="med" len="med"/>
          </a:ln>
        </p:spPr>
        <p:txBody>
          <a:bodyPr/>
          <a:lstStyle/>
          <a:p>
            <a:endParaRPr lang="en-US"/>
          </a:p>
        </p:txBody>
      </p:sp>
      <p:sp>
        <p:nvSpPr>
          <p:cNvPr id="76831" name="Text Box 9"/>
          <p:cNvSpPr txBox="1">
            <a:spLocks noChangeArrowheads="1"/>
          </p:cNvSpPr>
          <p:nvPr/>
        </p:nvSpPr>
        <p:spPr bwMode="auto">
          <a:xfrm>
            <a:off x="5680075" y="3581400"/>
            <a:ext cx="1905000" cy="457200"/>
          </a:xfrm>
          <a:prstGeom prst="rect">
            <a:avLst/>
          </a:prstGeom>
          <a:noFill/>
          <a:ln w="9525">
            <a:noFill/>
            <a:miter lim="800000"/>
            <a:headEnd/>
            <a:tailEnd/>
          </a:ln>
        </p:spPr>
        <p:txBody>
          <a:bodyPr>
            <a:spAutoFit/>
          </a:bodyPr>
          <a:lstStyle/>
          <a:p>
            <a:pPr algn="ctr" eaLnBrk="0" hangingPunct="0">
              <a:spcBef>
                <a:spcPct val="50000"/>
              </a:spcBef>
            </a:pPr>
            <a:r>
              <a:rPr lang="en-US" sz="2400">
                <a:solidFill>
                  <a:srgbClr val="000000"/>
                </a:solidFill>
              </a:rPr>
              <a:t>Cash</a:t>
            </a:r>
          </a:p>
        </p:txBody>
      </p:sp>
      <p:sp>
        <p:nvSpPr>
          <p:cNvPr id="76832" name="Text Box 10"/>
          <p:cNvSpPr txBox="1">
            <a:spLocks noChangeArrowheads="1"/>
          </p:cNvSpPr>
          <p:nvPr/>
        </p:nvSpPr>
        <p:spPr bwMode="auto">
          <a:xfrm>
            <a:off x="2133600" y="3581400"/>
            <a:ext cx="1219200" cy="457200"/>
          </a:xfrm>
          <a:prstGeom prst="rect">
            <a:avLst/>
          </a:prstGeom>
          <a:noFill/>
          <a:ln w="9525">
            <a:noFill/>
            <a:miter lim="800000"/>
            <a:headEnd/>
            <a:tailEnd/>
          </a:ln>
        </p:spPr>
        <p:txBody>
          <a:bodyPr>
            <a:spAutoFit/>
          </a:bodyPr>
          <a:lstStyle/>
          <a:p>
            <a:pPr algn="ctr" eaLnBrk="0" hangingPunct="0">
              <a:spcBef>
                <a:spcPct val="50000"/>
              </a:spcBef>
            </a:pPr>
            <a:r>
              <a:rPr lang="en-US" sz="2400">
                <a:solidFill>
                  <a:srgbClr val="000000"/>
                </a:solidFill>
              </a:rPr>
              <a:t>Bonds</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fontAlgn="auto">
              <a:spcAft>
                <a:spcPts val="0"/>
              </a:spcAft>
              <a:defRPr/>
            </a:pPr>
            <a:r>
              <a:rPr lang="en-US" dirty="0" smtClean="0"/>
              <a:t>Understanding the Business</a:t>
            </a:r>
          </a:p>
        </p:txBody>
      </p:sp>
      <p:sp>
        <p:nvSpPr>
          <p:cNvPr id="24579" name="Rectangle 3"/>
          <p:cNvSpPr>
            <a:spLocks noGrp="1" noChangeArrowheads="1"/>
          </p:cNvSpPr>
          <p:nvPr>
            <p:ph type="body" idx="4294967295"/>
          </p:nvPr>
        </p:nvSpPr>
        <p:spPr>
          <a:xfrm>
            <a:off x="609600" y="2084388"/>
            <a:ext cx="7616825" cy="1312862"/>
          </a:xfrm>
        </p:spPr>
        <p:txBody>
          <a:bodyPr lIns="90488" tIns="44450" rIns="90488" bIns="44450" rtlCol="0">
            <a:normAutofit/>
          </a:bodyPr>
          <a:lstStyle/>
          <a:p>
            <a:pPr algn="ctr" fontAlgn="auto">
              <a:buFont typeface="Wingdings" pitchFamily="2" charset="2"/>
              <a:buNone/>
              <a:defRPr/>
            </a:pPr>
            <a:r>
              <a:rPr lang="en-US" sz="3600" b="1" dirty="0" smtClean="0">
                <a:solidFill>
                  <a:schemeClr val="tx2">
                    <a:lumMod val="75000"/>
                  </a:schemeClr>
                </a:solidFill>
              </a:rPr>
              <a:t>The acquisition of assets is financed from two sources:</a:t>
            </a:r>
          </a:p>
        </p:txBody>
      </p:sp>
      <p:sp>
        <p:nvSpPr>
          <p:cNvPr id="13315" name="Rectangle 5"/>
          <p:cNvSpPr>
            <a:spLocks noChangeArrowheads="1"/>
          </p:cNvSpPr>
          <p:nvPr/>
        </p:nvSpPr>
        <p:spPr bwMode="auto">
          <a:xfrm>
            <a:off x="2066925" y="5295900"/>
            <a:ext cx="2327275" cy="1104900"/>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u="sng">
                <a:solidFill>
                  <a:srgbClr val="C00000"/>
                </a:solidFill>
              </a:rPr>
              <a:t>Debt</a:t>
            </a:r>
            <a:r>
              <a:rPr lang="en-US" sz="2200" b="1"/>
              <a:t/>
            </a:r>
            <a:br>
              <a:rPr lang="en-US" sz="2200" b="1"/>
            </a:br>
            <a:r>
              <a:rPr lang="en-US" sz="2200" b="1"/>
              <a:t>Funds from creditors</a:t>
            </a:r>
          </a:p>
        </p:txBody>
      </p:sp>
      <p:sp>
        <p:nvSpPr>
          <p:cNvPr id="1035" name="Rectangle 11"/>
          <p:cNvSpPr>
            <a:spLocks noChangeArrowheads="1"/>
          </p:cNvSpPr>
          <p:nvPr/>
        </p:nvSpPr>
        <p:spPr bwMode="auto">
          <a:xfrm>
            <a:off x="4876800" y="5295900"/>
            <a:ext cx="2095500" cy="1104900"/>
          </a:xfrm>
          <a:prstGeom prst="rect">
            <a:avLst/>
          </a:prstGeom>
          <a:noFill/>
          <a:ln w="12700">
            <a:no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200" b="1" u="sng" dirty="0">
                <a:solidFill>
                  <a:schemeClr val="accent2">
                    <a:lumMod val="75000"/>
                  </a:schemeClr>
                </a:solidFill>
                <a:latin typeface="+mn-lt"/>
              </a:rPr>
              <a:t>Equity</a:t>
            </a:r>
            <a:r>
              <a:rPr lang="en-US" sz="2200" b="1" dirty="0">
                <a:latin typeface="+mn-lt"/>
              </a:rPr>
              <a:t/>
            </a:r>
            <a:br>
              <a:rPr lang="en-US" sz="2200" b="1" dirty="0">
                <a:latin typeface="+mn-lt"/>
              </a:rPr>
            </a:br>
            <a:r>
              <a:rPr lang="en-US" sz="2200" b="1" dirty="0">
                <a:latin typeface="+mn-lt"/>
              </a:rPr>
              <a:t>Funds from owners</a:t>
            </a:r>
          </a:p>
        </p:txBody>
      </p:sp>
      <p:pic>
        <p:nvPicPr>
          <p:cNvPr id="13317" name="Picture 13" descr="bank-income.gif"/>
          <p:cNvPicPr>
            <a:picLocks noChangeAspect="1"/>
          </p:cNvPicPr>
          <p:nvPr/>
        </p:nvPicPr>
        <p:blipFill>
          <a:blip r:embed="rId3"/>
          <a:srcRect l="32001" t="42000" r="20000"/>
          <a:stretch>
            <a:fillRect/>
          </a:stretch>
        </p:blipFill>
        <p:spPr bwMode="auto">
          <a:xfrm>
            <a:off x="2133600" y="3359150"/>
            <a:ext cx="2209800" cy="2001838"/>
          </a:xfrm>
          <a:prstGeom prst="rect">
            <a:avLst/>
          </a:prstGeom>
          <a:noFill/>
          <a:ln w="9525">
            <a:noFill/>
            <a:miter lim="800000"/>
            <a:headEnd/>
            <a:tailEnd/>
          </a:ln>
        </p:spPr>
      </p:pic>
      <p:sp>
        <p:nvSpPr>
          <p:cNvPr id="15" name="Rectangle 14"/>
          <p:cNvSpPr/>
          <p:nvPr/>
        </p:nvSpPr>
        <p:spPr>
          <a:xfrm>
            <a:off x="3048000" y="3303588"/>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rot="5400000">
            <a:off x="3657600" y="4065588"/>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320" name="Picture 11" descr="C:\Users\DoddandSusan\AppData\Local\Microsoft\Windows\Temporary Internet Files\Content.IE5\8IR68XH8\MCPE03616_0000[1].wmf"/>
          <p:cNvPicPr>
            <a:picLocks noChangeAspect="1" noChangeArrowheads="1"/>
          </p:cNvPicPr>
          <p:nvPr/>
        </p:nvPicPr>
        <p:blipFill>
          <a:blip r:embed="rId4"/>
          <a:srcRect/>
          <a:stretch>
            <a:fillRect/>
          </a:stretch>
        </p:blipFill>
        <p:spPr bwMode="auto">
          <a:xfrm>
            <a:off x="5067300" y="3532188"/>
            <a:ext cx="1731963" cy="1735137"/>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fontAlgn="auto">
              <a:spcAft>
                <a:spcPts val="0"/>
              </a:spcAft>
              <a:defRPr/>
            </a:pPr>
            <a:r>
              <a:rPr lang="en-US" dirty="0" smtClean="0"/>
              <a:t>International Perspective</a:t>
            </a:r>
            <a:br>
              <a:rPr lang="en-US" dirty="0" smtClean="0"/>
            </a:br>
            <a:r>
              <a:rPr lang="en-US" sz="2400" dirty="0" smtClean="0"/>
              <a:t>Borrowing in Foreign Currencies</a:t>
            </a:r>
            <a:endParaRPr lang="en-US" dirty="0" smtClean="0"/>
          </a:p>
        </p:txBody>
      </p:sp>
      <p:pic>
        <p:nvPicPr>
          <p:cNvPr id="111618" name="Picture 10" descr="C:\Users\DoddandSusan\AppData\Local\Microsoft\Windows\Temporary Internet Files\Content.IE5\7DRPAD1C\MCj04396130000[1].png"/>
          <p:cNvPicPr>
            <a:picLocks noChangeAspect="1" noChangeArrowheads="1"/>
          </p:cNvPicPr>
          <p:nvPr/>
        </p:nvPicPr>
        <p:blipFill>
          <a:blip r:embed="rId3"/>
          <a:srcRect/>
          <a:stretch>
            <a:fillRect/>
          </a:stretch>
        </p:blipFill>
        <p:spPr bwMode="auto">
          <a:xfrm>
            <a:off x="7543800" y="361950"/>
            <a:ext cx="1263650" cy="1390650"/>
          </a:xfrm>
          <a:prstGeom prst="rect">
            <a:avLst/>
          </a:prstGeom>
          <a:noFill/>
          <a:ln w="9525">
            <a:noFill/>
            <a:miter lim="800000"/>
            <a:headEnd/>
            <a:tailEnd/>
          </a:ln>
        </p:spPr>
      </p:pic>
      <p:sp>
        <p:nvSpPr>
          <p:cNvPr id="6" name="TextBox 5"/>
          <p:cNvSpPr txBox="1"/>
          <p:nvPr/>
        </p:nvSpPr>
        <p:spPr>
          <a:xfrm>
            <a:off x="381000" y="1905000"/>
            <a:ext cx="8229600" cy="1200150"/>
          </a:xfrm>
          <a:prstGeom prst="rect">
            <a:avLst/>
          </a:prstGeom>
          <a:solidFill>
            <a:schemeClr val="accent2">
              <a:lumMod val="60000"/>
              <a:lumOff val="40000"/>
            </a:schemeClr>
          </a:solidFill>
          <a:ln>
            <a:solidFill>
              <a:schemeClr val="tx1"/>
            </a:solidFill>
          </a:ln>
        </p:spPr>
        <p:txBody>
          <a:bodyPr>
            <a:spAutoFit/>
          </a:bodyPr>
          <a:lstStyle/>
          <a:p>
            <a:pPr fontAlgn="auto">
              <a:spcBef>
                <a:spcPts val="0"/>
              </a:spcBef>
              <a:spcAft>
                <a:spcPts val="0"/>
              </a:spcAft>
              <a:defRPr/>
            </a:pPr>
            <a:r>
              <a:rPr lang="en-US" sz="2400" dirty="0">
                <a:latin typeface="+mn-lt"/>
              </a:rPr>
              <a:t>Companies may elect to borrow in foreign markets </a:t>
            </a:r>
          </a:p>
          <a:p>
            <a:pPr lvl="1" fontAlgn="auto">
              <a:spcBef>
                <a:spcPts val="0"/>
              </a:spcBef>
              <a:spcAft>
                <a:spcPts val="0"/>
              </a:spcAft>
              <a:buFont typeface="Arial" pitchFamily="34" charset="0"/>
              <a:buChar char="•"/>
              <a:defRPr/>
            </a:pPr>
            <a:r>
              <a:rPr lang="en-US" sz="2400" dirty="0">
                <a:latin typeface="+mn-lt"/>
              </a:rPr>
              <a:t>To lessen exchange rate risk.</a:t>
            </a:r>
          </a:p>
          <a:p>
            <a:pPr lvl="1" fontAlgn="auto">
              <a:spcBef>
                <a:spcPts val="0"/>
              </a:spcBef>
              <a:spcAft>
                <a:spcPts val="0"/>
              </a:spcAft>
              <a:buFont typeface="Arial" pitchFamily="34" charset="0"/>
              <a:buChar char="•"/>
              <a:defRPr/>
            </a:pPr>
            <a:r>
              <a:rPr lang="en-US" sz="2400" dirty="0">
                <a:latin typeface="+mn-lt"/>
              </a:rPr>
              <a:t>Because interest rates often are low in other countries.</a:t>
            </a:r>
          </a:p>
        </p:txBody>
      </p:sp>
      <p:sp>
        <p:nvSpPr>
          <p:cNvPr id="7" name="TextBox 6"/>
          <p:cNvSpPr txBox="1"/>
          <p:nvPr/>
        </p:nvSpPr>
        <p:spPr>
          <a:xfrm>
            <a:off x="381000" y="3505200"/>
            <a:ext cx="8229600" cy="2862263"/>
          </a:xfrm>
          <a:prstGeom prst="rect">
            <a:avLst/>
          </a:prstGeom>
          <a:solidFill>
            <a:schemeClr val="accent1">
              <a:lumMod val="40000"/>
              <a:lumOff val="60000"/>
            </a:schemeClr>
          </a:solidFill>
          <a:ln>
            <a:solidFill>
              <a:schemeClr val="tx1"/>
            </a:solidFill>
          </a:ln>
        </p:spPr>
        <p:txBody>
          <a:bodyPr>
            <a:spAutoFit/>
          </a:bodyPr>
          <a:lstStyle/>
          <a:p>
            <a:pPr fontAlgn="auto">
              <a:spcBef>
                <a:spcPts val="0"/>
              </a:spcBef>
              <a:spcAft>
                <a:spcPts val="0"/>
              </a:spcAft>
              <a:defRPr/>
            </a:pPr>
            <a:r>
              <a:rPr lang="en-US" dirty="0">
                <a:latin typeface="+mn-lt"/>
              </a:rPr>
              <a:t>For reporting purposes, accountants must convert, or translate, foreign debt into U.S. dollars.</a:t>
            </a:r>
          </a:p>
          <a:p>
            <a:pPr fontAlgn="auto">
              <a:spcBef>
                <a:spcPts val="0"/>
              </a:spcBef>
              <a:spcAft>
                <a:spcPts val="0"/>
              </a:spcAft>
              <a:defRPr/>
            </a:pPr>
            <a:endParaRPr lang="en-US" dirty="0">
              <a:latin typeface="+mn-lt"/>
            </a:endParaRPr>
          </a:p>
          <a:p>
            <a:pPr fontAlgn="auto">
              <a:spcBef>
                <a:spcPts val="0"/>
              </a:spcBef>
              <a:spcAft>
                <a:spcPts val="0"/>
              </a:spcAft>
              <a:defRPr/>
            </a:pPr>
            <a:r>
              <a:rPr lang="en-US" dirty="0">
                <a:latin typeface="+mn-lt"/>
              </a:rPr>
              <a:t>Assume that Starbucks borrowed 1 million pounds (£). For the Starbucks annual report, the accountant must use the conversion rate as of the balance sheet date, which we assume was £1.00 to </a:t>
            </a:r>
            <a:r>
              <a:rPr lang="en-US" dirty="0">
                <a:latin typeface="+mn-lt"/>
              </a:rPr>
              <a:t>$1.50</a:t>
            </a:r>
            <a:r>
              <a:rPr lang="en-US" dirty="0">
                <a:latin typeface="+mn-lt"/>
              </a:rPr>
              <a:t>. </a:t>
            </a:r>
          </a:p>
          <a:p>
            <a:pPr fontAlgn="auto">
              <a:spcBef>
                <a:spcPts val="0"/>
              </a:spcBef>
              <a:spcAft>
                <a:spcPts val="0"/>
              </a:spcAft>
              <a:defRPr/>
            </a:pPr>
            <a:endParaRPr lang="en-US" dirty="0">
              <a:latin typeface="+mn-lt"/>
            </a:endParaRPr>
          </a:p>
          <a:p>
            <a:pPr algn="ctr" fontAlgn="auto">
              <a:spcBef>
                <a:spcPts val="0"/>
              </a:spcBef>
              <a:spcAft>
                <a:spcPts val="0"/>
              </a:spcAft>
              <a:defRPr/>
            </a:pPr>
            <a:r>
              <a:rPr lang="en-US" dirty="0">
                <a:latin typeface="+mn-lt"/>
              </a:rPr>
              <a:t>£1,000,000 </a:t>
            </a:r>
            <a:r>
              <a:rPr lang="en-US" dirty="0">
                <a:latin typeface="+mn-lt"/>
                <a:sym typeface="Symbol"/>
              </a:rPr>
              <a:t></a:t>
            </a:r>
            <a:r>
              <a:rPr lang="en-US" dirty="0">
                <a:latin typeface="+mn-lt"/>
              </a:rPr>
              <a:t> </a:t>
            </a:r>
            <a:r>
              <a:rPr lang="en-US" dirty="0">
                <a:latin typeface="+mn-lt"/>
              </a:rPr>
              <a:t>$1.50 </a:t>
            </a:r>
            <a:r>
              <a:rPr lang="en-US" dirty="0">
                <a:latin typeface="+mn-lt"/>
              </a:rPr>
              <a:t>= </a:t>
            </a:r>
            <a:r>
              <a:rPr lang="en-US" dirty="0">
                <a:latin typeface="+mn-lt"/>
              </a:rPr>
              <a:t>$1,500,000</a:t>
            </a:r>
            <a:endParaRPr lang="en-US" dirty="0">
              <a:latin typeface="+mn-lt"/>
            </a:endParaRPr>
          </a:p>
          <a:p>
            <a:pPr fontAlgn="auto">
              <a:spcBef>
                <a:spcPts val="0"/>
              </a:spcBef>
              <a:spcAft>
                <a:spcPts val="0"/>
              </a:spcAft>
              <a:defRPr/>
            </a:pPr>
            <a:endParaRPr lang="en-US" dirty="0">
              <a:latin typeface="+mn-lt"/>
            </a:endParaRPr>
          </a:p>
          <a:p>
            <a:pPr fontAlgn="auto">
              <a:spcBef>
                <a:spcPts val="0"/>
              </a:spcBef>
              <a:spcAft>
                <a:spcPts val="0"/>
              </a:spcAft>
              <a:defRPr/>
            </a:pPr>
            <a:r>
              <a:rPr lang="en-US" dirty="0">
                <a:latin typeface="+mn-lt"/>
              </a:rPr>
              <a:t>Starbucks would report the debt at $1,500,000 </a:t>
            </a:r>
            <a:r>
              <a:rPr lang="en-US" dirty="0">
                <a:latin typeface="+mn-lt"/>
              </a:rPr>
              <a:t>on </a:t>
            </a:r>
            <a:r>
              <a:rPr lang="en-US" dirty="0">
                <a:latin typeface="+mn-lt"/>
              </a:rPr>
              <a:t>their </a:t>
            </a:r>
            <a:r>
              <a:rPr lang="en-US" dirty="0">
                <a:latin typeface="+mn-lt"/>
              </a:rPr>
              <a:t>financial statements. </a:t>
            </a: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fontAlgn="auto">
              <a:spcAft>
                <a:spcPts val="0"/>
              </a:spcAft>
              <a:defRPr/>
            </a:pPr>
            <a:r>
              <a:rPr lang="en-US" dirty="0" smtClean="0"/>
              <a:t>Lease Liabilities</a:t>
            </a:r>
          </a:p>
        </p:txBody>
      </p:sp>
      <p:sp>
        <p:nvSpPr>
          <p:cNvPr id="38915" name="Rectangle 5"/>
          <p:cNvSpPr>
            <a:spLocks noChangeArrowheads="1"/>
          </p:cNvSpPr>
          <p:nvPr/>
        </p:nvSpPr>
        <p:spPr bwMode="auto">
          <a:xfrm>
            <a:off x="723900" y="1676400"/>
            <a:ext cx="2667000" cy="914400"/>
          </a:xfrm>
          <a:prstGeom prst="rect">
            <a:avLst/>
          </a:prstGeom>
          <a:solidFill>
            <a:schemeClr val="accent6">
              <a:lumMod val="40000"/>
              <a:lumOff val="60000"/>
            </a:schemeClr>
          </a:solidFill>
          <a:ln w="9525">
            <a:solidFill>
              <a:schemeClr val="tx1"/>
            </a:solidFill>
            <a:miter lim="800000"/>
            <a:headEnd/>
            <a:tailEnd/>
          </a:ln>
        </p:spPr>
        <p:txBody>
          <a:bodyPr anchor="ctr"/>
          <a:lstStyle/>
          <a:p>
            <a:pPr algn="ctr" fontAlgn="auto">
              <a:spcBef>
                <a:spcPts val="0"/>
              </a:spcBef>
              <a:spcAft>
                <a:spcPts val="0"/>
              </a:spcAft>
              <a:defRPr/>
            </a:pPr>
            <a:r>
              <a:rPr lang="en-US" sz="2400" dirty="0">
                <a:latin typeface="+mn-lt"/>
              </a:rPr>
              <a:t>Operating Lease</a:t>
            </a:r>
          </a:p>
        </p:txBody>
      </p:sp>
      <p:sp>
        <p:nvSpPr>
          <p:cNvPr id="38916" name="Rectangle 6"/>
          <p:cNvSpPr>
            <a:spLocks noChangeArrowheads="1"/>
          </p:cNvSpPr>
          <p:nvPr/>
        </p:nvSpPr>
        <p:spPr bwMode="auto">
          <a:xfrm>
            <a:off x="304800" y="3124200"/>
            <a:ext cx="3505200" cy="1600200"/>
          </a:xfrm>
          <a:prstGeom prst="rect">
            <a:avLst/>
          </a:prstGeom>
          <a:solidFill>
            <a:schemeClr val="accent6">
              <a:lumMod val="40000"/>
              <a:lumOff val="60000"/>
            </a:schemeClr>
          </a:solidFill>
          <a:ln w="9525">
            <a:solidFill>
              <a:schemeClr val="tx1"/>
            </a:solidFill>
            <a:miter lim="800000"/>
            <a:headEnd/>
            <a:tailEnd/>
          </a:ln>
        </p:spPr>
        <p:txBody>
          <a:bodyPr anchor="ctr"/>
          <a:lstStyle/>
          <a:p>
            <a:pPr algn="ctr" fontAlgn="auto">
              <a:spcBef>
                <a:spcPts val="0"/>
              </a:spcBef>
              <a:spcAft>
                <a:spcPts val="0"/>
              </a:spcAft>
              <a:defRPr/>
            </a:pPr>
            <a:r>
              <a:rPr lang="en-US" sz="2400" dirty="0">
                <a:latin typeface="+mn-lt"/>
              </a:rPr>
              <a:t>Short-term lease; No liability or asset recorded</a:t>
            </a:r>
          </a:p>
        </p:txBody>
      </p:sp>
      <p:cxnSp>
        <p:nvCxnSpPr>
          <p:cNvPr id="113668" name="AutoShape 7"/>
          <p:cNvCxnSpPr>
            <a:cxnSpLocks noChangeShapeType="1"/>
            <a:stCxn id="38915" idx="2"/>
            <a:endCxn id="38916" idx="0"/>
          </p:cNvCxnSpPr>
          <p:nvPr/>
        </p:nvCxnSpPr>
        <p:spPr bwMode="auto">
          <a:xfrm>
            <a:off x="2057400" y="2590800"/>
            <a:ext cx="0" cy="533400"/>
          </a:xfrm>
          <a:prstGeom prst="straightConnector1">
            <a:avLst/>
          </a:prstGeom>
          <a:noFill/>
          <a:ln w="38100">
            <a:solidFill>
              <a:schemeClr val="tx1"/>
            </a:solidFill>
            <a:round/>
            <a:headEnd/>
            <a:tailEnd type="triangle" w="med" len="med"/>
          </a:ln>
        </p:spPr>
      </p:cxnSp>
      <p:sp>
        <p:nvSpPr>
          <p:cNvPr id="38918" name="Rectangle 8"/>
          <p:cNvSpPr>
            <a:spLocks noChangeArrowheads="1"/>
          </p:cNvSpPr>
          <p:nvPr/>
        </p:nvSpPr>
        <p:spPr bwMode="auto">
          <a:xfrm>
            <a:off x="5676900" y="1676400"/>
            <a:ext cx="2667000" cy="914400"/>
          </a:xfrm>
          <a:prstGeom prst="rect">
            <a:avLst/>
          </a:prstGeom>
          <a:solidFill>
            <a:schemeClr val="accent2">
              <a:lumMod val="60000"/>
              <a:lumOff val="40000"/>
            </a:schemeClr>
          </a:solidFill>
          <a:ln w="9525">
            <a:solidFill>
              <a:schemeClr val="tx1"/>
            </a:solidFill>
            <a:miter lim="800000"/>
            <a:headEnd/>
            <a:tailEnd/>
          </a:ln>
        </p:spPr>
        <p:txBody>
          <a:bodyPr anchor="ctr"/>
          <a:lstStyle/>
          <a:p>
            <a:pPr algn="ctr" fontAlgn="auto">
              <a:spcBef>
                <a:spcPts val="0"/>
              </a:spcBef>
              <a:spcAft>
                <a:spcPts val="0"/>
              </a:spcAft>
              <a:defRPr/>
            </a:pPr>
            <a:r>
              <a:rPr lang="en-US" sz="2400" dirty="0">
                <a:latin typeface="+mn-lt"/>
              </a:rPr>
              <a:t>Capital</a:t>
            </a:r>
            <a:br>
              <a:rPr lang="en-US" sz="2400" dirty="0">
                <a:latin typeface="+mn-lt"/>
              </a:rPr>
            </a:br>
            <a:r>
              <a:rPr lang="en-US" sz="2400" dirty="0">
                <a:latin typeface="+mn-lt"/>
              </a:rPr>
              <a:t>Lease</a:t>
            </a:r>
          </a:p>
        </p:txBody>
      </p:sp>
      <p:sp>
        <p:nvSpPr>
          <p:cNvPr id="38919" name="Rectangle 9"/>
          <p:cNvSpPr>
            <a:spLocks noChangeArrowheads="1"/>
          </p:cNvSpPr>
          <p:nvPr/>
        </p:nvSpPr>
        <p:spPr bwMode="auto">
          <a:xfrm>
            <a:off x="5257800" y="3124200"/>
            <a:ext cx="3505200" cy="1600200"/>
          </a:xfrm>
          <a:prstGeom prst="rect">
            <a:avLst/>
          </a:prstGeom>
          <a:solidFill>
            <a:schemeClr val="accent2">
              <a:lumMod val="60000"/>
              <a:lumOff val="40000"/>
            </a:schemeClr>
          </a:solidFill>
          <a:ln w="9525">
            <a:solidFill>
              <a:schemeClr val="tx1"/>
            </a:solidFill>
            <a:miter lim="800000"/>
            <a:headEnd/>
            <a:tailEnd/>
          </a:ln>
        </p:spPr>
        <p:txBody>
          <a:bodyPr anchor="ctr"/>
          <a:lstStyle/>
          <a:p>
            <a:pPr algn="ctr" fontAlgn="auto">
              <a:spcBef>
                <a:spcPts val="0"/>
              </a:spcBef>
              <a:spcAft>
                <a:spcPts val="0"/>
              </a:spcAft>
              <a:defRPr/>
            </a:pPr>
            <a:r>
              <a:rPr lang="en-US" sz="2400" dirty="0">
                <a:latin typeface="+mn-lt"/>
              </a:rPr>
              <a:t>Long-term lease; Meets one of 4 criteria; Results in recording an asset and a liability</a:t>
            </a:r>
          </a:p>
        </p:txBody>
      </p:sp>
      <p:cxnSp>
        <p:nvCxnSpPr>
          <p:cNvPr id="113671" name="AutoShape 10"/>
          <p:cNvCxnSpPr>
            <a:cxnSpLocks noChangeShapeType="1"/>
            <a:stCxn id="38918" idx="2"/>
            <a:endCxn id="38919" idx="0"/>
          </p:cNvCxnSpPr>
          <p:nvPr/>
        </p:nvCxnSpPr>
        <p:spPr bwMode="auto">
          <a:xfrm>
            <a:off x="7010400" y="2590800"/>
            <a:ext cx="0" cy="533400"/>
          </a:xfrm>
          <a:prstGeom prst="straightConnector1">
            <a:avLst/>
          </a:prstGeom>
          <a:noFill/>
          <a:ln w="38100">
            <a:solidFill>
              <a:schemeClr val="tx1"/>
            </a:solidFill>
            <a:round/>
            <a:headEnd/>
            <a:tailEnd type="triangle" w="med" len="med"/>
          </a:ln>
        </p:spPr>
      </p:cxnSp>
      <p:sp>
        <p:nvSpPr>
          <p:cNvPr id="75787" name="Rectangle 11"/>
          <p:cNvSpPr>
            <a:spLocks noChangeArrowheads="1"/>
          </p:cNvSpPr>
          <p:nvPr/>
        </p:nvSpPr>
        <p:spPr bwMode="auto">
          <a:xfrm>
            <a:off x="152400" y="4876800"/>
            <a:ext cx="8382000" cy="1981200"/>
          </a:xfrm>
          <a:prstGeom prst="rect">
            <a:avLst/>
          </a:prstGeom>
          <a:solidFill>
            <a:schemeClr val="accent2">
              <a:lumMod val="60000"/>
              <a:lumOff val="40000"/>
            </a:schemeClr>
          </a:solidFill>
          <a:ln w="9525">
            <a:solidFill>
              <a:schemeClr val="tx1"/>
            </a:solidFill>
            <a:miter lim="800000"/>
            <a:headEnd/>
            <a:tailEnd/>
          </a:ln>
        </p:spPr>
        <p:txBody>
          <a:bodyPr anchor="ctr"/>
          <a:lstStyle/>
          <a:p>
            <a:pPr marL="342900" indent="-342900" fontAlgn="auto">
              <a:spcBef>
                <a:spcPts val="0"/>
              </a:spcBef>
              <a:spcAft>
                <a:spcPts val="0"/>
              </a:spcAft>
              <a:defRPr/>
            </a:pPr>
            <a:r>
              <a:rPr lang="en-US" b="1" u="sng" dirty="0">
                <a:latin typeface="+mn-lt"/>
              </a:rPr>
              <a:t>Capital Lease Criteria</a:t>
            </a:r>
          </a:p>
          <a:p>
            <a:pPr marL="342900" indent="-342900" fontAlgn="auto">
              <a:spcBef>
                <a:spcPts val="0"/>
              </a:spcBef>
              <a:spcAft>
                <a:spcPts val="0"/>
              </a:spcAft>
              <a:buFontTx/>
              <a:buAutoNum type="arabicPeriod"/>
              <a:defRPr/>
            </a:pPr>
            <a:r>
              <a:rPr lang="en-US" dirty="0">
                <a:latin typeface="+mn-lt"/>
              </a:rPr>
              <a:t>Lease term is 75% or more of the asset’s expected economic life.</a:t>
            </a:r>
          </a:p>
          <a:p>
            <a:pPr marL="342900" indent="-342900" fontAlgn="auto">
              <a:spcBef>
                <a:spcPts val="0"/>
              </a:spcBef>
              <a:spcAft>
                <a:spcPts val="0"/>
              </a:spcAft>
              <a:buFontTx/>
              <a:buAutoNum type="arabicPeriod"/>
              <a:defRPr/>
            </a:pPr>
            <a:r>
              <a:rPr lang="en-US" dirty="0">
                <a:latin typeface="+mn-lt"/>
              </a:rPr>
              <a:t>Ownership of the asset is transferred to the lessee at the end of the lease.</a:t>
            </a:r>
          </a:p>
          <a:p>
            <a:pPr marL="342900" indent="-342900" fontAlgn="auto">
              <a:spcBef>
                <a:spcPts val="0"/>
              </a:spcBef>
              <a:spcAft>
                <a:spcPts val="0"/>
              </a:spcAft>
              <a:buFontTx/>
              <a:buAutoNum type="arabicPeriod"/>
              <a:defRPr/>
            </a:pPr>
            <a:r>
              <a:rPr lang="en-US" dirty="0">
                <a:latin typeface="+mn-lt"/>
              </a:rPr>
              <a:t>Lease permits lessee to purchase the asset at a price that is lower than its fair market value.</a:t>
            </a:r>
          </a:p>
          <a:p>
            <a:pPr marL="342900" indent="-342900" fontAlgn="auto">
              <a:spcBef>
                <a:spcPts val="0"/>
              </a:spcBef>
              <a:spcAft>
                <a:spcPts val="0"/>
              </a:spcAft>
              <a:buFontTx/>
              <a:buAutoNum type="arabicPeriod"/>
              <a:defRPr/>
            </a:pPr>
            <a:r>
              <a:rPr lang="en-US" dirty="0">
                <a:latin typeface="+mn-lt"/>
              </a:rPr>
              <a:t>The present value of the lease payments is 90% or more of the fair market value of the asset when the lease is signed.</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5787"/>
                                        </p:tgtEl>
                                        <p:attrNameLst>
                                          <p:attrName>style.visibility</p:attrName>
                                        </p:attrNameLst>
                                      </p:cBhvr>
                                      <p:to>
                                        <p:strVal val="visible"/>
                                      </p:to>
                                    </p:set>
                                    <p:anim calcmode="lin" valueType="num">
                                      <p:cBhvr additive="base">
                                        <p:cTn id="7" dur="500" fill="hold"/>
                                        <p:tgtEl>
                                          <p:spTgt spid="75787"/>
                                        </p:tgtEl>
                                        <p:attrNameLst>
                                          <p:attrName>ppt_x</p:attrName>
                                        </p:attrNameLst>
                                      </p:cBhvr>
                                      <p:tavLst>
                                        <p:tav tm="0">
                                          <p:val>
                                            <p:strVal val="#ppt_x"/>
                                          </p:val>
                                        </p:tav>
                                        <p:tav tm="100000">
                                          <p:val>
                                            <p:strVal val="#ppt_x"/>
                                          </p:val>
                                        </p:tav>
                                      </p:tavLst>
                                    </p:anim>
                                    <p:anim calcmode="lin" valueType="num">
                                      <p:cBhvr additive="base">
                                        <p:cTn id="8" dur="500" fill="hold"/>
                                        <p:tgtEl>
                                          <p:spTgt spid="757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7"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3" name="Rectangle 2"/>
          <p:cNvSpPr>
            <a:spLocks noGrp="1" noChangeArrowheads="1"/>
          </p:cNvSpPr>
          <p:nvPr>
            <p:ph type="title"/>
          </p:nvPr>
        </p:nvSpPr>
        <p:spPr/>
        <p:txBody>
          <a:bodyPr/>
          <a:lstStyle/>
          <a:p>
            <a:pPr fontAlgn="auto">
              <a:spcAft>
                <a:spcPts val="0"/>
              </a:spcAft>
              <a:defRPr/>
            </a:pPr>
            <a:r>
              <a:rPr lang="en-US" dirty="0" smtClean="0"/>
              <a:t>Present Value Concepts</a:t>
            </a:r>
          </a:p>
        </p:txBody>
      </p:sp>
      <p:sp>
        <p:nvSpPr>
          <p:cNvPr id="39939" name="Rectangle 3"/>
          <p:cNvSpPr>
            <a:spLocks noChangeArrowheads="1"/>
          </p:cNvSpPr>
          <p:nvPr/>
        </p:nvSpPr>
        <p:spPr bwMode="auto">
          <a:xfrm>
            <a:off x="687388" y="5106988"/>
            <a:ext cx="7769225" cy="1074737"/>
          </a:xfrm>
          <a:prstGeom prst="rect">
            <a:avLst/>
          </a:prstGeom>
          <a:noFill/>
          <a:ln w="12700">
            <a:noFill/>
            <a:miter lim="800000"/>
            <a:headEnd/>
            <a:tailEnd/>
          </a:ln>
          <a:effectLst/>
        </p:spPr>
        <p:txBody>
          <a:bodyPr lIns="90488" tIns="44450" rIns="90488" bIns="44450">
            <a:spAutoFit/>
          </a:bodyPr>
          <a:lstStyle/>
          <a:p>
            <a:pPr algn="ctr" eaLnBrk="0" fontAlgn="auto" hangingPunct="0">
              <a:spcBef>
                <a:spcPct val="50000"/>
              </a:spcBef>
              <a:spcAft>
                <a:spcPts val="0"/>
              </a:spcAft>
              <a:defRPr/>
            </a:pPr>
            <a:r>
              <a:rPr lang="en-US" sz="3200" b="1" dirty="0">
                <a:solidFill>
                  <a:schemeClr val="accent2">
                    <a:lumMod val="50000"/>
                  </a:schemeClr>
                </a:solidFill>
                <a:effectLst>
                  <a:outerShdw blurRad="38100" dist="38100" dir="2700000" algn="tl">
                    <a:srgbClr val="C0C0C0"/>
                  </a:outerShdw>
                </a:effectLst>
              </a:rPr>
              <a:t>Money can grow over </a:t>
            </a:r>
            <a:r>
              <a:rPr lang="en-US" sz="3200" b="1" dirty="0">
                <a:solidFill>
                  <a:schemeClr val="accent2">
                    <a:lumMod val="50000"/>
                  </a:schemeClr>
                </a:solidFill>
                <a:effectLst>
                  <a:outerShdw blurRad="38100" dist="38100" dir="2700000" algn="tl">
                    <a:srgbClr val="C0C0C0"/>
                  </a:outerShdw>
                </a:effectLst>
              </a:rPr>
              <a:t>time </a:t>
            </a:r>
            <a:r>
              <a:rPr lang="en-US" sz="3200" b="1" dirty="0">
                <a:solidFill>
                  <a:schemeClr val="accent2">
                    <a:lumMod val="50000"/>
                  </a:schemeClr>
                </a:solidFill>
                <a:effectLst>
                  <a:outerShdw blurRad="38100" dist="38100" dir="2700000" algn="tl">
                    <a:srgbClr val="C0C0C0"/>
                  </a:outerShdw>
                </a:effectLst>
              </a:rPr>
              <a:t>because it can earn interest.</a:t>
            </a:r>
          </a:p>
        </p:txBody>
      </p:sp>
      <p:graphicFrame>
        <p:nvGraphicFramePr>
          <p:cNvPr id="77963" name="Object 139"/>
          <p:cNvGraphicFramePr>
            <a:graphicFrameLocks/>
          </p:cNvGraphicFramePr>
          <p:nvPr/>
        </p:nvGraphicFramePr>
        <p:xfrm>
          <a:off x="400050" y="1895475"/>
          <a:ext cx="1716088" cy="1544638"/>
        </p:xfrm>
        <a:graphic>
          <a:graphicData uri="http://schemas.openxmlformats.org/presentationml/2006/ole">
            <p:oleObj spid="_x0000_s77963" name="Clip" r:id="rId4" imgW="2287357" imgH="2062148" progId="">
              <p:embed/>
            </p:oleObj>
          </a:graphicData>
        </a:graphic>
      </p:graphicFrame>
      <p:sp>
        <p:nvSpPr>
          <p:cNvPr id="77982" name="Rectangle 5"/>
          <p:cNvSpPr>
            <a:spLocks noChangeArrowheads="1"/>
          </p:cNvSpPr>
          <p:nvPr/>
        </p:nvSpPr>
        <p:spPr bwMode="auto">
          <a:xfrm>
            <a:off x="230188" y="3811588"/>
            <a:ext cx="2054225" cy="1093787"/>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t>$1,000 invested today at 10%.</a:t>
            </a:r>
          </a:p>
        </p:txBody>
      </p:sp>
      <p:graphicFrame>
        <p:nvGraphicFramePr>
          <p:cNvPr id="77964" name="Object 140"/>
          <p:cNvGraphicFramePr>
            <a:graphicFrameLocks/>
          </p:cNvGraphicFramePr>
          <p:nvPr/>
        </p:nvGraphicFramePr>
        <p:xfrm>
          <a:off x="3257550" y="2497138"/>
          <a:ext cx="704850" cy="1003300"/>
        </p:xfrm>
        <a:graphic>
          <a:graphicData uri="http://schemas.openxmlformats.org/presentationml/2006/ole">
            <p:oleObj spid="_x0000_s77964" name="Clip" r:id="rId5" imgW="3033720" imgH="2730600" progId="">
              <p:embed/>
            </p:oleObj>
          </a:graphicData>
        </a:graphic>
      </p:graphicFrame>
      <p:graphicFrame>
        <p:nvGraphicFramePr>
          <p:cNvPr id="77965" name="Object 141"/>
          <p:cNvGraphicFramePr>
            <a:graphicFrameLocks/>
          </p:cNvGraphicFramePr>
          <p:nvPr/>
        </p:nvGraphicFramePr>
        <p:xfrm>
          <a:off x="3276600" y="2116138"/>
          <a:ext cx="685800" cy="1003300"/>
        </p:xfrm>
        <a:graphic>
          <a:graphicData uri="http://schemas.openxmlformats.org/presentationml/2006/ole">
            <p:oleObj spid="_x0000_s77965" name="Clip" r:id="rId6" imgW="3033720" imgH="2730600" progId="">
              <p:embed/>
            </p:oleObj>
          </a:graphicData>
        </a:graphic>
      </p:graphicFrame>
      <p:graphicFrame>
        <p:nvGraphicFramePr>
          <p:cNvPr id="77966" name="Object 142"/>
          <p:cNvGraphicFramePr>
            <a:graphicFrameLocks/>
          </p:cNvGraphicFramePr>
          <p:nvPr/>
        </p:nvGraphicFramePr>
        <p:xfrm>
          <a:off x="3486150" y="1835150"/>
          <a:ext cx="1712913" cy="1544638"/>
        </p:xfrm>
        <a:graphic>
          <a:graphicData uri="http://schemas.openxmlformats.org/presentationml/2006/ole">
            <p:oleObj spid="_x0000_s77966" name="Clip" r:id="rId7" imgW="3033720" imgH="2730600" progId="">
              <p:embed/>
            </p:oleObj>
          </a:graphicData>
        </a:graphic>
      </p:graphicFrame>
      <p:graphicFrame>
        <p:nvGraphicFramePr>
          <p:cNvPr id="77967" name="Object 143">
            <a:hlinkClick r:id="" action="ppaction://ole?verb=0"/>
          </p:cNvPr>
          <p:cNvGraphicFramePr>
            <a:graphicFrameLocks/>
          </p:cNvGraphicFramePr>
          <p:nvPr/>
        </p:nvGraphicFramePr>
        <p:xfrm>
          <a:off x="3562350" y="2236788"/>
          <a:ext cx="703263" cy="223837"/>
        </p:xfrm>
        <a:graphic>
          <a:graphicData uri="http://schemas.openxmlformats.org/presentationml/2006/ole">
            <p:oleObj spid="_x0000_s77967" name="Clip" r:id="rId8" imgW="2287357" imgH="2062148" progId="">
              <p:embed/>
            </p:oleObj>
          </a:graphicData>
        </a:graphic>
      </p:graphicFrame>
      <p:graphicFrame>
        <p:nvGraphicFramePr>
          <p:cNvPr id="77968" name="Object 144"/>
          <p:cNvGraphicFramePr>
            <a:graphicFrameLocks/>
          </p:cNvGraphicFramePr>
          <p:nvPr/>
        </p:nvGraphicFramePr>
        <p:xfrm>
          <a:off x="3409950" y="1951038"/>
          <a:ext cx="712788" cy="563562"/>
        </p:xfrm>
        <a:graphic>
          <a:graphicData uri="http://schemas.openxmlformats.org/presentationml/2006/ole">
            <p:oleObj spid="_x0000_s77968" name="Clip" r:id="rId9" imgW="3033720" imgH="2730600" progId="">
              <p:embed/>
            </p:oleObj>
          </a:graphicData>
        </a:graphic>
      </p:graphicFrame>
      <p:sp>
        <p:nvSpPr>
          <p:cNvPr id="77983" name="Rectangle 11"/>
          <p:cNvSpPr>
            <a:spLocks noChangeArrowheads="1"/>
          </p:cNvSpPr>
          <p:nvPr/>
        </p:nvSpPr>
        <p:spPr bwMode="auto">
          <a:xfrm>
            <a:off x="3201988" y="3811588"/>
            <a:ext cx="2054225" cy="1104900"/>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t>In 1 year it will be worth $1,100.</a:t>
            </a:r>
          </a:p>
        </p:txBody>
      </p:sp>
      <p:sp>
        <p:nvSpPr>
          <p:cNvPr id="77984" name="Line 12"/>
          <p:cNvSpPr>
            <a:spLocks noChangeShapeType="1"/>
          </p:cNvSpPr>
          <p:nvPr/>
        </p:nvSpPr>
        <p:spPr bwMode="auto">
          <a:xfrm>
            <a:off x="2133600" y="2819400"/>
            <a:ext cx="990600" cy="0"/>
          </a:xfrm>
          <a:prstGeom prst="line">
            <a:avLst/>
          </a:prstGeom>
          <a:noFill/>
          <a:ln w="50800">
            <a:solidFill>
              <a:srgbClr val="FF3300"/>
            </a:solidFill>
            <a:round/>
            <a:headEnd/>
            <a:tailEnd type="triangle" w="med" len="med"/>
          </a:ln>
        </p:spPr>
        <p:txBody>
          <a:bodyPr/>
          <a:lstStyle/>
          <a:p>
            <a:endParaRPr lang="en-US"/>
          </a:p>
        </p:txBody>
      </p:sp>
      <p:sp>
        <p:nvSpPr>
          <p:cNvPr id="77985" name="Rectangle 13"/>
          <p:cNvSpPr>
            <a:spLocks noChangeArrowheads="1"/>
          </p:cNvSpPr>
          <p:nvPr/>
        </p:nvSpPr>
        <p:spPr bwMode="auto">
          <a:xfrm>
            <a:off x="6535738" y="3811588"/>
            <a:ext cx="2054225" cy="1104900"/>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t>In 5 years it will be worth $1,610!</a:t>
            </a:r>
          </a:p>
        </p:txBody>
      </p:sp>
      <p:graphicFrame>
        <p:nvGraphicFramePr>
          <p:cNvPr id="77969" name="Object 145">
            <a:hlinkClick r:id="" action="ppaction://ole?verb=0"/>
          </p:cNvPr>
          <p:cNvGraphicFramePr>
            <a:graphicFrameLocks/>
          </p:cNvGraphicFramePr>
          <p:nvPr/>
        </p:nvGraphicFramePr>
        <p:xfrm>
          <a:off x="7239000" y="1631950"/>
          <a:ext cx="706438" cy="1003300"/>
        </p:xfrm>
        <a:graphic>
          <a:graphicData uri="http://schemas.openxmlformats.org/presentationml/2006/ole">
            <p:oleObj spid="_x0000_s77969" name="Clip" r:id="rId10" imgW="3033720" imgH="2730600" progId="">
              <p:embed/>
            </p:oleObj>
          </a:graphicData>
        </a:graphic>
      </p:graphicFrame>
      <p:graphicFrame>
        <p:nvGraphicFramePr>
          <p:cNvPr id="77970" name="Object 146"/>
          <p:cNvGraphicFramePr>
            <a:graphicFrameLocks/>
          </p:cNvGraphicFramePr>
          <p:nvPr/>
        </p:nvGraphicFramePr>
        <p:xfrm>
          <a:off x="6629400" y="1631950"/>
          <a:ext cx="706438" cy="1003300"/>
        </p:xfrm>
        <a:graphic>
          <a:graphicData uri="http://schemas.openxmlformats.org/presentationml/2006/ole">
            <p:oleObj spid="_x0000_s77970" name="Clip" r:id="rId11" imgW="3033720" imgH="2730600" progId="">
              <p:embed/>
            </p:oleObj>
          </a:graphicData>
        </a:graphic>
      </p:graphicFrame>
      <p:graphicFrame>
        <p:nvGraphicFramePr>
          <p:cNvPr id="77971" name="Object 147"/>
          <p:cNvGraphicFramePr>
            <a:graphicFrameLocks/>
          </p:cNvGraphicFramePr>
          <p:nvPr/>
        </p:nvGraphicFramePr>
        <p:xfrm>
          <a:off x="6172200" y="2393950"/>
          <a:ext cx="706438" cy="1003300"/>
        </p:xfrm>
        <a:graphic>
          <a:graphicData uri="http://schemas.openxmlformats.org/presentationml/2006/ole">
            <p:oleObj spid="_x0000_s77971" name="Clip" r:id="rId12" imgW="3033720" imgH="2730600" progId="">
              <p:embed/>
            </p:oleObj>
          </a:graphicData>
        </a:graphic>
      </p:graphicFrame>
      <p:graphicFrame>
        <p:nvGraphicFramePr>
          <p:cNvPr id="77972" name="Object 148"/>
          <p:cNvGraphicFramePr>
            <a:graphicFrameLocks/>
          </p:cNvGraphicFramePr>
          <p:nvPr/>
        </p:nvGraphicFramePr>
        <p:xfrm>
          <a:off x="7162800" y="2698750"/>
          <a:ext cx="706438" cy="958850"/>
        </p:xfrm>
        <a:graphic>
          <a:graphicData uri="http://schemas.openxmlformats.org/presentationml/2006/ole">
            <p:oleObj spid="_x0000_s77972" name="Clip" r:id="rId13" imgW="3033720" imgH="2730600" progId="">
              <p:embed/>
            </p:oleObj>
          </a:graphicData>
        </a:graphic>
      </p:graphicFrame>
      <p:graphicFrame>
        <p:nvGraphicFramePr>
          <p:cNvPr id="77973" name="Object 149">
            <a:hlinkClick r:id="" action="ppaction://ole?verb=0"/>
          </p:cNvPr>
          <p:cNvGraphicFramePr>
            <a:graphicFrameLocks/>
          </p:cNvGraphicFramePr>
          <p:nvPr/>
        </p:nvGraphicFramePr>
        <p:xfrm>
          <a:off x="7010400" y="2470150"/>
          <a:ext cx="706438" cy="1003300"/>
        </p:xfrm>
        <a:graphic>
          <a:graphicData uri="http://schemas.openxmlformats.org/presentationml/2006/ole">
            <p:oleObj spid="_x0000_s77973" name="Clip" r:id="rId14" imgW="3033720" imgH="2730600" progId="">
              <p:embed/>
            </p:oleObj>
          </a:graphicData>
        </a:graphic>
      </p:graphicFrame>
      <p:graphicFrame>
        <p:nvGraphicFramePr>
          <p:cNvPr id="77974" name="Object 150">
            <a:hlinkClick r:id="" action="ppaction://ole?verb=0"/>
          </p:cNvPr>
          <p:cNvGraphicFramePr>
            <a:graphicFrameLocks/>
          </p:cNvGraphicFramePr>
          <p:nvPr/>
        </p:nvGraphicFramePr>
        <p:xfrm>
          <a:off x="7010400" y="2090738"/>
          <a:ext cx="709613" cy="1000125"/>
        </p:xfrm>
        <a:graphic>
          <a:graphicData uri="http://schemas.openxmlformats.org/presentationml/2006/ole">
            <p:oleObj spid="_x0000_s77974" name="Clip" r:id="rId15" imgW="3033720" imgH="2730600" progId="">
              <p:embed/>
            </p:oleObj>
          </a:graphicData>
        </a:graphic>
      </p:graphicFrame>
      <p:graphicFrame>
        <p:nvGraphicFramePr>
          <p:cNvPr id="77975" name="Object 151"/>
          <p:cNvGraphicFramePr>
            <a:graphicFrameLocks/>
          </p:cNvGraphicFramePr>
          <p:nvPr/>
        </p:nvGraphicFramePr>
        <p:xfrm>
          <a:off x="7239000" y="1808163"/>
          <a:ext cx="1716088" cy="1544637"/>
        </p:xfrm>
        <a:graphic>
          <a:graphicData uri="http://schemas.openxmlformats.org/presentationml/2006/ole">
            <p:oleObj spid="_x0000_s77975" name="Clip" r:id="rId16" imgW="3033720" imgH="2730600" progId="">
              <p:embed/>
            </p:oleObj>
          </a:graphicData>
        </a:graphic>
      </p:graphicFrame>
      <p:graphicFrame>
        <p:nvGraphicFramePr>
          <p:cNvPr id="77976" name="Object 152">
            <a:hlinkClick r:id="" action="ppaction://ole?verb=0"/>
          </p:cNvPr>
          <p:cNvGraphicFramePr>
            <a:graphicFrameLocks/>
          </p:cNvGraphicFramePr>
          <p:nvPr/>
        </p:nvGraphicFramePr>
        <p:xfrm>
          <a:off x="7315200" y="2209800"/>
          <a:ext cx="704850" cy="223838"/>
        </p:xfrm>
        <a:graphic>
          <a:graphicData uri="http://schemas.openxmlformats.org/presentationml/2006/ole">
            <p:oleObj spid="_x0000_s77976" name="Clip" r:id="rId17" imgW="2287357" imgH="2062148" progId="">
              <p:embed/>
            </p:oleObj>
          </a:graphicData>
        </a:graphic>
      </p:graphicFrame>
      <p:graphicFrame>
        <p:nvGraphicFramePr>
          <p:cNvPr id="77977" name="Object 153"/>
          <p:cNvGraphicFramePr>
            <a:graphicFrameLocks/>
          </p:cNvGraphicFramePr>
          <p:nvPr/>
        </p:nvGraphicFramePr>
        <p:xfrm>
          <a:off x="7162800" y="1924050"/>
          <a:ext cx="714375" cy="514350"/>
        </p:xfrm>
        <a:graphic>
          <a:graphicData uri="http://schemas.openxmlformats.org/presentationml/2006/ole">
            <p:oleObj spid="_x0000_s77977" name="Clip" r:id="rId18" imgW="3033720" imgH="2730600" progId="">
              <p:embed/>
            </p:oleObj>
          </a:graphicData>
        </a:graphic>
      </p:graphicFrame>
      <p:graphicFrame>
        <p:nvGraphicFramePr>
          <p:cNvPr id="77978" name="Object 154"/>
          <p:cNvGraphicFramePr>
            <a:graphicFrameLocks/>
          </p:cNvGraphicFramePr>
          <p:nvPr/>
        </p:nvGraphicFramePr>
        <p:xfrm>
          <a:off x="6553200" y="2089150"/>
          <a:ext cx="706438" cy="1003300"/>
        </p:xfrm>
        <a:graphic>
          <a:graphicData uri="http://schemas.openxmlformats.org/presentationml/2006/ole">
            <p:oleObj spid="_x0000_s77978" name="Clip" r:id="rId19" imgW="3033720" imgH="2730600" progId="">
              <p:embed/>
            </p:oleObj>
          </a:graphicData>
        </a:graphic>
      </p:graphicFrame>
      <p:graphicFrame>
        <p:nvGraphicFramePr>
          <p:cNvPr id="77979" name="Object 155"/>
          <p:cNvGraphicFramePr>
            <a:graphicFrameLocks/>
          </p:cNvGraphicFramePr>
          <p:nvPr/>
        </p:nvGraphicFramePr>
        <p:xfrm>
          <a:off x="6781800" y="2698750"/>
          <a:ext cx="706438" cy="906463"/>
        </p:xfrm>
        <a:graphic>
          <a:graphicData uri="http://schemas.openxmlformats.org/presentationml/2006/ole">
            <p:oleObj spid="_x0000_s77979" name="Clip" r:id="rId20" imgW="3033720" imgH="2730600" progId="">
              <p:embed/>
            </p:oleObj>
          </a:graphicData>
        </a:graphic>
      </p:graphicFrame>
      <p:sp>
        <p:nvSpPr>
          <p:cNvPr id="77986" name="Line 25"/>
          <p:cNvSpPr>
            <a:spLocks noChangeShapeType="1"/>
          </p:cNvSpPr>
          <p:nvPr/>
        </p:nvSpPr>
        <p:spPr bwMode="auto">
          <a:xfrm>
            <a:off x="5105400" y="2819400"/>
            <a:ext cx="990600" cy="0"/>
          </a:xfrm>
          <a:prstGeom prst="line">
            <a:avLst/>
          </a:prstGeom>
          <a:noFill/>
          <a:ln w="50800">
            <a:solidFill>
              <a:srgbClr val="FF3300"/>
            </a:solidFill>
            <a:round/>
            <a:headEnd/>
            <a:tailEnd type="triangle" w="med" len="med"/>
          </a:ln>
        </p:spPr>
        <p:txBody>
          <a:bodyPr/>
          <a:lstStyle/>
          <a:p>
            <a:endParaRPr lang="en-US"/>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fontAlgn="auto">
              <a:spcAft>
                <a:spcPts val="0"/>
              </a:spcAft>
              <a:defRPr/>
            </a:pPr>
            <a:r>
              <a:rPr lang="en-US" dirty="0" smtClean="0"/>
              <a:t>Present Value Concepts</a:t>
            </a:r>
          </a:p>
        </p:txBody>
      </p:sp>
      <p:sp>
        <p:nvSpPr>
          <p:cNvPr id="41987" name="Rectangle 3"/>
          <p:cNvSpPr>
            <a:spLocks noGrp="1" noChangeArrowheads="1"/>
          </p:cNvSpPr>
          <p:nvPr>
            <p:ph type="body" idx="4294967295"/>
          </p:nvPr>
        </p:nvSpPr>
        <p:spPr>
          <a:xfrm>
            <a:off x="609600" y="1827213"/>
            <a:ext cx="7794625" cy="3735387"/>
          </a:xfrm>
          <a:solidFill>
            <a:schemeClr val="accent2">
              <a:lumMod val="60000"/>
              <a:lumOff val="40000"/>
            </a:schemeClr>
          </a:solidFill>
          <a:ln w="12700">
            <a:solidFill>
              <a:schemeClr val="tx1"/>
            </a:solidFill>
          </a:ln>
          <a:effectLst>
            <a:outerShdw dist="107763" dir="2700000" algn="ctr" rotWithShape="0">
              <a:schemeClr val="bg2"/>
            </a:outerShdw>
          </a:effectLst>
        </p:spPr>
        <p:txBody>
          <a:bodyPr lIns="90488" tIns="44450" rIns="90488" bIns="44450" rtlCol="0">
            <a:normAutofit lnSpcReduction="10000"/>
          </a:bodyPr>
          <a:lstStyle/>
          <a:p>
            <a:pPr marL="571500" indent="-571500" algn="ctr" fontAlgn="auto">
              <a:lnSpc>
                <a:spcPct val="90000"/>
              </a:lnSpc>
              <a:buFont typeface="Wingdings" pitchFamily="-112" charset="2"/>
              <a:buNone/>
              <a:defRPr/>
            </a:pPr>
            <a:r>
              <a:rPr lang="en-US" sz="3200" b="1" dirty="0">
                <a:solidFill>
                  <a:srgbClr val="663300"/>
                </a:solidFill>
              </a:rPr>
              <a:t>The growth is a mathematical function of four variables:</a:t>
            </a:r>
          </a:p>
          <a:p>
            <a:pPr marL="571500" indent="-571500" fontAlgn="auto">
              <a:lnSpc>
                <a:spcPct val="90000"/>
              </a:lnSpc>
              <a:buClr>
                <a:schemeClr val="tx1"/>
              </a:buClr>
              <a:buFont typeface="Monotype Sorts" pitchFamily="2" charset="2"/>
              <a:buAutoNum type="arabicPeriod"/>
              <a:defRPr/>
            </a:pPr>
            <a:r>
              <a:rPr lang="en-US" sz="3200" b="1" dirty="0"/>
              <a:t>The value today (present value).</a:t>
            </a:r>
          </a:p>
          <a:p>
            <a:pPr marL="571500" indent="-571500" fontAlgn="auto">
              <a:lnSpc>
                <a:spcPct val="90000"/>
              </a:lnSpc>
              <a:buClr>
                <a:schemeClr val="tx1"/>
              </a:buClr>
              <a:buFont typeface="Monotype Sorts" pitchFamily="2" charset="2"/>
              <a:buAutoNum type="arabicPeriod"/>
              <a:defRPr/>
            </a:pPr>
            <a:r>
              <a:rPr lang="en-US" sz="3200" b="1" dirty="0"/>
              <a:t>The value in the future (future value).</a:t>
            </a:r>
          </a:p>
          <a:p>
            <a:pPr marL="571500" indent="-571500" fontAlgn="auto">
              <a:lnSpc>
                <a:spcPct val="90000"/>
              </a:lnSpc>
              <a:buClr>
                <a:schemeClr val="tx1"/>
              </a:buClr>
              <a:buFont typeface="Monotype Sorts" pitchFamily="2" charset="2"/>
              <a:buAutoNum type="arabicPeriod"/>
              <a:defRPr/>
            </a:pPr>
            <a:r>
              <a:rPr lang="en-US" sz="3200" b="1" dirty="0"/>
              <a:t>The interest rate.</a:t>
            </a:r>
          </a:p>
          <a:p>
            <a:pPr marL="571500" indent="-571500" fontAlgn="auto">
              <a:lnSpc>
                <a:spcPct val="90000"/>
              </a:lnSpc>
              <a:buClr>
                <a:schemeClr val="tx1"/>
              </a:buClr>
              <a:buFont typeface="Monotype Sorts" pitchFamily="2" charset="2"/>
              <a:buAutoNum type="arabicPeriod"/>
              <a:defRPr/>
            </a:pPr>
            <a:r>
              <a:rPr lang="en-US" sz="3200" b="1" dirty="0"/>
              <a:t>The time period.</a:t>
            </a:r>
          </a:p>
        </p:txBody>
      </p:sp>
      <p:pic>
        <p:nvPicPr>
          <p:cNvPr id="118787" name="Picture 12" descr="C:\Users\DoddandSusan\AppData\Local\Microsoft\Windows\Temporary Internet Files\Content.IE5\RSWO09I0\MP900309607[1].jpg"/>
          <p:cNvPicPr>
            <a:picLocks noChangeAspect="1" noChangeArrowheads="1"/>
          </p:cNvPicPr>
          <p:nvPr/>
        </p:nvPicPr>
        <p:blipFill>
          <a:blip r:embed="rId3"/>
          <a:srcRect/>
          <a:stretch>
            <a:fillRect/>
          </a:stretch>
        </p:blipFill>
        <p:spPr bwMode="auto">
          <a:xfrm>
            <a:off x="6324600" y="3810000"/>
            <a:ext cx="1957388" cy="2743200"/>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2"/>
          <p:cNvSpPr>
            <a:spLocks noGrp="1" noChangeArrowheads="1"/>
          </p:cNvSpPr>
          <p:nvPr>
            <p:ph type="title"/>
          </p:nvPr>
        </p:nvSpPr>
        <p:spPr/>
        <p:txBody>
          <a:bodyPr/>
          <a:lstStyle/>
          <a:p>
            <a:pPr fontAlgn="auto">
              <a:spcAft>
                <a:spcPts val="0"/>
              </a:spcAft>
              <a:defRPr/>
            </a:pPr>
            <a:r>
              <a:rPr lang="en-US" dirty="0" smtClean="0"/>
              <a:t>Present Value of a Single Amount</a:t>
            </a:r>
          </a:p>
        </p:txBody>
      </p:sp>
      <p:sp>
        <p:nvSpPr>
          <p:cNvPr id="79932" name="Rectangle 3"/>
          <p:cNvSpPr>
            <a:spLocks noChangeArrowheads="1"/>
          </p:cNvSpPr>
          <p:nvPr/>
        </p:nvSpPr>
        <p:spPr bwMode="auto">
          <a:xfrm>
            <a:off x="612775" y="2030413"/>
            <a:ext cx="7921625" cy="1563687"/>
          </a:xfrm>
          <a:prstGeom prst="rect">
            <a:avLst/>
          </a:prstGeom>
          <a:solidFill>
            <a:srgbClr val="F7E45B"/>
          </a:solidFill>
          <a:ln w="12700">
            <a:solidFill>
              <a:schemeClr val="tx1"/>
            </a:solidFill>
            <a:miter lim="800000"/>
            <a:headEnd/>
            <a:tailEnd/>
          </a:ln>
        </p:spPr>
        <p:txBody>
          <a:bodyPr lIns="90488" tIns="44450" rIns="90488" bIns="44450">
            <a:spAutoFit/>
          </a:bodyPr>
          <a:lstStyle/>
          <a:p>
            <a:pPr algn="ctr" eaLnBrk="0" hangingPunct="0">
              <a:spcBef>
                <a:spcPct val="50000"/>
              </a:spcBef>
            </a:pPr>
            <a:r>
              <a:rPr lang="en-US" sz="3200" b="1"/>
              <a:t>The present value of a single amount is the worth to you today of receiving that amount some time in the future.</a:t>
            </a:r>
          </a:p>
        </p:txBody>
      </p:sp>
      <p:sp>
        <p:nvSpPr>
          <p:cNvPr id="79933" name="Line 4"/>
          <p:cNvSpPr>
            <a:spLocks noChangeShapeType="1"/>
          </p:cNvSpPr>
          <p:nvPr/>
        </p:nvSpPr>
        <p:spPr bwMode="auto">
          <a:xfrm>
            <a:off x="1143000" y="5594350"/>
            <a:ext cx="6858000" cy="0"/>
          </a:xfrm>
          <a:prstGeom prst="line">
            <a:avLst/>
          </a:prstGeom>
          <a:noFill/>
          <a:ln w="50800">
            <a:solidFill>
              <a:schemeClr val="tx2"/>
            </a:solidFill>
            <a:round/>
            <a:headEnd/>
            <a:tailEnd type="triangle" w="med" len="med"/>
          </a:ln>
        </p:spPr>
        <p:txBody>
          <a:bodyPr/>
          <a:lstStyle/>
          <a:p>
            <a:endParaRPr lang="en-US"/>
          </a:p>
        </p:txBody>
      </p:sp>
      <p:sp>
        <p:nvSpPr>
          <p:cNvPr id="79934" name="Line 5"/>
          <p:cNvSpPr>
            <a:spLocks noChangeShapeType="1"/>
          </p:cNvSpPr>
          <p:nvPr/>
        </p:nvSpPr>
        <p:spPr bwMode="auto">
          <a:xfrm>
            <a:off x="1143000" y="5289550"/>
            <a:ext cx="0" cy="609600"/>
          </a:xfrm>
          <a:prstGeom prst="line">
            <a:avLst/>
          </a:prstGeom>
          <a:noFill/>
          <a:ln w="50800">
            <a:solidFill>
              <a:schemeClr val="tx2"/>
            </a:solidFill>
            <a:round/>
            <a:headEnd/>
            <a:tailEnd/>
          </a:ln>
        </p:spPr>
        <p:txBody>
          <a:bodyPr/>
          <a:lstStyle/>
          <a:p>
            <a:endParaRPr lang="en-US"/>
          </a:p>
        </p:txBody>
      </p:sp>
      <p:sp>
        <p:nvSpPr>
          <p:cNvPr id="79935" name="Line 6"/>
          <p:cNvSpPr>
            <a:spLocks noChangeShapeType="1"/>
          </p:cNvSpPr>
          <p:nvPr/>
        </p:nvSpPr>
        <p:spPr bwMode="auto">
          <a:xfrm>
            <a:off x="3467100" y="5289550"/>
            <a:ext cx="0" cy="609600"/>
          </a:xfrm>
          <a:prstGeom prst="line">
            <a:avLst/>
          </a:prstGeom>
          <a:noFill/>
          <a:ln w="50800">
            <a:solidFill>
              <a:schemeClr val="tx2"/>
            </a:solidFill>
            <a:round/>
            <a:headEnd/>
            <a:tailEnd/>
          </a:ln>
        </p:spPr>
        <p:txBody>
          <a:bodyPr/>
          <a:lstStyle/>
          <a:p>
            <a:endParaRPr lang="en-US"/>
          </a:p>
        </p:txBody>
      </p:sp>
      <p:sp>
        <p:nvSpPr>
          <p:cNvPr id="79936" name="Line 7"/>
          <p:cNvSpPr>
            <a:spLocks noChangeShapeType="1"/>
          </p:cNvSpPr>
          <p:nvPr/>
        </p:nvSpPr>
        <p:spPr bwMode="auto">
          <a:xfrm>
            <a:off x="5676900" y="5289550"/>
            <a:ext cx="0" cy="609600"/>
          </a:xfrm>
          <a:prstGeom prst="line">
            <a:avLst/>
          </a:prstGeom>
          <a:noFill/>
          <a:ln w="50800">
            <a:solidFill>
              <a:schemeClr val="tx2"/>
            </a:solidFill>
            <a:round/>
            <a:headEnd/>
            <a:tailEnd/>
          </a:ln>
        </p:spPr>
        <p:txBody>
          <a:bodyPr/>
          <a:lstStyle/>
          <a:p>
            <a:endParaRPr lang="en-US"/>
          </a:p>
        </p:txBody>
      </p:sp>
      <p:sp>
        <p:nvSpPr>
          <p:cNvPr id="79937" name="Line 8"/>
          <p:cNvSpPr>
            <a:spLocks noChangeShapeType="1"/>
          </p:cNvSpPr>
          <p:nvPr/>
        </p:nvSpPr>
        <p:spPr bwMode="auto">
          <a:xfrm>
            <a:off x="8039100" y="5289550"/>
            <a:ext cx="0" cy="609600"/>
          </a:xfrm>
          <a:prstGeom prst="line">
            <a:avLst/>
          </a:prstGeom>
          <a:noFill/>
          <a:ln w="50800">
            <a:solidFill>
              <a:schemeClr val="tx2"/>
            </a:solidFill>
            <a:round/>
            <a:headEnd/>
            <a:tailEnd/>
          </a:ln>
        </p:spPr>
        <p:txBody>
          <a:bodyPr/>
          <a:lstStyle/>
          <a:p>
            <a:endParaRPr lang="en-US"/>
          </a:p>
        </p:txBody>
      </p:sp>
      <p:sp>
        <p:nvSpPr>
          <p:cNvPr id="79938" name="Rectangle 9"/>
          <p:cNvSpPr>
            <a:spLocks noChangeArrowheads="1"/>
          </p:cNvSpPr>
          <p:nvPr/>
        </p:nvSpPr>
        <p:spPr bwMode="auto">
          <a:xfrm>
            <a:off x="534988" y="5900738"/>
            <a:ext cx="1216025" cy="423862"/>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solidFill>
                  <a:schemeClr val="hlink"/>
                </a:solidFill>
              </a:rPr>
              <a:t>Today</a:t>
            </a:r>
          </a:p>
        </p:txBody>
      </p:sp>
      <p:sp>
        <p:nvSpPr>
          <p:cNvPr id="79939" name="Rectangle 14"/>
          <p:cNvSpPr>
            <a:spLocks noChangeArrowheads="1"/>
          </p:cNvSpPr>
          <p:nvPr/>
        </p:nvSpPr>
        <p:spPr bwMode="auto">
          <a:xfrm>
            <a:off x="304800" y="3689350"/>
            <a:ext cx="1674813" cy="942975"/>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800" b="1"/>
              <a:t>Present Value</a:t>
            </a:r>
          </a:p>
        </p:txBody>
      </p:sp>
      <p:graphicFrame>
        <p:nvGraphicFramePr>
          <p:cNvPr id="79924" name="Object 52"/>
          <p:cNvGraphicFramePr>
            <a:graphicFrameLocks/>
          </p:cNvGraphicFramePr>
          <p:nvPr/>
        </p:nvGraphicFramePr>
        <p:xfrm>
          <a:off x="533400" y="4641850"/>
          <a:ext cx="1171575" cy="501650"/>
        </p:xfrm>
        <a:graphic>
          <a:graphicData uri="http://schemas.openxmlformats.org/presentationml/2006/ole">
            <p:oleObj spid="_x0000_s79924" name="Clip" r:id="rId4" imgW="2284059" imgH="983320" progId="">
              <p:embed/>
            </p:oleObj>
          </a:graphicData>
        </a:graphic>
      </p:graphicFrame>
      <p:graphicFrame>
        <p:nvGraphicFramePr>
          <p:cNvPr id="79925" name="Object 53"/>
          <p:cNvGraphicFramePr>
            <a:graphicFrameLocks/>
          </p:cNvGraphicFramePr>
          <p:nvPr/>
        </p:nvGraphicFramePr>
        <p:xfrm>
          <a:off x="7058025" y="4756150"/>
          <a:ext cx="1171575" cy="501650"/>
        </p:xfrm>
        <a:graphic>
          <a:graphicData uri="http://schemas.openxmlformats.org/presentationml/2006/ole">
            <p:oleObj spid="_x0000_s79925" name="Clip" r:id="rId5" imgW="2284059" imgH="983320" progId="">
              <p:embed/>
            </p:oleObj>
          </a:graphicData>
        </a:graphic>
      </p:graphicFrame>
      <p:graphicFrame>
        <p:nvGraphicFramePr>
          <p:cNvPr id="79926" name="Object 54"/>
          <p:cNvGraphicFramePr>
            <a:graphicFrameLocks/>
          </p:cNvGraphicFramePr>
          <p:nvPr/>
        </p:nvGraphicFramePr>
        <p:xfrm>
          <a:off x="7439025" y="4756150"/>
          <a:ext cx="1171575" cy="501650"/>
        </p:xfrm>
        <a:graphic>
          <a:graphicData uri="http://schemas.openxmlformats.org/presentationml/2006/ole">
            <p:oleObj spid="_x0000_s79926" name="Clip" r:id="rId6" imgW="2284059" imgH="983320" progId="">
              <p:embed/>
            </p:oleObj>
          </a:graphicData>
        </a:graphic>
      </p:graphicFrame>
      <p:sp>
        <p:nvSpPr>
          <p:cNvPr id="79940" name="Rectangle 21"/>
          <p:cNvSpPr>
            <a:spLocks noChangeArrowheads="1"/>
          </p:cNvSpPr>
          <p:nvPr/>
        </p:nvSpPr>
        <p:spPr bwMode="auto">
          <a:xfrm>
            <a:off x="7394575" y="5900738"/>
            <a:ext cx="1216025" cy="423862"/>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solidFill>
                  <a:schemeClr val="hlink"/>
                </a:solidFill>
              </a:rPr>
              <a:t>Future</a:t>
            </a:r>
          </a:p>
        </p:txBody>
      </p:sp>
      <p:sp>
        <p:nvSpPr>
          <p:cNvPr id="79941" name="Rectangle 22"/>
          <p:cNvSpPr>
            <a:spLocks noChangeArrowheads="1"/>
          </p:cNvSpPr>
          <p:nvPr/>
        </p:nvSpPr>
        <p:spPr bwMode="auto">
          <a:xfrm>
            <a:off x="7164388" y="3689350"/>
            <a:ext cx="1674812" cy="942975"/>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800" b="1"/>
              <a:t>Future Value</a:t>
            </a:r>
          </a:p>
        </p:txBody>
      </p:sp>
      <p:sp>
        <p:nvSpPr>
          <p:cNvPr id="79942" name="Line 23"/>
          <p:cNvSpPr>
            <a:spLocks noChangeShapeType="1"/>
          </p:cNvSpPr>
          <p:nvPr/>
        </p:nvSpPr>
        <p:spPr bwMode="auto">
          <a:xfrm>
            <a:off x="1828800" y="5257800"/>
            <a:ext cx="5410200" cy="0"/>
          </a:xfrm>
          <a:prstGeom prst="line">
            <a:avLst/>
          </a:prstGeom>
          <a:noFill/>
          <a:ln w="50800">
            <a:solidFill>
              <a:srgbClr val="FF3300"/>
            </a:solidFill>
            <a:prstDash val="dash"/>
            <a:round/>
            <a:headEnd type="triangle" w="med" len="med"/>
            <a:tailEnd/>
          </a:ln>
        </p:spPr>
        <p:txBody>
          <a:bodyPr/>
          <a:lstStyle/>
          <a:p>
            <a:endParaRPr lang="en-US"/>
          </a:p>
        </p:txBody>
      </p:sp>
      <p:sp>
        <p:nvSpPr>
          <p:cNvPr id="79943" name="Rectangle 24"/>
          <p:cNvSpPr>
            <a:spLocks noChangeArrowheads="1"/>
          </p:cNvSpPr>
          <p:nvPr/>
        </p:nvSpPr>
        <p:spPr bwMode="auto">
          <a:xfrm>
            <a:off x="2363788" y="4802188"/>
            <a:ext cx="4340225" cy="423862"/>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solidFill>
                  <a:srgbClr val="FF3300"/>
                </a:solidFill>
              </a:rPr>
              <a:t>Interest compounding periods</a:t>
            </a:r>
          </a:p>
        </p:txBody>
      </p:sp>
      <p:grpSp>
        <p:nvGrpSpPr>
          <p:cNvPr id="79944" name="Group 25"/>
          <p:cNvGrpSpPr>
            <a:grpSpLocks/>
          </p:cNvGrpSpPr>
          <p:nvPr/>
        </p:nvGrpSpPr>
        <p:grpSpPr bwMode="auto">
          <a:xfrm>
            <a:off x="2895600" y="3841750"/>
            <a:ext cx="1171575" cy="882650"/>
            <a:chOff x="1872" y="3072"/>
            <a:chExt cx="738" cy="556"/>
          </a:xfrm>
        </p:grpSpPr>
        <p:graphicFrame>
          <p:nvGraphicFramePr>
            <p:cNvPr id="79927" name="Object 55"/>
            <p:cNvGraphicFramePr>
              <a:graphicFrameLocks/>
            </p:cNvGraphicFramePr>
            <p:nvPr/>
          </p:nvGraphicFramePr>
          <p:xfrm>
            <a:off x="1872" y="3312"/>
            <a:ext cx="738" cy="316"/>
          </p:xfrm>
          <a:graphic>
            <a:graphicData uri="http://schemas.openxmlformats.org/presentationml/2006/ole">
              <p:oleObj spid="_x0000_s79927" name="Clip" r:id="rId7" imgW="2284059" imgH="983320" progId="">
                <p:embed/>
              </p:oleObj>
            </a:graphicData>
          </a:graphic>
        </p:graphicFrame>
        <p:graphicFrame>
          <p:nvGraphicFramePr>
            <p:cNvPr id="79928" name="Object 56"/>
            <p:cNvGraphicFramePr>
              <a:graphicFrameLocks/>
            </p:cNvGraphicFramePr>
            <p:nvPr/>
          </p:nvGraphicFramePr>
          <p:xfrm>
            <a:off x="2016" y="3072"/>
            <a:ext cx="201" cy="316"/>
          </p:xfrm>
          <a:graphic>
            <a:graphicData uri="http://schemas.openxmlformats.org/presentationml/2006/ole">
              <p:oleObj spid="_x0000_s79928" name="Clip" r:id="rId8" imgW="2284059" imgH="983320" progId="">
                <p:embed/>
              </p:oleObj>
            </a:graphicData>
          </a:graphic>
        </p:graphicFrame>
      </p:grpSp>
      <p:graphicFrame>
        <p:nvGraphicFramePr>
          <p:cNvPr id="79929" name="Object 57"/>
          <p:cNvGraphicFramePr>
            <a:graphicFrameLocks/>
          </p:cNvGraphicFramePr>
          <p:nvPr/>
        </p:nvGraphicFramePr>
        <p:xfrm>
          <a:off x="5181600" y="4222750"/>
          <a:ext cx="1171575" cy="501650"/>
        </p:xfrm>
        <a:graphic>
          <a:graphicData uri="http://schemas.openxmlformats.org/presentationml/2006/ole">
            <p:oleObj spid="_x0000_s79929" name="Clip" r:id="rId9" imgW="2284059" imgH="983320" progId="">
              <p:embed/>
            </p:oleObj>
          </a:graphicData>
        </a:graphic>
      </p:graphicFrame>
      <p:graphicFrame>
        <p:nvGraphicFramePr>
          <p:cNvPr id="79930" name="Object 58"/>
          <p:cNvGraphicFramePr>
            <a:graphicFrameLocks/>
          </p:cNvGraphicFramePr>
          <p:nvPr/>
        </p:nvGraphicFramePr>
        <p:xfrm>
          <a:off x="5105400" y="3765550"/>
          <a:ext cx="585788" cy="501650"/>
        </p:xfrm>
        <a:graphic>
          <a:graphicData uri="http://schemas.openxmlformats.org/presentationml/2006/ole">
            <p:oleObj spid="_x0000_s79930" name="Clip" r:id="rId10" imgW="2284059" imgH="983320" progId="">
              <p:embed/>
            </p:oleObj>
          </a:graphicData>
        </a:graphic>
      </p:graphicFrame>
    </p:spTree>
  </p:cSld>
  <p:clrMapOvr>
    <a:masterClrMapping/>
  </p:clrMapOvr>
  <p:transition spd="med">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pPr fontAlgn="auto">
              <a:spcAft>
                <a:spcPts val="0"/>
              </a:spcAft>
              <a:defRPr/>
            </a:pPr>
            <a:r>
              <a:rPr lang="en-US" dirty="0" smtClean="0"/>
              <a:t>Present Value of a Single Amount</a:t>
            </a:r>
          </a:p>
        </p:txBody>
      </p:sp>
      <p:sp>
        <p:nvSpPr>
          <p:cNvPr id="80898" name="Rectangle 2"/>
          <p:cNvSpPr>
            <a:spLocks noGrp="1" noChangeArrowheads="1"/>
          </p:cNvSpPr>
          <p:nvPr>
            <p:ph type="body" idx="4294967295"/>
          </p:nvPr>
        </p:nvSpPr>
        <p:spPr>
          <a:xfrm>
            <a:off x="381000" y="1752600"/>
            <a:ext cx="8382000" cy="4572000"/>
          </a:xfrm>
          <a:solidFill>
            <a:schemeClr val="accent6">
              <a:lumMod val="40000"/>
              <a:lumOff val="60000"/>
            </a:schemeClr>
          </a:solidFill>
          <a:ln>
            <a:solidFill>
              <a:schemeClr val="tx1"/>
            </a:solidFill>
          </a:ln>
        </p:spPr>
        <p:txBody>
          <a:bodyPr rtlCol="0">
            <a:normAutofit/>
          </a:bodyPr>
          <a:lstStyle/>
          <a:p>
            <a:pPr fontAlgn="auto">
              <a:buFont typeface="Arial" pitchFamily="34" charset="0"/>
              <a:buNone/>
              <a:defRPr/>
            </a:pPr>
            <a:r>
              <a:rPr lang="en-US" sz="2800" dirty="0" smtClean="0"/>
              <a:t>How much do we need to invest today at 10% interest, compounded annually, if we need $1,331 in three years?</a:t>
            </a:r>
          </a:p>
          <a:p>
            <a:pPr fontAlgn="auto">
              <a:buFont typeface="Arial" pitchFamily="34" charset="0"/>
              <a:buNone/>
              <a:defRPr/>
            </a:pPr>
            <a:r>
              <a:rPr lang="en-US" sz="2800" dirty="0" smtClean="0"/>
              <a:t>a.  $1,000.00</a:t>
            </a:r>
          </a:p>
          <a:p>
            <a:pPr fontAlgn="auto">
              <a:buFont typeface="Arial" pitchFamily="34" charset="0"/>
              <a:buNone/>
              <a:defRPr/>
            </a:pPr>
            <a:r>
              <a:rPr lang="en-US" sz="2800" dirty="0" smtClean="0"/>
              <a:t>b.  $   990.00</a:t>
            </a:r>
          </a:p>
          <a:p>
            <a:pPr fontAlgn="auto">
              <a:buFont typeface="Arial" pitchFamily="34" charset="0"/>
              <a:buNone/>
              <a:defRPr/>
            </a:pPr>
            <a:r>
              <a:rPr lang="en-US" sz="2800" dirty="0" smtClean="0"/>
              <a:t>c.  $   751.30</a:t>
            </a:r>
          </a:p>
          <a:p>
            <a:pPr fontAlgn="auto">
              <a:buFont typeface="Arial" pitchFamily="34" charset="0"/>
              <a:buNone/>
              <a:defRPr/>
            </a:pPr>
            <a:r>
              <a:rPr lang="en-US" sz="2800" dirty="0" smtClean="0"/>
              <a:t>d.  $   970.00</a:t>
            </a:r>
            <a:endParaRPr lang="en-US" sz="2800" dirty="0"/>
          </a:p>
        </p:txBody>
      </p:sp>
      <p:grpSp>
        <p:nvGrpSpPr>
          <p:cNvPr id="2" name="Group 5"/>
          <p:cNvGrpSpPr>
            <a:grpSpLocks/>
          </p:cNvGrpSpPr>
          <p:nvPr/>
        </p:nvGrpSpPr>
        <p:grpSpPr bwMode="auto">
          <a:xfrm>
            <a:off x="304800" y="3290888"/>
            <a:ext cx="8362950" cy="2728912"/>
            <a:chOff x="325437" y="2805112"/>
            <a:chExt cx="8362951" cy="2728913"/>
          </a:xfrm>
        </p:grpSpPr>
        <p:sp>
          <p:nvSpPr>
            <p:cNvPr id="80900" name="Rectangle 4"/>
            <p:cNvSpPr>
              <a:spLocks noChangeArrowheads="1"/>
            </p:cNvSpPr>
            <p:nvPr/>
          </p:nvSpPr>
          <p:spPr bwMode="auto">
            <a:xfrm>
              <a:off x="2840037" y="3500437"/>
              <a:ext cx="5848351" cy="2033588"/>
            </a:xfrm>
            <a:prstGeom prst="rect">
              <a:avLst/>
            </a:prstGeom>
            <a:solidFill>
              <a:srgbClr val="FCFEB9"/>
            </a:solidFill>
            <a:ln w="254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eaLnBrk="0" fontAlgn="auto" hangingPunct="0">
                <a:lnSpc>
                  <a:spcPct val="90000"/>
                </a:lnSpc>
                <a:spcBef>
                  <a:spcPct val="25000"/>
                </a:spcBef>
                <a:spcAft>
                  <a:spcPts val="0"/>
                </a:spcAft>
                <a:defRPr/>
              </a:pPr>
              <a:r>
                <a:rPr lang="en-US" sz="2400" b="1" dirty="0">
                  <a:solidFill>
                    <a:srgbClr val="663300"/>
                  </a:solidFill>
                </a:rPr>
                <a:t>The required future amount is $1,331.</a:t>
              </a:r>
            </a:p>
            <a:p>
              <a:pPr eaLnBrk="0" fontAlgn="auto" hangingPunct="0">
                <a:lnSpc>
                  <a:spcPct val="90000"/>
                </a:lnSpc>
                <a:spcBef>
                  <a:spcPct val="25000"/>
                </a:spcBef>
                <a:spcAft>
                  <a:spcPts val="0"/>
                </a:spcAft>
                <a:defRPr/>
              </a:pPr>
              <a:r>
                <a:rPr lang="en-US" sz="2400" b="1" dirty="0">
                  <a:solidFill>
                    <a:srgbClr val="663300"/>
                  </a:solidFill>
                </a:rPr>
                <a:t>i = 10% &amp; n = 3 years</a:t>
              </a:r>
            </a:p>
            <a:p>
              <a:pPr eaLnBrk="0" fontAlgn="auto" hangingPunct="0">
                <a:lnSpc>
                  <a:spcPct val="90000"/>
                </a:lnSpc>
                <a:spcBef>
                  <a:spcPct val="25000"/>
                </a:spcBef>
                <a:spcAft>
                  <a:spcPts val="0"/>
                </a:spcAft>
                <a:defRPr/>
              </a:pPr>
              <a:r>
                <a:rPr lang="en-US" sz="2400" b="1" dirty="0">
                  <a:solidFill>
                    <a:srgbClr val="663300"/>
                  </a:solidFill>
                </a:rPr>
                <a:t>Using the present value of a single amount table, the factor is </a:t>
              </a:r>
              <a:r>
                <a:rPr lang="en-US" sz="2400" b="1" dirty="0">
                  <a:solidFill>
                    <a:srgbClr val="663300"/>
                  </a:solidFill>
                </a:rPr>
                <a:t>0.7513</a:t>
              </a:r>
              <a:r>
                <a:rPr lang="en-US" sz="2400" b="1" dirty="0">
                  <a:solidFill>
                    <a:srgbClr val="663300"/>
                  </a:solidFill>
                </a:rPr>
                <a:t>.</a:t>
              </a:r>
            </a:p>
            <a:p>
              <a:pPr eaLnBrk="0" fontAlgn="auto" hangingPunct="0">
                <a:lnSpc>
                  <a:spcPct val="90000"/>
                </a:lnSpc>
                <a:spcBef>
                  <a:spcPct val="25000"/>
                </a:spcBef>
                <a:spcAft>
                  <a:spcPts val="0"/>
                </a:spcAft>
                <a:defRPr/>
              </a:pPr>
              <a:r>
                <a:rPr lang="en-US" sz="2400" b="1" dirty="0">
                  <a:solidFill>
                    <a:srgbClr val="663300"/>
                  </a:solidFill>
                </a:rPr>
                <a:t>$1,331  ×  </a:t>
              </a:r>
              <a:r>
                <a:rPr lang="en-US" sz="2400" b="1" dirty="0">
                  <a:solidFill>
                    <a:srgbClr val="663300"/>
                  </a:solidFill>
                </a:rPr>
                <a:t>0.7513  </a:t>
              </a:r>
              <a:r>
                <a:rPr lang="en-US" sz="2400" b="1" dirty="0">
                  <a:solidFill>
                    <a:srgbClr val="663300"/>
                  </a:solidFill>
                </a:rPr>
                <a:t>=  $1,000 (rounded)</a:t>
              </a:r>
            </a:p>
          </p:txBody>
        </p:sp>
        <p:sp>
          <p:nvSpPr>
            <p:cNvPr id="123909" name="Oval 5"/>
            <p:cNvSpPr>
              <a:spLocks noChangeArrowheads="1"/>
            </p:cNvSpPr>
            <p:nvPr/>
          </p:nvSpPr>
          <p:spPr bwMode="auto">
            <a:xfrm>
              <a:off x="325437" y="2805112"/>
              <a:ext cx="477837" cy="442913"/>
            </a:xfrm>
            <a:prstGeom prst="ellipse">
              <a:avLst/>
            </a:prstGeom>
            <a:noFill/>
            <a:ln w="76200">
              <a:solidFill>
                <a:srgbClr val="FF3300"/>
              </a:solidFill>
              <a:round/>
              <a:headEnd/>
              <a:tailEnd/>
            </a:ln>
          </p:spPr>
          <p:txBody>
            <a:bodyPr wrap="none" anchor="ctr"/>
            <a:lstStyle/>
            <a:p>
              <a:endParaRPr lang="en-US"/>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p:txBody>
          <a:bodyPr/>
          <a:lstStyle/>
          <a:p>
            <a:pPr fontAlgn="auto">
              <a:spcAft>
                <a:spcPts val="0"/>
              </a:spcAft>
              <a:defRPr/>
            </a:pPr>
            <a:r>
              <a:rPr lang="en-US" dirty="0" smtClean="0"/>
              <a:t>Present Values of an Annuity</a:t>
            </a:r>
          </a:p>
        </p:txBody>
      </p:sp>
      <p:sp>
        <p:nvSpPr>
          <p:cNvPr id="13318" name="Rectangle 3"/>
          <p:cNvSpPr>
            <a:spLocks noChangeArrowheads="1"/>
          </p:cNvSpPr>
          <p:nvPr/>
        </p:nvSpPr>
        <p:spPr bwMode="auto">
          <a:xfrm>
            <a:off x="534988" y="2089150"/>
            <a:ext cx="7921625" cy="1751013"/>
          </a:xfrm>
          <a:prstGeom prst="rect">
            <a:avLst/>
          </a:prstGeom>
          <a:solidFill>
            <a:schemeClr val="accent1">
              <a:lumMod val="75000"/>
            </a:schemeClr>
          </a:solidFill>
          <a:ln w="12700">
            <a:solidFill>
              <a:schemeClr val="tx1"/>
            </a:solidFill>
            <a:miter lim="800000"/>
            <a:headEnd/>
            <a:tailEnd/>
          </a:ln>
        </p:spPr>
        <p:txBody>
          <a:bodyPr lIns="90488" tIns="44450" rIns="90488" bIns="44450">
            <a:spAutoFit/>
          </a:bodyPr>
          <a:lstStyle/>
          <a:p>
            <a:pPr algn="ctr" fontAlgn="auto">
              <a:spcBef>
                <a:spcPct val="20000"/>
              </a:spcBef>
              <a:spcAft>
                <a:spcPts val="0"/>
              </a:spcAft>
              <a:buClr>
                <a:schemeClr val="bg2"/>
              </a:buClr>
              <a:buSzPct val="75000"/>
              <a:buFont typeface="Wingdings" pitchFamily="2" charset="2"/>
              <a:buNone/>
              <a:defRPr/>
            </a:pPr>
            <a:r>
              <a:rPr lang="en-US" sz="3600" b="1" dirty="0">
                <a:solidFill>
                  <a:schemeClr val="bg1"/>
                </a:solidFill>
                <a:latin typeface="+mn-lt"/>
              </a:rPr>
              <a:t>An annuity is a series of consecutive equal periodic payments.</a:t>
            </a:r>
          </a:p>
        </p:txBody>
      </p:sp>
      <p:sp>
        <p:nvSpPr>
          <p:cNvPr id="80928" name="Line 4"/>
          <p:cNvSpPr>
            <a:spLocks noChangeShapeType="1"/>
          </p:cNvSpPr>
          <p:nvPr/>
        </p:nvSpPr>
        <p:spPr bwMode="auto">
          <a:xfrm>
            <a:off x="1333500" y="5213350"/>
            <a:ext cx="6858000" cy="0"/>
          </a:xfrm>
          <a:prstGeom prst="line">
            <a:avLst/>
          </a:prstGeom>
          <a:noFill/>
          <a:ln w="50800">
            <a:solidFill>
              <a:schemeClr val="tx2"/>
            </a:solidFill>
            <a:round/>
            <a:headEnd/>
            <a:tailEnd type="triangle" w="med" len="med"/>
          </a:ln>
        </p:spPr>
        <p:txBody>
          <a:bodyPr/>
          <a:lstStyle/>
          <a:p>
            <a:endParaRPr lang="en-US"/>
          </a:p>
        </p:txBody>
      </p:sp>
      <p:sp>
        <p:nvSpPr>
          <p:cNvPr id="80929" name="Line 5"/>
          <p:cNvSpPr>
            <a:spLocks noChangeShapeType="1"/>
          </p:cNvSpPr>
          <p:nvPr/>
        </p:nvSpPr>
        <p:spPr bwMode="auto">
          <a:xfrm>
            <a:off x="1333500" y="4908550"/>
            <a:ext cx="0" cy="609600"/>
          </a:xfrm>
          <a:prstGeom prst="line">
            <a:avLst/>
          </a:prstGeom>
          <a:noFill/>
          <a:ln w="50800">
            <a:solidFill>
              <a:schemeClr val="tx2"/>
            </a:solidFill>
            <a:round/>
            <a:headEnd/>
            <a:tailEnd/>
          </a:ln>
        </p:spPr>
        <p:txBody>
          <a:bodyPr/>
          <a:lstStyle/>
          <a:p>
            <a:endParaRPr lang="en-US"/>
          </a:p>
        </p:txBody>
      </p:sp>
      <p:sp>
        <p:nvSpPr>
          <p:cNvPr id="80930" name="Line 6"/>
          <p:cNvSpPr>
            <a:spLocks noChangeShapeType="1"/>
          </p:cNvSpPr>
          <p:nvPr/>
        </p:nvSpPr>
        <p:spPr bwMode="auto">
          <a:xfrm>
            <a:off x="3657600" y="4908550"/>
            <a:ext cx="0" cy="609600"/>
          </a:xfrm>
          <a:prstGeom prst="line">
            <a:avLst/>
          </a:prstGeom>
          <a:noFill/>
          <a:ln w="50800">
            <a:solidFill>
              <a:schemeClr val="tx2"/>
            </a:solidFill>
            <a:round/>
            <a:headEnd/>
            <a:tailEnd/>
          </a:ln>
        </p:spPr>
        <p:txBody>
          <a:bodyPr/>
          <a:lstStyle/>
          <a:p>
            <a:endParaRPr lang="en-US"/>
          </a:p>
        </p:txBody>
      </p:sp>
      <p:sp>
        <p:nvSpPr>
          <p:cNvPr id="80931" name="Line 7"/>
          <p:cNvSpPr>
            <a:spLocks noChangeShapeType="1"/>
          </p:cNvSpPr>
          <p:nvPr/>
        </p:nvSpPr>
        <p:spPr bwMode="auto">
          <a:xfrm>
            <a:off x="5867400" y="4908550"/>
            <a:ext cx="0" cy="609600"/>
          </a:xfrm>
          <a:prstGeom prst="line">
            <a:avLst/>
          </a:prstGeom>
          <a:noFill/>
          <a:ln w="50800">
            <a:solidFill>
              <a:schemeClr val="tx2"/>
            </a:solidFill>
            <a:round/>
            <a:headEnd/>
            <a:tailEnd/>
          </a:ln>
        </p:spPr>
        <p:txBody>
          <a:bodyPr/>
          <a:lstStyle/>
          <a:p>
            <a:endParaRPr lang="en-US"/>
          </a:p>
        </p:txBody>
      </p:sp>
      <p:sp>
        <p:nvSpPr>
          <p:cNvPr id="80932" name="Line 8"/>
          <p:cNvSpPr>
            <a:spLocks noChangeShapeType="1"/>
          </p:cNvSpPr>
          <p:nvPr/>
        </p:nvSpPr>
        <p:spPr bwMode="auto">
          <a:xfrm>
            <a:off x="8229600" y="4908550"/>
            <a:ext cx="0" cy="609600"/>
          </a:xfrm>
          <a:prstGeom prst="line">
            <a:avLst/>
          </a:prstGeom>
          <a:noFill/>
          <a:ln w="50800">
            <a:solidFill>
              <a:schemeClr val="tx2"/>
            </a:solidFill>
            <a:round/>
            <a:headEnd/>
            <a:tailEnd/>
          </a:ln>
        </p:spPr>
        <p:txBody>
          <a:bodyPr/>
          <a:lstStyle/>
          <a:p>
            <a:endParaRPr lang="en-US"/>
          </a:p>
        </p:txBody>
      </p:sp>
      <p:sp>
        <p:nvSpPr>
          <p:cNvPr id="80933" name="Rectangle 9"/>
          <p:cNvSpPr>
            <a:spLocks noChangeArrowheads="1"/>
          </p:cNvSpPr>
          <p:nvPr/>
        </p:nvSpPr>
        <p:spPr bwMode="auto">
          <a:xfrm>
            <a:off x="725488" y="5519738"/>
            <a:ext cx="1216025" cy="423862"/>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solidFill>
                  <a:schemeClr val="hlink"/>
                </a:solidFill>
              </a:rPr>
              <a:t>Today</a:t>
            </a:r>
          </a:p>
        </p:txBody>
      </p:sp>
      <p:graphicFrame>
        <p:nvGraphicFramePr>
          <p:cNvPr id="80923" name="Object 27"/>
          <p:cNvGraphicFramePr>
            <a:graphicFrameLocks/>
          </p:cNvGraphicFramePr>
          <p:nvPr/>
        </p:nvGraphicFramePr>
        <p:xfrm>
          <a:off x="3048000" y="4260850"/>
          <a:ext cx="1171575" cy="501650"/>
        </p:xfrm>
        <a:graphic>
          <a:graphicData uri="http://schemas.openxmlformats.org/presentationml/2006/ole">
            <p:oleObj spid="_x0000_s80923" name="Clip" r:id="rId4" imgW="2284059" imgH="983320" progId="">
              <p:embed/>
            </p:oleObj>
          </a:graphicData>
        </a:graphic>
      </p:graphicFrame>
      <p:graphicFrame>
        <p:nvGraphicFramePr>
          <p:cNvPr id="80924" name="Object 28"/>
          <p:cNvGraphicFramePr>
            <a:graphicFrameLocks/>
          </p:cNvGraphicFramePr>
          <p:nvPr/>
        </p:nvGraphicFramePr>
        <p:xfrm>
          <a:off x="5410200" y="4260850"/>
          <a:ext cx="1171575" cy="501650"/>
        </p:xfrm>
        <a:graphic>
          <a:graphicData uri="http://schemas.openxmlformats.org/presentationml/2006/ole">
            <p:oleObj spid="_x0000_s80924" name="Clip" r:id="rId5" imgW="2284059" imgH="983320" progId="">
              <p:embed/>
            </p:oleObj>
          </a:graphicData>
        </a:graphic>
      </p:graphicFrame>
      <p:graphicFrame>
        <p:nvGraphicFramePr>
          <p:cNvPr id="80925" name="Object 29"/>
          <p:cNvGraphicFramePr>
            <a:graphicFrameLocks/>
          </p:cNvGraphicFramePr>
          <p:nvPr/>
        </p:nvGraphicFramePr>
        <p:xfrm>
          <a:off x="7543800" y="4260850"/>
          <a:ext cx="1171575" cy="501650"/>
        </p:xfrm>
        <a:graphic>
          <a:graphicData uri="http://schemas.openxmlformats.org/presentationml/2006/ole">
            <p:oleObj spid="_x0000_s80925" name="Clip" r:id="rId6" imgW="2284059" imgH="983320" progId="">
              <p:embed/>
            </p:oleObj>
          </a:graphicData>
        </a:graphic>
      </p:graphicFrame>
    </p:spTree>
  </p:cSld>
  <p:clrMapOvr>
    <a:masterClrMapping/>
  </p:clrMapOvr>
  <p:transition spd="med">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p:txBody>
          <a:bodyPr/>
          <a:lstStyle/>
          <a:p>
            <a:pPr fontAlgn="auto">
              <a:spcAft>
                <a:spcPts val="0"/>
              </a:spcAft>
              <a:defRPr/>
            </a:pPr>
            <a:r>
              <a:rPr lang="en-US" dirty="0" smtClean="0">
                <a:solidFill>
                  <a:schemeClr val="tx1">
                    <a:lumMod val="95000"/>
                    <a:lumOff val="5000"/>
                  </a:schemeClr>
                </a:solidFill>
              </a:rPr>
              <a:t>Present Values of an Annuity</a:t>
            </a:r>
          </a:p>
        </p:txBody>
      </p:sp>
      <p:sp>
        <p:nvSpPr>
          <p:cNvPr id="81948" name="Rectangle 3"/>
          <p:cNvSpPr>
            <a:spLocks noGrp="1" noChangeArrowheads="1"/>
          </p:cNvSpPr>
          <p:nvPr>
            <p:ph type="body" idx="1"/>
          </p:nvPr>
        </p:nvSpPr>
        <p:spPr>
          <a:xfrm>
            <a:off x="381000" y="1827213"/>
            <a:ext cx="7997825" cy="4573587"/>
          </a:xfrm>
        </p:spPr>
        <p:txBody>
          <a:bodyPr/>
          <a:lstStyle/>
          <a:p>
            <a:pPr algn="ctr">
              <a:buFont typeface="Wingdings" pitchFamily="2" charset="2"/>
              <a:buNone/>
            </a:pPr>
            <a:r>
              <a:rPr lang="en-US" sz="3200" b="1" smtClean="0"/>
              <a:t> What is the value today of a series of payments to be received or paid out in the future?</a:t>
            </a:r>
          </a:p>
        </p:txBody>
      </p:sp>
      <p:sp>
        <p:nvSpPr>
          <p:cNvPr id="81949" name="Line 4"/>
          <p:cNvSpPr>
            <a:spLocks noChangeShapeType="1"/>
          </p:cNvSpPr>
          <p:nvPr/>
        </p:nvSpPr>
        <p:spPr bwMode="auto">
          <a:xfrm>
            <a:off x="1143000" y="5484813"/>
            <a:ext cx="6858000" cy="0"/>
          </a:xfrm>
          <a:prstGeom prst="line">
            <a:avLst/>
          </a:prstGeom>
          <a:noFill/>
          <a:ln w="50800">
            <a:solidFill>
              <a:schemeClr val="tx2"/>
            </a:solidFill>
            <a:round/>
            <a:headEnd type="triangle" w="med" len="med"/>
            <a:tailEnd/>
          </a:ln>
        </p:spPr>
        <p:txBody>
          <a:bodyPr/>
          <a:lstStyle/>
          <a:p>
            <a:endParaRPr lang="en-US"/>
          </a:p>
        </p:txBody>
      </p:sp>
      <p:sp>
        <p:nvSpPr>
          <p:cNvPr id="81950" name="Line 5"/>
          <p:cNvSpPr>
            <a:spLocks noChangeShapeType="1"/>
          </p:cNvSpPr>
          <p:nvPr/>
        </p:nvSpPr>
        <p:spPr bwMode="auto">
          <a:xfrm>
            <a:off x="1143000" y="5180013"/>
            <a:ext cx="0" cy="609600"/>
          </a:xfrm>
          <a:prstGeom prst="line">
            <a:avLst/>
          </a:prstGeom>
          <a:noFill/>
          <a:ln w="50800">
            <a:solidFill>
              <a:schemeClr val="tx2"/>
            </a:solidFill>
            <a:round/>
            <a:headEnd/>
            <a:tailEnd/>
          </a:ln>
        </p:spPr>
        <p:txBody>
          <a:bodyPr/>
          <a:lstStyle/>
          <a:p>
            <a:endParaRPr lang="en-US"/>
          </a:p>
        </p:txBody>
      </p:sp>
      <p:sp>
        <p:nvSpPr>
          <p:cNvPr id="81951" name="Line 6"/>
          <p:cNvSpPr>
            <a:spLocks noChangeShapeType="1"/>
          </p:cNvSpPr>
          <p:nvPr/>
        </p:nvSpPr>
        <p:spPr bwMode="auto">
          <a:xfrm>
            <a:off x="3467100" y="5180013"/>
            <a:ext cx="0" cy="609600"/>
          </a:xfrm>
          <a:prstGeom prst="line">
            <a:avLst/>
          </a:prstGeom>
          <a:noFill/>
          <a:ln w="50800">
            <a:solidFill>
              <a:schemeClr val="tx2"/>
            </a:solidFill>
            <a:round/>
            <a:headEnd/>
            <a:tailEnd/>
          </a:ln>
        </p:spPr>
        <p:txBody>
          <a:bodyPr/>
          <a:lstStyle/>
          <a:p>
            <a:endParaRPr lang="en-US"/>
          </a:p>
        </p:txBody>
      </p:sp>
      <p:sp>
        <p:nvSpPr>
          <p:cNvPr id="81952" name="Line 7"/>
          <p:cNvSpPr>
            <a:spLocks noChangeShapeType="1"/>
          </p:cNvSpPr>
          <p:nvPr/>
        </p:nvSpPr>
        <p:spPr bwMode="auto">
          <a:xfrm>
            <a:off x="5676900" y="5180013"/>
            <a:ext cx="0" cy="609600"/>
          </a:xfrm>
          <a:prstGeom prst="line">
            <a:avLst/>
          </a:prstGeom>
          <a:noFill/>
          <a:ln w="50800">
            <a:solidFill>
              <a:schemeClr val="tx2"/>
            </a:solidFill>
            <a:round/>
            <a:headEnd/>
            <a:tailEnd/>
          </a:ln>
        </p:spPr>
        <p:txBody>
          <a:bodyPr/>
          <a:lstStyle/>
          <a:p>
            <a:endParaRPr lang="en-US"/>
          </a:p>
        </p:txBody>
      </p:sp>
      <p:sp>
        <p:nvSpPr>
          <p:cNvPr id="81953" name="Line 8"/>
          <p:cNvSpPr>
            <a:spLocks noChangeShapeType="1"/>
          </p:cNvSpPr>
          <p:nvPr/>
        </p:nvSpPr>
        <p:spPr bwMode="auto">
          <a:xfrm>
            <a:off x="8039100" y="5180013"/>
            <a:ext cx="0" cy="609600"/>
          </a:xfrm>
          <a:prstGeom prst="line">
            <a:avLst/>
          </a:prstGeom>
          <a:noFill/>
          <a:ln w="50800">
            <a:solidFill>
              <a:schemeClr val="tx2"/>
            </a:solidFill>
            <a:round/>
            <a:headEnd/>
            <a:tailEnd/>
          </a:ln>
        </p:spPr>
        <p:txBody>
          <a:bodyPr/>
          <a:lstStyle/>
          <a:p>
            <a:endParaRPr lang="en-US"/>
          </a:p>
        </p:txBody>
      </p:sp>
      <p:sp>
        <p:nvSpPr>
          <p:cNvPr id="81954" name="Rectangle 9"/>
          <p:cNvSpPr>
            <a:spLocks noChangeArrowheads="1"/>
          </p:cNvSpPr>
          <p:nvPr/>
        </p:nvSpPr>
        <p:spPr bwMode="auto">
          <a:xfrm>
            <a:off x="534988" y="5791200"/>
            <a:ext cx="1216025" cy="423863"/>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solidFill>
                  <a:schemeClr val="hlink"/>
                </a:solidFill>
              </a:rPr>
              <a:t>Today</a:t>
            </a:r>
          </a:p>
        </p:txBody>
      </p:sp>
      <p:sp>
        <p:nvSpPr>
          <p:cNvPr id="81955" name="Rectangle 10"/>
          <p:cNvSpPr>
            <a:spLocks noChangeArrowheads="1"/>
          </p:cNvSpPr>
          <p:nvPr/>
        </p:nvSpPr>
        <p:spPr bwMode="auto">
          <a:xfrm>
            <a:off x="534988" y="4419600"/>
            <a:ext cx="1216025" cy="758825"/>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solidFill>
                  <a:schemeClr val="hlink"/>
                </a:solidFill>
              </a:rPr>
              <a:t>Present Value</a:t>
            </a:r>
          </a:p>
        </p:txBody>
      </p:sp>
      <p:sp>
        <p:nvSpPr>
          <p:cNvPr id="81956" name="Line 12"/>
          <p:cNvSpPr>
            <a:spLocks noChangeShapeType="1"/>
          </p:cNvSpPr>
          <p:nvPr/>
        </p:nvSpPr>
        <p:spPr bwMode="auto">
          <a:xfrm>
            <a:off x="1905000" y="4951413"/>
            <a:ext cx="6172200" cy="0"/>
          </a:xfrm>
          <a:prstGeom prst="line">
            <a:avLst/>
          </a:prstGeom>
          <a:noFill/>
          <a:ln w="50800">
            <a:solidFill>
              <a:srgbClr val="FF3300"/>
            </a:solidFill>
            <a:prstDash val="dash"/>
            <a:round/>
            <a:headEnd type="triangle" w="med" len="med"/>
            <a:tailEnd/>
          </a:ln>
        </p:spPr>
        <p:txBody>
          <a:bodyPr/>
          <a:lstStyle/>
          <a:p>
            <a:endParaRPr lang="en-US"/>
          </a:p>
        </p:txBody>
      </p:sp>
      <p:sp>
        <p:nvSpPr>
          <p:cNvPr id="81957" name="Rectangle 13"/>
          <p:cNvSpPr>
            <a:spLocks noChangeArrowheads="1"/>
          </p:cNvSpPr>
          <p:nvPr/>
        </p:nvSpPr>
        <p:spPr bwMode="auto">
          <a:xfrm>
            <a:off x="2974975" y="4495800"/>
            <a:ext cx="4340225" cy="423863"/>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solidFill>
                  <a:srgbClr val="FF3300"/>
                </a:solidFill>
              </a:rPr>
              <a:t>Interest compounding periods</a:t>
            </a:r>
          </a:p>
        </p:txBody>
      </p:sp>
      <p:graphicFrame>
        <p:nvGraphicFramePr>
          <p:cNvPr id="81944" name="Object 24"/>
          <p:cNvGraphicFramePr>
            <a:graphicFrameLocks/>
          </p:cNvGraphicFramePr>
          <p:nvPr/>
        </p:nvGraphicFramePr>
        <p:xfrm>
          <a:off x="2817813" y="4035425"/>
          <a:ext cx="1171575" cy="501650"/>
        </p:xfrm>
        <a:graphic>
          <a:graphicData uri="http://schemas.openxmlformats.org/presentationml/2006/ole">
            <p:oleObj spid="_x0000_s81944" name="Clip" r:id="rId4" imgW="2284059" imgH="983320" progId="">
              <p:embed/>
            </p:oleObj>
          </a:graphicData>
        </a:graphic>
      </p:graphicFrame>
      <p:graphicFrame>
        <p:nvGraphicFramePr>
          <p:cNvPr id="81945" name="Object 25"/>
          <p:cNvGraphicFramePr>
            <a:graphicFrameLocks/>
          </p:cNvGraphicFramePr>
          <p:nvPr/>
        </p:nvGraphicFramePr>
        <p:xfrm>
          <a:off x="5027613" y="4035425"/>
          <a:ext cx="1171575" cy="501650"/>
        </p:xfrm>
        <a:graphic>
          <a:graphicData uri="http://schemas.openxmlformats.org/presentationml/2006/ole">
            <p:oleObj spid="_x0000_s81945" name="Clip" r:id="rId5" imgW="2284059" imgH="983320" progId="">
              <p:embed/>
            </p:oleObj>
          </a:graphicData>
        </a:graphic>
      </p:graphicFrame>
      <p:graphicFrame>
        <p:nvGraphicFramePr>
          <p:cNvPr id="81946" name="Object 26"/>
          <p:cNvGraphicFramePr>
            <a:graphicFrameLocks/>
          </p:cNvGraphicFramePr>
          <p:nvPr/>
        </p:nvGraphicFramePr>
        <p:xfrm>
          <a:off x="7389813" y="4035425"/>
          <a:ext cx="1171575" cy="501650"/>
        </p:xfrm>
        <a:graphic>
          <a:graphicData uri="http://schemas.openxmlformats.org/presentationml/2006/ole">
            <p:oleObj spid="_x0000_s81946" name="Clip" r:id="rId6" imgW="2284059" imgH="983320" progId="">
              <p:embed/>
            </p:oleObj>
          </a:graphicData>
        </a:graphic>
      </p:graphicFrame>
      <p:sp>
        <p:nvSpPr>
          <p:cNvPr id="81958" name="Rectangle 28"/>
          <p:cNvSpPr>
            <a:spLocks noChangeArrowheads="1"/>
          </p:cNvSpPr>
          <p:nvPr/>
        </p:nvSpPr>
        <p:spPr bwMode="auto">
          <a:xfrm>
            <a:off x="2667000" y="3579813"/>
            <a:ext cx="1597025" cy="423862"/>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solidFill>
                  <a:schemeClr val="hlink"/>
                </a:solidFill>
              </a:rPr>
              <a:t>Payment 1</a:t>
            </a:r>
          </a:p>
        </p:txBody>
      </p:sp>
      <p:sp>
        <p:nvSpPr>
          <p:cNvPr id="81959" name="Rectangle 29"/>
          <p:cNvSpPr>
            <a:spLocks noChangeArrowheads="1"/>
          </p:cNvSpPr>
          <p:nvPr/>
        </p:nvSpPr>
        <p:spPr bwMode="auto">
          <a:xfrm>
            <a:off x="4876800" y="3579813"/>
            <a:ext cx="1597025" cy="423862"/>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solidFill>
                  <a:schemeClr val="hlink"/>
                </a:solidFill>
              </a:rPr>
              <a:t>Payment 2</a:t>
            </a:r>
          </a:p>
        </p:txBody>
      </p:sp>
      <p:sp>
        <p:nvSpPr>
          <p:cNvPr id="81960" name="Rectangle 30"/>
          <p:cNvSpPr>
            <a:spLocks noChangeArrowheads="1"/>
          </p:cNvSpPr>
          <p:nvPr/>
        </p:nvSpPr>
        <p:spPr bwMode="auto">
          <a:xfrm>
            <a:off x="7239000" y="3579813"/>
            <a:ext cx="1597025" cy="423862"/>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solidFill>
                  <a:schemeClr val="hlink"/>
                </a:solidFill>
              </a:rPr>
              <a:t>Payment 3</a:t>
            </a:r>
          </a:p>
        </p:txBody>
      </p:sp>
    </p:spTree>
  </p:cSld>
  <p:clrMapOvr>
    <a:masterClrMapping/>
  </p:clrMapOvr>
  <p:transition spd="med">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304800" y="1833563"/>
            <a:ext cx="8382000" cy="4038600"/>
          </a:xfrm>
          <a:solidFill>
            <a:srgbClr val="FFFFCC"/>
          </a:solidFill>
          <a:ln>
            <a:solidFill>
              <a:schemeClr val="tx1"/>
            </a:solidFill>
          </a:ln>
          <a:effectLst>
            <a:outerShdw dist="107763" dir="2700000" algn="ctr" rotWithShape="0">
              <a:schemeClr val="bg2"/>
            </a:outerShdw>
          </a:effectLst>
        </p:spPr>
        <p:txBody>
          <a:bodyPr rtlCol="0">
            <a:noAutofit/>
          </a:bodyPr>
          <a:lstStyle/>
          <a:p>
            <a:pPr fontAlgn="auto">
              <a:buFont typeface="Wingdings" pitchFamily="-112" charset="2"/>
              <a:buNone/>
              <a:defRPr/>
            </a:pPr>
            <a:r>
              <a:rPr lang="en-US" sz="2800" b="1" dirty="0"/>
              <a:t> What is the present value of receiving $1,000 each year for three years at an interest rate of 10%, compounded annually?</a:t>
            </a:r>
          </a:p>
          <a:p>
            <a:pPr fontAlgn="auto">
              <a:buFont typeface="Wingdings" pitchFamily="-112" charset="2"/>
              <a:buNone/>
              <a:defRPr/>
            </a:pPr>
            <a:r>
              <a:rPr lang="en-US" sz="2800" b="1" dirty="0"/>
              <a:t>a.  $3,000.00</a:t>
            </a:r>
          </a:p>
          <a:p>
            <a:pPr fontAlgn="auto">
              <a:buFont typeface="Wingdings" pitchFamily="-112" charset="2"/>
              <a:buNone/>
              <a:defRPr/>
            </a:pPr>
            <a:r>
              <a:rPr lang="en-US" sz="2800" b="1" dirty="0"/>
              <a:t>b.  $2,910.00</a:t>
            </a:r>
          </a:p>
          <a:p>
            <a:pPr fontAlgn="auto">
              <a:buFont typeface="Wingdings" pitchFamily="-112" charset="2"/>
              <a:buNone/>
              <a:defRPr/>
            </a:pPr>
            <a:r>
              <a:rPr lang="en-US" sz="2800" b="1" dirty="0"/>
              <a:t>c.  $2,700.00</a:t>
            </a:r>
          </a:p>
          <a:p>
            <a:pPr fontAlgn="auto">
              <a:buFont typeface="Wingdings" pitchFamily="-112" charset="2"/>
              <a:buNone/>
              <a:defRPr/>
            </a:pPr>
            <a:r>
              <a:rPr lang="en-US" sz="2800" b="1" dirty="0"/>
              <a:t>d.  $2,486.90</a:t>
            </a:r>
          </a:p>
        </p:txBody>
      </p:sp>
      <p:sp>
        <p:nvSpPr>
          <p:cNvPr id="40963" name="Rectangle 3"/>
          <p:cNvSpPr>
            <a:spLocks noGrp="1" noChangeArrowheads="1"/>
          </p:cNvSpPr>
          <p:nvPr>
            <p:ph type="title"/>
          </p:nvPr>
        </p:nvSpPr>
        <p:spPr/>
        <p:txBody>
          <a:bodyPr/>
          <a:lstStyle/>
          <a:p>
            <a:pPr fontAlgn="auto">
              <a:spcAft>
                <a:spcPts val="0"/>
              </a:spcAft>
              <a:defRPr/>
            </a:pPr>
            <a:r>
              <a:rPr lang="en-US" dirty="0" smtClean="0">
                <a:solidFill>
                  <a:schemeClr val="tx1">
                    <a:lumMod val="95000"/>
                    <a:lumOff val="5000"/>
                  </a:schemeClr>
                </a:solidFill>
              </a:rPr>
              <a:t>Present Values of an Annuity</a:t>
            </a:r>
          </a:p>
        </p:txBody>
      </p:sp>
      <p:grpSp>
        <p:nvGrpSpPr>
          <p:cNvPr id="2" name="Group 5"/>
          <p:cNvGrpSpPr>
            <a:grpSpLocks/>
          </p:cNvGrpSpPr>
          <p:nvPr/>
        </p:nvGrpSpPr>
        <p:grpSpPr bwMode="auto">
          <a:xfrm>
            <a:off x="228600" y="3886200"/>
            <a:ext cx="8181975" cy="2362200"/>
            <a:chOff x="381000" y="3957638"/>
            <a:chExt cx="8181975" cy="2362200"/>
          </a:xfrm>
        </p:grpSpPr>
        <p:sp>
          <p:nvSpPr>
            <p:cNvPr id="131076" name="Oval 4"/>
            <p:cNvSpPr>
              <a:spLocks noChangeArrowheads="1"/>
            </p:cNvSpPr>
            <p:nvPr/>
          </p:nvSpPr>
          <p:spPr bwMode="auto">
            <a:xfrm>
              <a:off x="381000" y="5181600"/>
              <a:ext cx="533400" cy="457200"/>
            </a:xfrm>
            <a:prstGeom prst="ellipse">
              <a:avLst/>
            </a:prstGeom>
            <a:noFill/>
            <a:ln w="76200">
              <a:solidFill>
                <a:srgbClr val="FF3300"/>
              </a:solidFill>
              <a:round/>
              <a:headEnd/>
              <a:tailEnd/>
            </a:ln>
          </p:spPr>
          <p:txBody>
            <a:bodyPr wrap="none" anchor="ctr"/>
            <a:lstStyle/>
            <a:p>
              <a:endParaRPr lang="en-US"/>
            </a:p>
          </p:txBody>
        </p:sp>
        <p:sp>
          <p:nvSpPr>
            <p:cNvPr id="83973" name="Rectangle 5"/>
            <p:cNvSpPr>
              <a:spLocks noChangeArrowheads="1"/>
            </p:cNvSpPr>
            <p:nvPr/>
          </p:nvSpPr>
          <p:spPr bwMode="auto">
            <a:xfrm>
              <a:off x="3048000" y="3957638"/>
              <a:ext cx="5514975" cy="2362200"/>
            </a:xfrm>
            <a:prstGeom prst="rect">
              <a:avLst/>
            </a:prstGeom>
            <a:solidFill>
              <a:schemeClr val="accent5">
                <a:lumMod val="20000"/>
                <a:lumOff val="80000"/>
              </a:schemeClr>
            </a:solidFill>
            <a:ln w="254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eaLnBrk="0" fontAlgn="auto" hangingPunct="0">
                <a:lnSpc>
                  <a:spcPct val="90000"/>
                </a:lnSpc>
                <a:spcBef>
                  <a:spcPct val="25000"/>
                </a:spcBef>
                <a:spcAft>
                  <a:spcPts val="0"/>
                </a:spcAft>
                <a:defRPr/>
              </a:pPr>
              <a:r>
                <a:rPr lang="en-US" sz="2400" b="1" dirty="0">
                  <a:solidFill>
                    <a:srgbClr val="663300"/>
                  </a:solidFill>
                </a:rPr>
                <a:t>The consecutive equal payment amount is $1,000.</a:t>
              </a:r>
            </a:p>
            <a:p>
              <a:pPr eaLnBrk="0" fontAlgn="auto" hangingPunct="0">
                <a:lnSpc>
                  <a:spcPct val="90000"/>
                </a:lnSpc>
                <a:spcBef>
                  <a:spcPct val="25000"/>
                </a:spcBef>
                <a:spcAft>
                  <a:spcPts val="0"/>
                </a:spcAft>
                <a:defRPr/>
              </a:pPr>
              <a:r>
                <a:rPr lang="en-US" sz="2400" b="1" dirty="0">
                  <a:solidFill>
                    <a:srgbClr val="663300"/>
                  </a:solidFill>
                </a:rPr>
                <a:t>i = 10% &amp; n = 3 years</a:t>
              </a:r>
            </a:p>
            <a:p>
              <a:pPr eaLnBrk="0" fontAlgn="auto" hangingPunct="0">
                <a:lnSpc>
                  <a:spcPct val="90000"/>
                </a:lnSpc>
                <a:spcBef>
                  <a:spcPct val="25000"/>
                </a:spcBef>
                <a:spcAft>
                  <a:spcPts val="0"/>
                </a:spcAft>
                <a:defRPr/>
              </a:pPr>
              <a:r>
                <a:rPr lang="en-US" sz="2400" b="1" dirty="0">
                  <a:solidFill>
                    <a:srgbClr val="663300"/>
                  </a:solidFill>
                </a:rPr>
                <a:t>Using the present value of an annuity table, the factor is 2.4869.</a:t>
              </a:r>
            </a:p>
            <a:p>
              <a:pPr eaLnBrk="0" fontAlgn="auto" hangingPunct="0">
                <a:lnSpc>
                  <a:spcPct val="90000"/>
                </a:lnSpc>
                <a:spcBef>
                  <a:spcPct val="25000"/>
                </a:spcBef>
                <a:spcAft>
                  <a:spcPts val="0"/>
                </a:spcAft>
                <a:defRPr/>
              </a:pPr>
              <a:r>
                <a:rPr lang="en-US" sz="2400" b="1" dirty="0">
                  <a:solidFill>
                    <a:srgbClr val="663300"/>
                  </a:solidFill>
                </a:rPr>
                <a:t>$1,000  ×  2.4869  =  $2,486.90</a:t>
              </a:r>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Grp="1" noChangeArrowheads="1"/>
          </p:cNvSpPr>
          <p:nvPr>
            <p:ph type="title"/>
          </p:nvPr>
        </p:nvSpPr>
        <p:spPr>
          <a:xfrm>
            <a:off x="457200" y="-79375"/>
            <a:ext cx="8382000" cy="1371600"/>
          </a:xfrm>
        </p:spPr>
        <p:txBody>
          <a:bodyPr/>
          <a:lstStyle/>
          <a:p>
            <a:pPr fontAlgn="auto">
              <a:spcAft>
                <a:spcPts val="0"/>
              </a:spcAft>
              <a:defRPr/>
            </a:pPr>
            <a:r>
              <a:rPr lang="en-US" dirty="0" smtClean="0"/>
              <a:t>Accounting Applications of Present Values</a:t>
            </a:r>
          </a:p>
        </p:txBody>
      </p:sp>
      <p:sp>
        <p:nvSpPr>
          <p:cNvPr id="82957" name="Rectangle 7"/>
          <p:cNvSpPr>
            <a:spLocks noChangeArrowheads="1"/>
          </p:cNvSpPr>
          <p:nvPr/>
        </p:nvSpPr>
        <p:spPr bwMode="auto">
          <a:xfrm>
            <a:off x="31750" y="1317625"/>
            <a:ext cx="8915400" cy="1752600"/>
          </a:xfrm>
          <a:prstGeom prst="rect">
            <a:avLst/>
          </a:prstGeom>
          <a:solidFill>
            <a:srgbClr val="EAEAEA"/>
          </a:solidFill>
          <a:ln w="12700">
            <a:solidFill>
              <a:schemeClr val="tx1"/>
            </a:solidFill>
            <a:miter lim="800000"/>
            <a:headEnd/>
            <a:tailEnd/>
          </a:ln>
        </p:spPr>
        <p:txBody>
          <a:bodyPr lIns="90488" tIns="44450" rIns="90488" bIns="44450"/>
          <a:lstStyle/>
          <a:p>
            <a:pPr marL="342900" indent="-342900" algn="ctr">
              <a:lnSpc>
                <a:spcPct val="90000"/>
              </a:lnSpc>
              <a:spcBef>
                <a:spcPct val="20000"/>
              </a:spcBef>
              <a:buClr>
                <a:schemeClr val="accent1"/>
              </a:buClr>
              <a:buSzPct val="65000"/>
              <a:buFont typeface="Wingdings" pitchFamily="2" charset="2"/>
              <a:buNone/>
            </a:pPr>
            <a:r>
              <a:rPr lang="en-US" sz="2800" b="1"/>
              <a:t>On January 1, 2014, Starbucks bought some new delivery trucks. The company signed a note agreeing to pay $200,000 on December 31, 2015. The market interest rate for this note is 12%.</a:t>
            </a:r>
          </a:p>
        </p:txBody>
      </p:sp>
      <p:graphicFrame>
        <p:nvGraphicFramePr>
          <p:cNvPr id="172033" name="Object 11"/>
          <p:cNvGraphicFramePr>
            <a:graphicFrameLocks/>
          </p:cNvGraphicFramePr>
          <p:nvPr/>
        </p:nvGraphicFramePr>
        <p:xfrm>
          <a:off x="3173413" y="3416300"/>
          <a:ext cx="5697537" cy="2389188"/>
        </p:xfrm>
        <a:graphic>
          <a:graphicData uri="http://schemas.openxmlformats.org/presentationml/2006/ole">
            <p:oleObj spid="_x0000_s82955" name="Worksheet" r:id="rId4" imgW="2332440" imgH="948600" progId="Excel.Sheet.8">
              <p:embed/>
            </p:oleObj>
          </a:graphicData>
        </a:graphic>
      </p:graphicFrame>
      <p:sp>
        <p:nvSpPr>
          <p:cNvPr id="82958" name="Text Box 10"/>
          <p:cNvSpPr txBox="1">
            <a:spLocks noChangeArrowheads="1"/>
          </p:cNvSpPr>
          <p:nvPr/>
        </p:nvSpPr>
        <p:spPr bwMode="auto">
          <a:xfrm>
            <a:off x="-44450" y="5957888"/>
            <a:ext cx="9144000" cy="519112"/>
          </a:xfrm>
          <a:prstGeom prst="rect">
            <a:avLst/>
          </a:prstGeom>
          <a:noFill/>
          <a:ln w="9525">
            <a:noFill/>
            <a:miter lim="800000"/>
            <a:headEnd/>
            <a:tailEnd/>
          </a:ln>
        </p:spPr>
        <p:txBody>
          <a:bodyPr>
            <a:spAutoFit/>
          </a:bodyPr>
          <a:lstStyle/>
          <a:p>
            <a:pPr algn="ctr">
              <a:spcBef>
                <a:spcPct val="50000"/>
              </a:spcBef>
            </a:pPr>
            <a:r>
              <a:rPr lang="en-US" sz="2800"/>
              <a:t>Let’s prepare the journal entry to record the purchase.</a:t>
            </a:r>
          </a:p>
        </p:txBody>
      </p:sp>
      <p:pic>
        <p:nvPicPr>
          <p:cNvPr id="82959" name="Picture 6" descr="C:\Users\DoddandSusan\AppData\Local\Microsoft\Windows\Temporary Internet Files\Content.IE5\123GMPDO\MPj04117530000[1].jpg"/>
          <p:cNvPicPr>
            <a:picLocks noChangeAspect="1" noChangeArrowheads="1"/>
          </p:cNvPicPr>
          <p:nvPr/>
        </p:nvPicPr>
        <p:blipFill>
          <a:blip r:embed="rId5"/>
          <a:srcRect/>
          <a:stretch>
            <a:fillRect/>
          </a:stretch>
        </p:blipFill>
        <p:spPr bwMode="auto">
          <a:xfrm>
            <a:off x="488950" y="3443288"/>
            <a:ext cx="2209800" cy="2209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2033"/>
                                        </p:tgtEl>
                                        <p:attrNameLst>
                                          <p:attrName>style.visibility</p:attrName>
                                        </p:attrNameLst>
                                      </p:cBhvr>
                                      <p:to>
                                        <p:strVal val="visible"/>
                                      </p:to>
                                    </p:set>
                                    <p:anim calcmode="lin" valueType="num">
                                      <p:cBhvr additive="base">
                                        <p:cTn id="7" dur="500" fill="hold"/>
                                        <p:tgtEl>
                                          <p:spTgt spid="172033"/>
                                        </p:tgtEl>
                                        <p:attrNameLst>
                                          <p:attrName>ppt_x</p:attrName>
                                        </p:attrNameLst>
                                      </p:cBhvr>
                                      <p:tavLst>
                                        <p:tav tm="0">
                                          <p:val>
                                            <p:strVal val="#ppt_x"/>
                                          </p:val>
                                        </p:tav>
                                        <p:tav tm="100000">
                                          <p:val>
                                            <p:strVal val="#ppt_x"/>
                                          </p:val>
                                        </p:tav>
                                      </p:tavLst>
                                    </p:anim>
                                    <p:anim calcmode="lin" valueType="num">
                                      <p:cBhvr additive="base">
                                        <p:cTn id="8" dur="500" fill="hold"/>
                                        <p:tgtEl>
                                          <p:spTgt spid="1720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fontAlgn="auto">
              <a:spcAft>
                <a:spcPts val="0"/>
              </a:spcAft>
              <a:defRPr/>
            </a:pPr>
            <a:r>
              <a:rPr lang="en-US" dirty="0" smtClean="0"/>
              <a:t>Understanding the Business</a:t>
            </a:r>
          </a:p>
        </p:txBody>
      </p:sp>
      <p:sp>
        <p:nvSpPr>
          <p:cNvPr id="72716" name="Rectangle 3"/>
          <p:cNvSpPr>
            <a:spLocks noChangeArrowheads="1"/>
          </p:cNvSpPr>
          <p:nvPr/>
        </p:nvSpPr>
        <p:spPr bwMode="auto">
          <a:xfrm>
            <a:off x="681038" y="1785938"/>
            <a:ext cx="7693025" cy="576262"/>
          </a:xfrm>
          <a:prstGeom prst="rect">
            <a:avLst/>
          </a:prstGeom>
          <a:noFill/>
          <a:ln w="12700">
            <a:noFill/>
            <a:miter lim="800000"/>
            <a:headEnd/>
            <a:tailEnd/>
          </a:ln>
        </p:spPr>
        <p:txBody>
          <a:bodyPr lIns="90488" tIns="44450" rIns="90488" bIns="44450">
            <a:spAutoFit/>
          </a:bodyPr>
          <a:lstStyle/>
          <a:p>
            <a:pPr algn="ctr" eaLnBrk="0" hangingPunct="0"/>
            <a:r>
              <a:rPr lang="en-US" sz="3200" b="1"/>
              <a:t>Debt is considered riskier than equity.</a:t>
            </a:r>
          </a:p>
        </p:txBody>
      </p:sp>
      <p:sp>
        <p:nvSpPr>
          <p:cNvPr id="16388" name="Oval 4"/>
          <p:cNvSpPr>
            <a:spLocks noChangeArrowheads="1"/>
          </p:cNvSpPr>
          <p:nvPr/>
        </p:nvSpPr>
        <p:spPr bwMode="auto">
          <a:xfrm>
            <a:off x="381000" y="2673350"/>
            <a:ext cx="2959100" cy="1663700"/>
          </a:xfrm>
          <a:prstGeom prst="ellipse">
            <a:avLst/>
          </a:prstGeom>
          <a:solidFill>
            <a:srgbClr val="FFD96D"/>
          </a:solidFill>
          <a:ln w="12700">
            <a:solidFill>
              <a:schemeClr val="accent1"/>
            </a:solidFill>
            <a:round/>
            <a:headEnd/>
            <a:tailEnd/>
          </a:ln>
          <a:effectLst>
            <a:outerShdw dist="107763" dir="2700000" algn="ctr" rotWithShape="0">
              <a:schemeClr val="bg2"/>
            </a:outerShdw>
          </a:effectLst>
        </p:spPr>
        <p:txBody>
          <a:bodyPr lIns="90488" tIns="44450" rIns="90488" bIns="44450" anchor="ctr"/>
          <a:lstStyle/>
          <a:p>
            <a:pPr algn="ctr" eaLnBrk="0" fontAlgn="auto" hangingPunct="0">
              <a:spcBef>
                <a:spcPct val="20000"/>
              </a:spcBef>
              <a:spcAft>
                <a:spcPts val="0"/>
              </a:spcAft>
              <a:defRPr/>
            </a:pPr>
            <a:r>
              <a:rPr lang="en-US" sz="2800" b="1" dirty="0">
                <a:effectLst>
                  <a:outerShdw blurRad="38100" dist="38100" dir="2700000" algn="tl">
                    <a:srgbClr val="FFFFFF"/>
                  </a:outerShdw>
                </a:effectLst>
              </a:rPr>
              <a:t>Interest is a legal obligation.</a:t>
            </a:r>
          </a:p>
        </p:txBody>
      </p:sp>
      <p:sp>
        <p:nvSpPr>
          <p:cNvPr id="16389" name="Oval 5"/>
          <p:cNvSpPr>
            <a:spLocks noChangeArrowheads="1"/>
          </p:cNvSpPr>
          <p:nvPr/>
        </p:nvSpPr>
        <p:spPr bwMode="auto">
          <a:xfrm>
            <a:off x="5029200" y="2597150"/>
            <a:ext cx="3416300" cy="1816100"/>
          </a:xfrm>
          <a:prstGeom prst="ellipse">
            <a:avLst/>
          </a:prstGeom>
          <a:solidFill>
            <a:srgbClr val="FFD96D"/>
          </a:solidFill>
          <a:ln w="12700">
            <a:solidFill>
              <a:schemeClr val="accent1"/>
            </a:solidFill>
            <a:round/>
            <a:headEnd/>
            <a:tailEnd/>
          </a:ln>
          <a:effectLst>
            <a:outerShdw dist="107763" dir="2700000" algn="ctr" rotWithShape="0">
              <a:schemeClr val="bg2"/>
            </a:outerShdw>
          </a:effectLst>
        </p:spPr>
        <p:txBody>
          <a:bodyPr lIns="90488" tIns="44450" rIns="90488" bIns="44450" anchor="ctr"/>
          <a:lstStyle/>
          <a:p>
            <a:pPr algn="ctr" eaLnBrk="0" fontAlgn="auto" hangingPunct="0">
              <a:spcBef>
                <a:spcPct val="20000"/>
              </a:spcBef>
              <a:spcAft>
                <a:spcPts val="0"/>
              </a:spcAft>
              <a:defRPr/>
            </a:pPr>
            <a:r>
              <a:rPr lang="en-US" sz="2800" b="1" dirty="0">
                <a:effectLst>
                  <a:outerShdw blurRad="38100" dist="38100" dir="2700000" algn="tl">
                    <a:srgbClr val="FFFFFF"/>
                  </a:outerShdw>
                </a:effectLst>
              </a:rPr>
              <a:t>Creditors can force bankruptcy.</a:t>
            </a:r>
          </a:p>
        </p:txBody>
      </p:sp>
      <p:graphicFrame>
        <p:nvGraphicFramePr>
          <p:cNvPr id="72714" name="Object 10"/>
          <p:cNvGraphicFramePr>
            <a:graphicFrameLocks/>
          </p:cNvGraphicFramePr>
          <p:nvPr/>
        </p:nvGraphicFramePr>
        <p:xfrm>
          <a:off x="3648075" y="3162300"/>
          <a:ext cx="1827213" cy="3459163"/>
        </p:xfrm>
        <a:graphic>
          <a:graphicData uri="http://schemas.openxmlformats.org/presentationml/2006/ole">
            <p:oleObj spid="_x0000_s72714" name="Clip" r:id="rId4" imgW="1839286" imgH="3470945" progId="">
              <p:embed/>
            </p:oleObj>
          </a:graphicData>
        </a:graphic>
      </p:graphicFrame>
    </p:spTree>
  </p:cSld>
  <p:clrMapOvr>
    <a:masterClrMapping/>
  </p:clrMapOvr>
  <p:transition spd="med">
    <p:blind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457200" y="79375"/>
            <a:ext cx="8382000" cy="1371600"/>
          </a:xfrm>
        </p:spPr>
        <p:txBody>
          <a:bodyPr/>
          <a:lstStyle/>
          <a:p>
            <a:pPr fontAlgn="auto">
              <a:spcAft>
                <a:spcPts val="0"/>
              </a:spcAft>
              <a:defRPr/>
            </a:pPr>
            <a:r>
              <a:rPr lang="en-US" dirty="0" smtClean="0"/>
              <a:t>Accounting Applications of Present Values</a:t>
            </a:r>
          </a:p>
        </p:txBody>
      </p:sp>
      <p:graphicFrame>
        <p:nvGraphicFramePr>
          <p:cNvPr id="83987" name="Object 19"/>
          <p:cNvGraphicFramePr>
            <a:graphicFrameLocks/>
          </p:cNvGraphicFramePr>
          <p:nvPr/>
        </p:nvGraphicFramePr>
        <p:xfrm>
          <a:off x="533400" y="1563688"/>
          <a:ext cx="8012113" cy="1530350"/>
        </p:xfrm>
        <a:graphic>
          <a:graphicData uri="http://schemas.openxmlformats.org/presentationml/2006/ole">
            <p:oleObj spid="_x0000_s83987" name="Worksheet" r:id="rId4" imgW="4511880" imgH="1110600" progId="Excel.Sheet.8">
              <p:embed/>
            </p:oleObj>
          </a:graphicData>
        </a:graphic>
      </p:graphicFrame>
      <p:sp>
        <p:nvSpPr>
          <p:cNvPr id="83990" name="Text Box 8"/>
          <p:cNvSpPr txBox="1">
            <a:spLocks noChangeArrowheads="1"/>
          </p:cNvSpPr>
          <p:nvPr/>
        </p:nvSpPr>
        <p:spPr bwMode="auto">
          <a:xfrm>
            <a:off x="0" y="4445000"/>
            <a:ext cx="9144000" cy="523875"/>
          </a:xfrm>
          <a:prstGeom prst="rect">
            <a:avLst/>
          </a:prstGeom>
          <a:noFill/>
          <a:ln w="9525">
            <a:noFill/>
            <a:miter lim="800000"/>
            <a:headEnd/>
            <a:tailEnd/>
          </a:ln>
        </p:spPr>
        <p:txBody>
          <a:bodyPr>
            <a:spAutoFit/>
          </a:bodyPr>
          <a:lstStyle/>
          <a:p>
            <a:pPr algn="ctr">
              <a:spcBef>
                <a:spcPct val="50000"/>
              </a:spcBef>
            </a:pPr>
            <a:r>
              <a:rPr lang="en-US" sz="2800"/>
              <a:t>December 31, 2014</a:t>
            </a:r>
          </a:p>
        </p:txBody>
      </p:sp>
      <p:graphicFrame>
        <p:nvGraphicFramePr>
          <p:cNvPr id="173057" name="Object 20"/>
          <p:cNvGraphicFramePr>
            <a:graphicFrameLocks/>
          </p:cNvGraphicFramePr>
          <p:nvPr/>
        </p:nvGraphicFramePr>
        <p:xfrm>
          <a:off x="533400" y="4986338"/>
          <a:ext cx="8012113" cy="1530350"/>
        </p:xfrm>
        <a:graphic>
          <a:graphicData uri="http://schemas.openxmlformats.org/presentationml/2006/ole">
            <p:oleObj spid="_x0000_s83988" name="Worksheet" r:id="rId5" imgW="4490280" imgH="1110600" progId="Excel.Sheet.8">
              <p:embed/>
            </p:oleObj>
          </a:graphicData>
        </a:graphic>
      </p:graphicFrame>
      <p:sp>
        <p:nvSpPr>
          <p:cNvPr id="92170" name="Rectangle 10"/>
          <p:cNvSpPr>
            <a:spLocks noChangeArrowheads="1"/>
          </p:cNvSpPr>
          <p:nvPr/>
        </p:nvSpPr>
        <p:spPr bwMode="auto">
          <a:xfrm>
            <a:off x="533400" y="3240088"/>
            <a:ext cx="8001000" cy="1143000"/>
          </a:xfrm>
          <a:prstGeom prst="rect">
            <a:avLst/>
          </a:prstGeom>
          <a:solidFill>
            <a:srgbClr val="FFFF75"/>
          </a:solidFill>
          <a:ln w="38100">
            <a:solidFill>
              <a:schemeClr val="tx1"/>
            </a:solidFill>
            <a:miter lim="800000"/>
            <a:headEnd/>
            <a:tailEnd/>
          </a:ln>
        </p:spPr>
        <p:txBody>
          <a:bodyPr wrap="none" anchor="ctr"/>
          <a:lstStyle/>
          <a:p>
            <a:pPr algn="ctr"/>
            <a:r>
              <a:rPr lang="en-US" sz="2400"/>
              <a:t>Present Value × Interest Rate = Interest</a:t>
            </a:r>
          </a:p>
          <a:p>
            <a:pPr algn="ctr"/>
            <a:r>
              <a:rPr lang="en-US" sz="2400"/>
              <a:t>    $159,440  × 12% =  $19,133</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3057"/>
                                        </p:tgtEl>
                                        <p:attrNameLst>
                                          <p:attrName>style.visibility</p:attrName>
                                        </p:attrNameLst>
                                      </p:cBhvr>
                                      <p:to>
                                        <p:strVal val="visible"/>
                                      </p:to>
                                    </p:set>
                                    <p:anim calcmode="lin" valueType="num">
                                      <p:cBhvr additive="base">
                                        <p:cTn id="7" dur="500" fill="hold"/>
                                        <p:tgtEl>
                                          <p:spTgt spid="173057"/>
                                        </p:tgtEl>
                                        <p:attrNameLst>
                                          <p:attrName>ppt_x</p:attrName>
                                        </p:attrNameLst>
                                      </p:cBhvr>
                                      <p:tavLst>
                                        <p:tav tm="0">
                                          <p:val>
                                            <p:strVal val="#ppt_x"/>
                                          </p:val>
                                        </p:tav>
                                        <p:tav tm="100000">
                                          <p:val>
                                            <p:strVal val="#ppt_x"/>
                                          </p:val>
                                        </p:tav>
                                      </p:tavLst>
                                    </p:anim>
                                    <p:anim calcmode="lin" valueType="num">
                                      <p:cBhvr additive="base">
                                        <p:cTn id="8" dur="500" fill="hold"/>
                                        <p:tgtEl>
                                          <p:spTgt spid="17305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2170"/>
                                        </p:tgtEl>
                                        <p:attrNameLst>
                                          <p:attrName>style.visibility</p:attrName>
                                        </p:attrNameLst>
                                      </p:cBhvr>
                                      <p:to>
                                        <p:strVal val="visible"/>
                                      </p:to>
                                    </p:set>
                                    <p:anim calcmode="lin" valueType="num">
                                      <p:cBhvr additive="base">
                                        <p:cTn id="12" dur="500" fill="hold"/>
                                        <p:tgtEl>
                                          <p:spTgt spid="92170"/>
                                        </p:tgtEl>
                                        <p:attrNameLst>
                                          <p:attrName>ppt_x</p:attrName>
                                        </p:attrNameLst>
                                      </p:cBhvr>
                                      <p:tavLst>
                                        <p:tav tm="0">
                                          <p:val>
                                            <p:strVal val="1+#ppt_w/2"/>
                                          </p:val>
                                        </p:tav>
                                        <p:tav tm="100000">
                                          <p:val>
                                            <p:strVal val="#ppt_x"/>
                                          </p:val>
                                        </p:tav>
                                      </p:tavLst>
                                    </p:anim>
                                    <p:anim calcmode="lin" valueType="num">
                                      <p:cBhvr additive="base">
                                        <p:cTn id="13" dur="500" fill="hold"/>
                                        <p:tgtEl>
                                          <p:spTgt spid="921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0"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57200" y="0"/>
            <a:ext cx="8382000" cy="1385888"/>
          </a:xfrm>
        </p:spPr>
        <p:txBody>
          <a:bodyPr/>
          <a:lstStyle/>
          <a:p>
            <a:pPr fontAlgn="auto">
              <a:spcAft>
                <a:spcPts val="0"/>
              </a:spcAft>
              <a:defRPr/>
            </a:pPr>
            <a:r>
              <a:rPr lang="en-US" dirty="0" smtClean="0"/>
              <a:t>Accounting Applications of Present Values</a:t>
            </a:r>
          </a:p>
        </p:txBody>
      </p:sp>
      <p:sp>
        <p:nvSpPr>
          <p:cNvPr id="13316" name="Text Box 4"/>
          <p:cNvSpPr txBox="1">
            <a:spLocks noChangeArrowheads="1"/>
          </p:cNvSpPr>
          <p:nvPr/>
        </p:nvSpPr>
        <p:spPr bwMode="auto">
          <a:xfrm>
            <a:off x="0" y="1514475"/>
            <a:ext cx="9144000" cy="1089025"/>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chemeClr val="tx2">
                    <a:lumMod val="50000"/>
                  </a:schemeClr>
                </a:solidFill>
                <a:latin typeface="+mn-lt"/>
              </a:rPr>
              <a:t>Now, let’s look at the journal entries at </a:t>
            </a:r>
            <a:br>
              <a:rPr lang="en-US" sz="3200" b="1" dirty="0">
                <a:solidFill>
                  <a:schemeClr val="tx2">
                    <a:lumMod val="50000"/>
                  </a:schemeClr>
                </a:solidFill>
                <a:latin typeface="+mn-lt"/>
              </a:rPr>
            </a:br>
            <a:r>
              <a:rPr lang="en-US" sz="3200" b="1" dirty="0">
                <a:solidFill>
                  <a:schemeClr val="tx2">
                    <a:lumMod val="50000"/>
                  </a:schemeClr>
                </a:solidFill>
                <a:latin typeface="+mn-lt"/>
              </a:rPr>
              <a:t>December 31, </a:t>
            </a:r>
            <a:r>
              <a:rPr lang="en-US" sz="3200" b="1" dirty="0">
                <a:solidFill>
                  <a:schemeClr val="tx2">
                    <a:lumMod val="50000"/>
                  </a:schemeClr>
                </a:solidFill>
                <a:latin typeface="+mn-lt"/>
              </a:rPr>
              <a:t>2015.</a:t>
            </a:r>
            <a:endParaRPr lang="en-US" sz="3200" b="1" dirty="0">
              <a:solidFill>
                <a:schemeClr val="tx2">
                  <a:lumMod val="50000"/>
                </a:schemeClr>
              </a:solidFill>
              <a:latin typeface="+mn-lt"/>
            </a:endParaRPr>
          </a:p>
        </p:txBody>
      </p:sp>
      <p:graphicFrame>
        <p:nvGraphicFramePr>
          <p:cNvPr id="85003" name="Object 11"/>
          <p:cNvGraphicFramePr>
            <a:graphicFrameLocks/>
          </p:cNvGraphicFramePr>
          <p:nvPr/>
        </p:nvGraphicFramePr>
        <p:xfrm>
          <a:off x="461963" y="2584450"/>
          <a:ext cx="8148637" cy="2693988"/>
        </p:xfrm>
        <a:graphic>
          <a:graphicData uri="http://schemas.openxmlformats.org/presentationml/2006/ole">
            <p:oleObj spid="_x0000_s85003" name="Worksheet" r:id="rId4" imgW="4533840" imgH="1843560" progId="Excel.Sheet.8">
              <p:embed/>
            </p:oleObj>
          </a:graphicData>
        </a:graphic>
      </p:graphicFrame>
      <p:sp>
        <p:nvSpPr>
          <p:cNvPr id="85006" name="Rectangle 6"/>
          <p:cNvSpPr>
            <a:spLocks noChangeArrowheads="1"/>
          </p:cNvSpPr>
          <p:nvPr/>
        </p:nvSpPr>
        <p:spPr bwMode="auto">
          <a:xfrm>
            <a:off x="457200" y="5411788"/>
            <a:ext cx="8153400" cy="1154112"/>
          </a:xfrm>
          <a:prstGeom prst="rect">
            <a:avLst/>
          </a:prstGeom>
          <a:solidFill>
            <a:srgbClr val="FFFF75"/>
          </a:solidFill>
          <a:ln w="38100">
            <a:solidFill>
              <a:schemeClr val="tx1"/>
            </a:solidFill>
            <a:miter lim="800000"/>
            <a:headEnd/>
            <a:tailEnd/>
          </a:ln>
        </p:spPr>
        <p:txBody>
          <a:bodyPr wrap="none" anchor="ctr"/>
          <a:lstStyle/>
          <a:p>
            <a:pPr algn="ctr"/>
            <a:r>
              <a:rPr lang="en-US" sz="2400"/>
              <a:t>Present Value × Interest Rate = Interest</a:t>
            </a:r>
          </a:p>
          <a:p>
            <a:pPr algn="ctr"/>
            <a:r>
              <a:rPr lang="en-US" sz="2400"/>
              <a:t>    ($159,440 + $19,133) × 12% =  $21,429</a:t>
            </a:r>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fontAlgn="auto">
              <a:spcAft>
                <a:spcPts val="0"/>
              </a:spcAft>
              <a:defRPr/>
            </a:pPr>
            <a:r>
              <a:rPr lang="en-US" dirty="0" smtClean="0"/>
              <a:t>Supplement A: Present Value Computations Using Excel</a:t>
            </a:r>
          </a:p>
        </p:txBody>
      </p:sp>
      <p:graphicFrame>
        <p:nvGraphicFramePr>
          <p:cNvPr id="86026" name="Object 10"/>
          <p:cNvGraphicFramePr>
            <a:graphicFrameLocks noChangeAspect="1"/>
          </p:cNvGraphicFramePr>
          <p:nvPr/>
        </p:nvGraphicFramePr>
        <p:xfrm>
          <a:off x="304800" y="1855788"/>
          <a:ext cx="5410200" cy="4240212"/>
        </p:xfrm>
        <a:graphic>
          <a:graphicData uri="http://schemas.openxmlformats.org/presentationml/2006/ole">
            <p:oleObj spid="_x0000_s86026" name="Worksheet" r:id="rId4" imgW="3127680" imgH="2425680" progId="Excel.Sheet.8">
              <p:embed/>
            </p:oleObj>
          </a:graphicData>
        </a:graphic>
      </p:graphicFrame>
      <p:pic>
        <p:nvPicPr>
          <p:cNvPr id="86028" name="Picture 5"/>
          <p:cNvPicPr>
            <a:picLocks noChangeAspect="1" noChangeArrowheads="1"/>
          </p:cNvPicPr>
          <p:nvPr/>
        </p:nvPicPr>
        <p:blipFill>
          <a:blip r:embed="rId5"/>
          <a:srcRect/>
          <a:stretch>
            <a:fillRect/>
          </a:stretch>
        </p:blipFill>
        <p:spPr bwMode="auto">
          <a:xfrm>
            <a:off x="6248400" y="2895600"/>
            <a:ext cx="2473325" cy="1835150"/>
          </a:xfrm>
          <a:prstGeom prst="rect">
            <a:avLst/>
          </a:prstGeom>
          <a:noFill/>
          <a:ln w="9525">
            <a:noFill/>
            <a:miter lim="800000"/>
            <a:headEnd/>
            <a:tailEnd/>
          </a:ln>
        </p:spPr>
      </p:pic>
      <p:sp>
        <p:nvSpPr>
          <p:cNvPr id="8602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tabLst>
                <a:tab pos="152400" algn="l"/>
              </a:tabLst>
            </a:pPr>
            <a:endParaRPr lang="en-US"/>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fontAlgn="auto">
              <a:spcAft>
                <a:spcPts val="0"/>
              </a:spcAft>
              <a:defRPr/>
            </a:pPr>
            <a:r>
              <a:rPr lang="en-US" dirty="0" smtClean="0"/>
              <a:t>Supplement B: Deferred Taxes</a:t>
            </a:r>
          </a:p>
        </p:txBody>
      </p:sp>
      <p:sp>
        <p:nvSpPr>
          <p:cNvPr id="41987" name="Rectangle 4"/>
          <p:cNvSpPr>
            <a:spLocks noChangeArrowheads="1"/>
          </p:cNvSpPr>
          <p:nvPr/>
        </p:nvSpPr>
        <p:spPr bwMode="auto">
          <a:xfrm>
            <a:off x="76200" y="2209800"/>
            <a:ext cx="3124200" cy="137160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800" dirty="0">
                <a:latin typeface="+mn-lt"/>
              </a:rPr>
              <a:t>Deferred Taxes</a:t>
            </a:r>
          </a:p>
        </p:txBody>
      </p:sp>
      <p:sp>
        <p:nvSpPr>
          <p:cNvPr id="41988" name="Rectangle 5"/>
          <p:cNvSpPr>
            <a:spLocks noChangeArrowheads="1"/>
          </p:cNvSpPr>
          <p:nvPr/>
        </p:nvSpPr>
        <p:spPr bwMode="auto">
          <a:xfrm>
            <a:off x="4191000" y="1905000"/>
            <a:ext cx="4648200" cy="1981200"/>
          </a:xfrm>
          <a:prstGeom prst="rect">
            <a:avLst/>
          </a:prstGeom>
          <a:solidFill>
            <a:schemeClr val="accent6">
              <a:lumMod val="40000"/>
              <a:lumOff val="60000"/>
            </a:schemeClr>
          </a:solidFill>
          <a:ln w="9525">
            <a:solidFill>
              <a:schemeClr val="tx1"/>
            </a:solidFill>
            <a:miter lim="800000"/>
            <a:headEnd/>
            <a:tailEnd/>
          </a:ln>
        </p:spPr>
        <p:txBody>
          <a:bodyPr anchor="ctr"/>
          <a:lstStyle/>
          <a:p>
            <a:pPr algn="ctr" fontAlgn="auto">
              <a:spcBef>
                <a:spcPts val="0"/>
              </a:spcBef>
              <a:spcAft>
                <a:spcPts val="0"/>
              </a:spcAft>
              <a:defRPr/>
            </a:pPr>
            <a:r>
              <a:rPr lang="en-US" sz="2000" dirty="0">
                <a:latin typeface="+mn-lt"/>
              </a:rPr>
              <a:t>Exist because of timing differences caused by reporting revenues and expenses according to GAAP on a company’s income statement and according to the Internal Revenue Code on the tax return.</a:t>
            </a:r>
          </a:p>
        </p:txBody>
      </p:sp>
      <p:cxnSp>
        <p:nvCxnSpPr>
          <p:cNvPr id="145412" name="AutoShape 6"/>
          <p:cNvCxnSpPr>
            <a:cxnSpLocks noChangeShapeType="1"/>
            <a:stCxn id="41987" idx="3"/>
            <a:endCxn id="41988" idx="1"/>
          </p:cNvCxnSpPr>
          <p:nvPr/>
        </p:nvCxnSpPr>
        <p:spPr bwMode="auto">
          <a:xfrm>
            <a:off x="3200400" y="2895600"/>
            <a:ext cx="990600" cy="0"/>
          </a:xfrm>
          <a:prstGeom prst="straightConnector1">
            <a:avLst/>
          </a:prstGeom>
          <a:noFill/>
          <a:ln w="38100">
            <a:solidFill>
              <a:schemeClr val="tx1"/>
            </a:solidFill>
            <a:round/>
            <a:headEnd/>
            <a:tailEnd type="triangle" w="med" len="med"/>
          </a:ln>
        </p:spPr>
      </p:cxnSp>
      <p:sp>
        <p:nvSpPr>
          <p:cNvPr id="145413" name="Rectangle 7"/>
          <p:cNvSpPr>
            <a:spLocks noChangeArrowheads="1"/>
          </p:cNvSpPr>
          <p:nvPr/>
        </p:nvSpPr>
        <p:spPr bwMode="auto">
          <a:xfrm>
            <a:off x="76200" y="4572000"/>
            <a:ext cx="3124200" cy="1371600"/>
          </a:xfrm>
          <a:prstGeom prst="rect">
            <a:avLst/>
          </a:prstGeom>
          <a:solidFill>
            <a:srgbClr val="FFE0A1"/>
          </a:solidFill>
          <a:ln w="9525">
            <a:solidFill>
              <a:schemeClr val="tx1"/>
            </a:solidFill>
            <a:miter lim="800000"/>
            <a:headEnd/>
            <a:tailEnd/>
          </a:ln>
        </p:spPr>
        <p:txBody>
          <a:bodyPr anchor="ctr"/>
          <a:lstStyle/>
          <a:p>
            <a:pPr algn="ctr"/>
            <a:r>
              <a:rPr lang="en-US" sz="2800"/>
              <a:t>Temporary Differences</a:t>
            </a:r>
          </a:p>
        </p:txBody>
      </p:sp>
      <p:sp>
        <p:nvSpPr>
          <p:cNvPr id="145414" name="Rectangle 8"/>
          <p:cNvSpPr>
            <a:spLocks noChangeArrowheads="1"/>
          </p:cNvSpPr>
          <p:nvPr/>
        </p:nvSpPr>
        <p:spPr bwMode="auto">
          <a:xfrm>
            <a:off x="4191000" y="4267200"/>
            <a:ext cx="4648200" cy="1981200"/>
          </a:xfrm>
          <a:prstGeom prst="rect">
            <a:avLst/>
          </a:prstGeom>
          <a:solidFill>
            <a:srgbClr val="FFE0A1"/>
          </a:solidFill>
          <a:ln w="9525">
            <a:solidFill>
              <a:schemeClr val="tx1"/>
            </a:solidFill>
            <a:miter lim="800000"/>
            <a:headEnd/>
            <a:tailEnd/>
          </a:ln>
        </p:spPr>
        <p:txBody>
          <a:bodyPr anchor="ctr"/>
          <a:lstStyle/>
          <a:p>
            <a:pPr algn="ctr"/>
            <a:r>
              <a:rPr lang="en-US" sz="2400"/>
              <a:t>Timing differences that cause deferred income taxes and will reverse, or turn around, in the future.</a:t>
            </a:r>
          </a:p>
        </p:txBody>
      </p:sp>
      <p:cxnSp>
        <p:nvCxnSpPr>
          <p:cNvPr id="145415" name="AutoShape 9"/>
          <p:cNvCxnSpPr>
            <a:cxnSpLocks noChangeShapeType="1"/>
            <a:stCxn id="145413" idx="3"/>
            <a:endCxn id="145414" idx="1"/>
          </p:cNvCxnSpPr>
          <p:nvPr/>
        </p:nvCxnSpPr>
        <p:spPr bwMode="auto">
          <a:xfrm>
            <a:off x="3200400" y="5257800"/>
            <a:ext cx="990600" cy="0"/>
          </a:xfrm>
          <a:prstGeom prst="straightConnector1">
            <a:avLst/>
          </a:prstGeom>
          <a:noFill/>
          <a:ln w="38100">
            <a:solidFill>
              <a:schemeClr val="tx1"/>
            </a:solidFill>
            <a:round/>
            <a:headEnd/>
            <a:tailEnd type="triangle" w="med" len="med"/>
          </a:ln>
        </p:spPr>
      </p:cxn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Rectangle 2"/>
          <p:cNvSpPr>
            <a:spLocks noGrp="1" noChangeArrowheads="1"/>
          </p:cNvSpPr>
          <p:nvPr>
            <p:ph type="title"/>
          </p:nvPr>
        </p:nvSpPr>
        <p:spPr/>
        <p:txBody>
          <a:bodyPr/>
          <a:lstStyle/>
          <a:p>
            <a:pPr fontAlgn="auto">
              <a:spcAft>
                <a:spcPts val="0"/>
              </a:spcAft>
              <a:defRPr/>
            </a:pPr>
            <a:r>
              <a:rPr lang="en-US" dirty="0" smtClean="0"/>
              <a:t>Supplement C: Future Value Concepts</a:t>
            </a:r>
          </a:p>
        </p:txBody>
      </p:sp>
      <p:sp>
        <p:nvSpPr>
          <p:cNvPr id="87100" name="Rectangle 3"/>
          <p:cNvSpPr>
            <a:spLocks noGrp="1" noChangeArrowheads="1"/>
          </p:cNvSpPr>
          <p:nvPr>
            <p:ph type="body" idx="4294967295"/>
          </p:nvPr>
        </p:nvSpPr>
        <p:spPr>
          <a:xfrm>
            <a:off x="304800" y="3429000"/>
            <a:ext cx="8382000" cy="914400"/>
          </a:xfrm>
        </p:spPr>
        <p:txBody>
          <a:bodyPr lIns="90488" tIns="44450" rIns="90488" bIns="44450"/>
          <a:lstStyle/>
          <a:p>
            <a:pPr algn="ctr">
              <a:lnSpc>
                <a:spcPct val="90000"/>
              </a:lnSpc>
              <a:buFont typeface="Wingdings" pitchFamily="2" charset="2"/>
              <a:buNone/>
            </a:pPr>
            <a:r>
              <a:rPr lang="en-US" b="1" smtClean="0"/>
              <a:t>How much will an amount today be worth in the future?</a:t>
            </a:r>
          </a:p>
        </p:txBody>
      </p:sp>
      <p:sp>
        <p:nvSpPr>
          <p:cNvPr id="87101" name="Line 4"/>
          <p:cNvSpPr>
            <a:spLocks noChangeShapeType="1"/>
          </p:cNvSpPr>
          <p:nvPr/>
        </p:nvSpPr>
        <p:spPr bwMode="auto">
          <a:xfrm>
            <a:off x="1143000" y="6051550"/>
            <a:ext cx="6858000" cy="0"/>
          </a:xfrm>
          <a:prstGeom prst="line">
            <a:avLst/>
          </a:prstGeom>
          <a:noFill/>
          <a:ln w="50800">
            <a:solidFill>
              <a:schemeClr val="tx2"/>
            </a:solidFill>
            <a:round/>
            <a:headEnd/>
            <a:tailEnd type="triangle" w="med" len="med"/>
          </a:ln>
        </p:spPr>
        <p:txBody>
          <a:bodyPr/>
          <a:lstStyle/>
          <a:p>
            <a:endParaRPr lang="en-US"/>
          </a:p>
        </p:txBody>
      </p:sp>
      <p:sp>
        <p:nvSpPr>
          <p:cNvPr id="87102" name="Line 5"/>
          <p:cNvSpPr>
            <a:spLocks noChangeShapeType="1"/>
          </p:cNvSpPr>
          <p:nvPr/>
        </p:nvSpPr>
        <p:spPr bwMode="auto">
          <a:xfrm>
            <a:off x="1143000" y="5746750"/>
            <a:ext cx="0" cy="609600"/>
          </a:xfrm>
          <a:prstGeom prst="line">
            <a:avLst/>
          </a:prstGeom>
          <a:noFill/>
          <a:ln w="50800">
            <a:solidFill>
              <a:schemeClr val="tx2"/>
            </a:solidFill>
            <a:round/>
            <a:headEnd/>
            <a:tailEnd/>
          </a:ln>
        </p:spPr>
        <p:txBody>
          <a:bodyPr/>
          <a:lstStyle/>
          <a:p>
            <a:endParaRPr lang="en-US"/>
          </a:p>
        </p:txBody>
      </p:sp>
      <p:sp>
        <p:nvSpPr>
          <p:cNvPr id="87103" name="Line 6"/>
          <p:cNvSpPr>
            <a:spLocks noChangeShapeType="1"/>
          </p:cNvSpPr>
          <p:nvPr/>
        </p:nvSpPr>
        <p:spPr bwMode="auto">
          <a:xfrm>
            <a:off x="3467100" y="5746750"/>
            <a:ext cx="0" cy="609600"/>
          </a:xfrm>
          <a:prstGeom prst="line">
            <a:avLst/>
          </a:prstGeom>
          <a:noFill/>
          <a:ln w="50800">
            <a:solidFill>
              <a:schemeClr val="tx2"/>
            </a:solidFill>
            <a:round/>
            <a:headEnd/>
            <a:tailEnd/>
          </a:ln>
        </p:spPr>
        <p:txBody>
          <a:bodyPr/>
          <a:lstStyle/>
          <a:p>
            <a:endParaRPr lang="en-US"/>
          </a:p>
        </p:txBody>
      </p:sp>
      <p:sp>
        <p:nvSpPr>
          <p:cNvPr id="87104" name="Line 7"/>
          <p:cNvSpPr>
            <a:spLocks noChangeShapeType="1"/>
          </p:cNvSpPr>
          <p:nvPr/>
        </p:nvSpPr>
        <p:spPr bwMode="auto">
          <a:xfrm>
            <a:off x="5676900" y="5746750"/>
            <a:ext cx="0" cy="609600"/>
          </a:xfrm>
          <a:prstGeom prst="line">
            <a:avLst/>
          </a:prstGeom>
          <a:noFill/>
          <a:ln w="50800">
            <a:solidFill>
              <a:schemeClr val="tx2"/>
            </a:solidFill>
            <a:round/>
            <a:headEnd/>
            <a:tailEnd/>
          </a:ln>
        </p:spPr>
        <p:txBody>
          <a:bodyPr/>
          <a:lstStyle/>
          <a:p>
            <a:endParaRPr lang="en-US"/>
          </a:p>
        </p:txBody>
      </p:sp>
      <p:sp>
        <p:nvSpPr>
          <p:cNvPr id="87105" name="Line 8"/>
          <p:cNvSpPr>
            <a:spLocks noChangeShapeType="1"/>
          </p:cNvSpPr>
          <p:nvPr/>
        </p:nvSpPr>
        <p:spPr bwMode="auto">
          <a:xfrm>
            <a:off x="8039100" y="5746750"/>
            <a:ext cx="0" cy="609600"/>
          </a:xfrm>
          <a:prstGeom prst="line">
            <a:avLst/>
          </a:prstGeom>
          <a:noFill/>
          <a:ln w="50800">
            <a:solidFill>
              <a:schemeClr val="tx2"/>
            </a:solidFill>
            <a:round/>
            <a:headEnd/>
            <a:tailEnd/>
          </a:ln>
        </p:spPr>
        <p:txBody>
          <a:bodyPr/>
          <a:lstStyle/>
          <a:p>
            <a:endParaRPr lang="en-US"/>
          </a:p>
        </p:txBody>
      </p:sp>
      <p:sp>
        <p:nvSpPr>
          <p:cNvPr id="87106" name="Rectangle 9"/>
          <p:cNvSpPr>
            <a:spLocks noChangeArrowheads="1"/>
          </p:cNvSpPr>
          <p:nvPr/>
        </p:nvSpPr>
        <p:spPr bwMode="auto">
          <a:xfrm>
            <a:off x="534988" y="6357938"/>
            <a:ext cx="1216025" cy="423862"/>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solidFill>
                  <a:schemeClr val="hlink"/>
                </a:solidFill>
              </a:rPr>
              <a:t>Today</a:t>
            </a:r>
          </a:p>
        </p:txBody>
      </p:sp>
      <p:sp>
        <p:nvSpPr>
          <p:cNvPr id="87107" name="Rectangle 10"/>
          <p:cNvSpPr>
            <a:spLocks noChangeArrowheads="1"/>
          </p:cNvSpPr>
          <p:nvPr/>
        </p:nvSpPr>
        <p:spPr bwMode="auto">
          <a:xfrm>
            <a:off x="534988" y="4986338"/>
            <a:ext cx="1216025" cy="758825"/>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solidFill>
                  <a:schemeClr val="hlink"/>
                </a:solidFill>
              </a:rPr>
              <a:t>Present Value</a:t>
            </a:r>
          </a:p>
        </p:txBody>
      </p:sp>
      <p:sp>
        <p:nvSpPr>
          <p:cNvPr id="87108" name="Rectangle 11"/>
          <p:cNvSpPr>
            <a:spLocks noChangeArrowheads="1"/>
          </p:cNvSpPr>
          <p:nvPr/>
        </p:nvSpPr>
        <p:spPr bwMode="auto">
          <a:xfrm>
            <a:off x="7431088" y="4986338"/>
            <a:ext cx="1216025" cy="766762"/>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solidFill>
                  <a:schemeClr val="hlink"/>
                </a:solidFill>
              </a:rPr>
              <a:t>Future Value</a:t>
            </a:r>
          </a:p>
        </p:txBody>
      </p:sp>
      <p:sp>
        <p:nvSpPr>
          <p:cNvPr id="87109" name="Line 12"/>
          <p:cNvSpPr>
            <a:spLocks noChangeShapeType="1"/>
          </p:cNvSpPr>
          <p:nvPr/>
        </p:nvSpPr>
        <p:spPr bwMode="auto">
          <a:xfrm>
            <a:off x="1905000" y="5518150"/>
            <a:ext cx="5410200" cy="0"/>
          </a:xfrm>
          <a:prstGeom prst="line">
            <a:avLst/>
          </a:prstGeom>
          <a:noFill/>
          <a:ln w="50800">
            <a:solidFill>
              <a:srgbClr val="FF3300"/>
            </a:solidFill>
            <a:prstDash val="dash"/>
            <a:round/>
            <a:headEnd/>
            <a:tailEnd type="triangle" w="med" len="med"/>
          </a:ln>
        </p:spPr>
        <p:txBody>
          <a:bodyPr/>
          <a:lstStyle/>
          <a:p>
            <a:endParaRPr lang="en-US"/>
          </a:p>
        </p:txBody>
      </p:sp>
      <p:sp>
        <p:nvSpPr>
          <p:cNvPr id="87110" name="Rectangle 13"/>
          <p:cNvSpPr>
            <a:spLocks noChangeArrowheads="1"/>
          </p:cNvSpPr>
          <p:nvPr/>
        </p:nvSpPr>
        <p:spPr bwMode="auto">
          <a:xfrm>
            <a:off x="2439988" y="5062538"/>
            <a:ext cx="4340225" cy="423862"/>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solidFill>
                  <a:srgbClr val="FF3300"/>
                </a:solidFill>
              </a:rPr>
              <a:t>Interest compounding periods</a:t>
            </a:r>
          </a:p>
        </p:txBody>
      </p:sp>
      <p:graphicFrame>
        <p:nvGraphicFramePr>
          <p:cNvPr id="87092" name="Object 52"/>
          <p:cNvGraphicFramePr>
            <a:graphicFrameLocks/>
          </p:cNvGraphicFramePr>
          <p:nvPr/>
        </p:nvGraphicFramePr>
        <p:xfrm>
          <a:off x="685800" y="4572000"/>
          <a:ext cx="1171575" cy="501650"/>
        </p:xfrm>
        <a:graphic>
          <a:graphicData uri="http://schemas.openxmlformats.org/presentationml/2006/ole">
            <p:oleObj spid="_x0000_s87092" name="Clip" r:id="rId4" imgW="2284059" imgH="983320" progId="">
              <p:embed/>
            </p:oleObj>
          </a:graphicData>
        </a:graphic>
      </p:graphicFrame>
      <p:graphicFrame>
        <p:nvGraphicFramePr>
          <p:cNvPr id="87093" name="Object 53"/>
          <p:cNvGraphicFramePr>
            <a:graphicFrameLocks/>
          </p:cNvGraphicFramePr>
          <p:nvPr/>
        </p:nvGraphicFramePr>
        <p:xfrm>
          <a:off x="2971800" y="4572000"/>
          <a:ext cx="1171575" cy="501650"/>
        </p:xfrm>
        <a:graphic>
          <a:graphicData uri="http://schemas.openxmlformats.org/presentationml/2006/ole">
            <p:oleObj spid="_x0000_s87093" name="Clip" r:id="rId5" imgW="2284059" imgH="983320" progId="">
              <p:embed/>
            </p:oleObj>
          </a:graphicData>
        </a:graphic>
      </p:graphicFrame>
      <p:graphicFrame>
        <p:nvGraphicFramePr>
          <p:cNvPr id="87094" name="Object 54"/>
          <p:cNvGraphicFramePr>
            <a:graphicFrameLocks/>
          </p:cNvGraphicFramePr>
          <p:nvPr/>
        </p:nvGraphicFramePr>
        <p:xfrm>
          <a:off x="3200400" y="4191000"/>
          <a:ext cx="319088" cy="501650"/>
        </p:xfrm>
        <a:graphic>
          <a:graphicData uri="http://schemas.openxmlformats.org/presentationml/2006/ole">
            <p:oleObj spid="_x0000_s87094" name="Clip" r:id="rId6" imgW="2284059" imgH="983320" progId="">
              <p:embed/>
            </p:oleObj>
          </a:graphicData>
        </a:graphic>
      </p:graphicFrame>
      <p:graphicFrame>
        <p:nvGraphicFramePr>
          <p:cNvPr id="87095" name="Object 55"/>
          <p:cNvGraphicFramePr>
            <a:graphicFrameLocks/>
          </p:cNvGraphicFramePr>
          <p:nvPr/>
        </p:nvGraphicFramePr>
        <p:xfrm>
          <a:off x="5257800" y="4572000"/>
          <a:ext cx="1171575" cy="501650"/>
        </p:xfrm>
        <a:graphic>
          <a:graphicData uri="http://schemas.openxmlformats.org/presentationml/2006/ole">
            <p:oleObj spid="_x0000_s87095" name="Clip" r:id="rId7" imgW="2284059" imgH="983320" progId="">
              <p:embed/>
            </p:oleObj>
          </a:graphicData>
        </a:graphic>
      </p:graphicFrame>
      <p:graphicFrame>
        <p:nvGraphicFramePr>
          <p:cNvPr id="87096" name="Object 56"/>
          <p:cNvGraphicFramePr>
            <a:graphicFrameLocks/>
          </p:cNvGraphicFramePr>
          <p:nvPr/>
        </p:nvGraphicFramePr>
        <p:xfrm>
          <a:off x="5181600" y="4114800"/>
          <a:ext cx="585788" cy="501650"/>
        </p:xfrm>
        <a:graphic>
          <a:graphicData uri="http://schemas.openxmlformats.org/presentationml/2006/ole">
            <p:oleObj spid="_x0000_s87096" name="Clip" r:id="rId8" imgW="2284059" imgH="983320" progId="">
              <p:embed/>
            </p:oleObj>
          </a:graphicData>
        </a:graphic>
      </p:graphicFrame>
      <p:graphicFrame>
        <p:nvGraphicFramePr>
          <p:cNvPr id="87097" name="Object 57"/>
          <p:cNvGraphicFramePr>
            <a:graphicFrameLocks/>
          </p:cNvGraphicFramePr>
          <p:nvPr/>
        </p:nvGraphicFramePr>
        <p:xfrm>
          <a:off x="7543800" y="4572000"/>
          <a:ext cx="1171575" cy="501650"/>
        </p:xfrm>
        <a:graphic>
          <a:graphicData uri="http://schemas.openxmlformats.org/presentationml/2006/ole">
            <p:oleObj spid="_x0000_s87097" name="Clip" r:id="rId9" imgW="2284059" imgH="983320" progId="">
              <p:embed/>
            </p:oleObj>
          </a:graphicData>
        </a:graphic>
      </p:graphicFrame>
      <p:graphicFrame>
        <p:nvGraphicFramePr>
          <p:cNvPr id="87098" name="Object 58"/>
          <p:cNvGraphicFramePr>
            <a:graphicFrameLocks/>
          </p:cNvGraphicFramePr>
          <p:nvPr/>
        </p:nvGraphicFramePr>
        <p:xfrm>
          <a:off x="7467600" y="4114800"/>
          <a:ext cx="709613" cy="501650"/>
        </p:xfrm>
        <a:graphic>
          <a:graphicData uri="http://schemas.openxmlformats.org/presentationml/2006/ole">
            <p:oleObj spid="_x0000_s87098" name="Clip" r:id="rId10" imgW="2284059" imgH="983320" progId="">
              <p:embed/>
            </p:oleObj>
          </a:graphicData>
        </a:graphic>
      </p:graphicFrame>
      <p:sp>
        <p:nvSpPr>
          <p:cNvPr id="87111" name="Rectangle 21"/>
          <p:cNvSpPr>
            <a:spLocks noChangeArrowheads="1"/>
          </p:cNvSpPr>
          <p:nvPr/>
        </p:nvSpPr>
        <p:spPr bwMode="auto">
          <a:xfrm>
            <a:off x="457200" y="1797050"/>
            <a:ext cx="7924800" cy="1371600"/>
          </a:xfrm>
          <a:prstGeom prst="rect">
            <a:avLst/>
          </a:prstGeom>
          <a:solidFill>
            <a:srgbClr val="FFFF75"/>
          </a:solidFill>
          <a:ln w="9525">
            <a:solidFill>
              <a:schemeClr val="tx1"/>
            </a:solidFill>
            <a:miter lim="800000"/>
            <a:headEnd/>
            <a:tailEnd/>
          </a:ln>
        </p:spPr>
        <p:txBody>
          <a:bodyPr anchor="ctr"/>
          <a:lstStyle/>
          <a:p>
            <a:pPr algn="ctr"/>
            <a:r>
              <a:rPr lang="en-US" sz="2800"/>
              <a:t>Future value is the sum to which an amount will increase as the result of compound interest.</a:t>
            </a: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title"/>
          </p:nvPr>
        </p:nvSpPr>
        <p:spPr/>
        <p:txBody>
          <a:bodyPr/>
          <a:lstStyle/>
          <a:p>
            <a:pPr fontAlgn="auto">
              <a:spcAft>
                <a:spcPts val="0"/>
              </a:spcAft>
              <a:defRPr/>
            </a:pPr>
            <a:r>
              <a:rPr lang="en-US" dirty="0" smtClean="0"/>
              <a:t>Future Value of a Single Amount</a:t>
            </a:r>
          </a:p>
        </p:txBody>
      </p:sp>
      <p:sp>
        <p:nvSpPr>
          <p:cNvPr id="87042" name="Rectangle 2"/>
          <p:cNvSpPr>
            <a:spLocks noGrp="1" noChangeArrowheads="1"/>
          </p:cNvSpPr>
          <p:nvPr>
            <p:ph type="body" idx="4294967295"/>
          </p:nvPr>
        </p:nvSpPr>
        <p:spPr>
          <a:xfrm>
            <a:off x="228600" y="1905000"/>
            <a:ext cx="8382000" cy="3962400"/>
          </a:xfrm>
          <a:solidFill>
            <a:srgbClr val="FFFFCC"/>
          </a:solidFill>
          <a:ln>
            <a:solidFill>
              <a:schemeClr val="tx1"/>
            </a:solidFill>
          </a:ln>
          <a:effectLst>
            <a:outerShdw dist="107763" dir="2700000" algn="ctr" rotWithShape="0">
              <a:schemeClr val="bg2"/>
            </a:outerShdw>
          </a:effectLst>
        </p:spPr>
        <p:txBody>
          <a:bodyPr rtlCol="0">
            <a:noAutofit/>
          </a:bodyPr>
          <a:lstStyle/>
          <a:p>
            <a:pPr fontAlgn="auto">
              <a:buFont typeface="Wingdings" pitchFamily="-112" charset="2"/>
              <a:buNone/>
              <a:defRPr/>
            </a:pPr>
            <a:r>
              <a:rPr lang="en-US" sz="2800" b="1" dirty="0" smtClean="0"/>
              <a:t>If </a:t>
            </a:r>
            <a:r>
              <a:rPr lang="en-US" sz="2800" b="1" dirty="0"/>
              <a:t>we invest $1,000 today earning 10% interest, compounded annually, how much will it be worth in three years?</a:t>
            </a:r>
          </a:p>
          <a:p>
            <a:pPr fontAlgn="auto">
              <a:buFont typeface="Wingdings" pitchFamily="-112" charset="2"/>
              <a:buNone/>
              <a:defRPr/>
            </a:pPr>
            <a:r>
              <a:rPr lang="en-US" sz="2800" b="1" dirty="0"/>
              <a:t>a.  $1,000</a:t>
            </a:r>
          </a:p>
          <a:p>
            <a:pPr fontAlgn="auto">
              <a:buFont typeface="Wingdings" pitchFamily="-112" charset="2"/>
              <a:buNone/>
              <a:defRPr/>
            </a:pPr>
            <a:r>
              <a:rPr lang="en-US" sz="2800" b="1" dirty="0"/>
              <a:t>b.  $1,010</a:t>
            </a:r>
          </a:p>
          <a:p>
            <a:pPr fontAlgn="auto">
              <a:buFont typeface="Wingdings" pitchFamily="-112" charset="2"/>
              <a:buNone/>
              <a:defRPr/>
            </a:pPr>
            <a:r>
              <a:rPr lang="en-US" sz="2800" b="1" dirty="0"/>
              <a:t>c.  $1,100</a:t>
            </a:r>
          </a:p>
          <a:p>
            <a:pPr fontAlgn="auto">
              <a:buFont typeface="Wingdings" pitchFamily="-112" charset="2"/>
              <a:buNone/>
              <a:defRPr/>
            </a:pPr>
            <a:r>
              <a:rPr lang="en-US" sz="2800" b="1" dirty="0"/>
              <a:t>d.  $1,331</a:t>
            </a:r>
          </a:p>
        </p:txBody>
      </p:sp>
      <p:grpSp>
        <p:nvGrpSpPr>
          <p:cNvPr id="2" name="Group 5"/>
          <p:cNvGrpSpPr>
            <a:grpSpLocks/>
          </p:cNvGrpSpPr>
          <p:nvPr/>
        </p:nvGrpSpPr>
        <p:grpSpPr bwMode="auto">
          <a:xfrm>
            <a:off x="152400" y="4138613"/>
            <a:ext cx="8162925" cy="2033587"/>
            <a:chOff x="152400" y="3833813"/>
            <a:chExt cx="8162925" cy="2033587"/>
          </a:xfrm>
        </p:grpSpPr>
        <p:sp>
          <p:nvSpPr>
            <p:cNvPr id="150532" name="Oval 4"/>
            <p:cNvSpPr>
              <a:spLocks noChangeArrowheads="1"/>
            </p:cNvSpPr>
            <p:nvPr/>
          </p:nvSpPr>
          <p:spPr bwMode="auto">
            <a:xfrm>
              <a:off x="152400" y="4800600"/>
              <a:ext cx="533400" cy="533400"/>
            </a:xfrm>
            <a:prstGeom prst="ellipse">
              <a:avLst/>
            </a:prstGeom>
            <a:noFill/>
            <a:ln w="76200">
              <a:solidFill>
                <a:srgbClr val="FF3300"/>
              </a:solidFill>
              <a:round/>
              <a:headEnd/>
              <a:tailEnd/>
            </a:ln>
          </p:spPr>
          <p:txBody>
            <a:bodyPr wrap="none" anchor="ctr"/>
            <a:lstStyle/>
            <a:p>
              <a:endParaRPr lang="en-US"/>
            </a:p>
          </p:txBody>
        </p:sp>
        <p:sp>
          <p:nvSpPr>
            <p:cNvPr id="87045" name="Rectangle 5"/>
            <p:cNvSpPr>
              <a:spLocks noChangeArrowheads="1"/>
            </p:cNvSpPr>
            <p:nvPr/>
          </p:nvSpPr>
          <p:spPr bwMode="auto">
            <a:xfrm>
              <a:off x="2590800" y="3833813"/>
              <a:ext cx="5724525" cy="2033587"/>
            </a:xfrm>
            <a:prstGeom prst="rect">
              <a:avLst/>
            </a:prstGeom>
            <a:solidFill>
              <a:schemeClr val="accent5">
                <a:lumMod val="20000"/>
                <a:lumOff val="80000"/>
              </a:schemeClr>
            </a:solidFill>
            <a:ln w="254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eaLnBrk="0" fontAlgn="auto" hangingPunct="0">
                <a:lnSpc>
                  <a:spcPct val="90000"/>
                </a:lnSpc>
                <a:spcBef>
                  <a:spcPct val="25000"/>
                </a:spcBef>
                <a:spcAft>
                  <a:spcPts val="0"/>
                </a:spcAft>
                <a:defRPr/>
              </a:pPr>
              <a:r>
                <a:rPr lang="en-US" sz="2400" b="1" dirty="0">
                  <a:solidFill>
                    <a:srgbClr val="663300"/>
                  </a:solidFill>
                </a:rPr>
                <a:t>The invested amount is $1,000.</a:t>
              </a:r>
            </a:p>
            <a:p>
              <a:pPr eaLnBrk="0" fontAlgn="auto" hangingPunct="0">
                <a:lnSpc>
                  <a:spcPct val="90000"/>
                </a:lnSpc>
                <a:spcBef>
                  <a:spcPct val="25000"/>
                </a:spcBef>
                <a:spcAft>
                  <a:spcPts val="0"/>
                </a:spcAft>
                <a:defRPr/>
              </a:pPr>
              <a:r>
                <a:rPr lang="en-US" sz="2400" b="1" dirty="0">
                  <a:solidFill>
                    <a:srgbClr val="663300"/>
                  </a:solidFill>
                </a:rPr>
                <a:t>i = 10% &amp; n = 3 years</a:t>
              </a:r>
            </a:p>
            <a:p>
              <a:pPr eaLnBrk="0" fontAlgn="auto" hangingPunct="0">
                <a:lnSpc>
                  <a:spcPct val="90000"/>
                </a:lnSpc>
                <a:spcBef>
                  <a:spcPct val="25000"/>
                </a:spcBef>
                <a:spcAft>
                  <a:spcPts val="0"/>
                </a:spcAft>
                <a:defRPr/>
              </a:pPr>
              <a:r>
                <a:rPr lang="en-US" sz="2400" b="1" dirty="0">
                  <a:solidFill>
                    <a:srgbClr val="663300"/>
                  </a:solidFill>
                </a:rPr>
                <a:t>Using the future value of a single amount table, the factor is 1.331.</a:t>
              </a:r>
            </a:p>
            <a:p>
              <a:pPr eaLnBrk="0" fontAlgn="auto" hangingPunct="0">
                <a:lnSpc>
                  <a:spcPct val="90000"/>
                </a:lnSpc>
                <a:spcBef>
                  <a:spcPct val="25000"/>
                </a:spcBef>
                <a:spcAft>
                  <a:spcPts val="0"/>
                </a:spcAft>
                <a:defRPr/>
              </a:pPr>
              <a:r>
                <a:rPr lang="en-US" sz="2400" b="1" dirty="0">
                  <a:solidFill>
                    <a:srgbClr val="663300"/>
                  </a:solidFill>
                </a:rPr>
                <a:t>$1,000  ×  1.331  =  $1,331</a:t>
              </a:r>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p:txBody>
          <a:bodyPr/>
          <a:lstStyle/>
          <a:p>
            <a:pPr fontAlgn="auto">
              <a:spcAft>
                <a:spcPts val="0"/>
              </a:spcAft>
              <a:defRPr/>
            </a:pPr>
            <a:r>
              <a:rPr lang="en-US" dirty="0" smtClean="0"/>
              <a:t>Future Value of an Annuity</a:t>
            </a:r>
          </a:p>
        </p:txBody>
      </p:sp>
      <p:sp>
        <p:nvSpPr>
          <p:cNvPr id="20486" name="Rectangle 3"/>
          <p:cNvSpPr>
            <a:spLocks noGrp="1" noChangeArrowheads="1"/>
          </p:cNvSpPr>
          <p:nvPr>
            <p:ph type="body" idx="4294967295"/>
          </p:nvPr>
        </p:nvSpPr>
        <p:spPr>
          <a:xfrm>
            <a:off x="304800" y="2057400"/>
            <a:ext cx="8382000" cy="1143000"/>
          </a:xfrm>
          <a:solidFill>
            <a:schemeClr val="accent2">
              <a:lumMod val="60000"/>
              <a:lumOff val="40000"/>
            </a:schemeClr>
          </a:solidFill>
          <a:ln>
            <a:solidFill>
              <a:schemeClr val="tx1"/>
            </a:solidFill>
          </a:ln>
        </p:spPr>
        <p:txBody>
          <a:bodyPr rtlCol="0">
            <a:normAutofit/>
          </a:bodyPr>
          <a:lstStyle/>
          <a:p>
            <a:pPr fontAlgn="auto">
              <a:buFont typeface="Arial" pitchFamily="34" charset="0"/>
              <a:buNone/>
              <a:defRPr/>
            </a:pPr>
            <a:r>
              <a:rPr lang="en-US" sz="2800" dirty="0" smtClean="0"/>
              <a:t>Equal payments are made each period.</a:t>
            </a:r>
          </a:p>
          <a:p>
            <a:pPr fontAlgn="auto">
              <a:buFont typeface="Arial" pitchFamily="34" charset="0"/>
              <a:buNone/>
              <a:defRPr/>
            </a:pPr>
            <a:r>
              <a:rPr lang="en-US" sz="2800" dirty="0" smtClean="0"/>
              <a:t>The payments and interest accumulate over time.</a:t>
            </a:r>
          </a:p>
        </p:txBody>
      </p:sp>
      <p:sp>
        <p:nvSpPr>
          <p:cNvPr id="88093" name="Line 4"/>
          <p:cNvSpPr>
            <a:spLocks noChangeShapeType="1"/>
          </p:cNvSpPr>
          <p:nvPr/>
        </p:nvSpPr>
        <p:spPr bwMode="auto">
          <a:xfrm>
            <a:off x="1143000" y="5670550"/>
            <a:ext cx="6858000" cy="0"/>
          </a:xfrm>
          <a:prstGeom prst="line">
            <a:avLst/>
          </a:prstGeom>
          <a:noFill/>
          <a:ln w="50800">
            <a:solidFill>
              <a:schemeClr val="tx2"/>
            </a:solidFill>
            <a:round/>
            <a:headEnd/>
            <a:tailEnd type="triangle" w="med" len="med"/>
          </a:ln>
        </p:spPr>
        <p:txBody>
          <a:bodyPr/>
          <a:lstStyle/>
          <a:p>
            <a:endParaRPr lang="en-US"/>
          </a:p>
        </p:txBody>
      </p:sp>
      <p:sp>
        <p:nvSpPr>
          <p:cNvPr id="88094" name="Line 5"/>
          <p:cNvSpPr>
            <a:spLocks noChangeShapeType="1"/>
          </p:cNvSpPr>
          <p:nvPr/>
        </p:nvSpPr>
        <p:spPr bwMode="auto">
          <a:xfrm>
            <a:off x="1143000" y="5365750"/>
            <a:ext cx="0" cy="609600"/>
          </a:xfrm>
          <a:prstGeom prst="line">
            <a:avLst/>
          </a:prstGeom>
          <a:noFill/>
          <a:ln w="50800">
            <a:solidFill>
              <a:schemeClr val="tx2"/>
            </a:solidFill>
            <a:round/>
            <a:headEnd/>
            <a:tailEnd/>
          </a:ln>
        </p:spPr>
        <p:txBody>
          <a:bodyPr/>
          <a:lstStyle/>
          <a:p>
            <a:endParaRPr lang="en-US"/>
          </a:p>
        </p:txBody>
      </p:sp>
      <p:sp>
        <p:nvSpPr>
          <p:cNvPr id="88095" name="Line 6"/>
          <p:cNvSpPr>
            <a:spLocks noChangeShapeType="1"/>
          </p:cNvSpPr>
          <p:nvPr/>
        </p:nvSpPr>
        <p:spPr bwMode="auto">
          <a:xfrm>
            <a:off x="3467100" y="5365750"/>
            <a:ext cx="0" cy="609600"/>
          </a:xfrm>
          <a:prstGeom prst="line">
            <a:avLst/>
          </a:prstGeom>
          <a:noFill/>
          <a:ln w="50800">
            <a:solidFill>
              <a:schemeClr val="tx2"/>
            </a:solidFill>
            <a:round/>
            <a:headEnd/>
            <a:tailEnd/>
          </a:ln>
        </p:spPr>
        <p:txBody>
          <a:bodyPr/>
          <a:lstStyle/>
          <a:p>
            <a:endParaRPr lang="en-US"/>
          </a:p>
        </p:txBody>
      </p:sp>
      <p:sp>
        <p:nvSpPr>
          <p:cNvPr id="88096" name="Line 7"/>
          <p:cNvSpPr>
            <a:spLocks noChangeShapeType="1"/>
          </p:cNvSpPr>
          <p:nvPr/>
        </p:nvSpPr>
        <p:spPr bwMode="auto">
          <a:xfrm>
            <a:off x="5676900" y="5365750"/>
            <a:ext cx="0" cy="609600"/>
          </a:xfrm>
          <a:prstGeom prst="line">
            <a:avLst/>
          </a:prstGeom>
          <a:noFill/>
          <a:ln w="50800">
            <a:solidFill>
              <a:schemeClr val="tx2"/>
            </a:solidFill>
            <a:round/>
            <a:headEnd/>
            <a:tailEnd/>
          </a:ln>
        </p:spPr>
        <p:txBody>
          <a:bodyPr/>
          <a:lstStyle/>
          <a:p>
            <a:endParaRPr lang="en-US"/>
          </a:p>
        </p:txBody>
      </p:sp>
      <p:sp>
        <p:nvSpPr>
          <p:cNvPr id="88097" name="Line 8"/>
          <p:cNvSpPr>
            <a:spLocks noChangeShapeType="1"/>
          </p:cNvSpPr>
          <p:nvPr/>
        </p:nvSpPr>
        <p:spPr bwMode="auto">
          <a:xfrm>
            <a:off x="8039100" y="5365750"/>
            <a:ext cx="0" cy="609600"/>
          </a:xfrm>
          <a:prstGeom prst="line">
            <a:avLst/>
          </a:prstGeom>
          <a:noFill/>
          <a:ln w="50800">
            <a:solidFill>
              <a:schemeClr val="tx2"/>
            </a:solidFill>
            <a:round/>
            <a:headEnd/>
            <a:tailEnd/>
          </a:ln>
        </p:spPr>
        <p:txBody>
          <a:bodyPr/>
          <a:lstStyle/>
          <a:p>
            <a:endParaRPr lang="en-US"/>
          </a:p>
        </p:txBody>
      </p:sp>
      <p:sp>
        <p:nvSpPr>
          <p:cNvPr id="88098" name="Rectangle 9"/>
          <p:cNvSpPr>
            <a:spLocks noChangeArrowheads="1"/>
          </p:cNvSpPr>
          <p:nvPr/>
        </p:nvSpPr>
        <p:spPr bwMode="auto">
          <a:xfrm>
            <a:off x="534988" y="5976938"/>
            <a:ext cx="1216025" cy="423862"/>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solidFill>
                  <a:schemeClr val="hlink"/>
                </a:solidFill>
              </a:rPr>
              <a:t>Today</a:t>
            </a:r>
          </a:p>
        </p:txBody>
      </p:sp>
      <p:sp>
        <p:nvSpPr>
          <p:cNvPr id="88099" name="Line 12"/>
          <p:cNvSpPr>
            <a:spLocks noChangeShapeType="1"/>
          </p:cNvSpPr>
          <p:nvPr/>
        </p:nvSpPr>
        <p:spPr bwMode="auto">
          <a:xfrm>
            <a:off x="1905000" y="5289550"/>
            <a:ext cx="6172200" cy="0"/>
          </a:xfrm>
          <a:prstGeom prst="line">
            <a:avLst/>
          </a:prstGeom>
          <a:noFill/>
          <a:ln w="50800">
            <a:solidFill>
              <a:srgbClr val="FF3300"/>
            </a:solidFill>
            <a:prstDash val="dash"/>
            <a:round/>
            <a:headEnd/>
            <a:tailEnd type="triangle" w="med" len="med"/>
          </a:ln>
        </p:spPr>
        <p:txBody>
          <a:bodyPr/>
          <a:lstStyle/>
          <a:p>
            <a:endParaRPr lang="en-US"/>
          </a:p>
        </p:txBody>
      </p:sp>
      <p:sp>
        <p:nvSpPr>
          <p:cNvPr id="88100" name="Rectangle 13"/>
          <p:cNvSpPr>
            <a:spLocks noChangeArrowheads="1"/>
          </p:cNvSpPr>
          <p:nvPr/>
        </p:nvSpPr>
        <p:spPr bwMode="auto">
          <a:xfrm>
            <a:off x="2974975" y="4833938"/>
            <a:ext cx="4340225" cy="423862"/>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solidFill>
                  <a:srgbClr val="FF3300"/>
                </a:solidFill>
              </a:rPr>
              <a:t>Interest compounding periods</a:t>
            </a:r>
          </a:p>
        </p:txBody>
      </p:sp>
      <p:sp>
        <p:nvSpPr>
          <p:cNvPr id="88101" name="Rectangle 14"/>
          <p:cNvSpPr>
            <a:spLocks noChangeArrowheads="1"/>
          </p:cNvSpPr>
          <p:nvPr/>
        </p:nvSpPr>
        <p:spPr bwMode="auto">
          <a:xfrm>
            <a:off x="2743200" y="3841750"/>
            <a:ext cx="1597025" cy="423863"/>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solidFill>
                  <a:schemeClr val="hlink"/>
                </a:solidFill>
              </a:rPr>
              <a:t>Payment 1</a:t>
            </a:r>
          </a:p>
        </p:txBody>
      </p:sp>
      <p:sp>
        <p:nvSpPr>
          <p:cNvPr id="88102" name="Rectangle 15"/>
          <p:cNvSpPr>
            <a:spLocks noChangeArrowheads="1"/>
          </p:cNvSpPr>
          <p:nvPr/>
        </p:nvSpPr>
        <p:spPr bwMode="auto">
          <a:xfrm>
            <a:off x="4953000" y="3841750"/>
            <a:ext cx="1597025" cy="423863"/>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solidFill>
                  <a:schemeClr val="hlink"/>
                </a:solidFill>
              </a:rPr>
              <a:t>Payment 2</a:t>
            </a:r>
          </a:p>
        </p:txBody>
      </p:sp>
      <p:sp>
        <p:nvSpPr>
          <p:cNvPr id="88103" name="Rectangle 16"/>
          <p:cNvSpPr>
            <a:spLocks noChangeArrowheads="1"/>
          </p:cNvSpPr>
          <p:nvPr/>
        </p:nvSpPr>
        <p:spPr bwMode="auto">
          <a:xfrm>
            <a:off x="7315200" y="3841750"/>
            <a:ext cx="1597025" cy="423863"/>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solidFill>
                  <a:schemeClr val="hlink"/>
                </a:solidFill>
              </a:rPr>
              <a:t>Payment 3</a:t>
            </a:r>
          </a:p>
        </p:txBody>
      </p:sp>
      <p:graphicFrame>
        <p:nvGraphicFramePr>
          <p:cNvPr id="88088" name="Object 24"/>
          <p:cNvGraphicFramePr>
            <a:graphicFrameLocks/>
          </p:cNvGraphicFramePr>
          <p:nvPr/>
        </p:nvGraphicFramePr>
        <p:xfrm>
          <a:off x="2894013" y="4297363"/>
          <a:ext cx="1171575" cy="501650"/>
        </p:xfrm>
        <a:graphic>
          <a:graphicData uri="http://schemas.openxmlformats.org/presentationml/2006/ole">
            <p:oleObj spid="_x0000_s88088" name="Clip" r:id="rId4" imgW="2284059" imgH="983320" progId="">
              <p:embed/>
            </p:oleObj>
          </a:graphicData>
        </a:graphic>
      </p:graphicFrame>
      <p:graphicFrame>
        <p:nvGraphicFramePr>
          <p:cNvPr id="88089" name="Object 25"/>
          <p:cNvGraphicFramePr>
            <a:graphicFrameLocks/>
          </p:cNvGraphicFramePr>
          <p:nvPr/>
        </p:nvGraphicFramePr>
        <p:xfrm>
          <a:off x="5103813" y="4297363"/>
          <a:ext cx="1171575" cy="501650"/>
        </p:xfrm>
        <a:graphic>
          <a:graphicData uri="http://schemas.openxmlformats.org/presentationml/2006/ole">
            <p:oleObj spid="_x0000_s88089" name="Clip" r:id="rId5" imgW="2284059" imgH="983320" progId="">
              <p:embed/>
            </p:oleObj>
          </a:graphicData>
        </a:graphic>
      </p:graphicFrame>
      <p:graphicFrame>
        <p:nvGraphicFramePr>
          <p:cNvPr id="88090" name="Object 26"/>
          <p:cNvGraphicFramePr>
            <a:graphicFrameLocks/>
          </p:cNvGraphicFramePr>
          <p:nvPr/>
        </p:nvGraphicFramePr>
        <p:xfrm>
          <a:off x="7466013" y="4297363"/>
          <a:ext cx="1171575" cy="501650"/>
        </p:xfrm>
        <a:graphic>
          <a:graphicData uri="http://schemas.openxmlformats.org/presentationml/2006/ole">
            <p:oleObj spid="_x0000_s88090" name="Clip" r:id="rId6" imgW="2284059" imgH="983320" progId="">
              <p:embed/>
            </p:oleObj>
          </a:graphicData>
        </a:graphic>
      </p:graphicFrame>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title"/>
          </p:nvPr>
        </p:nvSpPr>
        <p:spPr/>
        <p:txBody>
          <a:bodyPr/>
          <a:lstStyle/>
          <a:p>
            <a:pPr fontAlgn="auto">
              <a:spcAft>
                <a:spcPts val="0"/>
              </a:spcAft>
              <a:defRPr/>
            </a:pPr>
            <a:r>
              <a:rPr lang="en-US" dirty="0" smtClean="0"/>
              <a:t>Future Value of an Annuity</a:t>
            </a:r>
          </a:p>
        </p:txBody>
      </p:sp>
      <p:sp>
        <p:nvSpPr>
          <p:cNvPr id="90114" name="Rectangle 2"/>
          <p:cNvSpPr>
            <a:spLocks noGrp="1" noChangeArrowheads="1"/>
          </p:cNvSpPr>
          <p:nvPr>
            <p:ph type="body" idx="4294967295"/>
          </p:nvPr>
        </p:nvSpPr>
        <p:spPr>
          <a:xfrm>
            <a:off x="304800" y="1833563"/>
            <a:ext cx="8382000" cy="3881437"/>
          </a:xfrm>
          <a:solidFill>
            <a:schemeClr val="accent6">
              <a:lumMod val="40000"/>
              <a:lumOff val="60000"/>
            </a:schemeClr>
          </a:solidFill>
          <a:ln>
            <a:solidFill>
              <a:schemeClr val="tx1"/>
            </a:solidFill>
          </a:ln>
          <a:effectLst>
            <a:outerShdw dist="107763" dir="2700000" algn="ctr" rotWithShape="0">
              <a:schemeClr val="bg2"/>
            </a:outerShdw>
          </a:effectLst>
        </p:spPr>
        <p:txBody>
          <a:bodyPr rtlCol="0">
            <a:noAutofit/>
          </a:bodyPr>
          <a:lstStyle/>
          <a:p>
            <a:pPr fontAlgn="auto">
              <a:buFont typeface="Wingdings" pitchFamily="-112" charset="2"/>
              <a:buNone/>
              <a:defRPr/>
            </a:pPr>
            <a:r>
              <a:rPr lang="en-US" sz="2800" b="1" dirty="0" smtClean="0"/>
              <a:t>If </a:t>
            </a:r>
            <a:r>
              <a:rPr lang="en-US" sz="2800" b="1" dirty="0"/>
              <a:t>we invest $1,000 each year at an interest rate of 10%, compounded annually, how much will we have at the end of three years?</a:t>
            </a:r>
          </a:p>
          <a:p>
            <a:pPr fontAlgn="auto">
              <a:buFont typeface="Wingdings" pitchFamily="-112" charset="2"/>
              <a:buNone/>
              <a:defRPr/>
            </a:pPr>
            <a:r>
              <a:rPr lang="en-US" sz="2800" b="1" dirty="0"/>
              <a:t>a.  $3,000</a:t>
            </a:r>
          </a:p>
          <a:p>
            <a:pPr fontAlgn="auto">
              <a:buFont typeface="Wingdings" pitchFamily="-112" charset="2"/>
              <a:buNone/>
              <a:defRPr/>
            </a:pPr>
            <a:r>
              <a:rPr lang="en-US" sz="2800" b="1" dirty="0"/>
              <a:t>b.  $3,090</a:t>
            </a:r>
          </a:p>
          <a:p>
            <a:pPr fontAlgn="auto">
              <a:buFont typeface="Wingdings" pitchFamily="-112" charset="2"/>
              <a:buNone/>
              <a:defRPr/>
            </a:pPr>
            <a:r>
              <a:rPr lang="en-US" sz="2800" b="1" dirty="0"/>
              <a:t>c.  $3,300</a:t>
            </a:r>
          </a:p>
          <a:p>
            <a:pPr fontAlgn="auto">
              <a:buFont typeface="Wingdings" pitchFamily="-112" charset="2"/>
              <a:buNone/>
              <a:defRPr/>
            </a:pPr>
            <a:r>
              <a:rPr lang="en-US" sz="2800" b="1" dirty="0"/>
              <a:t>d.  $3,310</a:t>
            </a:r>
          </a:p>
        </p:txBody>
      </p:sp>
      <p:grpSp>
        <p:nvGrpSpPr>
          <p:cNvPr id="2" name="Group 5"/>
          <p:cNvGrpSpPr>
            <a:grpSpLocks/>
          </p:cNvGrpSpPr>
          <p:nvPr/>
        </p:nvGrpSpPr>
        <p:grpSpPr bwMode="auto">
          <a:xfrm>
            <a:off x="228600" y="4291013"/>
            <a:ext cx="8210550" cy="2033587"/>
            <a:chOff x="228600" y="4291013"/>
            <a:chExt cx="8210550" cy="2033587"/>
          </a:xfrm>
        </p:grpSpPr>
        <p:sp>
          <p:nvSpPr>
            <p:cNvPr id="90116" name="Rectangle 4"/>
            <p:cNvSpPr>
              <a:spLocks noChangeArrowheads="1"/>
            </p:cNvSpPr>
            <p:nvPr/>
          </p:nvSpPr>
          <p:spPr bwMode="auto">
            <a:xfrm>
              <a:off x="2286000" y="4291013"/>
              <a:ext cx="6153150" cy="2033587"/>
            </a:xfrm>
            <a:prstGeom prst="rect">
              <a:avLst/>
            </a:prstGeom>
            <a:solidFill>
              <a:srgbClr val="FCFEB9"/>
            </a:solidFill>
            <a:ln w="254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eaLnBrk="0" fontAlgn="auto" hangingPunct="0">
                <a:lnSpc>
                  <a:spcPct val="90000"/>
                </a:lnSpc>
                <a:spcBef>
                  <a:spcPct val="25000"/>
                </a:spcBef>
                <a:spcAft>
                  <a:spcPts val="0"/>
                </a:spcAft>
                <a:defRPr/>
              </a:pPr>
              <a:r>
                <a:rPr lang="en-US" sz="2400" b="1" dirty="0">
                  <a:solidFill>
                    <a:srgbClr val="663300"/>
                  </a:solidFill>
                </a:rPr>
                <a:t>The annual investment amount is $1,000.</a:t>
              </a:r>
            </a:p>
            <a:p>
              <a:pPr eaLnBrk="0" fontAlgn="auto" hangingPunct="0">
                <a:lnSpc>
                  <a:spcPct val="90000"/>
                </a:lnSpc>
                <a:spcBef>
                  <a:spcPct val="25000"/>
                </a:spcBef>
                <a:spcAft>
                  <a:spcPts val="0"/>
                </a:spcAft>
                <a:defRPr/>
              </a:pPr>
              <a:r>
                <a:rPr lang="en-US" sz="2400" b="1" dirty="0">
                  <a:solidFill>
                    <a:srgbClr val="663300"/>
                  </a:solidFill>
                </a:rPr>
                <a:t>i = 10% &amp; n = 3 years</a:t>
              </a:r>
            </a:p>
            <a:p>
              <a:pPr eaLnBrk="0" fontAlgn="auto" hangingPunct="0">
                <a:lnSpc>
                  <a:spcPct val="90000"/>
                </a:lnSpc>
                <a:spcBef>
                  <a:spcPct val="25000"/>
                </a:spcBef>
                <a:spcAft>
                  <a:spcPts val="0"/>
                </a:spcAft>
                <a:defRPr/>
              </a:pPr>
              <a:r>
                <a:rPr lang="en-US" sz="2400" b="1" dirty="0">
                  <a:solidFill>
                    <a:srgbClr val="663300"/>
                  </a:solidFill>
                </a:rPr>
                <a:t>Using the future value of an annuity table, the factor is 3.3100.</a:t>
              </a:r>
            </a:p>
            <a:p>
              <a:pPr eaLnBrk="0" fontAlgn="auto" hangingPunct="0">
                <a:lnSpc>
                  <a:spcPct val="90000"/>
                </a:lnSpc>
                <a:spcBef>
                  <a:spcPct val="25000"/>
                </a:spcBef>
                <a:spcAft>
                  <a:spcPts val="0"/>
                </a:spcAft>
                <a:defRPr/>
              </a:pPr>
              <a:r>
                <a:rPr lang="en-US" sz="2400" b="1" dirty="0">
                  <a:solidFill>
                    <a:srgbClr val="663300"/>
                  </a:solidFill>
                </a:rPr>
                <a:t>$1,000  ×  3.3100  =  $3,310</a:t>
              </a:r>
            </a:p>
          </p:txBody>
        </p:sp>
        <p:sp>
          <p:nvSpPr>
            <p:cNvPr id="155653" name="Oval 5"/>
            <p:cNvSpPr>
              <a:spLocks noChangeArrowheads="1"/>
            </p:cNvSpPr>
            <p:nvPr/>
          </p:nvSpPr>
          <p:spPr bwMode="auto">
            <a:xfrm>
              <a:off x="228600" y="5029200"/>
              <a:ext cx="533400" cy="533400"/>
            </a:xfrm>
            <a:prstGeom prst="ellipse">
              <a:avLst/>
            </a:prstGeom>
            <a:noFill/>
            <a:ln w="76200">
              <a:solidFill>
                <a:srgbClr val="FF3300"/>
              </a:solidFill>
              <a:round/>
              <a:headEnd/>
              <a:tailEnd/>
            </a:ln>
          </p:spPr>
          <p:txBody>
            <a:bodyPr wrap="none" anchor="ctr"/>
            <a:lstStyle/>
            <a:p>
              <a:endParaRPr lang="en-US"/>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lstStyle/>
          <a:p>
            <a:pPr fontAlgn="auto">
              <a:spcAft>
                <a:spcPts val="0"/>
              </a:spcAft>
              <a:defRPr/>
            </a:pPr>
            <a:r>
              <a:rPr lang="en-US" sz="4000" dirty="0" smtClean="0"/>
              <a:t>End of Chapter 9</a:t>
            </a:r>
            <a:endParaRPr lang="en-US" sz="4000" dirty="0"/>
          </a:p>
        </p:txBody>
      </p:sp>
      <p:pic>
        <p:nvPicPr>
          <p:cNvPr id="5" name="Picture 2" descr="C:\Users\jon\AppData\Local\Microsoft\Windows\Temporary Internet Files\Content.IE5\AH1O1YNZ\MP900442359[1].jpg"/>
          <p:cNvPicPr>
            <a:picLocks noChangeAspect="1" noChangeArrowheads="1"/>
          </p:cNvPicPr>
          <p:nvPr/>
        </p:nvPicPr>
        <p:blipFill>
          <a:blip r:embed="rId3"/>
          <a:srcRect/>
          <a:stretch>
            <a:fillRect/>
          </a:stretch>
        </p:blipFill>
        <p:spPr bwMode="auto">
          <a:xfrm>
            <a:off x="2819400" y="1752600"/>
            <a:ext cx="3124200" cy="4686300"/>
          </a:xfrm>
          <a:prstGeom prst="rect">
            <a:avLst/>
          </a:prstGeom>
          <a:ln>
            <a:noFill/>
          </a:ln>
          <a:effectLst>
            <a:outerShdw blurRad="292100" dist="139700" dir="2700000" algn="tl" rotWithShape="0">
              <a:srgbClr val="333333">
                <a:alpha val="65000"/>
              </a:srgbClr>
            </a:outerShdw>
          </a:effectLst>
          <a:extLst>
            <a:ext uri="{909E8E84-426E-40DD-AFC4-6F175D3DCCD1}"/>
          </a:extLst>
        </p:spPr>
      </p:pic>
    </p:spTree>
  </p:cSld>
  <p:clrMapOvr>
    <a:masterClrMapping/>
  </p:clrMapOvr>
  <p:transition>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fontAlgn="auto">
              <a:spcAft>
                <a:spcPts val="0"/>
              </a:spcAft>
              <a:defRPr/>
            </a:pPr>
            <a:r>
              <a:rPr lang="en-US" dirty="0" smtClean="0"/>
              <a:t>Liabilities Defined and Classified</a:t>
            </a:r>
          </a:p>
        </p:txBody>
      </p:sp>
      <p:sp>
        <p:nvSpPr>
          <p:cNvPr id="17411" name="Rectangle 3"/>
          <p:cNvSpPr>
            <a:spLocks noChangeArrowheads="1"/>
          </p:cNvSpPr>
          <p:nvPr/>
        </p:nvSpPr>
        <p:spPr bwMode="auto">
          <a:xfrm>
            <a:off x="747713" y="2060575"/>
            <a:ext cx="7553325" cy="1196975"/>
          </a:xfrm>
          <a:prstGeom prst="rect">
            <a:avLst/>
          </a:prstGeom>
          <a:solidFill>
            <a:srgbClr val="FDE3BA"/>
          </a:solidFill>
          <a:ln w="12700">
            <a:solidFill>
              <a:schemeClr val="tx1"/>
            </a:solidFill>
            <a:miter lim="800000"/>
            <a:headEnd/>
            <a:tailEnd/>
          </a:ln>
          <a:effectLst>
            <a:outerShdw dist="107763" dir="2700000" algn="ctr" rotWithShape="0">
              <a:schemeClr val="bg2"/>
            </a:outerShdw>
          </a:effectLst>
        </p:spPr>
        <p:txBody>
          <a:bodyPr lIns="90488" tIns="44450" rIns="90488" bIns="44450">
            <a:spAutoFit/>
          </a:bodyPr>
          <a:lstStyle/>
          <a:p>
            <a:pPr algn="ctr" eaLnBrk="0" fontAlgn="auto" hangingPunct="0">
              <a:spcBef>
                <a:spcPct val="20000"/>
              </a:spcBef>
              <a:spcAft>
                <a:spcPts val="0"/>
              </a:spcAft>
              <a:defRPr/>
            </a:pPr>
            <a:r>
              <a:rPr lang="en-US" sz="2400" b="1" dirty="0"/>
              <a:t>Defined as probable debts or obligations of the entity that result from past transactions, which will be paid with assets or services.</a:t>
            </a:r>
          </a:p>
        </p:txBody>
      </p:sp>
      <p:grpSp>
        <p:nvGrpSpPr>
          <p:cNvPr id="91139" name="Group 4"/>
          <p:cNvGrpSpPr>
            <a:grpSpLocks/>
          </p:cNvGrpSpPr>
          <p:nvPr/>
        </p:nvGrpSpPr>
        <p:grpSpPr bwMode="auto">
          <a:xfrm>
            <a:off x="838200" y="4198938"/>
            <a:ext cx="7620000" cy="609600"/>
            <a:chOff x="483" y="2448"/>
            <a:chExt cx="4800" cy="384"/>
          </a:xfrm>
        </p:grpSpPr>
        <p:sp>
          <p:nvSpPr>
            <p:cNvPr id="91145" name="Line 5"/>
            <p:cNvSpPr>
              <a:spLocks noChangeShapeType="1"/>
            </p:cNvSpPr>
            <p:nvPr/>
          </p:nvSpPr>
          <p:spPr bwMode="auto">
            <a:xfrm>
              <a:off x="483" y="2640"/>
              <a:ext cx="4800" cy="0"/>
            </a:xfrm>
            <a:prstGeom prst="line">
              <a:avLst/>
            </a:prstGeom>
            <a:noFill/>
            <a:ln w="50800">
              <a:solidFill>
                <a:schemeClr val="tx1"/>
              </a:solidFill>
              <a:round/>
              <a:headEnd/>
              <a:tailEnd type="triangle" w="med" len="med"/>
            </a:ln>
          </p:spPr>
          <p:txBody>
            <a:bodyPr/>
            <a:lstStyle/>
            <a:p>
              <a:endParaRPr lang="en-US"/>
            </a:p>
          </p:txBody>
        </p:sp>
        <p:sp>
          <p:nvSpPr>
            <p:cNvPr id="91146" name="Line 6"/>
            <p:cNvSpPr>
              <a:spLocks noChangeShapeType="1"/>
            </p:cNvSpPr>
            <p:nvPr/>
          </p:nvSpPr>
          <p:spPr bwMode="auto">
            <a:xfrm>
              <a:off x="483" y="2448"/>
              <a:ext cx="0" cy="384"/>
            </a:xfrm>
            <a:prstGeom prst="line">
              <a:avLst/>
            </a:prstGeom>
            <a:noFill/>
            <a:ln w="50800">
              <a:solidFill>
                <a:schemeClr val="tx1"/>
              </a:solidFill>
              <a:round/>
              <a:headEnd/>
              <a:tailEnd/>
            </a:ln>
          </p:spPr>
          <p:txBody>
            <a:bodyPr/>
            <a:lstStyle/>
            <a:p>
              <a:endParaRPr lang="en-US"/>
            </a:p>
          </p:txBody>
        </p:sp>
        <p:sp>
          <p:nvSpPr>
            <p:cNvPr id="91147" name="Line 7"/>
            <p:cNvSpPr>
              <a:spLocks noChangeShapeType="1"/>
            </p:cNvSpPr>
            <p:nvPr/>
          </p:nvSpPr>
          <p:spPr bwMode="auto">
            <a:xfrm>
              <a:off x="2787" y="2448"/>
              <a:ext cx="0" cy="384"/>
            </a:xfrm>
            <a:prstGeom prst="line">
              <a:avLst/>
            </a:prstGeom>
            <a:noFill/>
            <a:ln w="50800">
              <a:solidFill>
                <a:schemeClr val="tx1"/>
              </a:solidFill>
              <a:round/>
              <a:headEnd/>
              <a:tailEnd/>
            </a:ln>
          </p:spPr>
          <p:txBody>
            <a:bodyPr/>
            <a:lstStyle/>
            <a:p>
              <a:endParaRPr lang="en-US"/>
            </a:p>
          </p:txBody>
        </p:sp>
      </p:grpSp>
      <p:sp>
        <p:nvSpPr>
          <p:cNvPr id="33797" name="Rectangle 8"/>
          <p:cNvSpPr>
            <a:spLocks noChangeArrowheads="1"/>
          </p:cNvSpPr>
          <p:nvPr/>
        </p:nvSpPr>
        <p:spPr bwMode="auto">
          <a:xfrm>
            <a:off x="987425" y="3933825"/>
            <a:ext cx="3425825" cy="428625"/>
          </a:xfrm>
          <a:prstGeom prst="rect">
            <a:avLst/>
          </a:prstGeom>
          <a:noFill/>
          <a:ln w="12700">
            <a:no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200" b="1" dirty="0">
                <a:solidFill>
                  <a:schemeClr val="accent2">
                    <a:lumMod val="75000"/>
                  </a:schemeClr>
                </a:solidFill>
                <a:latin typeface="+mn-lt"/>
              </a:rPr>
              <a:t>Maturity = 1 year or less</a:t>
            </a:r>
          </a:p>
        </p:txBody>
      </p:sp>
      <p:sp>
        <p:nvSpPr>
          <p:cNvPr id="91141" name="Rectangle 9"/>
          <p:cNvSpPr>
            <a:spLocks noChangeArrowheads="1"/>
          </p:cNvSpPr>
          <p:nvPr/>
        </p:nvSpPr>
        <p:spPr bwMode="auto">
          <a:xfrm>
            <a:off x="4645025" y="3933825"/>
            <a:ext cx="3425825" cy="428625"/>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solidFill>
                  <a:srgbClr val="FF9900"/>
                </a:solidFill>
              </a:rPr>
              <a:t>Maturity &gt; 1 year</a:t>
            </a:r>
          </a:p>
        </p:txBody>
      </p:sp>
      <p:grpSp>
        <p:nvGrpSpPr>
          <p:cNvPr id="91142" name="Group 10"/>
          <p:cNvGrpSpPr>
            <a:grpSpLocks/>
          </p:cNvGrpSpPr>
          <p:nvPr/>
        </p:nvGrpSpPr>
        <p:grpSpPr bwMode="auto">
          <a:xfrm>
            <a:off x="1139825" y="4695825"/>
            <a:ext cx="6854825" cy="942975"/>
            <a:chOff x="673" y="2761"/>
            <a:chExt cx="4318" cy="594"/>
          </a:xfrm>
        </p:grpSpPr>
        <p:sp>
          <p:nvSpPr>
            <p:cNvPr id="33800" name="Rectangle 11"/>
            <p:cNvSpPr>
              <a:spLocks noChangeArrowheads="1"/>
            </p:cNvSpPr>
            <p:nvPr/>
          </p:nvSpPr>
          <p:spPr bwMode="auto">
            <a:xfrm>
              <a:off x="673" y="2761"/>
              <a:ext cx="1966" cy="594"/>
            </a:xfrm>
            <a:prstGeom prst="rect">
              <a:avLst/>
            </a:prstGeom>
            <a:noFill/>
            <a:ln w="12700">
              <a:no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800" b="1" dirty="0">
                  <a:solidFill>
                    <a:schemeClr val="accent2">
                      <a:lumMod val="75000"/>
                    </a:schemeClr>
                  </a:solidFill>
                  <a:latin typeface="+mn-lt"/>
                </a:rPr>
                <a:t>Current Liabilities</a:t>
              </a:r>
            </a:p>
          </p:txBody>
        </p:sp>
        <p:sp>
          <p:nvSpPr>
            <p:cNvPr id="91144" name="Rectangle 12"/>
            <p:cNvSpPr>
              <a:spLocks noChangeArrowheads="1"/>
            </p:cNvSpPr>
            <p:nvPr/>
          </p:nvSpPr>
          <p:spPr bwMode="auto">
            <a:xfrm>
              <a:off x="2929" y="2761"/>
              <a:ext cx="2062" cy="594"/>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800" b="1">
                  <a:solidFill>
                    <a:srgbClr val="FF9900"/>
                  </a:solidFill>
                </a:rPr>
                <a:t>Noncurrent Liabilities</a:t>
              </a:r>
            </a:p>
          </p:txBody>
        </p:sp>
      </p:gr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fontAlgn="auto">
              <a:spcAft>
                <a:spcPts val="0"/>
              </a:spcAft>
              <a:defRPr/>
            </a:pPr>
            <a:r>
              <a:rPr lang="en-US" dirty="0" smtClean="0"/>
              <a:t>Liabilities Defined and Classified</a:t>
            </a:r>
          </a:p>
        </p:txBody>
      </p:sp>
      <p:sp>
        <p:nvSpPr>
          <p:cNvPr id="18435" name="Rectangle 3"/>
          <p:cNvSpPr>
            <a:spLocks noGrp="1" noChangeArrowheads="1"/>
          </p:cNvSpPr>
          <p:nvPr>
            <p:ph type="body" idx="4294967295"/>
          </p:nvPr>
        </p:nvSpPr>
        <p:spPr>
          <a:xfrm>
            <a:off x="838200" y="1905000"/>
            <a:ext cx="4405313" cy="4573588"/>
          </a:xfrm>
        </p:spPr>
        <p:txBody>
          <a:bodyPr lIns="90488" tIns="44450" rIns="90488" bIns="44450" rtlCol="0">
            <a:normAutofit/>
          </a:bodyPr>
          <a:lstStyle/>
          <a:p>
            <a:pPr algn="ctr" fontAlgn="auto">
              <a:buClr>
                <a:schemeClr val="tx1"/>
              </a:buClr>
              <a:buFont typeface="Wingdings" pitchFamily="-112" charset="2"/>
              <a:buNone/>
              <a:defRPr/>
            </a:pPr>
            <a:r>
              <a:rPr lang="en-US" sz="3200" dirty="0" smtClean="0"/>
              <a:t> </a:t>
            </a:r>
            <a:r>
              <a:rPr lang="en-US" sz="3200" b="1" dirty="0" smtClean="0"/>
              <a:t>Liabilities </a:t>
            </a:r>
            <a:r>
              <a:rPr lang="en-US" sz="3200" b="1" dirty="0"/>
              <a:t>are </a:t>
            </a:r>
            <a:r>
              <a:rPr lang="en-US" sz="3200" b="1" dirty="0" smtClean="0"/>
              <a:t>recorded </a:t>
            </a:r>
            <a:r>
              <a:rPr lang="en-US" sz="3200" b="1" dirty="0"/>
              <a:t>at their </a:t>
            </a:r>
            <a:r>
              <a:rPr lang="en-US" sz="3200" b="1" dirty="0">
                <a:solidFill>
                  <a:srgbClr val="FFC000"/>
                </a:solidFill>
                <a:effectLst>
                  <a:outerShdw blurRad="38100" dist="38100" dir="2700000" algn="tl">
                    <a:srgbClr val="C0C0C0"/>
                  </a:outerShdw>
                </a:effectLst>
              </a:rPr>
              <a:t>current cash </a:t>
            </a:r>
            <a:r>
              <a:rPr lang="en-US" sz="3200" b="1" dirty="0" smtClean="0">
                <a:solidFill>
                  <a:srgbClr val="FFC000"/>
                </a:solidFill>
                <a:effectLst>
                  <a:outerShdw blurRad="38100" dist="38100" dir="2700000" algn="tl">
                    <a:srgbClr val="C0C0C0"/>
                  </a:outerShdw>
                </a:effectLst>
              </a:rPr>
              <a:t>equivalent</a:t>
            </a:r>
            <a:r>
              <a:rPr lang="en-US" sz="3200" b="1" dirty="0" smtClean="0"/>
              <a:t>, which is the cash amount </a:t>
            </a:r>
            <a:r>
              <a:rPr lang="en-US" sz="3200" b="1" dirty="0"/>
              <a:t>a creditor would accept to </a:t>
            </a:r>
            <a:r>
              <a:rPr lang="en-US" sz="3200" b="1" dirty="0" smtClean="0"/>
              <a:t>settle the liability immediately. </a:t>
            </a:r>
            <a:endParaRPr lang="en-US" sz="3200" b="1" dirty="0"/>
          </a:p>
        </p:txBody>
      </p:sp>
      <p:pic>
        <p:nvPicPr>
          <p:cNvPr id="109571" name="Picture 8" descr="C:\Users\DoddandSusan\AppData\Local\Microsoft\Windows\Temporary Internet Files\Content.IE5\123GMPDO\MPj04422350000[1].jpg"/>
          <p:cNvPicPr>
            <a:picLocks noChangeAspect="1" noChangeArrowheads="1"/>
          </p:cNvPicPr>
          <p:nvPr/>
        </p:nvPicPr>
        <p:blipFill>
          <a:blip r:embed="rId3"/>
          <a:srcRect/>
          <a:stretch>
            <a:fillRect/>
          </a:stretch>
        </p:blipFill>
        <p:spPr bwMode="auto">
          <a:xfrm>
            <a:off x="5257800" y="1371600"/>
            <a:ext cx="3200400" cy="4267200"/>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fontAlgn="auto">
              <a:spcAft>
                <a:spcPts val="0"/>
              </a:spcAft>
              <a:defRPr/>
            </a:pPr>
            <a:r>
              <a:rPr lang="en-US" dirty="0" smtClean="0"/>
              <a:t>Liquidity</a:t>
            </a:r>
          </a:p>
        </p:txBody>
      </p:sp>
      <p:sp>
        <p:nvSpPr>
          <p:cNvPr id="5" name="TextBox 4"/>
          <p:cNvSpPr txBox="1"/>
          <p:nvPr/>
        </p:nvSpPr>
        <p:spPr>
          <a:xfrm>
            <a:off x="457200" y="1752600"/>
            <a:ext cx="7924800" cy="1077913"/>
          </a:xfrm>
          <a:prstGeom prst="rect">
            <a:avLst/>
          </a:prstGeom>
          <a:solidFill>
            <a:schemeClr val="accent6">
              <a:lumMod val="40000"/>
              <a:lumOff val="60000"/>
            </a:schemeClr>
          </a:solidFill>
          <a:ln>
            <a:solidFill>
              <a:schemeClr val="tx1"/>
            </a:solidFill>
          </a:ln>
        </p:spPr>
        <p:txBody>
          <a:bodyPr>
            <a:spAutoFit/>
          </a:bodyPr>
          <a:lstStyle/>
          <a:p>
            <a:pPr algn="ctr" fontAlgn="auto">
              <a:spcBef>
                <a:spcPts val="0"/>
              </a:spcBef>
              <a:spcAft>
                <a:spcPts val="0"/>
              </a:spcAft>
              <a:defRPr/>
            </a:pPr>
            <a:r>
              <a:rPr lang="en-US" sz="3200" dirty="0">
                <a:latin typeface="+mn-lt"/>
              </a:rPr>
              <a:t>Liquidity is the ability to pay current obligations. </a:t>
            </a:r>
            <a:endParaRPr lang="en-US" sz="3200" dirty="0">
              <a:latin typeface="+mn-lt"/>
            </a:endParaRPr>
          </a:p>
        </p:txBody>
      </p:sp>
      <p:sp>
        <p:nvSpPr>
          <p:cNvPr id="6" name="Rectangle 5"/>
          <p:cNvSpPr/>
          <p:nvPr/>
        </p:nvSpPr>
        <p:spPr>
          <a:xfrm>
            <a:off x="457200" y="3200400"/>
            <a:ext cx="3810000" cy="31242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u="sng" dirty="0">
                <a:solidFill>
                  <a:schemeClr val="tx1">
                    <a:lumMod val="95000"/>
                    <a:lumOff val="5000"/>
                  </a:schemeClr>
                </a:solidFill>
              </a:rPr>
              <a:t>Working Capital</a:t>
            </a:r>
          </a:p>
          <a:p>
            <a:pPr fontAlgn="auto">
              <a:spcBef>
                <a:spcPts val="0"/>
              </a:spcBef>
              <a:spcAft>
                <a:spcPts val="0"/>
              </a:spcAft>
              <a:defRPr/>
            </a:pPr>
            <a:endParaRPr lang="en-US" sz="3200" dirty="0">
              <a:solidFill>
                <a:schemeClr val="tx1">
                  <a:lumMod val="95000"/>
                  <a:lumOff val="5000"/>
                </a:schemeClr>
              </a:solidFill>
            </a:endParaRPr>
          </a:p>
          <a:p>
            <a:pPr fontAlgn="auto">
              <a:spcBef>
                <a:spcPts val="0"/>
              </a:spcBef>
              <a:spcAft>
                <a:spcPts val="0"/>
              </a:spcAft>
              <a:defRPr/>
            </a:pPr>
            <a:r>
              <a:rPr lang="en-US" sz="3200" dirty="0">
                <a:solidFill>
                  <a:schemeClr val="tx1">
                    <a:lumMod val="95000"/>
                    <a:lumOff val="5000"/>
                  </a:schemeClr>
                </a:solidFill>
              </a:rPr>
              <a:t>   Current Assets</a:t>
            </a:r>
          </a:p>
          <a:p>
            <a:pPr fontAlgn="auto">
              <a:spcBef>
                <a:spcPts val="0"/>
              </a:spcBef>
              <a:spcAft>
                <a:spcPts val="0"/>
              </a:spcAft>
              <a:defRPr/>
            </a:pPr>
            <a:r>
              <a:rPr lang="en-US" sz="3200" b="1" dirty="0">
                <a:solidFill>
                  <a:schemeClr val="tx1">
                    <a:lumMod val="95000"/>
                    <a:lumOff val="5000"/>
                  </a:schemeClr>
                </a:solidFill>
              </a:rPr>
              <a:t>– </a:t>
            </a:r>
            <a:r>
              <a:rPr lang="en-US" sz="3200" dirty="0">
                <a:solidFill>
                  <a:schemeClr val="tx1">
                    <a:lumMod val="95000"/>
                    <a:lumOff val="5000"/>
                  </a:schemeClr>
                </a:solidFill>
              </a:rPr>
              <a:t>Current Liabilities</a:t>
            </a:r>
            <a:endParaRPr lang="en-US" sz="3200" dirty="0">
              <a:solidFill>
                <a:schemeClr val="tx1">
                  <a:lumMod val="95000"/>
                  <a:lumOff val="5000"/>
                </a:schemeClr>
              </a:solidFill>
            </a:endParaRPr>
          </a:p>
        </p:txBody>
      </p:sp>
      <p:sp>
        <p:nvSpPr>
          <p:cNvPr id="7" name="Rectangle 6"/>
          <p:cNvSpPr/>
          <p:nvPr/>
        </p:nvSpPr>
        <p:spPr>
          <a:xfrm>
            <a:off x="4572000" y="3200400"/>
            <a:ext cx="3810000" cy="31242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chemeClr val="tx1">
                    <a:lumMod val="95000"/>
                    <a:lumOff val="5000"/>
                  </a:schemeClr>
                </a:solidFill>
              </a:rPr>
              <a:t>Working capital is a margin of safety that ensures a company can meet its short-term obligations.</a:t>
            </a:r>
            <a:endParaRPr lang="en-US" sz="3200" dirty="0">
              <a:solidFill>
                <a:schemeClr val="tx1">
                  <a:lumMod val="95000"/>
                  <a:lumOff val="5000"/>
                </a:schemeClr>
              </a:solidFill>
            </a:endParaRPr>
          </a:p>
        </p:txBody>
      </p:sp>
    </p:spTree>
  </p:cSld>
  <p:clrMapOvr>
    <a:masterClrMapping/>
  </p:clrMapOvr>
  <p:transition spd="med">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fontAlgn="auto">
              <a:spcAft>
                <a:spcPts val="0"/>
              </a:spcAft>
              <a:defRPr/>
            </a:pPr>
            <a:r>
              <a:rPr lang="en-US" dirty="0" smtClean="0"/>
              <a:t>Current Liabilities</a:t>
            </a:r>
          </a:p>
        </p:txBody>
      </p:sp>
      <p:graphicFrame>
        <p:nvGraphicFramePr>
          <p:cNvPr id="73738" name="Object 10"/>
          <p:cNvGraphicFramePr>
            <a:graphicFrameLocks/>
          </p:cNvGraphicFramePr>
          <p:nvPr/>
        </p:nvGraphicFramePr>
        <p:xfrm>
          <a:off x="454025" y="1447800"/>
          <a:ext cx="8232775" cy="4800600"/>
        </p:xfrm>
        <a:graphic>
          <a:graphicData uri="http://schemas.openxmlformats.org/presentationml/2006/ole">
            <p:oleObj spid="_x0000_s73738" name="Worksheet" r:id="rId4" imgW="4010143" imgH="2619443" progId="Excel.Sheet.8">
              <p:embed/>
            </p:oleObj>
          </a:graphicData>
        </a:graphic>
      </p:graphicFrame>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750" y="1898650"/>
            <a:ext cx="8915400" cy="2362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675" name="Rectangle 2"/>
          <p:cNvSpPr>
            <a:spLocks noGrp="1" noChangeArrowheads="1"/>
          </p:cNvSpPr>
          <p:nvPr>
            <p:ph type="title"/>
          </p:nvPr>
        </p:nvSpPr>
        <p:spPr/>
        <p:txBody>
          <a:bodyPr/>
          <a:lstStyle/>
          <a:p>
            <a:pPr fontAlgn="auto">
              <a:spcAft>
                <a:spcPts val="0"/>
              </a:spcAft>
              <a:defRPr/>
            </a:pPr>
            <a:r>
              <a:rPr lang="en-US" dirty="0" smtClean="0"/>
              <a:t>Accounts Payable Turnover</a:t>
            </a:r>
          </a:p>
        </p:txBody>
      </p:sp>
      <p:sp>
        <p:nvSpPr>
          <p:cNvPr id="4" name="TextBox 3"/>
          <p:cNvSpPr txBox="1"/>
          <p:nvPr/>
        </p:nvSpPr>
        <p:spPr>
          <a:xfrm>
            <a:off x="241300" y="1984375"/>
            <a:ext cx="8534400" cy="523875"/>
          </a:xfrm>
          <a:prstGeom prst="rect">
            <a:avLst/>
          </a:prstGeom>
          <a:solidFill>
            <a:schemeClr val="accent5">
              <a:lumMod val="40000"/>
              <a:lumOff val="60000"/>
            </a:schemeClr>
          </a:solidFill>
          <a:ln>
            <a:solidFill>
              <a:schemeClr val="tx1"/>
            </a:solidFill>
          </a:ln>
        </p:spPr>
        <p:txBody>
          <a:bodyPr>
            <a:spAutoFit/>
          </a:bodyPr>
          <a:lstStyle/>
          <a:p>
            <a:pPr algn="ctr" fontAlgn="auto">
              <a:spcBef>
                <a:spcPts val="0"/>
              </a:spcBef>
              <a:spcAft>
                <a:spcPts val="0"/>
              </a:spcAft>
              <a:defRPr/>
            </a:pPr>
            <a:r>
              <a:rPr lang="en-US" sz="2800" b="1" dirty="0">
                <a:latin typeface="+mn-lt"/>
              </a:rPr>
              <a:t>Cost of Goods Sold ÷ Average Accounts Payable</a:t>
            </a:r>
          </a:p>
        </p:txBody>
      </p:sp>
      <p:sp>
        <p:nvSpPr>
          <p:cNvPr id="5" name="TextBox 4"/>
          <p:cNvSpPr txBox="1"/>
          <p:nvPr/>
        </p:nvSpPr>
        <p:spPr>
          <a:xfrm>
            <a:off x="241300" y="2603500"/>
            <a:ext cx="8534400" cy="1570038"/>
          </a:xfrm>
          <a:prstGeom prst="rect">
            <a:avLst/>
          </a:prstGeom>
          <a:noFill/>
        </p:spPr>
        <p:txBody>
          <a:bodyPr>
            <a:spAutoFit/>
          </a:bodyPr>
          <a:lstStyle/>
          <a:p>
            <a:pPr algn="ctr" fontAlgn="auto">
              <a:spcBef>
                <a:spcPts val="0"/>
              </a:spcBef>
              <a:spcAft>
                <a:spcPts val="0"/>
              </a:spcAft>
              <a:defRPr/>
            </a:pPr>
            <a:r>
              <a:rPr lang="en-US" sz="2400" dirty="0">
                <a:solidFill>
                  <a:srgbClr val="003300"/>
                </a:solidFill>
                <a:effectLst>
                  <a:outerShdw blurRad="38100" dist="38100" dir="2700000" algn="tl">
                    <a:srgbClr val="000000">
                      <a:alpha val="43137"/>
                    </a:srgbClr>
                  </a:outerShdw>
                </a:effectLst>
                <a:latin typeface="+mn-lt"/>
              </a:rPr>
              <a:t>Measures how quickly management is paying trade accounts. </a:t>
            </a:r>
          </a:p>
          <a:p>
            <a:pPr algn="ctr" fontAlgn="auto">
              <a:spcBef>
                <a:spcPts val="0"/>
              </a:spcBef>
              <a:spcAft>
                <a:spcPts val="0"/>
              </a:spcAft>
              <a:defRPr/>
            </a:pPr>
            <a:endParaRPr lang="en-US" sz="2400" dirty="0">
              <a:solidFill>
                <a:srgbClr val="003300"/>
              </a:solidFill>
              <a:latin typeface="+mn-lt"/>
            </a:endParaRPr>
          </a:p>
          <a:p>
            <a:pPr algn="ctr" fontAlgn="auto">
              <a:spcBef>
                <a:spcPts val="0"/>
              </a:spcBef>
              <a:spcAft>
                <a:spcPts val="0"/>
              </a:spcAft>
              <a:defRPr/>
            </a:pPr>
            <a:r>
              <a:rPr lang="en-US" sz="2400" dirty="0">
                <a:solidFill>
                  <a:srgbClr val="003300"/>
                </a:solidFill>
                <a:latin typeface="+mn-lt"/>
              </a:rPr>
              <a:t>A high accounts payable ratio normally suggests that a company is paying its suppliers in a timely manner.</a:t>
            </a:r>
          </a:p>
        </p:txBody>
      </p:sp>
      <p:sp>
        <p:nvSpPr>
          <p:cNvPr id="7" name="TextBox 6"/>
          <p:cNvSpPr txBox="1"/>
          <p:nvPr/>
        </p:nvSpPr>
        <p:spPr>
          <a:xfrm>
            <a:off x="50800" y="4622800"/>
            <a:ext cx="8915400" cy="1625600"/>
          </a:xfrm>
          <a:prstGeom prst="rect">
            <a:avLst/>
          </a:prstGeom>
          <a:solidFill>
            <a:schemeClr val="accent5">
              <a:lumMod val="40000"/>
              <a:lumOff val="60000"/>
            </a:schemeClr>
          </a:solidFill>
          <a:ln>
            <a:solidFill>
              <a:schemeClr val="tx1"/>
            </a:solidFill>
          </a:ln>
        </p:spPr>
        <p:txBody>
          <a:bodyPr>
            <a:spAutoFit/>
          </a:bodyPr>
          <a:lstStyle/>
          <a:p>
            <a:pPr algn="ctr" fontAlgn="auto" hangingPunct="0">
              <a:spcBef>
                <a:spcPts val="0"/>
              </a:spcBef>
              <a:spcAft>
                <a:spcPts val="0"/>
              </a:spcAft>
              <a:defRPr/>
            </a:pPr>
            <a:r>
              <a:rPr lang="en-US" sz="2000" dirty="0">
                <a:latin typeface="+mn-lt"/>
              </a:rPr>
              <a:t>The ratio can be stated more intuitively by dividing it into the </a:t>
            </a:r>
          </a:p>
          <a:p>
            <a:pPr algn="ctr" fontAlgn="auto" hangingPunct="0">
              <a:spcBef>
                <a:spcPts val="0"/>
              </a:spcBef>
              <a:spcAft>
                <a:spcPts val="0"/>
              </a:spcAft>
              <a:defRPr/>
            </a:pPr>
            <a:r>
              <a:rPr lang="en-US" sz="2000" dirty="0">
                <a:latin typeface="+mn-lt"/>
              </a:rPr>
              <a:t>number of days in a year: </a:t>
            </a:r>
          </a:p>
          <a:p>
            <a:pPr algn="ctr" fontAlgn="auto" hangingPunct="0">
              <a:spcBef>
                <a:spcPts val="0"/>
              </a:spcBef>
              <a:spcAft>
                <a:spcPts val="0"/>
              </a:spcAft>
              <a:defRPr/>
            </a:pPr>
            <a:endParaRPr lang="en-US" sz="2000" dirty="0">
              <a:latin typeface="+mn-lt"/>
            </a:endParaRPr>
          </a:p>
          <a:p>
            <a:pPr algn="ctr" fontAlgn="auto" hangingPunct="0">
              <a:spcBef>
                <a:spcPts val="0"/>
              </a:spcBef>
              <a:spcAft>
                <a:spcPts val="0"/>
              </a:spcAft>
              <a:defRPr/>
            </a:pPr>
            <a:r>
              <a:rPr lang="en-US" sz="2000" b="1" dirty="0">
                <a:latin typeface="+mn-lt"/>
              </a:rPr>
              <a:t>Average Age of Payables = 365 Days ÷ Turnover Ratio</a:t>
            </a:r>
          </a:p>
          <a:p>
            <a:pPr algn="ctr" fontAlgn="auto">
              <a:spcBef>
                <a:spcPts val="0"/>
              </a:spcBef>
              <a:spcAft>
                <a:spcPts val="0"/>
              </a:spcAft>
              <a:defRPr/>
            </a:pPr>
            <a:endParaRPr lang="en-US" sz="2000" dirty="0">
              <a:latin typeface="+mn-lt"/>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9" name="Rectangle 1046"/>
          <p:cNvSpPr>
            <a:spLocks noChangeArrowheads="1"/>
          </p:cNvSpPr>
          <p:nvPr/>
        </p:nvSpPr>
        <p:spPr bwMode="auto">
          <a:xfrm>
            <a:off x="3203575" y="1541463"/>
            <a:ext cx="2359025" cy="515937"/>
          </a:xfrm>
          <a:prstGeom prst="rect">
            <a:avLst/>
          </a:prstGeom>
          <a:noFill/>
          <a:ln w="12700">
            <a:noFill/>
            <a:miter lim="800000"/>
            <a:headEnd/>
            <a:tailEnd/>
          </a:ln>
        </p:spPr>
        <p:txBody>
          <a:bodyPr lIns="90488" tIns="44450" rIns="90488" bIns="44450">
            <a:spAutoFit/>
          </a:bodyPr>
          <a:lstStyle/>
          <a:p>
            <a:pPr algn="ctr" fontAlgn="auto">
              <a:spcBef>
                <a:spcPct val="50000"/>
              </a:spcBef>
              <a:spcAft>
                <a:spcPts val="0"/>
              </a:spcAft>
              <a:defRPr/>
            </a:pPr>
            <a:r>
              <a:rPr lang="en-US" sz="2800" b="1" dirty="0">
                <a:solidFill>
                  <a:schemeClr val="accent2">
                    <a:lumMod val="50000"/>
                  </a:schemeClr>
                </a:solidFill>
                <a:latin typeface="+mn-lt"/>
              </a:rPr>
              <a:t>Gross Pay</a:t>
            </a:r>
          </a:p>
        </p:txBody>
      </p:sp>
      <p:sp>
        <p:nvSpPr>
          <p:cNvPr id="29699" name="Rectangle 1054"/>
          <p:cNvSpPr>
            <a:spLocks noGrp="1" noChangeArrowheads="1"/>
          </p:cNvSpPr>
          <p:nvPr>
            <p:ph type="title"/>
          </p:nvPr>
        </p:nvSpPr>
        <p:spPr>
          <a:xfrm>
            <a:off x="457200" y="119063"/>
            <a:ext cx="8382000" cy="839787"/>
          </a:xfrm>
        </p:spPr>
        <p:txBody>
          <a:bodyPr/>
          <a:lstStyle/>
          <a:p>
            <a:pPr fontAlgn="auto">
              <a:spcAft>
                <a:spcPts val="0"/>
              </a:spcAft>
              <a:defRPr/>
            </a:pPr>
            <a:r>
              <a:rPr lang="en-US" dirty="0" smtClean="0"/>
              <a:t>Payroll Taxes</a:t>
            </a:r>
          </a:p>
        </p:txBody>
      </p:sp>
      <p:grpSp>
        <p:nvGrpSpPr>
          <p:cNvPr id="2" name="Group 103"/>
          <p:cNvGrpSpPr>
            <a:grpSpLocks/>
          </p:cNvGrpSpPr>
          <p:nvPr/>
        </p:nvGrpSpPr>
        <p:grpSpPr bwMode="auto">
          <a:xfrm>
            <a:off x="5372100" y="2057400"/>
            <a:ext cx="3617913" cy="1219200"/>
            <a:chOff x="5372100" y="1600200"/>
            <a:chExt cx="3617913" cy="1219200"/>
          </a:xfrm>
        </p:grpSpPr>
        <p:sp>
          <p:nvSpPr>
            <p:cNvPr id="143388" name="Rectangle 1028"/>
            <p:cNvSpPr>
              <a:spLocks noChangeArrowheads="1"/>
            </p:cNvSpPr>
            <p:nvPr/>
          </p:nvSpPr>
          <p:spPr bwMode="auto">
            <a:xfrm>
              <a:off x="7392988" y="2425700"/>
              <a:ext cx="1597025" cy="393700"/>
            </a:xfrm>
            <a:prstGeom prst="rect">
              <a:avLst/>
            </a:prstGeom>
            <a:noFill/>
            <a:ln w="12700">
              <a:noFill/>
              <a:miter lim="800000"/>
              <a:headEnd/>
              <a:tailEnd/>
            </a:ln>
          </p:spPr>
          <p:txBody>
            <a:bodyPr lIns="90488" tIns="44450" rIns="90488" bIns="44450">
              <a:spAutoFit/>
            </a:bodyPr>
            <a:lstStyle/>
            <a:p>
              <a:pPr algn="ctr">
                <a:spcBef>
                  <a:spcPct val="50000"/>
                </a:spcBef>
              </a:pPr>
              <a:r>
                <a:rPr lang="en-US" sz="2000" b="1">
                  <a:solidFill>
                    <a:srgbClr val="037C03"/>
                  </a:solidFill>
                </a:rPr>
                <a:t>Net Pay</a:t>
              </a:r>
            </a:p>
          </p:txBody>
        </p:sp>
        <p:sp>
          <p:nvSpPr>
            <p:cNvPr id="66565" name="Line 1029"/>
            <p:cNvSpPr>
              <a:spLocks noChangeShapeType="1"/>
            </p:cNvSpPr>
            <p:nvPr/>
          </p:nvSpPr>
          <p:spPr bwMode="auto">
            <a:xfrm>
              <a:off x="5372100" y="2043113"/>
              <a:ext cx="1905000" cy="0"/>
            </a:xfrm>
            <a:prstGeom prst="line">
              <a:avLst/>
            </a:prstGeom>
            <a:noFill/>
            <a:ln w="152400">
              <a:solidFill>
                <a:srgbClr val="009900"/>
              </a:solidFill>
              <a:round/>
              <a:headEnd/>
              <a:tailEnd type="triangle" w="med" len="med"/>
            </a:ln>
            <a:effectLst>
              <a:outerShdw dist="35921" dir="2700000" algn="ctr" rotWithShape="0">
                <a:srgbClr val="5F5F5F"/>
              </a:outerShdw>
            </a:effectLst>
          </p:spPr>
          <p:txBody>
            <a:bodyPr wrap="none" anchor="ctr"/>
            <a:lstStyle/>
            <a:p>
              <a:pPr fontAlgn="auto">
                <a:spcBef>
                  <a:spcPts val="0"/>
                </a:spcBef>
                <a:spcAft>
                  <a:spcPts val="0"/>
                </a:spcAft>
                <a:defRPr/>
              </a:pPr>
              <a:endParaRPr lang="en-US" dirty="0"/>
            </a:p>
          </p:txBody>
        </p:sp>
        <p:pic>
          <p:nvPicPr>
            <p:cNvPr id="143390" name="Picture 13" descr="C:\Users\DoddandSusan\AppData\Local\Microsoft\Windows\Temporary Internet Files\Content.IE5\123GMPDO\MCj04396000000[1].png"/>
            <p:cNvPicPr>
              <a:picLocks noChangeAspect="1" noChangeArrowheads="1"/>
            </p:cNvPicPr>
            <p:nvPr/>
          </p:nvPicPr>
          <p:blipFill>
            <a:blip r:embed="rId3"/>
            <a:srcRect/>
            <a:stretch>
              <a:fillRect/>
            </a:stretch>
          </p:blipFill>
          <p:spPr bwMode="auto">
            <a:xfrm flipH="1">
              <a:off x="7315200" y="1600200"/>
              <a:ext cx="1570049" cy="914400"/>
            </a:xfrm>
            <a:prstGeom prst="rect">
              <a:avLst/>
            </a:prstGeom>
            <a:noFill/>
            <a:ln w="9525">
              <a:noFill/>
              <a:miter lim="800000"/>
              <a:headEnd/>
              <a:tailEnd/>
            </a:ln>
          </p:spPr>
        </p:pic>
      </p:grpSp>
      <p:pic>
        <p:nvPicPr>
          <p:cNvPr id="143364" name="Picture 13" descr="C:\Users\DoddandSusan\AppData\Local\Microsoft\Windows\Temporary Internet Files\Content.IE5\123GMPDO\MCj04396000000[1].png"/>
          <p:cNvPicPr>
            <a:picLocks noChangeAspect="1" noChangeArrowheads="1"/>
          </p:cNvPicPr>
          <p:nvPr/>
        </p:nvPicPr>
        <p:blipFill>
          <a:blip r:embed="rId4"/>
          <a:srcRect/>
          <a:stretch>
            <a:fillRect/>
          </a:stretch>
        </p:blipFill>
        <p:spPr bwMode="auto">
          <a:xfrm>
            <a:off x="3581400" y="1981200"/>
            <a:ext cx="1371600" cy="914400"/>
          </a:xfrm>
          <a:prstGeom prst="rect">
            <a:avLst/>
          </a:prstGeom>
          <a:noFill/>
          <a:ln w="9525">
            <a:noFill/>
            <a:miter lim="800000"/>
            <a:headEnd/>
            <a:tailEnd/>
          </a:ln>
        </p:spPr>
      </p:pic>
      <p:grpSp>
        <p:nvGrpSpPr>
          <p:cNvPr id="3" name="Group 87"/>
          <p:cNvGrpSpPr>
            <a:grpSpLocks/>
          </p:cNvGrpSpPr>
          <p:nvPr/>
        </p:nvGrpSpPr>
        <p:grpSpPr bwMode="auto">
          <a:xfrm>
            <a:off x="42863" y="4572000"/>
            <a:ext cx="8947150" cy="1981200"/>
            <a:chOff x="43541" y="4114800"/>
            <a:chExt cx="9024260" cy="2133600"/>
          </a:xfrm>
        </p:grpSpPr>
        <p:grpSp>
          <p:nvGrpSpPr>
            <p:cNvPr id="143377" name="Group 1030"/>
            <p:cNvGrpSpPr>
              <a:grpSpLocks/>
            </p:cNvGrpSpPr>
            <p:nvPr/>
          </p:nvGrpSpPr>
          <p:grpSpPr bwMode="auto">
            <a:xfrm>
              <a:off x="77788" y="5245100"/>
              <a:ext cx="8990013" cy="1003300"/>
              <a:chOff x="49" y="3553"/>
              <a:chExt cx="5663" cy="632"/>
            </a:xfrm>
          </p:grpSpPr>
          <p:sp>
            <p:nvSpPr>
              <p:cNvPr id="4127" name="Rectangle 1032"/>
              <p:cNvSpPr>
                <a:spLocks noChangeArrowheads="1"/>
              </p:cNvSpPr>
              <p:nvPr/>
            </p:nvSpPr>
            <p:spPr bwMode="auto">
              <a:xfrm>
                <a:off x="1154" y="3553"/>
                <a:ext cx="1006" cy="440"/>
              </a:xfrm>
              <a:prstGeom prst="rect">
                <a:avLst/>
              </a:prstGeom>
              <a:noFill/>
              <a:ln w="12700">
                <a:noFill/>
                <a:miter lim="800000"/>
                <a:headEnd/>
                <a:tailEnd/>
              </a:ln>
            </p:spPr>
            <p:txBody>
              <a:bodyPr lIns="90488" tIns="44450" rIns="90488" bIns="44450">
                <a:spAutoFit/>
              </a:bodyPr>
              <a:lstStyle/>
              <a:p>
                <a:pPr algn="ctr" fontAlgn="auto">
                  <a:spcBef>
                    <a:spcPct val="50000"/>
                  </a:spcBef>
                  <a:spcAft>
                    <a:spcPts val="0"/>
                  </a:spcAft>
                  <a:defRPr/>
                </a:pPr>
                <a:r>
                  <a:rPr lang="en-US" sz="2000" b="1" dirty="0">
                    <a:solidFill>
                      <a:schemeClr val="accent2">
                        <a:lumMod val="50000"/>
                      </a:schemeClr>
                    </a:solidFill>
                    <a:latin typeface="+mn-lt"/>
                  </a:rPr>
                  <a:t>Medicare Tax</a:t>
                </a:r>
              </a:p>
            </p:txBody>
          </p:sp>
          <p:sp>
            <p:nvSpPr>
              <p:cNvPr id="4126" name="Rectangle 1035"/>
              <p:cNvSpPr>
                <a:spLocks noChangeArrowheads="1"/>
              </p:cNvSpPr>
              <p:nvPr/>
            </p:nvSpPr>
            <p:spPr bwMode="auto">
              <a:xfrm>
                <a:off x="3410" y="3553"/>
                <a:ext cx="1246" cy="632"/>
              </a:xfrm>
              <a:prstGeom prst="rect">
                <a:avLst/>
              </a:prstGeom>
              <a:noFill/>
              <a:ln w="12700">
                <a:noFill/>
                <a:miter lim="800000"/>
                <a:headEnd/>
                <a:tailEnd/>
              </a:ln>
            </p:spPr>
            <p:txBody>
              <a:bodyPr lIns="90488" tIns="44450" rIns="90488" bIns="44450">
                <a:spAutoFit/>
              </a:bodyPr>
              <a:lstStyle/>
              <a:p>
                <a:pPr algn="ctr" fontAlgn="auto">
                  <a:spcBef>
                    <a:spcPct val="50000"/>
                  </a:spcBef>
                  <a:spcAft>
                    <a:spcPts val="0"/>
                  </a:spcAft>
                  <a:defRPr/>
                </a:pPr>
                <a:r>
                  <a:rPr lang="en-US" sz="2000" b="1" dirty="0">
                    <a:solidFill>
                      <a:schemeClr val="accent2">
                        <a:lumMod val="50000"/>
                      </a:schemeClr>
                    </a:solidFill>
                    <a:latin typeface="+mn-lt"/>
                  </a:rPr>
                  <a:t>State and Local Income Taxes</a:t>
                </a:r>
              </a:p>
            </p:txBody>
          </p:sp>
          <p:sp>
            <p:nvSpPr>
              <p:cNvPr id="4125" name="Rectangle 1039"/>
              <p:cNvSpPr>
                <a:spLocks noChangeArrowheads="1"/>
              </p:cNvSpPr>
              <p:nvPr/>
            </p:nvSpPr>
            <p:spPr bwMode="auto">
              <a:xfrm>
                <a:off x="49" y="3553"/>
                <a:ext cx="1006" cy="632"/>
              </a:xfrm>
              <a:prstGeom prst="rect">
                <a:avLst/>
              </a:prstGeom>
              <a:noFill/>
              <a:ln w="12700">
                <a:noFill/>
                <a:miter lim="800000"/>
                <a:headEnd/>
                <a:tailEnd/>
              </a:ln>
            </p:spPr>
            <p:txBody>
              <a:bodyPr lIns="90488" tIns="44450" rIns="90488" bIns="44450">
                <a:spAutoFit/>
              </a:bodyPr>
              <a:lstStyle/>
              <a:p>
                <a:pPr algn="ctr" fontAlgn="auto">
                  <a:spcBef>
                    <a:spcPct val="50000"/>
                  </a:spcBef>
                  <a:spcAft>
                    <a:spcPts val="0"/>
                  </a:spcAft>
                  <a:defRPr/>
                </a:pPr>
                <a:r>
                  <a:rPr lang="en-US" sz="2000" b="1" dirty="0">
                    <a:solidFill>
                      <a:schemeClr val="accent2">
                        <a:lumMod val="50000"/>
                      </a:schemeClr>
                    </a:solidFill>
                    <a:latin typeface="+mn-lt"/>
                  </a:rPr>
                  <a:t>Social Security Tax</a:t>
                </a:r>
              </a:p>
            </p:txBody>
          </p:sp>
          <p:sp>
            <p:nvSpPr>
              <p:cNvPr id="4124" name="Rectangle 1042"/>
              <p:cNvSpPr>
                <a:spLocks noChangeArrowheads="1"/>
              </p:cNvSpPr>
              <p:nvPr/>
            </p:nvSpPr>
            <p:spPr bwMode="auto">
              <a:xfrm>
                <a:off x="2353" y="3553"/>
                <a:ext cx="1007" cy="440"/>
              </a:xfrm>
              <a:prstGeom prst="rect">
                <a:avLst/>
              </a:prstGeom>
              <a:noFill/>
              <a:ln w="12700">
                <a:noFill/>
                <a:miter lim="800000"/>
                <a:headEnd/>
                <a:tailEnd/>
              </a:ln>
            </p:spPr>
            <p:txBody>
              <a:bodyPr lIns="90488" tIns="44450" rIns="90488" bIns="44450">
                <a:spAutoFit/>
              </a:bodyPr>
              <a:lstStyle/>
              <a:p>
                <a:pPr algn="ctr" fontAlgn="auto">
                  <a:spcBef>
                    <a:spcPct val="50000"/>
                  </a:spcBef>
                  <a:spcAft>
                    <a:spcPts val="0"/>
                  </a:spcAft>
                  <a:defRPr/>
                </a:pPr>
                <a:r>
                  <a:rPr lang="en-US" sz="2000" b="1" dirty="0">
                    <a:solidFill>
                      <a:schemeClr val="accent2">
                        <a:lumMod val="50000"/>
                      </a:schemeClr>
                    </a:solidFill>
                    <a:latin typeface="+mn-lt"/>
                  </a:rPr>
                  <a:t>Federal Income Tax</a:t>
                </a:r>
              </a:p>
            </p:txBody>
          </p:sp>
          <p:sp>
            <p:nvSpPr>
              <p:cNvPr id="4123" name="Rectangle 1045"/>
              <p:cNvSpPr>
                <a:spLocks noChangeArrowheads="1"/>
              </p:cNvSpPr>
              <p:nvPr/>
            </p:nvSpPr>
            <p:spPr bwMode="auto">
              <a:xfrm>
                <a:off x="4706" y="3553"/>
                <a:ext cx="1006" cy="440"/>
              </a:xfrm>
              <a:prstGeom prst="rect">
                <a:avLst/>
              </a:prstGeom>
              <a:noFill/>
              <a:ln w="12700">
                <a:noFill/>
                <a:miter lim="800000"/>
                <a:headEnd/>
                <a:tailEnd/>
              </a:ln>
            </p:spPr>
            <p:txBody>
              <a:bodyPr lIns="90488" tIns="44450" rIns="90488" bIns="44450">
                <a:spAutoFit/>
              </a:bodyPr>
              <a:lstStyle/>
              <a:p>
                <a:pPr algn="ctr" fontAlgn="auto">
                  <a:spcBef>
                    <a:spcPct val="50000"/>
                  </a:spcBef>
                  <a:spcAft>
                    <a:spcPts val="0"/>
                  </a:spcAft>
                  <a:defRPr/>
                </a:pPr>
                <a:r>
                  <a:rPr lang="en-US" sz="2000" b="1" dirty="0">
                    <a:solidFill>
                      <a:schemeClr val="accent2">
                        <a:lumMod val="50000"/>
                      </a:schemeClr>
                    </a:solidFill>
                    <a:latin typeface="+mn-lt"/>
                  </a:rPr>
                  <a:t>Voluntary Deductions</a:t>
                </a:r>
              </a:p>
            </p:txBody>
          </p:sp>
        </p:grpSp>
        <p:pic>
          <p:nvPicPr>
            <p:cNvPr id="143378" name="Picture 18" descr="C:\Users\DoddandSusan\AppData\Local\Microsoft\Windows\Temporary Internet Files\Content.IE5\123GMPDO\MPj04392890000[1].jpg"/>
            <p:cNvPicPr>
              <a:picLocks noChangeAspect="1" noChangeArrowheads="1"/>
            </p:cNvPicPr>
            <p:nvPr/>
          </p:nvPicPr>
          <p:blipFill>
            <a:blip r:embed="rId5"/>
            <a:srcRect/>
            <a:stretch>
              <a:fillRect/>
            </a:stretch>
          </p:blipFill>
          <p:spPr bwMode="auto">
            <a:xfrm>
              <a:off x="43541" y="4114800"/>
              <a:ext cx="1667315" cy="1171884"/>
            </a:xfrm>
            <a:prstGeom prst="rect">
              <a:avLst/>
            </a:prstGeom>
            <a:noFill/>
            <a:ln w="9525">
              <a:solidFill>
                <a:schemeClr val="tx1"/>
              </a:solidFill>
              <a:miter lim="800000"/>
              <a:headEnd/>
              <a:tailEnd/>
            </a:ln>
          </p:spPr>
        </p:pic>
        <p:pic>
          <p:nvPicPr>
            <p:cNvPr id="143379" name="Picture 24" descr="C:\Users\DoddandSusan\AppData\Local\Microsoft\Windows\Temporary Internet Files\Content.IE5\BGDGIL9P\MPj01851610000[1].jpg"/>
            <p:cNvPicPr>
              <a:picLocks noChangeAspect="1" noChangeArrowheads="1"/>
            </p:cNvPicPr>
            <p:nvPr/>
          </p:nvPicPr>
          <p:blipFill>
            <a:blip r:embed="rId6"/>
            <a:srcRect/>
            <a:stretch>
              <a:fillRect/>
            </a:stretch>
          </p:blipFill>
          <p:spPr bwMode="auto">
            <a:xfrm>
              <a:off x="1837008" y="4114800"/>
              <a:ext cx="1715364" cy="1134999"/>
            </a:xfrm>
            <a:prstGeom prst="rect">
              <a:avLst/>
            </a:prstGeom>
            <a:noFill/>
            <a:ln w="9525">
              <a:solidFill>
                <a:schemeClr val="tx1"/>
              </a:solidFill>
              <a:miter lim="800000"/>
              <a:headEnd/>
              <a:tailEnd/>
            </a:ln>
          </p:spPr>
        </p:pic>
        <p:pic>
          <p:nvPicPr>
            <p:cNvPr id="143380" name="Picture 27" descr="C:\Users\DoddandSusan\AppData\Local\Microsoft\Windows\Temporary Internet Files\Content.IE5\8IR68XH8\MPj03168680000[1].jpg"/>
            <p:cNvPicPr>
              <a:picLocks noChangeAspect="1" noChangeArrowheads="1"/>
            </p:cNvPicPr>
            <p:nvPr/>
          </p:nvPicPr>
          <p:blipFill>
            <a:blip r:embed="rId7"/>
            <a:srcRect/>
            <a:stretch>
              <a:fillRect/>
            </a:stretch>
          </p:blipFill>
          <p:spPr bwMode="auto">
            <a:xfrm>
              <a:off x="3695986" y="4114800"/>
              <a:ext cx="1714214" cy="1139952"/>
            </a:xfrm>
            <a:prstGeom prst="rect">
              <a:avLst/>
            </a:prstGeom>
            <a:noFill/>
            <a:ln w="9525">
              <a:solidFill>
                <a:schemeClr val="tx1"/>
              </a:solidFill>
              <a:miter lim="800000"/>
              <a:headEnd/>
              <a:tailEnd/>
            </a:ln>
          </p:spPr>
        </p:pic>
        <p:pic>
          <p:nvPicPr>
            <p:cNvPr id="143381" name="Picture 32" descr="C:\Users\DoddandSusan\AppData\Local\Microsoft\Windows\Temporary Internet Files\Content.IE5\123GMPDO\MPj04224420000[1].jpg"/>
            <p:cNvPicPr>
              <a:picLocks noChangeAspect="1" noChangeArrowheads="1"/>
            </p:cNvPicPr>
            <p:nvPr/>
          </p:nvPicPr>
          <p:blipFill>
            <a:blip r:embed="rId8"/>
            <a:srcRect/>
            <a:stretch>
              <a:fillRect/>
            </a:stretch>
          </p:blipFill>
          <p:spPr bwMode="auto">
            <a:xfrm>
              <a:off x="5581135" y="4114800"/>
              <a:ext cx="1581665" cy="1143000"/>
            </a:xfrm>
            <a:prstGeom prst="rect">
              <a:avLst/>
            </a:prstGeom>
            <a:noFill/>
            <a:ln w="9525">
              <a:solidFill>
                <a:schemeClr val="tx1"/>
              </a:solidFill>
              <a:miter lim="800000"/>
              <a:headEnd/>
              <a:tailEnd/>
            </a:ln>
          </p:spPr>
        </p:pic>
        <p:pic>
          <p:nvPicPr>
            <p:cNvPr id="143382" name="Picture 41" descr="C:\Users\DoddandSusan\AppData\Local\Microsoft\Windows\Temporary Internet Files\Content.IE5\8IR68XH8\MPj04222030000[1].jpg"/>
            <p:cNvPicPr>
              <a:picLocks noChangeAspect="1" noChangeArrowheads="1"/>
            </p:cNvPicPr>
            <p:nvPr/>
          </p:nvPicPr>
          <p:blipFill>
            <a:blip r:embed="rId9"/>
            <a:srcRect/>
            <a:stretch>
              <a:fillRect/>
            </a:stretch>
          </p:blipFill>
          <p:spPr bwMode="auto">
            <a:xfrm>
              <a:off x="7315200" y="4114800"/>
              <a:ext cx="1715170" cy="1143000"/>
            </a:xfrm>
            <a:prstGeom prst="rect">
              <a:avLst/>
            </a:prstGeom>
            <a:noFill/>
            <a:ln w="9525">
              <a:solidFill>
                <a:schemeClr val="tx1"/>
              </a:solidFill>
              <a:miter lim="800000"/>
              <a:headEnd/>
              <a:tailEnd/>
            </a:ln>
          </p:spPr>
        </p:pic>
      </p:grpSp>
      <p:pic>
        <p:nvPicPr>
          <p:cNvPr id="143366" name="Picture 13" descr="C:\Users\DoddandSusan\AppData\Local\Microsoft\Windows\Temporary Internet Files\Content.IE5\123GMPDO\MCj04396000000[1].png"/>
          <p:cNvPicPr>
            <a:picLocks noChangeAspect="1" noChangeArrowheads="1"/>
          </p:cNvPicPr>
          <p:nvPr/>
        </p:nvPicPr>
        <p:blipFill>
          <a:blip r:embed="rId4"/>
          <a:srcRect/>
          <a:stretch>
            <a:fillRect/>
          </a:stretch>
        </p:blipFill>
        <p:spPr bwMode="auto">
          <a:xfrm>
            <a:off x="3962400" y="2209800"/>
            <a:ext cx="1371600" cy="914400"/>
          </a:xfrm>
          <a:prstGeom prst="rect">
            <a:avLst/>
          </a:prstGeom>
          <a:noFill/>
          <a:ln w="9525">
            <a:noFill/>
            <a:miter lim="800000"/>
            <a:headEnd/>
            <a:tailEnd/>
          </a:ln>
        </p:spPr>
      </p:pic>
      <p:pic>
        <p:nvPicPr>
          <p:cNvPr id="143367" name="Picture 13" descr="C:\Users\DoddandSusan\AppData\Local\Microsoft\Windows\Temporary Internet Files\Content.IE5\123GMPDO\MCj04396000000[1].png"/>
          <p:cNvPicPr>
            <a:picLocks noChangeAspect="1" noChangeArrowheads="1"/>
          </p:cNvPicPr>
          <p:nvPr/>
        </p:nvPicPr>
        <p:blipFill>
          <a:blip r:embed="rId4"/>
          <a:srcRect/>
          <a:stretch>
            <a:fillRect/>
          </a:stretch>
        </p:blipFill>
        <p:spPr bwMode="auto">
          <a:xfrm>
            <a:off x="3048000" y="2057400"/>
            <a:ext cx="1371600" cy="914400"/>
          </a:xfrm>
          <a:prstGeom prst="rect">
            <a:avLst/>
          </a:prstGeom>
          <a:noFill/>
          <a:ln w="9525">
            <a:noFill/>
            <a:miter lim="800000"/>
            <a:headEnd/>
            <a:tailEnd/>
          </a:ln>
        </p:spPr>
      </p:pic>
      <p:pic>
        <p:nvPicPr>
          <p:cNvPr id="143368" name="Picture 13" descr="C:\Users\DoddandSusan\AppData\Local\Microsoft\Windows\Temporary Internet Files\Content.IE5\123GMPDO\MCj04396000000[1].png"/>
          <p:cNvPicPr>
            <a:picLocks noChangeAspect="1" noChangeArrowheads="1"/>
          </p:cNvPicPr>
          <p:nvPr/>
        </p:nvPicPr>
        <p:blipFill>
          <a:blip r:embed="rId4"/>
          <a:srcRect/>
          <a:stretch>
            <a:fillRect/>
          </a:stretch>
        </p:blipFill>
        <p:spPr bwMode="auto">
          <a:xfrm>
            <a:off x="3429000" y="2286000"/>
            <a:ext cx="1371600" cy="914400"/>
          </a:xfrm>
          <a:prstGeom prst="rect">
            <a:avLst/>
          </a:prstGeom>
          <a:noFill/>
          <a:ln w="9525">
            <a:noFill/>
            <a:miter lim="800000"/>
            <a:headEnd/>
            <a:tailEnd/>
          </a:ln>
        </p:spPr>
      </p:pic>
      <p:sp>
        <p:nvSpPr>
          <p:cNvPr id="89" name="Rectangle 88"/>
          <p:cNvSpPr/>
          <p:nvPr/>
        </p:nvSpPr>
        <p:spPr>
          <a:xfrm>
            <a:off x="4281488" y="2209800"/>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02"/>
          <p:cNvGrpSpPr>
            <a:grpSpLocks/>
          </p:cNvGrpSpPr>
          <p:nvPr/>
        </p:nvGrpSpPr>
        <p:grpSpPr bwMode="auto">
          <a:xfrm>
            <a:off x="877888" y="3048000"/>
            <a:ext cx="7294562" cy="1524000"/>
            <a:chOff x="877199" y="2590799"/>
            <a:chExt cx="7295585" cy="1524003"/>
          </a:xfrm>
        </p:grpSpPr>
        <p:cxnSp>
          <p:nvCxnSpPr>
            <p:cNvPr id="91" name="Shape 90"/>
            <p:cNvCxnSpPr>
              <a:stCxn id="89" idx="2"/>
            </p:cNvCxnSpPr>
            <p:nvPr/>
          </p:nvCxnSpPr>
          <p:spPr>
            <a:xfrm rot="5400000">
              <a:off x="1950605" y="1517393"/>
              <a:ext cx="1524003" cy="367081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Elbow Connector 94"/>
            <p:cNvCxnSpPr>
              <a:stCxn id="89" idx="2"/>
            </p:cNvCxnSpPr>
            <p:nvPr/>
          </p:nvCxnSpPr>
          <p:spPr>
            <a:xfrm rot="5400000">
              <a:off x="2859576" y="2426364"/>
              <a:ext cx="1524003" cy="185287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hape 96"/>
            <p:cNvCxnSpPr>
              <a:endCxn id="37920" idx="0"/>
            </p:cNvCxnSpPr>
            <p:nvPr/>
          </p:nvCxnSpPr>
          <p:spPr>
            <a:xfrm>
              <a:off x="4571829" y="3352801"/>
              <a:ext cx="1800477" cy="762002"/>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Elbow Connector 98"/>
            <p:cNvCxnSpPr>
              <a:stCxn id="89" idx="2"/>
            </p:cNvCxnSpPr>
            <p:nvPr/>
          </p:nvCxnSpPr>
          <p:spPr>
            <a:xfrm rot="16200000" flipH="1">
              <a:off x="5598397" y="1540415"/>
              <a:ext cx="1524003" cy="362477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89" idx="2"/>
            </p:cNvCxnSpPr>
            <p:nvPr/>
          </p:nvCxnSpPr>
          <p:spPr>
            <a:xfrm rot="16200000" flipH="1">
              <a:off x="3788394" y="3350419"/>
              <a:ext cx="1524003" cy="47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43371" name="Text Box 1055"/>
          <p:cNvSpPr txBox="1">
            <a:spLocks noChangeArrowheads="1"/>
          </p:cNvSpPr>
          <p:nvPr/>
        </p:nvSpPr>
        <p:spPr bwMode="auto">
          <a:xfrm>
            <a:off x="3314700" y="3287713"/>
            <a:ext cx="2514600" cy="369887"/>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en-US" b="1">
                <a:solidFill>
                  <a:srgbClr val="FF0000"/>
                </a:solidFill>
              </a:rPr>
              <a:t>Less Deductions: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692</TotalTime>
  <Words>4989</Words>
  <Application>Microsoft Office PowerPoint</Application>
  <PresentationFormat>On-screen Show (4:3)</PresentationFormat>
  <Paragraphs>333</Paragraphs>
  <Slides>38</Slides>
  <Notes>38</Notes>
  <HiddenSlides>0</HiddenSlides>
  <MMClips>0</MMClips>
  <ScaleCrop>false</ScaleCrop>
  <HeadingPairs>
    <vt:vector size="8" baseType="variant">
      <vt:variant>
        <vt:lpstr>Fonts Used</vt:lpstr>
      </vt:variant>
      <vt:variant>
        <vt:i4>8</vt:i4>
      </vt:variant>
      <vt:variant>
        <vt:lpstr>Design Template</vt:lpstr>
      </vt:variant>
      <vt:variant>
        <vt:i4>2</vt:i4>
      </vt:variant>
      <vt:variant>
        <vt:lpstr>Embedded OLE Servers</vt:lpstr>
      </vt:variant>
      <vt:variant>
        <vt:i4>3</vt:i4>
      </vt:variant>
      <vt:variant>
        <vt:lpstr>Slide Titles</vt:lpstr>
      </vt:variant>
      <vt:variant>
        <vt:i4>38</vt:i4>
      </vt:variant>
    </vt:vector>
  </HeadingPairs>
  <TitlesOfParts>
    <vt:vector size="51" baseType="lpstr">
      <vt:lpstr>Arial</vt:lpstr>
      <vt:lpstr>Calibri</vt:lpstr>
      <vt:lpstr>Book Antiqua</vt:lpstr>
      <vt:lpstr>Wingdings</vt:lpstr>
      <vt:lpstr>Times New Roman</vt:lpstr>
      <vt:lpstr>Arial Black</vt:lpstr>
      <vt:lpstr>Symbol</vt:lpstr>
      <vt:lpstr>Monotype Sorts</vt:lpstr>
      <vt:lpstr>Essential</vt:lpstr>
      <vt:lpstr>Essential</vt:lpstr>
      <vt:lpstr>Clip</vt:lpstr>
      <vt:lpstr>Worksheet</vt:lpstr>
      <vt:lpstr>Microsoft ClipArt Gallery</vt:lpstr>
      <vt:lpstr>CHAPTER 9</vt:lpstr>
      <vt:lpstr>UNDERSTANDING THE BUSINESS</vt:lpstr>
      <vt:lpstr>UNDERSTANDING THE BUSINESS</vt:lpstr>
      <vt:lpstr>LIABILITIES DEFINED AND CLASSIFIED</vt:lpstr>
      <vt:lpstr>LIABILITIES DEFINED AND CLASSIFIED</vt:lpstr>
      <vt:lpstr>LIQUIDITY</vt:lpstr>
      <vt:lpstr>CURRENT LIABILITIES</vt:lpstr>
      <vt:lpstr>ACCOUNTS PAYABLE TURNOVER</vt:lpstr>
      <vt:lpstr>PAYROLL TAXES</vt:lpstr>
      <vt:lpstr>NOTES PAYABLE</vt:lpstr>
      <vt:lpstr>NOTES PAYABLE</vt:lpstr>
      <vt:lpstr>INTERNATIONAL PERSPECTIVE—IFRS REFINANCED DEBT: CURRENT OR NONCURRENT?</vt:lpstr>
      <vt:lpstr>DEFERRED REVENUES</vt:lpstr>
      <vt:lpstr>ESTIMATED LIABILITIES</vt:lpstr>
      <vt:lpstr>INTERNATIONAL PERSPECTIVE—IFRS IT’S A MATTER OF DEGREE</vt:lpstr>
      <vt:lpstr>WORKING CAPITAL MANAGEMENT</vt:lpstr>
      <vt:lpstr>LONG-TERM LIABILITIES</vt:lpstr>
      <vt:lpstr>LONG-TERM NOTES PAYABLE AND BONDS</vt:lpstr>
      <vt:lpstr>LONG-TERM NOTES PAYABLE AND BONDS</vt:lpstr>
      <vt:lpstr>INTERNATIONAL PERSPECTIVE BORROWING IN FOREIGN CURRENCIES</vt:lpstr>
      <vt:lpstr>LEASE LIABILITIES</vt:lpstr>
      <vt:lpstr>PRESENT VALUE CONCEPTS</vt:lpstr>
      <vt:lpstr>PRESENT VALUE CONCEPTS</vt:lpstr>
      <vt:lpstr>PRESENT VALUE OF A SINGLE AMOUNT</vt:lpstr>
      <vt:lpstr>PRESENT VALUE OF A SINGLE AMOUNT</vt:lpstr>
      <vt:lpstr>PRESENT VALUES OF AN ANNUITY</vt:lpstr>
      <vt:lpstr>PRESENT VALUES OF AN ANNUITY</vt:lpstr>
      <vt:lpstr>PRESENT VALUES OF AN ANNUITY</vt:lpstr>
      <vt:lpstr>ACCOUNTING APPLICATIONS OF PRESENT VALUES</vt:lpstr>
      <vt:lpstr>ACCOUNTING APPLICATIONS OF PRESENT VALUES</vt:lpstr>
      <vt:lpstr>ACCOUNTING APPLICATIONS OF PRESENT VALUES</vt:lpstr>
      <vt:lpstr>SUPPLEMENT A: PRESENT VALUE COMPUTATIONS USING EXCEL</vt:lpstr>
      <vt:lpstr>SUPPLEMENT B: DEFERRED TAXES</vt:lpstr>
      <vt:lpstr>SUPPLEMENT C: FUTURE VALUE CONCEPTS</vt:lpstr>
      <vt:lpstr>FUTURE VALUE OF A SINGLE AMOUNT</vt:lpstr>
      <vt:lpstr>FUTURE VALUE OF AN ANNUITY</vt:lpstr>
      <vt:lpstr>FUTURE VALUE OF AN ANNUITY</vt:lpstr>
      <vt:lpstr>END OF CHAPTER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IT Operations</cp:lastModifiedBy>
  <cp:revision>75</cp:revision>
  <dcterms:created xsi:type="dcterms:W3CDTF">2013-04-01T20:41:30Z</dcterms:created>
  <dcterms:modified xsi:type="dcterms:W3CDTF">2013-06-18T07:43:25Z</dcterms:modified>
</cp:coreProperties>
</file>