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7"/>
  </p:notesMasterIdLst>
  <p:handoutMasterIdLst>
    <p:handoutMasterId r:id="rId38"/>
  </p:handoutMasterIdLst>
  <p:sldIdLst>
    <p:sldId id="257" r:id="rId2"/>
    <p:sldId id="337" r:id="rId3"/>
    <p:sldId id="302"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9" r:id="rId29"/>
    <p:sldId id="330" r:id="rId30"/>
    <p:sldId id="331" r:id="rId31"/>
    <p:sldId id="332" r:id="rId32"/>
    <p:sldId id="333" r:id="rId33"/>
    <p:sldId id="334" r:id="rId34"/>
    <p:sldId id="335" r:id="rId35"/>
    <p:sldId id="26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DEF4"/>
    <a:srgbClr val="000099"/>
    <a:srgbClr val="292929"/>
    <a:srgbClr val="CCFFCC"/>
    <a:srgbClr val="99FF99"/>
    <a:srgbClr val="FFFF99"/>
    <a:srgbClr val="4D4D4D"/>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7165" autoAdjust="0"/>
  </p:normalViewPr>
  <p:slideViewPr>
    <p:cSldViewPr>
      <p:cViewPr>
        <p:scale>
          <a:sx n="50" d="100"/>
          <a:sy n="50" d="100"/>
        </p:scale>
        <p:origin x="-2256" y="-660"/>
      </p:cViewPr>
      <p:guideLst>
        <p:guide orient="horz" pos="2160"/>
        <p:guide pos="2880"/>
      </p:guideLst>
    </p:cSldViewPr>
  </p:slideViewPr>
  <p:outlineViewPr>
    <p:cViewPr>
      <p:scale>
        <a:sx n="100" d="100"/>
        <a:sy n="100" d="100"/>
      </p:scale>
      <p:origin x="0" y="-56184"/>
    </p:cViewPr>
  </p:outlineViewPr>
  <p:notesTextViewPr>
    <p:cViewPr>
      <p:scale>
        <a:sx n="100" d="100"/>
        <a:sy n="100" d="100"/>
      </p:scale>
      <p:origin x="0" y="0"/>
    </p:cViewPr>
  </p:notesTextViewPr>
  <p:sorterViewPr>
    <p:cViewPr>
      <p:scale>
        <a:sx n="66" d="100"/>
        <a:sy n="66" d="100"/>
      </p:scale>
      <p:origin x="0" y="-3084"/>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17463"/>
            <a:ext cx="2971800" cy="457201"/>
          </a:xfrm>
          <a:prstGeom prst="rect">
            <a:avLst/>
          </a:prstGeom>
        </p:spPr>
        <p:txBody>
          <a:bodyPr vert="horz" lIns="91440" tIns="45720" rIns="91440" bIns="45720" rtlCol="0"/>
          <a:lstStyle>
            <a:lvl1pPr algn="r" fontAlgn="auto">
              <a:spcBef>
                <a:spcPts val="0"/>
              </a:spcBef>
              <a:spcAft>
                <a:spcPts val="0"/>
              </a:spcAft>
              <a:defRPr sz="1200" dirty="0" smtClean="0">
                <a:latin typeface="+mn-lt"/>
              </a:defRPr>
            </a:lvl1pPr>
          </a:lstStyle>
          <a:p>
            <a:pPr>
              <a:defRPr/>
            </a:pPr>
            <a:r>
              <a:rPr lang="en-US"/>
              <a:t>13-</a:t>
            </a:r>
            <a:fld id="{650316AE-67DD-48A4-8708-F33BA2162D55}" type="slidenum">
              <a:rPr lang="en-US"/>
              <a:pPr>
                <a:defRPr/>
              </a:pPr>
              <a:t>‹#›</a:t>
            </a:fld>
            <a:endParaRPr lang="en-US"/>
          </a:p>
        </p:txBody>
      </p:sp>
    </p:spTree>
    <p:extLst>
      <p:ext uri="{BB962C8B-B14F-4D97-AF65-F5344CB8AC3E}">
        <p14:creationId xmlns:p14="http://schemas.microsoft.com/office/powerpoint/2010/main" val="414431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5943600" y="0"/>
            <a:ext cx="914400" cy="246063"/>
          </a:xfrm>
          <a:prstGeom prst="rect">
            <a:avLst/>
          </a:prstGeom>
          <a:noFill/>
        </p:spPr>
        <p:txBody>
          <a:bodyPr>
            <a:spAutoFit/>
          </a:bodyPr>
          <a:lstStyle/>
          <a:p>
            <a:pPr algn="r" fontAlgn="auto">
              <a:spcBef>
                <a:spcPts val="0"/>
              </a:spcBef>
              <a:spcAft>
                <a:spcPts val="0"/>
              </a:spcAft>
              <a:defRPr/>
            </a:pPr>
            <a:r>
              <a:rPr lang="en-US" sz="1000" dirty="0">
                <a:latin typeface="+mn-lt"/>
              </a:rPr>
              <a:t>13-</a:t>
            </a:r>
            <a:fld id="{8D240BC9-8531-4575-BF97-E466DED4174B}" type="slidenum">
              <a:rPr lang="en-US" sz="1000">
                <a:latin typeface="+mn-lt"/>
              </a:rPr>
              <a:pPr algn="r" fontAlgn="auto">
                <a:spcBef>
                  <a:spcPts val="0"/>
                </a:spcBef>
                <a:spcAft>
                  <a:spcPts val="0"/>
                </a:spcAft>
                <a:defRPr/>
              </a:pPr>
              <a:t>‹#›</a:t>
            </a:fld>
            <a:endParaRPr lang="en-US" sz="1000" dirty="0">
              <a:latin typeface="+mn-lt"/>
            </a:endParaRPr>
          </a:p>
        </p:txBody>
      </p:sp>
    </p:spTree>
    <p:extLst>
      <p:ext uri="{BB962C8B-B14F-4D97-AF65-F5344CB8AC3E}">
        <p14:creationId xmlns:p14="http://schemas.microsoft.com/office/powerpoint/2010/main" val="482116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13: Analyzing Financial Statements</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06850"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2012 and 2011 balance sheets for Home Depot are presented on the next two slides. We will be referring to the balance sheets as well as the income statement throughout the ratio analyses.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0889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this slide, you see the asset section of Home Depot’s balance sheets for both 2012 and 2011.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this screen, you see the liabilities and stockholders’ equity sections of Home Depot’s balance sheets for both 2012 and 2011.</a:t>
            </a:r>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028"/>
          <p:cNvSpPr>
            <a:spLocks noGrp="1" noRot="1" noChangeAspect="1" noChangeArrowheads="1" noTextEdit="1"/>
          </p:cNvSpPr>
          <p:nvPr>
            <p:ph type="sldImg"/>
          </p:nvPr>
        </p:nvSpPr>
        <p:spPr bwMode="auto">
          <a:noFill/>
          <a:ln>
            <a:solidFill>
              <a:srgbClr val="000000"/>
            </a:solidFill>
            <a:miter lim="800000"/>
            <a:headEnd/>
            <a:tailEnd/>
          </a:ln>
        </p:spPr>
      </p:sp>
      <p:sp>
        <p:nvSpPr>
          <p:cNvPr id="212994" name="Rectangle 1029"/>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Return on equity measures how well the company employed the owners’ investments to earn income. This ratio is calculated by dividing net income by average stockholders’ equity. </a:t>
            </a:r>
          </a:p>
          <a:p>
            <a:pPr>
              <a:spcBef>
                <a:spcPct val="0"/>
              </a:spcBef>
            </a:pPr>
            <a:endParaRPr lang="en-US" smtClean="0"/>
          </a:p>
          <a:p>
            <a:pPr>
              <a:spcBef>
                <a:spcPct val="0"/>
              </a:spcBef>
            </a:pPr>
            <a:r>
              <a:rPr lang="en-US" smtClean="0"/>
              <a:t>Home Depot’s 2012 net income is $3,883 million. Ending stockholders’ equity for 2012 is $18,889 and ending owners’ equity for 2011 is $17,898. When the income is divided by the average stockholders’ equity, we see that the return on equity at Home Depot for 2012 is 21.1%.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Return on total assets measures how well assets have been employed by the business. To calculate this ratio we divide net income plus interest expense (net of tax) by the average total assets for the period. Because creditors provide financing for a portion of the assets, we add interest expense to income in the numerator of the ratio. </a:t>
            </a:r>
          </a:p>
          <a:p>
            <a:pPr>
              <a:spcBef>
                <a:spcPct val="0"/>
              </a:spcBef>
            </a:pPr>
            <a:endParaRPr lang="en-US" smtClean="0"/>
          </a:p>
          <a:p>
            <a:pPr>
              <a:spcBef>
                <a:spcPct val="0"/>
              </a:spcBef>
            </a:pPr>
            <a:r>
              <a:rPr lang="en-US" smtClean="0"/>
              <a:t>Home Depot earned a return on its total assets of 10.6 percent. Please spend a few minutes going over the calculation of this ratio, especially the interest expense computation.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Financial leverage is the advantage or disadvantage that occurs as the result of earning a return on equity that is different from the return on assets.</a:t>
            </a:r>
          </a:p>
          <a:p>
            <a:pPr>
              <a:spcBef>
                <a:spcPct val="0"/>
              </a:spcBef>
            </a:pPr>
            <a:endParaRPr lang="en-US" smtClean="0"/>
          </a:p>
          <a:p>
            <a:pPr>
              <a:spcBef>
                <a:spcPct val="0"/>
              </a:spcBef>
            </a:pPr>
            <a:r>
              <a:rPr lang="en-US" smtClean="0"/>
              <a:t>Home Depot has positive financial leverage since the return on equity is higher than the return on assets. Positive financial leverage indicates that Home Depot has borrowed money at a low rate of interest and employed the borrowed funds at a higher rate of return.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Earnings per share is equal to net income less preferred stock dividends divided by the weighted-average number of common shares outstanding. The numerator of the equation is sometimes referred to as income available to common shareholders. Earnings per share is one of the most widely quoted financial ratios. It is a measure of the company’s ability to produce income for each common share outstanding. </a:t>
            </a:r>
          </a:p>
          <a:p>
            <a:pPr>
              <a:spcBef>
                <a:spcPct val="0"/>
              </a:spcBef>
            </a:pPr>
            <a:endParaRPr lang="en-US" smtClean="0"/>
          </a:p>
          <a:p>
            <a:pPr>
              <a:spcBef>
                <a:spcPct val="0"/>
              </a:spcBef>
            </a:pPr>
            <a:r>
              <a:rPr lang="en-US" smtClean="0"/>
              <a:t>Home Depot’s earnings per share for 2012 is $2.49. Home Depot has no preferred stock dividends to subtract from income in the numerator. The average number of shares used in this computation is based on the beginning and ending number of shares for the year rather than the weighted-average number of shares reported in Home Depot’s income statement.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Remember that in the cash flow from operating activities section of the cash flow statement there is a reconciliation of net earnings to net cash provided by operating activities. One method of evaluating the quality of a company’s earnings is to compare its reported earnings to its cash flows from operating activities, as shown in this ratio. </a:t>
            </a:r>
          </a:p>
          <a:p>
            <a:pPr>
              <a:spcBef>
                <a:spcPct val="0"/>
              </a:spcBef>
            </a:pPr>
            <a:endParaRPr lang="en-US" smtClean="0"/>
          </a:p>
          <a:p>
            <a:pPr>
              <a:spcBef>
                <a:spcPct val="0"/>
              </a:spcBef>
            </a:pPr>
            <a:r>
              <a:rPr lang="en-US" smtClean="0"/>
              <a:t>Dividing Home Depot’s cash flow from operating activities by net income, we see that Home Depot’s quality of income is 1.71. A quality of income ratio higher than 1 indicates high-quality earnings because each dollar of income is supported by more than one dollar of cash flow from operations.</a:t>
            </a:r>
          </a:p>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Profit margin tells us how effective the company is at producing bottom line net income. It is the percentage of each sales dollar, on average, that represents income. The ratio is determined by dividing net income by net sales.</a:t>
            </a:r>
            <a:br>
              <a:rPr lang="en-US" smtClean="0"/>
            </a:br>
            <a:endParaRPr lang="en-US" smtClean="0"/>
          </a:p>
          <a:p>
            <a:pPr>
              <a:spcBef>
                <a:spcPct val="0"/>
              </a:spcBef>
            </a:pPr>
            <a:r>
              <a:rPr lang="en-US" smtClean="0"/>
              <a:t>At Home Depot, after all expenses and taxes have been paid, the company was able to produce a profit margin of 5.5% of sales in 2012.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fixed asset turnover ratio is equal to net sales revenue divided by average net fixed assets. By net fixed assets, we mean property, plant, and equipment, net of accumulated depreciation. To compute average net fixed assets, we add the beginning and ending balances of net property, plant and equipment from the balance sheets, and divide by 2. The fixed asset turnover ratio is a measure of how effectively management is using the company’s investment in fixed assets to generate sales revenue. </a:t>
            </a:r>
          </a:p>
          <a:p>
            <a:pPr>
              <a:spcBef>
                <a:spcPct val="0"/>
              </a:spcBef>
            </a:pPr>
            <a:endParaRPr lang="en-US" smtClean="0"/>
          </a:p>
          <a:p>
            <a:pPr>
              <a:spcBef>
                <a:spcPct val="0"/>
              </a:spcBef>
            </a:pPr>
            <a:r>
              <a:rPr lang="en-US" smtClean="0"/>
              <a:t>At Home Depot, the fixed asset turnover ratio is 2.84 for 2012.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spend billions of dollars each year preparing, auditing, and publishing financial statements. The reason that companies spend so much money to provide information to investors is simple: Financial statements help people make better economic decisions. In fact, published financial statements are designed primarily to meet the needs of external decision makers, including present and potential owners, investment analysts, and creditors.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Liquidity refers to a company’s ability to meet its currently maturing debts. Tests of liquidity focus on the relationship between current assets and current liabilities. The cash ratio is a measure of the adequacy of available cash to pay current liabilities. We compute the cash ratio by dividing the sum of cash and cash equivalents by current liabilities.</a:t>
            </a:r>
          </a:p>
          <a:p>
            <a:pPr>
              <a:spcBef>
                <a:spcPct val="0"/>
              </a:spcBef>
            </a:pPr>
            <a:endParaRPr lang="en-US" smtClean="0"/>
          </a:p>
          <a:p>
            <a:pPr>
              <a:spcBef>
                <a:spcPct val="0"/>
              </a:spcBef>
            </a:pPr>
            <a:r>
              <a:rPr lang="en-US" smtClean="0"/>
              <a:t>At the 2012 balance sheet date, Home Depot’s cash ratio is 0.21 to 1, meaning Home Depot has 21 cents in cash on hand for each dollar of current liabilities. While this number might seem alarming, Home Depot generates large amounts of cash from operations that will be available before cash payments are due. Managing cash flow is extremely important. Certainly the company must have sufficient cash to meet its obligations, but holding too much cash is an unproductive use of the asset.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Perhaps the most widely used measure of a company’s ability to pay current obligations is the current ratio. It is computed by dividing current assets by current liabilities. </a:t>
            </a:r>
          </a:p>
          <a:p>
            <a:pPr>
              <a:spcBef>
                <a:spcPct val="0"/>
              </a:spcBef>
            </a:pPr>
            <a:endParaRPr lang="en-US" smtClean="0"/>
          </a:p>
          <a:p>
            <a:pPr>
              <a:spcBef>
                <a:spcPct val="0"/>
              </a:spcBef>
            </a:pPr>
            <a:r>
              <a:rPr lang="en-US" smtClean="0"/>
              <a:t>At Home Depot, the current ratio at the 2012 balance sheet date is 1.55 to 1. This means that for every dollar of current liabilities, Home Depot has $1.55 of current assets to pay those obligations. It might be tempting to say that the higher this ratio becomes, the better off the company is. However, maintaining a very high current ratio restricts the amount of cash that can be invested elsewhere in the business. For years, the accepted standard for the current ratio was 2.0. However, with the ability to efficiently manage cash flows, most companies now maintain a current ratio somewhat less than 2.0.</a:t>
            </a:r>
          </a:p>
          <a:p>
            <a:pPr>
              <a:spcBef>
                <a:spcPct val="0"/>
              </a:spcBef>
            </a:pPr>
            <a:endParaRPr lang="en-US" smtClean="0"/>
          </a:p>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quick ratio is a more stringent measure than the current ratio. We calculate this ratio by dividing quick assets by current liabilities. Quick assets include cash and cash equivalents, net receivables, and short-term investments. </a:t>
            </a:r>
          </a:p>
          <a:p>
            <a:pPr>
              <a:spcBef>
                <a:spcPct val="0"/>
              </a:spcBef>
            </a:pPr>
            <a:endParaRPr lang="en-US" smtClean="0"/>
          </a:p>
          <a:p>
            <a:pPr>
              <a:spcBef>
                <a:spcPct val="0"/>
              </a:spcBef>
            </a:pPr>
            <a:r>
              <a:rPr lang="en-US" smtClean="0"/>
              <a:t>The quick ratio excludes inventories from the numerator. For that reason, Home Depot’s quick ratio of 0.35 at the 2012 balance sheet date is much lower than the current ratio. </a:t>
            </a:r>
          </a:p>
          <a:p>
            <a:pPr>
              <a:spcBef>
                <a:spcPct val="0"/>
              </a:spcBef>
            </a:pPr>
            <a:r>
              <a:rPr lang="en-US" smtClean="0"/>
              <a:t/>
            </a:r>
            <a:br>
              <a:rPr lang="en-US" smtClean="0"/>
            </a:br>
            <a:endParaRPr lang="en-US" smtClean="0"/>
          </a:p>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33474"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receivable turnover ratio tells us the number of times per year a company can convert its accounts receivable into cash. For any company, the higher the turnover, the faster the cash collection on accounts receivable. We calculate receivable turnover by dividing net credit sales by average net receivables. This is yet another example of a ratio that contains an income measure in the numerator and a balance sheet measure in the denominator. Remember, in this type of ratio we always use an average amount in the denominator. </a:t>
            </a:r>
          </a:p>
          <a:p>
            <a:pPr>
              <a:spcBef>
                <a:spcPct val="0"/>
              </a:spcBef>
            </a:pPr>
            <a:endParaRPr lang="en-US" smtClean="0"/>
          </a:p>
          <a:p>
            <a:pPr>
              <a:spcBef>
                <a:spcPct val="0"/>
              </a:spcBef>
            </a:pPr>
            <a:r>
              <a:rPr lang="en-US" smtClean="0"/>
              <a:t>At Home Depot, the receivable turnover for 2012 is 60.4 times. This means that, on average, the company collected its receivables 60.4 times per year.</a:t>
            </a:r>
            <a:br>
              <a:rPr lang="en-US" smtClean="0"/>
            </a:b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3552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Average age of receivables is calculated by dividing 365 days by the receivable turnover ratio. This ratio measures the average number of days it takes to collect receivables. </a:t>
            </a:r>
          </a:p>
          <a:p>
            <a:pPr>
              <a:spcBef>
                <a:spcPct val="0"/>
              </a:spcBef>
            </a:pPr>
            <a:endParaRPr lang="en-US" smtClean="0"/>
          </a:p>
          <a:p>
            <a:pPr>
              <a:spcBef>
                <a:spcPct val="0"/>
              </a:spcBef>
            </a:pPr>
            <a:r>
              <a:rPr lang="en-US" smtClean="0"/>
              <a:t>At Home Depot, the average age of receivables is only 6.0 days.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3757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Like the receivable turnover ratio, we can also calculate the inventory turnover. The inventory turnover ratio measures the number of times inventory is sold and replaced during the year. Higher inventory turnover helps protect a company from obsolete inventory items. Inventory turnover is calculated by dividing cost of goods sold for the period by the average inventory.</a:t>
            </a:r>
          </a:p>
          <a:p>
            <a:pPr>
              <a:spcBef>
                <a:spcPct val="0"/>
              </a:spcBef>
            </a:pPr>
            <a:endParaRPr lang="en-US" smtClean="0"/>
          </a:p>
          <a:p>
            <a:pPr>
              <a:spcBef>
                <a:spcPct val="0"/>
              </a:spcBef>
            </a:pPr>
            <a:r>
              <a:rPr lang="en-US" smtClean="0"/>
              <a:t>At Home Depot, the inventory turnover for 2012 is 4.4 times, telling us that Home Depot sells and replaces its inventory about 4.4 times per year. </a:t>
            </a:r>
            <a:br>
              <a:rPr lang="en-US" smtClean="0"/>
            </a:br>
            <a:r>
              <a:rPr lang="en-US" smtClean="0"/>
              <a:t/>
            </a:r>
            <a:br>
              <a:rPr lang="en-US" smtClean="0"/>
            </a:b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Average days’ supply in inventory is calculated by dividing 365 days by the inventory turnover ratio. This ratio measures the average number of days it takes a company to sell its inventory. </a:t>
            </a:r>
          </a:p>
          <a:p>
            <a:pPr>
              <a:spcBef>
                <a:spcPct val="0"/>
              </a:spcBef>
            </a:pPr>
            <a:endParaRPr lang="en-US" smtClean="0"/>
          </a:p>
          <a:p>
            <a:pPr>
              <a:spcBef>
                <a:spcPct val="0"/>
              </a:spcBef>
            </a:pPr>
            <a:r>
              <a:rPr lang="en-US" smtClean="0"/>
              <a:t>Throughout 2012, Home Depot averaged 83 days of inventory available for sale.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Like the inventory turnover ratio and the receivables turnover ratio, we can also calculate the accounts payable turnover ratio. The accounts payable turnover ratio measures the number of times purchases on account are paid each year. The accounts payable turnover ratio is calculated by dividing cost of goods sold for the period by the average accounts payable.</a:t>
            </a:r>
          </a:p>
          <a:p>
            <a:pPr>
              <a:spcBef>
                <a:spcPct val="0"/>
              </a:spcBef>
            </a:pPr>
            <a:endParaRPr lang="en-US" smtClean="0"/>
          </a:p>
          <a:p>
            <a:pPr>
              <a:spcBef>
                <a:spcPct val="0"/>
              </a:spcBef>
            </a:pPr>
            <a:r>
              <a:rPr lang="en-US" smtClean="0"/>
              <a:t>At Home Depot, the accounts payable turnover ratio for 2012 is 9.6 times, telling us that, on average, Home Depot pays the balance owed to its suppliers about 9.6 times per year. </a:t>
            </a:r>
            <a:br>
              <a:rPr lang="en-US" smtClean="0"/>
            </a:b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37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5000"/>
              </a:lnSpc>
              <a:spcBef>
                <a:spcPct val="0"/>
              </a:spcBef>
            </a:pPr>
            <a:r>
              <a:rPr lang="en-US" smtClean="0"/>
              <a:t>Tests of solvency measure a company’s ability to meet its long-term obligations. Times interest earned is a ratio that measures the ability of a company to meet its periodic interest payments. The ratio is calculated by dividing income before interest and taxes by interest expense for the period. Since interest expense is deducted before computing taxes and net income, we add both interest expense and income tax expense back to net income for the numerator of this ratio.</a:t>
            </a:r>
          </a:p>
          <a:p>
            <a:pPr>
              <a:spcBef>
                <a:spcPct val="0"/>
              </a:spcBef>
            </a:pPr>
            <a:endParaRPr lang="en-US" smtClean="0"/>
          </a:p>
          <a:p>
            <a:pPr>
              <a:spcBef>
                <a:spcPct val="0"/>
              </a:spcBef>
            </a:pPr>
            <a:r>
              <a:rPr lang="en-US" smtClean="0"/>
              <a:t>In 2012, Home Depot generated net income at a level equal to 11 times the amount of its interest expense.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cash coverage ratio compares the cash generated from operations to cash obligations. The ratio is calculated by dividing cash flow from operations before interest and taxes by the amount of interest paid.</a:t>
            </a:r>
          </a:p>
          <a:p>
            <a:pPr>
              <a:spcBef>
                <a:spcPct val="0"/>
              </a:spcBef>
            </a:pPr>
            <a:endParaRPr lang="en-US" smtClean="0"/>
          </a:p>
          <a:p>
            <a:pPr>
              <a:spcBef>
                <a:spcPct val="0"/>
              </a:spcBef>
            </a:pPr>
            <a:r>
              <a:rPr lang="en-US" smtClean="0"/>
              <a:t>On your screen, you see the cash flow from operating activities portion of Home Depot’s 2012 Statement of Cash Flows. In the numerator of this ratio, you see that we added interest paid (not interest expense) and income tax paid (not income tax expense) to cash flow from operating activities to get cash flow from operating activities before interest and taxes. Note that interest paid used in this ratio is a different amount than interest expense used in the times interest earned ratio.</a:t>
            </a:r>
          </a:p>
          <a:p>
            <a:pPr>
              <a:spcBef>
                <a:spcPct val="0"/>
              </a:spcBef>
            </a:pPr>
            <a:endParaRPr lang="en-US" smtClean="0"/>
          </a:p>
          <a:p>
            <a:pPr>
              <a:spcBef>
                <a:spcPct val="0"/>
              </a:spcBef>
            </a:pPr>
            <a:r>
              <a:rPr lang="en-US" smtClean="0"/>
              <a:t>Home Depot generated approximately 15.7 dollars in cash for each dollar of interest paid in 2012.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considering an investment decision in the stock of a corporation, potential investors should evaluate the company’s future income and growth potential on the basis of industry factors and economy-wide factors as well as individual company factors.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4781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debt-to-equity ratio measures the amount of liabilities that exists for each $1 invested by the owners. We compute the ratio by dividing total liabilities by total stockholders’ equity. </a:t>
            </a:r>
          </a:p>
          <a:p>
            <a:pPr>
              <a:spcBef>
                <a:spcPct val="0"/>
              </a:spcBef>
            </a:pPr>
            <a:endParaRPr lang="en-US" smtClean="0"/>
          </a:p>
          <a:p>
            <a:pPr>
              <a:spcBef>
                <a:spcPct val="0"/>
              </a:spcBef>
            </a:pPr>
            <a:r>
              <a:rPr lang="en-US" smtClean="0"/>
              <a:t>At the 2012 balance sheet date, Home Depot’s debt to equity ratio is 1.26, meaning the company’s creditors have provided more capital than the shareholders of Home Depot.</a:t>
            </a:r>
          </a:p>
          <a:p>
            <a:pPr>
              <a:spcBef>
                <a:spcPct val="0"/>
              </a:spcBef>
            </a:pPr>
            <a:r>
              <a:rPr lang="en-US" smtClean="0"/>
              <a:t> </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Market tests relate the current market price of a share of stock to an indicator of the return that might accrue to the investor. </a:t>
            </a:r>
            <a:r>
              <a:rPr lang="en-US" smtClean="0">
                <a:solidFill>
                  <a:srgbClr val="000000"/>
                </a:solidFill>
              </a:rPr>
              <a:t>The price/earnings ratio measures the relationship between the current market price of the stock and its earnings per share. </a:t>
            </a:r>
            <a:r>
              <a:rPr lang="en-US" smtClean="0"/>
              <a:t>Once we know the earnings per share of stock, we can calculate the price-earnings ratio by dividing the current market price per share of the company’s stock by the earnings per share. </a:t>
            </a:r>
          </a:p>
          <a:p>
            <a:pPr>
              <a:spcBef>
                <a:spcPct val="0"/>
              </a:spcBef>
            </a:pPr>
            <a:endParaRPr lang="en-US" smtClean="0"/>
          </a:p>
          <a:p>
            <a:pPr>
              <a:spcBef>
                <a:spcPct val="0"/>
              </a:spcBef>
            </a:pPr>
            <a:r>
              <a:rPr lang="en-US" smtClean="0"/>
              <a:t>Using a recent price of $60 per share for Home Depot’s common stock, we divide by the 2012 earnings per share of $2.49 to obtain a price earnings ratio of 24.1. We conclude that Home Depot’s common stock is selling in the market place for 24.1 times its earnings for 2012. </a:t>
            </a:r>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Investors are interested in the amount of income that they will receive in the form of dividends. One comparison that investors make is based on dividend yield. To determine the dividend yield ratio, we divide the annual dividend per share by the market price per share of the company’s common stock. </a:t>
            </a:r>
          </a:p>
          <a:p>
            <a:pPr>
              <a:spcBef>
                <a:spcPct val="0"/>
              </a:spcBef>
            </a:pPr>
            <a:endParaRPr lang="en-US" smtClean="0"/>
          </a:p>
          <a:p>
            <a:pPr>
              <a:spcBef>
                <a:spcPct val="0"/>
              </a:spcBef>
            </a:pPr>
            <a:r>
              <a:rPr lang="en-US" smtClean="0"/>
              <a:t>During 2012, Home Depot paid dividends of $1.16 per common share of stock outstanding. Dividing $1.16 by the share price of $60, we find that Home Depot’s dividend yield is 1.9 percent.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39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gain the most insight from financial ratios if they are compared to</a:t>
            </a:r>
          </a:p>
          <a:p>
            <a:pPr>
              <a:spcBef>
                <a:spcPct val="0"/>
              </a:spcBef>
              <a:buFontTx/>
              <a:buChar char="•"/>
            </a:pPr>
            <a:r>
              <a:rPr lang="en-US" smtClean="0"/>
              <a:t> Ratios of other companies in the same line of business.</a:t>
            </a:r>
          </a:p>
          <a:p>
            <a:pPr>
              <a:spcBef>
                <a:spcPct val="0"/>
              </a:spcBef>
              <a:buFontTx/>
              <a:buChar char="•"/>
            </a:pPr>
            <a:r>
              <a:rPr lang="en-US" smtClean="0"/>
              <a:t> Ratios from the same company over time.</a:t>
            </a:r>
          </a:p>
          <a:p>
            <a:pPr>
              <a:spcBef>
                <a:spcPct val="0"/>
              </a:spcBef>
              <a:buFontTx/>
              <a:buChar char="•"/>
            </a:pPr>
            <a:r>
              <a:rPr lang="en-US" smtClean="0"/>
              <a:t> Industry average ratios.</a:t>
            </a:r>
          </a:p>
          <a:p>
            <a:pPr>
              <a:spcBef>
                <a:spcPct val="0"/>
              </a:spcBef>
            </a:pPr>
            <a:r>
              <a:rPr lang="en-US" smtClean="0"/>
              <a:t>Care must be exercised when comparing ratios. Ratios may be computed differently by different companies. In addition, different companies use different accounting practices that have an impact on ratios. For example, the choice of first-in, first-out inventory cost flow assumptions versus last-in, first-out inventory cost flow assumptions will produce different financial statement results.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Often we must look beyond financial ratios to find the information needed to evaluate companies. For example, financial ratios may indicate rapid growth in sales and earnings which is almost always considered favorable. However, if the rapid growth is due to uneconomical expansion that cannot be sustained, the rapid growth may not be an indication of a successful business model for the long term. Financial statements do not measure all of the attributes of a business that are necessary for success. For example, financial statements do not measure the value of human capital. The most valuable assets at many companies are the skilled work force and the talented management team. These assets are not reported in the financial statements. They are examples of subjective factors that financial analysts must consider in addition to financial statement analysis in order to properly evaluate a company.</a:t>
            </a:r>
          </a:p>
          <a:p>
            <a:pPr>
              <a:spcBef>
                <a:spcPct val="0"/>
              </a:spcBef>
            </a:pPr>
            <a:endParaRPr lang="en-US" smtClean="0"/>
          </a:p>
          <a:p>
            <a:pPr>
              <a:spcBef>
                <a:spcPct val="0"/>
              </a:spcBef>
            </a:pPr>
            <a:r>
              <a:rPr lang="en-US" smtClean="0"/>
              <a:t>A securities market in which prices fully reflect available information is called an efficient market. In an efficient market, a company’s stock reacts quickly when new, relevant information is released about the company. Relevant information includes financial statement information as well as frequent press releases concerning the current operations of a business.</a:t>
            </a:r>
          </a:p>
          <a:p>
            <a:pPr>
              <a:spcBef>
                <a:spcPct val="0"/>
              </a:spcBef>
            </a:pPr>
            <a:endParaRPr lang="en-US" smtClean="0"/>
          </a:p>
          <a:p>
            <a:pPr>
              <a:spcBef>
                <a:spcPct val="0"/>
              </a:spcBef>
            </a:pPr>
            <a:r>
              <a:rPr lang="en-US"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456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Successful investors must understand a company’s business strategy.  Two strategies that can yield profitable results are product differentiation and cost differentiation.</a:t>
            </a:r>
          </a:p>
          <a:p>
            <a:pPr>
              <a:spcBef>
                <a:spcPct val="0"/>
              </a:spcBef>
            </a:pPr>
            <a:endParaRPr lang="en-US" smtClean="0"/>
          </a:p>
          <a:p>
            <a:pPr>
              <a:spcBef>
                <a:spcPct val="0"/>
              </a:spcBef>
            </a:pPr>
            <a:r>
              <a:rPr lang="en-US" smtClean="0"/>
              <a:t>A company’s business strategy leads to operating decisions that determine transactions and are ultimately reflected in the company’s financial statements.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196610"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order to compare companies or to assess the status of a single company, analysts use two different forms of analysis. </a:t>
            </a:r>
          </a:p>
          <a:p>
            <a:pPr>
              <a:spcBef>
                <a:spcPct val="0"/>
              </a:spcBef>
            </a:pPr>
            <a:endParaRPr lang="en-US" smtClean="0"/>
          </a:p>
          <a:p>
            <a:pPr>
              <a:spcBef>
                <a:spcPct val="0"/>
              </a:spcBef>
            </a:pPr>
            <a:r>
              <a:rPr lang="en-US" smtClean="0"/>
              <a:t>Time series analysis examines a single company’s financial performance over time. </a:t>
            </a:r>
            <a:br>
              <a:rPr lang="en-US" smtClean="0"/>
            </a:br>
            <a:endParaRPr lang="en-US" smtClean="0"/>
          </a:p>
          <a:p>
            <a:pPr>
              <a:spcBef>
                <a:spcPct val="0"/>
              </a:spcBef>
            </a:pPr>
            <a:r>
              <a:rPr lang="en-US" smtClean="0"/>
              <a:t>It is also important to compare the company with those of other companies in the same industry. Financial results are often affected by industry factors and economy-wide factors. By comparing one company’s financial performance with other companies in the same line of business, in the same time period, we get an indication of the relative performance of the companies. </a:t>
            </a:r>
          </a:p>
          <a:p>
            <a:pPr>
              <a:spcBef>
                <a:spcPct val="0"/>
              </a:spcBef>
            </a:pPr>
            <a:endParaRPr lang="en-US" smtClean="0"/>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865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Component percentages express all items on a financial statement in terms of one component of that statement. For the income statement, we generally express all items as a percent of net sales revenue. For the balance sheet, we generally express all items as a percent of total assets.</a:t>
            </a:r>
          </a:p>
          <a:p>
            <a:pPr>
              <a:spcBef>
                <a:spcPct val="0"/>
              </a:spcBef>
            </a:pPr>
            <a:endParaRPr lang="en-US" smtClean="0"/>
          </a:p>
          <a:p>
            <a:pPr>
              <a:spcBef>
                <a:spcPct val="0"/>
              </a:spcBef>
            </a:pPr>
            <a:r>
              <a:rPr lang="en-US" smtClean="0"/>
              <a:t>The comparative income statements of Home Depot for 2012, 2011, and 2010 appear on the next slide. </a:t>
            </a:r>
          </a:p>
          <a:p>
            <a:pPr>
              <a:spcBef>
                <a:spcPct val="55000"/>
              </a:spcBef>
            </a:pPr>
            <a:r>
              <a:rPr lang="en-US" smtClean="0"/>
              <a:t>Let’s prepare component percentage income statements for each year where net sales equal 100%.</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0070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we will look at the year 2012. We will set net sales to 100% and express all other line-items on the income statement as a percentage of net sales. </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0275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we determine the cost of sales as a percentage of net sales. For 2012, divide cost of sales of $46,133 by net sales of $70,395 and multiply by 100%. For 2012, cost of sales is 65.5% of net sales. </a:t>
            </a:r>
          </a:p>
          <a:p>
            <a:pPr>
              <a:spcBef>
                <a:spcPct val="0"/>
              </a:spcBef>
            </a:pPr>
            <a:endParaRPr lang="en-US" smtClean="0"/>
          </a:p>
          <a:p>
            <a:pPr>
              <a:spcBef>
                <a:spcPct val="0"/>
              </a:spcBef>
            </a:pPr>
            <a:r>
              <a:rPr lang="en-US" smtClean="0"/>
              <a:t>We repeat the process for gross profit and selling, general, and administrative expenses to determine that gross profit is 34.5% of net sales and that selling, general, and administrative expenses are 22.8% of net sales.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0480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Remember that component percentages express all items on a financial statement in terms of one component of that statement. For the income statement, we expressed all items as a percent of net sales revenue. The comparative income statements of Home Depot for 2012, 2011, and 2010 show that the cost of merchandise sold has declined slightly but remained generally constant at approximately 66% over the three year period, while selling, general and administrative expenses have decreased each year.</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8001000" y="6629400"/>
            <a:ext cx="990600" cy="246063"/>
          </a:xfrm>
          <a:prstGeom prst="rect">
            <a:avLst/>
          </a:prstGeom>
          <a:noFill/>
        </p:spPr>
        <p:txBody>
          <a:bodyPr>
            <a:spAutoFit/>
          </a:bodyPr>
          <a:lstStyle/>
          <a:p>
            <a:pPr algn="r" fontAlgn="auto">
              <a:spcBef>
                <a:spcPts val="0"/>
              </a:spcBef>
              <a:spcAft>
                <a:spcPts val="0"/>
              </a:spcAft>
              <a:defRPr/>
            </a:pPr>
            <a:r>
              <a:rPr lang="en-US" sz="1000" dirty="0">
                <a:latin typeface="+mn-lt"/>
              </a:rPr>
              <a:t>13-</a:t>
            </a:r>
            <a:fld id="{A152A5D3-573A-4093-9548-97E5343CCF3C}"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oleObject" Target="../embeddings/oleObject3.bin"/><Relationship Id="rId9"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13</a:t>
            </a:r>
            <a:endParaRPr lang="en-US" sz="4800" dirty="0"/>
          </a:p>
        </p:txBody>
      </p:sp>
      <p:sp>
        <p:nvSpPr>
          <p:cNvPr id="5" name="Subtitle 4"/>
          <p:cNvSpPr>
            <a:spLocks noGrp="1"/>
          </p:cNvSpPr>
          <p:nvPr>
            <p:ph type="subTitle" idx="1"/>
          </p:nvPr>
        </p:nvSpPr>
        <p:spPr>
          <a:xfrm>
            <a:off x="457200" y="3048000"/>
            <a:ext cx="8077200" cy="914400"/>
          </a:xfrm>
        </p:spPr>
        <p:txBody>
          <a:bodyPr rtlCol="0">
            <a:noAutofit/>
          </a:bodyPr>
          <a:lstStyle/>
          <a:p>
            <a:pPr fontAlgn="auto">
              <a:buFont typeface="Arial" pitchFamily="34" charset="0"/>
              <a:buNone/>
              <a:defRPr/>
            </a:pPr>
            <a:r>
              <a:rPr lang="en-US" sz="3600" dirty="0" smtClean="0">
                <a:solidFill>
                  <a:schemeClr val="tx1"/>
                </a:solidFill>
              </a:rPr>
              <a:t>Analyzing Financial Statements</a:t>
            </a:r>
            <a:endParaRPr lang="en-US" sz="36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9"/>
          <p:cNvSpPr>
            <a:spLocks noGrp="1" noChangeArrowheads="1"/>
          </p:cNvSpPr>
          <p:nvPr>
            <p:ph type="title"/>
          </p:nvPr>
        </p:nvSpPr>
        <p:spPr/>
        <p:txBody>
          <a:bodyPr/>
          <a:lstStyle/>
          <a:p>
            <a:pPr fontAlgn="auto">
              <a:spcAft>
                <a:spcPts val="0"/>
              </a:spcAft>
              <a:defRPr/>
            </a:pPr>
            <a:r>
              <a:rPr lang="en-US" dirty="0" smtClean="0"/>
              <a:t> Commonly Used Ratios</a:t>
            </a:r>
          </a:p>
        </p:txBody>
      </p:sp>
      <p:sp>
        <p:nvSpPr>
          <p:cNvPr id="237571" name="Rectangle 3"/>
          <p:cNvSpPr>
            <a:spLocks noGrp="1" noChangeArrowheads="1"/>
          </p:cNvSpPr>
          <p:nvPr>
            <p:ph type="body" idx="4294967295"/>
          </p:nvPr>
        </p:nvSpPr>
        <p:spPr>
          <a:xfrm>
            <a:off x="685800" y="1752600"/>
            <a:ext cx="7772400" cy="2895600"/>
          </a:xfrm>
          <a:solidFill>
            <a:srgbClr val="CCECFF"/>
          </a:solidFill>
          <a:ln w="12699">
            <a:solidFill>
              <a:schemeClr val="tx1"/>
            </a:solidFill>
          </a:ln>
          <a:effectLst>
            <a:outerShdw dist="71842" dir="2700000" algn="ctr" rotWithShape="0">
              <a:schemeClr val="tx1"/>
            </a:outerShdw>
          </a:effectLst>
        </p:spPr>
        <p:txBody>
          <a:bodyPr lIns="90488" tIns="44450" rIns="90488" bIns="44450" rtlCol="0">
            <a:normAutofit/>
          </a:bodyPr>
          <a:lstStyle/>
          <a:p>
            <a:pPr algn="ctr" fontAlgn="auto">
              <a:buFont typeface="Wingdings" pitchFamily="2" charset="2"/>
              <a:buNone/>
              <a:defRPr/>
            </a:pPr>
            <a:r>
              <a:rPr lang="en-US" sz="3200" dirty="0"/>
              <a:t> The </a:t>
            </a:r>
            <a:r>
              <a:rPr lang="en-US" sz="3200" dirty="0" smtClean="0"/>
              <a:t>2012 </a:t>
            </a:r>
            <a:r>
              <a:rPr lang="en-US" sz="3200" dirty="0"/>
              <a:t>and </a:t>
            </a:r>
            <a:r>
              <a:rPr lang="en-US" sz="3200" dirty="0" smtClean="0"/>
              <a:t>2011 </a:t>
            </a:r>
            <a:r>
              <a:rPr lang="en-US" sz="3200" dirty="0"/>
              <a:t>balance sheets for Home Depot are presented next.</a:t>
            </a:r>
          </a:p>
          <a:p>
            <a:pPr algn="ctr" fontAlgn="auto">
              <a:spcBef>
                <a:spcPct val="40000"/>
              </a:spcBef>
              <a:buFont typeface="Wingdings" pitchFamily="2" charset="2"/>
              <a:buNone/>
              <a:defRPr/>
            </a:pPr>
            <a:r>
              <a:rPr lang="en-US" sz="3200" dirty="0"/>
              <a:t> We will be referring to these financial statements throughout the ratio analyses.</a:t>
            </a:r>
          </a:p>
        </p:txBody>
      </p:sp>
      <p:grpSp>
        <p:nvGrpSpPr>
          <p:cNvPr id="186409" name="Group 4"/>
          <p:cNvGrpSpPr>
            <a:grpSpLocks/>
          </p:cNvGrpSpPr>
          <p:nvPr/>
        </p:nvGrpSpPr>
        <p:grpSpPr bwMode="auto">
          <a:xfrm>
            <a:off x="2593975" y="4953000"/>
            <a:ext cx="3946525" cy="1600200"/>
            <a:chOff x="1440" y="3312"/>
            <a:chExt cx="2486" cy="1008"/>
          </a:xfrm>
        </p:grpSpPr>
        <p:graphicFrame>
          <p:nvGraphicFramePr>
            <p:cNvPr id="186406" name="Object 38"/>
            <p:cNvGraphicFramePr>
              <a:graphicFrameLocks noChangeAspect="1"/>
            </p:cNvGraphicFramePr>
            <p:nvPr/>
          </p:nvGraphicFramePr>
          <p:xfrm>
            <a:off x="1440" y="3316"/>
            <a:ext cx="2486" cy="1004"/>
          </p:xfrm>
          <a:graphic>
            <a:graphicData uri="http://schemas.openxmlformats.org/presentationml/2006/ole">
              <mc:AlternateContent xmlns:mc="http://schemas.openxmlformats.org/markup-compatibility/2006">
                <mc:Choice xmlns:v="urn:schemas-microsoft-com:vml" Requires="v">
                  <p:oleObj spid="_x0000_s186410" name="Clip" r:id="rId4" imgW="1338840" imgH="541440" progId="">
                    <p:embed/>
                  </p:oleObj>
                </mc:Choice>
                <mc:Fallback>
                  <p:oleObj name="Clip" r:id="rId4" imgW="1338840" imgH="541440"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3316"/>
                          <a:ext cx="2486" cy="1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410" name="Rectangle 6"/>
            <p:cNvSpPr>
              <a:spLocks noChangeArrowheads="1"/>
            </p:cNvSpPr>
            <p:nvPr/>
          </p:nvSpPr>
          <p:spPr bwMode="auto">
            <a:xfrm>
              <a:off x="1824" y="3312"/>
              <a:ext cx="1728" cy="336"/>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solidFill>
                    <a:srgbClr val="CC3300"/>
                  </a:solidFill>
                  <a:cs typeface="Arial" charset="0"/>
                </a:rPr>
                <a:t>Home Depot</a:t>
              </a:r>
            </a:p>
          </p:txBody>
        </p:sp>
      </p:gr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52400"/>
            <a:ext cx="7162800" cy="6540500"/>
          </a:xfrm>
          <a:prstGeom prst="rect">
            <a:avLst/>
          </a:prstGeom>
          <a:ln>
            <a:solidFill>
              <a:schemeClr val="accent3">
                <a:lumMod val="75000"/>
              </a:schemeClr>
            </a:solidFill>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1" name="Group 5"/>
          <p:cNvGrpSpPr>
            <a:grpSpLocks/>
          </p:cNvGrpSpPr>
          <p:nvPr/>
        </p:nvGrpSpPr>
        <p:grpSpPr bwMode="auto">
          <a:xfrm>
            <a:off x="914400" y="76200"/>
            <a:ext cx="7543800" cy="6715125"/>
            <a:chOff x="914400" y="76200"/>
            <a:chExt cx="7543801" cy="6715345"/>
          </a:xfrm>
        </p:grpSpPr>
        <p:pic>
          <p:nvPicPr>
            <p:cNvPr id="2" name="Picture 1"/>
            <p:cNvPicPr>
              <a:picLocks noChangeAspect="1"/>
            </p:cNvPicPr>
            <p:nvPr/>
          </p:nvPicPr>
          <p:blipFill>
            <a:blip r:embed="rId3"/>
            <a:stretch>
              <a:fillRect/>
            </a:stretch>
          </p:blipFill>
          <p:spPr>
            <a:xfrm>
              <a:off x="914400" y="76200"/>
              <a:ext cx="7543801" cy="3571992"/>
            </a:xfrm>
            <a:prstGeom prst="rect">
              <a:avLst/>
            </a:prstGeom>
            <a:ln>
              <a:solidFill>
                <a:schemeClr val="accent3">
                  <a:lumMod val="75000"/>
                </a:schemeClr>
              </a:solidFill>
            </a:ln>
          </p:spPr>
        </p:pic>
        <p:pic>
          <p:nvPicPr>
            <p:cNvPr id="4" name="Picture 3"/>
            <p:cNvPicPr>
              <a:picLocks noChangeAspect="1"/>
            </p:cNvPicPr>
            <p:nvPr/>
          </p:nvPicPr>
          <p:blipFill>
            <a:blip r:embed="rId4"/>
            <a:stretch>
              <a:fillRect/>
            </a:stretch>
          </p:blipFill>
          <p:spPr>
            <a:xfrm>
              <a:off x="914400" y="3581515"/>
              <a:ext cx="7543801" cy="3210030"/>
            </a:xfrm>
            <a:prstGeom prst="rect">
              <a:avLst/>
            </a:prstGeom>
            <a:ln>
              <a:solidFill>
                <a:schemeClr val="accent3">
                  <a:lumMod val="75000"/>
                </a:schemeClr>
              </a:solidFill>
            </a:ln>
          </p:spPr>
        </p:pic>
      </p:gr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a:spLocks noGrp="1" noChangeArrowheads="1"/>
          </p:cNvSpPr>
          <p:nvPr>
            <p:ph type="title"/>
          </p:nvPr>
        </p:nvSpPr>
        <p:spPr/>
        <p:txBody>
          <a:bodyPr/>
          <a:lstStyle/>
          <a:p>
            <a:pPr fontAlgn="auto">
              <a:spcAft>
                <a:spcPts val="0"/>
              </a:spcAft>
              <a:defRPr/>
            </a:pPr>
            <a:r>
              <a:rPr lang="en-US" dirty="0" smtClean="0"/>
              <a:t>Test of Profitability </a:t>
            </a:r>
            <a:r>
              <a:rPr lang="en-US" dirty="0" smtClean="0">
                <a:cs typeface="Arial" panose="020B0604020202020204" pitchFamily="34" charset="0"/>
              </a:rPr>
              <a:t>─ </a:t>
            </a:r>
            <a:r>
              <a:rPr lang="en-US" dirty="0" smtClean="0"/>
              <a:t>Return on Equity</a:t>
            </a:r>
          </a:p>
        </p:txBody>
      </p:sp>
      <p:grpSp>
        <p:nvGrpSpPr>
          <p:cNvPr id="2" name="Group 3"/>
          <p:cNvGrpSpPr>
            <a:grpSpLocks/>
          </p:cNvGrpSpPr>
          <p:nvPr/>
        </p:nvGrpSpPr>
        <p:grpSpPr bwMode="auto">
          <a:xfrm>
            <a:off x="617538" y="3997325"/>
            <a:ext cx="8299450" cy="1031875"/>
            <a:chOff x="494" y="1969"/>
            <a:chExt cx="5228" cy="650"/>
          </a:xfrm>
        </p:grpSpPr>
        <p:sp>
          <p:nvSpPr>
            <p:cNvPr id="211978" name="Rectangle 4"/>
            <p:cNvSpPr>
              <a:spLocks noChangeArrowheads="1"/>
            </p:cNvSpPr>
            <p:nvPr/>
          </p:nvSpPr>
          <p:spPr bwMode="auto">
            <a:xfrm>
              <a:off x="494" y="2116"/>
              <a:ext cx="1659" cy="332"/>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Return on Equity</a:t>
              </a:r>
            </a:p>
          </p:txBody>
        </p:sp>
        <p:sp>
          <p:nvSpPr>
            <p:cNvPr id="211979" name="Rectangle 5"/>
            <p:cNvSpPr>
              <a:spLocks noChangeArrowheads="1"/>
            </p:cNvSpPr>
            <p:nvPr/>
          </p:nvSpPr>
          <p:spPr bwMode="auto">
            <a:xfrm>
              <a:off x="2536" y="1969"/>
              <a:ext cx="2189" cy="650"/>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$3,883</a:t>
              </a:r>
            </a:p>
            <a:p>
              <a:pPr eaLnBrk="0" hangingPunct="0">
                <a:lnSpc>
                  <a:spcPct val="120000"/>
                </a:lnSpc>
                <a:spcBef>
                  <a:spcPct val="15000"/>
                </a:spcBef>
              </a:pPr>
              <a:r>
                <a:rPr lang="en-US" sz="2400" b="1">
                  <a:cs typeface="Arial" charset="0"/>
                </a:rPr>
                <a:t>($17,898 + $18,889) ÷ 2</a:t>
              </a:r>
            </a:p>
          </p:txBody>
        </p:sp>
        <p:sp>
          <p:nvSpPr>
            <p:cNvPr id="211980" name="Rectangle 6"/>
            <p:cNvSpPr>
              <a:spLocks noChangeArrowheads="1"/>
            </p:cNvSpPr>
            <p:nvPr/>
          </p:nvSpPr>
          <p:spPr bwMode="auto">
            <a:xfrm>
              <a:off x="2208" y="2139"/>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11981" name="Rectangle 7"/>
            <p:cNvSpPr>
              <a:spLocks noChangeArrowheads="1"/>
            </p:cNvSpPr>
            <p:nvPr/>
          </p:nvSpPr>
          <p:spPr bwMode="auto">
            <a:xfrm>
              <a:off x="4729" y="2139"/>
              <a:ext cx="993"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  21.1% </a:t>
              </a:r>
            </a:p>
          </p:txBody>
        </p:sp>
        <p:sp>
          <p:nvSpPr>
            <p:cNvPr id="211982" name="Line 8"/>
            <p:cNvSpPr>
              <a:spLocks noChangeShapeType="1"/>
            </p:cNvSpPr>
            <p:nvPr/>
          </p:nvSpPr>
          <p:spPr bwMode="auto">
            <a:xfrm>
              <a:off x="2592" y="2282"/>
              <a:ext cx="2048" cy="0"/>
            </a:xfrm>
            <a:prstGeom prst="line">
              <a:avLst/>
            </a:prstGeom>
            <a:noFill/>
            <a:ln w="25399">
              <a:solidFill>
                <a:schemeClr val="tx1"/>
              </a:solidFill>
              <a:round/>
              <a:headEnd/>
              <a:tailEnd/>
            </a:ln>
          </p:spPr>
          <p:txBody>
            <a:bodyPr wrap="none" anchor="ctr"/>
            <a:lstStyle/>
            <a:p>
              <a:endParaRPr lang="en-US"/>
            </a:p>
          </p:txBody>
        </p:sp>
      </p:grpSp>
      <p:grpSp>
        <p:nvGrpSpPr>
          <p:cNvPr id="3" name="Group 9"/>
          <p:cNvGrpSpPr>
            <a:grpSpLocks/>
          </p:cNvGrpSpPr>
          <p:nvPr/>
        </p:nvGrpSpPr>
        <p:grpSpPr bwMode="auto">
          <a:xfrm>
            <a:off x="490538" y="2843213"/>
            <a:ext cx="8259762" cy="976312"/>
            <a:chOff x="427" y="1235"/>
            <a:chExt cx="4281" cy="615"/>
          </a:xfrm>
        </p:grpSpPr>
        <p:sp>
          <p:nvSpPr>
            <p:cNvPr id="211974" name="Rectangle 10"/>
            <p:cNvSpPr>
              <a:spLocks noChangeArrowheads="1"/>
            </p:cNvSpPr>
            <p:nvPr/>
          </p:nvSpPr>
          <p:spPr bwMode="auto">
            <a:xfrm>
              <a:off x="2148" y="1235"/>
              <a:ext cx="2560" cy="615"/>
            </a:xfrm>
            <a:prstGeom prst="rect">
              <a:avLst/>
            </a:prstGeom>
            <a:noFill/>
            <a:ln w="9525">
              <a:noFill/>
              <a:miter lim="800000"/>
              <a:headEnd/>
              <a:tailEnd/>
            </a:ln>
          </p:spPr>
          <p:txBody>
            <a:bodyPr lIns="90488" tIns="44450" rIns="90488" bIns="44450">
              <a:spAutoFit/>
            </a:bodyPr>
            <a:lstStyle/>
            <a:p>
              <a:pPr eaLnBrk="0" hangingPunct="0">
                <a:lnSpc>
                  <a:spcPct val="120000"/>
                </a:lnSpc>
              </a:pPr>
              <a:r>
                <a:rPr lang="en-US" sz="2400" b="1">
                  <a:cs typeface="Arial" charset="0"/>
                </a:rPr>
                <a:t>                   Net Income </a:t>
              </a:r>
            </a:p>
            <a:p>
              <a:pPr eaLnBrk="0" hangingPunct="0">
                <a:lnSpc>
                  <a:spcPct val="120000"/>
                </a:lnSpc>
              </a:pPr>
              <a:r>
                <a:rPr lang="en-US" sz="2400" b="1">
                  <a:cs typeface="Arial" charset="0"/>
                </a:rPr>
                <a:t>  </a:t>
              </a:r>
              <a:r>
                <a:rPr lang="en-US" sz="2400" b="1">
                  <a:solidFill>
                    <a:srgbClr val="FF6600"/>
                  </a:solidFill>
                  <a:cs typeface="Arial" charset="0"/>
                </a:rPr>
                <a:t> </a:t>
              </a:r>
              <a:r>
                <a:rPr lang="en-US" sz="2400" b="1">
                  <a:solidFill>
                    <a:srgbClr val="FF3300"/>
                  </a:solidFill>
                  <a:cs typeface="Arial" charset="0"/>
                </a:rPr>
                <a:t>Average</a:t>
              </a:r>
              <a:r>
                <a:rPr lang="en-US" sz="2400" b="1">
                  <a:cs typeface="Arial" charset="0"/>
                </a:rPr>
                <a:t> Stockholders’ Equity</a:t>
              </a:r>
            </a:p>
          </p:txBody>
        </p:sp>
        <p:sp>
          <p:nvSpPr>
            <p:cNvPr id="211975" name="Rectangle 11"/>
            <p:cNvSpPr>
              <a:spLocks noChangeArrowheads="1"/>
            </p:cNvSpPr>
            <p:nvPr/>
          </p:nvSpPr>
          <p:spPr bwMode="auto">
            <a:xfrm>
              <a:off x="427" y="1392"/>
              <a:ext cx="1461" cy="336"/>
            </a:xfrm>
            <a:prstGeom prst="rect">
              <a:avLst/>
            </a:prstGeom>
            <a:noFill/>
            <a:ln w="9525">
              <a:noFill/>
              <a:miter lim="800000"/>
              <a:headEnd/>
              <a:tailEnd/>
            </a:ln>
          </p:spPr>
          <p:txBody>
            <a:bodyPr lIns="90488" tIns="44450" rIns="90488" bIns="44450">
              <a:spAutoFit/>
            </a:bodyPr>
            <a:lstStyle/>
            <a:p>
              <a:pPr algn="ctr" eaLnBrk="0" hangingPunct="0">
                <a:lnSpc>
                  <a:spcPct val="120000"/>
                </a:lnSpc>
              </a:pPr>
              <a:r>
                <a:rPr lang="en-US" sz="2400" b="1">
                  <a:cs typeface="Arial" charset="0"/>
                </a:rPr>
                <a:t>Return on Equity</a:t>
              </a:r>
            </a:p>
          </p:txBody>
        </p:sp>
        <p:sp>
          <p:nvSpPr>
            <p:cNvPr id="211976" name="Rectangle 12"/>
            <p:cNvSpPr>
              <a:spLocks noChangeArrowheads="1"/>
            </p:cNvSpPr>
            <p:nvPr/>
          </p:nvSpPr>
          <p:spPr bwMode="auto">
            <a:xfrm>
              <a:off x="1900" y="1415"/>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11977" name="Line 13"/>
            <p:cNvSpPr>
              <a:spLocks noChangeShapeType="1"/>
            </p:cNvSpPr>
            <p:nvPr/>
          </p:nvSpPr>
          <p:spPr bwMode="auto">
            <a:xfrm>
              <a:off x="2323" y="1558"/>
              <a:ext cx="2216" cy="0"/>
            </a:xfrm>
            <a:prstGeom prst="line">
              <a:avLst/>
            </a:prstGeom>
            <a:noFill/>
            <a:ln w="25399">
              <a:solidFill>
                <a:schemeClr val="tx1"/>
              </a:solidFill>
              <a:round/>
              <a:headEnd/>
              <a:tailEnd/>
            </a:ln>
          </p:spPr>
          <p:txBody>
            <a:bodyPr wrap="none" anchor="ctr"/>
            <a:lstStyle/>
            <a:p>
              <a:endParaRPr lang="en-US"/>
            </a:p>
          </p:txBody>
        </p:sp>
      </p:grpSp>
      <p:sp>
        <p:nvSpPr>
          <p:cNvPr id="241678" name="Rectangle 14"/>
          <p:cNvSpPr>
            <a:spLocks noChangeArrowheads="1"/>
          </p:cNvSpPr>
          <p:nvPr/>
        </p:nvSpPr>
        <p:spPr bwMode="auto">
          <a:xfrm>
            <a:off x="609600" y="5181600"/>
            <a:ext cx="7924800" cy="1382713"/>
          </a:xfrm>
          <a:prstGeom prst="rect">
            <a:avLst/>
          </a:prstGeom>
          <a:solidFill>
            <a:schemeClr val="accent3">
              <a:lumMod val="40000"/>
              <a:lumOff val="60000"/>
            </a:schemeClr>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chemeClr val="accent3">
                    <a:lumMod val="50000"/>
                  </a:schemeClr>
                </a:solidFill>
                <a:cs typeface="Arial" charset="0"/>
              </a:rPr>
              <a:t>This measure indicates how much income was earned for every dollar invested by the owners.</a:t>
            </a:r>
          </a:p>
        </p:txBody>
      </p:sp>
      <p:sp>
        <p:nvSpPr>
          <p:cNvPr id="15" name="Rectangle 3"/>
          <p:cNvSpPr txBox="1">
            <a:spLocks noChangeArrowheads="1"/>
          </p:cNvSpPr>
          <p:nvPr/>
        </p:nvSpPr>
        <p:spPr bwMode="auto">
          <a:xfrm>
            <a:off x="685800" y="1524000"/>
            <a:ext cx="7772400" cy="1028700"/>
          </a:xfrm>
          <a:prstGeom prst="rect">
            <a:avLst/>
          </a:prstGeom>
          <a:solidFill>
            <a:srgbClr val="FFFFCC"/>
          </a:solidFill>
          <a:ln w="12699">
            <a:solidFill>
              <a:schemeClr val="tx1"/>
            </a:solidFill>
            <a:miter lim="800000"/>
            <a:headEnd/>
            <a:tailEnd/>
          </a:ln>
          <a:effectLst>
            <a:outerShdw dist="71842" dir="2700000" algn="ctr" rotWithShape="0">
              <a:schemeClr val="tx1"/>
            </a:outerShdw>
          </a:effectLst>
        </p:spPr>
        <p:txBody>
          <a:bodyPr lIns="90488" tIns="44450" rIns="90488" bIns="44450"/>
          <a:lstStyle/>
          <a:p>
            <a:pPr marL="273050" indent="-273050" algn="ctr" eaLnBrk="0" fontAlgn="auto" hangingPunct="0">
              <a:spcBef>
                <a:spcPct val="45000"/>
              </a:spcBef>
              <a:spcAft>
                <a:spcPts val="0"/>
              </a:spcAft>
              <a:buClr>
                <a:schemeClr val="accent1"/>
              </a:buClr>
              <a:buSzPct val="76000"/>
              <a:buFont typeface="Wingdings" pitchFamily="2" charset="2"/>
              <a:buNone/>
              <a:defRPr/>
            </a:pPr>
            <a:r>
              <a:rPr lang="en-US" sz="2800" dirty="0">
                <a:latin typeface="+mn-lt"/>
                <a:cs typeface="Arial" charset="0"/>
              </a:rPr>
              <a:t> Profitability is a primary measure of</a:t>
            </a:r>
            <a:br>
              <a:rPr lang="en-US" sz="2800" dirty="0">
                <a:latin typeface="+mn-lt"/>
                <a:cs typeface="Arial" charset="0"/>
              </a:rPr>
            </a:br>
            <a:r>
              <a:rPr lang="en-US" sz="2800" dirty="0">
                <a:latin typeface="+mn-lt"/>
                <a:cs typeface="Arial" charset="0"/>
              </a:rPr>
              <a:t>the overall success of a company.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1678"/>
                                        </p:tgtEl>
                                        <p:attrNameLst>
                                          <p:attrName>style.visibility</p:attrName>
                                        </p:attrNameLst>
                                      </p:cBhvr>
                                      <p:to>
                                        <p:strVal val="visible"/>
                                      </p:to>
                                    </p:set>
                                    <p:animEffect transition="in" filter="slide(fromLeft)">
                                      <p:cBhvr>
                                        <p:cTn id="10" dur="500"/>
                                        <p:tgtEl>
                                          <p:spTgt spid="241678"/>
                                        </p:tgtEl>
                                      </p:cBhvr>
                                    </p:animEffect>
                                  </p:childTnLst>
                                </p:cTn>
                              </p:par>
                            </p:childTnLst>
                          </p:cTn>
                        </p:par>
                        <p:par>
                          <p:cTn id="11" fill="hold" nodeType="afterGroup">
                            <p:stCondLst>
                              <p:cond delay="1000"/>
                            </p:stCondLst>
                            <p:childTnLst>
                              <p:par>
                                <p:cTn id="12" presetID="1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41"/>
          <p:cNvSpPr>
            <a:spLocks noGrp="1" noChangeArrowheads="1"/>
          </p:cNvSpPr>
          <p:nvPr>
            <p:ph type="title"/>
          </p:nvPr>
        </p:nvSpPr>
        <p:spPr>
          <a:xfrm>
            <a:off x="457200" y="57150"/>
            <a:ext cx="8382000" cy="1371600"/>
          </a:xfrm>
        </p:spPr>
        <p:txBody>
          <a:bodyPr/>
          <a:lstStyle/>
          <a:p>
            <a:pPr fontAlgn="auto">
              <a:spcAft>
                <a:spcPts val="0"/>
              </a:spcAft>
              <a:defRPr/>
            </a:pPr>
            <a:r>
              <a:rPr lang="en-US" dirty="0" smtClean="0"/>
              <a:t>Test of Profitability </a:t>
            </a:r>
            <a:r>
              <a:rPr lang="en-US" dirty="0" smtClean="0">
                <a:cs typeface="Arial" panose="020B0604020202020204" pitchFamily="34" charset="0"/>
              </a:rPr>
              <a:t>─ </a:t>
            </a:r>
            <a:r>
              <a:rPr lang="en-US" dirty="0" smtClean="0"/>
              <a:t>Return on Assets</a:t>
            </a:r>
          </a:p>
        </p:txBody>
      </p:sp>
      <p:grpSp>
        <p:nvGrpSpPr>
          <p:cNvPr id="214018" name="Group 1042"/>
          <p:cNvGrpSpPr>
            <a:grpSpLocks/>
          </p:cNvGrpSpPr>
          <p:nvPr/>
        </p:nvGrpSpPr>
        <p:grpSpPr bwMode="auto">
          <a:xfrm>
            <a:off x="312738" y="1338263"/>
            <a:ext cx="8588375" cy="985837"/>
            <a:chOff x="197" y="996"/>
            <a:chExt cx="5410" cy="621"/>
          </a:xfrm>
        </p:grpSpPr>
        <p:sp>
          <p:nvSpPr>
            <p:cNvPr id="214028" name="Rectangle 1028"/>
            <p:cNvSpPr>
              <a:spLocks noChangeArrowheads="1"/>
            </p:cNvSpPr>
            <p:nvPr/>
          </p:nvSpPr>
          <p:spPr bwMode="auto">
            <a:xfrm>
              <a:off x="197" y="996"/>
              <a:ext cx="1020"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Return on</a:t>
              </a:r>
              <a:br>
                <a:rPr lang="en-US" sz="2400" b="1">
                  <a:cs typeface="Arial" charset="0"/>
                </a:rPr>
              </a:br>
              <a:r>
                <a:rPr lang="en-US" sz="2400" b="1">
                  <a:cs typeface="Arial" charset="0"/>
                </a:rPr>
                <a:t> Assets</a:t>
              </a:r>
            </a:p>
          </p:txBody>
        </p:sp>
        <p:sp>
          <p:nvSpPr>
            <p:cNvPr id="214029" name="Rectangle 1029"/>
            <p:cNvSpPr>
              <a:spLocks noChangeArrowheads="1"/>
            </p:cNvSpPr>
            <p:nvPr/>
          </p:nvSpPr>
          <p:spPr bwMode="auto">
            <a:xfrm>
              <a:off x="1669" y="1009"/>
              <a:ext cx="3938"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Net Income + Interest Expense (net of tax)</a:t>
              </a:r>
            </a:p>
            <a:p>
              <a:pPr algn="ctr" eaLnBrk="0" hangingPunct="0">
                <a:lnSpc>
                  <a:spcPct val="120000"/>
                </a:lnSpc>
              </a:pPr>
              <a:r>
                <a:rPr lang="en-US" sz="2400" b="1">
                  <a:solidFill>
                    <a:srgbClr val="FF3300"/>
                  </a:solidFill>
                  <a:cs typeface="Arial" charset="0"/>
                </a:rPr>
                <a:t>Average </a:t>
              </a:r>
              <a:r>
                <a:rPr lang="en-US" sz="2400" b="1">
                  <a:cs typeface="Arial" charset="0"/>
                </a:rPr>
                <a:t>Total Assets</a:t>
              </a:r>
            </a:p>
          </p:txBody>
        </p:sp>
        <p:sp>
          <p:nvSpPr>
            <p:cNvPr id="214030" name="Rectangle 1030"/>
            <p:cNvSpPr>
              <a:spLocks noChangeArrowheads="1"/>
            </p:cNvSpPr>
            <p:nvPr/>
          </p:nvSpPr>
          <p:spPr bwMode="auto">
            <a:xfrm>
              <a:off x="1333" y="1179"/>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14031" name="Line 1031"/>
            <p:cNvSpPr>
              <a:spLocks noChangeShapeType="1"/>
            </p:cNvSpPr>
            <p:nvPr/>
          </p:nvSpPr>
          <p:spPr bwMode="auto">
            <a:xfrm>
              <a:off x="1728" y="1322"/>
              <a:ext cx="3792" cy="0"/>
            </a:xfrm>
            <a:prstGeom prst="line">
              <a:avLst/>
            </a:prstGeom>
            <a:noFill/>
            <a:ln w="25399">
              <a:solidFill>
                <a:schemeClr val="tx1"/>
              </a:solidFill>
              <a:round/>
              <a:headEnd/>
              <a:tailEnd/>
            </a:ln>
          </p:spPr>
          <p:txBody>
            <a:bodyPr wrap="none" anchor="ctr"/>
            <a:lstStyle/>
            <a:p>
              <a:endParaRPr lang="en-US"/>
            </a:p>
          </p:txBody>
        </p:sp>
      </p:grpSp>
      <p:grpSp>
        <p:nvGrpSpPr>
          <p:cNvPr id="3" name="Group 1032"/>
          <p:cNvGrpSpPr>
            <a:grpSpLocks/>
          </p:cNvGrpSpPr>
          <p:nvPr/>
        </p:nvGrpSpPr>
        <p:grpSpPr bwMode="auto">
          <a:xfrm>
            <a:off x="304800" y="2652713"/>
            <a:ext cx="7791450" cy="966787"/>
            <a:chOff x="564" y="1824"/>
            <a:chExt cx="4908" cy="609"/>
          </a:xfrm>
        </p:grpSpPr>
        <p:grpSp>
          <p:nvGrpSpPr>
            <p:cNvPr id="214022" name="Group 1033"/>
            <p:cNvGrpSpPr>
              <a:grpSpLocks/>
            </p:cNvGrpSpPr>
            <p:nvPr/>
          </p:nvGrpSpPr>
          <p:grpSpPr bwMode="auto">
            <a:xfrm>
              <a:off x="564" y="1824"/>
              <a:ext cx="4908" cy="609"/>
              <a:chOff x="564" y="1824"/>
              <a:chExt cx="4908" cy="609"/>
            </a:xfrm>
          </p:grpSpPr>
          <p:sp>
            <p:nvSpPr>
              <p:cNvPr id="214024" name="Rectangle 1034"/>
              <p:cNvSpPr>
                <a:spLocks noChangeArrowheads="1"/>
              </p:cNvSpPr>
              <p:nvPr/>
            </p:nvSpPr>
            <p:spPr bwMode="auto">
              <a:xfrm>
                <a:off x="564" y="1824"/>
                <a:ext cx="1020"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Return on</a:t>
                </a:r>
                <a:br>
                  <a:rPr lang="en-US" sz="2400" b="1">
                    <a:cs typeface="Arial" charset="0"/>
                  </a:rPr>
                </a:br>
                <a:r>
                  <a:rPr lang="en-US" sz="2400" b="1">
                    <a:cs typeface="Arial" charset="0"/>
                  </a:rPr>
                  <a:t> Assets</a:t>
                </a:r>
              </a:p>
            </p:txBody>
          </p:sp>
          <p:sp>
            <p:nvSpPr>
              <p:cNvPr id="214025" name="Rectangle 1035"/>
              <p:cNvSpPr>
                <a:spLocks noChangeArrowheads="1"/>
              </p:cNvSpPr>
              <p:nvPr/>
            </p:nvSpPr>
            <p:spPr bwMode="auto">
              <a:xfrm>
                <a:off x="1987" y="1825"/>
                <a:ext cx="2525" cy="608"/>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$3,883 + ($606 × (1 - .34)) </a:t>
                </a:r>
              </a:p>
              <a:p>
                <a:pPr eaLnBrk="0" hangingPunct="0">
                  <a:lnSpc>
                    <a:spcPct val="120000"/>
                  </a:lnSpc>
                </a:pPr>
                <a:r>
                  <a:rPr lang="en-US" sz="2400" b="1">
                    <a:cs typeface="Arial" charset="0"/>
                  </a:rPr>
                  <a:t> ($40,518 + $40,125) ÷ 2</a:t>
                </a:r>
              </a:p>
            </p:txBody>
          </p:sp>
          <p:sp>
            <p:nvSpPr>
              <p:cNvPr id="214026" name="Rectangle 1036"/>
              <p:cNvSpPr>
                <a:spLocks noChangeArrowheads="1"/>
              </p:cNvSpPr>
              <p:nvPr/>
            </p:nvSpPr>
            <p:spPr bwMode="auto">
              <a:xfrm>
                <a:off x="1699" y="1996"/>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14027" name="Rectangle 1037"/>
              <p:cNvSpPr>
                <a:spLocks noChangeArrowheads="1"/>
              </p:cNvSpPr>
              <p:nvPr/>
            </p:nvSpPr>
            <p:spPr bwMode="auto">
              <a:xfrm>
                <a:off x="4352" y="1996"/>
                <a:ext cx="1120" cy="286"/>
              </a:xfrm>
              <a:prstGeom prst="rect">
                <a:avLst/>
              </a:prstGeom>
              <a:noFill/>
              <a:ln w="9525">
                <a:noFill/>
                <a:miter lim="800000"/>
                <a:headEnd/>
                <a:tailEnd/>
              </a:ln>
            </p:spPr>
            <p:txBody>
              <a:bodyPr lIns="90488" tIns="44450" rIns="90488" bIns="44450">
                <a:spAutoFit/>
              </a:bodyPr>
              <a:lstStyle/>
              <a:p>
                <a:pPr eaLnBrk="0" hangingPunct="0"/>
                <a:r>
                  <a:rPr lang="en-US" sz="2400" b="1">
                    <a:cs typeface="Arial" charset="0"/>
                  </a:rPr>
                  <a:t> =   10.6%</a:t>
                </a:r>
              </a:p>
            </p:txBody>
          </p:sp>
        </p:grpSp>
        <p:sp>
          <p:nvSpPr>
            <p:cNvPr id="214023" name="Line 1038"/>
            <p:cNvSpPr>
              <a:spLocks noChangeShapeType="1"/>
            </p:cNvSpPr>
            <p:nvPr/>
          </p:nvSpPr>
          <p:spPr bwMode="auto">
            <a:xfrm>
              <a:off x="2096" y="2139"/>
              <a:ext cx="2134" cy="0"/>
            </a:xfrm>
            <a:prstGeom prst="line">
              <a:avLst/>
            </a:prstGeom>
            <a:noFill/>
            <a:ln w="25399">
              <a:solidFill>
                <a:schemeClr val="tx1"/>
              </a:solidFill>
              <a:round/>
              <a:headEnd/>
              <a:tailEnd/>
            </a:ln>
          </p:spPr>
          <p:txBody>
            <a:bodyPr wrap="none" anchor="ctr"/>
            <a:lstStyle/>
            <a:p>
              <a:endParaRPr lang="en-US"/>
            </a:p>
          </p:txBody>
        </p:sp>
      </p:grpSp>
      <p:sp>
        <p:nvSpPr>
          <p:cNvPr id="243727" name="Rectangle 1039"/>
          <p:cNvSpPr>
            <a:spLocks noChangeArrowheads="1"/>
          </p:cNvSpPr>
          <p:nvPr/>
        </p:nvSpPr>
        <p:spPr bwMode="auto">
          <a:xfrm>
            <a:off x="228600" y="4557713"/>
            <a:ext cx="8686800" cy="1854200"/>
          </a:xfrm>
          <a:prstGeom prst="rect">
            <a:avLst/>
          </a:prstGeom>
          <a:solidFill>
            <a:srgbClr val="CCECFF"/>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800" b="1" dirty="0">
                <a:latin typeface="+mn-lt"/>
              </a:rPr>
              <a:t>This ratio measures how well assets have been employed by the business. </a:t>
            </a:r>
            <a:r>
              <a:rPr lang="en-US" sz="2800" b="1" dirty="0">
                <a:cs typeface="Arial" charset="0"/>
              </a:rPr>
              <a:t>Many analysts consider this ratio as the best overall measure of a company’s profitability.</a:t>
            </a:r>
          </a:p>
        </p:txBody>
      </p:sp>
      <p:sp>
        <p:nvSpPr>
          <p:cNvPr id="243728" name="Rectangle 1040"/>
          <p:cNvSpPr>
            <a:spLocks noChangeArrowheads="1"/>
          </p:cNvSpPr>
          <p:nvPr/>
        </p:nvSpPr>
        <p:spPr bwMode="auto">
          <a:xfrm>
            <a:off x="3200400" y="3719513"/>
            <a:ext cx="2819400" cy="609600"/>
          </a:xfrm>
          <a:prstGeom prst="rect">
            <a:avLst/>
          </a:prstGeom>
          <a:solidFill>
            <a:srgbClr val="FFFFCC"/>
          </a:solidFill>
          <a:ln w="76200" cmpd="tri">
            <a:solidFill>
              <a:schemeClr val="accent4">
                <a:lumMod val="50000"/>
              </a:schemeClr>
            </a:solidFill>
            <a:miter lim="800000"/>
            <a:headEnd/>
            <a:tailEnd/>
          </a:ln>
        </p:spPr>
        <p:txBody>
          <a:bodyPr wrap="none" anchor="ctr"/>
          <a:lstStyle/>
          <a:p>
            <a:pPr algn="ctr" eaLnBrk="0" fontAlgn="auto" hangingPunct="0">
              <a:spcBef>
                <a:spcPts val="0"/>
              </a:spcBef>
              <a:spcAft>
                <a:spcPts val="0"/>
              </a:spcAft>
              <a:defRPr/>
            </a:pPr>
            <a:r>
              <a:rPr lang="en-US" b="1" dirty="0">
                <a:solidFill>
                  <a:srgbClr val="FF6600"/>
                </a:solidFill>
                <a:cs typeface="Arial" charset="0"/>
              </a:rPr>
              <a:t>Assume the corporate</a:t>
            </a:r>
          </a:p>
          <a:p>
            <a:pPr algn="ctr" eaLnBrk="0" fontAlgn="auto" hangingPunct="0">
              <a:spcBef>
                <a:spcPts val="0"/>
              </a:spcBef>
              <a:spcAft>
                <a:spcPts val="0"/>
              </a:spcAft>
              <a:defRPr/>
            </a:pPr>
            <a:r>
              <a:rPr lang="en-US" b="1" dirty="0">
                <a:solidFill>
                  <a:srgbClr val="FF6600"/>
                </a:solidFill>
                <a:cs typeface="Arial" charset="0"/>
              </a:rPr>
              <a:t> tax rate is 34%.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243728"/>
                                        </p:tgtEl>
                                        <p:attrNameLst>
                                          <p:attrName>style.visibility</p:attrName>
                                        </p:attrNameLst>
                                      </p:cBhvr>
                                      <p:to>
                                        <p:strVal val="visible"/>
                                      </p:to>
                                    </p:set>
                                    <p:anim calcmode="lin" valueType="num">
                                      <p:cBhvr>
                                        <p:cTn id="11" dur="500" fill="hold"/>
                                        <p:tgtEl>
                                          <p:spTgt spid="243728"/>
                                        </p:tgtEl>
                                        <p:attrNameLst>
                                          <p:attrName>ppt_w</p:attrName>
                                        </p:attrNameLst>
                                      </p:cBhvr>
                                      <p:tavLst>
                                        <p:tav tm="0">
                                          <p:val>
                                            <p:fltVal val="0"/>
                                          </p:val>
                                        </p:tav>
                                        <p:tav tm="100000">
                                          <p:val>
                                            <p:strVal val="#ppt_w"/>
                                          </p:val>
                                        </p:tav>
                                      </p:tavLst>
                                    </p:anim>
                                    <p:anim calcmode="lin" valueType="num">
                                      <p:cBhvr>
                                        <p:cTn id="12" dur="500" fill="hold"/>
                                        <p:tgtEl>
                                          <p:spTgt spid="2437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Grp="1" noChangeArrowheads="1"/>
          </p:cNvSpPr>
          <p:nvPr>
            <p:ph type="title"/>
          </p:nvPr>
        </p:nvSpPr>
        <p:spPr/>
        <p:txBody>
          <a:bodyPr wrap="square" numCol="1" anchorCtr="0" compatLnSpc="1">
            <a:prstTxWarp prst="textNoShape">
              <a:avLst/>
            </a:prstTxWarp>
          </a:bodyPr>
          <a:lstStyle/>
          <a:p>
            <a:r>
              <a:rPr lang="en-US" sz="3500" cap="none" smtClean="0"/>
              <a:t>TEST OF PROFITABILITY </a:t>
            </a:r>
            <a:r>
              <a:rPr lang="en-US" sz="3500" cap="none" smtClean="0">
                <a:cs typeface="Arial" charset="0"/>
              </a:rPr>
              <a:t>─ </a:t>
            </a:r>
            <a:r>
              <a:rPr lang="en-US" sz="3500" cap="none" smtClean="0"/>
              <a:t>FINANCIAL LEVERAGE PERCENTAGE</a:t>
            </a:r>
          </a:p>
        </p:txBody>
      </p:sp>
      <p:grpSp>
        <p:nvGrpSpPr>
          <p:cNvPr id="216066" name="Group 3"/>
          <p:cNvGrpSpPr>
            <a:grpSpLocks/>
          </p:cNvGrpSpPr>
          <p:nvPr/>
        </p:nvGrpSpPr>
        <p:grpSpPr bwMode="auto">
          <a:xfrm>
            <a:off x="134938" y="1889125"/>
            <a:ext cx="9161462" cy="828675"/>
            <a:chOff x="461" y="973"/>
            <a:chExt cx="5539" cy="522"/>
          </a:xfrm>
        </p:grpSpPr>
        <p:sp>
          <p:nvSpPr>
            <p:cNvPr id="216069" name="Rectangle 4"/>
            <p:cNvSpPr>
              <a:spLocks noChangeArrowheads="1"/>
            </p:cNvSpPr>
            <p:nvPr/>
          </p:nvSpPr>
          <p:spPr bwMode="auto">
            <a:xfrm>
              <a:off x="461" y="973"/>
              <a:ext cx="1809" cy="522"/>
            </a:xfrm>
            <a:prstGeom prst="rect">
              <a:avLst/>
            </a:prstGeom>
            <a:noFill/>
            <a:ln w="9525">
              <a:noFill/>
              <a:miter lim="800000"/>
              <a:headEnd/>
              <a:tailEnd/>
            </a:ln>
          </p:spPr>
          <p:txBody>
            <a:bodyPr lIns="90488" tIns="44450" rIns="90488" bIns="44450">
              <a:spAutoFit/>
            </a:bodyPr>
            <a:lstStyle/>
            <a:p>
              <a:pPr algn="ctr" eaLnBrk="0" hangingPunct="0"/>
              <a:r>
                <a:rPr lang="en-US" sz="2400" b="1">
                  <a:cs typeface="Arial" charset="0"/>
                </a:rPr>
                <a:t>Financial Leverage Percentage</a:t>
              </a:r>
            </a:p>
          </p:txBody>
        </p:sp>
        <p:sp>
          <p:nvSpPr>
            <p:cNvPr id="216070" name="Rectangle 5"/>
            <p:cNvSpPr>
              <a:spLocks noChangeArrowheads="1"/>
            </p:cNvSpPr>
            <p:nvPr/>
          </p:nvSpPr>
          <p:spPr bwMode="auto">
            <a:xfrm>
              <a:off x="2238" y="1127"/>
              <a:ext cx="3762" cy="289"/>
            </a:xfrm>
            <a:prstGeom prst="rect">
              <a:avLst/>
            </a:prstGeom>
            <a:noFill/>
            <a:ln w="9525">
              <a:noFill/>
              <a:miter lim="800000"/>
              <a:headEnd/>
              <a:tailEnd/>
            </a:ln>
          </p:spPr>
          <p:txBody>
            <a:bodyPr lIns="90488" tIns="44450" rIns="90488" bIns="44450">
              <a:spAutoFit/>
            </a:bodyPr>
            <a:lstStyle/>
            <a:p>
              <a:pPr eaLnBrk="0" hangingPunct="0"/>
              <a:r>
                <a:rPr lang="en-US" sz="2400" b="1">
                  <a:cs typeface="Arial" charset="0"/>
                </a:rPr>
                <a:t>  Return on Equity – Return on Assets</a:t>
              </a:r>
            </a:p>
          </p:txBody>
        </p:sp>
        <p:sp>
          <p:nvSpPr>
            <p:cNvPr id="216071" name="Rectangle 6"/>
            <p:cNvSpPr>
              <a:spLocks noChangeArrowheads="1"/>
            </p:cNvSpPr>
            <p:nvPr/>
          </p:nvSpPr>
          <p:spPr bwMode="auto">
            <a:xfrm>
              <a:off x="2180" y="1154"/>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grpSp>
      <p:sp>
        <p:nvSpPr>
          <p:cNvPr id="244743" name="Rectangle 7"/>
          <p:cNvSpPr>
            <a:spLocks noChangeArrowheads="1"/>
          </p:cNvSpPr>
          <p:nvPr/>
        </p:nvSpPr>
        <p:spPr bwMode="auto">
          <a:xfrm>
            <a:off x="1524000" y="3124200"/>
            <a:ext cx="4684713" cy="458788"/>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10.5%      =     21.1%   –   10.6%</a:t>
            </a:r>
          </a:p>
        </p:txBody>
      </p:sp>
      <p:sp>
        <p:nvSpPr>
          <p:cNvPr id="244744" name="Rectangle 8"/>
          <p:cNvSpPr>
            <a:spLocks noChangeArrowheads="1"/>
          </p:cNvSpPr>
          <p:nvPr/>
        </p:nvSpPr>
        <p:spPr bwMode="auto">
          <a:xfrm>
            <a:off x="554038" y="4365625"/>
            <a:ext cx="8001000" cy="1812925"/>
          </a:xfrm>
          <a:prstGeom prst="rect">
            <a:avLst/>
          </a:prstGeom>
          <a:solidFill>
            <a:srgbClr val="FFFFCC"/>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800" b="1" dirty="0">
                <a:cs typeface="Arial" charset="0"/>
              </a:rPr>
              <a:t>Financial leverage is the advantage or disadvantage that occurs as the result of earning a return on equity that is different from the return on assets.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slide(fromLeft)">
                                      <p:cBhvr>
                                        <p:cTn id="7" dur="1000"/>
                                        <p:tgtEl>
                                          <p:spTgt spid="24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5"/>
          <p:cNvSpPr>
            <a:spLocks noGrp="1" noChangeArrowheads="1"/>
          </p:cNvSpPr>
          <p:nvPr>
            <p:ph type="title"/>
          </p:nvPr>
        </p:nvSpPr>
        <p:spPr/>
        <p:txBody>
          <a:bodyPr>
            <a:normAutofit fontScale="90000"/>
          </a:bodyPr>
          <a:lstStyle/>
          <a:p>
            <a:pPr fontAlgn="auto">
              <a:spcAft>
                <a:spcPts val="0"/>
              </a:spcAft>
              <a:defRPr/>
            </a:pPr>
            <a:r>
              <a:rPr lang="en-US" dirty="0" smtClean="0"/>
              <a:t> </a:t>
            </a:r>
            <a:br>
              <a:rPr lang="en-US" dirty="0" smtClean="0"/>
            </a:br>
            <a:r>
              <a:rPr lang="en-US" sz="4000" dirty="0" smtClean="0"/>
              <a:t>Test of Profitability </a:t>
            </a:r>
            <a:r>
              <a:rPr lang="en-US" sz="4000" dirty="0" smtClean="0">
                <a:cs typeface="Arial" panose="020B0604020202020204" pitchFamily="34" charset="0"/>
              </a:rPr>
              <a:t>─ </a:t>
            </a:r>
            <a:r>
              <a:rPr lang="en-US" sz="4000" dirty="0" smtClean="0"/>
              <a:t>Earnings per Share (EPS)</a:t>
            </a:r>
          </a:p>
        </p:txBody>
      </p:sp>
      <p:grpSp>
        <p:nvGrpSpPr>
          <p:cNvPr id="2" name="Group 15"/>
          <p:cNvGrpSpPr>
            <a:grpSpLocks/>
          </p:cNvGrpSpPr>
          <p:nvPr/>
        </p:nvGrpSpPr>
        <p:grpSpPr bwMode="auto">
          <a:xfrm>
            <a:off x="1677988" y="3201988"/>
            <a:ext cx="5984875" cy="1049337"/>
            <a:chOff x="1677988" y="3201987"/>
            <a:chExt cx="5984876" cy="1051420"/>
          </a:xfrm>
        </p:grpSpPr>
        <p:sp>
          <p:nvSpPr>
            <p:cNvPr id="218122" name="Rectangle 9"/>
            <p:cNvSpPr>
              <a:spLocks noChangeArrowheads="1"/>
            </p:cNvSpPr>
            <p:nvPr/>
          </p:nvSpPr>
          <p:spPr bwMode="auto">
            <a:xfrm>
              <a:off x="1677988" y="3479800"/>
              <a:ext cx="790575" cy="454025"/>
            </a:xfrm>
            <a:prstGeom prst="rect">
              <a:avLst/>
            </a:prstGeom>
            <a:noFill/>
            <a:ln w="9525">
              <a:noFill/>
              <a:miter lim="800000"/>
              <a:headEnd/>
              <a:tailEnd/>
            </a:ln>
          </p:spPr>
          <p:txBody>
            <a:bodyPr wrap="none" lIns="90488" tIns="44450" rIns="90488" bIns="44450">
              <a:spAutoFit/>
            </a:bodyPr>
            <a:lstStyle/>
            <a:p>
              <a:pPr algn="ctr" eaLnBrk="0" hangingPunct="0"/>
              <a:r>
                <a:rPr lang="en-US" sz="2400" b="1">
                  <a:cs typeface="Arial" charset="0"/>
                </a:rPr>
                <a:t>EPS</a:t>
              </a:r>
            </a:p>
          </p:txBody>
        </p:sp>
        <p:sp>
          <p:nvSpPr>
            <p:cNvPr id="218123" name="Rectangle 10"/>
            <p:cNvSpPr>
              <a:spLocks noChangeArrowheads="1"/>
            </p:cNvSpPr>
            <p:nvPr/>
          </p:nvSpPr>
          <p:spPr bwMode="auto">
            <a:xfrm>
              <a:off x="3027363" y="3201987"/>
              <a:ext cx="2059860" cy="1051420"/>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$3,883</a:t>
              </a:r>
            </a:p>
            <a:p>
              <a:pPr eaLnBrk="0" hangingPunct="0">
                <a:lnSpc>
                  <a:spcPct val="120000"/>
                </a:lnSpc>
                <a:spcBef>
                  <a:spcPct val="20000"/>
                </a:spcBef>
              </a:pPr>
              <a:r>
                <a:rPr lang="en-US" sz="2400" b="1">
                  <a:cs typeface="Arial" charset="0"/>
                </a:rPr>
                <a:t>            1,562</a:t>
              </a:r>
            </a:p>
          </p:txBody>
        </p:sp>
        <p:sp>
          <p:nvSpPr>
            <p:cNvPr id="218124" name="Rectangle 11"/>
            <p:cNvSpPr>
              <a:spLocks noChangeArrowheads="1"/>
            </p:cNvSpPr>
            <p:nvPr/>
          </p:nvSpPr>
          <p:spPr bwMode="auto">
            <a:xfrm>
              <a:off x="2509838" y="3479800"/>
              <a:ext cx="358775" cy="454025"/>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18125" name="Rectangle 12"/>
            <p:cNvSpPr>
              <a:spLocks noChangeArrowheads="1"/>
            </p:cNvSpPr>
            <p:nvPr/>
          </p:nvSpPr>
          <p:spPr bwMode="auto">
            <a:xfrm>
              <a:off x="6172201" y="3479800"/>
              <a:ext cx="1490663" cy="458787"/>
            </a:xfrm>
            <a:prstGeom prst="rect">
              <a:avLst/>
            </a:prstGeom>
            <a:noFill/>
            <a:ln w="9525">
              <a:noFill/>
              <a:miter lim="800000"/>
              <a:headEnd/>
              <a:tailEnd/>
            </a:ln>
          </p:spPr>
          <p:txBody>
            <a:bodyPr lIns="90488" tIns="44450" rIns="90488" bIns="44450">
              <a:spAutoFit/>
            </a:bodyPr>
            <a:lstStyle/>
            <a:p>
              <a:pPr eaLnBrk="0" hangingPunct="0"/>
              <a:r>
                <a:rPr lang="en-US" sz="2400" b="1">
                  <a:cs typeface="Arial" charset="0"/>
                </a:rPr>
                <a:t>=  $2.49</a:t>
              </a:r>
            </a:p>
          </p:txBody>
        </p:sp>
        <p:sp>
          <p:nvSpPr>
            <p:cNvPr id="218126" name="Line 13"/>
            <p:cNvSpPr>
              <a:spLocks noChangeShapeType="1"/>
            </p:cNvSpPr>
            <p:nvPr/>
          </p:nvSpPr>
          <p:spPr bwMode="auto">
            <a:xfrm>
              <a:off x="3060701" y="3705225"/>
              <a:ext cx="2806700" cy="0"/>
            </a:xfrm>
            <a:prstGeom prst="line">
              <a:avLst/>
            </a:prstGeom>
            <a:noFill/>
            <a:ln w="25399">
              <a:solidFill>
                <a:schemeClr val="tx1"/>
              </a:solidFill>
              <a:round/>
              <a:headEnd/>
              <a:tailEnd/>
            </a:ln>
          </p:spPr>
          <p:txBody>
            <a:bodyPr wrap="none" anchor="ctr"/>
            <a:lstStyle/>
            <a:p>
              <a:endParaRPr lang="en-US"/>
            </a:p>
          </p:txBody>
        </p:sp>
      </p:grpSp>
      <p:sp>
        <p:nvSpPr>
          <p:cNvPr id="245774" name="Rectangle 14"/>
          <p:cNvSpPr>
            <a:spLocks noChangeArrowheads="1"/>
          </p:cNvSpPr>
          <p:nvPr/>
        </p:nvSpPr>
        <p:spPr bwMode="auto">
          <a:xfrm>
            <a:off x="879475" y="5402263"/>
            <a:ext cx="7239000" cy="952500"/>
          </a:xfrm>
          <a:prstGeom prst="rect">
            <a:avLst/>
          </a:prstGeom>
          <a:solidFill>
            <a:schemeClr val="accent3">
              <a:lumMod val="40000"/>
              <a:lumOff val="60000"/>
            </a:schemeClr>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800" b="1" dirty="0">
                <a:cs typeface="Arial" charset="0"/>
              </a:rPr>
              <a:t>Earnings per share is probably the single most widely watched financial ratio.</a:t>
            </a:r>
          </a:p>
        </p:txBody>
      </p:sp>
      <p:sp>
        <p:nvSpPr>
          <p:cNvPr id="34822" name="Text Box 17"/>
          <p:cNvSpPr txBox="1">
            <a:spLocks noChangeArrowheads="1"/>
          </p:cNvSpPr>
          <p:nvPr/>
        </p:nvSpPr>
        <p:spPr bwMode="auto">
          <a:xfrm>
            <a:off x="1096963" y="4351338"/>
            <a:ext cx="6804025" cy="830262"/>
          </a:xfrm>
          <a:prstGeom prst="rect">
            <a:avLst/>
          </a:prstGeom>
          <a:solidFill>
            <a:schemeClr val="accent1">
              <a:lumMod val="40000"/>
              <a:lumOff val="60000"/>
            </a:schemeClr>
          </a:solidFill>
          <a:ln w="76200" cmpd="tri">
            <a:solidFill>
              <a:schemeClr val="tx1"/>
            </a:solidFill>
            <a:miter lim="800000"/>
            <a:headEnd/>
            <a:tailEnd/>
          </a:ln>
        </p:spPr>
        <p:txBody>
          <a:bodyPr wrap="none">
            <a:spAutoFit/>
          </a:bodyPr>
          <a:lstStyle/>
          <a:p>
            <a:pPr algn="ctr" fontAlgn="auto">
              <a:spcBef>
                <a:spcPts val="0"/>
              </a:spcBef>
              <a:spcAft>
                <a:spcPts val="0"/>
              </a:spcAft>
              <a:defRPr/>
            </a:pPr>
            <a:r>
              <a:rPr lang="en-US" sz="2400" dirty="0">
                <a:cs typeface="Arial" charset="0"/>
              </a:rPr>
              <a:t>Average number of shares based on the number</a:t>
            </a:r>
            <a:br>
              <a:rPr lang="en-US" sz="2400" dirty="0">
                <a:cs typeface="Arial" charset="0"/>
              </a:rPr>
            </a:br>
            <a:r>
              <a:rPr lang="en-US" sz="2400" dirty="0">
                <a:cs typeface="Arial" charset="0"/>
              </a:rPr>
              <a:t>of shares at the beginning and end of the year.</a:t>
            </a:r>
          </a:p>
        </p:txBody>
      </p:sp>
      <p:grpSp>
        <p:nvGrpSpPr>
          <p:cNvPr id="218117" name="Group 3"/>
          <p:cNvGrpSpPr>
            <a:grpSpLocks/>
          </p:cNvGrpSpPr>
          <p:nvPr/>
        </p:nvGrpSpPr>
        <p:grpSpPr bwMode="auto">
          <a:xfrm>
            <a:off x="1819275" y="1524000"/>
            <a:ext cx="5900738" cy="1271588"/>
            <a:chOff x="1146" y="1057"/>
            <a:chExt cx="3717" cy="801"/>
          </a:xfrm>
        </p:grpSpPr>
        <p:sp>
          <p:nvSpPr>
            <p:cNvPr id="218120" name="Rectangle 4"/>
            <p:cNvSpPr>
              <a:spLocks noChangeArrowheads="1"/>
            </p:cNvSpPr>
            <p:nvPr/>
          </p:nvSpPr>
          <p:spPr bwMode="auto">
            <a:xfrm>
              <a:off x="1523" y="1057"/>
              <a:ext cx="3340" cy="801"/>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Net Income</a:t>
              </a:r>
              <a:r>
                <a:rPr lang="en-US" sz="2400" b="1">
                  <a:solidFill>
                    <a:srgbClr val="FF0000"/>
                  </a:solidFill>
                  <a:cs typeface="Arial" charset="0"/>
                </a:rPr>
                <a:t>*</a:t>
              </a:r>
              <a:r>
                <a:rPr lang="en-US" sz="2400" b="1">
                  <a:cs typeface="Arial" charset="0"/>
                </a:rPr>
                <a:t>     </a:t>
              </a:r>
            </a:p>
            <a:p>
              <a:pPr eaLnBrk="0" hangingPunct="0"/>
              <a:r>
                <a:rPr lang="en-US" sz="2400" b="1">
                  <a:cs typeface="Arial" charset="0"/>
                </a:rPr>
                <a:t>              Average Number of Shares</a:t>
              </a:r>
              <a:br>
                <a:rPr lang="en-US" sz="2400" b="1">
                  <a:cs typeface="Arial" charset="0"/>
                </a:rPr>
              </a:br>
              <a:r>
                <a:rPr lang="en-US" sz="2400" b="1">
                  <a:cs typeface="Arial" charset="0"/>
                </a:rPr>
                <a:t>              Outstanding for the Period</a:t>
              </a:r>
            </a:p>
          </p:txBody>
        </p:sp>
        <p:sp>
          <p:nvSpPr>
            <p:cNvPr id="218121" name="Rectangle 5"/>
            <p:cNvSpPr>
              <a:spLocks noChangeArrowheads="1"/>
            </p:cNvSpPr>
            <p:nvPr/>
          </p:nvSpPr>
          <p:spPr bwMode="auto">
            <a:xfrm>
              <a:off x="1146" y="1218"/>
              <a:ext cx="822"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EPS    =</a:t>
              </a:r>
            </a:p>
          </p:txBody>
        </p:sp>
      </p:grpSp>
      <p:sp>
        <p:nvSpPr>
          <p:cNvPr id="218118" name="TextBox 13"/>
          <p:cNvSpPr txBox="1">
            <a:spLocks noChangeArrowheads="1"/>
          </p:cNvSpPr>
          <p:nvPr/>
        </p:nvSpPr>
        <p:spPr bwMode="auto">
          <a:xfrm>
            <a:off x="209550" y="2800350"/>
            <a:ext cx="8705850" cy="400050"/>
          </a:xfrm>
          <a:prstGeom prst="rect">
            <a:avLst/>
          </a:prstGeom>
          <a:noFill/>
          <a:ln w="9525">
            <a:noFill/>
            <a:miter lim="800000"/>
            <a:headEnd/>
            <a:tailEnd/>
          </a:ln>
        </p:spPr>
        <p:txBody>
          <a:bodyPr wrap="none">
            <a:spAutoFit/>
          </a:bodyPr>
          <a:lstStyle/>
          <a:p>
            <a:pPr algn="ctr"/>
            <a:r>
              <a:rPr lang="en-US" sz="2000">
                <a:solidFill>
                  <a:srgbClr val="FF0000"/>
                </a:solidFill>
                <a:cs typeface="Arial" charset="0"/>
              </a:rPr>
              <a:t>*If there are preferred dividends, the amount is subtracted from net income.</a:t>
            </a:r>
          </a:p>
        </p:txBody>
      </p:sp>
      <p:cxnSp>
        <p:nvCxnSpPr>
          <p:cNvPr id="27" name="Straight Connector 26"/>
          <p:cNvCxnSpPr/>
          <p:nvPr/>
        </p:nvCxnSpPr>
        <p:spPr>
          <a:xfrm>
            <a:off x="3657600" y="1981200"/>
            <a:ext cx="388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Effect transition="in" filter="checkerboard(across)">
                                      <p:cBhvr>
                                        <p:cTn id="11" dur="1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1"/>
          <p:cNvPicPr>
            <a:picLocks noChangeAspect="1" noChangeArrowheads="1"/>
          </p:cNvPicPr>
          <p:nvPr/>
        </p:nvPicPr>
        <p:blipFill>
          <a:blip r:embed="rId3"/>
          <a:srcRect t="18597" r="27235"/>
          <a:stretch>
            <a:fillRect/>
          </a:stretch>
        </p:blipFill>
        <p:spPr bwMode="auto">
          <a:xfrm>
            <a:off x="4114800" y="2590800"/>
            <a:ext cx="4832350" cy="3919538"/>
          </a:xfrm>
          <a:prstGeom prst="rect">
            <a:avLst/>
          </a:prstGeom>
          <a:noFill/>
          <a:ln w="9525">
            <a:solidFill>
              <a:schemeClr val="tx1"/>
            </a:solidFill>
            <a:miter lim="800000"/>
            <a:headEnd/>
            <a:tailEnd/>
          </a:ln>
        </p:spPr>
      </p:pic>
      <p:sp>
        <p:nvSpPr>
          <p:cNvPr id="25602" name="Rectangle 15"/>
          <p:cNvSpPr>
            <a:spLocks noGrp="1" noChangeArrowheads="1"/>
          </p:cNvSpPr>
          <p:nvPr>
            <p:ph type="title"/>
          </p:nvPr>
        </p:nvSpPr>
        <p:spPr>
          <a:xfrm>
            <a:off x="457200" y="-19050"/>
            <a:ext cx="8382000" cy="1371600"/>
          </a:xfrm>
        </p:spPr>
        <p:txBody>
          <a:bodyPr>
            <a:normAutofit fontScale="90000"/>
          </a:bodyPr>
          <a:lstStyle/>
          <a:p>
            <a:pPr fontAlgn="auto">
              <a:spcAft>
                <a:spcPts val="0"/>
              </a:spcAft>
              <a:defRPr/>
            </a:pPr>
            <a:r>
              <a:rPr lang="en-US" dirty="0" smtClean="0"/>
              <a:t> </a:t>
            </a:r>
            <a:br>
              <a:rPr lang="en-US" dirty="0" smtClean="0"/>
            </a:br>
            <a:r>
              <a:rPr lang="en-US" sz="4000" dirty="0" smtClean="0"/>
              <a:t>Test of Profitability </a:t>
            </a:r>
            <a:r>
              <a:rPr lang="en-US" sz="4000" dirty="0" smtClean="0">
                <a:cs typeface="Arial" panose="020B0604020202020204" pitchFamily="34" charset="0"/>
              </a:rPr>
              <a:t>─ </a:t>
            </a:r>
            <a:r>
              <a:rPr lang="en-US" sz="4000" dirty="0" smtClean="0"/>
              <a:t>Quality of Income</a:t>
            </a:r>
          </a:p>
        </p:txBody>
      </p:sp>
      <p:sp>
        <p:nvSpPr>
          <p:cNvPr id="247822" name="Rectangle 14"/>
          <p:cNvSpPr>
            <a:spLocks noChangeArrowheads="1"/>
          </p:cNvSpPr>
          <p:nvPr/>
        </p:nvSpPr>
        <p:spPr bwMode="auto">
          <a:xfrm>
            <a:off x="304800" y="5257800"/>
            <a:ext cx="3505200" cy="1196975"/>
          </a:xfrm>
          <a:prstGeom prst="rect">
            <a:avLst/>
          </a:prstGeom>
          <a:solidFill>
            <a:srgbClr val="FFFFCC"/>
          </a:solidFill>
          <a:ln w="28575" cmpd="thinThick">
            <a:solidFill>
              <a:schemeClr val="tx1"/>
            </a:solidFill>
            <a:miter lim="800000"/>
            <a:headEnd/>
            <a:tailEnd/>
          </a:ln>
        </p:spPr>
        <p:txBody>
          <a:bodyPr lIns="90488" tIns="44450" rIns="90488" bIns="44450">
            <a:spAutoFit/>
          </a:bodyPr>
          <a:lstStyle/>
          <a:p>
            <a:pPr algn="ctr" eaLnBrk="0" hangingPunct="0"/>
            <a:r>
              <a:rPr lang="en-US" sz="2400" b="1">
                <a:solidFill>
                  <a:srgbClr val="000000"/>
                </a:solidFill>
                <a:cs typeface="Arial" charset="0"/>
              </a:rPr>
              <a:t>A ratio higher than 1 indicates high-quality earnings.</a:t>
            </a:r>
          </a:p>
        </p:txBody>
      </p:sp>
      <p:grpSp>
        <p:nvGrpSpPr>
          <p:cNvPr id="220164" name="Group 16"/>
          <p:cNvGrpSpPr>
            <a:grpSpLocks/>
          </p:cNvGrpSpPr>
          <p:nvPr/>
        </p:nvGrpSpPr>
        <p:grpSpPr bwMode="auto">
          <a:xfrm>
            <a:off x="609600" y="1436688"/>
            <a:ext cx="7935913" cy="1001712"/>
            <a:chOff x="476" y="1105"/>
            <a:chExt cx="4999" cy="631"/>
          </a:xfrm>
        </p:grpSpPr>
        <p:sp>
          <p:nvSpPr>
            <p:cNvPr id="220173" name="Rectangle 17"/>
            <p:cNvSpPr>
              <a:spLocks noChangeArrowheads="1"/>
            </p:cNvSpPr>
            <p:nvPr/>
          </p:nvSpPr>
          <p:spPr bwMode="auto">
            <a:xfrm>
              <a:off x="476" y="1105"/>
              <a:ext cx="1020"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Quality</a:t>
              </a:r>
              <a:br>
                <a:rPr lang="en-US" sz="2400" b="1">
                  <a:cs typeface="Arial" charset="0"/>
                </a:rPr>
              </a:br>
              <a:r>
                <a:rPr lang="en-US" sz="2400" b="1">
                  <a:cs typeface="Arial" charset="0"/>
                </a:rPr>
                <a:t>of Income</a:t>
              </a:r>
            </a:p>
          </p:txBody>
        </p:sp>
        <p:sp>
          <p:nvSpPr>
            <p:cNvPr id="220174" name="Rectangle 18"/>
            <p:cNvSpPr>
              <a:spLocks noChangeArrowheads="1"/>
            </p:cNvSpPr>
            <p:nvPr/>
          </p:nvSpPr>
          <p:spPr bwMode="auto">
            <a:xfrm>
              <a:off x="1859" y="1105"/>
              <a:ext cx="3616" cy="631"/>
            </a:xfrm>
            <a:prstGeom prst="rect">
              <a:avLst/>
            </a:prstGeom>
            <a:noFill/>
            <a:ln w="9525">
              <a:noFill/>
              <a:miter lim="800000"/>
              <a:headEnd/>
              <a:tailEnd/>
            </a:ln>
          </p:spPr>
          <p:txBody>
            <a:bodyPr lIns="90488" tIns="44450" rIns="90488" bIns="44450">
              <a:spAutoFit/>
            </a:bodyPr>
            <a:lstStyle/>
            <a:p>
              <a:pPr eaLnBrk="0" hangingPunct="0">
                <a:lnSpc>
                  <a:spcPct val="120000"/>
                </a:lnSpc>
              </a:pPr>
              <a:r>
                <a:rPr lang="en-US" sz="2400" b="1">
                  <a:cs typeface="Arial" charset="0"/>
                </a:rPr>
                <a:t>Cash Flow from Operating Activities    </a:t>
              </a:r>
            </a:p>
            <a:p>
              <a:pPr eaLnBrk="0" hangingPunct="0">
                <a:lnSpc>
                  <a:spcPct val="120000"/>
                </a:lnSpc>
                <a:spcBef>
                  <a:spcPct val="10000"/>
                </a:spcBef>
              </a:pPr>
              <a:r>
                <a:rPr lang="en-US" sz="2400" b="1">
                  <a:cs typeface="Arial" charset="0"/>
                </a:rPr>
                <a:t>                      Net Income</a:t>
              </a:r>
            </a:p>
          </p:txBody>
        </p:sp>
        <p:sp>
          <p:nvSpPr>
            <p:cNvPr id="220175" name="Rectangle 19"/>
            <p:cNvSpPr>
              <a:spLocks noChangeArrowheads="1"/>
            </p:cNvSpPr>
            <p:nvPr/>
          </p:nvSpPr>
          <p:spPr bwMode="auto">
            <a:xfrm>
              <a:off x="1547" y="1283"/>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0176" name="Line 20"/>
            <p:cNvSpPr>
              <a:spLocks noChangeShapeType="1"/>
            </p:cNvSpPr>
            <p:nvPr/>
          </p:nvSpPr>
          <p:spPr bwMode="auto">
            <a:xfrm>
              <a:off x="1880" y="1426"/>
              <a:ext cx="3392" cy="0"/>
            </a:xfrm>
            <a:prstGeom prst="line">
              <a:avLst/>
            </a:prstGeom>
            <a:noFill/>
            <a:ln w="25399">
              <a:solidFill>
                <a:schemeClr val="tx1"/>
              </a:solidFill>
              <a:round/>
              <a:headEnd/>
              <a:tailEnd/>
            </a:ln>
          </p:spPr>
          <p:txBody>
            <a:bodyPr wrap="none" anchor="ctr"/>
            <a:lstStyle/>
            <a:p>
              <a:endParaRPr lang="en-US"/>
            </a:p>
          </p:txBody>
        </p:sp>
      </p:grpSp>
      <p:sp>
        <p:nvSpPr>
          <p:cNvPr id="17" name="Rounded Rectangle 16"/>
          <p:cNvSpPr/>
          <p:nvPr/>
        </p:nvSpPr>
        <p:spPr>
          <a:xfrm>
            <a:off x="4114800" y="6275388"/>
            <a:ext cx="4800600" cy="201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ounded Rectangle 17"/>
          <p:cNvSpPr/>
          <p:nvPr/>
        </p:nvSpPr>
        <p:spPr>
          <a:xfrm>
            <a:off x="4114800" y="2846388"/>
            <a:ext cx="4800600" cy="201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20"/>
          <p:cNvGrpSpPr>
            <a:grpSpLocks/>
          </p:cNvGrpSpPr>
          <p:nvPr/>
        </p:nvGrpSpPr>
        <p:grpSpPr bwMode="auto">
          <a:xfrm>
            <a:off x="76200" y="2743200"/>
            <a:ext cx="3886200" cy="1752600"/>
            <a:chOff x="76200" y="2743200"/>
            <a:chExt cx="3886200" cy="1752600"/>
          </a:xfrm>
        </p:grpSpPr>
        <p:sp>
          <p:nvSpPr>
            <p:cNvPr id="20" name="Rectangle 19"/>
            <p:cNvSpPr/>
            <p:nvPr/>
          </p:nvSpPr>
          <p:spPr>
            <a:xfrm>
              <a:off x="381000" y="2743200"/>
              <a:ext cx="3200400" cy="1752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0169" name="Rectangle 10"/>
            <p:cNvSpPr>
              <a:spLocks noChangeArrowheads="1"/>
            </p:cNvSpPr>
            <p:nvPr/>
          </p:nvSpPr>
          <p:spPr bwMode="auto">
            <a:xfrm>
              <a:off x="762000" y="3482975"/>
              <a:ext cx="1473200" cy="1012825"/>
            </a:xfrm>
            <a:prstGeom prst="rect">
              <a:avLst/>
            </a:prstGeom>
            <a:noFill/>
            <a:ln w="9525">
              <a:noFill/>
              <a:miter lim="800000"/>
              <a:headEnd/>
              <a:tailEnd/>
            </a:ln>
          </p:spPr>
          <p:txBody>
            <a:bodyPr lIns="90488" tIns="44450" rIns="90488" bIns="44450">
              <a:spAutoFit/>
            </a:bodyPr>
            <a:lstStyle/>
            <a:p>
              <a:pPr eaLnBrk="0" hangingPunct="0">
                <a:lnSpc>
                  <a:spcPct val="120000"/>
                </a:lnSpc>
              </a:pPr>
              <a:r>
                <a:rPr lang="en-US" sz="2400" b="1">
                  <a:cs typeface="Arial" charset="0"/>
                </a:rPr>
                <a:t>$6,651          </a:t>
              </a:r>
            </a:p>
            <a:p>
              <a:pPr eaLnBrk="0" hangingPunct="0">
                <a:lnSpc>
                  <a:spcPct val="120000"/>
                </a:lnSpc>
                <a:spcBef>
                  <a:spcPct val="10000"/>
                </a:spcBef>
              </a:pPr>
              <a:r>
                <a:rPr lang="en-US" sz="2400" b="1">
                  <a:cs typeface="Arial" charset="0"/>
                </a:rPr>
                <a:t>$3,883</a:t>
              </a:r>
            </a:p>
          </p:txBody>
        </p:sp>
        <p:sp>
          <p:nvSpPr>
            <p:cNvPr id="220170" name="Line 12"/>
            <p:cNvSpPr>
              <a:spLocks noChangeShapeType="1"/>
            </p:cNvSpPr>
            <p:nvPr/>
          </p:nvSpPr>
          <p:spPr bwMode="auto">
            <a:xfrm>
              <a:off x="795337" y="3992563"/>
              <a:ext cx="977900" cy="0"/>
            </a:xfrm>
            <a:prstGeom prst="line">
              <a:avLst/>
            </a:prstGeom>
            <a:noFill/>
            <a:ln w="25399">
              <a:solidFill>
                <a:schemeClr val="tx1"/>
              </a:solidFill>
              <a:round/>
              <a:headEnd/>
              <a:tailEnd/>
            </a:ln>
          </p:spPr>
          <p:txBody>
            <a:bodyPr wrap="none" anchor="ctr"/>
            <a:lstStyle/>
            <a:p>
              <a:endParaRPr lang="en-US"/>
            </a:p>
          </p:txBody>
        </p:sp>
        <p:sp>
          <p:nvSpPr>
            <p:cNvPr id="220171" name="Rectangle 13"/>
            <p:cNvSpPr>
              <a:spLocks noChangeArrowheads="1"/>
            </p:cNvSpPr>
            <p:nvPr/>
          </p:nvSpPr>
          <p:spPr bwMode="auto">
            <a:xfrm>
              <a:off x="2154237" y="3765550"/>
              <a:ext cx="1216681" cy="459100"/>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1.71</a:t>
              </a:r>
            </a:p>
          </p:txBody>
        </p:sp>
        <p:sp>
          <p:nvSpPr>
            <p:cNvPr id="220172" name="TextBox 18"/>
            <p:cNvSpPr txBox="1">
              <a:spLocks noChangeArrowheads="1"/>
            </p:cNvSpPr>
            <p:nvPr/>
          </p:nvSpPr>
          <p:spPr bwMode="auto">
            <a:xfrm>
              <a:off x="76200" y="2743200"/>
              <a:ext cx="3886200" cy="830997"/>
            </a:xfrm>
            <a:prstGeom prst="rect">
              <a:avLst/>
            </a:prstGeom>
            <a:noFill/>
            <a:ln w="9525">
              <a:noFill/>
              <a:miter lim="800000"/>
              <a:headEnd/>
              <a:tailEnd/>
            </a:ln>
          </p:spPr>
          <p:txBody>
            <a:bodyPr>
              <a:spAutoFit/>
            </a:bodyPr>
            <a:lstStyle/>
            <a:p>
              <a:pPr algn="ctr"/>
              <a:r>
                <a:rPr lang="en-US" sz="2400" b="1">
                  <a:cs typeface="Arial" charset="0"/>
                </a:rPr>
                <a:t>Home Depot’s </a:t>
              </a:r>
              <a:br>
                <a:rPr lang="en-US" sz="2400" b="1">
                  <a:cs typeface="Arial" charset="0"/>
                </a:rPr>
              </a:br>
              <a:r>
                <a:rPr lang="en-US" sz="2400" b="1">
                  <a:cs typeface="Arial" charset="0"/>
                </a:rPr>
                <a:t>Quality of Income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7822"/>
                                        </p:tgtEl>
                                        <p:attrNameLst>
                                          <p:attrName>style.visibility</p:attrName>
                                        </p:attrNameLst>
                                      </p:cBhvr>
                                      <p:to>
                                        <p:strVal val="visible"/>
                                      </p:to>
                                    </p:set>
                                    <p:anim calcmode="lin" valueType="num">
                                      <p:cBhvr additive="base">
                                        <p:cTn id="21" dur="500" fill="hold"/>
                                        <p:tgtEl>
                                          <p:spTgt spid="247822"/>
                                        </p:tgtEl>
                                        <p:attrNameLst>
                                          <p:attrName>ppt_x</p:attrName>
                                        </p:attrNameLst>
                                      </p:cBhvr>
                                      <p:tavLst>
                                        <p:tav tm="0">
                                          <p:val>
                                            <p:strVal val="#ppt_x"/>
                                          </p:val>
                                        </p:tav>
                                        <p:tav tm="100000">
                                          <p:val>
                                            <p:strVal val="#ppt_x"/>
                                          </p:val>
                                        </p:tav>
                                      </p:tavLst>
                                    </p:anim>
                                    <p:anim calcmode="lin" valueType="num">
                                      <p:cBhvr additive="base">
                                        <p:cTn id="22" dur="500" fill="hold"/>
                                        <p:tgtEl>
                                          <p:spTgt spid="247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2"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5"/>
          <p:cNvSpPr>
            <a:spLocks noGrp="1" noChangeArrowheads="1"/>
          </p:cNvSpPr>
          <p:nvPr>
            <p:ph type="title"/>
          </p:nvPr>
        </p:nvSpPr>
        <p:spPr/>
        <p:txBody>
          <a:bodyPr/>
          <a:lstStyle/>
          <a:p>
            <a:pPr fontAlgn="auto">
              <a:spcAft>
                <a:spcPts val="0"/>
              </a:spcAft>
              <a:defRPr/>
            </a:pPr>
            <a:r>
              <a:rPr lang="en-US" dirty="0" smtClean="0"/>
              <a:t>Test of Profitability </a:t>
            </a:r>
            <a:r>
              <a:rPr lang="en-US" dirty="0" smtClean="0">
                <a:cs typeface="Arial" panose="020B0604020202020204" pitchFamily="34" charset="0"/>
              </a:rPr>
              <a:t>─ </a:t>
            </a:r>
            <a:r>
              <a:rPr lang="en-US" dirty="0" smtClean="0"/>
              <a:t>Profit Margin</a:t>
            </a:r>
          </a:p>
        </p:txBody>
      </p:sp>
      <p:sp>
        <p:nvSpPr>
          <p:cNvPr id="248841" name="Rectangle 9"/>
          <p:cNvSpPr>
            <a:spLocks noChangeArrowheads="1"/>
          </p:cNvSpPr>
          <p:nvPr/>
        </p:nvSpPr>
        <p:spPr bwMode="auto">
          <a:xfrm>
            <a:off x="457200" y="4868863"/>
            <a:ext cx="8229600" cy="950912"/>
          </a:xfrm>
          <a:prstGeom prst="rect">
            <a:avLst/>
          </a:prstGeom>
          <a:solidFill>
            <a:srgbClr val="FFFFCC"/>
          </a:solidFill>
          <a:ln w="57149" cmpd="thinThick">
            <a:solidFill>
              <a:schemeClr val="tx1"/>
            </a:solidFill>
            <a:miter lim="800000"/>
            <a:headEnd/>
            <a:tailEnd/>
          </a:ln>
          <a:effectLst>
            <a:outerShdw dist="107763"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tells us </a:t>
            </a:r>
            <a:r>
              <a:rPr lang="en-US" sz="2800" b="1" dirty="0">
                <a:latin typeface="+mn-lt"/>
              </a:rPr>
              <a:t>the percentage of each sales dollar, on average, that represents income</a:t>
            </a:r>
            <a:r>
              <a:rPr lang="en-US" sz="2800" b="1" dirty="0">
                <a:solidFill>
                  <a:srgbClr val="000000"/>
                </a:solidFill>
                <a:cs typeface="Arial" charset="0"/>
              </a:rPr>
              <a:t>. </a:t>
            </a:r>
          </a:p>
        </p:txBody>
      </p:sp>
      <p:grpSp>
        <p:nvGrpSpPr>
          <p:cNvPr id="222211" name="Group 16"/>
          <p:cNvGrpSpPr>
            <a:grpSpLocks/>
          </p:cNvGrpSpPr>
          <p:nvPr/>
        </p:nvGrpSpPr>
        <p:grpSpPr bwMode="auto">
          <a:xfrm>
            <a:off x="2209800" y="1676400"/>
            <a:ext cx="5184775" cy="1001713"/>
            <a:chOff x="628" y="1105"/>
            <a:chExt cx="3266" cy="631"/>
          </a:xfrm>
        </p:grpSpPr>
        <p:sp>
          <p:nvSpPr>
            <p:cNvPr id="222218" name="Rectangle 11"/>
            <p:cNvSpPr>
              <a:spLocks noChangeArrowheads="1"/>
            </p:cNvSpPr>
            <p:nvPr/>
          </p:nvSpPr>
          <p:spPr bwMode="auto">
            <a:xfrm>
              <a:off x="628" y="1128"/>
              <a:ext cx="743"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Profit</a:t>
              </a:r>
            </a:p>
            <a:p>
              <a:pPr algn="ctr" eaLnBrk="0" hangingPunct="0">
                <a:lnSpc>
                  <a:spcPct val="120000"/>
                </a:lnSpc>
              </a:pPr>
              <a:r>
                <a:rPr lang="en-US" sz="2400" b="1">
                  <a:cs typeface="Arial" charset="0"/>
                </a:rPr>
                <a:t>Margin</a:t>
              </a:r>
            </a:p>
          </p:txBody>
        </p:sp>
        <p:sp>
          <p:nvSpPr>
            <p:cNvPr id="222219" name="Rectangle 12"/>
            <p:cNvSpPr>
              <a:spLocks noChangeArrowheads="1"/>
            </p:cNvSpPr>
            <p:nvPr/>
          </p:nvSpPr>
          <p:spPr bwMode="auto">
            <a:xfrm>
              <a:off x="1824" y="1105"/>
              <a:ext cx="2070" cy="615"/>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Net Income          </a:t>
              </a:r>
            </a:p>
            <a:p>
              <a:pPr eaLnBrk="0" hangingPunct="0">
                <a:lnSpc>
                  <a:spcPct val="120000"/>
                </a:lnSpc>
              </a:pPr>
              <a:r>
                <a:rPr lang="en-US" sz="2400" b="1">
                  <a:cs typeface="Arial" charset="0"/>
                </a:rPr>
                <a:t>Net Sales Revenue</a:t>
              </a:r>
            </a:p>
          </p:txBody>
        </p:sp>
        <p:sp>
          <p:nvSpPr>
            <p:cNvPr id="222220" name="Rectangle 13"/>
            <p:cNvSpPr>
              <a:spLocks noChangeArrowheads="1"/>
            </p:cNvSpPr>
            <p:nvPr/>
          </p:nvSpPr>
          <p:spPr bwMode="auto">
            <a:xfrm>
              <a:off x="1416" y="1295"/>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2221" name="Line 14"/>
            <p:cNvSpPr>
              <a:spLocks noChangeShapeType="1"/>
            </p:cNvSpPr>
            <p:nvPr/>
          </p:nvSpPr>
          <p:spPr bwMode="auto">
            <a:xfrm>
              <a:off x="1828" y="1441"/>
              <a:ext cx="1776" cy="0"/>
            </a:xfrm>
            <a:prstGeom prst="line">
              <a:avLst/>
            </a:prstGeom>
            <a:noFill/>
            <a:ln w="25399">
              <a:solidFill>
                <a:schemeClr val="tx1"/>
              </a:solidFill>
              <a:round/>
              <a:headEnd/>
              <a:tailEnd/>
            </a:ln>
          </p:spPr>
          <p:txBody>
            <a:bodyPr wrap="none" anchor="ctr"/>
            <a:lstStyle/>
            <a:p>
              <a:endParaRPr lang="en-US"/>
            </a:p>
          </p:txBody>
        </p:sp>
      </p:grpSp>
      <p:grpSp>
        <p:nvGrpSpPr>
          <p:cNvPr id="15" name="Group 3"/>
          <p:cNvGrpSpPr>
            <a:grpSpLocks/>
          </p:cNvGrpSpPr>
          <p:nvPr/>
        </p:nvGrpSpPr>
        <p:grpSpPr bwMode="auto">
          <a:xfrm>
            <a:off x="2211388" y="3276600"/>
            <a:ext cx="4818062" cy="1001713"/>
            <a:chOff x="635" y="1955"/>
            <a:chExt cx="3035" cy="631"/>
          </a:xfrm>
        </p:grpSpPr>
        <p:sp>
          <p:nvSpPr>
            <p:cNvPr id="222213" name="Rectangle 4"/>
            <p:cNvSpPr>
              <a:spLocks noChangeArrowheads="1"/>
            </p:cNvSpPr>
            <p:nvPr/>
          </p:nvSpPr>
          <p:spPr bwMode="auto">
            <a:xfrm>
              <a:off x="2839" y="2096"/>
              <a:ext cx="831"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5.5%</a:t>
              </a:r>
            </a:p>
          </p:txBody>
        </p:sp>
        <p:sp>
          <p:nvSpPr>
            <p:cNvPr id="222214" name="Rectangle 5"/>
            <p:cNvSpPr>
              <a:spLocks noChangeArrowheads="1"/>
            </p:cNvSpPr>
            <p:nvPr/>
          </p:nvSpPr>
          <p:spPr bwMode="auto">
            <a:xfrm>
              <a:off x="635" y="1978"/>
              <a:ext cx="743"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Profit</a:t>
              </a:r>
            </a:p>
            <a:p>
              <a:pPr algn="ctr" eaLnBrk="0" hangingPunct="0">
                <a:lnSpc>
                  <a:spcPct val="120000"/>
                </a:lnSpc>
              </a:pPr>
              <a:r>
                <a:rPr lang="en-US" sz="2400" b="1">
                  <a:cs typeface="Arial" charset="0"/>
                </a:rPr>
                <a:t>Margin</a:t>
              </a:r>
            </a:p>
          </p:txBody>
        </p:sp>
        <p:sp>
          <p:nvSpPr>
            <p:cNvPr id="222215" name="Rectangle 6"/>
            <p:cNvSpPr>
              <a:spLocks noChangeArrowheads="1"/>
            </p:cNvSpPr>
            <p:nvPr/>
          </p:nvSpPr>
          <p:spPr bwMode="auto">
            <a:xfrm>
              <a:off x="1773" y="1955"/>
              <a:ext cx="966" cy="615"/>
            </a:xfrm>
            <a:prstGeom prst="rect">
              <a:avLst/>
            </a:prstGeom>
            <a:noFill/>
            <a:ln w="9525">
              <a:noFill/>
              <a:miter lim="800000"/>
              <a:headEnd/>
              <a:tailEnd/>
            </a:ln>
          </p:spPr>
          <p:txBody>
            <a:bodyPr lIns="90488" tIns="44450" rIns="90488" bIns="44450">
              <a:spAutoFit/>
            </a:bodyPr>
            <a:lstStyle/>
            <a:p>
              <a:pPr algn="ctr" eaLnBrk="0" hangingPunct="0">
                <a:lnSpc>
                  <a:spcPct val="120000"/>
                </a:lnSpc>
              </a:pPr>
              <a:r>
                <a:rPr lang="en-US" sz="2400" b="1">
                  <a:cs typeface="Arial" charset="0"/>
                </a:rPr>
                <a:t>$3,883</a:t>
              </a:r>
            </a:p>
            <a:p>
              <a:pPr algn="ctr" eaLnBrk="0" hangingPunct="0">
                <a:lnSpc>
                  <a:spcPct val="120000"/>
                </a:lnSpc>
              </a:pPr>
              <a:r>
                <a:rPr lang="en-US" sz="2400" b="1">
                  <a:cs typeface="Arial" charset="0"/>
                </a:rPr>
                <a:t>$70,395</a:t>
              </a:r>
            </a:p>
          </p:txBody>
        </p:sp>
        <p:sp>
          <p:nvSpPr>
            <p:cNvPr id="222216" name="Rectangle 7"/>
            <p:cNvSpPr>
              <a:spLocks noChangeArrowheads="1"/>
            </p:cNvSpPr>
            <p:nvPr/>
          </p:nvSpPr>
          <p:spPr bwMode="auto">
            <a:xfrm>
              <a:off x="1423" y="2111"/>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2217" name="Line 8"/>
            <p:cNvSpPr>
              <a:spLocks noChangeShapeType="1"/>
            </p:cNvSpPr>
            <p:nvPr/>
          </p:nvSpPr>
          <p:spPr bwMode="auto">
            <a:xfrm>
              <a:off x="1834" y="2238"/>
              <a:ext cx="846" cy="0"/>
            </a:xfrm>
            <a:prstGeom prst="line">
              <a:avLst/>
            </a:prstGeom>
            <a:noFill/>
            <a:ln w="25399">
              <a:solidFill>
                <a:schemeClr val="tx1"/>
              </a:solidFill>
              <a:round/>
              <a:headEnd/>
              <a:tailEnd/>
            </a:ln>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5"/>
          <p:cNvSpPr>
            <a:spLocks noGrp="1" noChangeArrowheads="1"/>
          </p:cNvSpPr>
          <p:nvPr>
            <p:ph type="title"/>
          </p:nvPr>
        </p:nvSpPr>
        <p:spPr/>
        <p:txBody>
          <a:bodyPr/>
          <a:lstStyle/>
          <a:p>
            <a:pPr fontAlgn="auto">
              <a:spcAft>
                <a:spcPts val="0"/>
              </a:spcAft>
              <a:defRPr/>
            </a:pPr>
            <a:r>
              <a:rPr lang="en-US" dirty="0" smtClean="0"/>
              <a:t>Test of Profitability </a:t>
            </a:r>
            <a:r>
              <a:rPr lang="en-US" dirty="0" smtClean="0">
                <a:cs typeface="Arial" panose="020B0604020202020204" pitchFamily="34" charset="0"/>
              </a:rPr>
              <a:t>─ </a:t>
            </a:r>
            <a:r>
              <a:rPr lang="en-US" dirty="0" smtClean="0"/>
              <a:t>Fixed Asset Turnover</a:t>
            </a:r>
          </a:p>
        </p:txBody>
      </p:sp>
      <p:grpSp>
        <p:nvGrpSpPr>
          <p:cNvPr id="2" name="Group 3"/>
          <p:cNvGrpSpPr>
            <a:grpSpLocks/>
          </p:cNvGrpSpPr>
          <p:nvPr/>
        </p:nvGrpSpPr>
        <p:grpSpPr bwMode="auto">
          <a:xfrm>
            <a:off x="1174750" y="3081338"/>
            <a:ext cx="6940550" cy="1184275"/>
            <a:chOff x="740" y="1941"/>
            <a:chExt cx="4372" cy="746"/>
          </a:xfrm>
        </p:grpSpPr>
        <p:sp>
          <p:nvSpPr>
            <p:cNvPr id="224265" name="Rectangle 4"/>
            <p:cNvSpPr>
              <a:spLocks noChangeArrowheads="1"/>
            </p:cNvSpPr>
            <p:nvPr/>
          </p:nvSpPr>
          <p:spPr bwMode="auto">
            <a:xfrm>
              <a:off x="740" y="1941"/>
              <a:ext cx="946" cy="746"/>
            </a:xfrm>
            <a:prstGeom prst="rect">
              <a:avLst/>
            </a:prstGeom>
            <a:noFill/>
            <a:ln w="9525">
              <a:noFill/>
              <a:miter lim="800000"/>
              <a:headEnd/>
              <a:tailEnd/>
            </a:ln>
          </p:spPr>
          <p:txBody>
            <a:bodyPr wrap="none" lIns="90488" tIns="44450" rIns="90488" bIns="44450">
              <a:spAutoFit/>
            </a:bodyPr>
            <a:lstStyle/>
            <a:p>
              <a:pPr algn="ctr" eaLnBrk="0" hangingPunct="0"/>
              <a:r>
                <a:rPr lang="en-US" sz="2400" b="1">
                  <a:cs typeface="Arial" charset="0"/>
                </a:rPr>
                <a:t>Fixed</a:t>
              </a:r>
              <a:br>
                <a:rPr lang="en-US" sz="2400" b="1">
                  <a:cs typeface="Arial" charset="0"/>
                </a:rPr>
              </a:br>
              <a:r>
                <a:rPr lang="en-US" sz="2400" b="1">
                  <a:cs typeface="Arial" charset="0"/>
                </a:rPr>
                <a:t>Asset</a:t>
              </a:r>
              <a:br>
                <a:rPr lang="en-US" sz="2400" b="1">
                  <a:cs typeface="Arial" charset="0"/>
                </a:rPr>
              </a:br>
              <a:r>
                <a:rPr lang="en-US" sz="2400" b="1">
                  <a:cs typeface="Arial" charset="0"/>
                </a:rPr>
                <a:t>Turnover</a:t>
              </a:r>
            </a:p>
          </p:txBody>
        </p:sp>
        <p:sp>
          <p:nvSpPr>
            <p:cNvPr id="224266" name="Rectangle 5"/>
            <p:cNvSpPr>
              <a:spLocks noChangeArrowheads="1"/>
            </p:cNvSpPr>
            <p:nvPr/>
          </p:nvSpPr>
          <p:spPr bwMode="auto">
            <a:xfrm>
              <a:off x="2054" y="2010"/>
              <a:ext cx="2189"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$70,395</a:t>
              </a:r>
              <a:br>
                <a:rPr lang="en-US" sz="2400" b="1">
                  <a:cs typeface="Arial" charset="0"/>
                </a:rPr>
              </a:br>
              <a:r>
                <a:rPr lang="en-US" sz="2400" b="1">
                  <a:cs typeface="Arial" charset="0"/>
                </a:rPr>
                <a:t>($24,448 + $25,060) ÷ 2</a:t>
              </a:r>
            </a:p>
          </p:txBody>
        </p:sp>
        <p:sp>
          <p:nvSpPr>
            <p:cNvPr id="224267" name="Rectangle 6"/>
            <p:cNvSpPr>
              <a:spLocks noChangeArrowheads="1"/>
            </p:cNvSpPr>
            <p:nvPr/>
          </p:nvSpPr>
          <p:spPr bwMode="auto">
            <a:xfrm>
              <a:off x="1725" y="2171"/>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4268" name="Line 7"/>
            <p:cNvSpPr>
              <a:spLocks noChangeShapeType="1"/>
            </p:cNvSpPr>
            <p:nvPr/>
          </p:nvSpPr>
          <p:spPr bwMode="auto">
            <a:xfrm>
              <a:off x="2112" y="2304"/>
              <a:ext cx="2064" cy="0"/>
            </a:xfrm>
            <a:prstGeom prst="line">
              <a:avLst/>
            </a:prstGeom>
            <a:noFill/>
            <a:ln w="25399">
              <a:solidFill>
                <a:schemeClr val="tx1"/>
              </a:solidFill>
              <a:round/>
              <a:headEnd/>
              <a:tailEnd/>
            </a:ln>
          </p:spPr>
          <p:txBody>
            <a:bodyPr wrap="none" anchor="ctr"/>
            <a:lstStyle/>
            <a:p>
              <a:endParaRPr lang="en-US"/>
            </a:p>
          </p:txBody>
        </p:sp>
        <p:sp>
          <p:nvSpPr>
            <p:cNvPr id="224269" name="Rectangle 8"/>
            <p:cNvSpPr>
              <a:spLocks noChangeArrowheads="1"/>
            </p:cNvSpPr>
            <p:nvPr/>
          </p:nvSpPr>
          <p:spPr bwMode="auto">
            <a:xfrm>
              <a:off x="4346" y="2171"/>
              <a:ext cx="766"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2.84</a:t>
              </a:r>
            </a:p>
          </p:txBody>
        </p:sp>
      </p:grpSp>
      <p:grpSp>
        <p:nvGrpSpPr>
          <p:cNvPr id="224259" name="Group 9"/>
          <p:cNvGrpSpPr>
            <a:grpSpLocks/>
          </p:cNvGrpSpPr>
          <p:nvPr/>
        </p:nvGrpSpPr>
        <p:grpSpPr bwMode="auto">
          <a:xfrm>
            <a:off x="1168400" y="1681163"/>
            <a:ext cx="6008688" cy="1196975"/>
            <a:chOff x="736" y="1059"/>
            <a:chExt cx="3785" cy="754"/>
          </a:xfrm>
        </p:grpSpPr>
        <p:sp>
          <p:nvSpPr>
            <p:cNvPr id="224261" name="Rectangle 10"/>
            <p:cNvSpPr>
              <a:spLocks noChangeArrowheads="1"/>
            </p:cNvSpPr>
            <p:nvPr/>
          </p:nvSpPr>
          <p:spPr bwMode="auto">
            <a:xfrm>
              <a:off x="736" y="1059"/>
              <a:ext cx="954" cy="754"/>
            </a:xfrm>
            <a:prstGeom prst="rect">
              <a:avLst/>
            </a:prstGeom>
            <a:noFill/>
            <a:ln w="9525">
              <a:noFill/>
              <a:miter lim="800000"/>
              <a:headEnd/>
              <a:tailEnd/>
            </a:ln>
          </p:spPr>
          <p:txBody>
            <a:bodyPr wrap="none" lIns="90488" tIns="44450" rIns="90488" bIns="44450">
              <a:spAutoFit/>
            </a:bodyPr>
            <a:lstStyle/>
            <a:p>
              <a:pPr algn="ctr" eaLnBrk="0" hangingPunct="0"/>
              <a:r>
                <a:rPr lang="en-US" sz="2400" b="1">
                  <a:cs typeface="Arial" charset="0"/>
                </a:rPr>
                <a:t>Fixed</a:t>
              </a:r>
              <a:br>
                <a:rPr lang="en-US" sz="2400" b="1">
                  <a:cs typeface="Arial" charset="0"/>
                </a:rPr>
              </a:br>
              <a:r>
                <a:rPr lang="en-US" sz="2400" b="1">
                  <a:cs typeface="Arial" charset="0"/>
                </a:rPr>
                <a:t>Asset</a:t>
              </a:r>
              <a:br>
                <a:rPr lang="en-US" sz="2400" b="1">
                  <a:cs typeface="Arial" charset="0"/>
                </a:rPr>
              </a:br>
              <a:r>
                <a:rPr lang="en-US" sz="2400" b="1">
                  <a:cs typeface="Arial" charset="0"/>
                </a:rPr>
                <a:t>Turnover</a:t>
              </a:r>
            </a:p>
          </p:txBody>
        </p:sp>
        <p:sp>
          <p:nvSpPr>
            <p:cNvPr id="224262" name="Rectangle 11"/>
            <p:cNvSpPr>
              <a:spLocks noChangeArrowheads="1"/>
            </p:cNvSpPr>
            <p:nvPr/>
          </p:nvSpPr>
          <p:spPr bwMode="auto">
            <a:xfrm>
              <a:off x="2047" y="1125"/>
              <a:ext cx="2474"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Net Sales Revenue</a:t>
              </a:r>
              <a:br>
                <a:rPr lang="en-US" sz="2400" b="1">
                  <a:cs typeface="Arial" charset="0"/>
                </a:rPr>
              </a:br>
              <a:r>
                <a:rPr lang="en-US" sz="2400" b="1">
                  <a:solidFill>
                    <a:srgbClr val="FF3300"/>
                  </a:solidFill>
                  <a:cs typeface="Arial" charset="0"/>
                </a:rPr>
                <a:t>Average</a:t>
              </a:r>
              <a:r>
                <a:rPr lang="en-US" sz="2400" b="1">
                  <a:cs typeface="Arial" charset="0"/>
                </a:rPr>
                <a:t> Net Fixed Assets</a:t>
              </a:r>
            </a:p>
          </p:txBody>
        </p:sp>
        <p:sp>
          <p:nvSpPr>
            <p:cNvPr id="224263" name="Rectangle 12"/>
            <p:cNvSpPr>
              <a:spLocks noChangeArrowheads="1"/>
            </p:cNvSpPr>
            <p:nvPr/>
          </p:nvSpPr>
          <p:spPr bwMode="auto">
            <a:xfrm>
              <a:off x="1725" y="1283"/>
              <a:ext cx="234"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4264" name="Line 13"/>
            <p:cNvSpPr>
              <a:spLocks noChangeShapeType="1"/>
            </p:cNvSpPr>
            <p:nvPr/>
          </p:nvSpPr>
          <p:spPr bwMode="auto">
            <a:xfrm>
              <a:off x="2133" y="1440"/>
              <a:ext cx="2288" cy="0"/>
            </a:xfrm>
            <a:prstGeom prst="line">
              <a:avLst/>
            </a:prstGeom>
            <a:noFill/>
            <a:ln w="25399">
              <a:solidFill>
                <a:schemeClr val="tx1"/>
              </a:solidFill>
              <a:round/>
              <a:headEnd/>
              <a:tailEnd/>
            </a:ln>
          </p:spPr>
          <p:txBody>
            <a:bodyPr wrap="none" anchor="ctr"/>
            <a:lstStyle/>
            <a:p>
              <a:endParaRPr lang="en-US"/>
            </a:p>
          </p:txBody>
        </p:sp>
      </p:grpSp>
      <p:sp>
        <p:nvSpPr>
          <p:cNvPr id="249870" name="Rectangle 14"/>
          <p:cNvSpPr>
            <a:spLocks noChangeArrowheads="1"/>
          </p:cNvSpPr>
          <p:nvPr/>
        </p:nvSpPr>
        <p:spPr bwMode="auto">
          <a:xfrm>
            <a:off x="644525" y="4886325"/>
            <a:ext cx="7848600" cy="1382713"/>
          </a:xfrm>
          <a:prstGeom prst="rect">
            <a:avLst/>
          </a:prstGeom>
          <a:solidFill>
            <a:srgbClr val="FFFFDD"/>
          </a:solidFill>
          <a:ln w="57149" cmpd="thinThick">
            <a:solidFill>
              <a:schemeClr val="accent4">
                <a:lumMod val="50000"/>
              </a:schemeClr>
            </a:solidFill>
            <a:miter lim="800000"/>
            <a:headEnd/>
            <a:tailEnd/>
          </a:ln>
          <a:effectLst>
            <a:outerShdw dist="107763"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chemeClr val="accent2">
                    <a:lumMod val="50000"/>
                  </a:schemeClr>
                </a:solidFill>
                <a:cs typeface="Arial" charset="0"/>
              </a:rPr>
              <a:t>This ratio measures a company’s ability to generate sales given an investment in fixed assets.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67"/>
          <p:cNvSpPr>
            <a:spLocks noGrp="1" noChangeArrowheads="1"/>
          </p:cNvSpPr>
          <p:nvPr>
            <p:ph type="title"/>
          </p:nvPr>
        </p:nvSpPr>
        <p:spPr/>
        <p:txBody>
          <a:bodyPr/>
          <a:lstStyle/>
          <a:p>
            <a:pPr fontAlgn="auto">
              <a:spcAft>
                <a:spcPts val="0"/>
              </a:spcAft>
              <a:defRPr/>
            </a:pPr>
            <a:r>
              <a:rPr lang="en-US" dirty="0" smtClean="0">
                <a:solidFill>
                  <a:schemeClr val="tx1"/>
                </a:solidFill>
              </a:rPr>
              <a:t>Understanding The Business</a:t>
            </a:r>
          </a:p>
        </p:txBody>
      </p:sp>
      <p:graphicFrame>
        <p:nvGraphicFramePr>
          <p:cNvPr id="189505" name="Object 65">
            <a:hlinkClick r:id="" action="ppaction://ole?verb=0"/>
          </p:cNvPr>
          <p:cNvGraphicFramePr>
            <a:graphicFrameLocks/>
          </p:cNvGraphicFramePr>
          <p:nvPr/>
        </p:nvGraphicFramePr>
        <p:xfrm>
          <a:off x="990600" y="2209800"/>
          <a:ext cx="3424238" cy="1660525"/>
        </p:xfrm>
        <a:graphic>
          <a:graphicData uri="http://schemas.openxmlformats.org/presentationml/2006/ole">
            <mc:AlternateContent xmlns:mc="http://schemas.openxmlformats.org/markup-compatibility/2006">
              <mc:Choice xmlns:v="urn:schemas-microsoft-com:vml" Requires="v">
                <p:oleObj spid="_x0000_s189513" name="Clip" r:id="rId4" imgW="3655612" imgH="2287988" progId="">
                  <p:embed/>
                </p:oleObj>
              </mc:Choice>
              <mc:Fallback>
                <p:oleObj name="Clip" r:id="rId4" imgW="3655612" imgH="2287988" progId="">
                  <p:embed/>
                  <p:pic>
                    <p:nvPicPr>
                      <p:cNvPr id="0" name="Picture 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09800"/>
                        <a:ext cx="3424238"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89506" name="Object 66">
            <a:hlinkClick r:id="" action="ppaction://ole?verb=0"/>
          </p:cNvPr>
          <p:cNvGraphicFramePr>
            <a:graphicFrameLocks/>
          </p:cNvGraphicFramePr>
          <p:nvPr/>
        </p:nvGraphicFramePr>
        <p:xfrm>
          <a:off x="4271963" y="2214563"/>
          <a:ext cx="3424237" cy="1660525"/>
        </p:xfrm>
        <a:graphic>
          <a:graphicData uri="http://schemas.openxmlformats.org/presentationml/2006/ole">
            <mc:AlternateContent xmlns:mc="http://schemas.openxmlformats.org/markup-compatibility/2006">
              <mc:Choice xmlns:v="urn:schemas-microsoft-com:vml" Requires="v">
                <p:oleObj spid="_x0000_s189514" name="Clip" r:id="rId6" imgW="3655612" imgH="2287988" progId="">
                  <p:embed/>
                </p:oleObj>
              </mc:Choice>
              <mc:Fallback>
                <p:oleObj name="Clip" r:id="rId6" imgW="3655612" imgH="2287988" progId="">
                  <p:embed/>
                  <p:pic>
                    <p:nvPicPr>
                      <p:cNvPr id="0" name="Picture 6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2214563"/>
                        <a:ext cx="3424237"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89508" name="TextBox 4"/>
          <p:cNvSpPr txBox="1">
            <a:spLocks noChangeArrowheads="1"/>
          </p:cNvSpPr>
          <p:nvPr/>
        </p:nvSpPr>
        <p:spPr bwMode="auto">
          <a:xfrm>
            <a:off x="990600" y="4256088"/>
            <a:ext cx="5029200" cy="1814512"/>
          </a:xfrm>
          <a:prstGeom prst="rect">
            <a:avLst/>
          </a:prstGeom>
          <a:noFill/>
          <a:ln w="9525">
            <a:noFill/>
            <a:miter lim="800000"/>
            <a:headEnd/>
            <a:tailEnd/>
          </a:ln>
        </p:spPr>
        <p:txBody>
          <a:bodyPr>
            <a:spAutoFit/>
          </a:bodyPr>
          <a:lstStyle/>
          <a:p>
            <a:pPr algn="ctr"/>
            <a:r>
              <a:rPr lang="en-US" sz="2800" u="sng"/>
              <a:t>External Decision Makers</a:t>
            </a:r>
          </a:p>
          <a:p>
            <a:pPr algn="ctr"/>
            <a:r>
              <a:rPr lang="en-US" sz="2800"/>
              <a:t>Present and Potential Owners</a:t>
            </a:r>
          </a:p>
          <a:p>
            <a:pPr algn="ctr"/>
            <a:r>
              <a:rPr lang="en-US" sz="2800"/>
              <a:t>Investment Analysts</a:t>
            </a:r>
          </a:p>
          <a:p>
            <a:pPr algn="ctr"/>
            <a:r>
              <a:rPr lang="en-US" sz="2800"/>
              <a:t>Creditors</a:t>
            </a:r>
          </a:p>
        </p:txBody>
      </p:sp>
      <p:sp>
        <p:nvSpPr>
          <p:cNvPr id="6" name="TextBox 5"/>
          <p:cNvSpPr txBox="1"/>
          <p:nvPr/>
        </p:nvSpPr>
        <p:spPr>
          <a:xfrm>
            <a:off x="6477000" y="4256088"/>
            <a:ext cx="1524000" cy="1814512"/>
          </a:xfrm>
          <a:prstGeom prst="rect">
            <a:avLst/>
          </a:prstGeom>
          <a:solidFill>
            <a:schemeClr val="accent4">
              <a:lumMod val="20000"/>
              <a:lumOff val="80000"/>
            </a:schemeClr>
          </a:solidFill>
          <a:ln>
            <a:solidFill>
              <a:schemeClr val="tx1"/>
            </a:solidFill>
          </a:ln>
        </p:spPr>
        <p:txBody>
          <a:bodyPr>
            <a:spAutoFit/>
          </a:bodyPr>
          <a:lstStyle/>
          <a:p>
            <a:pPr fontAlgn="auto">
              <a:spcBef>
                <a:spcPts val="0"/>
              </a:spcBef>
              <a:spcAft>
                <a:spcPts val="0"/>
              </a:spcAft>
              <a:defRPr/>
            </a:pPr>
            <a:endParaRPr lang="en-US" sz="2800" i="1" dirty="0">
              <a:latin typeface="Baskerville Old Face" panose="02020602080505020303" pitchFamily="18" charset="0"/>
            </a:endParaRPr>
          </a:p>
          <a:p>
            <a:pPr algn="ctr" fontAlgn="auto">
              <a:spcBef>
                <a:spcPts val="0"/>
              </a:spcBef>
              <a:spcAft>
                <a:spcPts val="0"/>
              </a:spcAft>
              <a:defRPr/>
            </a:pPr>
            <a:r>
              <a:rPr lang="en-US" sz="2800" i="1" dirty="0">
                <a:latin typeface="Baskerville Old Face" panose="02020602080505020303" pitchFamily="18" charset="0"/>
              </a:rPr>
              <a:t>Annual Report</a:t>
            </a:r>
          </a:p>
          <a:p>
            <a:pPr fontAlgn="auto">
              <a:spcBef>
                <a:spcPts val="0"/>
              </a:spcBef>
              <a:spcAft>
                <a:spcPts val="0"/>
              </a:spcAft>
              <a:defRPr/>
            </a:pPr>
            <a:endParaRPr lang="en-US" sz="2800" i="1" dirty="0">
              <a:latin typeface="Baskerville Old Face" panose="02020602080505020303" pitchFamily="18" charset="0"/>
            </a:endParaRP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Cash Ratio</a:t>
            </a:r>
          </a:p>
        </p:txBody>
      </p:sp>
      <p:grpSp>
        <p:nvGrpSpPr>
          <p:cNvPr id="226306" name="Group 3"/>
          <p:cNvGrpSpPr>
            <a:grpSpLocks/>
          </p:cNvGrpSpPr>
          <p:nvPr/>
        </p:nvGrpSpPr>
        <p:grpSpPr bwMode="auto">
          <a:xfrm>
            <a:off x="1747838" y="2984500"/>
            <a:ext cx="5562600" cy="977900"/>
            <a:chOff x="1101" y="1105"/>
            <a:chExt cx="3504" cy="616"/>
          </a:xfrm>
        </p:grpSpPr>
        <p:sp>
          <p:nvSpPr>
            <p:cNvPr id="226316" name="Rectangle 4"/>
            <p:cNvSpPr>
              <a:spLocks noChangeArrowheads="1"/>
            </p:cNvSpPr>
            <p:nvPr/>
          </p:nvSpPr>
          <p:spPr bwMode="auto">
            <a:xfrm>
              <a:off x="1101" y="1105"/>
              <a:ext cx="602"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Cash</a:t>
              </a:r>
            </a:p>
            <a:p>
              <a:pPr algn="ctr" eaLnBrk="0" hangingPunct="0">
                <a:lnSpc>
                  <a:spcPct val="120000"/>
                </a:lnSpc>
              </a:pPr>
              <a:r>
                <a:rPr lang="en-US" sz="2400" b="1">
                  <a:cs typeface="Arial" charset="0"/>
                </a:rPr>
                <a:t>Ratio</a:t>
              </a:r>
            </a:p>
          </p:txBody>
        </p:sp>
        <p:sp>
          <p:nvSpPr>
            <p:cNvPr id="226317" name="Rectangle 5"/>
            <p:cNvSpPr>
              <a:spLocks noChangeArrowheads="1"/>
            </p:cNvSpPr>
            <p:nvPr/>
          </p:nvSpPr>
          <p:spPr bwMode="auto">
            <a:xfrm>
              <a:off x="2195" y="1105"/>
              <a:ext cx="2410"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Cash + Cash Equivalents</a:t>
              </a:r>
            </a:p>
            <a:p>
              <a:pPr algn="ctr" eaLnBrk="0" hangingPunct="0">
                <a:lnSpc>
                  <a:spcPct val="120000"/>
                </a:lnSpc>
              </a:pPr>
              <a:r>
                <a:rPr lang="en-US" sz="2400" b="1">
                  <a:cs typeface="Arial" charset="0"/>
                </a:rPr>
                <a:t>Current Liabilities</a:t>
              </a:r>
            </a:p>
          </p:txBody>
        </p:sp>
        <p:sp>
          <p:nvSpPr>
            <p:cNvPr id="226318" name="Rectangle 6"/>
            <p:cNvSpPr>
              <a:spLocks noChangeArrowheads="1"/>
            </p:cNvSpPr>
            <p:nvPr/>
          </p:nvSpPr>
          <p:spPr bwMode="auto">
            <a:xfrm>
              <a:off x="1907" y="1283"/>
              <a:ext cx="234"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6319" name="Line 7"/>
            <p:cNvSpPr>
              <a:spLocks noChangeShapeType="1"/>
            </p:cNvSpPr>
            <p:nvPr/>
          </p:nvSpPr>
          <p:spPr bwMode="auto">
            <a:xfrm>
              <a:off x="2264" y="1420"/>
              <a:ext cx="2240" cy="0"/>
            </a:xfrm>
            <a:prstGeom prst="line">
              <a:avLst/>
            </a:prstGeom>
            <a:noFill/>
            <a:ln w="25399">
              <a:solidFill>
                <a:schemeClr val="tx1"/>
              </a:solidFill>
              <a:round/>
              <a:headEnd/>
              <a:tailEnd/>
            </a:ln>
          </p:spPr>
          <p:txBody>
            <a:bodyPr wrap="none" anchor="ctr"/>
            <a:lstStyle/>
            <a:p>
              <a:endParaRPr lang="en-US"/>
            </a:p>
          </p:txBody>
        </p:sp>
      </p:grpSp>
      <p:grpSp>
        <p:nvGrpSpPr>
          <p:cNvPr id="3" name="Group 8"/>
          <p:cNvGrpSpPr>
            <a:grpSpLocks/>
          </p:cNvGrpSpPr>
          <p:nvPr/>
        </p:nvGrpSpPr>
        <p:grpSpPr bwMode="auto">
          <a:xfrm>
            <a:off x="1747838" y="4279900"/>
            <a:ext cx="5513387" cy="977900"/>
            <a:chOff x="1101" y="1921"/>
            <a:chExt cx="3473" cy="616"/>
          </a:xfrm>
        </p:grpSpPr>
        <p:sp>
          <p:nvSpPr>
            <p:cNvPr id="226310" name="Rectangle 9"/>
            <p:cNvSpPr>
              <a:spLocks noChangeArrowheads="1"/>
            </p:cNvSpPr>
            <p:nvPr/>
          </p:nvSpPr>
          <p:spPr bwMode="auto">
            <a:xfrm>
              <a:off x="3299" y="2099"/>
              <a:ext cx="234"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6311" name="Rectangle 10"/>
            <p:cNvSpPr>
              <a:spLocks noChangeArrowheads="1"/>
            </p:cNvSpPr>
            <p:nvPr/>
          </p:nvSpPr>
          <p:spPr bwMode="auto">
            <a:xfrm>
              <a:off x="3683" y="2099"/>
              <a:ext cx="891"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0.21 to 1</a:t>
              </a:r>
            </a:p>
          </p:txBody>
        </p:sp>
        <p:sp>
          <p:nvSpPr>
            <p:cNvPr id="226312" name="Rectangle 11"/>
            <p:cNvSpPr>
              <a:spLocks noChangeArrowheads="1"/>
            </p:cNvSpPr>
            <p:nvPr/>
          </p:nvSpPr>
          <p:spPr bwMode="auto">
            <a:xfrm>
              <a:off x="1101" y="1921"/>
              <a:ext cx="602"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Cash</a:t>
              </a:r>
            </a:p>
            <a:p>
              <a:pPr algn="ctr" eaLnBrk="0" hangingPunct="0">
                <a:lnSpc>
                  <a:spcPct val="120000"/>
                </a:lnSpc>
              </a:pPr>
              <a:r>
                <a:rPr lang="en-US" sz="2400" b="1">
                  <a:cs typeface="Arial" charset="0"/>
                </a:rPr>
                <a:t>Ratio</a:t>
              </a:r>
            </a:p>
          </p:txBody>
        </p:sp>
        <p:sp>
          <p:nvSpPr>
            <p:cNvPr id="226313" name="Rectangle 12"/>
            <p:cNvSpPr>
              <a:spLocks noChangeArrowheads="1"/>
            </p:cNvSpPr>
            <p:nvPr/>
          </p:nvSpPr>
          <p:spPr bwMode="auto">
            <a:xfrm>
              <a:off x="2401" y="1921"/>
              <a:ext cx="709"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$1,987</a:t>
              </a:r>
            </a:p>
            <a:p>
              <a:pPr algn="ctr" eaLnBrk="0" hangingPunct="0">
                <a:lnSpc>
                  <a:spcPct val="120000"/>
                </a:lnSpc>
              </a:pPr>
              <a:r>
                <a:rPr lang="en-US" sz="2400" b="1">
                  <a:cs typeface="Arial" charset="0"/>
                </a:rPr>
                <a:t>$9,376</a:t>
              </a:r>
            </a:p>
          </p:txBody>
        </p:sp>
        <p:sp>
          <p:nvSpPr>
            <p:cNvPr id="226314" name="Rectangle 13"/>
            <p:cNvSpPr>
              <a:spLocks noChangeArrowheads="1"/>
            </p:cNvSpPr>
            <p:nvPr/>
          </p:nvSpPr>
          <p:spPr bwMode="auto">
            <a:xfrm>
              <a:off x="1907" y="2099"/>
              <a:ext cx="234"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6315" name="Line 14"/>
            <p:cNvSpPr>
              <a:spLocks noChangeShapeType="1"/>
            </p:cNvSpPr>
            <p:nvPr/>
          </p:nvSpPr>
          <p:spPr bwMode="auto">
            <a:xfrm>
              <a:off x="2264" y="2236"/>
              <a:ext cx="848" cy="0"/>
            </a:xfrm>
            <a:prstGeom prst="line">
              <a:avLst/>
            </a:prstGeom>
            <a:noFill/>
            <a:ln w="25399">
              <a:solidFill>
                <a:schemeClr val="tx1"/>
              </a:solidFill>
              <a:round/>
              <a:headEnd/>
              <a:tailEnd/>
            </a:ln>
          </p:spPr>
          <p:txBody>
            <a:bodyPr wrap="none" anchor="ctr"/>
            <a:lstStyle/>
            <a:p>
              <a:endParaRPr lang="en-US"/>
            </a:p>
          </p:txBody>
        </p:sp>
      </p:grpSp>
      <p:sp>
        <p:nvSpPr>
          <p:cNvPr id="251919" name="Rectangle 15"/>
          <p:cNvSpPr>
            <a:spLocks noChangeArrowheads="1"/>
          </p:cNvSpPr>
          <p:nvPr/>
        </p:nvSpPr>
        <p:spPr bwMode="auto">
          <a:xfrm>
            <a:off x="1782763" y="5602288"/>
            <a:ext cx="5578475" cy="950912"/>
          </a:xfrm>
          <a:prstGeom prst="rect">
            <a:avLst/>
          </a:prstGeom>
          <a:solidFill>
            <a:srgbClr val="FFFFCC"/>
          </a:solidFill>
          <a:ln w="57149" cmpd="thinThick">
            <a:solidFill>
              <a:schemeClr val="tx1"/>
            </a:solidFill>
            <a:miter lim="800000"/>
            <a:headEnd/>
            <a:tailEnd/>
          </a:ln>
          <a:effectLst>
            <a:outerShdw dist="71842"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dirty="0">
                <a:solidFill>
                  <a:srgbClr val="000000"/>
                </a:solidFill>
                <a:cs typeface="Arial" charset="0"/>
              </a:rPr>
              <a:t>This ratio measures the</a:t>
            </a:r>
            <a:br>
              <a:rPr lang="en-US" sz="2800" dirty="0">
                <a:solidFill>
                  <a:srgbClr val="000000"/>
                </a:solidFill>
                <a:cs typeface="Arial" charset="0"/>
              </a:rPr>
            </a:br>
            <a:r>
              <a:rPr lang="en-US" sz="2800" dirty="0">
                <a:solidFill>
                  <a:srgbClr val="000000"/>
                </a:solidFill>
                <a:cs typeface="Arial" charset="0"/>
              </a:rPr>
              <a:t>adequacy of available cash.</a:t>
            </a:r>
          </a:p>
        </p:txBody>
      </p:sp>
      <p:sp>
        <p:nvSpPr>
          <p:cNvPr id="16" name="Rectangle 3"/>
          <p:cNvSpPr txBox="1">
            <a:spLocks noChangeArrowheads="1"/>
          </p:cNvSpPr>
          <p:nvPr/>
        </p:nvSpPr>
        <p:spPr bwMode="auto">
          <a:xfrm>
            <a:off x="495300" y="1714500"/>
            <a:ext cx="8153400" cy="1104900"/>
          </a:xfrm>
          <a:prstGeom prst="rect">
            <a:avLst/>
          </a:prstGeom>
          <a:solidFill>
            <a:srgbClr val="CCECFF"/>
          </a:solidFill>
          <a:ln w="38100">
            <a:solidFill>
              <a:srgbClr val="000000"/>
            </a:solidFill>
            <a:miter lim="800000"/>
            <a:headEnd/>
            <a:tailEnd/>
          </a:ln>
          <a:effectLst>
            <a:outerShdw dist="71842" dir="2700000" algn="ctr" rotWithShape="0">
              <a:srgbClr val="000000"/>
            </a:outerShdw>
          </a:effectLst>
        </p:spPr>
        <p:txBody>
          <a:bodyPr lIns="90488" tIns="44450" rIns="90488" bIns="44450"/>
          <a:lstStyle/>
          <a:p>
            <a:pPr marL="273050" indent="-273050" algn="ctr" eaLnBrk="0" fontAlgn="auto" hangingPunct="0">
              <a:spcBef>
                <a:spcPts val="600"/>
              </a:spcBef>
              <a:spcAft>
                <a:spcPts val="0"/>
              </a:spcAft>
              <a:buClr>
                <a:schemeClr val="accent1"/>
              </a:buClr>
              <a:buSzPct val="76000"/>
              <a:buFont typeface="Wingdings" pitchFamily="2" charset="2"/>
              <a:buNone/>
              <a:defRPr/>
            </a:pPr>
            <a:r>
              <a:rPr lang="en-US" sz="2800" dirty="0">
                <a:latin typeface="+mn-lt"/>
                <a:cs typeface="Arial" charset="0"/>
              </a:rPr>
              <a:t>Tests of liquidity focus on the relationship between current assets and current liabilities.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40"/>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Current Ratio</a:t>
            </a:r>
          </a:p>
        </p:txBody>
      </p:sp>
      <p:grpSp>
        <p:nvGrpSpPr>
          <p:cNvPr id="228354" name="Group 1027"/>
          <p:cNvGrpSpPr>
            <a:grpSpLocks/>
          </p:cNvGrpSpPr>
          <p:nvPr/>
        </p:nvGrpSpPr>
        <p:grpSpPr bwMode="auto">
          <a:xfrm>
            <a:off x="1577975" y="1754188"/>
            <a:ext cx="5297488" cy="977900"/>
            <a:chOff x="994" y="1105"/>
            <a:chExt cx="3337" cy="616"/>
          </a:xfrm>
        </p:grpSpPr>
        <p:sp>
          <p:nvSpPr>
            <p:cNvPr id="228363" name="Rectangle 1028"/>
            <p:cNvSpPr>
              <a:spLocks noChangeArrowheads="1"/>
            </p:cNvSpPr>
            <p:nvPr/>
          </p:nvSpPr>
          <p:spPr bwMode="auto">
            <a:xfrm>
              <a:off x="994" y="1105"/>
              <a:ext cx="816"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Current</a:t>
              </a:r>
            </a:p>
            <a:p>
              <a:pPr algn="ctr" eaLnBrk="0" hangingPunct="0">
                <a:lnSpc>
                  <a:spcPct val="120000"/>
                </a:lnSpc>
              </a:pPr>
              <a:r>
                <a:rPr lang="en-US" sz="2400" b="1">
                  <a:cs typeface="Arial" charset="0"/>
                </a:rPr>
                <a:t>Ratio</a:t>
              </a:r>
            </a:p>
          </p:txBody>
        </p:sp>
        <p:sp>
          <p:nvSpPr>
            <p:cNvPr id="228364" name="Rectangle 1029"/>
            <p:cNvSpPr>
              <a:spLocks noChangeArrowheads="1"/>
            </p:cNvSpPr>
            <p:nvPr/>
          </p:nvSpPr>
          <p:spPr bwMode="auto">
            <a:xfrm>
              <a:off x="2195" y="1105"/>
              <a:ext cx="2136" cy="616"/>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Current Assets      </a:t>
              </a:r>
            </a:p>
            <a:p>
              <a:pPr eaLnBrk="0" hangingPunct="0">
                <a:lnSpc>
                  <a:spcPct val="120000"/>
                </a:lnSpc>
              </a:pPr>
              <a:r>
                <a:rPr lang="en-US" sz="2400" b="1">
                  <a:cs typeface="Arial" charset="0"/>
                </a:rPr>
                <a:t>   Current Liabilities</a:t>
              </a:r>
            </a:p>
          </p:txBody>
        </p:sp>
        <p:sp>
          <p:nvSpPr>
            <p:cNvPr id="228365" name="Rectangle 1030"/>
            <p:cNvSpPr>
              <a:spLocks noChangeArrowheads="1"/>
            </p:cNvSpPr>
            <p:nvPr/>
          </p:nvSpPr>
          <p:spPr bwMode="auto">
            <a:xfrm>
              <a:off x="1952" y="1246"/>
              <a:ext cx="234" cy="340"/>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a:t>
              </a:r>
            </a:p>
          </p:txBody>
        </p:sp>
        <p:sp>
          <p:nvSpPr>
            <p:cNvPr id="228366" name="Line 1031"/>
            <p:cNvSpPr>
              <a:spLocks noChangeShapeType="1"/>
            </p:cNvSpPr>
            <p:nvPr/>
          </p:nvSpPr>
          <p:spPr bwMode="auto">
            <a:xfrm>
              <a:off x="2456" y="1407"/>
              <a:ext cx="1568" cy="0"/>
            </a:xfrm>
            <a:prstGeom prst="line">
              <a:avLst/>
            </a:prstGeom>
            <a:noFill/>
            <a:ln w="25399">
              <a:solidFill>
                <a:schemeClr val="tx1"/>
              </a:solidFill>
              <a:round/>
              <a:headEnd/>
              <a:tailEnd/>
            </a:ln>
          </p:spPr>
          <p:txBody>
            <a:bodyPr wrap="none" anchor="ctr"/>
            <a:lstStyle/>
            <a:p>
              <a:endParaRPr lang="en-US"/>
            </a:p>
          </p:txBody>
        </p:sp>
      </p:grpSp>
      <p:grpSp>
        <p:nvGrpSpPr>
          <p:cNvPr id="3" name="Group 1032"/>
          <p:cNvGrpSpPr>
            <a:grpSpLocks/>
          </p:cNvGrpSpPr>
          <p:nvPr/>
        </p:nvGrpSpPr>
        <p:grpSpPr bwMode="auto">
          <a:xfrm>
            <a:off x="1577975" y="2897188"/>
            <a:ext cx="5988050" cy="977900"/>
            <a:chOff x="994" y="1825"/>
            <a:chExt cx="3772" cy="616"/>
          </a:xfrm>
        </p:grpSpPr>
        <p:sp>
          <p:nvSpPr>
            <p:cNvPr id="228357" name="Rectangle 1033"/>
            <p:cNvSpPr>
              <a:spLocks noChangeArrowheads="1"/>
            </p:cNvSpPr>
            <p:nvPr/>
          </p:nvSpPr>
          <p:spPr bwMode="auto">
            <a:xfrm>
              <a:off x="994" y="1825"/>
              <a:ext cx="816"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Current</a:t>
              </a:r>
            </a:p>
            <a:p>
              <a:pPr algn="ctr" eaLnBrk="0" hangingPunct="0">
                <a:lnSpc>
                  <a:spcPct val="120000"/>
                </a:lnSpc>
              </a:pPr>
              <a:r>
                <a:rPr lang="en-US" sz="2400" b="1">
                  <a:cs typeface="Arial" charset="0"/>
                </a:rPr>
                <a:t>Ratio</a:t>
              </a:r>
            </a:p>
          </p:txBody>
        </p:sp>
        <p:sp>
          <p:nvSpPr>
            <p:cNvPr id="29703" name="Rectangle 1034"/>
            <p:cNvSpPr>
              <a:spLocks noChangeArrowheads="1"/>
            </p:cNvSpPr>
            <p:nvPr/>
          </p:nvSpPr>
          <p:spPr bwMode="auto">
            <a:xfrm>
              <a:off x="2438" y="1825"/>
              <a:ext cx="880" cy="607"/>
            </a:xfrm>
            <a:prstGeom prst="rect">
              <a:avLst/>
            </a:prstGeom>
            <a:noFill/>
            <a:ln>
              <a:noFill/>
            </a:ln>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auto">
                <a:lnSpc>
                  <a:spcPct val="120000"/>
                </a:lnSpc>
                <a:spcBef>
                  <a:spcPts val="0"/>
                </a:spcBef>
                <a:spcAft>
                  <a:spcPts val="0"/>
                </a:spcAft>
                <a:defRPr/>
              </a:pPr>
              <a:r>
                <a:rPr lang="en-US" sz="2400" b="1" kern="0" dirty="0" smtClean="0">
                  <a:latin typeface="Arial"/>
                  <a:cs typeface="Arial"/>
                </a:rPr>
                <a:t> $14,520 </a:t>
              </a:r>
              <a:endParaRPr lang="en-US" sz="2400" b="1" kern="0" dirty="0">
                <a:latin typeface="Arial"/>
                <a:cs typeface="Arial"/>
              </a:endParaRPr>
            </a:p>
            <a:p>
              <a:pPr algn="ctr" fontAlgn="auto">
                <a:lnSpc>
                  <a:spcPct val="120000"/>
                </a:lnSpc>
                <a:spcBef>
                  <a:spcPts val="0"/>
                </a:spcBef>
                <a:spcAft>
                  <a:spcPts val="0"/>
                </a:spcAft>
                <a:defRPr/>
              </a:pPr>
              <a:r>
                <a:rPr lang="en-US" sz="2400" b="1" kern="0" dirty="0" smtClean="0"/>
                <a:t>$9,376</a:t>
              </a:r>
              <a:endParaRPr lang="en-US" sz="2400" b="1" kern="0" dirty="0"/>
            </a:p>
          </p:txBody>
        </p:sp>
        <p:sp>
          <p:nvSpPr>
            <p:cNvPr id="228359" name="Rectangle 1035"/>
            <p:cNvSpPr>
              <a:spLocks noChangeArrowheads="1"/>
            </p:cNvSpPr>
            <p:nvPr/>
          </p:nvSpPr>
          <p:spPr bwMode="auto">
            <a:xfrm>
              <a:off x="1952" y="1951"/>
              <a:ext cx="234" cy="340"/>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a:t>
              </a:r>
            </a:p>
          </p:txBody>
        </p:sp>
        <p:sp>
          <p:nvSpPr>
            <p:cNvPr id="228360" name="Rectangle 1036"/>
            <p:cNvSpPr>
              <a:spLocks noChangeArrowheads="1"/>
            </p:cNvSpPr>
            <p:nvPr/>
          </p:nvSpPr>
          <p:spPr bwMode="auto">
            <a:xfrm>
              <a:off x="3539" y="1985"/>
              <a:ext cx="234"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28361" name="Rectangle 1037"/>
            <p:cNvSpPr>
              <a:spLocks noChangeArrowheads="1"/>
            </p:cNvSpPr>
            <p:nvPr/>
          </p:nvSpPr>
          <p:spPr bwMode="auto">
            <a:xfrm>
              <a:off x="3875" y="1985"/>
              <a:ext cx="891"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1.55 to 1</a:t>
              </a:r>
            </a:p>
          </p:txBody>
        </p:sp>
        <p:sp>
          <p:nvSpPr>
            <p:cNvPr id="228362" name="Line 1038"/>
            <p:cNvSpPr>
              <a:spLocks noChangeShapeType="1"/>
            </p:cNvSpPr>
            <p:nvPr/>
          </p:nvSpPr>
          <p:spPr bwMode="auto">
            <a:xfrm>
              <a:off x="2474" y="2112"/>
              <a:ext cx="800" cy="0"/>
            </a:xfrm>
            <a:prstGeom prst="line">
              <a:avLst/>
            </a:prstGeom>
            <a:noFill/>
            <a:ln w="25399">
              <a:solidFill>
                <a:schemeClr val="tx1"/>
              </a:solidFill>
              <a:round/>
              <a:headEnd/>
              <a:tailEnd/>
            </a:ln>
          </p:spPr>
          <p:txBody>
            <a:bodyPr wrap="none" anchor="ctr"/>
            <a:lstStyle/>
            <a:p>
              <a:endParaRPr lang="en-US"/>
            </a:p>
          </p:txBody>
        </p:sp>
      </p:grpSp>
      <p:sp>
        <p:nvSpPr>
          <p:cNvPr id="252943" name="Rectangle 1039"/>
          <p:cNvSpPr>
            <a:spLocks noChangeArrowheads="1"/>
          </p:cNvSpPr>
          <p:nvPr/>
        </p:nvSpPr>
        <p:spPr bwMode="auto">
          <a:xfrm>
            <a:off x="1882775" y="4419600"/>
            <a:ext cx="5356225" cy="1382713"/>
          </a:xfrm>
          <a:prstGeom prst="rect">
            <a:avLst/>
          </a:prstGeom>
          <a:solidFill>
            <a:srgbClr val="FFFFCC"/>
          </a:solidFill>
          <a:ln w="57149" cmpd="thinThick">
            <a:solidFill>
              <a:schemeClr val="tx1"/>
            </a:solidFill>
            <a:miter lim="800000"/>
            <a:headEnd/>
            <a:tailEnd/>
          </a:ln>
          <a:effectLst>
            <a:outerShdw dist="71842" dir="2700000" algn="ctr" rotWithShape="0">
              <a:srgbClr val="000000"/>
            </a:outerShdw>
          </a:effectLst>
        </p:spPr>
        <p:txBody>
          <a:bodyPr wrap="none"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measures the ability</a:t>
            </a:r>
          </a:p>
          <a:p>
            <a:pPr algn="ctr" eaLnBrk="0" fontAlgn="auto" hangingPunct="0">
              <a:spcBef>
                <a:spcPts val="0"/>
              </a:spcBef>
              <a:spcAft>
                <a:spcPts val="0"/>
              </a:spcAft>
              <a:defRPr/>
            </a:pPr>
            <a:r>
              <a:rPr lang="en-US" sz="2800" b="1" dirty="0">
                <a:solidFill>
                  <a:srgbClr val="000000"/>
                </a:solidFill>
                <a:cs typeface="Arial" charset="0"/>
              </a:rPr>
              <a:t>of the company to pay current</a:t>
            </a:r>
          </a:p>
          <a:p>
            <a:pPr algn="ctr" eaLnBrk="0" fontAlgn="auto" hangingPunct="0">
              <a:spcBef>
                <a:spcPts val="0"/>
              </a:spcBef>
              <a:spcAft>
                <a:spcPts val="0"/>
              </a:spcAft>
              <a:defRPr/>
            </a:pPr>
            <a:r>
              <a:rPr lang="en-US" sz="2800" b="1" dirty="0">
                <a:solidFill>
                  <a:srgbClr val="000000"/>
                </a:solidFill>
                <a:cs typeface="Arial" charset="0"/>
              </a:rPr>
              <a:t>debts as they become due.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8"/>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Quick Ratio </a:t>
            </a:r>
            <a:br>
              <a:rPr lang="en-US" dirty="0" smtClean="0"/>
            </a:br>
            <a:r>
              <a:rPr lang="en-US" dirty="0" smtClean="0"/>
              <a:t>(Acid Test)</a:t>
            </a:r>
          </a:p>
        </p:txBody>
      </p:sp>
      <p:grpSp>
        <p:nvGrpSpPr>
          <p:cNvPr id="187432" name="Group 3"/>
          <p:cNvGrpSpPr>
            <a:grpSpLocks/>
          </p:cNvGrpSpPr>
          <p:nvPr/>
        </p:nvGrpSpPr>
        <p:grpSpPr bwMode="auto">
          <a:xfrm>
            <a:off x="1503363" y="1447800"/>
            <a:ext cx="5011737" cy="965200"/>
            <a:chOff x="947" y="1122"/>
            <a:chExt cx="3157" cy="608"/>
          </a:xfrm>
        </p:grpSpPr>
        <p:sp>
          <p:nvSpPr>
            <p:cNvPr id="187442" name="Rectangle 4"/>
            <p:cNvSpPr>
              <a:spLocks noChangeArrowheads="1"/>
            </p:cNvSpPr>
            <p:nvPr/>
          </p:nvSpPr>
          <p:spPr bwMode="auto">
            <a:xfrm>
              <a:off x="2243" y="1122"/>
              <a:ext cx="1861" cy="608"/>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Quick Assets     </a:t>
              </a:r>
            </a:p>
            <a:p>
              <a:pPr eaLnBrk="0" hangingPunct="0">
                <a:lnSpc>
                  <a:spcPct val="120000"/>
                </a:lnSpc>
              </a:pPr>
              <a:r>
                <a:rPr lang="en-US" sz="2400" b="1">
                  <a:cs typeface="Arial" charset="0"/>
                </a:rPr>
                <a:t> Current Liabilities</a:t>
              </a:r>
            </a:p>
          </p:txBody>
        </p:sp>
        <p:sp>
          <p:nvSpPr>
            <p:cNvPr id="187443" name="Rectangle 5"/>
            <p:cNvSpPr>
              <a:spLocks noChangeArrowheads="1"/>
            </p:cNvSpPr>
            <p:nvPr/>
          </p:nvSpPr>
          <p:spPr bwMode="auto">
            <a:xfrm>
              <a:off x="1931" y="1261"/>
              <a:ext cx="226" cy="332"/>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a:t>
              </a:r>
            </a:p>
          </p:txBody>
        </p:sp>
        <p:sp>
          <p:nvSpPr>
            <p:cNvPr id="187444" name="Rectangle 6"/>
            <p:cNvSpPr>
              <a:spLocks noChangeArrowheads="1"/>
            </p:cNvSpPr>
            <p:nvPr/>
          </p:nvSpPr>
          <p:spPr bwMode="auto">
            <a:xfrm>
              <a:off x="947" y="1122"/>
              <a:ext cx="997" cy="608"/>
            </a:xfrm>
            <a:prstGeom prst="rect">
              <a:avLst/>
            </a:prstGeom>
            <a:noFill/>
            <a:ln w="9525">
              <a:noFill/>
              <a:miter lim="800000"/>
              <a:headEnd/>
              <a:tailEnd/>
            </a:ln>
          </p:spPr>
          <p:txBody>
            <a:bodyPr lIns="90488" tIns="44450" rIns="90488" bIns="44450">
              <a:spAutoFit/>
            </a:bodyPr>
            <a:lstStyle/>
            <a:p>
              <a:pPr algn="ctr" eaLnBrk="0" hangingPunct="0">
                <a:lnSpc>
                  <a:spcPct val="120000"/>
                </a:lnSpc>
              </a:pPr>
              <a:r>
                <a:rPr lang="en-US" sz="2400" b="1">
                  <a:cs typeface="Arial" charset="0"/>
                </a:rPr>
                <a:t>Quick</a:t>
              </a:r>
            </a:p>
            <a:p>
              <a:pPr algn="ctr" eaLnBrk="0" hangingPunct="0">
                <a:lnSpc>
                  <a:spcPct val="120000"/>
                </a:lnSpc>
              </a:pPr>
              <a:r>
                <a:rPr lang="en-US" sz="2400" b="1">
                  <a:cs typeface="Arial" charset="0"/>
                </a:rPr>
                <a:t>Ratio</a:t>
              </a:r>
            </a:p>
          </p:txBody>
        </p:sp>
        <p:sp>
          <p:nvSpPr>
            <p:cNvPr id="187445" name="Line 7"/>
            <p:cNvSpPr>
              <a:spLocks noChangeShapeType="1"/>
            </p:cNvSpPr>
            <p:nvPr/>
          </p:nvSpPr>
          <p:spPr bwMode="auto">
            <a:xfrm>
              <a:off x="2360" y="1422"/>
              <a:ext cx="1616" cy="0"/>
            </a:xfrm>
            <a:prstGeom prst="line">
              <a:avLst/>
            </a:prstGeom>
            <a:noFill/>
            <a:ln w="25399">
              <a:solidFill>
                <a:schemeClr val="tx1"/>
              </a:solidFill>
              <a:round/>
              <a:headEnd/>
              <a:tailEnd/>
            </a:ln>
          </p:spPr>
          <p:txBody>
            <a:bodyPr wrap="none" anchor="ctr"/>
            <a:lstStyle/>
            <a:p>
              <a:endParaRPr lang="en-US"/>
            </a:p>
          </p:txBody>
        </p:sp>
      </p:grpSp>
      <p:grpSp>
        <p:nvGrpSpPr>
          <p:cNvPr id="3" name="Group 8"/>
          <p:cNvGrpSpPr>
            <a:grpSpLocks/>
          </p:cNvGrpSpPr>
          <p:nvPr/>
        </p:nvGrpSpPr>
        <p:grpSpPr bwMode="auto">
          <a:xfrm>
            <a:off x="1503363" y="2562225"/>
            <a:ext cx="5910262" cy="998538"/>
            <a:chOff x="947" y="1859"/>
            <a:chExt cx="3723" cy="629"/>
          </a:xfrm>
        </p:grpSpPr>
        <p:sp>
          <p:nvSpPr>
            <p:cNvPr id="187435" name="Rectangle 9"/>
            <p:cNvSpPr>
              <a:spLocks noChangeArrowheads="1"/>
            </p:cNvSpPr>
            <p:nvPr/>
          </p:nvSpPr>
          <p:spPr bwMode="auto">
            <a:xfrm>
              <a:off x="2339" y="1873"/>
              <a:ext cx="976" cy="615"/>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$3,232     </a:t>
              </a:r>
            </a:p>
            <a:p>
              <a:pPr eaLnBrk="0" hangingPunct="0">
                <a:lnSpc>
                  <a:spcPct val="120000"/>
                </a:lnSpc>
              </a:pPr>
              <a:r>
                <a:rPr lang="en-US" sz="2400" b="1">
                  <a:cs typeface="Arial" charset="0"/>
                </a:rPr>
                <a:t>$9,376</a:t>
              </a:r>
            </a:p>
          </p:txBody>
        </p:sp>
        <p:grpSp>
          <p:nvGrpSpPr>
            <p:cNvPr id="187436" name="Group 10"/>
            <p:cNvGrpSpPr>
              <a:grpSpLocks/>
            </p:cNvGrpSpPr>
            <p:nvPr/>
          </p:nvGrpSpPr>
          <p:grpSpPr bwMode="auto">
            <a:xfrm>
              <a:off x="3395" y="1978"/>
              <a:ext cx="1275" cy="336"/>
              <a:chOff x="3395" y="1978"/>
              <a:chExt cx="1275" cy="336"/>
            </a:xfrm>
          </p:grpSpPr>
          <p:sp>
            <p:nvSpPr>
              <p:cNvPr id="187440" name="Rectangle 11"/>
              <p:cNvSpPr>
                <a:spLocks noChangeArrowheads="1"/>
              </p:cNvSpPr>
              <p:nvPr/>
            </p:nvSpPr>
            <p:spPr bwMode="auto">
              <a:xfrm>
                <a:off x="3395" y="1978"/>
                <a:ext cx="226" cy="332"/>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a:t>
                </a:r>
              </a:p>
            </p:txBody>
          </p:sp>
          <p:sp>
            <p:nvSpPr>
              <p:cNvPr id="187441" name="Rectangle 12"/>
              <p:cNvSpPr>
                <a:spLocks noChangeArrowheads="1"/>
              </p:cNvSpPr>
              <p:nvPr/>
            </p:nvSpPr>
            <p:spPr bwMode="auto">
              <a:xfrm>
                <a:off x="3779" y="1978"/>
                <a:ext cx="891" cy="336"/>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0.35 to 1</a:t>
                </a:r>
              </a:p>
            </p:txBody>
          </p:sp>
        </p:grpSp>
        <p:sp>
          <p:nvSpPr>
            <p:cNvPr id="187437" name="Rectangle 13"/>
            <p:cNvSpPr>
              <a:spLocks noChangeArrowheads="1"/>
            </p:cNvSpPr>
            <p:nvPr/>
          </p:nvSpPr>
          <p:spPr bwMode="auto">
            <a:xfrm>
              <a:off x="1931" y="1978"/>
              <a:ext cx="226" cy="332"/>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a:t>
              </a:r>
            </a:p>
          </p:txBody>
        </p:sp>
        <p:sp>
          <p:nvSpPr>
            <p:cNvPr id="187438" name="Rectangle 14"/>
            <p:cNvSpPr>
              <a:spLocks noChangeArrowheads="1"/>
            </p:cNvSpPr>
            <p:nvPr/>
          </p:nvSpPr>
          <p:spPr bwMode="auto">
            <a:xfrm>
              <a:off x="947" y="1859"/>
              <a:ext cx="997" cy="608"/>
            </a:xfrm>
            <a:prstGeom prst="rect">
              <a:avLst/>
            </a:prstGeom>
            <a:noFill/>
            <a:ln w="9525">
              <a:noFill/>
              <a:miter lim="800000"/>
              <a:headEnd/>
              <a:tailEnd/>
            </a:ln>
          </p:spPr>
          <p:txBody>
            <a:bodyPr lIns="90488" tIns="44450" rIns="90488" bIns="44450">
              <a:spAutoFit/>
            </a:bodyPr>
            <a:lstStyle/>
            <a:p>
              <a:pPr algn="ctr" eaLnBrk="0" hangingPunct="0">
                <a:lnSpc>
                  <a:spcPct val="120000"/>
                </a:lnSpc>
              </a:pPr>
              <a:r>
                <a:rPr lang="en-US" sz="2400" b="1">
                  <a:cs typeface="Arial" charset="0"/>
                </a:rPr>
                <a:t>Quick</a:t>
              </a:r>
            </a:p>
            <a:p>
              <a:pPr algn="ctr" eaLnBrk="0" hangingPunct="0">
                <a:lnSpc>
                  <a:spcPct val="120000"/>
                </a:lnSpc>
              </a:pPr>
              <a:r>
                <a:rPr lang="en-US" sz="2400" b="1">
                  <a:cs typeface="Arial" charset="0"/>
                </a:rPr>
                <a:t>Ratio</a:t>
              </a:r>
            </a:p>
          </p:txBody>
        </p:sp>
        <p:sp>
          <p:nvSpPr>
            <p:cNvPr id="187439" name="Line 15"/>
            <p:cNvSpPr>
              <a:spLocks noChangeShapeType="1"/>
            </p:cNvSpPr>
            <p:nvPr/>
          </p:nvSpPr>
          <p:spPr bwMode="auto">
            <a:xfrm>
              <a:off x="2360" y="2175"/>
              <a:ext cx="752" cy="0"/>
            </a:xfrm>
            <a:prstGeom prst="line">
              <a:avLst/>
            </a:prstGeom>
            <a:noFill/>
            <a:ln w="25399">
              <a:solidFill>
                <a:schemeClr val="tx1"/>
              </a:solidFill>
              <a:round/>
              <a:headEnd/>
              <a:tailEnd/>
            </a:ln>
          </p:spPr>
          <p:txBody>
            <a:bodyPr wrap="none" anchor="ctr"/>
            <a:lstStyle/>
            <a:p>
              <a:endParaRPr lang="en-US"/>
            </a:p>
          </p:txBody>
        </p:sp>
      </p:grpSp>
      <p:sp>
        <p:nvSpPr>
          <p:cNvPr id="253968" name="Rectangle 16"/>
          <p:cNvSpPr>
            <a:spLocks noChangeArrowheads="1"/>
          </p:cNvSpPr>
          <p:nvPr/>
        </p:nvSpPr>
        <p:spPr bwMode="auto">
          <a:xfrm>
            <a:off x="1570038" y="5105400"/>
            <a:ext cx="6005512" cy="1382713"/>
          </a:xfrm>
          <a:prstGeom prst="rect">
            <a:avLst/>
          </a:prstGeom>
          <a:solidFill>
            <a:srgbClr val="FFFFCC"/>
          </a:solidFill>
          <a:ln w="57149" cmpd="thinThick">
            <a:solidFill>
              <a:schemeClr val="tx1"/>
            </a:solidFill>
            <a:miter lim="800000"/>
            <a:headEnd/>
            <a:tailEnd/>
          </a:ln>
          <a:effectLst>
            <a:outerShdw dist="71842" dir="2700000" algn="ctr" rotWithShape="0">
              <a:srgbClr val="000000"/>
            </a:outerShdw>
          </a:effectLst>
        </p:spPr>
        <p:txBody>
          <a:bodyPr wrap="none"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is like the current</a:t>
            </a:r>
          </a:p>
          <a:p>
            <a:pPr algn="ctr" eaLnBrk="0" fontAlgn="auto" hangingPunct="0">
              <a:spcBef>
                <a:spcPts val="0"/>
              </a:spcBef>
              <a:spcAft>
                <a:spcPts val="0"/>
              </a:spcAft>
              <a:defRPr/>
            </a:pPr>
            <a:r>
              <a:rPr lang="en-US" sz="2800" b="1" dirty="0">
                <a:solidFill>
                  <a:srgbClr val="000000"/>
                </a:solidFill>
                <a:cs typeface="Arial" charset="0"/>
              </a:rPr>
              <a:t>ratio but measures the company’s</a:t>
            </a:r>
          </a:p>
          <a:p>
            <a:pPr algn="ctr" eaLnBrk="0" fontAlgn="auto" hangingPunct="0">
              <a:spcBef>
                <a:spcPts val="0"/>
              </a:spcBef>
              <a:spcAft>
                <a:spcPts val="0"/>
              </a:spcAft>
              <a:defRPr/>
            </a:pPr>
            <a:r>
              <a:rPr lang="en-US" sz="2800" b="1" dirty="0">
                <a:solidFill>
                  <a:srgbClr val="000000"/>
                </a:solidFill>
                <a:cs typeface="Arial" charset="0"/>
              </a:rPr>
              <a:t>immediate ability to pay debts.</a:t>
            </a:r>
          </a:p>
        </p:txBody>
      </p:sp>
      <p:graphicFrame>
        <p:nvGraphicFramePr>
          <p:cNvPr id="351232" name="Object 38"/>
          <p:cNvGraphicFramePr>
            <a:graphicFrameLocks noChangeAspect="1"/>
          </p:cNvGraphicFramePr>
          <p:nvPr/>
        </p:nvGraphicFramePr>
        <p:xfrm>
          <a:off x="2333625" y="3770313"/>
          <a:ext cx="4676775" cy="1030287"/>
        </p:xfrm>
        <a:graphic>
          <a:graphicData uri="http://schemas.openxmlformats.org/presentationml/2006/ole">
            <mc:AlternateContent xmlns:mc="http://schemas.openxmlformats.org/markup-compatibility/2006">
              <mc:Choice xmlns:v="urn:schemas-microsoft-com:vml" Requires="v">
                <p:oleObj spid="_x0000_s187434" name="Worksheet" r:id="rId4" imgW="2552688" imgH="562225" progId="Excel.Sheet.8">
                  <p:embed/>
                </p:oleObj>
              </mc:Choice>
              <mc:Fallback>
                <p:oleObj name="Worksheet" r:id="rId4" imgW="2552688" imgH="562225" progId="Excel.Sheet.8">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3770313"/>
                        <a:ext cx="4676775" cy="103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351232"/>
                                        </p:tgtEl>
                                        <p:attrNameLst>
                                          <p:attrName>style.visibility</p:attrName>
                                        </p:attrNameLst>
                                      </p:cBhvr>
                                      <p:to>
                                        <p:strVal val="visible"/>
                                      </p:to>
                                    </p:set>
                                    <p:animEffect transition="in" filter="barn(inHorizontal)">
                                      <p:cBhvr>
                                        <p:cTn id="7" dur="1000"/>
                                        <p:tgtEl>
                                          <p:spTgt spid="35123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6"/>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Receivable Turnover</a:t>
            </a:r>
          </a:p>
        </p:txBody>
      </p:sp>
      <p:grpSp>
        <p:nvGrpSpPr>
          <p:cNvPr id="232450" name="Group 19"/>
          <p:cNvGrpSpPr>
            <a:grpSpLocks/>
          </p:cNvGrpSpPr>
          <p:nvPr/>
        </p:nvGrpSpPr>
        <p:grpSpPr bwMode="auto">
          <a:xfrm>
            <a:off x="473075" y="1776413"/>
            <a:ext cx="6842125" cy="1012825"/>
            <a:chOff x="298" y="1119"/>
            <a:chExt cx="4310" cy="638"/>
          </a:xfrm>
        </p:grpSpPr>
        <p:sp>
          <p:nvSpPr>
            <p:cNvPr id="232459" name="Rectangle 4"/>
            <p:cNvSpPr>
              <a:spLocks noChangeArrowheads="1"/>
            </p:cNvSpPr>
            <p:nvPr/>
          </p:nvSpPr>
          <p:spPr bwMode="auto">
            <a:xfrm>
              <a:off x="2208" y="1119"/>
              <a:ext cx="2400"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 Net Credit Sales </a:t>
              </a:r>
            </a:p>
            <a:p>
              <a:pPr algn="ctr" eaLnBrk="0" hangingPunct="0">
                <a:lnSpc>
                  <a:spcPct val="120000"/>
                </a:lnSpc>
              </a:pPr>
              <a:r>
                <a:rPr lang="en-US" sz="2400" b="1">
                  <a:solidFill>
                    <a:srgbClr val="FF3300"/>
                  </a:solidFill>
                  <a:cs typeface="Arial" charset="0"/>
                </a:rPr>
                <a:t>Average</a:t>
              </a:r>
              <a:r>
                <a:rPr lang="en-US" sz="2400" b="1">
                  <a:cs typeface="Arial" charset="0"/>
                </a:rPr>
                <a:t> Net Receivables</a:t>
              </a:r>
            </a:p>
          </p:txBody>
        </p:sp>
        <p:sp>
          <p:nvSpPr>
            <p:cNvPr id="232460" name="Line 5"/>
            <p:cNvSpPr>
              <a:spLocks noChangeShapeType="1"/>
            </p:cNvSpPr>
            <p:nvPr/>
          </p:nvSpPr>
          <p:spPr bwMode="auto">
            <a:xfrm>
              <a:off x="2229" y="1440"/>
              <a:ext cx="2331" cy="0"/>
            </a:xfrm>
            <a:prstGeom prst="line">
              <a:avLst/>
            </a:prstGeom>
            <a:noFill/>
            <a:ln w="25399">
              <a:solidFill>
                <a:schemeClr val="tx1"/>
              </a:solidFill>
              <a:round/>
              <a:headEnd/>
              <a:tailEnd/>
            </a:ln>
          </p:spPr>
          <p:txBody>
            <a:bodyPr wrap="none" anchor="ctr"/>
            <a:lstStyle/>
            <a:p>
              <a:endParaRPr lang="en-US"/>
            </a:p>
          </p:txBody>
        </p:sp>
        <p:sp>
          <p:nvSpPr>
            <p:cNvPr id="232461" name="Rectangle 6"/>
            <p:cNvSpPr>
              <a:spLocks noChangeArrowheads="1"/>
            </p:cNvSpPr>
            <p:nvPr/>
          </p:nvSpPr>
          <p:spPr bwMode="auto">
            <a:xfrm>
              <a:off x="298" y="1149"/>
              <a:ext cx="1494" cy="608"/>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Receivable Turnover</a:t>
              </a:r>
            </a:p>
          </p:txBody>
        </p:sp>
        <p:sp>
          <p:nvSpPr>
            <p:cNvPr id="232462" name="Rectangle 7"/>
            <p:cNvSpPr>
              <a:spLocks noChangeArrowheads="1"/>
            </p:cNvSpPr>
            <p:nvPr/>
          </p:nvSpPr>
          <p:spPr bwMode="auto">
            <a:xfrm>
              <a:off x="1642" y="1293"/>
              <a:ext cx="486"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grpSp>
        <p:nvGrpSpPr>
          <p:cNvPr id="3" name="Group 15"/>
          <p:cNvGrpSpPr>
            <a:grpSpLocks/>
          </p:cNvGrpSpPr>
          <p:nvPr/>
        </p:nvGrpSpPr>
        <p:grpSpPr bwMode="auto">
          <a:xfrm>
            <a:off x="473075" y="3205163"/>
            <a:ext cx="8415338" cy="1031875"/>
            <a:chOff x="473075" y="3205163"/>
            <a:chExt cx="8415338" cy="1031875"/>
          </a:xfrm>
        </p:grpSpPr>
        <p:sp>
          <p:nvSpPr>
            <p:cNvPr id="232453" name="Rectangle 9"/>
            <p:cNvSpPr>
              <a:spLocks noChangeArrowheads="1"/>
            </p:cNvSpPr>
            <p:nvPr/>
          </p:nvSpPr>
          <p:spPr bwMode="auto">
            <a:xfrm>
              <a:off x="473075" y="3271838"/>
              <a:ext cx="2371725" cy="965200"/>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Receivable Turnover</a:t>
              </a:r>
            </a:p>
          </p:txBody>
        </p:sp>
        <p:grpSp>
          <p:nvGrpSpPr>
            <p:cNvPr id="232454" name="Group 17"/>
            <p:cNvGrpSpPr>
              <a:grpSpLocks/>
            </p:cNvGrpSpPr>
            <p:nvPr/>
          </p:nvGrpSpPr>
          <p:grpSpPr bwMode="auto">
            <a:xfrm>
              <a:off x="2606675" y="3205163"/>
              <a:ext cx="6281738" cy="976313"/>
              <a:chOff x="1642" y="2019"/>
              <a:chExt cx="3957" cy="615"/>
            </a:xfrm>
          </p:grpSpPr>
          <p:sp>
            <p:nvSpPr>
              <p:cNvPr id="232455" name="Rectangle 11"/>
              <p:cNvSpPr>
                <a:spLocks noChangeArrowheads="1"/>
              </p:cNvSpPr>
              <p:nvPr/>
            </p:nvSpPr>
            <p:spPr bwMode="auto">
              <a:xfrm>
                <a:off x="2112" y="2019"/>
                <a:ext cx="1973" cy="615"/>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$70,395</a:t>
                </a:r>
              </a:p>
              <a:p>
                <a:pPr eaLnBrk="0" hangingPunct="0">
                  <a:lnSpc>
                    <a:spcPct val="120000"/>
                  </a:lnSpc>
                </a:pPr>
                <a:r>
                  <a:rPr lang="en-US" sz="2400" b="1">
                    <a:cs typeface="Arial" charset="0"/>
                  </a:rPr>
                  <a:t>($1,245 + $1,085) ÷ 2</a:t>
                </a:r>
              </a:p>
            </p:txBody>
          </p:sp>
          <p:sp>
            <p:nvSpPr>
              <p:cNvPr id="232456" name="Line 12"/>
              <p:cNvSpPr>
                <a:spLocks noChangeShapeType="1"/>
              </p:cNvSpPr>
              <p:nvPr/>
            </p:nvSpPr>
            <p:spPr bwMode="auto">
              <a:xfrm>
                <a:off x="2133" y="2304"/>
                <a:ext cx="1851" cy="0"/>
              </a:xfrm>
              <a:prstGeom prst="line">
                <a:avLst/>
              </a:prstGeom>
              <a:noFill/>
              <a:ln w="25399">
                <a:solidFill>
                  <a:schemeClr val="tx1"/>
                </a:solidFill>
                <a:round/>
                <a:headEnd/>
                <a:tailEnd/>
              </a:ln>
            </p:spPr>
            <p:txBody>
              <a:bodyPr wrap="none" anchor="ctr"/>
              <a:lstStyle/>
              <a:p>
                <a:endParaRPr lang="en-US"/>
              </a:p>
            </p:txBody>
          </p:sp>
          <p:sp>
            <p:nvSpPr>
              <p:cNvPr id="232457" name="Rectangle 13"/>
              <p:cNvSpPr>
                <a:spLocks noChangeArrowheads="1"/>
              </p:cNvSpPr>
              <p:nvPr/>
            </p:nvSpPr>
            <p:spPr bwMode="auto">
              <a:xfrm>
                <a:off x="4222" y="2160"/>
                <a:ext cx="1377"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60.4 Times</a:t>
                </a:r>
              </a:p>
            </p:txBody>
          </p:sp>
          <p:sp>
            <p:nvSpPr>
              <p:cNvPr id="232458" name="Rectangle 14"/>
              <p:cNvSpPr>
                <a:spLocks noChangeArrowheads="1"/>
              </p:cNvSpPr>
              <p:nvPr/>
            </p:nvSpPr>
            <p:spPr bwMode="auto">
              <a:xfrm>
                <a:off x="1642" y="2191"/>
                <a:ext cx="486"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grpSp>
      <p:sp>
        <p:nvSpPr>
          <p:cNvPr id="254991" name="Rectangle 15"/>
          <p:cNvSpPr>
            <a:spLocks noChangeArrowheads="1"/>
          </p:cNvSpPr>
          <p:nvPr/>
        </p:nvSpPr>
        <p:spPr bwMode="auto">
          <a:xfrm>
            <a:off x="1371600" y="4757738"/>
            <a:ext cx="5943600" cy="1382712"/>
          </a:xfrm>
          <a:prstGeom prst="rect">
            <a:avLst/>
          </a:prstGeom>
          <a:solidFill>
            <a:srgbClr val="FFFFCC"/>
          </a:solidFill>
          <a:ln w="57149" cmpd="thinThick">
            <a:solidFill>
              <a:schemeClr val="tx1"/>
            </a:solidFill>
            <a:miter lim="800000"/>
            <a:headEnd/>
            <a:tailEnd/>
          </a:ln>
          <a:effectLst>
            <a:outerShdw dist="71842"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measures how quickly a company collects its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5"/>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Average Age of Receivables</a:t>
            </a:r>
          </a:p>
        </p:txBody>
      </p:sp>
      <p:grpSp>
        <p:nvGrpSpPr>
          <p:cNvPr id="234498" name="Group 3"/>
          <p:cNvGrpSpPr>
            <a:grpSpLocks/>
          </p:cNvGrpSpPr>
          <p:nvPr/>
        </p:nvGrpSpPr>
        <p:grpSpPr bwMode="auto">
          <a:xfrm>
            <a:off x="1290638" y="1747838"/>
            <a:ext cx="6376987" cy="977900"/>
            <a:chOff x="813" y="1101"/>
            <a:chExt cx="4017" cy="616"/>
          </a:xfrm>
        </p:grpSpPr>
        <p:sp>
          <p:nvSpPr>
            <p:cNvPr id="234506" name="Rectangle 4"/>
            <p:cNvSpPr>
              <a:spLocks noChangeArrowheads="1"/>
            </p:cNvSpPr>
            <p:nvPr/>
          </p:nvSpPr>
          <p:spPr bwMode="auto">
            <a:xfrm>
              <a:off x="2819" y="1101"/>
              <a:ext cx="2011"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Days in Year </a:t>
              </a:r>
            </a:p>
            <a:p>
              <a:pPr algn="ctr" eaLnBrk="0" hangingPunct="0">
                <a:lnSpc>
                  <a:spcPct val="120000"/>
                </a:lnSpc>
              </a:pPr>
              <a:r>
                <a:rPr lang="en-US" sz="2400" b="1">
                  <a:cs typeface="Arial" charset="0"/>
                </a:rPr>
                <a:t>Receivable Turnover</a:t>
              </a:r>
            </a:p>
          </p:txBody>
        </p:sp>
        <p:sp>
          <p:nvSpPr>
            <p:cNvPr id="234507" name="Line 5"/>
            <p:cNvSpPr>
              <a:spLocks noChangeShapeType="1"/>
            </p:cNvSpPr>
            <p:nvPr/>
          </p:nvSpPr>
          <p:spPr bwMode="auto">
            <a:xfrm>
              <a:off x="2873" y="1422"/>
              <a:ext cx="1904" cy="0"/>
            </a:xfrm>
            <a:prstGeom prst="line">
              <a:avLst/>
            </a:prstGeom>
            <a:noFill/>
            <a:ln w="25399">
              <a:solidFill>
                <a:schemeClr val="tx1"/>
              </a:solidFill>
              <a:round/>
              <a:headEnd/>
              <a:tailEnd/>
            </a:ln>
          </p:spPr>
          <p:txBody>
            <a:bodyPr wrap="none" anchor="ctr"/>
            <a:lstStyle/>
            <a:p>
              <a:endParaRPr lang="en-US"/>
            </a:p>
          </p:txBody>
        </p:sp>
        <p:sp>
          <p:nvSpPr>
            <p:cNvPr id="234508" name="Rectangle 6"/>
            <p:cNvSpPr>
              <a:spLocks noChangeArrowheads="1"/>
            </p:cNvSpPr>
            <p:nvPr/>
          </p:nvSpPr>
          <p:spPr bwMode="auto">
            <a:xfrm>
              <a:off x="813" y="1101"/>
              <a:ext cx="1494" cy="616"/>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Average Age of Receivables</a:t>
              </a:r>
            </a:p>
          </p:txBody>
        </p:sp>
        <p:sp>
          <p:nvSpPr>
            <p:cNvPr id="234509" name="Rectangle 7"/>
            <p:cNvSpPr>
              <a:spLocks noChangeArrowheads="1"/>
            </p:cNvSpPr>
            <p:nvPr/>
          </p:nvSpPr>
          <p:spPr bwMode="auto">
            <a:xfrm>
              <a:off x="2283" y="1260"/>
              <a:ext cx="486" cy="340"/>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a:t>
              </a:r>
            </a:p>
          </p:txBody>
        </p:sp>
      </p:grpSp>
      <p:grpSp>
        <p:nvGrpSpPr>
          <p:cNvPr id="3" name="Group 8"/>
          <p:cNvGrpSpPr>
            <a:grpSpLocks/>
          </p:cNvGrpSpPr>
          <p:nvPr/>
        </p:nvGrpSpPr>
        <p:grpSpPr bwMode="auto">
          <a:xfrm>
            <a:off x="1290638" y="3240088"/>
            <a:ext cx="6403975" cy="1049337"/>
            <a:chOff x="813" y="2041"/>
            <a:chExt cx="4034" cy="661"/>
          </a:xfrm>
        </p:grpSpPr>
        <p:sp>
          <p:nvSpPr>
            <p:cNvPr id="234501" name="Rectangle 9"/>
            <p:cNvSpPr>
              <a:spLocks noChangeArrowheads="1"/>
            </p:cNvSpPr>
            <p:nvPr/>
          </p:nvSpPr>
          <p:spPr bwMode="auto">
            <a:xfrm>
              <a:off x="3671" y="2167"/>
              <a:ext cx="1176" cy="336"/>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6.0 Days</a:t>
              </a:r>
            </a:p>
          </p:txBody>
        </p:sp>
        <p:sp>
          <p:nvSpPr>
            <p:cNvPr id="234502" name="Rectangle 10"/>
            <p:cNvSpPr>
              <a:spLocks noChangeArrowheads="1"/>
            </p:cNvSpPr>
            <p:nvPr/>
          </p:nvSpPr>
          <p:spPr bwMode="auto">
            <a:xfrm>
              <a:off x="2925" y="2041"/>
              <a:ext cx="493"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spcBef>
                  <a:spcPct val="45000"/>
                </a:spcBef>
              </a:pPr>
              <a:r>
                <a:rPr lang="en-US" sz="2400" b="1">
                  <a:cs typeface="Arial" charset="0"/>
                </a:rPr>
                <a:t>365</a:t>
              </a:r>
              <a:br>
                <a:rPr lang="en-US" sz="2400" b="1">
                  <a:cs typeface="Arial" charset="0"/>
                </a:rPr>
              </a:br>
              <a:r>
                <a:rPr lang="en-US" sz="2400" b="1">
                  <a:cs typeface="Arial" charset="0"/>
                </a:rPr>
                <a:t>60.4</a:t>
              </a:r>
            </a:p>
          </p:txBody>
        </p:sp>
        <p:sp>
          <p:nvSpPr>
            <p:cNvPr id="234503" name="Line 11"/>
            <p:cNvSpPr>
              <a:spLocks noChangeShapeType="1"/>
            </p:cNvSpPr>
            <p:nvPr/>
          </p:nvSpPr>
          <p:spPr bwMode="auto">
            <a:xfrm>
              <a:off x="2870" y="2334"/>
              <a:ext cx="578" cy="0"/>
            </a:xfrm>
            <a:prstGeom prst="line">
              <a:avLst/>
            </a:prstGeom>
            <a:noFill/>
            <a:ln w="25399">
              <a:solidFill>
                <a:schemeClr val="tx1"/>
              </a:solidFill>
              <a:round/>
              <a:headEnd/>
              <a:tailEnd/>
            </a:ln>
          </p:spPr>
          <p:txBody>
            <a:bodyPr wrap="none" anchor="ctr"/>
            <a:lstStyle/>
            <a:p>
              <a:endParaRPr lang="en-US"/>
            </a:p>
          </p:txBody>
        </p:sp>
        <p:sp>
          <p:nvSpPr>
            <p:cNvPr id="234504" name="Rectangle 12"/>
            <p:cNvSpPr>
              <a:spLocks noChangeArrowheads="1"/>
            </p:cNvSpPr>
            <p:nvPr/>
          </p:nvSpPr>
          <p:spPr bwMode="auto">
            <a:xfrm>
              <a:off x="813" y="2086"/>
              <a:ext cx="1494" cy="616"/>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Average Age of Receivables</a:t>
              </a:r>
            </a:p>
          </p:txBody>
        </p:sp>
        <p:sp>
          <p:nvSpPr>
            <p:cNvPr id="234505" name="Rectangle 13"/>
            <p:cNvSpPr>
              <a:spLocks noChangeArrowheads="1"/>
            </p:cNvSpPr>
            <p:nvPr/>
          </p:nvSpPr>
          <p:spPr bwMode="auto">
            <a:xfrm>
              <a:off x="2286" y="2202"/>
              <a:ext cx="486" cy="294"/>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sp>
        <p:nvSpPr>
          <p:cNvPr id="256014" name="Rectangle 14"/>
          <p:cNvSpPr>
            <a:spLocks noChangeArrowheads="1"/>
          </p:cNvSpPr>
          <p:nvPr/>
        </p:nvSpPr>
        <p:spPr bwMode="auto">
          <a:xfrm>
            <a:off x="838200" y="5114925"/>
            <a:ext cx="7239000" cy="950913"/>
          </a:xfrm>
          <a:prstGeom prst="rect">
            <a:avLst/>
          </a:prstGeom>
          <a:solidFill>
            <a:srgbClr val="FFFFCC"/>
          </a:solidFill>
          <a:ln w="57149" cmpd="thinThick">
            <a:solidFill>
              <a:schemeClr val="tx1"/>
            </a:solidFill>
            <a:miter lim="800000"/>
            <a:headEnd/>
            <a:tailEnd/>
          </a:ln>
          <a:effectLst>
            <a:outerShdw dist="107763"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measures the average number of days it takes to collect receivables.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9"/>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Inventory Turnover</a:t>
            </a:r>
          </a:p>
        </p:txBody>
      </p:sp>
      <p:grpSp>
        <p:nvGrpSpPr>
          <p:cNvPr id="236546" name="Group 1027"/>
          <p:cNvGrpSpPr>
            <a:grpSpLocks/>
          </p:cNvGrpSpPr>
          <p:nvPr/>
        </p:nvGrpSpPr>
        <p:grpSpPr bwMode="auto">
          <a:xfrm>
            <a:off x="681038" y="1671638"/>
            <a:ext cx="5595937" cy="977900"/>
            <a:chOff x="429" y="1053"/>
            <a:chExt cx="3525" cy="616"/>
          </a:xfrm>
        </p:grpSpPr>
        <p:sp>
          <p:nvSpPr>
            <p:cNvPr id="236554" name="Rectangle 1028"/>
            <p:cNvSpPr>
              <a:spLocks noChangeArrowheads="1"/>
            </p:cNvSpPr>
            <p:nvPr/>
          </p:nvSpPr>
          <p:spPr bwMode="auto">
            <a:xfrm>
              <a:off x="2051" y="1053"/>
              <a:ext cx="1903" cy="608"/>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Cost of Goods Sold</a:t>
              </a:r>
            </a:p>
            <a:p>
              <a:pPr eaLnBrk="0" hangingPunct="0">
                <a:lnSpc>
                  <a:spcPct val="120000"/>
                </a:lnSpc>
              </a:pPr>
              <a:r>
                <a:rPr lang="en-US" sz="2400" b="1">
                  <a:cs typeface="Arial" charset="0"/>
                </a:rPr>
                <a:t> </a:t>
              </a:r>
              <a:r>
                <a:rPr lang="en-US" sz="2400" b="1">
                  <a:solidFill>
                    <a:srgbClr val="FF3300"/>
                  </a:solidFill>
                  <a:cs typeface="Arial" charset="0"/>
                </a:rPr>
                <a:t>Average</a:t>
              </a:r>
              <a:r>
                <a:rPr lang="en-US" sz="2400" b="1">
                  <a:cs typeface="Arial" charset="0"/>
                </a:rPr>
                <a:t> Inventory</a:t>
              </a:r>
            </a:p>
          </p:txBody>
        </p:sp>
        <p:sp>
          <p:nvSpPr>
            <p:cNvPr id="236555" name="Line 1029"/>
            <p:cNvSpPr>
              <a:spLocks noChangeShapeType="1"/>
            </p:cNvSpPr>
            <p:nvPr/>
          </p:nvSpPr>
          <p:spPr bwMode="auto">
            <a:xfrm>
              <a:off x="2087" y="1374"/>
              <a:ext cx="1808" cy="0"/>
            </a:xfrm>
            <a:prstGeom prst="line">
              <a:avLst/>
            </a:prstGeom>
            <a:noFill/>
            <a:ln w="25399">
              <a:solidFill>
                <a:schemeClr val="tx1"/>
              </a:solidFill>
              <a:round/>
              <a:headEnd/>
              <a:tailEnd/>
            </a:ln>
          </p:spPr>
          <p:txBody>
            <a:bodyPr wrap="none" anchor="ctr"/>
            <a:lstStyle/>
            <a:p>
              <a:endParaRPr lang="en-US"/>
            </a:p>
          </p:txBody>
        </p:sp>
        <p:sp>
          <p:nvSpPr>
            <p:cNvPr id="236556" name="Rectangle 1030"/>
            <p:cNvSpPr>
              <a:spLocks noChangeArrowheads="1"/>
            </p:cNvSpPr>
            <p:nvPr/>
          </p:nvSpPr>
          <p:spPr bwMode="auto">
            <a:xfrm>
              <a:off x="429" y="1053"/>
              <a:ext cx="1494" cy="616"/>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Inventory Turnover</a:t>
              </a:r>
            </a:p>
          </p:txBody>
        </p:sp>
        <p:sp>
          <p:nvSpPr>
            <p:cNvPr id="236557" name="Rectangle 1031"/>
            <p:cNvSpPr>
              <a:spLocks noChangeArrowheads="1"/>
            </p:cNvSpPr>
            <p:nvPr/>
          </p:nvSpPr>
          <p:spPr bwMode="auto">
            <a:xfrm>
              <a:off x="1629" y="1242"/>
              <a:ext cx="486" cy="294"/>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grpSp>
        <p:nvGrpSpPr>
          <p:cNvPr id="3" name="Group 1032"/>
          <p:cNvGrpSpPr>
            <a:grpSpLocks/>
          </p:cNvGrpSpPr>
          <p:nvPr/>
        </p:nvGrpSpPr>
        <p:grpSpPr bwMode="auto">
          <a:xfrm>
            <a:off x="681038" y="3217863"/>
            <a:ext cx="7877175" cy="1019175"/>
            <a:chOff x="429" y="2027"/>
            <a:chExt cx="4962" cy="642"/>
          </a:xfrm>
        </p:grpSpPr>
        <p:sp>
          <p:nvSpPr>
            <p:cNvPr id="236549" name="Rectangle 1033"/>
            <p:cNvSpPr>
              <a:spLocks noChangeArrowheads="1"/>
            </p:cNvSpPr>
            <p:nvPr/>
          </p:nvSpPr>
          <p:spPr bwMode="auto">
            <a:xfrm>
              <a:off x="429" y="2061"/>
              <a:ext cx="1494" cy="608"/>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Inventory Turnover</a:t>
              </a:r>
            </a:p>
          </p:txBody>
        </p:sp>
        <p:sp>
          <p:nvSpPr>
            <p:cNvPr id="236550" name="Rectangle 1034"/>
            <p:cNvSpPr>
              <a:spLocks noChangeArrowheads="1"/>
            </p:cNvSpPr>
            <p:nvPr/>
          </p:nvSpPr>
          <p:spPr bwMode="auto">
            <a:xfrm>
              <a:off x="2051" y="2027"/>
              <a:ext cx="2189" cy="615"/>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$46,133</a:t>
              </a:r>
            </a:p>
            <a:p>
              <a:pPr eaLnBrk="0" hangingPunct="0">
                <a:lnSpc>
                  <a:spcPct val="120000"/>
                </a:lnSpc>
              </a:pPr>
              <a:r>
                <a:rPr lang="en-US" sz="2400" b="1">
                  <a:cs typeface="Arial" charset="0"/>
                </a:rPr>
                <a:t>($10,325 + $10,625) ÷ 2</a:t>
              </a:r>
            </a:p>
          </p:txBody>
        </p:sp>
        <p:sp>
          <p:nvSpPr>
            <p:cNvPr id="236551" name="Line 1035"/>
            <p:cNvSpPr>
              <a:spLocks noChangeShapeType="1"/>
            </p:cNvSpPr>
            <p:nvPr/>
          </p:nvSpPr>
          <p:spPr bwMode="auto">
            <a:xfrm>
              <a:off x="2135" y="2337"/>
              <a:ext cx="1849" cy="0"/>
            </a:xfrm>
            <a:prstGeom prst="line">
              <a:avLst/>
            </a:prstGeom>
            <a:noFill/>
            <a:ln w="25399">
              <a:solidFill>
                <a:schemeClr val="tx1"/>
              </a:solidFill>
              <a:round/>
              <a:headEnd/>
              <a:tailEnd/>
            </a:ln>
          </p:spPr>
          <p:txBody>
            <a:bodyPr wrap="none" anchor="ctr"/>
            <a:lstStyle/>
            <a:p>
              <a:endParaRPr lang="en-US"/>
            </a:p>
          </p:txBody>
        </p:sp>
        <p:sp>
          <p:nvSpPr>
            <p:cNvPr id="236552" name="Rectangle 1036"/>
            <p:cNvSpPr>
              <a:spLocks noChangeArrowheads="1"/>
            </p:cNvSpPr>
            <p:nvPr/>
          </p:nvSpPr>
          <p:spPr bwMode="auto">
            <a:xfrm>
              <a:off x="4176" y="2208"/>
              <a:ext cx="1215"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4.4 Times</a:t>
              </a:r>
            </a:p>
          </p:txBody>
        </p:sp>
        <p:sp>
          <p:nvSpPr>
            <p:cNvPr id="236553" name="Rectangle 1037"/>
            <p:cNvSpPr>
              <a:spLocks noChangeArrowheads="1"/>
            </p:cNvSpPr>
            <p:nvPr/>
          </p:nvSpPr>
          <p:spPr bwMode="auto">
            <a:xfrm>
              <a:off x="1629" y="2220"/>
              <a:ext cx="486"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sp>
        <p:nvSpPr>
          <p:cNvPr id="257038" name="Rectangle 1038"/>
          <p:cNvSpPr>
            <a:spLocks noChangeArrowheads="1"/>
          </p:cNvSpPr>
          <p:nvPr/>
        </p:nvSpPr>
        <p:spPr bwMode="auto">
          <a:xfrm>
            <a:off x="1524000" y="4851400"/>
            <a:ext cx="6100763" cy="950913"/>
          </a:xfrm>
          <a:prstGeom prst="rect">
            <a:avLst/>
          </a:prstGeom>
          <a:solidFill>
            <a:srgbClr val="FFFFCC"/>
          </a:solidFill>
          <a:ln w="57149" cmpd="thinThick">
            <a:solidFill>
              <a:schemeClr val="tx1"/>
            </a:solidFill>
            <a:miter lim="800000"/>
            <a:headEnd/>
            <a:tailEnd/>
          </a:ln>
          <a:effectLst>
            <a:outerShdw dist="71842"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measures how quickly the company sells its inventory.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5"/>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Average Days’ Supply in Inventory</a:t>
            </a:r>
          </a:p>
        </p:txBody>
      </p:sp>
      <p:grpSp>
        <p:nvGrpSpPr>
          <p:cNvPr id="238594" name="Group 3"/>
          <p:cNvGrpSpPr>
            <a:grpSpLocks/>
          </p:cNvGrpSpPr>
          <p:nvPr/>
        </p:nvGrpSpPr>
        <p:grpSpPr bwMode="auto">
          <a:xfrm>
            <a:off x="1214438" y="1752600"/>
            <a:ext cx="6156325" cy="1196975"/>
            <a:chOff x="765" y="1104"/>
            <a:chExt cx="3878" cy="754"/>
          </a:xfrm>
        </p:grpSpPr>
        <p:sp>
          <p:nvSpPr>
            <p:cNvPr id="238602" name="Rectangle 4"/>
            <p:cNvSpPr>
              <a:spLocks noChangeArrowheads="1"/>
            </p:cNvSpPr>
            <p:nvPr/>
          </p:nvSpPr>
          <p:spPr bwMode="auto">
            <a:xfrm>
              <a:off x="2772" y="1147"/>
              <a:ext cx="1871"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Days in Year</a:t>
              </a:r>
            </a:p>
            <a:p>
              <a:pPr algn="ctr" eaLnBrk="0" hangingPunct="0">
                <a:lnSpc>
                  <a:spcPct val="120000"/>
                </a:lnSpc>
              </a:pPr>
              <a:r>
                <a:rPr lang="en-US" sz="2400" b="1">
                  <a:cs typeface="Arial" charset="0"/>
                </a:rPr>
                <a:t>Inventory Turnover</a:t>
              </a:r>
            </a:p>
          </p:txBody>
        </p:sp>
        <p:sp>
          <p:nvSpPr>
            <p:cNvPr id="238603" name="Line 5"/>
            <p:cNvSpPr>
              <a:spLocks noChangeShapeType="1"/>
            </p:cNvSpPr>
            <p:nvPr/>
          </p:nvSpPr>
          <p:spPr bwMode="auto">
            <a:xfrm>
              <a:off x="2816" y="1473"/>
              <a:ext cx="1760" cy="0"/>
            </a:xfrm>
            <a:prstGeom prst="line">
              <a:avLst/>
            </a:prstGeom>
            <a:noFill/>
            <a:ln w="25399">
              <a:solidFill>
                <a:schemeClr val="tx1"/>
              </a:solidFill>
              <a:round/>
              <a:headEnd/>
              <a:tailEnd/>
            </a:ln>
          </p:spPr>
          <p:txBody>
            <a:bodyPr wrap="none" anchor="ctr"/>
            <a:lstStyle/>
            <a:p>
              <a:endParaRPr lang="en-US"/>
            </a:p>
          </p:txBody>
        </p:sp>
        <p:sp>
          <p:nvSpPr>
            <p:cNvPr id="238604" name="Rectangle 6"/>
            <p:cNvSpPr>
              <a:spLocks noChangeArrowheads="1"/>
            </p:cNvSpPr>
            <p:nvPr/>
          </p:nvSpPr>
          <p:spPr bwMode="auto">
            <a:xfrm>
              <a:off x="765" y="1104"/>
              <a:ext cx="1494" cy="754"/>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Average Days’ Supply in Inventory</a:t>
              </a:r>
            </a:p>
          </p:txBody>
        </p:sp>
        <p:sp>
          <p:nvSpPr>
            <p:cNvPr id="238605" name="Rectangle 7"/>
            <p:cNvSpPr>
              <a:spLocks noChangeArrowheads="1"/>
            </p:cNvSpPr>
            <p:nvPr/>
          </p:nvSpPr>
          <p:spPr bwMode="auto">
            <a:xfrm>
              <a:off x="2199" y="1334"/>
              <a:ext cx="486" cy="294"/>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grpSp>
        <p:nvGrpSpPr>
          <p:cNvPr id="3" name="Group 8"/>
          <p:cNvGrpSpPr>
            <a:grpSpLocks/>
          </p:cNvGrpSpPr>
          <p:nvPr/>
        </p:nvGrpSpPr>
        <p:grpSpPr bwMode="auto">
          <a:xfrm>
            <a:off x="1214438" y="3195638"/>
            <a:ext cx="6294437" cy="1196975"/>
            <a:chOff x="765" y="2013"/>
            <a:chExt cx="3965" cy="754"/>
          </a:xfrm>
        </p:grpSpPr>
        <p:sp>
          <p:nvSpPr>
            <p:cNvPr id="238597" name="Rectangle 9"/>
            <p:cNvSpPr>
              <a:spLocks noChangeArrowheads="1"/>
            </p:cNvSpPr>
            <p:nvPr/>
          </p:nvSpPr>
          <p:spPr bwMode="auto">
            <a:xfrm>
              <a:off x="3554" y="2243"/>
              <a:ext cx="1176"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83 Days</a:t>
              </a:r>
            </a:p>
          </p:txBody>
        </p:sp>
        <p:sp>
          <p:nvSpPr>
            <p:cNvPr id="238598" name="Rectangle 10"/>
            <p:cNvSpPr>
              <a:spLocks noChangeArrowheads="1"/>
            </p:cNvSpPr>
            <p:nvPr/>
          </p:nvSpPr>
          <p:spPr bwMode="auto">
            <a:xfrm>
              <a:off x="2879" y="2065"/>
              <a:ext cx="439"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spcBef>
                  <a:spcPct val="45000"/>
                </a:spcBef>
              </a:pPr>
              <a:r>
                <a:rPr lang="en-US" sz="2400" b="1">
                  <a:cs typeface="Arial" charset="0"/>
                </a:rPr>
                <a:t>365</a:t>
              </a:r>
              <a:br>
                <a:rPr lang="en-US" sz="2400" b="1">
                  <a:cs typeface="Arial" charset="0"/>
                </a:rPr>
              </a:br>
              <a:r>
                <a:rPr lang="en-US" sz="2400" b="1">
                  <a:cs typeface="Arial" charset="0"/>
                </a:rPr>
                <a:t>4.4</a:t>
              </a:r>
            </a:p>
          </p:txBody>
        </p:sp>
        <p:sp>
          <p:nvSpPr>
            <p:cNvPr id="238599" name="Line 11"/>
            <p:cNvSpPr>
              <a:spLocks noChangeShapeType="1"/>
            </p:cNvSpPr>
            <p:nvPr/>
          </p:nvSpPr>
          <p:spPr bwMode="auto">
            <a:xfrm>
              <a:off x="2816" y="2385"/>
              <a:ext cx="560" cy="0"/>
            </a:xfrm>
            <a:prstGeom prst="line">
              <a:avLst/>
            </a:prstGeom>
            <a:noFill/>
            <a:ln w="25399">
              <a:solidFill>
                <a:schemeClr val="tx1"/>
              </a:solidFill>
              <a:round/>
              <a:headEnd/>
              <a:tailEnd/>
            </a:ln>
          </p:spPr>
          <p:txBody>
            <a:bodyPr wrap="none" anchor="ctr"/>
            <a:lstStyle/>
            <a:p>
              <a:endParaRPr lang="en-US"/>
            </a:p>
          </p:txBody>
        </p:sp>
        <p:sp>
          <p:nvSpPr>
            <p:cNvPr id="238600" name="Rectangle 12"/>
            <p:cNvSpPr>
              <a:spLocks noChangeArrowheads="1"/>
            </p:cNvSpPr>
            <p:nvPr/>
          </p:nvSpPr>
          <p:spPr bwMode="auto">
            <a:xfrm>
              <a:off x="2202" y="2253"/>
              <a:ext cx="486" cy="294"/>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sp>
          <p:nvSpPr>
            <p:cNvPr id="238601" name="Rectangle 13"/>
            <p:cNvSpPr>
              <a:spLocks noChangeArrowheads="1"/>
            </p:cNvSpPr>
            <p:nvPr/>
          </p:nvSpPr>
          <p:spPr bwMode="auto">
            <a:xfrm>
              <a:off x="765" y="2013"/>
              <a:ext cx="1494" cy="754"/>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Average Days’ Supply in Inventory</a:t>
              </a:r>
            </a:p>
          </p:txBody>
        </p:sp>
      </p:grpSp>
      <p:sp>
        <p:nvSpPr>
          <p:cNvPr id="258062" name="Rectangle 14"/>
          <p:cNvSpPr>
            <a:spLocks noChangeArrowheads="1"/>
          </p:cNvSpPr>
          <p:nvPr/>
        </p:nvSpPr>
        <p:spPr bwMode="auto">
          <a:xfrm>
            <a:off x="762000" y="5114925"/>
            <a:ext cx="7239000" cy="950913"/>
          </a:xfrm>
          <a:prstGeom prst="rect">
            <a:avLst/>
          </a:prstGeom>
          <a:solidFill>
            <a:srgbClr val="FFFFCC"/>
          </a:solidFill>
          <a:ln w="57149" cmpd="thinThick">
            <a:solidFill>
              <a:schemeClr val="tx1"/>
            </a:solidFill>
            <a:miter lim="800000"/>
            <a:headEnd/>
            <a:tailEnd/>
          </a:ln>
          <a:effectLst>
            <a:outerShdw dist="89803"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cs typeface="Arial" charset="0"/>
              </a:rPr>
              <a:t>This ratio measures the average number of days it takes to sell the inventory.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lang="en-US" dirty="0" smtClean="0"/>
              <a:t>Tests of Liquidity </a:t>
            </a:r>
            <a:r>
              <a:rPr lang="en-US" dirty="0" smtClean="0">
                <a:cs typeface="Arial" panose="020B0604020202020204" pitchFamily="34" charset="0"/>
              </a:rPr>
              <a:t>─ </a:t>
            </a:r>
            <a:r>
              <a:rPr lang="en-US" dirty="0" smtClean="0"/>
              <a:t>Accounts Payable Turnover RATIO</a:t>
            </a:r>
          </a:p>
        </p:txBody>
      </p:sp>
      <p:grpSp>
        <p:nvGrpSpPr>
          <p:cNvPr id="240642" name="Group 29"/>
          <p:cNvGrpSpPr>
            <a:grpSpLocks/>
          </p:cNvGrpSpPr>
          <p:nvPr/>
        </p:nvGrpSpPr>
        <p:grpSpPr bwMode="auto">
          <a:xfrm>
            <a:off x="681038" y="1608138"/>
            <a:ext cx="6754812" cy="1184275"/>
            <a:chOff x="429" y="1013"/>
            <a:chExt cx="4255" cy="746"/>
          </a:xfrm>
        </p:grpSpPr>
        <p:sp>
          <p:nvSpPr>
            <p:cNvPr id="240652" name="Rectangle 17"/>
            <p:cNvSpPr>
              <a:spLocks noChangeArrowheads="1"/>
            </p:cNvSpPr>
            <p:nvPr/>
          </p:nvSpPr>
          <p:spPr bwMode="auto">
            <a:xfrm>
              <a:off x="2051" y="1053"/>
              <a:ext cx="2633"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Cost of Goods Sold</a:t>
              </a:r>
            </a:p>
            <a:p>
              <a:pPr algn="ctr" eaLnBrk="0" hangingPunct="0">
                <a:lnSpc>
                  <a:spcPct val="120000"/>
                </a:lnSpc>
              </a:pPr>
              <a:r>
                <a:rPr lang="en-US" sz="2400" b="1">
                  <a:cs typeface="Arial" charset="0"/>
                </a:rPr>
                <a:t> </a:t>
              </a:r>
              <a:r>
                <a:rPr lang="en-US" sz="2400" b="1">
                  <a:solidFill>
                    <a:srgbClr val="FF3300"/>
                  </a:solidFill>
                  <a:cs typeface="Arial" charset="0"/>
                </a:rPr>
                <a:t>Average</a:t>
              </a:r>
              <a:r>
                <a:rPr lang="en-US" sz="2400" b="1">
                  <a:cs typeface="Arial" charset="0"/>
                </a:rPr>
                <a:t> Accounts Payable</a:t>
              </a:r>
            </a:p>
          </p:txBody>
        </p:sp>
        <p:sp>
          <p:nvSpPr>
            <p:cNvPr id="240653" name="Line 18"/>
            <p:cNvSpPr>
              <a:spLocks noChangeShapeType="1"/>
            </p:cNvSpPr>
            <p:nvPr/>
          </p:nvSpPr>
          <p:spPr bwMode="auto">
            <a:xfrm>
              <a:off x="2127" y="1374"/>
              <a:ext cx="2521" cy="0"/>
            </a:xfrm>
            <a:prstGeom prst="line">
              <a:avLst/>
            </a:prstGeom>
            <a:noFill/>
            <a:ln w="25399">
              <a:solidFill>
                <a:schemeClr val="tx1"/>
              </a:solidFill>
              <a:round/>
              <a:headEnd/>
              <a:tailEnd/>
            </a:ln>
          </p:spPr>
          <p:txBody>
            <a:bodyPr wrap="none" anchor="ctr"/>
            <a:lstStyle/>
            <a:p>
              <a:endParaRPr lang="en-US"/>
            </a:p>
          </p:txBody>
        </p:sp>
        <p:sp>
          <p:nvSpPr>
            <p:cNvPr id="240654" name="Rectangle 19"/>
            <p:cNvSpPr>
              <a:spLocks noChangeArrowheads="1"/>
            </p:cNvSpPr>
            <p:nvPr/>
          </p:nvSpPr>
          <p:spPr bwMode="auto">
            <a:xfrm>
              <a:off x="429" y="1013"/>
              <a:ext cx="1494" cy="74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Accounts Payable  Turnover</a:t>
              </a:r>
            </a:p>
          </p:txBody>
        </p:sp>
        <p:sp>
          <p:nvSpPr>
            <p:cNvPr id="240655" name="Rectangle 20"/>
            <p:cNvSpPr>
              <a:spLocks noChangeArrowheads="1"/>
            </p:cNvSpPr>
            <p:nvPr/>
          </p:nvSpPr>
          <p:spPr bwMode="auto">
            <a:xfrm>
              <a:off x="1629" y="1242"/>
              <a:ext cx="486"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sp>
        <p:nvSpPr>
          <p:cNvPr id="330779" name="Rectangle 27"/>
          <p:cNvSpPr>
            <a:spLocks noChangeArrowheads="1"/>
          </p:cNvSpPr>
          <p:nvPr/>
        </p:nvSpPr>
        <p:spPr bwMode="auto">
          <a:xfrm>
            <a:off x="1295400" y="4965700"/>
            <a:ext cx="6629400" cy="952500"/>
          </a:xfrm>
          <a:prstGeom prst="rect">
            <a:avLst/>
          </a:prstGeom>
          <a:solidFill>
            <a:srgbClr val="FFFFCC"/>
          </a:solidFill>
          <a:ln w="57149" cmpd="thinThick">
            <a:solidFill>
              <a:schemeClr val="tx1"/>
            </a:solidFill>
            <a:miter lim="800000"/>
            <a:headEnd/>
            <a:tailEnd/>
          </a:ln>
          <a:effectLst>
            <a:outerShdw dist="71842"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measures how quickly the company pays its accounts payable.</a:t>
            </a:r>
            <a:endParaRPr lang="en-US" sz="2800" b="1" dirty="0">
              <a:solidFill>
                <a:srgbClr val="FF3300"/>
              </a:solidFill>
              <a:cs typeface="Arial" charset="0"/>
            </a:endParaRPr>
          </a:p>
        </p:txBody>
      </p:sp>
      <p:grpSp>
        <p:nvGrpSpPr>
          <p:cNvPr id="2" name="Group 1"/>
          <p:cNvGrpSpPr>
            <a:grpSpLocks/>
          </p:cNvGrpSpPr>
          <p:nvPr/>
        </p:nvGrpSpPr>
        <p:grpSpPr bwMode="auto">
          <a:xfrm>
            <a:off x="685800" y="3159125"/>
            <a:ext cx="7872413" cy="1184275"/>
            <a:chOff x="685800" y="3159125"/>
            <a:chExt cx="7872413" cy="1184275"/>
          </a:xfrm>
        </p:grpSpPr>
        <p:grpSp>
          <p:nvGrpSpPr>
            <p:cNvPr id="240645" name="Group 14"/>
            <p:cNvGrpSpPr>
              <a:grpSpLocks/>
            </p:cNvGrpSpPr>
            <p:nvPr/>
          </p:nvGrpSpPr>
          <p:grpSpPr bwMode="auto">
            <a:xfrm>
              <a:off x="685800" y="3159125"/>
              <a:ext cx="7872413" cy="1184275"/>
              <a:chOff x="685800" y="3159125"/>
              <a:chExt cx="7872414" cy="1184275"/>
            </a:xfrm>
          </p:grpSpPr>
          <p:grpSp>
            <p:nvGrpSpPr>
              <p:cNvPr id="240647" name="Group 30"/>
              <p:cNvGrpSpPr>
                <a:grpSpLocks/>
              </p:cNvGrpSpPr>
              <p:nvPr/>
            </p:nvGrpSpPr>
            <p:grpSpPr bwMode="auto">
              <a:xfrm>
                <a:off x="2586038" y="3217865"/>
                <a:ext cx="5972176" cy="976313"/>
                <a:chOff x="1629" y="2027"/>
                <a:chExt cx="3762" cy="615"/>
              </a:xfrm>
            </p:grpSpPr>
            <p:sp>
              <p:nvSpPr>
                <p:cNvPr id="240649" name="Rectangle 23"/>
                <p:cNvSpPr>
                  <a:spLocks noChangeArrowheads="1"/>
                </p:cNvSpPr>
                <p:nvPr/>
              </p:nvSpPr>
              <p:spPr bwMode="auto">
                <a:xfrm>
                  <a:off x="2051" y="2027"/>
                  <a:ext cx="1973" cy="615"/>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$46,133</a:t>
                  </a:r>
                </a:p>
                <a:p>
                  <a:pPr eaLnBrk="0" hangingPunct="0">
                    <a:lnSpc>
                      <a:spcPct val="120000"/>
                    </a:lnSpc>
                  </a:pPr>
                  <a:r>
                    <a:rPr lang="en-US" sz="2400" b="1">
                      <a:cs typeface="Arial" charset="0"/>
                    </a:rPr>
                    <a:t>($4,856 + $4,717) ÷ 2</a:t>
                  </a:r>
                </a:p>
              </p:txBody>
            </p:sp>
            <p:sp>
              <p:nvSpPr>
                <p:cNvPr id="240650" name="Rectangle 25"/>
                <p:cNvSpPr>
                  <a:spLocks noChangeArrowheads="1"/>
                </p:cNvSpPr>
                <p:nvPr/>
              </p:nvSpPr>
              <p:spPr bwMode="auto">
                <a:xfrm>
                  <a:off x="4176" y="2208"/>
                  <a:ext cx="1215"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9.6 Times</a:t>
                  </a:r>
                </a:p>
              </p:txBody>
            </p:sp>
            <p:sp>
              <p:nvSpPr>
                <p:cNvPr id="240651" name="Rectangle 26"/>
                <p:cNvSpPr>
                  <a:spLocks noChangeArrowheads="1"/>
                </p:cNvSpPr>
                <p:nvPr/>
              </p:nvSpPr>
              <p:spPr bwMode="auto">
                <a:xfrm>
                  <a:off x="1629" y="2220"/>
                  <a:ext cx="486"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sp>
            <p:nvSpPr>
              <p:cNvPr id="240648" name="Rectangle 28"/>
              <p:cNvSpPr>
                <a:spLocks noChangeArrowheads="1"/>
              </p:cNvSpPr>
              <p:nvPr/>
            </p:nvSpPr>
            <p:spPr bwMode="auto">
              <a:xfrm>
                <a:off x="685800" y="3159125"/>
                <a:ext cx="2371725" cy="118427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Accounts Payable  Turnover</a:t>
                </a:r>
              </a:p>
            </p:txBody>
          </p:sp>
        </p:grpSp>
        <p:sp>
          <p:nvSpPr>
            <p:cNvPr id="240646" name="Line 18"/>
            <p:cNvSpPr>
              <a:spLocks noChangeShapeType="1"/>
            </p:cNvSpPr>
            <p:nvPr/>
          </p:nvSpPr>
          <p:spPr bwMode="auto">
            <a:xfrm flipV="1">
              <a:off x="3200400" y="3685674"/>
              <a:ext cx="3132138" cy="0"/>
            </a:xfrm>
            <a:prstGeom prst="line">
              <a:avLst/>
            </a:prstGeom>
            <a:noFill/>
            <a:ln w="25399">
              <a:solidFill>
                <a:schemeClr val="tx1"/>
              </a:solidFill>
              <a:round/>
              <a:headEnd/>
              <a:tailEnd/>
            </a:ln>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026"/>
          <p:cNvSpPr>
            <a:spLocks noChangeArrowheads="1"/>
          </p:cNvSpPr>
          <p:nvPr/>
        </p:nvSpPr>
        <p:spPr bwMode="auto">
          <a:xfrm>
            <a:off x="228600" y="5942013"/>
            <a:ext cx="8610600" cy="490537"/>
          </a:xfrm>
          <a:prstGeom prst="rect">
            <a:avLst/>
          </a:prstGeom>
          <a:solidFill>
            <a:srgbClr val="CCECFF"/>
          </a:solidFill>
          <a:ln w="57149" cmpd="thinThick">
            <a:solidFill>
              <a:srgbClr val="000000"/>
            </a:solidFill>
            <a:miter lim="800000"/>
            <a:headEnd/>
            <a:tailEnd/>
          </a:ln>
        </p:spPr>
        <p:txBody>
          <a:bodyPr lIns="90488" tIns="44450" rIns="90488" bIns="44450">
            <a:spAutoFit/>
          </a:bodyPr>
          <a:lstStyle/>
          <a:p>
            <a:pPr algn="ctr" eaLnBrk="0" hangingPunct="0"/>
            <a:r>
              <a:rPr lang="en-US" sz="2600">
                <a:solidFill>
                  <a:srgbClr val="000000"/>
                </a:solidFill>
                <a:cs typeface="Arial" charset="0"/>
              </a:rPr>
              <a:t>This ratio indicates a margin of protection for creditors. </a:t>
            </a:r>
          </a:p>
        </p:txBody>
      </p:sp>
      <p:sp>
        <p:nvSpPr>
          <p:cNvPr id="36867" name="Rectangle 1041"/>
          <p:cNvSpPr>
            <a:spLocks noGrp="1" noChangeArrowheads="1"/>
          </p:cNvSpPr>
          <p:nvPr>
            <p:ph type="title"/>
          </p:nvPr>
        </p:nvSpPr>
        <p:spPr/>
        <p:txBody>
          <a:bodyPr/>
          <a:lstStyle/>
          <a:p>
            <a:pPr fontAlgn="auto">
              <a:spcAft>
                <a:spcPts val="0"/>
              </a:spcAft>
              <a:defRPr/>
            </a:pPr>
            <a:r>
              <a:rPr lang="en-US" dirty="0" smtClean="0"/>
              <a:t>Tests of Solvency </a:t>
            </a:r>
            <a:r>
              <a:rPr lang="en-US" dirty="0" smtClean="0">
                <a:cs typeface="Arial" panose="020B0604020202020204" pitchFamily="34" charset="0"/>
              </a:rPr>
              <a:t>─ </a:t>
            </a:r>
            <a:r>
              <a:rPr lang="en-US" dirty="0" smtClean="0"/>
              <a:t>Times Interest Earned</a:t>
            </a:r>
          </a:p>
        </p:txBody>
      </p:sp>
      <p:grpSp>
        <p:nvGrpSpPr>
          <p:cNvPr id="242691" name="Group 1028"/>
          <p:cNvGrpSpPr>
            <a:grpSpLocks/>
          </p:cNvGrpSpPr>
          <p:nvPr/>
        </p:nvGrpSpPr>
        <p:grpSpPr bwMode="auto">
          <a:xfrm>
            <a:off x="387350" y="2635250"/>
            <a:ext cx="8315325" cy="1403350"/>
            <a:chOff x="141" y="1083"/>
            <a:chExt cx="5238" cy="884"/>
          </a:xfrm>
        </p:grpSpPr>
        <p:sp>
          <p:nvSpPr>
            <p:cNvPr id="242699" name="Rectangle 1029"/>
            <p:cNvSpPr>
              <a:spLocks noChangeArrowheads="1"/>
            </p:cNvSpPr>
            <p:nvPr/>
          </p:nvSpPr>
          <p:spPr bwMode="auto">
            <a:xfrm>
              <a:off x="1832" y="1083"/>
              <a:ext cx="3547" cy="884"/>
            </a:xfrm>
            <a:prstGeom prst="rect">
              <a:avLst/>
            </a:prstGeom>
            <a:noFill/>
            <a:ln w="9525">
              <a:noFill/>
              <a:miter lim="800000"/>
              <a:headEnd/>
              <a:tailEnd/>
            </a:ln>
          </p:spPr>
          <p:txBody>
            <a:bodyPr lIns="90488" tIns="44450" rIns="90488" bIns="44450">
              <a:spAutoFit/>
            </a:bodyPr>
            <a:lstStyle/>
            <a:p>
              <a:pPr eaLnBrk="0" hangingPunct="0">
                <a:lnSpc>
                  <a:spcPct val="120000"/>
                </a:lnSpc>
              </a:pPr>
              <a:r>
                <a:rPr lang="en-US" sz="2400" b="1">
                  <a:cs typeface="Arial" charset="0"/>
                </a:rPr>
                <a:t>   Net            Interest         Income Tax </a:t>
              </a:r>
              <a:br>
                <a:rPr lang="en-US" sz="2400" b="1">
                  <a:cs typeface="Arial" charset="0"/>
                </a:rPr>
              </a:br>
              <a:r>
                <a:rPr lang="en-US" sz="2400" b="1">
                  <a:cs typeface="Arial" charset="0"/>
                </a:rPr>
                <a:t>Income       Expense           Expense</a:t>
              </a:r>
              <a:br>
                <a:rPr lang="en-US" sz="2400" b="1">
                  <a:cs typeface="Arial" charset="0"/>
                </a:rPr>
              </a:br>
              <a:r>
                <a:rPr lang="en-US" sz="2400" b="1">
                  <a:cs typeface="Arial" charset="0"/>
                </a:rPr>
                <a:t>               Interest Expense</a:t>
              </a:r>
            </a:p>
          </p:txBody>
        </p:sp>
        <p:sp>
          <p:nvSpPr>
            <p:cNvPr id="242700" name="Line 1030"/>
            <p:cNvSpPr>
              <a:spLocks noChangeShapeType="1"/>
            </p:cNvSpPr>
            <p:nvPr/>
          </p:nvSpPr>
          <p:spPr bwMode="auto">
            <a:xfrm>
              <a:off x="1913" y="1677"/>
              <a:ext cx="3311" cy="0"/>
            </a:xfrm>
            <a:prstGeom prst="line">
              <a:avLst/>
            </a:prstGeom>
            <a:noFill/>
            <a:ln w="25399">
              <a:solidFill>
                <a:schemeClr val="tx1"/>
              </a:solidFill>
              <a:round/>
              <a:headEnd/>
              <a:tailEnd/>
            </a:ln>
          </p:spPr>
          <p:txBody>
            <a:bodyPr wrap="none" anchor="ctr"/>
            <a:lstStyle/>
            <a:p>
              <a:endParaRPr lang="en-US"/>
            </a:p>
          </p:txBody>
        </p:sp>
        <p:sp>
          <p:nvSpPr>
            <p:cNvPr id="242701" name="Rectangle 1031"/>
            <p:cNvSpPr>
              <a:spLocks noChangeArrowheads="1"/>
            </p:cNvSpPr>
            <p:nvPr/>
          </p:nvSpPr>
          <p:spPr bwMode="auto">
            <a:xfrm>
              <a:off x="141" y="1083"/>
              <a:ext cx="1254" cy="884"/>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Times Interest Earned</a:t>
              </a:r>
            </a:p>
          </p:txBody>
        </p:sp>
        <p:sp>
          <p:nvSpPr>
            <p:cNvPr id="242702" name="Rectangle 1032"/>
            <p:cNvSpPr>
              <a:spLocks noChangeArrowheads="1"/>
            </p:cNvSpPr>
            <p:nvPr/>
          </p:nvSpPr>
          <p:spPr bwMode="auto">
            <a:xfrm>
              <a:off x="1341" y="1463"/>
              <a:ext cx="294"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sp>
          <p:nvSpPr>
            <p:cNvPr id="242703" name="Rectangle 1033"/>
            <p:cNvSpPr>
              <a:spLocks noChangeArrowheads="1"/>
            </p:cNvSpPr>
            <p:nvPr/>
          </p:nvSpPr>
          <p:spPr bwMode="auto">
            <a:xfrm>
              <a:off x="2623" y="1259"/>
              <a:ext cx="226" cy="286"/>
            </a:xfrm>
            <a:prstGeom prst="rect">
              <a:avLst/>
            </a:prstGeom>
            <a:noFill/>
            <a:ln w="9525">
              <a:noFill/>
              <a:miter lim="800000"/>
              <a:headEnd/>
              <a:tailEnd/>
            </a:ln>
          </p:spPr>
          <p:txBody>
            <a:bodyPr wrap="none" lIns="90488" tIns="44450" rIns="90488" bIns="44450">
              <a:spAutoFit/>
            </a:bodyPr>
            <a:lstStyle/>
            <a:p>
              <a:pPr algn="ctr" eaLnBrk="0" hangingPunct="0"/>
              <a:r>
                <a:rPr lang="en-US" sz="2400" b="1">
                  <a:cs typeface="Arial" charset="0"/>
                </a:rPr>
                <a:t>+</a:t>
              </a:r>
            </a:p>
          </p:txBody>
        </p:sp>
        <p:sp>
          <p:nvSpPr>
            <p:cNvPr id="242704" name="Rectangle 1034"/>
            <p:cNvSpPr>
              <a:spLocks noChangeArrowheads="1"/>
            </p:cNvSpPr>
            <p:nvPr/>
          </p:nvSpPr>
          <p:spPr bwMode="auto">
            <a:xfrm>
              <a:off x="3823" y="1259"/>
              <a:ext cx="226" cy="286"/>
            </a:xfrm>
            <a:prstGeom prst="rect">
              <a:avLst/>
            </a:prstGeom>
            <a:noFill/>
            <a:ln w="9525">
              <a:noFill/>
              <a:miter lim="800000"/>
              <a:headEnd/>
              <a:tailEnd/>
            </a:ln>
          </p:spPr>
          <p:txBody>
            <a:bodyPr wrap="none" lIns="90488" tIns="44450" rIns="90488" bIns="44450">
              <a:spAutoFit/>
            </a:bodyPr>
            <a:lstStyle/>
            <a:p>
              <a:pPr algn="ctr" eaLnBrk="0" hangingPunct="0"/>
              <a:r>
                <a:rPr lang="en-US" sz="2400" b="1">
                  <a:cs typeface="Arial" charset="0"/>
                </a:rPr>
                <a:t>+</a:t>
              </a:r>
            </a:p>
          </p:txBody>
        </p:sp>
      </p:grpSp>
      <p:grpSp>
        <p:nvGrpSpPr>
          <p:cNvPr id="3" name="Group 17"/>
          <p:cNvGrpSpPr>
            <a:grpSpLocks/>
          </p:cNvGrpSpPr>
          <p:nvPr/>
        </p:nvGrpSpPr>
        <p:grpSpPr bwMode="auto">
          <a:xfrm>
            <a:off x="228600" y="4311650"/>
            <a:ext cx="8686800" cy="1403350"/>
            <a:chOff x="228600" y="4159250"/>
            <a:chExt cx="8686800" cy="1403350"/>
          </a:xfrm>
        </p:grpSpPr>
        <p:sp>
          <p:nvSpPr>
            <p:cNvPr id="242694" name="Rectangle 1036"/>
            <p:cNvSpPr>
              <a:spLocks noChangeArrowheads="1"/>
            </p:cNvSpPr>
            <p:nvPr/>
          </p:nvSpPr>
          <p:spPr bwMode="auto">
            <a:xfrm>
              <a:off x="2362200" y="4449763"/>
              <a:ext cx="4411663" cy="976165"/>
            </a:xfrm>
            <a:prstGeom prst="rect">
              <a:avLst/>
            </a:prstGeom>
            <a:noFill/>
            <a:ln w="9525">
              <a:noFill/>
              <a:miter lim="800000"/>
              <a:headEnd/>
              <a:tailEnd/>
            </a:ln>
          </p:spPr>
          <p:txBody>
            <a:bodyPr lIns="90488" tIns="44450" rIns="90488" bIns="44450">
              <a:spAutoFit/>
            </a:bodyPr>
            <a:lstStyle/>
            <a:p>
              <a:pPr algn="ctr" eaLnBrk="0" hangingPunct="0">
                <a:lnSpc>
                  <a:spcPct val="120000"/>
                </a:lnSpc>
              </a:pPr>
              <a:r>
                <a:rPr lang="en-US" sz="2400" b="1">
                  <a:cs typeface="Arial" charset="0"/>
                </a:rPr>
                <a:t>$3,883  +  $606  +  $2,185</a:t>
              </a:r>
              <a:br>
                <a:rPr lang="en-US" sz="2400" b="1">
                  <a:cs typeface="Arial" charset="0"/>
                </a:rPr>
              </a:br>
              <a:r>
                <a:rPr lang="en-US" sz="2400" b="1">
                  <a:cs typeface="Arial" charset="0"/>
                </a:rPr>
                <a:t>$606 </a:t>
              </a:r>
            </a:p>
          </p:txBody>
        </p:sp>
        <p:sp>
          <p:nvSpPr>
            <p:cNvPr id="242695" name="Line 1037"/>
            <p:cNvSpPr>
              <a:spLocks noChangeShapeType="1"/>
            </p:cNvSpPr>
            <p:nvPr/>
          </p:nvSpPr>
          <p:spPr bwMode="auto">
            <a:xfrm>
              <a:off x="2654300" y="4954588"/>
              <a:ext cx="3732213" cy="0"/>
            </a:xfrm>
            <a:prstGeom prst="line">
              <a:avLst/>
            </a:prstGeom>
            <a:noFill/>
            <a:ln w="25399">
              <a:solidFill>
                <a:schemeClr val="tx1"/>
              </a:solidFill>
              <a:round/>
              <a:headEnd/>
              <a:tailEnd/>
            </a:ln>
          </p:spPr>
          <p:txBody>
            <a:bodyPr wrap="none" anchor="ctr"/>
            <a:lstStyle/>
            <a:p>
              <a:endParaRPr lang="en-US"/>
            </a:p>
          </p:txBody>
        </p:sp>
        <p:sp>
          <p:nvSpPr>
            <p:cNvPr id="242696" name="Rectangle 1038"/>
            <p:cNvSpPr>
              <a:spLocks noChangeArrowheads="1"/>
            </p:cNvSpPr>
            <p:nvPr/>
          </p:nvSpPr>
          <p:spPr bwMode="auto">
            <a:xfrm>
              <a:off x="228600" y="4159250"/>
              <a:ext cx="1990725" cy="1403350"/>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Times Interest Earned</a:t>
              </a:r>
            </a:p>
          </p:txBody>
        </p:sp>
        <p:sp>
          <p:nvSpPr>
            <p:cNvPr id="242697" name="Rectangle 1039"/>
            <p:cNvSpPr>
              <a:spLocks noChangeArrowheads="1"/>
            </p:cNvSpPr>
            <p:nvPr/>
          </p:nvSpPr>
          <p:spPr bwMode="auto">
            <a:xfrm>
              <a:off x="1981200" y="4738688"/>
              <a:ext cx="466725" cy="454025"/>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sp>
          <p:nvSpPr>
            <p:cNvPr id="242698" name="Rectangle 1040"/>
            <p:cNvSpPr>
              <a:spLocks noChangeArrowheads="1"/>
            </p:cNvSpPr>
            <p:nvPr/>
          </p:nvSpPr>
          <p:spPr bwMode="auto">
            <a:xfrm>
              <a:off x="6477000" y="4705350"/>
              <a:ext cx="2438400" cy="459100"/>
            </a:xfrm>
            <a:prstGeom prst="rect">
              <a:avLst/>
            </a:prstGeom>
            <a:noFill/>
            <a:ln w="9525">
              <a:noFill/>
              <a:miter lim="800000"/>
              <a:headEnd/>
              <a:tailEnd/>
            </a:ln>
          </p:spPr>
          <p:txBody>
            <a:bodyPr lIns="90488" tIns="44450" rIns="90488" bIns="44450">
              <a:spAutoFit/>
            </a:bodyPr>
            <a:lstStyle/>
            <a:p>
              <a:pPr eaLnBrk="0" hangingPunct="0"/>
              <a:r>
                <a:rPr lang="en-US" sz="2400" b="1">
                  <a:cs typeface="Arial" charset="0"/>
                </a:rPr>
                <a:t>  =   11.0 Times</a:t>
              </a:r>
            </a:p>
          </p:txBody>
        </p:sp>
      </p:grpSp>
      <p:sp>
        <p:nvSpPr>
          <p:cNvPr id="17" name="Rectangle 3"/>
          <p:cNvSpPr txBox="1">
            <a:spLocks noChangeArrowheads="1"/>
          </p:cNvSpPr>
          <p:nvPr/>
        </p:nvSpPr>
        <p:spPr bwMode="auto">
          <a:xfrm>
            <a:off x="381000" y="1600200"/>
            <a:ext cx="8382000" cy="914400"/>
          </a:xfrm>
          <a:prstGeom prst="rect">
            <a:avLst/>
          </a:prstGeom>
          <a:solidFill>
            <a:srgbClr val="FFFFCC"/>
          </a:solidFill>
          <a:ln w="38100">
            <a:solidFill>
              <a:schemeClr val="tx2"/>
            </a:solidFill>
            <a:miter lim="800000"/>
            <a:headEnd/>
            <a:tailEnd/>
          </a:ln>
          <a:effectLst>
            <a:outerShdw dist="71842" dir="2700000" algn="ctr" rotWithShape="0">
              <a:schemeClr val="tx1"/>
            </a:outerShdw>
          </a:effectLst>
        </p:spPr>
        <p:txBody>
          <a:bodyPr lIns="90488" tIns="44450" rIns="90488" bIns="44450"/>
          <a:lstStyle/>
          <a:p>
            <a:pPr marL="273050" indent="-273050" algn="ctr" eaLnBrk="0" fontAlgn="auto" hangingPunct="0">
              <a:lnSpc>
                <a:spcPct val="95000"/>
              </a:lnSpc>
              <a:spcBef>
                <a:spcPts val="600"/>
              </a:spcBef>
              <a:spcAft>
                <a:spcPts val="0"/>
              </a:spcAft>
              <a:buClr>
                <a:schemeClr val="accent1"/>
              </a:buClr>
              <a:buSzPct val="76000"/>
              <a:buFont typeface="Wingdings" pitchFamily="2" charset="2"/>
              <a:buNone/>
              <a:defRPr/>
            </a:pPr>
            <a:r>
              <a:rPr lang="en-US" sz="2800" dirty="0">
                <a:latin typeface="+mn-lt"/>
              </a:rPr>
              <a:t> Tests of solvency measure a company’s</a:t>
            </a:r>
            <a:br>
              <a:rPr lang="en-US" sz="2800" dirty="0">
                <a:latin typeface="+mn-lt"/>
              </a:rPr>
            </a:br>
            <a:r>
              <a:rPr lang="en-US" sz="2800" dirty="0">
                <a:latin typeface="+mn-lt"/>
              </a:rPr>
              <a:t>ability to meet its long-term obligations.</a:t>
            </a:r>
          </a:p>
          <a:p>
            <a:pPr marL="273050" indent="-273050" algn="ctr" eaLnBrk="0" fontAlgn="auto" hangingPunct="0">
              <a:lnSpc>
                <a:spcPct val="95000"/>
              </a:lnSpc>
              <a:spcBef>
                <a:spcPts val="600"/>
              </a:spcBef>
              <a:spcAft>
                <a:spcPts val="0"/>
              </a:spcAft>
              <a:buClr>
                <a:schemeClr val="accent1"/>
              </a:buClr>
              <a:buSzPct val="76000"/>
              <a:buFont typeface="Wingdings" pitchFamily="2" charset="2"/>
              <a:buNone/>
              <a:defRPr/>
            </a:pPr>
            <a:endParaRPr lang="en-US" sz="280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7"/>
          <p:cNvGrpSpPr>
            <a:grpSpLocks/>
          </p:cNvGrpSpPr>
          <p:nvPr/>
        </p:nvGrpSpPr>
        <p:grpSpPr bwMode="auto">
          <a:xfrm>
            <a:off x="709613" y="3011488"/>
            <a:ext cx="7989887" cy="976312"/>
            <a:chOff x="336" y="2257"/>
            <a:chExt cx="5033" cy="615"/>
          </a:xfrm>
        </p:grpSpPr>
        <p:sp>
          <p:nvSpPr>
            <p:cNvPr id="188461" name="Rectangle 1028"/>
            <p:cNvSpPr>
              <a:spLocks noChangeArrowheads="1"/>
            </p:cNvSpPr>
            <p:nvPr/>
          </p:nvSpPr>
          <p:spPr bwMode="auto">
            <a:xfrm>
              <a:off x="336" y="2257"/>
              <a:ext cx="990"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Cash</a:t>
              </a:r>
              <a:br>
                <a:rPr lang="en-US" sz="2400" b="1">
                  <a:cs typeface="Arial" charset="0"/>
                </a:rPr>
              </a:br>
              <a:r>
                <a:rPr lang="en-US" sz="2400" b="1">
                  <a:cs typeface="Arial" charset="0"/>
                </a:rPr>
                <a:t>Coverage</a:t>
              </a:r>
            </a:p>
          </p:txBody>
        </p:sp>
        <p:sp>
          <p:nvSpPr>
            <p:cNvPr id="188462" name="Rectangle 1029"/>
            <p:cNvSpPr>
              <a:spLocks noChangeArrowheads="1"/>
            </p:cNvSpPr>
            <p:nvPr/>
          </p:nvSpPr>
          <p:spPr bwMode="auto">
            <a:xfrm>
              <a:off x="1392" y="2418"/>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188463" name="Rectangle 1030"/>
            <p:cNvSpPr>
              <a:spLocks noChangeArrowheads="1"/>
            </p:cNvSpPr>
            <p:nvPr/>
          </p:nvSpPr>
          <p:spPr bwMode="auto">
            <a:xfrm>
              <a:off x="1929" y="2257"/>
              <a:ext cx="2389"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$6,651  +  $580  +  $1,865</a:t>
              </a:r>
              <a:br>
                <a:rPr lang="en-US" sz="2400" b="1">
                  <a:cs typeface="Arial" charset="0"/>
                </a:rPr>
              </a:br>
              <a:r>
                <a:rPr lang="en-US" sz="2400" b="1">
                  <a:cs typeface="Arial" charset="0"/>
                </a:rPr>
                <a:t>$580</a:t>
              </a:r>
            </a:p>
          </p:txBody>
        </p:sp>
        <p:sp>
          <p:nvSpPr>
            <p:cNvPr id="188464" name="Line 1031"/>
            <p:cNvSpPr>
              <a:spLocks noChangeShapeType="1"/>
            </p:cNvSpPr>
            <p:nvPr/>
          </p:nvSpPr>
          <p:spPr bwMode="auto">
            <a:xfrm>
              <a:off x="1909" y="2562"/>
              <a:ext cx="2256" cy="0"/>
            </a:xfrm>
            <a:prstGeom prst="line">
              <a:avLst/>
            </a:prstGeom>
            <a:noFill/>
            <a:ln w="25399">
              <a:solidFill>
                <a:schemeClr val="tx1"/>
              </a:solidFill>
              <a:round/>
              <a:headEnd/>
              <a:tailEnd/>
            </a:ln>
          </p:spPr>
          <p:txBody>
            <a:bodyPr wrap="none" anchor="ctr"/>
            <a:lstStyle/>
            <a:p>
              <a:endParaRPr lang="en-US"/>
            </a:p>
          </p:txBody>
        </p:sp>
        <p:sp>
          <p:nvSpPr>
            <p:cNvPr id="188465" name="Rectangle 1032"/>
            <p:cNvSpPr>
              <a:spLocks noChangeArrowheads="1"/>
            </p:cNvSpPr>
            <p:nvPr/>
          </p:nvSpPr>
          <p:spPr bwMode="auto">
            <a:xfrm>
              <a:off x="4549" y="2418"/>
              <a:ext cx="820"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   15.7</a:t>
              </a:r>
            </a:p>
          </p:txBody>
        </p:sp>
      </p:grpSp>
      <p:sp>
        <p:nvSpPr>
          <p:cNvPr id="262153" name="Rectangle 1033"/>
          <p:cNvSpPr>
            <a:spLocks noChangeArrowheads="1"/>
          </p:cNvSpPr>
          <p:nvPr/>
        </p:nvSpPr>
        <p:spPr bwMode="auto">
          <a:xfrm>
            <a:off x="685800" y="5449888"/>
            <a:ext cx="8001000" cy="950912"/>
          </a:xfrm>
          <a:prstGeom prst="rect">
            <a:avLst/>
          </a:prstGeom>
          <a:solidFill>
            <a:srgbClr val="CCECFF"/>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800" b="1" dirty="0">
                <a:cs typeface="Arial" charset="0"/>
              </a:rPr>
              <a:t>This ratio compares the cash generated with the cash obligations of the period.</a:t>
            </a:r>
          </a:p>
        </p:txBody>
      </p:sp>
      <p:graphicFrame>
        <p:nvGraphicFramePr>
          <p:cNvPr id="188452" name="Object 36"/>
          <p:cNvGraphicFramePr>
            <a:graphicFrameLocks noChangeAspect="1"/>
          </p:cNvGraphicFramePr>
          <p:nvPr/>
        </p:nvGraphicFramePr>
        <p:xfrm>
          <a:off x="1871663" y="4064000"/>
          <a:ext cx="5380037" cy="1233488"/>
        </p:xfrm>
        <a:graphic>
          <a:graphicData uri="http://schemas.openxmlformats.org/presentationml/2006/ole">
            <mc:AlternateContent xmlns:mc="http://schemas.openxmlformats.org/markup-compatibility/2006">
              <mc:Choice xmlns:v="urn:schemas-microsoft-com:vml" Requires="v">
                <p:oleObj spid="_x0000_s188456" name="Worksheet" r:id="rId4" imgW="2381040" imgH="552298" progId="Excel.Sheet.8">
                  <p:embed/>
                </p:oleObj>
              </mc:Choice>
              <mc:Fallback>
                <p:oleObj name="Worksheet" r:id="rId4" imgW="2381040" imgH="552298" progId="Excel.Sheet.8">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4064000"/>
                        <a:ext cx="5380037"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nvGrpSpPr>
          <p:cNvPr id="188455" name="Group 1040"/>
          <p:cNvGrpSpPr>
            <a:grpSpLocks/>
          </p:cNvGrpSpPr>
          <p:nvPr/>
        </p:nvGrpSpPr>
        <p:grpSpPr bwMode="auto">
          <a:xfrm>
            <a:off x="685800" y="1622425"/>
            <a:ext cx="8064500" cy="1196975"/>
            <a:chOff x="11" y="1238"/>
            <a:chExt cx="5080" cy="754"/>
          </a:xfrm>
        </p:grpSpPr>
        <p:sp>
          <p:nvSpPr>
            <p:cNvPr id="188457" name="Rectangle 1041"/>
            <p:cNvSpPr>
              <a:spLocks noChangeArrowheads="1"/>
            </p:cNvSpPr>
            <p:nvPr/>
          </p:nvSpPr>
          <p:spPr bwMode="auto">
            <a:xfrm>
              <a:off x="11" y="1249"/>
              <a:ext cx="990"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Cash</a:t>
              </a:r>
              <a:br>
                <a:rPr lang="en-US" sz="2400" b="1">
                  <a:cs typeface="Arial" charset="0"/>
                </a:rPr>
              </a:br>
              <a:r>
                <a:rPr lang="en-US" sz="2400" b="1">
                  <a:cs typeface="Arial" charset="0"/>
                </a:rPr>
                <a:t>Coverage</a:t>
              </a:r>
            </a:p>
          </p:txBody>
        </p:sp>
        <p:sp>
          <p:nvSpPr>
            <p:cNvPr id="188458" name="Rectangle 1042"/>
            <p:cNvSpPr>
              <a:spLocks noChangeArrowheads="1"/>
            </p:cNvSpPr>
            <p:nvPr/>
          </p:nvSpPr>
          <p:spPr bwMode="auto">
            <a:xfrm>
              <a:off x="1379" y="1238"/>
              <a:ext cx="3712" cy="754"/>
            </a:xfrm>
            <a:prstGeom prst="rect">
              <a:avLst/>
            </a:prstGeom>
            <a:noFill/>
            <a:ln w="9525">
              <a:noFill/>
              <a:miter lim="800000"/>
              <a:headEnd/>
              <a:tailEnd/>
            </a:ln>
          </p:spPr>
          <p:txBody>
            <a:bodyPr lIns="90488" tIns="44450" rIns="90488" bIns="44450">
              <a:spAutoFit/>
            </a:bodyPr>
            <a:lstStyle/>
            <a:p>
              <a:pPr algn="ctr" eaLnBrk="0" hangingPunct="0"/>
              <a:r>
                <a:rPr lang="en-US" sz="2400" b="1">
                  <a:cs typeface="Arial" charset="0"/>
                </a:rPr>
                <a:t>Cash Flow from Operating Activities</a:t>
              </a:r>
              <a:br>
                <a:rPr lang="en-US" sz="2400" b="1">
                  <a:cs typeface="Arial" charset="0"/>
                </a:rPr>
              </a:br>
              <a:r>
                <a:rPr lang="en-US" sz="2400" b="1">
                  <a:cs typeface="Arial" charset="0"/>
                </a:rPr>
                <a:t>Before Interest and Taxes Paid</a:t>
              </a:r>
              <a:br>
                <a:rPr lang="en-US" sz="2400" b="1">
                  <a:cs typeface="Arial" charset="0"/>
                </a:rPr>
              </a:br>
              <a:r>
                <a:rPr lang="en-US" sz="2400" b="1">
                  <a:cs typeface="Arial" charset="0"/>
                </a:rPr>
                <a:t>Interest Paid</a:t>
              </a:r>
            </a:p>
          </p:txBody>
        </p:sp>
        <p:sp>
          <p:nvSpPr>
            <p:cNvPr id="188459" name="Rectangle 1043"/>
            <p:cNvSpPr>
              <a:spLocks noChangeArrowheads="1"/>
            </p:cNvSpPr>
            <p:nvPr/>
          </p:nvSpPr>
          <p:spPr bwMode="auto">
            <a:xfrm>
              <a:off x="1067" y="1410"/>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188460" name="Line 1044"/>
            <p:cNvSpPr>
              <a:spLocks noChangeShapeType="1"/>
            </p:cNvSpPr>
            <p:nvPr/>
          </p:nvSpPr>
          <p:spPr bwMode="auto">
            <a:xfrm>
              <a:off x="1514" y="1714"/>
              <a:ext cx="3422" cy="0"/>
            </a:xfrm>
            <a:prstGeom prst="line">
              <a:avLst/>
            </a:prstGeom>
            <a:noFill/>
            <a:ln w="25399">
              <a:solidFill>
                <a:schemeClr val="tx1"/>
              </a:solidFill>
              <a:round/>
              <a:headEnd/>
              <a:tailEnd/>
            </a:ln>
          </p:spPr>
          <p:txBody>
            <a:bodyPr wrap="none" anchor="ctr"/>
            <a:lstStyle/>
            <a:p>
              <a:endParaRPr lang="en-US"/>
            </a:p>
          </p:txBody>
        </p:sp>
      </p:grpSp>
      <p:sp>
        <p:nvSpPr>
          <p:cNvPr id="6150" name="Rectangle 1046"/>
          <p:cNvSpPr>
            <a:spLocks noGrp="1" noChangeArrowheads="1"/>
          </p:cNvSpPr>
          <p:nvPr>
            <p:ph type="title"/>
          </p:nvPr>
        </p:nvSpPr>
        <p:spPr/>
        <p:txBody>
          <a:bodyPr/>
          <a:lstStyle/>
          <a:p>
            <a:pPr fontAlgn="auto">
              <a:spcAft>
                <a:spcPts val="0"/>
              </a:spcAft>
              <a:defRPr/>
            </a:pPr>
            <a:r>
              <a:rPr lang="en-US" dirty="0" smtClean="0"/>
              <a:t>Tests of Solvency </a:t>
            </a:r>
            <a:r>
              <a:rPr lang="en-US" dirty="0" smtClean="0">
                <a:cs typeface="Arial" panose="020B0604020202020204" pitchFamily="34" charset="0"/>
              </a:rPr>
              <a:t>─ </a:t>
            </a:r>
            <a:r>
              <a:rPr lang="en-US" dirty="0" smtClean="0"/>
              <a:t>Cash Coverage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2054"/>
          <p:cNvSpPr>
            <a:spLocks noChangeShapeType="1"/>
          </p:cNvSpPr>
          <p:nvPr/>
        </p:nvSpPr>
        <p:spPr bwMode="auto">
          <a:xfrm>
            <a:off x="2387600" y="3594100"/>
            <a:ext cx="1295400" cy="1066800"/>
          </a:xfrm>
          <a:prstGeom prst="line">
            <a:avLst/>
          </a:prstGeom>
          <a:noFill/>
          <a:ln w="50799">
            <a:solidFill>
              <a:schemeClr val="tx1"/>
            </a:solidFill>
            <a:round/>
            <a:headEnd/>
            <a:tailEnd type="triangle" w="med" len="med"/>
          </a:ln>
        </p:spPr>
        <p:txBody>
          <a:bodyPr wrap="none" anchor="ctr"/>
          <a:lstStyle/>
          <a:p>
            <a:endParaRPr lang="en-US"/>
          </a:p>
        </p:txBody>
      </p:sp>
      <p:sp>
        <p:nvSpPr>
          <p:cNvPr id="19" name="Line 2054"/>
          <p:cNvSpPr>
            <a:spLocks noChangeShapeType="1"/>
          </p:cNvSpPr>
          <p:nvPr/>
        </p:nvSpPr>
        <p:spPr bwMode="auto">
          <a:xfrm flipH="1">
            <a:off x="5340350" y="3594100"/>
            <a:ext cx="1143000" cy="1092200"/>
          </a:xfrm>
          <a:prstGeom prst="line">
            <a:avLst/>
          </a:prstGeom>
          <a:noFill/>
          <a:ln w="50799">
            <a:solidFill>
              <a:schemeClr val="tx1"/>
            </a:solidFill>
            <a:round/>
            <a:headEnd/>
            <a:tailEnd type="triangle" w="med" len="med"/>
          </a:ln>
        </p:spPr>
        <p:txBody>
          <a:bodyPr wrap="none" anchor="ctr"/>
          <a:lstStyle/>
          <a:p>
            <a:endParaRPr lang="en-US"/>
          </a:p>
        </p:txBody>
      </p:sp>
      <p:sp>
        <p:nvSpPr>
          <p:cNvPr id="183408" name="Line 2050"/>
          <p:cNvSpPr>
            <a:spLocks noChangeShapeType="1"/>
          </p:cNvSpPr>
          <p:nvPr/>
        </p:nvSpPr>
        <p:spPr bwMode="auto">
          <a:xfrm>
            <a:off x="1924050" y="5356225"/>
            <a:ext cx="5003800" cy="0"/>
          </a:xfrm>
          <a:prstGeom prst="line">
            <a:avLst/>
          </a:prstGeom>
          <a:noFill/>
          <a:ln w="25399">
            <a:solidFill>
              <a:schemeClr val="tx1"/>
            </a:solidFill>
            <a:round/>
            <a:headEnd type="triangle" w="med" len="med"/>
            <a:tailEnd type="triangle" w="med" len="med"/>
          </a:ln>
        </p:spPr>
        <p:txBody>
          <a:bodyPr wrap="none" anchor="ctr"/>
          <a:lstStyle/>
          <a:p>
            <a:endParaRPr lang="en-US"/>
          </a:p>
        </p:txBody>
      </p:sp>
      <p:graphicFrame>
        <p:nvGraphicFramePr>
          <p:cNvPr id="183403" name="Object 107"/>
          <p:cNvGraphicFramePr>
            <a:graphicFrameLocks/>
          </p:cNvGraphicFramePr>
          <p:nvPr/>
        </p:nvGraphicFramePr>
        <p:xfrm>
          <a:off x="7054850" y="4791075"/>
          <a:ext cx="1936750" cy="1062038"/>
        </p:xfrm>
        <a:graphic>
          <a:graphicData uri="http://schemas.openxmlformats.org/presentationml/2006/ole">
            <mc:AlternateContent xmlns:mc="http://schemas.openxmlformats.org/markup-compatibility/2006">
              <mc:Choice xmlns:v="urn:schemas-microsoft-com:vml" Requires="v">
                <p:oleObj spid="_x0000_s183415" name="Clip" r:id="rId4" imgW="7028280" imgH="3895560" progId="">
                  <p:embed/>
                </p:oleObj>
              </mc:Choice>
              <mc:Fallback>
                <p:oleObj name="Clip" r:id="rId4" imgW="7028280" imgH="3895560" progId="">
                  <p:embed/>
                  <p:pic>
                    <p:nvPicPr>
                      <p:cNvPr id="0" name="Picture 1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850" y="4791075"/>
                        <a:ext cx="193675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83404" name="Object 108"/>
          <p:cNvGraphicFramePr>
            <a:graphicFrameLocks/>
          </p:cNvGraphicFramePr>
          <p:nvPr/>
        </p:nvGraphicFramePr>
        <p:xfrm>
          <a:off x="161925" y="4764088"/>
          <a:ext cx="1978025" cy="1116012"/>
        </p:xfrm>
        <a:graphic>
          <a:graphicData uri="http://schemas.openxmlformats.org/presentationml/2006/ole">
            <mc:AlternateContent xmlns:mc="http://schemas.openxmlformats.org/markup-compatibility/2006">
              <mc:Choice xmlns:v="urn:schemas-microsoft-com:vml" Requires="v">
                <p:oleObj spid="_x0000_s183416" name="Clip" r:id="rId6" imgW="6885000" imgH="3924720" progId="">
                  <p:embed/>
                </p:oleObj>
              </mc:Choice>
              <mc:Fallback>
                <p:oleObj name="Clip" r:id="rId6" imgW="6885000" imgH="3924720" progId="">
                  <p:embed/>
                  <p:pic>
                    <p:nvPicPr>
                      <p:cNvPr id="0" name="Picture 10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 y="4764088"/>
                        <a:ext cx="1978025"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036" name="Line 2054"/>
          <p:cNvSpPr>
            <a:spLocks noChangeShapeType="1"/>
          </p:cNvSpPr>
          <p:nvPr/>
        </p:nvSpPr>
        <p:spPr bwMode="auto">
          <a:xfrm>
            <a:off x="4502150" y="3403600"/>
            <a:ext cx="0" cy="711200"/>
          </a:xfrm>
          <a:prstGeom prst="line">
            <a:avLst/>
          </a:prstGeom>
          <a:noFill/>
          <a:ln w="50799">
            <a:solidFill>
              <a:schemeClr val="tx1"/>
            </a:solidFill>
            <a:round/>
            <a:headEnd/>
            <a:tailEnd type="triangle" w="med" len="med"/>
          </a:ln>
        </p:spPr>
        <p:txBody>
          <a:bodyPr wrap="none" anchor="ctr"/>
          <a:lstStyle/>
          <a:p>
            <a:endParaRPr lang="en-US"/>
          </a:p>
        </p:txBody>
      </p:sp>
      <p:sp>
        <p:nvSpPr>
          <p:cNvPr id="1040" name="Oval 2058"/>
          <p:cNvSpPr>
            <a:spLocks noChangeArrowheads="1"/>
          </p:cNvSpPr>
          <p:nvPr/>
        </p:nvSpPr>
        <p:spPr bwMode="auto">
          <a:xfrm>
            <a:off x="127000" y="2133600"/>
            <a:ext cx="2870200" cy="1727200"/>
          </a:xfrm>
          <a:prstGeom prst="ellipse">
            <a:avLst/>
          </a:prstGeom>
          <a:solidFill>
            <a:srgbClr val="CCECFF"/>
          </a:solidFill>
          <a:ln w="25399">
            <a:solidFill>
              <a:schemeClr val="tx1"/>
            </a:solidFill>
            <a:round/>
            <a:headEnd/>
            <a:tailEnd/>
          </a:ln>
        </p:spPr>
        <p:txBody>
          <a:bodyPr wrap="none" lIns="90488" tIns="44450" rIns="90488" bIns="44450" anchor="ctr"/>
          <a:lstStyle/>
          <a:p>
            <a:pPr algn="ctr" eaLnBrk="0" hangingPunct="0"/>
            <a:r>
              <a:rPr lang="en-US" sz="2400" b="1">
                <a:cs typeface="Arial" charset="0"/>
              </a:rPr>
              <a:t>Industry</a:t>
            </a:r>
            <a:br>
              <a:rPr lang="en-US" sz="2400" b="1">
                <a:cs typeface="Arial" charset="0"/>
              </a:rPr>
            </a:br>
            <a:r>
              <a:rPr lang="en-US" sz="2400" b="1">
                <a:cs typeface="Arial" charset="0"/>
              </a:rPr>
              <a:t>Factors</a:t>
            </a:r>
          </a:p>
        </p:txBody>
      </p:sp>
      <p:sp>
        <p:nvSpPr>
          <p:cNvPr id="1041" name="Oval 2059"/>
          <p:cNvSpPr>
            <a:spLocks noChangeArrowheads="1"/>
          </p:cNvSpPr>
          <p:nvPr/>
        </p:nvSpPr>
        <p:spPr bwMode="auto">
          <a:xfrm>
            <a:off x="3067050" y="1714500"/>
            <a:ext cx="2870200" cy="1727200"/>
          </a:xfrm>
          <a:prstGeom prst="ellipse">
            <a:avLst/>
          </a:prstGeom>
          <a:solidFill>
            <a:srgbClr val="CCECFF"/>
          </a:solidFill>
          <a:ln w="25399">
            <a:solidFill>
              <a:schemeClr val="tx1"/>
            </a:solidFill>
            <a:round/>
            <a:headEnd/>
            <a:tailEnd/>
          </a:ln>
        </p:spPr>
        <p:txBody>
          <a:bodyPr wrap="none" lIns="90488" tIns="44450" rIns="90488" bIns="44450" anchor="ctr"/>
          <a:lstStyle/>
          <a:p>
            <a:pPr algn="ctr" eaLnBrk="0" hangingPunct="0"/>
            <a:r>
              <a:rPr lang="en-US" sz="2400" b="1">
                <a:cs typeface="Arial" charset="0"/>
              </a:rPr>
              <a:t>Economy-wide</a:t>
            </a:r>
            <a:br>
              <a:rPr lang="en-US" sz="2400" b="1">
                <a:cs typeface="Arial" charset="0"/>
              </a:rPr>
            </a:br>
            <a:r>
              <a:rPr lang="en-US" sz="2400" b="1">
                <a:cs typeface="Arial" charset="0"/>
              </a:rPr>
              <a:t>Factors</a:t>
            </a:r>
          </a:p>
        </p:txBody>
      </p:sp>
      <p:sp>
        <p:nvSpPr>
          <p:cNvPr id="1039" name="Oval 2057"/>
          <p:cNvSpPr>
            <a:spLocks noChangeArrowheads="1"/>
          </p:cNvSpPr>
          <p:nvPr/>
        </p:nvSpPr>
        <p:spPr bwMode="auto">
          <a:xfrm>
            <a:off x="6038850" y="2133600"/>
            <a:ext cx="2870200" cy="1727200"/>
          </a:xfrm>
          <a:prstGeom prst="ellipse">
            <a:avLst/>
          </a:prstGeom>
          <a:solidFill>
            <a:srgbClr val="CCECFF"/>
          </a:solidFill>
          <a:ln w="25399">
            <a:solidFill>
              <a:schemeClr val="tx1"/>
            </a:solidFill>
            <a:round/>
            <a:headEnd/>
            <a:tailEnd/>
          </a:ln>
        </p:spPr>
        <p:txBody>
          <a:bodyPr wrap="none" lIns="90488" tIns="44450" rIns="90488" bIns="44450" anchor="ctr"/>
          <a:lstStyle/>
          <a:p>
            <a:pPr algn="ctr" eaLnBrk="0" hangingPunct="0"/>
            <a:r>
              <a:rPr lang="en-US" sz="2400" b="1">
                <a:cs typeface="Arial" charset="0"/>
              </a:rPr>
              <a:t>Individual</a:t>
            </a:r>
            <a:br>
              <a:rPr lang="en-US" sz="2400" b="1">
                <a:cs typeface="Arial" charset="0"/>
              </a:rPr>
            </a:br>
            <a:r>
              <a:rPr lang="en-US" sz="2400" b="1">
                <a:cs typeface="Arial" charset="0"/>
              </a:rPr>
              <a:t>Company Factors</a:t>
            </a:r>
          </a:p>
        </p:txBody>
      </p:sp>
      <p:sp>
        <p:nvSpPr>
          <p:cNvPr id="2" name="AutoShape 2060"/>
          <p:cNvSpPr>
            <a:spLocks noChangeArrowheads="1"/>
          </p:cNvSpPr>
          <p:nvPr/>
        </p:nvSpPr>
        <p:spPr bwMode="auto">
          <a:xfrm>
            <a:off x="2762250" y="4140200"/>
            <a:ext cx="3479800" cy="2413000"/>
          </a:xfrm>
          <a:prstGeom prst="diamond">
            <a:avLst/>
          </a:prstGeom>
          <a:solidFill>
            <a:schemeClr val="accent1">
              <a:lumMod val="40000"/>
              <a:lumOff val="60000"/>
            </a:schemeClr>
          </a:solidFill>
          <a:ln w="25399">
            <a:solidFill>
              <a:schemeClr val="tx1"/>
            </a:solidFill>
            <a:miter lim="800000"/>
            <a:headEnd/>
            <a:tailEnd/>
          </a:ln>
        </p:spPr>
        <p:txBody>
          <a:bodyPr wrap="none" anchor="ctr"/>
          <a:lstStyle/>
          <a:p>
            <a:pPr fontAlgn="auto">
              <a:spcBef>
                <a:spcPts val="0"/>
              </a:spcBef>
              <a:spcAft>
                <a:spcPts val="0"/>
              </a:spcAft>
              <a:defRPr/>
            </a:pPr>
            <a:endParaRPr lang="en-US" dirty="0">
              <a:cs typeface="Arial" charset="0"/>
            </a:endParaRPr>
          </a:p>
        </p:txBody>
      </p:sp>
      <p:sp>
        <p:nvSpPr>
          <p:cNvPr id="183414" name="Rectangle 2061"/>
          <p:cNvSpPr>
            <a:spLocks noChangeArrowheads="1"/>
          </p:cNvSpPr>
          <p:nvPr/>
        </p:nvSpPr>
        <p:spPr bwMode="auto">
          <a:xfrm>
            <a:off x="3784600" y="4559300"/>
            <a:ext cx="1441450" cy="528638"/>
          </a:xfrm>
          <a:prstGeom prst="rect">
            <a:avLst/>
          </a:prstGeom>
          <a:noFill/>
          <a:ln w="9525">
            <a:noFill/>
            <a:miter lim="800000"/>
            <a:headEnd/>
            <a:tailEnd/>
          </a:ln>
        </p:spPr>
        <p:txBody>
          <a:bodyPr wrap="none" lIns="90488" tIns="44450" rIns="90488" bIns="44450">
            <a:spAutoFit/>
          </a:bodyPr>
          <a:lstStyle/>
          <a:p>
            <a:pPr algn="ctr" eaLnBrk="0" hangingPunct="0"/>
            <a:r>
              <a:rPr lang="en-US" b="1">
                <a:solidFill>
                  <a:schemeClr val="tx2"/>
                </a:solidFill>
                <a:cs typeface="Arial" charset="0"/>
              </a:rPr>
              <a:t>Invest?</a:t>
            </a:r>
          </a:p>
        </p:txBody>
      </p:sp>
      <p:graphicFrame>
        <p:nvGraphicFramePr>
          <p:cNvPr id="183405" name="Object 109"/>
          <p:cNvGraphicFramePr>
            <a:graphicFrameLocks/>
          </p:cNvGraphicFramePr>
          <p:nvPr/>
        </p:nvGraphicFramePr>
        <p:xfrm>
          <a:off x="3565525" y="5108575"/>
          <a:ext cx="1349375" cy="1120775"/>
        </p:xfrm>
        <a:graphic>
          <a:graphicData uri="http://schemas.openxmlformats.org/presentationml/2006/ole">
            <mc:AlternateContent xmlns:mc="http://schemas.openxmlformats.org/markup-compatibility/2006">
              <mc:Choice xmlns:v="urn:schemas-microsoft-com:vml" Requires="v">
                <p:oleObj spid="_x0000_s183417" name="Clip" r:id="rId8" imgW="4704840" imgH="3953520" progId="">
                  <p:embed/>
                </p:oleObj>
              </mc:Choice>
              <mc:Fallback>
                <p:oleObj name="Clip" r:id="rId8" imgW="4704840" imgH="3953520" progId="">
                  <p:embed/>
                  <p:pic>
                    <p:nvPicPr>
                      <p:cNvPr id="0" name="Picture 10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5525" y="5108575"/>
                        <a:ext cx="134937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83415" name="Rectangle 2063"/>
          <p:cNvSpPr>
            <a:spLocks noChangeArrowheads="1"/>
          </p:cNvSpPr>
          <p:nvPr/>
        </p:nvSpPr>
        <p:spPr bwMode="auto">
          <a:xfrm>
            <a:off x="2033588" y="4822825"/>
            <a:ext cx="668337" cy="528638"/>
          </a:xfrm>
          <a:prstGeom prst="rect">
            <a:avLst/>
          </a:prstGeom>
          <a:noFill/>
          <a:ln w="9525">
            <a:noFill/>
            <a:miter lim="800000"/>
            <a:headEnd/>
            <a:tailEnd/>
          </a:ln>
        </p:spPr>
        <p:txBody>
          <a:bodyPr wrap="none" lIns="90488" tIns="44450" rIns="90488" bIns="44450">
            <a:spAutoFit/>
          </a:bodyPr>
          <a:lstStyle/>
          <a:p>
            <a:pPr algn="ctr" eaLnBrk="0" hangingPunct="0"/>
            <a:r>
              <a:rPr lang="en-US" b="1">
                <a:cs typeface="Arial" charset="0"/>
              </a:rPr>
              <a:t>No</a:t>
            </a:r>
          </a:p>
        </p:txBody>
      </p:sp>
      <p:sp>
        <p:nvSpPr>
          <p:cNvPr id="183416" name="Rectangle 2064"/>
          <p:cNvSpPr>
            <a:spLocks noChangeArrowheads="1"/>
          </p:cNvSpPr>
          <p:nvPr/>
        </p:nvSpPr>
        <p:spPr bwMode="auto">
          <a:xfrm>
            <a:off x="6146800" y="4822825"/>
            <a:ext cx="827088" cy="528638"/>
          </a:xfrm>
          <a:prstGeom prst="rect">
            <a:avLst/>
          </a:prstGeom>
          <a:noFill/>
          <a:ln w="9525">
            <a:noFill/>
            <a:miter lim="800000"/>
            <a:headEnd/>
            <a:tailEnd/>
          </a:ln>
        </p:spPr>
        <p:txBody>
          <a:bodyPr wrap="none" lIns="90488" tIns="44450" rIns="90488" bIns="44450">
            <a:spAutoFit/>
          </a:bodyPr>
          <a:lstStyle/>
          <a:p>
            <a:pPr algn="ctr" eaLnBrk="0" hangingPunct="0"/>
            <a:r>
              <a:rPr lang="en-US" b="1">
                <a:cs typeface="Arial" charset="0"/>
              </a:rPr>
              <a:t>Yes</a:t>
            </a:r>
          </a:p>
        </p:txBody>
      </p:sp>
      <p:sp>
        <p:nvSpPr>
          <p:cNvPr id="4" name="Rectangle 2067"/>
          <p:cNvSpPr>
            <a:spLocks noGrp="1" noChangeArrowheads="1"/>
          </p:cNvSpPr>
          <p:nvPr>
            <p:ph type="title"/>
          </p:nvPr>
        </p:nvSpPr>
        <p:spPr/>
        <p:txBody>
          <a:bodyPr/>
          <a:lstStyle/>
          <a:p>
            <a:pPr fontAlgn="auto">
              <a:spcAft>
                <a:spcPts val="0"/>
              </a:spcAft>
              <a:defRPr/>
            </a:pPr>
            <a:r>
              <a:rPr lang="en-US" dirty="0" smtClean="0">
                <a:solidFill>
                  <a:schemeClr val="tx1"/>
                </a:solidFill>
              </a:rPr>
              <a:t>The investment decision</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dissolve">
                                      <p:cBhvr>
                                        <p:cTn id="7" dur="500"/>
                                        <p:tgtEl>
                                          <p:spTgt spid="104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wipe(up)">
                                      <p:cBhvr>
                                        <p:cTn id="10" dur="500"/>
                                        <p:tgtEl>
                                          <p:spTgt spid="1036"/>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dissolve">
                                      <p:cBhvr>
                                        <p:cTn id="14" dur="500"/>
                                        <p:tgtEl>
                                          <p:spTgt spid="104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1039"/>
                                        </p:tgtEl>
                                        <p:attrNameLst>
                                          <p:attrName>style.visibility</p:attrName>
                                        </p:attrNameLst>
                                      </p:cBhvr>
                                      <p:to>
                                        <p:strVal val="visible"/>
                                      </p:to>
                                    </p:set>
                                    <p:animEffect transition="in" filter="dissolve">
                                      <p:cBhvr>
                                        <p:cTn id="21" dur="500"/>
                                        <p:tgtEl>
                                          <p:spTgt spid="103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036" grpId="0" animBg="1"/>
      <p:bldP spid="1040" grpId="0" animBg="1"/>
      <p:bldP spid="1041" grpId="0" animBg="1"/>
      <p:bldP spid="10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5"/>
          <p:cNvSpPr>
            <a:spLocks noGrp="1" noChangeArrowheads="1"/>
          </p:cNvSpPr>
          <p:nvPr>
            <p:ph type="title"/>
          </p:nvPr>
        </p:nvSpPr>
        <p:spPr/>
        <p:txBody>
          <a:bodyPr/>
          <a:lstStyle/>
          <a:p>
            <a:pPr fontAlgn="auto">
              <a:spcAft>
                <a:spcPts val="0"/>
              </a:spcAft>
              <a:defRPr/>
            </a:pPr>
            <a:r>
              <a:rPr lang="en-US" dirty="0" smtClean="0"/>
              <a:t>Tests of Solvency </a:t>
            </a:r>
            <a:r>
              <a:rPr lang="en-US" dirty="0" smtClean="0">
                <a:cs typeface="Arial" panose="020B0604020202020204" pitchFamily="34" charset="0"/>
              </a:rPr>
              <a:t>─ </a:t>
            </a:r>
            <a:r>
              <a:rPr lang="en-US" dirty="0" smtClean="0"/>
              <a:t>Debt-to-Equity Ratio</a:t>
            </a:r>
          </a:p>
        </p:txBody>
      </p:sp>
      <p:sp>
        <p:nvSpPr>
          <p:cNvPr id="263182" name="Rectangle 14"/>
          <p:cNvSpPr>
            <a:spLocks noChangeArrowheads="1"/>
          </p:cNvSpPr>
          <p:nvPr/>
        </p:nvSpPr>
        <p:spPr bwMode="auto">
          <a:xfrm>
            <a:off x="1697038" y="4833938"/>
            <a:ext cx="5749925" cy="1382712"/>
          </a:xfrm>
          <a:prstGeom prst="rect">
            <a:avLst/>
          </a:prstGeom>
          <a:solidFill>
            <a:srgbClr val="FFFFCC"/>
          </a:solidFill>
          <a:ln w="57149" cmpd="thinThick">
            <a:solidFill>
              <a:schemeClr val="tx1"/>
            </a:solidFill>
            <a:miter lim="800000"/>
            <a:headEnd/>
            <a:tailEnd/>
          </a:ln>
          <a:effectLst>
            <a:outerShdw dist="107763"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rgbClr val="000000"/>
                </a:solidFill>
                <a:cs typeface="Arial" charset="0"/>
              </a:rPr>
              <a:t>This ratio measures the amount of liabilities that exists for each $1 invested by the owners. </a:t>
            </a:r>
          </a:p>
        </p:txBody>
      </p:sp>
      <p:grpSp>
        <p:nvGrpSpPr>
          <p:cNvPr id="2" name="Group 18"/>
          <p:cNvGrpSpPr>
            <a:grpSpLocks/>
          </p:cNvGrpSpPr>
          <p:nvPr/>
        </p:nvGrpSpPr>
        <p:grpSpPr bwMode="auto">
          <a:xfrm>
            <a:off x="1066800" y="3175000"/>
            <a:ext cx="6632575" cy="996950"/>
            <a:chOff x="672" y="2000"/>
            <a:chExt cx="4178" cy="628"/>
          </a:xfrm>
        </p:grpSpPr>
        <p:sp>
          <p:nvSpPr>
            <p:cNvPr id="246794" name="Rectangle 9"/>
            <p:cNvSpPr>
              <a:spLocks noChangeArrowheads="1"/>
            </p:cNvSpPr>
            <p:nvPr/>
          </p:nvSpPr>
          <p:spPr bwMode="auto">
            <a:xfrm>
              <a:off x="2911" y="2013"/>
              <a:ext cx="817"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$22,620</a:t>
              </a:r>
            </a:p>
            <a:p>
              <a:pPr algn="ctr" eaLnBrk="0" hangingPunct="0">
                <a:lnSpc>
                  <a:spcPct val="120000"/>
                </a:lnSpc>
              </a:pPr>
              <a:r>
                <a:rPr lang="en-US" sz="2400" b="1">
                  <a:cs typeface="Arial" charset="0"/>
                </a:rPr>
                <a:t>$17,898</a:t>
              </a:r>
            </a:p>
          </p:txBody>
        </p:sp>
        <p:sp>
          <p:nvSpPr>
            <p:cNvPr id="246795" name="Line 10"/>
            <p:cNvSpPr>
              <a:spLocks noChangeShapeType="1"/>
            </p:cNvSpPr>
            <p:nvPr/>
          </p:nvSpPr>
          <p:spPr bwMode="auto">
            <a:xfrm>
              <a:off x="2822" y="2304"/>
              <a:ext cx="914" cy="0"/>
            </a:xfrm>
            <a:prstGeom prst="line">
              <a:avLst/>
            </a:prstGeom>
            <a:noFill/>
            <a:ln w="25399">
              <a:solidFill>
                <a:schemeClr val="tx1"/>
              </a:solidFill>
              <a:round/>
              <a:headEnd/>
              <a:tailEnd/>
            </a:ln>
          </p:spPr>
          <p:txBody>
            <a:bodyPr wrap="none" anchor="ctr"/>
            <a:lstStyle/>
            <a:p>
              <a:endParaRPr lang="en-US"/>
            </a:p>
          </p:txBody>
        </p:sp>
        <p:sp>
          <p:nvSpPr>
            <p:cNvPr id="246796" name="Rectangle 11"/>
            <p:cNvSpPr>
              <a:spLocks noChangeArrowheads="1"/>
            </p:cNvSpPr>
            <p:nvPr/>
          </p:nvSpPr>
          <p:spPr bwMode="auto">
            <a:xfrm>
              <a:off x="3977" y="2174"/>
              <a:ext cx="873"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1.26</a:t>
              </a:r>
            </a:p>
          </p:txBody>
        </p:sp>
        <p:sp>
          <p:nvSpPr>
            <p:cNvPr id="246797" name="Rectangle 13"/>
            <p:cNvSpPr>
              <a:spLocks noChangeArrowheads="1"/>
            </p:cNvSpPr>
            <p:nvPr/>
          </p:nvSpPr>
          <p:spPr bwMode="auto">
            <a:xfrm>
              <a:off x="2294" y="2174"/>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46798" name="Rectangle 16"/>
            <p:cNvSpPr>
              <a:spLocks noChangeArrowheads="1"/>
            </p:cNvSpPr>
            <p:nvPr/>
          </p:nvSpPr>
          <p:spPr bwMode="auto">
            <a:xfrm>
              <a:off x="672" y="2000"/>
              <a:ext cx="1491" cy="608"/>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Debt-to-Equity Ratio</a:t>
              </a:r>
            </a:p>
          </p:txBody>
        </p:sp>
      </p:grpSp>
      <p:grpSp>
        <p:nvGrpSpPr>
          <p:cNvPr id="246788" name="Group 18"/>
          <p:cNvGrpSpPr>
            <a:grpSpLocks/>
          </p:cNvGrpSpPr>
          <p:nvPr/>
        </p:nvGrpSpPr>
        <p:grpSpPr bwMode="auto">
          <a:xfrm>
            <a:off x="1066800" y="1747838"/>
            <a:ext cx="6564313" cy="976312"/>
            <a:chOff x="1066800" y="1747839"/>
            <a:chExt cx="6564382" cy="976313"/>
          </a:xfrm>
        </p:grpSpPr>
        <p:grpSp>
          <p:nvGrpSpPr>
            <p:cNvPr id="246789" name="Group 19"/>
            <p:cNvGrpSpPr>
              <a:grpSpLocks/>
            </p:cNvGrpSpPr>
            <p:nvPr/>
          </p:nvGrpSpPr>
          <p:grpSpPr bwMode="auto">
            <a:xfrm>
              <a:off x="1066800" y="1747839"/>
              <a:ext cx="6564314" cy="976313"/>
              <a:chOff x="672" y="1101"/>
              <a:chExt cx="4135" cy="615"/>
            </a:xfrm>
          </p:grpSpPr>
          <p:sp>
            <p:nvSpPr>
              <p:cNvPr id="246791" name="Rectangle 4"/>
              <p:cNvSpPr>
                <a:spLocks noChangeArrowheads="1"/>
              </p:cNvSpPr>
              <p:nvPr/>
            </p:nvSpPr>
            <p:spPr bwMode="auto">
              <a:xfrm>
                <a:off x="2776" y="1101"/>
                <a:ext cx="2031"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Total Liabilities</a:t>
                </a:r>
              </a:p>
              <a:p>
                <a:pPr algn="ctr" eaLnBrk="0" hangingPunct="0">
                  <a:lnSpc>
                    <a:spcPct val="120000"/>
                  </a:lnSpc>
                </a:pPr>
                <a:r>
                  <a:rPr lang="en-US" sz="2400" b="1">
                    <a:cs typeface="Arial" charset="0"/>
                  </a:rPr>
                  <a:t>Stockholders’ Equity</a:t>
                </a:r>
              </a:p>
            </p:txBody>
          </p:sp>
          <p:sp>
            <p:nvSpPr>
              <p:cNvPr id="246792" name="Rectangle 6"/>
              <p:cNvSpPr>
                <a:spLocks noChangeArrowheads="1"/>
              </p:cNvSpPr>
              <p:nvPr/>
            </p:nvSpPr>
            <p:spPr bwMode="auto">
              <a:xfrm>
                <a:off x="672" y="1101"/>
                <a:ext cx="1491" cy="608"/>
              </a:xfrm>
              <a:prstGeom prst="rect">
                <a:avLst/>
              </a:prstGeom>
              <a:noFill/>
              <a:ln w="9525">
                <a:noFill/>
                <a:miter lim="800000"/>
                <a:headEnd/>
                <a:tailEnd/>
              </a:ln>
            </p:spPr>
            <p:txBody>
              <a:bodyPr lIns="90488" tIns="44450" rIns="90488" bIns="44450">
                <a:spAutoFit/>
              </a:bodyPr>
              <a:lstStyle/>
              <a:p>
                <a:pPr algn="ctr" eaLnBrk="0" hangingPunct="0">
                  <a:lnSpc>
                    <a:spcPct val="120000"/>
                  </a:lnSpc>
                  <a:spcBef>
                    <a:spcPct val="50000"/>
                  </a:spcBef>
                </a:pPr>
                <a:r>
                  <a:rPr lang="en-US" sz="2400" b="1">
                    <a:cs typeface="Arial" charset="0"/>
                  </a:rPr>
                  <a:t>Debt-to-Equity Ratio</a:t>
                </a:r>
              </a:p>
            </p:txBody>
          </p:sp>
          <p:sp>
            <p:nvSpPr>
              <p:cNvPr id="246793" name="Rectangle 7"/>
              <p:cNvSpPr>
                <a:spLocks noChangeArrowheads="1"/>
              </p:cNvSpPr>
              <p:nvPr/>
            </p:nvSpPr>
            <p:spPr bwMode="auto">
              <a:xfrm>
                <a:off x="2253" y="1262"/>
                <a:ext cx="294" cy="28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400" b="1">
                    <a:cs typeface="Arial" charset="0"/>
                  </a:rPr>
                  <a:t>=</a:t>
                </a:r>
              </a:p>
            </p:txBody>
          </p:sp>
        </p:grpSp>
        <p:cxnSp>
          <p:nvCxnSpPr>
            <p:cNvPr id="18" name="Straight Connector 17"/>
            <p:cNvCxnSpPr>
              <a:stCxn id="246791" idx="1"/>
              <a:endCxn id="246791" idx="3"/>
            </p:cNvCxnSpPr>
            <p:nvPr/>
          </p:nvCxnSpPr>
          <p:spPr>
            <a:xfrm rot="10800000" flipH="1">
              <a:off x="4406935" y="2235201"/>
              <a:ext cx="322424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Grp="1" noChangeArrowheads="1"/>
          </p:cNvSpPr>
          <p:nvPr>
            <p:ph type="title"/>
          </p:nvPr>
        </p:nvSpPr>
        <p:spPr/>
        <p:txBody>
          <a:bodyPr/>
          <a:lstStyle/>
          <a:p>
            <a:pPr fontAlgn="auto">
              <a:spcAft>
                <a:spcPts val="0"/>
              </a:spcAft>
              <a:defRPr/>
            </a:pPr>
            <a:r>
              <a:rPr lang="en-US" dirty="0" smtClean="0"/>
              <a:t>Market Tests </a:t>
            </a:r>
            <a:r>
              <a:rPr lang="en-US" dirty="0" smtClean="0">
                <a:cs typeface="Arial" panose="020B0604020202020204" pitchFamily="34" charset="0"/>
              </a:rPr>
              <a:t>─ </a:t>
            </a:r>
            <a:r>
              <a:rPr lang="en-US" dirty="0" smtClean="0"/>
              <a:t>Price/Earnings (P/E) Ratio</a:t>
            </a:r>
          </a:p>
        </p:txBody>
      </p:sp>
      <p:grpSp>
        <p:nvGrpSpPr>
          <p:cNvPr id="248834" name="Group 3"/>
          <p:cNvGrpSpPr>
            <a:grpSpLocks/>
          </p:cNvGrpSpPr>
          <p:nvPr/>
        </p:nvGrpSpPr>
        <p:grpSpPr bwMode="auto">
          <a:xfrm>
            <a:off x="819150" y="2574925"/>
            <a:ext cx="6978650" cy="977900"/>
            <a:chOff x="835" y="928"/>
            <a:chExt cx="4396" cy="616"/>
          </a:xfrm>
        </p:grpSpPr>
        <p:sp>
          <p:nvSpPr>
            <p:cNvPr id="248843" name="Rectangle 4"/>
            <p:cNvSpPr>
              <a:spLocks noChangeArrowheads="1"/>
            </p:cNvSpPr>
            <p:nvPr/>
          </p:nvSpPr>
          <p:spPr bwMode="auto">
            <a:xfrm>
              <a:off x="835" y="1106"/>
              <a:ext cx="1288"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P/E Ratio    =</a:t>
              </a:r>
            </a:p>
          </p:txBody>
        </p:sp>
        <p:sp>
          <p:nvSpPr>
            <p:cNvPr id="248844" name="Rectangle 5"/>
            <p:cNvSpPr>
              <a:spLocks noChangeArrowheads="1"/>
            </p:cNvSpPr>
            <p:nvPr/>
          </p:nvSpPr>
          <p:spPr bwMode="auto">
            <a:xfrm>
              <a:off x="2269" y="928"/>
              <a:ext cx="2962"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Current Market Price Per Share</a:t>
              </a:r>
              <a:br>
                <a:rPr lang="en-US" sz="2400" b="1">
                  <a:cs typeface="Arial" charset="0"/>
                </a:rPr>
              </a:br>
              <a:r>
                <a:rPr lang="en-US" sz="2400" b="1">
                  <a:cs typeface="Arial" charset="0"/>
                </a:rPr>
                <a:t>Earnings Per Share</a:t>
              </a:r>
            </a:p>
          </p:txBody>
        </p:sp>
        <p:sp>
          <p:nvSpPr>
            <p:cNvPr id="248845" name="Line 6"/>
            <p:cNvSpPr>
              <a:spLocks noChangeShapeType="1"/>
            </p:cNvSpPr>
            <p:nvPr/>
          </p:nvSpPr>
          <p:spPr bwMode="auto">
            <a:xfrm>
              <a:off x="2309" y="1248"/>
              <a:ext cx="2867" cy="0"/>
            </a:xfrm>
            <a:prstGeom prst="line">
              <a:avLst/>
            </a:prstGeom>
            <a:noFill/>
            <a:ln w="25399">
              <a:solidFill>
                <a:schemeClr val="tx1"/>
              </a:solidFill>
              <a:round/>
              <a:headEnd/>
              <a:tailEnd/>
            </a:ln>
          </p:spPr>
          <p:txBody>
            <a:bodyPr wrap="none" anchor="ctr"/>
            <a:lstStyle/>
            <a:p>
              <a:endParaRPr lang="en-US"/>
            </a:p>
          </p:txBody>
        </p:sp>
      </p:grpSp>
      <p:grpSp>
        <p:nvGrpSpPr>
          <p:cNvPr id="3" name="Group 7"/>
          <p:cNvGrpSpPr>
            <a:grpSpLocks/>
          </p:cNvGrpSpPr>
          <p:nvPr/>
        </p:nvGrpSpPr>
        <p:grpSpPr bwMode="auto">
          <a:xfrm>
            <a:off x="819150" y="4010025"/>
            <a:ext cx="4908550" cy="976313"/>
            <a:chOff x="835" y="1777"/>
            <a:chExt cx="3092" cy="615"/>
          </a:xfrm>
        </p:grpSpPr>
        <p:sp>
          <p:nvSpPr>
            <p:cNvPr id="248839" name="Rectangle 8"/>
            <p:cNvSpPr>
              <a:spLocks noChangeArrowheads="1"/>
            </p:cNvSpPr>
            <p:nvPr/>
          </p:nvSpPr>
          <p:spPr bwMode="auto">
            <a:xfrm>
              <a:off x="835" y="1955"/>
              <a:ext cx="1288" cy="294"/>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P/E Ratio    =</a:t>
              </a:r>
            </a:p>
          </p:txBody>
        </p:sp>
        <p:sp>
          <p:nvSpPr>
            <p:cNvPr id="248840" name="Rectangle 9"/>
            <p:cNvSpPr>
              <a:spLocks noChangeArrowheads="1"/>
            </p:cNvSpPr>
            <p:nvPr/>
          </p:nvSpPr>
          <p:spPr bwMode="auto">
            <a:xfrm>
              <a:off x="2301" y="1777"/>
              <a:ext cx="601"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$60</a:t>
              </a:r>
              <a:br>
                <a:rPr lang="en-US" sz="2400" b="1">
                  <a:cs typeface="Arial" charset="0"/>
                </a:rPr>
              </a:br>
              <a:r>
                <a:rPr lang="en-US" sz="2400" b="1">
                  <a:cs typeface="Arial" charset="0"/>
                </a:rPr>
                <a:t>$2.49</a:t>
              </a:r>
            </a:p>
          </p:txBody>
        </p:sp>
        <p:sp>
          <p:nvSpPr>
            <p:cNvPr id="248841" name="Rectangle 10"/>
            <p:cNvSpPr>
              <a:spLocks noChangeArrowheads="1"/>
            </p:cNvSpPr>
            <p:nvPr/>
          </p:nvSpPr>
          <p:spPr bwMode="auto">
            <a:xfrm>
              <a:off x="3107" y="1955"/>
              <a:ext cx="820"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24.1</a:t>
              </a:r>
            </a:p>
          </p:txBody>
        </p:sp>
        <p:sp>
          <p:nvSpPr>
            <p:cNvPr id="248842" name="Line 11"/>
            <p:cNvSpPr>
              <a:spLocks noChangeShapeType="1"/>
            </p:cNvSpPr>
            <p:nvPr/>
          </p:nvSpPr>
          <p:spPr bwMode="auto">
            <a:xfrm>
              <a:off x="2297" y="2082"/>
              <a:ext cx="608" cy="0"/>
            </a:xfrm>
            <a:prstGeom prst="line">
              <a:avLst/>
            </a:prstGeom>
            <a:noFill/>
            <a:ln w="25399">
              <a:solidFill>
                <a:schemeClr val="tx1"/>
              </a:solidFill>
              <a:round/>
              <a:headEnd/>
              <a:tailEnd/>
            </a:ln>
          </p:spPr>
          <p:txBody>
            <a:bodyPr wrap="none" anchor="ctr"/>
            <a:lstStyle/>
            <a:p>
              <a:endParaRPr lang="en-US"/>
            </a:p>
          </p:txBody>
        </p:sp>
      </p:grpSp>
      <p:sp>
        <p:nvSpPr>
          <p:cNvPr id="67589" name="Rectangle 12"/>
          <p:cNvSpPr>
            <a:spLocks noChangeArrowheads="1"/>
          </p:cNvSpPr>
          <p:nvPr/>
        </p:nvSpPr>
        <p:spPr bwMode="auto">
          <a:xfrm>
            <a:off x="228600" y="5495925"/>
            <a:ext cx="8509000" cy="890588"/>
          </a:xfrm>
          <a:prstGeom prst="rect">
            <a:avLst/>
          </a:prstGeom>
          <a:solidFill>
            <a:schemeClr val="accent3">
              <a:lumMod val="20000"/>
              <a:lumOff val="80000"/>
            </a:schemeClr>
          </a:solidFill>
          <a:ln w="57149" cmpd="thinThick">
            <a:solidFill>
              <a:srgbClr val="00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600" dirty="0">
                <a:solidFill>
                  <a:srgbClr val="000000"/>
                </a:solidFill>
                <a:cs typeface="Arial" charset="0"/>
              </a:rPr>
              <a:t>This ratio measures the relationship between the current market price of the stock and its earnings per share.</a:t>
            </a:r>
          </a:p>
        </p:txBody>
      </p:sp>
      <p:sp>
        <p:nvSpPr>
          <p:cNvPr id="248837" name="Rectangle 13"/>
          <p:cNvSpPr>
            <a:spLocks noChangeArrowheads="1"/>
          </p:cNvSpPr>
          <p:nvPr/>
        </p:nvSpPr>
        <p:spPr bwMode="auto">
          <a:xfrm>
            <a:off x="5772150" y="3946525"/>
            <a:ext cx="3200400" cy="1196975"/>
          </a:xfrm>
          <a:prstGeom prst="rect">
            <a:avLst/>
          </a:prstGeom>
          <a:solidFill>
            <a:srgbClr val="FFFFCC"/>
          </a:solidFill>
          <a:ln w="57149" cmpd="thinThick">
            <a:solidFill>
              <a:schemeClr val="tx1"/>
            </a:solidFill>
            <a:miter lim="800000"/>
            <a:headEnd/>
            <a:tailEnd/>
          </a:ln>
        </p:spPr>
        <p:txBody>
          <a:bodyPr lIns="90488" tIns="44450" rIns="90488" bIns="44450">
            <a:spAutoFit/>
          </a:bodyPr>
          <a:lstStyle/>
          <a:p>
            <a:pPr algn="ctr" eaLnBrk="0" hangingPunct="0"/>
            <a:r>
              <a:rPr lang="en-US" sz="2400">
                <a:solidFill>
                  <a:srgbClr val="000000"/>
                </a:solidFill>
                <a:cs typeface="Arial" charset="0"/>
              </a:rPr>
              <a:t>A recent price for Home Depot stock was $60 per share.</a:t>
            </a:r>
          </a:p>
        </p:txBody>
      </p:sp>
      <p:sp>
        <p:nvSpPr>
          <p:cNvPr id="14" name="TextBox 13"/>
          <p:cNvSpPr txBox="1"/>
          <p:nvPr/>
        </p:nvSpPr>
        <p:spPr>
          <a:xfrm>
            <a:off x="152400" y="1584325"/>
            <a:ext cx="8763000" cy="830263"/>
          </a:xfrm>
          <a:prstGeom prst="rect">
            <a:avLst/>
          </a:prstGeom>
          <a:solidFill>
            <a:schemeClr val="accent3">
              <a:lumMod val="60000"/>
              <a:lumOff val="40000"/>
            </a:schemeClr>
          </a:solidFill>
          <a:ln w="28575">
            <a:solidFill>
              <a:schemeClr val="accent4">
                <a:lumMod val="50000"/>
              </a:schemeClr>
            </a:solidFill>
          </a:ln>
        </p:spPr>
        <p:txBody>
          <a:bodyPr>
            <a:spAutoFit/>
          </a:bodyPr>
          <a:lstStyle/>
          <a:p>
            <a:pPr algn="ctr" fontAlgn="auto">
              <a:spcBef>
                <a:spcPts val="0"/>
              </a:spcBef>
              <a:spcAft>
                <a:spcPts val="0"/>
              </a:spcAft>
              <a:defRPr/>
            </a:pPr>
            <a:r>
              <a:rPr lang="en-US" sz="2400" dirty="0">
                <a:latin typeface="+mn-lt"/>
              </a:rPr>
              <a:t>Market tests relate the current market price of a share of stock to an indicator of the return that might accrue to the investor.</a:t>
            </a:r>
            <a:endParaRPr lang="en-US" sz="2400" dirty="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
          <p:cNvSpPr>
            <a:spLocks noGrp="1" noChangeArrowheads="1"/>
          </p:cNvSpPr>
          <p:nvPr>
            <p:ph type="title"/>
          </p:nvPr>
        </p:nvSpPr>
        <p:spPr/>
        <p:txBody>
          <a:bodyPr/>
          <a:lstStyle/>
          <a:p>
            <a:pPr fontAlgn="auto">
              <a:spcAft>
                <a:spcPts val="0"/>
              </a:spcAft>
              <a:defRPr/>
            </a:pPr>
            <a:r>
              <a:rPr lang="en-US" dirty="0" smtClean="0"/>
              <a:t>Market Tests </a:t>
            </a:r>
            <a:r>
              <a:rPr lang="en-US" dirty="0" smtClean="0">
                <a:cs typeface="Arial" panose="020B0604020202020204" pitchFamily="34" charset="0"/>
              </a:rPr>
              <a:t>─ </a:t>
            </a:r>
            <a:r>
              <a:rPr lang="en-US" dirty="0" smtClean="0"/>
              <a:t>Dividend Yield Ratio</a:t>
            </a:r>
          </a:p>
        </p:txBody>
      </p:sp>
      <p:grpSp>
        <p:nvGrpSpPr>
          <p:cNvPr id="250882" name="Group 3"/>
          <p:cNvGrpSpPr>
            <a:grpSpLocks/>
          </p:cNvGrpSpPr>
          <p:nvPr/>
        </p:nvGrpSpPr>
        <p:grpSpPr bwMode="auto">
          <a:xfrm>
            <a:off x="1244600" y="1447800"/>
            <a:ext cx="6680200" cy="965200"/>
            <a:chOff x="839" y="1057"/>
            <a:chExt cx="4208" cy="608"/>
          </a:xfrm>
        </p:grpSpPr>
        <p:sp>
          <p:nvSpPr>
            <p:cNvPr id="250891" name="Rectangle 4"/>
            <p:cNvSpPr>
              <a:spLocks noChangeArrowheads="1"/>
            </p:cNvSpPr>
            <p:nvPr/>
          </p:nvSpPr>
          <p:spPr bwMode="auto">
            <a:xfrm>
              <a:off x="839" y="1057"/>
              <a:ext cx="924" cy="608"/>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Dividend</a:t>
              </a:r>
            </a:p>
            <a:p>
              <a:pPr algn="ctr" eaLnBrk="0" hangingPunct="0">
                <a:lnSpc>
                  <a:spcPct val="120000"/>
                </a:lnSpc>
              </a:pPr>
              <a:r>
                <a:rPr lang="en-US" sz="2400" b="1">
                  <a:cs typeface="Arial" charset="0"/>
                </a:rPr>
                <a:t>Yield</a:t>
              </a:r>
            </a:p>
          </p:txBody>
        </p:sp>
        <p:sp>
          <p:nvSpPr>
            <p:cNvPr id="250892" name="Rectangle 5"/>
            <p:cNvSpPr>
              <a:spLocks noChangeArrowheads="1"/>
            </p:cNvSpPr>
            <p:nvPr/>
          </p:nvSpPr>
          <p:spPr bwMode="auto">
            <a:xfrm>
              <a:off x="2483" y="1057"/>
              <a:ext cx="2564" cy="608"/>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      Dividends Per Share     </a:t>
              </a:r>
            </a:p>
            <a:p>
              <a:pPr eaLnBrk="0" hangingPunct="0">
                <a:lnSpc>
                  <a:spcPct val="120000"/>
                </a:lnSpc>
              </a:pPr>
              <a:r>
                <a:rPr lang="en-US" sz="2400" b="1">
                  <a:cs typeface="Arial" charset="0"/>
                </a:rPr>
                <a:t>    Market Price Per Share</a:t>
              </a:r>
            </a:p>
          </p:txBody>
        </p:sp>
        <p:sp>
          <p:nvSpPr>
            <p:cNvPr id="250893" name="Rectangle 6"/>
            <p:cNvSpPr>
              <a:spLocks noChangeArrowheads="1"/>
            </p:cNvSpPr>
            <p:nvPr/>
          </p:nvSpPr>
          <p:spPr bwMode="auto">
            <a:xfrm>
              <a:off x="2147" y="1218"/>
              <a:ext cx="226" cy="286"/>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a:t>
              </a:r>
            </a:p>
          </p:txBody>
        </p:sp>
        <p:sp>
          <p:nvSpPr>
            <p:cNvPr id="250894" name="Line 7"/>
            <p:cNvSpPr>
              <a:spLocks noChangeShapeType="1"/>
            </p:cNvSpPr>
            <p:nvPr/>
          </p:nvSpPr>
          <p:spPr bwMode="auto">
            <a:xfrm>
              <a:off x="2744" y="1359"/>
              <a:ext cx="2096" cy="0"/>
            </a:xfrm>
            <a:prstGeom prst="line">
              <a:avLst/>
            </a:prstGeom>
            <a:noFill/>
            <a:ln w="25399">
              <a:solidFill>
                <a:schemeClr val="tx1"/>
              </a:solidFill>
              <a:round/>
              <a:headEnd/>
              <a:tailEnd/>
            </a:ln>
          </p:spPr>
          <p:txBody>
            <a:bodyPr wrap="none" anchor="ctr"/>
            <a:lstStyle/>
            <a:p>
              <a:endParaRPr lang="en-US"/>
            </a:p>
          </p:txBody>
        </p:sp>
      </p:grpSp>
      <p:grpSp>
        <p:nvGrpSpPr>
          <p:cNvPr id="3" name="Group 8"/>
          <p:cNvGrpSpPr>
            <a:grpSpLocks/>
          </p:cNvGrpSpPr>
          <p:nvPr/>
        </p:nvGrpSpPr>
        <p:grpSpPr bwMode="auto">
          <a:xfrm>
            <a:off x="1677988" y="2820988"/>
            <a:ext cx="5934075" cy="977900"/>
            <a:chOff x="835" y="1777"/>
            <a:chExt cx="3738" cy="616"/>
          </a:xfrm>
        </p:grpSpPr>
        <p:sp>
          <p:nvSpPr>
            <p:cNvPr id="250886" name="Rectangle 9"/>
            <p:cNvSpPr>
              <a:spLocks noChangeArrowheads="1"/>
            </p:cNvSpPr>
            <p:nvPr/>
          </p:nvSpPr>
          <p:spPr bwMode="auto">
            <a:xfrm>
              <a:off x="835" y="1777"/>
              <a:ext cx="932" cy="616"/>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Dividend</a:t>
              </a:r>
            </a:p>
            <a:p>
              <a:pPr algn="ctr" eaLnBrk="0" hangingPunct="0">
                <a:lnSpc>
                  <a:spcPct val="120000"/>
                </a:lnSpc>
              </a:pPr>
              <a:r>
                <a:rPr lang="en-US" sz="2400" b="1">
                  <a:cs typeface="Arial" charset="0"/>
                </a:rPr>
                <a:t>Yield</a:t>
              </a:r>
            </a:p>
          </p:txBody>
        </p:sp>
        <p:sp>
          <p:nvSpPr>
            <p:cNvPr id="250887" name="Rectangle 10"/>
            <p:cNvSpPr>
              <a:spLocks noChangeArrowheads="1"/>
            </p:cNvSpPr>
            <p:nvPr/>
          </p:nvSpPr>
          <p:spPr bwMode="auto">
            <a:xfrm>
              <a:off x="2774" y="1777"/>
              <a:ext cx="601" cy="615"/>
            </a:xfrm>
            <a:prstGeom prst="rect">
              <a:avLst/>
            </a:prstGeom>
            <a:noFill/>
            <a:ln w="9525">
              <a:noFill/>
              <a:miter lim="800000"/>
              <a:headEnd/>
              <a:tailEnd/>
            </a:ln>
          </p:spPr>
          <p:txBody>
            <a:bodyPr wrap="none" lIns="90488" tIns="44450" rIns="90488" bIns="44450">
              <a:spAutoFit/>
            </a:bodyPr>
            <a:lstStyle/>
            <a:p>
              <a:pPr algn="ctr" eaLnBrk="0" hangingPunct="0">
                <a:lnSpc>
                  <a:spcPct val="120000"/>
                </a:lnSpc>
              </a:pPr>
              <a:r>
                <a:rPr lang="en-US" sz="2400" b="1">
                  <a:cs typeface="Arial" charset="0"/>
                </a:rPr>
                <a:t>$1.16</a:t>
              </a:r>
              <a:br>
                <a:rPr lang="en-US" sz="2400" b="1">
                  <a:cs typeface="Arial" charset="0"/>
                </a:rPr>
              </a:br>
              <a:r>
                <a:rPr lang="en-US" sz="2400" b="1">
                  <a:cs typeface="Arial" charset="0"/>
                </a:rPr>
                <a:t>$60</a:t>
              </a:r>
            </a:p>
          </p:txBody>
        </p:sp>
        <p:sp>
          <p:nvSpPr>
            <p:cNvPr id="250888" name="Rectangle 11"/>
            <p:cNvSpPr>
              <a:spLocks noChangeArrowheads="1"/>
            </p:cNvSpPr>
            <p:nvPr/>
          </p:nvSpPr>
          <p:spPr bwMode="auto">
            <a:xfrm>
              <a:off x="2147" y="1915"/>
              <a:ext cx="234" cy="340"/>
            </a:xfrm>
            <a:prstGeom prst="rect">
              <a:avLst/>
            </a:prstGeom>
            <a:noFill/>
            <a:ln w="9525">
              <a:noFill/>
              <a:miter lim="800000"/>
              <a:headEnd/>
              <a:tailEnd/>
            </a:ln>
          </p:spPr>
          <p:txBody>
            <a:bodyPr wrap="none" lIns="90488" tIns="44450" rIns="90488" bIns="44450">
              <a:spAutoFit/>
            </a:bodyPr>
            <a:lstStyle/>
            <a:p>
              <a:pPr eaLnBrk="0" hangingPunct="0">
                <a:lnSpc>
                  <a:spcPct val="120000"/>
                </a:lnSpc>
              </a:pPr>
              <a:r>
                <a:rPr lang="en-US" sz="2400" b="1">
                  <a:cs typeface="Arial" charset="0"/>
                </a:rPr>
                <a:t>=</a:t>
              </a:r>
            </a:p>
          </p:txBody>
        </p:sp>
        <p:sp>
          <p:nvSpPr>
            <p:cNvPr id="250889" name="Rectangle 12"/>
            <p:cNvSpPr>
              <a:spLocks noChangeArrowheads="1"/>
            </p:cNvSpPr>
            <p:nvPr/>
          </p:nvSpPr>
          <p:spPr bwMode="auto">
            <a:xfrm>
              <a:off x="3635" y="1938"/>
              <a:ext cx="938" cy="289"/>
            </a:xfrm>
            <a:prstGeom prst="rect">
              <a:avLst/>
            </a:prstGeom>
            <a:noFill/>
            <a:ln w="9525">
              <a:noFill/>
              <a:miter lim="800000"/>
              <a:headEnd/>
              <a:tailEnd/>
            </a:ln>
          </p:spPr>
          <p:txBody>
            <a:bodyPr wrap="none" lIns="90488" tIns="44450" rIns="90488" bIns="44450">
              <a:spAutoFit/>
            </a:bodyPr>
            <a:lstStyle/>
            <a:p>
              <a:pPr eaLnBrk="0" hangingPunct="0"/>
              <a:r>
                <a:rPr lang="en-US" sz="2400" b="1">
                  <a:cs typeface="Arial" charset="0"/>
                </a:rPr>
                <a:t>=     1.9%</a:t>
              </a:r>
            </a:p>
          </p:txBody>
        </p:sp>
        <p:sp>
          <p:nvSpPr>
            <p:cNvPr id="250890" name="Line 13"/>
            <p:cNvSpPr>
              <a:spLocks noChangeShapeType="1"/>
            </p:cNvSpPr>
            <p:nvPr/>
          </p:nvSpPr>
          <p:spPr bwMode="auto">
            <a:xfrm>
              <a:off x="2717" y="2064"/>
              <a:ext cx="635" cy="0"/>
            </a:xfrm>
            <a:prstGeom prst="line">
              <a:avLst/>
            </a:prstGeom>
            <a:noFill/>
            <a:ln w="25399">
              <a:solidFill>
                <a:schemeClr val="tx1"/>
              </a:solidFill>
              <a:round/>
              <a:headEnd/>
              <a:tailEnd/>
            </a:ln>
          </p:spPr>
          <p:txBody>
            <a:bodyPr wrap="none" anchor="ctr"/>
            <a:lstStyle/>
            <a:p>
              <a:endParaRPr lang="en-US"/>
            </a:p>
          </p:txBody>
        </p:sp>
      </p:grpSp>
      <p:sp>
        <p:nvSpPr>
          <p:cNvPr id="266254" name="Rectangle 14"/>
          <p:cNvSpPr>
            <a:spLocks noChangeArrowheads="1"/>
          </p:cNvSpPr>
          <p:nvPr/>
        </p:nvSpPr>
        <p:spPr bwMode="auto">
          <a:xfrm>
            <a:off x="457200" y="5181600"/>
            <a:ext cx="8077200" cy="1382713"/>
          </a:xfrm>
          <a:prstGeom prst="rect">
            <a:avLst/>
          </a:prstGeom>
          <a:solidFill>
            <a:schemeClr val="accent4">
              <a:lumMod val="40000"/>
              <a:lumOff val="60000"/>
            </a:schemeClr>
          </a:solidFill>
          <a:ln w="57149" cmpd="thinThick">
            <a:solidFill>
              <a:schemeClr val="accent2">
                <a:lumMod val="50000"/>
              </a:schemeClr>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800" b="1" dirty="0">
                <a:solidFill>
                  <a:schemeClr val="accent2">
                    <a:lumMod val="50000"/>
                  </a:schemeClr>
                </a:solidFill>
                <a:cs typeface="Arial" charset="0"/>
              </a:rPr>
              <a:t>This ratio is often used to compare the dividend-paying performance of different investment alternatives.</a:t>
            </a:r>
          </a:p>
        </p:txBody>
      </p:sp>
      <p:sp>
        <p:nvSpPr>
          <p:cNvPr id="266255" name="Rectangle 15"/>
          <p:cNvSpPr>
            <a:spLocks noChangeArrowheads="1"/>
          </p:cNvSpPr>
          <p:nvPr/>
        </p:nvSpPr>
        <p:spPr bwMode="auto">
          <a:xfrm>
            <a:off x="1030288" y="4000500"/>
            <a:ext cx="7086600" cy="828675"/>
          </a:xfrm>
          <a:prstGeom prst="rect">
            <a:avLst/>
          </a:prstGeom>
          <a:solidFill>
            <a:schemeClr val="accent4">
              <a:lumMod val="20000"/>
              <a:lumOff val="80000"/>
            </a:schemeClr>
          </a:solidFill>
          <a:ln w="57149" cmpd="thinThick">
            <a:solidFill>
              <a:schemeClr val="accent4">
                <a:lumMod val="50000"/>
              </a:schemeClr>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solidFill>
                  <a:srgbClr val="002060"/>
                </a:solidFill>
                <a:cs typeface="Arial" charset="0"/>
              </a:rPr>
              <a:t>Home Depot paid dividends of $1.16 per share when the market price was $60 per share.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fontAlgn="auto">
              <a:spcAft>
                <a:spcPts val="0"/>
              </a:spcAft>
              <a:defRPr/>
            </a:pPr>
            <a:r>
              <a:rPr lang="en-US" dirty="0" smtClean="0"/>
              <a:t>Interpreting Ratios</a:t>
            </a:r>
          </a:p>
        </p:txBody>
      </p:sp>
      <p:sp>
        <p:nvSpPr>
          <p:cNvPr id="268291" name="Rectangle 3"/>
          <p:cNvSpPr>
            <a:spLocks noGrp="1" noChangeArrowheads="1"/>
          </p:cNvSpPr>
          <p:nvPr>
            <p:ph type="body" idx="4294967295"/>
          </p:nvPr>
        </p:nvSpPr>
        <p:spPr>
          <a:xfrm>
            <a:off x="152400" y="1981200"/>
            <a:ext cx="6096000" cy="3962400"/>
          </a:xfrm>
          <a:solidFill>
            <a:schemeClr val="accent4">
              <a:lumMod val="20000"/>
              <a:lumOff val="80000"/>
            </a:schemeClr>
          </a:solidFill>
          <a:ln w="38100">
            <a:solidFill>
              <a:srgbClr val="000000"/>
            </a:solidFill>
          </a:ln>
          <a:effectLst>
            <a:outerShdw dist="71842" dir="2700000" algn="ctr" rotWithShape="0">
              <a:schemeClr val="tx1"/>
            </a:outerShdw>
          </a:effectLst>
        </p:spPr>
        <p:txBody>
          <a:bodyPr lIns="90488" tIns="44450" rIns="90488" bIns="44450" rtlCol="0">
            <a:normAutofit/>
          </a:bodyPr>
          <a:lstStyle/>
          <a:p>
            <a:pPr algn="ctr" fontAlgn="auto">
              <a:lnSpc>
                <a:spcPct val="90000"/>
              </a:lnSpc>
              <a:buFont typeface="Wingdings" panose="05000000000000000000" pitchFamily="2" charset="2"/>
              <a:buNone/>
              <a:defRPr/>
            </a:pPr>
            <a:r>
              <a:rPr lang="en-US" sz="2800" dirty="0" smtClean="0"/>
              <a:t> Ratios may be interpreted by comparison with ratios of other companies or with industry average ratios.</a:t>
            </a:r>
          </a:p>
          <a:p>
            <a:pPr algn="ctr" fontAlgn="auto">
              <a:lnSpc>
                <a:spcPct val="90000"/>
              </a:lnSpc>
              <a:buFont typeface="Wingdings" panose="05000000000000000000" pitchFamily="2" charset="2"/>
              <a:buNone/>
              <a:defRPr/>
            </a:pPr>
            <a:endParaRPr lang="en-US" sz="2800" dirty="0" smtClean="0"/>
          </a:p>
          <a:p>
            <a:pPr algn="ctr" fontAlgn="auto">
              <a:lnSpc>
                <a:spcPct val="90000"/>
              </a:lnSpc>
              <a:buFont typeface="Wingdings" panose="05000000000000000000" pitchFamily="2" charset="2"/>
              <a:buNone/>
              <a:defRPr/>
            </a:pPr>
            <a:r>
              <a:rPr lang="en-US" sz="2800" dirty="0" smtClean="0"/>
              <a:t> Ratios may vary because of the company’s industry characteristics, nature of operations, size, and accounting policies. </a:t>
            </a:r>
          </a:p>
        </p:txBody>
      </p:sp>
      <p:pic>
        <p:nvPicPr>
          <p:cNvPr id="8197" name="Picture 5"/>
          <p:cNvPicPr>
            <a:picLocks noChangeAspect="1" noChangeArrowheads="1"/>
          </p:cNvPicPr>
          <p:nvPr/>
        </p:nvPicPr>
        <p:blipFill>
          <a:blip r:embed="rId3"/>
          <a:srcRect/>
          <a:stretch>
            <a:fillRect/>
          </a:stretch>
        </p:blipFill>
        <p:spPr bwMode="auto">
          <a:xfrm>
            <a:off x="6477000" y="2286000"/>
            <a:ext cx="2324100" cy="3000375"/>
          </a:xfrm>
          <a:prstGeom prst="rect">
            <a:avLst/>
          </a:prstGeom>
          <a:noFill/>
          <a:ln w="9525">
            <a:solidFill>
              <a:schemeClr val="accent5">
                <a:lumMod val="50000"/>
              </a:schemeClr>
            </a:solid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268291">
                                            <p:txEl>
                                              <p:pRg st="2" end="2"/>
                                            </p:txEl>
                                          </p:spTgt>
                                        </p:tgtEl>
                                        <p:attrNameLst>
                                          <p:attrName>style.visibility</p:attrName>
                                        </p:attrNameLst>
                                      </p:cBhvr>
                                      <p:to>
                                        <p:strVal val="visible"/>
                                      </p:to>
                                    </p:set>
                                    <p:anim calcmode="lin" valueType="num">
                                      <p:cBhvr additive="base">
                                        <p:cTn id="12" dur="5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8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6" descr="C:\Documents and Settings\Dodd and Susan\Local Settings\Temporary Internet Files\Content.IE5\OBNXXCYO\MCj02343560000[1].wmf"/>
          <p:cNvPicPr>
            <a:picLocks noChangeAspect="1" noChangeArrowheads="1"/>
          </p:cNvPicPr>
          <p:nvPr/>
        </p:nvPicPr>
        <p:blipFill>
          <a:blip r:embed="rId3"/>
          <a:srcRect/>
          <a:stretch>
            <a:fillRect/>
          </a:stretch>
        </p:blipFill>
        <p:spPr bwMode="auto">
          <a:xfrm>
            <a:off x="5345113" y="1858963"/>
            <a:ext cx="3127375" cy="2444750"/>
          </a:xfrm>
          <a:prstGeom prst="rect">
            <a:avLst/>
          </a:prstGeom>
          <a:noFill/>
          <a:ln w="9525">
            <a:noFill/>
            <a:miter lim="800000"/>
            <a:headEnd/>
            <a:tailEnd/>
          </a:ln>
        </p:spPr>
      </p:pic>
      <p:sp>
        <p:nvSpPr>
          <p:cNvPr id="41987" name="Rectangle 5"/>
          <p:cNvSpPr>
            <a:spLocks noGrp="1" noChangeArrowheads="1"/>
          </p:cNvSpPr>
          <p:nvPr>
            <p:ph type="title"/>
          </p:nvPr>
        </p:nvSpPr>
        <p:spPr/>
        <p:txBody>
          <a:bodyPr/>
          <a:lstStyle/>
          <a:p>
            <a:pPr fontAlgn="auto">
              <a:spcAft>
                <a:spcPts val="0"/>
              </a:spcAft>
              <a:defRPr/>
            </a:pPr>
            <a:r>
              <a:rPr lang="en-US" dirty="0" smtClean="0"/>
              <a:t>Other Financial Information</a:t>
            </a:r>
          </a:p>
        </p:txBody>
      </p:sp>
      <p:sp>
        <p:nvSpPr>
          <p:cNvPr id="254979" name="Rectangle 3"/>
          <p:cNvSpPr>
            <a:spLocks noGrp="1" noChangeArrowheads="1"/>
          </p:cNvSpPr>
          <p:nvPr>
            <p:ph type="body" idx="4294967295"/>
          </p:nvPr>
        </p:nvSpPr>
        <p:spPr>
          <a:xfrm>
            <a:off x="460375" y="1524000"/>
            <a:ext cx="4568825" cy="2667000"/>
          </a:xfrm>
          <a:solidFill>
            <a:srgbClr val="FFFFCC"/>
          </a:solidFill>
          <a:ln w="28575">
            <a:solidFill>
              <a:srgbClr val="000000"/>
            </a:solidFill>
          </a:ln>
        </p:spPr>
        <p:txBody>
          <a:bodyPr lIns="90488" tIns="44450" rIns="90488" bIns="44450"/>
          <a:lstStyle/>
          <a:p>
            <a:pPr>
              <a:buFont typeface="Wingdings" pitchFamily="2" charset="2"/>
              <a:buNone/>
            </a:pPr>
            <a:r>
              <a:rPr lang="en-US" sz="2400" smtClean="0">
                <a:cs typeface="Arial" charset="0"/>
              </a:rPr>
              <a:t>In addition to financial ratios, special factors might affect company analysis:</a:t>
            </a:r>
          </a:p>
          <a:p>
            <a:pPr lvl="1">
              <a:buClr>
                <a:schemeClr val="tx1"/>
              </a:buClr>
              <a:buSzPct val="60000"/>
              <a:buFont typeface="Wingdings" pitchFamily="2" charset="2"/>
              <a:buChar char="l"/>
            </a:pPr>
            <a:r>
              <a:rPr lang="en-US" sz="2400" smtClean="0">
                <a:cs typeface="Arial" charset="0"/>
              </a:rPr>
              <a:t>Rapid growth.</a:t>
            </a:r>
          </a:p>
          <a:p>
            <a:pPr lvl="1">
              <a:buClr>
                <a:schemeClr val="tx1"/>
              </a:buClr>
              <a:buSzPct val="60000"/>
              <a:buFont typeface="Wingdings" pitchFamily="2" charset="2"/>
              <a:buChar char="l"/>
            </a:pPr>
            <a:r>
              <a:rPr lang="en-US" sz="2400" smtClean="0">
                <a:cs typeface="Arial" charset="0"/>
              </a:rPr>
              <a:t>Uneconomical expansion.</a:t>
            </a:r>
          </a:p>
          <a:p>
            <a:pPr lvl="1">
              <a:buClr>
                <a:schemeClr val="tx1"/>
              </a:buClr>
              <a:buSzPct val="60000"/>
              <a:buFont typeface="Wingdings" pitchFamily="2" charset="2"/>
              <a:buChar char="l"/>
            </a:pPr>
            <a:r>
              <a:rPr lang="en-US" sz="2400" smtClean="0">
                <a:cs typeface="Arial" charset="0"/>
              </a:rPr>
              <a:t>Subjective factors.</a:t>
            </a:r>
          </a:p>
        </p:txBody>
      </p:sp>
      <p:sp>
        <p:nvSpPr>
          <p:cNvPr id="5" name="Rectangle 3"/>
          <p:cNvSpPr txBox="1">
            <a:spLocks noChangeArrowheads="1"/>
          </p:cNvSpPr>
          <p:nvPr/>
        </p:nvSpPr>
        <p:spPr bwMode="auto">
          <a:xfrm>
            <a:off x="560388" y="4637088"/>
            <a:ext cx="8001000" cy="1676400"/>
          </a:xfrm>
          <a:prstGeom prst="rect">
            <a:avLst/>
          </a:prstGeom>
          <a:solidFill>
            <a:srgbClr val="CCECFF"/>
          </a:solidFill>
          <a:ln w="28575">
            <a:solidFill>
              <a:schemeClr val="tx1"/>
            </a:solidFill>
            <a:miter lim="800000"/>
            <a:headEnd/>
            <a:tailEnd/>
          </a:ln>
        </p:spPr>
        <p:txBody>
          <a:bodyPr lIns="90488" tIns="44450" rIns="90488" bIns="44450"/>
          <a:lstStyle/>
          <a:p>
            <a:pPr marL="273050" indent="-273050" eaLnBrk="0" hangingPunct="0">
              <a:spcBef>
                <a:spcPts val="600"/>
              </a:spcBef>
              <a:buClr>
                <a:schemeClr val="accent1"/>
              </a:buClr>
              <a:buSzPct val="76000"/>
              <a:buFont typeface="Wingdings" pitchFamily="2" charset="2"/>
              <a:buNone/>
            </a:pPr>
            <a:r>
              <a:rPr lang="en-US" sz="2500" dirty="0">
                <a:cs typeface="Arial" charset="0"/>
              </a:rPr>
              <a:t> </a:t>
            </a:r>
            <a:r>
              <a:rPr lang="en-US" sz="2500" dirty="0" smtClean="0">
                <a:cs typeface="Arial" charset="0"/>
              </a:rPr>
              <a:t>	</a:t>
            </a:r>
            <a:r>
              <a:rPr lang="en-US" sz="2400" dirty="0" smtClean="0">
                <a:cs typeface="Arial" charset="0"/>
              </a:rPr>
              <a:t>A </a:t>
            </a:r>
            <a:r>
              <a:rPr lang="en-US" sz="2400" dirty="0">
                <a:cs typeface="Arial" charset="0"/>
              </a:rPr>
              <a:t>securities market in which prices fully reflect available information is called an </a:t>
            </a:r>
            <a:r>
              <a:rPr lang="en-US" sz="2400" dirty="0">
                <a:solidFill>
                  <a:srgbClr val="FF3300"/>
                </a:solidFill>
                <a:cs typeface="Arial" charset="0"/>
              </a:rPr>
              <a:t>efficient market. </a:t>
            </a:r>
            <a:r>
              <a:rPr lang="en-US" sz="2400" dirty="0">
                <a:cs typeface="Arial" charset="0"/>
              </a:rPr>
              <a:t>In an efficient market, a company’s stock reacts quickly when new, relevant information is released about the company.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13</a:t>
            </a:r>
            <a:endParaRPr lang="en-US" sz="4000"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074"/>
          <p:cNvSpPr>
            <a:spLocks noGrp="1" noChangeArrowheads="1"/>
          </p:cNvSpPr>
          <p:nvPr>
            <p:ph type="title"/>
          </p:nvPr>
        </p:nvSpPr>
        <p:spPr/>
        <p:txBody>
          <a:bodyPr/>
          <a:lstStyle/>
          <a:p>
            <a:pPr fontAlgn="auto">
              <a:spcAft>
                <a:spcPts val="0"/>
              </a:spcAft>
              <a:defRPr/>
            </a:pPr>
            <a:r>
              <a:rPr lang="en-US" dirty="0" smtClean="0"/>
              <a:t>Understanding a Company’s Strategy</a:t>
            </a:r>
          </a:p>
        </p:txBody>
      </p:sp>
      <p:graphicFrame>
        <p:nvGraphicFramePr>
          <p:cNvPr id="185436" name="Object 92"/>
          <p:cNvGraphicFramePr>
            <a:graphicFrameLocks/>
          </p:cNvGraphicFramePr>
          <p:nvPr/>
        </p:nvGraphicFramePr>
        <p:xfrm>
          <a:off x="6096000" y="3313113"/>
          <a:ext cx="2782888" cy="1868487"/>
        </p:xfrm>
        <a:graphic>
          <a:graphicData uri="http://schemas.openxmlformats.org/presentationml/2006/ole">
            <mc:AlternateContent xmlns:mc="http://schemas.openxmlformats.org/markup-compatibility/2006">
              <mc:Choice xmlns:v="urn:schemas-microsoft-com:vml" Requires="v">
                <p:oleObj spid="_x0000_s185440" name="Clip" r:id="rId4" imgW="7895408" imgH="5546361" progId="">
                  <p:embed/>
                </p:oleObj>
              </mc:Choice>
              <mc:Fallback>
                <p:oleObj name="Clip" r:id="rId4" imgW="7895408" imgH="5546361" progId="">
                  <p:embed/>
                  <p:pic>
                    <p:nvPicPr>
                      <p:cNvPr id="0" name="Picture 9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13113"/>
                        <a:ext cx="2782888"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nvGrpSpPr>
          <p:cNvPr id="185438" name="Group 10"/>
          <p:cNvGrpSpPr>
            <a:grpSpLocks/>
          </p:cNvGrpSpPr>
          <p:nvPr/>
        </p:nvGrpSpPr>
        <p:grpSpPr bwMode="auto">
          <a:xfrm>
            <a:off x="769938" y="1752600"/>
            <a:ext cx="6621462" cy="1524000"/>
            <a:chOff x="84137" y="1524000"/>
            <a:chExt cx="6621463" cy="1523999"/>
          </a:xfrm>
        </p:grpSpPr>
        <p:sp>
          <p:nvSpPr>
            <p:cNvPr id="185440" name="AutoShape 5"/>
            <p:cNvSpPr>
              <a:spLocks noChangeArrowheads="1"/>
            </p:cNvSpPr>
            <p:nvPr/>
          </p:nvSpPr>
          <p:spPr bwMode="auto">
            <a:xfrm flipH="1">
              <a:off x="101600" y="1524000"/>
              <a:ext cx="6527800" cy="1523999"/>
            </a:xfrm>
            <a:prstGeom prst="wedgeRoundRectCallout">
              <a:avLst>
                <a:gd name="adj1" fmla="val -41671"/>
                <a:gd name="adj2" fmla="val 66667"/>
                <a:gd name="adj3" fmla="val 16667"/>
              </a:avLst>
            </a:prstGeom>
            <a:solidFill>
              <a:srgbClr val="CCECFF"/>
            </a:solidFill>
            <a:ln w="25399">
              <a:solidFill>
                <a:schemeClr val="tx1"/>
              </a:solidFill>
              <a:miter lim="800000"/>
              <a:headEnd/>
              <a:tailEnd/>
            </a:ln>
          </p:spPr>
          <p:txBody>
            <a:bodyPr wrap="none" anchor="ctr"/>
            <a:lstStyle/>
            <a:p>
              <a:pPr algn="ctr" eaLnBrk="0" hangingPunct="0"/>
              <a:endParaRPr lang="en-US" sz="2400">
                <a:cs typeface="Arial" charset="0"/>
              </a:endParaRPr>
            </a:p>
          </p:txBody>
        </p:sp>
        <p:sp>
          <p:nvSpPr>
            <p:cNvPr id="185441" name="Rectangle 6"/>
            <p:cNvSpPr>
              <a:spLocks noChangeArrowheads="1"/>
            </p:cNvSpPr>
            <p:nvPr/>
          </p:nvSpPr>
          <p:spPr bwMode="auto">
            <a:xfrm>
              <a:off x="84137" y="1676400"/>
              <a:ext cx="6621463" cy="1197763"/>
            </a:xfrm>
            <a:prstGeom prst="rect">
              <a:avLst/>
            </a:prstGeom>
            <a:noFill/>
            <a:ln w="9525">
              <a:noFill/>
              <a:miter lim="800000"/>
              <a:headEnd/>
              <a:tailEnd/>
            </a:ln>
          </p:spPr>
          <p:txBody>
            <a:bodyPr lIns="90488" tIns="44450" rIns="90488" bIns="44450">
              <a:spAutoFit/>
            </a:bodyPr>
            <a:lstStyle/>
            <a:p>
              <a:pPr algn="ctr" eaLnBrk="0" hangingPunct="0"/>
              <a:r>
                <a:rPr lang="en-US" sz="2400">
                  <a:cs typeface="Arial" charset="0"/>
                </a:rPr>
                <a:t>I need to know if the company is trying to earn a high rate of return through product differentiation or cost differentiation.</a:t>
              </a:r>
            </a:p>
          </p:txBody>
        </p:sp>
      </p:grpSp>
      <p:pic>
        <p:nvPicPr>
          <p:cNvPr id="185439" name="Picture 76"/>
          <p:cNvPicPr>
            <a:picLocks noChangeAspect="1" noChangeArrowheads="1"/>
          </p:cNvPicPr>
          <p:nvPr/>
        </p:nvPicPr>
        <p:blipFill>
          <a:blip r:embed="rId6"/>
          <a:srcRect/>
          <a:stretch>
            <a:fillRect/>
          </a:stretch>
        </p:blipFill>
        <p:spPr bwMode="auto">
          <a:xfrm>
            <a:off x="187325" y="5329238"/>
            <a:ext cx="8596313" cy="9953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p:txBody>
          <a:bodyPr/>
          <a:lstStyle/>
          <a:p>
            <a:pPr fontAlgn="auto">
              <a:spcAft>
                <a:spcPts val="0"/>
              </a:spcAft>
              <a:defRPr/>
            </a:pPr>
            <a:r>
              <a:rPr lang="en-US" dirty="0" smtClean="0"/>
              <a:t>Financial Statement Analysis</a:t>
            </a:r>
          </a:p>
        </p:txBody>
      </p:sp>
      <p:sp>
        <p:nvSpPr>
          <p:cNvPr id="228356" name="Rectangle 4"/>
          <p:cNvSpPr>
            <a:spLocks noChangeArrowheads="1"/>
          </p:cNvSpPr>
          <p:nvPr/>
        </p:nvSpPr>
        <p:spPr bwMode="auto">
          <a:xfrm>
            <a:off x="393700" y="4606925"/>
            <a:ext cx="3479800" cy="1866900"/>
          </a:xfrm>
          <a:prstGeom prst="rect">
            <a:avLst/>
          </a:prstGeom>
          <a:solidFill>
            <a:srgbClr val="FFFFCC"/>
          </a:solidFill>
          <a:ln w="25399">
            <a:solidFill>
              <a:schemeClr val="tx1"/>
            </a:solidFill>
            <a:miter lim="800000"/>
            <a:headEnd/>
            <a:tailEnd/>
          </a:ln>
        </p:spPr>
        <p:txBody>
          <a:bodyPr wrap="none" lIns="90488" tIns="44450" rIns="90488" bIns="44450" anchor="ctr"/>
          <a:lstStyle/>
          <a:p>
            <a:pPr algn="ctr" eaLnBrk="0" hangingPunct="0">
              <a:lnSpc>
                <a:spcPct val="95000"/>
              </a:lnSpc>
            </a:pPr>
            <a:r>
              <a:rPr lang="en-US" sz="2400">
                <a:cs typeface="Arial" charset="0"/>
              </a:rPr>
              <a:t>Examines a single</a:t>
            </a:r>
            <a:br>
              <a:rPr lang="en-US" sz="2400">
                <a:cs typeface="Arial" charset="0"/>
              </a:rPr>
            </a:br>
            <a:r>
              <a:rPr lang="en-US" sz="2400">
                <a:cs typeface="Arial" charset="0"/>
              </a:rPr>
              <a:t> company to identify</a:t>
            </a:r>
            <a:br>
              <a:rPr lang="en-US" sz="2400">
                <a:cs typeface="Arial" charset="0"/>
              </a:rPr>
            </a:br>
            <a:r>
              <a:rPr lang="en-US" sz="2400">
                <a:cs typeface="Arial" charset="0"/>
              </a:rPr>
              <a:t> trends over time.</a:t>
            </a:r>
          </a:p>
        </p:txBody>
      </p:sp>
      <p:sp>
        <p:nvSpPr>
          <p:cNvPr id="29700" name="Rectangle 5"/>
          <p:cNvSpPr>
            <a:spLocks noGrp="1" noChangeArrowheads="1"/>
          </p:cNvSpPr>
          <p:nvPr>
            <p:ph type="body" idx="4294967295"/>
          </p:nvPr>
        </p:nvSpPr>
        <p:spPr>
          <a:xfrm>
            <a:off x="1308100" y="1663700"/>
            <a:ext cx="6527800" cy="1155700"/>
          </a:xfrm>
          <a:solidFill>
            <a:schemeClr val="bg1">
              <a:lumMod val="95000"/>
            </a:schemeClr>
          </a:solidFill>
          <a:ln w="25399">
            <a:solidFill>
              <a:schemeClr val="tx1"/>
            </a:solidFill>
          </a:ln>
        </p:spPr>
        <p:txBody>
          <a:bodyPr lIns="90488" tIns="44450" rIns="90488" bIns="44450" rtlCol="0" anchor="ctr">
            <a:normAutofit/>
          </a:bodyPr>
          <a:lstStyle/>
          <a:p>
            <a:pPr algn="ctr" fontAlgn="auto">
              <a:buFont typeface="Wingdings" pitchFamily="2" charset="2"/>
              <a:buNone/>
              <a:defRPr/>
            </a:pPr>
            <a:r>
              <a:rPr lang="en-US" sz="2800" dirty="0" smtClean="0"/>
              <a:t> Financial statement analysis</a:t>
            </a:r>
            <a:br>
              <a:rPr lang="en-US" sz="2800" dirty="0" smtClean="0"/>
            </a:br>
            <a:r>
              <a:rPr lang="en-US" sz="2800" dirty="0" smtClean="0"/>
              <a:t>is based on comparisons.</a:t>
            </a:r>
          </a:p>
        </p:txBody>
      </p:sp>
      <p:grpSp>
        <p:nvGrpSpPr>
          <p:cNvPr id="2" name="Group 16"/>
          <p:cNvGrpSpPr>
            <a:grpSpLocks/>
          </p:cNvGrpSpPr>
          <p:nvPr/>
        </p:nvGrpSpPr>
        <p:grpSpPr bwMode="auto">
          <a:xfrm>
            <a:off x="393700" y="2819400"/>
            <a:ext cx="4178300" cy="1925638"/>
            <a:chOff x="248" y="1634"/>
            <a:chExt cx="2632" cy="1213"/>
          </a:xfrm>
        </p:grpSpPr>
        <p:sp>
          <p:nvSpPr>
            <p:cNvPr id="195593" name="Rectangle 7"/>
            <p:cNvSpPr>
              <a:spLocks noChangeArrowheads="1"/>
            </p:cNvSpPr>
            <p:nvPr/>
          </p:nvSpPr>
          <p:spPr bwMode="auto">
            <a:xfrm>
              <a:off x="248" y="2143"/>
              <a:ext cx="2192" cy="704"/>
            </a:xfrm>
            <a:prstGeom prst="rect">
              <a:avLst/>
            </a:prstGeom>
            <a:solidFill>
              <a:srgbClr val="3EDEF4"/>
            </a:solidFill>
            <a:ln w="25399">
              <a:solidFill>
                <a:schemeClr val="tx1"/>
              </a:solidFill>
              <a:miter lim="800000"/>
              <a:headEnd/>
              <a:tailEnd/>
            </a:ln>
          </p:spPr>
          <p:txBody>
            <a:bodyPr wrap="none" lIns="90488" tIns="44450" rIns="90488" bIns="44450" anchor="ctr"/>
            <a:lstStyle/>
            <a:p>
              <a:pPr algn="ctr" eaLnBrk="0" hangingPunct="0">
                <a:spcBef>
                  <a:spcPct val="50000"/>
                </a:spcBef>
              </a:pPr>
              <a:r>
                <a:rPr lang="en-US" sz="2400">
                  <a:cs typeface="Arial" charset="0"/>
                </a:rPr>
                <a:t>Time series</a:t>
              </a:r>
              <a:br>
                <a:rPr lang="en-US" sz="2400">
                  <a:cs typeface="Arial" charset="0"/>
                </a:rPr>
              </a:br>
              <a:r>
                <a:rPr lang="en-US" sz="2400">
                  <a:cs typeface="Arial" charset="0"/>
                </a:rPr>
                <a:t>analysis</a:t>
              </a:r>
            </a:p>
          </p:txBody>
        </p:sp>
        <p:cxnSp>
          <p:nvCxnSpPr>
            <p:cNvPr id="195594" name="AutoShape 9"/>
            <p:cNvCxnSpPr>
              <a:cxnSpLocks noChangeShapeType="1"/>
              <a:stCxn id="29700" idx="2"/>
              <a:endCxn id="195593" idx="0"/>
            </p:cNvCxnSpPr>
            <p:nvPr/>
          </p:nvCxnSpPr>
          <p:spPr bwMode="auto">
            <a:xfrm rot="5400000">
              <a:off x="1857" y="1121"/>
              <a:ext cx="509" cy="1536"/>
            </a:xfrm>
            <a:prstGeom prst="bentConnector3">
              <a:avLst>
                <a:gd name="adj1" fmla="val 50000"/>
              </a:avLst>
            </a:prstGeom>
            <a:noFill/>
            <a:ln w="38100">
              <a:solidFill>
                <a:schemeClr val="tx1"/>
              </a:solidFill>
              <a:miter lim="800000"/>
              <a:headEnd/>
              <a:tailEnd type="triangle" w="med" len="med"/>
            </a:ln>
          </p:spPr>
        </p:cxnSp>
      </p:grpSp>
      <p:grpSp>
        <p:nvGrpSpPr>
          <p:cNvPr id="3" name="Group 15"/>
          <p:cNvGrpSpPr>
            <a:grpSpLocks/>
          </p:cNvGrpSpPr>
          <p:nvPr/>
        </p:nvGrpSpPr>
        <p:grpSpPr bwMode="auto">
          <a:xfrm>
            <a:off x="4572000" y="2803525"/>
            <a:ext cx="4178300" cy="1941513"/>
            <a:chOff x="2880" y="1624"/>
            <a:chExt cx="2632" cy="1223"/>
          </a:xfrm>
        </p:grpSpPr>
        <p:sp>
          <p:nvSpPr>
            <p:cNvPr id="195591" name="Rectangle 12"/>
            <p:cNvSpPr>
              <a:spLocks noChangeArrowheads="1"/>
            </p:cNvSpPr>
            <p:nvPr/>
          </p:nvSpPr>
          <p:spPr bwMode="auto">
            <a:xfrm>
              <a:off x="3320" y="2143"/>
              <a:ext cx="2192" cy="704"/>
            </a:xfrm>
            <a:prstGeom prst="rect">
              <a:avLst/>
            </a:prstGeom>
            <a:solidFill>
              <a:srgbClr val="3EDEF4"/>
            </a:solidFill>
            <a:ln w="25399">
              <a:solidFill>
                <a:schemeClr val="tx1"/>
              </a:solidFill>
              <a:miter lim="800000"/>
              <a:headEnd/>
              <a:tailEnd/>
            </a:ln>
          </p:spPr>
          <p:txBody>
            <a:bodyPr wrap="none" lIns="90488" tIns="44450" rIns="90488" bIns="44450" anchor="ctr"/>
            <a:lstStyle/>
            <a:p>
              <a:pPr algn="ctr" eaLnBrk="0" hangingPunct="0">
                <a:spcBef>
                  <a:spcPct val="50000"/>
                </a:spcBef>
              </a:pPr>
              <a:r>
                <a:rPr lang="en-US" sz="2400">
                  <a:cs typeface="Arial" charset="0"/>
                </a:rPr>
                <a:t>Comparison with</a:t>
              </a:r>
              <a:br>
                <a:rPr lang="en-US" sz="2400">
                  <a:cs typeface="Arial" charset="0"/>
                </a:rPr>
              </a:br>
              <a:r>
                <a:rPr lang="en-US" sz="2400">
                  <a:cs typeface="Arial" charset="0"/>
                </a:rPr>
                <a:t> similar companies</a:t>
              </a:r>
            </a:p>
          </p:txBody>
        </p:sp>
        <p:cxnSp>
          <p:nvCxnSpPr>
            <p:cNvPr id="195592" name="AutoShape 13"/>
            <p:cNvCxnSpPr>
              <a:cxnSpLocks noChangeShapeType="1"/>
            </p:cNvCxnSpPr>
            <p:nvPr/>
          </p:nvCxnSpPr>
          <p:spPr bwMode="auto">
            <a:xfrm rot="16200000" flipH="1">
              <a:off x="3384" y="1120"/>
              <a:ext cx="528" cy="1536"/>
            </a:xfrm>
            <a:prstGeom prst="bentConnector3">
              <a:avLst>
                <a:gd name="adj1" fmla="val 50000"/>
              </a:avLst>
            </a:prstGeom>
            <a:noFill/>
            <a:ln w="38100">
              <a:solidFill>
                <a:schemeClr val="tx1"/>
              </a:solidFill>
              <a:miter lim="800000"/>
              <a:headEnd/>
              <a:tailEnd type="triangle" w="med" len="med"/>
            </a:ln>
          </p:spPr>
        </p:cxnSp>
      </p:grpSp>
      <p:sp>
        <p:nvSpPr>
          <p:cNvPr id="12" name="Rectangle 7"/>
          <p:cNvSpPr>
            <a:spLocks noChangeArrowheads="1"/>
          </p:cNvSpPr>
          <p:nvPr/>
        </p:nvSpPr>
        <p:spPr bwMode="auto">
          <a:xfrm>
            <a:off x="5270500" y="4749800"/>
            <a:ext cx="3479800" cy="1727200"/>
          </a:xfrm>
          <a:prstGeom prst="rect">
            <a:avLst/>
          </a:prstGeom>
          <a:solidFill>
            <a:srgbClr val="FFFFCC"/>
          </a:solidFill>
          <a:ln w="25399">
            <a:solidFill>
              <a:schemeClr val="tx1"/>
            </a:solidFill>
            <a:miter lim="800000"/>
            <a:headEnd/>
            <a:tailEnd/>
          </a:ln>
        </p:spPr>
        <p:txBody>
          <a:bodyPr wrap="none" lIns="90488" tIns="44450" rIns="90488" bIns="44450" anchor="ctr"/>
          <a:lstStyle/>
          <a:p>
            <a:pPr algn="ctr" eaLnBrk="0" hangingPunct="0">
              <a:lnSpc>
                <a:spcPct val="95000"/>
              </a:lnSpc>
            </a:pPr>
            <a:r>
              <a:rPr lang="en-US" sz="2400">
                <a:cs typeface="Arial" charset="0"/>
              </a:rPr>
              <a:t>Provides insights</a:t>
            </a:r>
            <a:br>
              <a:rPr lang="en-US" sz="2400">
                <a:cs typeface="Arial" charset="0"/>
              </a:rPr>
            </a:br>
            <a:r>
              <a:rPr lang="en-US" sz="2400">
                <a:cs typeface="Arial" charset="0"/>
              </a:rPr>
              <a:t>concerning a</a:t>
            </a:r>
            <a:br>
              <a:rPr lang="en-US" sz="2400">
                <a:cs typeface="Arial" charset="0"/>
              </a:rPr>
            </a:br>
            <a:r>
              <a:rPr lang="en-US" sz="2400">
                <a:cs typeface="Arial" charset="0"/>
              </a:rPr>
              <a:t>company’s relative</a:t>
            </a:r>
            <a:br>
              <a:rPr lang="en-US" sz="2400">
                <a:cs typeface="Arial" charset="0"/>
              </a:rPr>
            </a:br>
            <a:r>
              <a:rPr lang="en-US" sz="2400">
                <a:cs typeface="Arial" charset="0"/>
              </a:rPr>
              <a:t>performance.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228356"/>
                                        </p:tgtEl>
                                        <p:attrNameLst>
                                          <p:attrName>style.visibility</p:attrName>
                                        </p:attrNameLst>
                                      </p:cBhvr>
                                      <p:to>
                                        <p:strVal val="visible"/>
                                      </p:to>
                                    </p:set>
                                    <p:anim calcmode="lin" valueType="num">
                                      <p:cBhvr>
                                        <p:cTn id="11" dur="500" fill="hold"/>
                                        <p:tgtEl>
                                          <p:spTgt spid="228356"/>
                                        </p:tgtEl>
                                        <p:attrNameLst>
                                          <p:attrName>ppt_x</p:attrName>
                                        </p:attrNameLst>
                                      </p:cBhvr>
                                      <p:tavLst>
                                        <p:tav tm="0">
                                          <p:val>
                                            <p:strVal val="#ppt_x"/>
                                          </p:val>
                                        </p:tav>
                                        <p:tav tm="100000">
                                          <p:val>
                                            <p:strVal val="#ppt_x"/>
                                          </p:val>
                                        </p:tav>
                                      </p:tavLst>
                                    </p:anim>
                                    <p:anim calcmode="lin" valueType="num">
                                      <p:cBhvr>
                                        <p:cTn id="12" dur="500" fill="hold"/>
                                        <p:tgtEl>
                                          <p:spTgt spid="228356"/>
                                        </p:tgtEl>
                                        <p:attrNameLst>
                                          <p:attrName>ppt_y</p:attrName>
                                        </p:attrNameLst>
                                      </p:cBhvr>
                                      <p:tavLst>
                                        <p:tav tm="0">
                                          <p:val>
                                            <p:strVal val="#ppt_y-#ppt_h/2"/>
                                          </p:val>
                                        </p:tav>
                                        <p:tav tm="100000">
                                          <p:val>
                                            <p:strVal val="#ppt_y"/>
                                          </p:val>
                                        </p:tav>
                                      </p:tavLst>
                                    </p:anim>
                                    <p:anim calcmode="lin" valueType="num">
                                      <p:cBhvr>
                                        <p:cTn id="13" dur="500" fill="hold"/>
                                        <p:tgtEl>
                                          <p:spTgt spid="228356"/>
                                        </p:tgtEl>
                                        <p:attrNameLst>
                                          <p:attrName>ppt_w</p:attrName>
                                        </p:attrNameLst>
                                      </p:cBhvr>
                                      <p:tavLst>
                                        <p:tav tm="0">
                                          <p:val>
                                            <p:strVal val="#ppt_w"/>
                                          </p:val>
                                        </p:tav>
                                        <p:tav tm="100000">
                                          <p:val>
                                            <p:strVal val="#ppt_w"/>
                                          </p:val>
                                        </p:tav>
                                      </p:tavLst>
                                    </p:anim>
                                    <p:anim calcmode="lin" valueType="num">
                                      <p:cBhvr>
                                        <p:cTn id="14" dur="500" fill="hold"/>
                                        <p:tgtEl>
                                          <p:spTgt spid="228356"/>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Top)">
                                      <p:cBhvr>
                                        <p:cTn id="18" dur="500"/>
                                        <p:tgtEl>
                                          <p:spTgt spid="3"/>
                                        </p:tgtEl>
                                      </p:cBhvr>
                                    </p:animEffect>
                                  </p:childTnLst>
                                </p:cTn>
                              </p:par>
                            </p:childTnLst>
                          </p:cTn>
                        </p:par>
                        <p:par>
                          <p:cTn id="19" fill="hold" nodeType="afterGroup">
                            <p:stCondLst>
                              <p:cond delay="1500"/>
                            </p:stCondLst>
                            <p:childTnLst>
                              <p:par>
                                <p:cTn id="20" presetID="17"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ppt_h/2"/>
                                          </p:val>
                                        </p:tav>
                                        <p:tav tm="100000">
                                          <p:val>
                                            <p:strVal val="#ppt_y"/>
                                          </p:val>
                                        </p:tav>
                                      </p:tavLst>
                                    </p:anim>
                                    <p:anim calcmode="lin" valueType="num">
                                      <p:cBhvr>
                                        <p:cTn id="24" dur="500" fill="hold"/>
                                        <p:tgtEl>
                                          <p:spTgt spid="12"/>
                                        </p:tgtEl>
                                        <p:attrNameLst>
                                          <p:attrName>ppt_w</p:attrName>
                                        </p:attrNameLst>
                                      </p:cBhvr>
                                      <p:tavLst>
                                        <p:tav tm="0">
                                          <p:val>
                                            <p:strVal val="#ppt_w"/>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autoUpdateAnimBg="0"/>
      <p:bldP spid="1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rot="5400000">
            <a:off x="1907382" y="2858294"/>
            <a:ext cx="5334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858794" y="2856706"/>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4" name="Rectangle 13"/>
          <p:cNvSpPr>
            <a:spLocks noGrp="1" noChangeArrowheads="1"/>
          </p:cNvSpPr>
          <p:nvPr>
            <p:ph type="title"/>
          </p:nvPr>
        </p:nvSpPr>
        <p:spPr/>
        <p:txBody>
          <a:bodyPr/>
          <a:lstStyle/>
          <a:p>
            <a:pPr fontAlgn="auto">
              <a:spcAft>
                <a:spcPts val="0"/>
              </a:spcAft>
              <a:defRPr/>
            </a:pPr>
            <a:r>
              <a:rPr lang="en-US" dirty="0" smtClean="0"/>
              <a:t>Component Percentages</a:t>
            </a:r>
          </a:p>
        </p:txBody>
      </p:sp>
      <p:sp>
        <p:nvSpPr>
          <p:cNvPr id="197636" name="Rectangle 3"/>
          <p:cNvSpPr>
            <a:spLocks noGrp="1" noChangeArrowheads="1"/>
          </p:cNvSpPr>
          <p:nvPr>
            <p:ph type="body" idx="4294967295"/>
          </p:nvPr>
        </p:nvSpPr>
        <p:spPr>
          <a:xfrm>
            <a:off x="484188" y="1600200"/>
            <a:ext cx="8153400" cy="1066800"/>
          </a:xfrm>
          <a:solidFill>
            <a:srgbClr val="CCECFF"/>
          </a:solidFill>
          <a:ln w="28575">
            <a:solidFill>
              <a:schemeClr val="tx1"/>
            </a:solidFill>
          </a:ln>
        </p:spPr>
        <p:txBody>
          <a:bodyPr lIns="90488" tIns="44450" rIns="90488" bIns="44450"/>
          <a:lstStyle/>
          <a:p>
            <a:pPr algn="ctr">
              <a:lnSpc>
                <a:spcPct val="95000"/>
              </a:lnSpc>
              <a:spcBef>
                <a:spcPct val="50000"/>
              </a:spcBef>
              <a:buFont typeface="Wingdings" pitchFamily="2" charset="2"/>
              <a:buNone/>
            </a:pPr>
            <a:r>
              <a:rPr lang="en-US" sz="3200" smtClean="0"/>
              <a:t>Express each item on a particular statement as a percentage of a single </a:t>
            </a:r>
            <a:r>
              <a:rPr lang="en-US" sz="3200" smtClean="0">
                <a:solidFill>
                  <a:srgbClr val="FF3300"/>
                </a:solidFill>
              </a:rPr>
              <a:t>base amount</a:t>
            </a:r>
            <a:r>
              <a:rPr lang="en-US" sz="3200" smtClean="0"/>
              <a:t>.</a:t>
            </a:r>
          </a:p>
        </p:txBody>
      </p:sp>
      <p:sp>
        <p:nvSpPr>
          <p:cNvPr id="30724" name="Oval 5"/>
          <p:cNvSpPr>
            <a:spLocks noChangeArrowheads="1"/>
          </p:cNvSpPr>
          <p:nvPr/>
        </p:nvSpPr>
        <p:spPr bwMode="auto">
          <a:xfrm>
            <a:off x="5422900" y="3113088"/>
            <a:ext cx="3327400" cy="1352550"/>
          </a:xfrm>
          <a:prstGeom prst="ellipse">
            <a:avLst/>
          </a:prstGeom>
          <a:solidFill>
            <a:schemeClr val="accent1">
              <a:lumMod val="40000"/>
              <a:lumOff val="60000"/>
            </a:schemeClr>
          </a:solidFill>
          <a:ln w="25399">
            <a:solidFill>
              <a:schemeClr val="tx1"/>
            </a:solidFill>
            <a:round/>
            <a:headEnd/>
            <a:tailEnd/>
          </a:ln>
        </p:spPr>
        <p:txBody>
          <a:bodyPr wrap="none" anchor="ctr"/>
          <a:lstStyle/>
          <a:p>
            <a:pPr fontAlgn="auto">
              <a:spcBef>
                <a:spcPts val="0"/>
              </a:spcBef>
              <a:spcAft>
                <a:spcPts val="0"/>
              </a:spcAft>
              <a:defRPr/>
            </a:pPr>
            <a:endParaRPr lang="en-US" dirty="0">
              <a:cs typeface="Arial" charset="0"/>
            </a:endParaRPr>
          </a:p>
        </p:txBody>
      </p:sp>
      <p:sp>
        <p:nvSpPr>
          <p:cNvPr id="197638" name="Rectangle 6"/>
          <p:cNvSpPr>
            <a:spLocks noChangeArrowheads="1"/>
          </p:cNvSpPr>
          <p:nvPr/>
        </p:nvSpPr>
        <p:spPr bwMode="auto">
          <a:xfrm>
            <a:off x="5984875" y="3190875"/>
            <a:ext cx="2203450" cy="1198563"/>
          </a:xfrm>
          <a:prstGeom prst="rect">
            <a:avLst/>
          </a:prstGeom>
          <a:noFill/>
          <a:ln w="9525">
            <a:noFill/>
            <a:miter lim="800000"/>
            <a:headEnd/>
            <a:tailEnd/>
          </a:ln>
        </p:spPr>
        <p:txBody>
          <a:bodyPr wrap="none" lIns="90488" tIns="44450" rIns="90488" bIns="44450">
            <a:spAutoFit/>
          </a:bodyPr>
          <a:lstStyle/>
          <a:p>
            <a:pPr algn="ctr" eaLnBrk="0" hangingPunct="0"/>
            <a:r>
              <a:rPr lang="en-US" sz="2400">
                <a:cs typeface="Arial" charset="0"/>
              </a:rPr>
              <a:t>Total assets</a:t>
            </a:r>
            <a:br>
              <a:rPr lang="en-US" sz="2400">
                <a:cs typeface="Arial" charset="0"/>
              </a:rPr>
            </a:br>
            <a:r>
              <a:rPr lang="en-US" sz="2400">
                <a:cs typeface="Arial" charset="0"/>
              </a:rPr>
              <a:t>on the balance</a:t>
            </a:r>
            <a:br>
              <a:rPr lang="en-US" sz="2400">
                <a:cs typeface="Arial" charset="0"/>
              </a:rPr>
            </a:br>
            <a:r>
              <a:rPr lang="en-US" sz="2400">
                <a:cs typeface="Arial" charset="0"/>
              </a:rPr>
              <a:t>sheet</a:t>
            </a:r>
          </a:p>
        </p:txBody>
      </p:sp>
      <p:grpSp>
        <p:nvGrpSpPr>
          <p:cNvPr id="197639" name="Group 12"/>
          <p:cNvGrpSpPr>
            <a:grpSpLocks/>
          </p:cNvGrpSpPr>
          <p:nvPr/>
        </p:nvGrpSpPr>
        <p:grpSpPr bwMode="auto">
          <a:xfrm>
            <a:off x="469900" y="3113088"/>
            <a:ext cx="3327400" cy="1352550"/>
            <a:chOff x="469900" y="2863671"/>
            <a:chExt cx="3327400" cy="1352651"/>
          </a:xfrm>
        </p:grpSpPr>
        <p:sp>
          <p:nvSpPr>
            <p:cNvPr id="30730" name="Oval 7"/>
            <p:cNvSpPr>
              <a:spLocks noChangeArrowheads="1"/>
            </p:cNvSpPr>
            <p:nvPr/>
          </p:nvSpPr>
          <p:spPr bwMode="auto">
            <a:xfrm>
              <a:off x="469900" y="2863671"/>
              <a:ext cx="3327400" cy="1352651"/>
            </a:xfrm>
            <a:prstGeom prst="ellipse">
              <a:avLst/>
            </a:prstGeom>
            <a:solidFill>
              <a:schemeClr val="accent1">
                <a:lumMod val="40000"/>
                <a:lumOff val="60000"/>
              </a:schemeClr>
            </a:solidFill>
            <a:ln w="25399">
              <a:solidFill>
                <a:schemeClr val="tx1"/>
              </a:solidFill>
              <a:round/>
              <a:headEnd/>
              <a:tailEnd/>
            </a:ln>
          </p:spPr>
          <p:txBody>
            <a:bodyPr wrap="none" anchor="ctr"/>
            <a:lstStyle/>
            <a:p>
              <a:pPr fontAlgn="auto">
                <a:spcBef>
                  <a:spcPts val="0"/>
                </a:spcBef>
                <a:spcAft>
                  <a:spcPts val="0"/>
                </a:spcAft>
                <a:defRPr/>
              </a:pPr>
              <a:endParaRPr lang="en-US" dirty="0">
                <a:cs typeface="Arial" charset="0"/>
              </a:endParaRPr>
            </a:p>
          </p:txBody>
        </p:sp>
        <p:sp>
          <p:nvSpPr>
            <p:cNvPr id="197642" name="Rectangle 8"/>
            <p:cNvSpPr>
              <a:spLocks noChangeArrowheads="1"/>
            </p:cNvSpPr>
            <p:nvPr/>
          </p:nvSpPr>
          <p:spPr bwMode="auto">
            <a:xfrm>
              <a:off x="1074817" y="2941114"/>
              <a:ext cx="2117567" cy="1197764"/>
            </a:xfrm>
            <a:prstGeom prst="rect">
              <a:avLst/>
            </a:prstGeom>
            <a:noFill/>
            <a:ln w="9525">
              <a:noFill/>
              <a:miter lim="800000"/>
              <a:headEnd/>
              <a:tailEnd/>
            </a:ln>
          </p:spPr>
          <p:txBody>
            <a:bodyPr wrap="none" lIns="90488" tIns="44450" rIns="90488" bIns="44450">
              <a:spAutoFit/>
            </a:bodyPr>
            <a:lstStyle/>
            <a:p>
              <a:pPr algn="ctr" eaLnBrk="0" hangingPunct="0"/>
              <a:r>
                <a:rPr lang="en-US" sz="2400">
                  <a:cs typeface="Arial" charset="0"/>
                </a:rPr>
                <a:t>Net sales</a:t>
              </a:r>
              <a:br>
                <a:rPr lang="en-US" sz="2400">
                  <a:cs typeface="Arial" charset="0"/>
                </a:rPr>
              </a:br>
              <a:r>
                <a:rPr lang="en-US" sz="2400">
                  <a:cs typeface="Arial" charset="0"/>
                </a:rPr>
                <a:t>on the income</a:t>
              </a:r>
              <a:br>
                <a:rPr lang="en-US" sz="2400">
                  <a:cs typeface="Arial" charset="0"/>
                </a:rPr>
              </a:br>
              <a:r>
                <a:rPr lang="en-US" sz="2400">
                  <a:cs typeface="Arial" charset="0"/>
                </a:rPr>
                <a:t>statement</a:t>
              </a:r>
            </a:p>
          </p:txBody>
        </p:sp>
      </p:grpSp>
      <p:sp>
        <p:nvSpPr>
          <p:cNvPr id="16" name="TextBox 15"/>
          <p:cNvSpPr txBox="1"/>
          <p:nvPr/>
        </p:nvSpPr>
        <p:spPr>
          <a:xfrm>
            <a:off x="762000" y="4703763"/>
            <a:ext cx="7620000" cy="1773237"/>
          </a:xfrm>
          <a:prstGeom prst="rect">
            <a:avLst/>
          </a:prstGeom>
          <a:solidFill>
            <a:schemeClr val="accent2">
              <a:lumMod val="40000"/>
              <a:lumOff val="60000"/>
            </a:schemeClr>
          </a:solidFill>
          <a:ln w="28575">
            <a:solidFill>
              <a:schemeClr val="tx1"/>
            </a:solidFill>
          </a:ln>
        </p:spPr>
        <p:txBody>
          <a:bodyPr>
            <a:spAutoFit/>
          </a:bodyPr>
          <a:lstStyle/>
          <a:p>
            <a:pPr marL="273050" indent="-273050" algn="ctr" eaLnBrk="0" fontAlgn="auto" hangingPunct="0">
              <a:spcBef>
                <a:spcPts val="0"/>
              </a:spcBef>
              <a:spcAft>
                <a:spcPts val="0"/>
              </a:spcAft>
              <a:buClr>
                <a:schemeClr val="accent1"/>
              </a:buClr>
              <a:buSzPct val="76000"/>
              <a:defRPr/>
            </a:pPr>
            <a:r>
              <a:rPr lang="en-US" sz="2400" dirty="0">
                <a:cs typeface="Arial" charset="0"/>
              </a:rPr>
              <a:t>The comparative income statements of Home Depot for 2012, 2011, and 2010 appear on the next slide. </a:t>
            </a:r>
          </a:p>
          <a:p>
            <a:pPr marL="273050" indent="-273050" algn="ctr" eaLnBrk="0" fontAlgn="auto" hangingPunct="0">
              <a:spcBef>
                <a:spcPct val="55000"/>
              </a:spcBef>
              <a:spcAft>
                <a:spcPts val="0"/>
              </a:spcAft>
              <a:buClr>
                <a:schemeClr val="accent1"/>
              </a:buClr>
              <a:buSzPct val="76000"/>
              <a:defRPr/>
            </a:pPr>
            <a:r>
              <a:rPr lang="en-US" sz="2400" dirty="0">
                <a:cs typeface="Arial" charset="0"/>
              </a:rPr>
              <a:t> Prepare component percentage income statements where net sales equal 100%.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39688"/>
            <a:ext cx="7543800" cy="6784975"/>
          </a:xfrm>
          <a:prstGeom prst="rect">
            <a:avLst/>
          </a:prstGeom>
          <a:ln>
            <a:solidFill>
              <a:schemeClr val="accent3">
                <a:lumMod val="75000"/>
              </a:schemeClr>
            </a:solidFill>
          </a:ln>
        </p:spPr>
      </p:pic>
      <p:sp>
        <p:nvSpPr>
          <p:cNvPr id="25" name="Rounded Rectangle 24"/>
          <p:cNvSpPr/>
          <p:nvPr/>
        </p:nvSpPr>
        <p:spPr>
          <a:xfrm>
            <a:off x="5268913" y="1992313"/>
            <a:ext cx="762000" cy="228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4"/>
          <p:cNvSpPr>
            <a:spLocks noChangeArrowheads="1"/>
          </p:cNvSpPr>
          <p:nvPr/>
        </p:nvSpPr>
        <p:spPr bwMode="auto">
          <a:xfrm>
            <a:off x="2514600" y="1130300"/>
            <a:ext cx="2362200" cy="1612900"/>
          </a:xfrm>
          <a:prstGeom prst="rect">
            <a:avLst/>
          </a:prstGeom>
          <a:solidFill>
            <a:schemeClr val="accent4">
              <a:lumMod val="20000"/>
              <a:lumOff val="80000"/>
            </a:schemeClr>
          </a:solidFill>
          <a:ln w="57149" cmpd="thinThick">
            <a:solidFill>
              <a:srgbClr val="FF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1600" b="1" dirty="0">
                <a:solidFill>
                  <a:srgbClr val="FF0000"/>
                </a:solidFill>
                <a:cs typeface="Arial" charset="0"/>
              </a:rPr>
              <a:t>Net Sales will be set to 100% and all other components will be expressed as a percentage of Net Sales.</a:t>
            </a:r>
          </a:p>
        </p:txBody>
      </p:sp>
      <p:cxnSp>
        <p:nvCxnSpPr>
          <p:cNvPr id="39" name="Straight Connector 38"/>
          <p:cNvCxnSpPr>
            <a:stCxn id="38" idx="3"/>
            <a:endCxn id="25" idx="1"/>
          </p:cNvCxnSpPr>
          <p:nvPr/>
        </p:nvCxnSpPr>
        <p:spPr>
          <a:xfrm>
            <a:off x="4876800" y="1936750"/>
            <a:ext cx="392113" cy="169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dissolve">
                                      <p:cBhvr>
                                        <p:cTn id="10" dur="500"/>
                                        <p:tgtEl>
                                          <p:spTgt spid="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33338" y="39688"/>
            <a:ext cx="7543800" cy="6784975"/>
          </a:xfrm>
          <a:prstGeom prst="rect">
            <a:avLst/>
          </a:prstGeom>
          <a:ln>
            <a:solidFill>
              <a:schemeClr val="accent3">
                <a:lumMod val="75000"/>
              </a:schemeClr>
            </a:solidFill>
          </a:ln>
        </p:spPr>
      </p:pic>
      <p:grpSp>
        <p:nvGrpSpPr>
          <p:cNvPr id="2" name="Group 1"/>
          <p:cNvGrpSpPr/>
          <p:nvPr/>
        </p:nvGrpSpPr>
        <p:grpSpPr>
          <a:xfrm>
            <a:off x="5334000" y="1955800"/>
            <a:ext cx="3733800" cy="1801813"/>
            <a:chOff x="5334000" y="1955800"/>
            <a:chExt cx="3733800" cy="1801813"/>
          </a:xfrm>
        </p:grpSpPr>
        <p:sp>
          <p:nvSpPr>
            <p:cNvPr id="4100" name="Rectangle 4"/>
            <p:cNvSpPr>
              <a:spLocks noChangeArrowheads="1"/>
            </p:cNvSpPr>
            <p:nvPr/>
          </p:nvSpPr>
          <p:spPr bwMode="auto">
            <a:xfrm>
              <a:off x="5334000" y="1955800"/>
              <a:ext cx="3733800" cy="582613"/>
            </a:xfrm>
            <a:prstGeom prst="rect">
              <a:avLst/>
            </a:prstGeom>
            <a:solidFill>
              <a:schemeClr val="accent4">
                <a:lumMod val="20000"/>
                <a:lumOff val="80000"/>
              </a:schemeClr>
            </a:solidFill>
            <a:ln w="57149" cmpd="thinThick">
              <a:solidFill>
                <a:srgbClr val="00279F"/>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1600" b="1" dirty="0">
                  <a:solidFill>
                    <a:srgbClr val="00279F"/>
                  </a:solidFill>
                  <a:cs typeface="Arial" charset="0"/>
                </a:rPr>
                <a:t>2012 Cost of Sales ÷ 2012 Net Sales</a:t>
              </a:r>
            </a:p>
            <a:p>
              <a:pPr algn="ctr" eaLnBrk="0" fontAlgn="auto" hangingPunct="0">
                <a:spcBef>
                  <a:spcPts val="0"/>
                </a:spcBef>
                <a:spcAft>
                  <a:spcPts val="0"/>
                </a:spcAft>
                <a:defRPr/>
              </a:pPr>
              <a:r>
                <a:rPr lang="en-US" sz="1600" b="1" dirty="0">
                  <a:solidFill>
                    <a:srgbClr val="00279F"/>
                  </a:solidFill>
                  <a:cs typeface="Arial" charset="0"/>
                </a:rPr>
                <a:t>$46,133 ÷ $70,395 = .655 or 65.5%</a:t>
              </a:r>
            </a:p>
          </p:txBody>
        </p:sp>
        <p:sp>
          <p:nvSpPr>
            <p:cNvPr id="12" name="Rectangle 4"/>
            <p:cNvSpPr>
              <a:spLocks noChangeArrowheads="1"/>
            </p:cNvSpPr>
            <p:nvPr/>
          </p:nvSpPr>
          <p:spPr bwMode="auto">
            <a:xfrm>
              <a:off x="5334000" y="2565400"/>
              <a:ext cx="3733800" cy="582613"/>
            </a:xfrm>
            <a:prstGeom prst="rect">
              <a:avLst/>
            </a:prstGeom>
            <a:solidFill>
              <a:schemeClr val="accent4">
                <a:lumMod val="20000"/>
                <a:lumOff val="80000"/>
              </a:schemeClr>
            </a:solidFill>
            <a:ln w="57149" cmpd="thinThick">
              <a:solidFill>
                <a:srgbClr val="00279F"/>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1600" b="1" dirty="0">
                  <a:solidFill>
                    <a:srgbClr val="00279F"/>
                  </a:solidFill>
                  <a:cs typeface="Arial" charset="0"/>
                </a:rPr>
                <a:t>2012 Gross Profit ÷ 2012 Net Sales</a:t>
              </a:r>
            </a:p>
            <a:p>
              <a:pPr algn="ctr" eaLnBrk="0" fontAlgn="auto" hangingPunct="0">
                <a:spcBef>
                  <a:spcPts val="0"/>
                </a:spcBef>
                <a:spcAft>
                  <a:spcPts val="0"/>
                </a:spcAft>
                <a:defRPr/>
              </a:pPr>
              <a:r>
                <a:rPr lang="en-US" sz="1600" b="1" dirty="0">
                  <a:solidFill>
                    <a:srgbClr val="00279F"/>
                  </a:solidFill>
                  <a:cs typeface="Arial" charset="0"/>
                </a:rPr>
                <a:t>$24,262 ÷ $70,390 = .345 or 34.5%</a:t>
              </a:r>
            </a:p>
          </p:txBody>
        </p:sp>
        <p:sp>
          <p:nvSpPr>
            <p:cNvPr id="13" name="Rectangle 4"/>
            <p:cNvSpPr>
              <a:spLocks noChangeArrowheads="1"/>
            </p:cNvSpPr>
            <p:nvPr/>
          </p:nvSpPr>
          <p:spPr bwMode="auto">
            <a:xfrm>
              <a:off x="5334000" y="3175000"/>
              <a:ext cx="3733800" cy="582613"/>
            </a:xfrm>
            <a:prstGeom prst="rect">
              <a:avLst/>
            </a:prstGeom>
            <a:solidFill>
              <a:schemeClr val="accent4">
                <a:lumMod val="20000"/>
                <a:lumOff val="80000"/>
              </a:schemeClr>
            </a:solidFill>
            <a:ln w="57149" cmpd="thinThick">
              <a:solidFill>
                <a:srgbClr val="00279F"/>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1600" b="1" dirty="0">
                  <a:solidFill>
                    <a:srgbClr val="00279F"/>
                  </a:solidFill>
                  <a:cs typeface="Arial" charset="0"/>
                </a:rPr>
                <a:t>2012 Selling, G&amp;A ÷ 2012 Net Sales</a:t>
              </a:r>
            </a:p>
            <a:p>
              <a:pPr algn="ctr" eaLnBrk="0" fontAlgn="auto" hangingPunct="0">
                <a:spcBef>
                  <a:spcPts val="0"/>
                </a:spcBef>
                <a:spcAft>
                  <a:spcPts val="0"/>
                </a:spcAft>
                <a:defRPr/>
              </a:pPr>
              <a:r>
                <a:rPr lang="en-US" sz="1600" b="1" dirty="0">
                  <a:solidFill>
                    <a:srgbClr val="00279F"/>
                  </a:solidFill>
                  <a:cs typeface="Arial" charset="0"/>
                </a:rPr>
                <a:t>$16,028 ÷ $70,395 = .228 or 22.8%</a:t>
              </a:r>
            </a:p>
          </p:txBody>
        </p:sp>
      </p:grpSp>
      <p:cxnSp>
        <p:nvCxnSpPr>
          <p:cNvPr id="20" name="Straight Connector 19"/>
          <p:cNvCxnSpPr>
            <a:stCxn id="31" idx="3"/>
            <a:endCxn id="45" idx="1"/>
          </p:cNvCxnSpPr>
          <p:nvPr/>
        </p:nvCxnSpPr>
        <p:spPr>
          <a:xfrm>
            <a:off x="5181600" y="2628900"/>
            <a:ext cx="430213" cy="366713"/>
          </a:xfrm>
          <a:prstGeom prst="line">
            <a:avLst/>
          </a:prstGeom>
          <a:ln w="31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2" idx="3"/>
            <a:endCxn id="42" idx="1"/>
          </p:cNvCxnSpPr>
          <p:nvPr/>
        </p:nvCxnSpPr>
        <p:spPr>
          <a:xfrm>
            <a:off x="5181600" y="3059113"/>
            <a:ext cx="422275" cy="534987"/>
          </a:xfrm>
          <a:prstGeom prst="line">
            <a:avLst/>
          </a:prstGeom>
          <a:ln w="31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419600" y="1995488"/>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ed Rectangle 25"/>
          <p:cNvSpPr/>
          <p:nvPr/>
        </p:nvSpPr>
        <p:spPr>
          <a:xfrm>
            <a:off x="6553200" y="2271713"/>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ounded Rectangle 26"/>
          <p:cNvSpPr/>
          <p:nvPr/>
        </p:nvSpPr>
        <p:spPr>
          <a:xfrm>
            <a:off x="6567488" y="2881313"/>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ounded Rectangle 27"/>
          <p:cNvSpPr/>
          <p:nvPr/>
        </p:nvSpPr>
        <p:spPr>
          <a:xfrm>
            <a:off x="6553200" y="3482975"/>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ounded Rectangle 29"/>
          <p:cNvSpPr/>
          <p:nvPr/>
        </p:nvSpPr>
        <p:spPr>
          <a:xfrm>
            <a:off x="4419600" y="2251075"/>
            <a:ext cx="762000" cy="228600"/>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ounded Rectangle 30"/>
          <p:cNvSpPr/>
          <p:nvPr/>
        </p:nvSpPr>
        <p:spPr>
          <a:xfrm>
            <a:off x="4419600" y="2514600"/>
            <a:ext cx="762000" cy="228600"/>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ounded Rectangle 31"/>
          <p:cNvSpPr/>
          <p:nvPr/>
        </p:nvSpPr>
        <p:spPr>
          <a:xfrm>
            <a:off x="4419600" y="2944813"/>
            <a:ext cx="762000" cy="228600"/>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5" name="Straight Connector 34"/>
          <p:cNvCxnSpPr>
            <a:stCxn id="30" idx="3"/>
            <a:endCxn id="44" idx="1"/>
          </p:cNvCxnSpPr>
          <p:nvPr/>
        </p:nvCxnSpPr>
        <p:spPr>
          <a:xfrm>
            <a:off x="5181600" y="2365375"/>
            <a:ext cx="430213" cy="20638"/>
          </a:xfrm>
          <a:prstGeom prst="line">
            <a:avLst/>
          </a:prstGeom>
          <a:ln w="31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4"/>
          <p:cNvSpPr>
            <a:spLocks noChangeArrowheads="1"/>
          </p:cNvSpPr>
          <p:nvPr/>
        </p:nvSpPr>
        <p:spPr bwMode="auto">
          <a:xfrm>
            <a:off x="1600200" y="1104900"/>
            <a:ext cx="2362200" cy="1612900"/>
          </a:xfrm>
          <a:prstGeom prst="rect">
            <a:avLst/>
          </a:prstGeom>
          <a:solidFill>
            <a:schemeClr val="accent4">
              <a:lumMod val="20000"/>
              <a:lumOff val="80000"/>
            </a:schemeClr>
          </a:solidFill>
          <a:ln w="57149" cmpd="thinThick">
            <a:solidFill>
              <a:srgbClr val="FF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1600" b="1" dirty="0">
                <a:solidFill>
                  <a:srgbClr val="FF0000"/>
                </a:solidFill>
                <a:cs typeface="Arial" charset="0"/>
              </a:rPr>
              <a:t>Net Sales will be set to 100% and all other components will be expressed as a percentage of Net Sales.</a:t>
            </a:r>
          </a:p>
        </p:txBody>
      </p:sp>
      <p:cxnSp>
        <p:nvCxnSpPr>
          <p:cNvPr id="39" name="Straight Connector 38"/>
          <p:cNvCxnSpPr>
            <a:stCxn id="38" idx="3"/>
            <a:endCxn id="25" idx="1"/>
          </p:cNvCxnSpPr>
          <p:nvPr/>
        </p:nvCxnSpPr>
        <p:spPr>
          <a:xfrm>
            <a:off x="3962400" y="1911350"/>
            <a:ext cx="457200" cy="19843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603875" y="3479800"/>
            <a:ext cx="762000" cy="228600"/>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ounded Rectangle 43"/>
          <p:cNvSpPr/>
          <p:nvPr/>
        </p:nvSpPr>
        <p:spPr>
          <a:xfrm>
            <a:off x="5611813" y="2271713"/>
            <a:ext cx="762000" cy="228600"/>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ounded Rectangle 44"/>
          <p:cNvSpPr/>
          <p:nvPr/>
        </p:nvSpPr>
        <p:spPr>
          <a:xfrm>
            <a:off x="5611813" y="2881313"/>
            <a:ext cx="762000" cy="228600"/>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dissolve">
                                      <p:cBhvr>
                                        <p:cTn id="13" dur="500"/>
                                        <p:tgtEl>
                                          <p:spTgt spid="4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par>
                                <p:cTn id="21" presetID="9"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500"/>
                                        <p:tgtEl>
                                          <p:spTgt spid="45"/>
                                        </p:tgtEl>
                                      </p:cBhvr>
                                    </p:animEffect>
                                  </p:childTnLst>
                                </p:cTn>
                              </p:par>
                            </p:childTnLst>
                          </p:cTn>
                        </p:par>
                        <p:par>
                          <p:cTn id="30" fill="hold" nodeType="afterGroup">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dissolve">
                                      <p:cBhvr>
                                        <p:cTn id="36" dur="500"/>
                                        <p:tgtEl>
                                          <p:spTgt spid="4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par>
                                <p:cTn id="40" presetID="9"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animBg="1"/>
      <p:bldP spid="31" grpId="0" animBg="1"/>
      <p:bldP spid="32" grpId="0" animBg="1"/>
      <p:bldP spid="42"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458913"/>
            <a:ext cx="8153400" cy="5324475"/>
          </a:xfrm>
          <a:prstGeom prst="rect">
            <a:avLst/>
          </a:prstGeom>
          <a:ln>
            <a:solidFill>
              <a:schemeClr val="accent3">
                <a:lumMod val="75000"/>
              </a:schemeClr>
            </a:solidFill>
          </a:ln>
        </p:spPr>
      </p:pic>
      <p:sp>
        <p:nvSpPr>
          <p:cNvPr id="18434" name="Rectangle 13"/>
          <p:cNvSpPr>
            <a:spLocks noGrp="1" noChangeArrowheads="1"/>
          </p:cNvSpPr>
          <p:nvPr>
            <p:ph type="title"/>
          </p:nvPr>
        </p:nvSpPr>
        <p:spPr/>
        <p:txBody>
          <a:bodyPr/>
          <a:lstStyle/>
          <a:p>
            <a:pPr fontAlgn="auto">
              <a:spcAft>
                <a:spcPts val="0"/>
              </a:spcAft>
              <a:defRPr/>
            </a:pPr>
            <a:r>
              <a:rPr lang="en-US" dirty="0" smtClean="0"/>
              <a:t> Component Percentages</a:t>
            </a:r>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2005</TotalTime>
  <Words>4220</Words>
  <Application>Microsoft Office PowerPoint</Application>
  <PresentationFormat>On-screen Show (4:3)</PresentationFormat>
  <Paragraphs>384</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Essential</vt:lpstr>
      <vt:lpstr>Clip</vt:lpstr>
      <vt:lpstr>Worksheet</vt:lpstr>
      <vt:lpstr>Chapter 13</vt:lpstr>
      <vt:lpstr>Understanding The Business</vt:lpstr>
      <vt:lpstr>The investment decision</vt:lpstr>
      <vt:lpstr>Understanding a Company’s Strategy</vt:lpstr>
      <vt:lpstr>Financial Statement Analysis</vt:lpstr>
      <vt:lpstr>Component Percentages</vt:lpstr>
      <vt:lpstr>PowerPoint Presentation</vt:lpstr>
      <vt:lpstr>PowerPoint Presentation</vt:lpstr>
      <vt:lpstr> Component Percentages</vt:lpstr>
      <vt:lpstr> Commonly Used Ratios</vt:lpstr>
      <vt:lpstr>PowerPoint Presentation</vt:lpstr>
      <vt:lpstr>PowerPoint Presentation</vt:lpstr>
      <vt:lpstr>Test of Profitability ─ Return on Equity</vt:lpstr>
      <vt:lpstr>Test of Profitability ─ Return on Assets</vt:lpstr>
      <vt:lpstr>TEST OF PROFITABILITY ─ FINANCIAL LEVERAGE PERCENTAGE</vt:lpstr>
      <vt:lpstr>  Test of Profitability ─ Earnings per Share (EPS)</vt:lpstr>
      <vt:lpstr>  Test of Profitability ─ Quality of Income</vt:lpstr>
      <vt:lpstr>Test of Profitability ─ Profit Margin</vt:lpstr>
      <vt:lpstr>Test of Profitability ─ Fixed Asset Turnover</vt:lpstr>
      <vt:lpstr>Tests of Liquidity ─ Cash Ratio</vt:lpstr>
      <vt:lpstr>Tests of Liquidity ─ Current Ratio</vt:lpstr>
      <vt:lpstr>Tests of Liquidity ─ Quick Ratio  (Acid Test)</vt:lpstr>
      <vt:lpstr>Tests of Liquidity ─ Receivable Turnover</vt:lpstr>
      <vt:lpstr>Tests of Liquidity ─ Average Age of Receivables</vt:lpstr>
      <vt:lpstr>Tests of Liquidity ─ Inventory Turnover</vt:lpstr>
      <vt:lpstr>Tests of Liquidity ─ Average Days’ Supply in Inventory</vt:lpstr>
      <vt:lpstr>Tests of Liquidity ─ Accounts Payable Turnover RATIO</vt:lpstr>
      <vt:lpstr>Tests of Solvency ─ Times Interest Earned</vt:lpstr>
      <vt:lpstr>Tests of Solvency ─ Cash Coverage</vt:lpstr>
      <vt:lpstr>Tests of Solvency ─ Debt-to-Equity Ratio</vt:lpstr>
      <vt:lpstr>Market Tests ─ Price/Earnings (P/E) Ratio</vt:lpstr>
      <vt:lpstr>Market Tests ─ Dividend Yield Ratio</vt:lpstr>
      <vt:lpstr>Interpreting Ratios</vt:lpstr>
      <vt:lpstr>Other Financial Information</vt:lpstr>
      <vt:lpstr>End of Chapter 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143</cp:revision>
  <dcterms:created xsi:type="dcterms:W3CDTF">2013-04-01T20:41:30Z</dcterms:created>
  <dcterms:modified xsi:type="dcterms:W3CDTF">2013-07-10T12:01:05Z</dcterms:modified>
</cp:coreProperties>
</file>