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Default Extension="xls" ContentType="application/vnd.ms-exce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45"/>
  </p:notesMasterIdLst>
  <p:handoutMasterIdLst>
    <p:handoutMasterId r:id="rId46"/>
  </p:handoutMasterIdLst>
  <p:sldIdLst>
    <p:sldId id="257" r:id="rId2"/>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305" r:id="rId31"/>
    <p:sldId id="293" r:id="rId32"/>
    <p:sldId id="302" r:id="rId33"/>
    <p:sldId id="303" r:id="rId34"/>
    <p:sldId id="294" r:id="rId35"/>
    <p:sldId id="295" r:id="rId36"/>
    <p:sldId id="296" r:id="rId37"/>
    <p:sldId id="297" r:id="rId38"/>
    <p:sldId id="298" r:id="rId39"/>
    <p:sldId id="299" r:id="rId40"/>
    <p:sldId id="300" r:id="rId41"/>
    <p:sldId id="301" r:id="rId42"/>
    <p:sldId id="304" r:id="rId43"/>
    <p:sldId id="263" r:id="rId44"/>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allaghan" initials=""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18" autoAdjust="0"/>
    <p:restoredTop sz="88522" autoAdjust="0"/>
  </p:normalViewPr>
  <p:slideViewPr>
    <p:cSldViewPr>
      <p:cViewPr>
        <p:scale>
          <a:sx n="50" d="100"/>
          <a:sy n="50" d="100"/>
        </p:scale>
        <p:origin x="-2256" y="-720"/>
      </p:cViewPr>
      <p:guideLst>
        <p:guide orient="horz" pos="2160"/>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66" d="100"/>
        <a:sy n="66" d="100"/>
      </p:scale>
      <p:origin x="0" y="6475"/>
    </p:cViewPr>
  </p:sorterViewPr>
  <p:notesViewPr>
    <p:cSldViewPr>
      <p:cViewPr>
        <p:scale>
          <a:sx n="100" d="100"/>
          <a:sy n="100" d="100"/>
        </p:scale>
        <p:origin x="-2386" y="1426"/>
      </p:cViewPr>
      <p:guideLst>
        <p:guide orient="horz" pos="2909"/>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26.emf"/><Relationship Id="rId5" Type="http://schemas.openxmlformats.org/officeDocument/2006/relationships/image" Target="../media/image30.emf"/><Relationship Id="rId4"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0338" y="0"/>
            <a:ext cx="3038475" cy="461963"/>
          </a:xfrm>
          <a:prstGeom prst="rect">
            <a:avLst/>
          </a:prstGeom>
        </p:spPr>
        <p:txBody>
          <a:bodyPr vert="horz" lIns="92830" tIns="46415" rIns="92830" bIns="46415" rtlCol="0"/>
          <a:lstStyle>
            <a:lvl1pPr algn="r" fontAlgn="auto">
              <a:spcBef>
                <a:spcPts val="0"/>
              </a:spcBef>
              <a:spcAft>
                <a:spcPts val="0"/>
              </a:spcAft>
              <a:defRPr sz="1200">
                <a:latin typeface="+mn-lt"/>
              </a:defRPr>
            </a:lvl1pPr>
          </a:lstStyle>
          <a:p>
            <a:pPr>
              <a:defRPr/>
            </a:pPr>
            <a:r>
              <a:rPr lang="en-US"/>
              <a:t>12-</a:t>
            </a:r>
            <a:fld id="{A5AD2E11-7815-42B3-8892-F2D89036F8C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pPr lvl="0"/>
            <a:endParaRPr lang="en-US" noProof="0" dirty="0"/>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2830" tIns="46415" rIns="92830" bIns="4641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TextBox 5"/>
          <p:cNvSpPr txBox="1"/>
          <p:nvPr/>
        </p:nvSpPr>
        <p:spPr>
          <a:xfrm>
            <a:off x="6075363" y="0"/>
            <a:ext cx="935037" cy="249238"/>
          </a:xfrm>
          <a:prstGeom prst="rect">
            <a:avLst/>
          </a:prstGeom>
          <a:noFill/>
        </p:spPr>
        <p:txBody>
          <a:bodyPr lIns="92830" tIns="46415" rIns="92830" bIns="46415">
            <a:spAutoFit/>
          </a:bodyPr>
          <a:lstStyle/>
          <a:p>
            <a:pPr algn="r" fontAlgn="auto">
              <a:spcBef>
                <a:spcPts val="0"/>
              </a:spcBef>
              <a:spcAft>
                <a:spcPts val="0"/>
              </a:spcAft>
              <a:defRPr/>
            </a:pPr>
            <a:r>
              <a:rPr lang="en-US" sz="1000" dirty="0">
                <a:latin typeface="+mn-lt"/>
              </a:rPr>
              <a:t>12-</a:t>
            </a:r>
            <a:fld id="{F2A1E4CD-EFD7-4767-9D02-992487836576}" type="slidenum">
              <a:rPr lang="en-US" sz="1000">
                <a:latin typeface="+mn-lt"/>
              </a:rPr>
              <a:pPr algn="r" fontAlgn="auto">
                <a:spcBef>
                  <a:spcPts val="0"/>
                </a:spcBef>
                <a:spcAft>
                  <a:spcPts val="0"/>
                </a:spcAft>
                <a:defRPr/>
              </a:pPr>
              <a:t>‹#›</a:t>
            </a:fld>
            <a:endParaRPr lang="en-US" sz="1000" dirty="0">
              <a:latin typeface="+mn-lt"/>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defTabSz="927100" eaLnBrk="1" hangingPunct="1">
              <a:spcBef>
                <a:spcPct val="0"/>
              </a:spcBef>
            </a:pPr>
            <a:r>
              <a:rPr lang="en-US" smtClean="0"/>
              <a:t>Chapter 12: Statement of Cash Flows</a:t>
            </a:r>
          </a:p>
          <a:p>
            <a:pPr defTabSz="927100"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2770" name="Rectangle 1027"/>
          <p:cNvSpPr>
            <a:spLocks noGrp="1" noChangeArrowheads="1"/>
          </p:cNvSpPr>
          <p:nvPr>
            <p:ph type="body" idx="1"/>
          </p:nvPr>
        </p:nvSpPr>
        <p:spPr bwMode="auto">
          <a:xfrm>
            <a:off x="935038" y="4387850"/>
            <a:ext cx="5140325" cy="4156075"/>
          </a:xfrm>
          <a:solidFill>
            <a:srgbClr val="FFFFFF"/>
          </a:solidFill>
        </p:spPr>
        <p:txBody>
          <a:bodyPr wrap="square" numCol="1" anchor="t" anchorCtr="0" compatLnSpc="1">
            <a:prstTxWarp prst="textNoShape">
              <a:avLst/>
            </a:prstTxWarp>
          </a:bodyPr>
          <a:lstStyle/>
          <a:p>
            <a:pPr eaLnBrk="1" hangingPunct="1">
              <a:spcBef>
                <a:spcPct val="0"/>
              </a:spcBef>
            </a:pPr>
            <a:r>
              <a:rPr lang="en-US" smtClean="0"/>
              <a:t>Cash flows from financing activities are cash inflows and outflows related to external sources of financing (owners and creditors) for the enterprise. Included in this classification are cash inflows from borrowings on notes, mortgages, bonds and other debts from creditors and from proceeds from the issuance of stock. Subsequent transactions related to these financing transactions, such as a buyback of stock, the repayment of debt, and the payment of cash dividends to shareholders, also are classified as financing activities. The cash flows in this section are illustrated in the examples in this slide.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34818"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Preparing and interpreting the cash flow statement requires an analysis of balance sheet and income statement accounts that relate to the three sections of the cash flow statement. Preparers must analyze the numbers recorded in the accounts under the accrual method and adjust them to a cash basis. To prepare a statement of cash flows, preparers need comparative balance sheets, a complete income statement, and additional details concerning selected accounts where the total change amount in an account balance during the year does not reveal the underlying nature of the cash flows.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36866"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change in cash equals the change in liabilities plus the change in stockholders’ equity minus the change in noncash assets. Thus any transaction that changes cash must be accompanied by a change in liabilities, stockholders’ equity, or noncash assets. The next slide provides more detail on this concept.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38914"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exhibit illustrates the relationship for selected cash transactions and other accounts that are affected. For example, when a company collects cash on an accounts receivable, cash increases and the noncash asset accounts receivable decreases. Take a minute and review the relationships highlighted on this slide.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40962"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Because virtually all U.S. companies choose the indirect method, we discuss the indirect method here and the direct method in Supplement A at the end of the chapter. Remember that the indirect method starts with net income and converts it to cash flows from operating activities. This involves adjusting net income for the differences in the timing of accrual basis net income and cash flows, as shown by the items in the yellow boxes on this slide.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44034"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table summarizes how to adjust net income for changes in current assets and current liabilities. If a current asset account has increased, the increase would be subtracted from accrual basis net income. Similarly, if a current asset account has decreased, the decrease would be added to accrual basis net income. For liabilities, increases are added to and decreases are subtracted from accrual basis net income.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50000"/>
              </a:spcBef>
            </a:pPr>
            <a:r>
              <a:rPr lang="en-US" smtClean="0"/>
              <a:t>Transactions that cause gains and losses should be classified on the statement of cash flows as operating, investing, or financing activities, depending on their dominate characteristics. For example, if the sale of equipment produced a gain, it would be classified as an investing activity. </a:t>
            </a:r>
          </a:p>
          <a:p>
            <a:pPr eaLnBrk="1" hangingPunct="1">
              <a:spcBef>
                <a:spcPct val="0"/>
              </a:spcBef>
            </a:pPr>
            <a:endParaRPr lang="en-US" smtClean="0"/>
          </a:p>
          <a:p>
            <a:pPr eaLnBrk="1" hangingPunct="1">
              <a:spcBef>
                <a:spcPct val="0"/>
              </a:spcBef>
            </a:pPr>
            <a:r>
              <a:rPr lang="en-US" smtClean="0"/>
              <a:t>Gains must be subtracted from net income to avoid double counting the gain.</a:t>
            </a:r>
          </a:p>
          <a:p>
            <a:pPr eaLnBrk="1" hangingPunct="1">
              <a:spcBef>
                <a:spcPct val="0"/>
              </a:spcBef>
            </a:pPr>
            <a:endParaRPr lang="en-US" smtClean="0"/>
          </a:p>
          <a:p>
            <a:pPr eaLnBrk="1" hangingPunct="1">
              <a:spcBef>
                <a:spcPct val="0"/>
              </a:spcBef>
            </a:pPr>
            <a:r>
              <a:rPr lang="en-US" smtClean="0"/>
              <a:t>Losses must be added to net income to avoid double counting the loss.</a:t>
            </a:r>
          </a:p>
          <a:p>
            <a:pPr eaLnBrk="1" hangingPunct="1">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48130"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cs typeface="Arial" charset="0"/>
              </a:rPr>
              <a:t>Use the financial statements for National Beverage Corp. on the next two slides and prepare the statement of cash flows for the year ended April 30, 2011. </a:t>
            </a:r>
            <a:r>
              <a:rPr lang="en-US" smtClean="0"/>
              <a:t>Here are the 2010 and 2011 balance sheets for National Beverage. The account changes have already been calculated in the last column for us.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50178"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Here is the 2011 income statement for National Beverage Corp. We will use the indirect method so we will start our statement of cash flows with the net income reported on this income statement.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52226"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Step one is to adjust net income for depreciation and amortization expense. We can find these amounts on the income statement.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4338"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Clearly, net income is important, but cash flow is also critical to a company’s success. Positive cash flow permits a company to expand operations, replace worn assets, take advantage of new investment opportunities, and pay dividends to its owners. Both managers and analysts need to understand the various sources and uses of cash that are associated with business activity. The statement of cash flows focuses attention on a firm’s ability to generate cash internally, its management of current assets and current liabilities, and the details of its investments and its external financing. Wall Street analysts consider cash flow an important indicator of a company’s financial health. Some Wall Street analysts go so far as to say “cash flow is king.” </a:t>
            </a:r>
          </a:p>
          <a:p>
            <a:pPr eaLnBrk="1" hangingPunct="1">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54274"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Step two is to adjust net income for changes in current assets and current liabilities. The changes in these accounts were calculated on the balance sheet a few slides earlier.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57346"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We use this table to help remember whether to add or subtract the change in the current asset and current liability accounts.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operating activities section of the cash flow statement focuses attention on the firm’s ability to generate cash internally through operations and its management of current assets and current liabilities (also called working capital). Most analysts believe that this is the most important section of the statement because, in the long run, operations are the only source of cash. That is, investors will not invest in a company if they do not believe that cash generated from operations will be available to pay them dividends or expand the company. Similarly, creditors will not lend money if they do not believe that cash generated from operations will be available to pay back the loan. For example, many dot.com companies crashed when investors lost faith in their ability to turn business ideas into cash flows from operations.</a:t>
            </a:r>
          </a:p>
          <a:p>
            <a:pPr eaLnBrk="1" hangingPunct="1">
              <a:spcBef>
                <a:spcPct val="0"/>
              </a:spcBef>
            </a:pPr>
            <a:endParaRPr lang="en-US" smtClean="0"/>
          </a:p>
          <a:p>
            <a:pPr eaLnBrk="1" hangingPunct="1">
              <a:spcBef>
                <a:spcPct val="0"/>
              </a:spcBef>
            </a:pPr>
            <a:r>
              <a:rPr lang="en-US" smtClean="0"/>
              <a:t>A common rule of thumb followed by financial and credit analysts is to avoid firms with rising net income but falling cash flow from operations. Rapidly rising inventories or receivables often predict a slump in profits and the need for external financing. A true understanding of the meaning of the difference requires a detailed understanding of its causes.</a:t>
            </a:r>
          </a:p>
          <a:p>
            <a:pPr eaLnBrk="1" hangingPunct="1">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U.S. GAAP and IFRS differ in the cash flow statement treatment of interest received and interest paid. Under U.S. GAAP, interest paid and received are both classified as operating cash flows, because the related revenue and expense enter into the computation of net income. This makes it easier to compare net income to cash flow from operations. It also benefits the financial statement user by ensuring comparability across companies. IFRS, on the other hand allows interest received to be classified as either operating or investing and interest paid as operating or financing. This recognizes that interest received results from investing activities and interest paid, like dividends paid, are payments to providers of financing. However, the alternative classifications may be confusing to financial statement readers. These differences are currently on the agenda of the joint FASB/IASB financial statement presentation project.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4514" name="Rectangle 3"/>
          <p:cNvSpPr>
            <a:spLocks noGrp="1" noChangeArrowheads="1"/>
          </p:cNvSpPr>
          <p:nvPr>
            <p:ph type="body" idx="1"/>
          </p:nvPr>
        </p:nvSpPr>
        <p:spPr bwMode="auto">
          <a:xfrm>
            <a:off x="935038" y="4387850"/>
            <a:ext cx="5140325" cy="4156075"/>
          </a:xfrm>
          <a:solidFill>
            <a:srgbClr val="FFFFFF"/>
          </a:solidFill>
        </p:spPr>
        <p:txBody>
          <a:bodyPr wrap="square" numCol="1" anchor="t" anchorCtr="0" compatLnSpc="1">
            <a:prstTxWarp prst="textNoShape">
              <a:avLst/>
            </a:prstTxWarp>
          </a:bodyPr>
          <a:lstStyle/>
          <a:p>
            <a:pPr eaLnBrk="1" hangingPunct="1">
              <a:spcBef>
                <a:spcPct val="0"/>
              </a:spcBef>
            </a:pPr>
            <a:r>
              <a:rPr lang="en-US" smtClean="0">
                <a:cs typeface="Times New Roman" pitchFamily="18" charset="0"/>
              </a:rPr>
              <a:t>The quality of income ratio is computed as cash flow from operating activities divided by net income.</a:t>
            </a:r>
          </a:p>
          <a:p>
            <a:pPr eaLnBrk="1" hangingPunct="1">
              <a:spcBef>
                <a:spcPct val="0"/>
              </a:spcBef>
            </a:pPr>
            <a:endParaRPr lang="en-US" smtClean="0">
              <a:cs typeface="Times New Roman" pitchFamily="18" charset="0"/>
            </a:endParaRPr>
          </a:p>
          <a:p>
            <a:pPr eaLnBrk="1" hangingPunct="1">
              <a:spcBef>
                <a:spcPct val="0"/>
              </a:spcBef>
            </a:pPr>
            <a:r>
              <a:rPr lang="en-US" smtClean="0"/>
              <a:t>The quality of income ratio measures the portion of income that was generated in cash. All other things equal, a higher quality of income ratio indicates greater ability to finance operating and other cash needs from operating cash inflows. A higher ratio also indicates that it is less likely that the company is using aggressive revenue recognition policies to increase net income, and therefore is less likely to experience a decline in earnings in the future. When this ratio does not equal 1.0, analysts must establish the sources of the difference to determine the significance of the findings.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50000"/>
              </a:spcBef>
            </a:pPr>
            <a:r>
              <a:rPr lang="en-US" smtClean="0"/>
              <a:t>Now, let’s focus on preparing the investing section of the statement of cash flows. Here are the 2010 and 2011 balance sheets for National Beverage that we looked at earlier. The investing accounts are short-term investments and equipment.</a:t>
            </a:r>
          </a:p>
          <a:p>
            <a:pPr eaLnBrk="1" hangingPunct="1">
              <a:spcBef>
                <a:spcPct val="0"/>
              </a:spcBef>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50000"/>
              </a:spcBef>
            </a:pPr>
            <a:r>
              <a:rPr lang="en-US" smtClean="0"/>
              <a:t>The balance sheet indicates that property, plant, and equipment increased by $541 during the year. However, if you had access to additional company information, you would discover that the company actually purchased $11,389 of new equipment and sold old equipment for its book value of $77. This is offset by $10,771 in depreciation expense (as noted in the operating activities section). In the investing section, we need to show the total amount spent on purchasing equipment. </a:t>
            </a:r>
          </a:p>
          <a:p>
            <a:pPr eaLnBrk="1" hangingPunct="1">
              <a:spcBef>
                <a:spcPct val="0"/>
              </a:spcBef>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National Beverage’s records also indicate that it purchased $6,532 in short-term investments during the year for cash, which is an investing cash outflow. The company also sold short-term investments for $8,406, an amount equal to their net book value. Together, these investing items explain the $1,874 decrease in short-term investments reported on the balance sheet.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4754" name="Rectangle 3"/>
          <p:cNvSpPr>
            <a:spLocks noGrp="1" noChangeArrowheads="1"/>
          </p:cNvSpPr>
          <p:nvPr>
            <p:ph type="body" idx="1"/>
          </p:nvPr>
        </p:nvSpPr>
        <p:spPr bwMode="auto">
          <a:xfrm>
            <a:off x="935038" y="4387850"/>
            <a:ext cx="5140325" cy="4156075"/>
          </a:xfrm>
          <a:solidFill>
            <a:srgbClr val="FFFFFF"/>
          </a:solidFill>
        </p:spPr>
        <p:txBody>
          <a:bodyPr wrap="square" numCol="1" anchor="t" anchorCtr="0" compatLnSpc="1">
            <a:prstTxWarp prst="textNoShape">
              <a:avLst/>
            </a:prstTxWarp>
          </a:bodyPr>
          <a:lstStyle/>
          <a:p>
            <a:pPr eaLnBrk="1" hangingPunct="1">
              <a:spcBef>
                <a:spcPct val="0"/>
              </a:spcBef>
            </a:pPr>
            <a:r>
              <a:rPr lang="en-US" smtClean="0">
                <a:cs typeface="Times New Roman" pitchFamily="18" charset="0"/>
              </a:rPr>
              <a:t>The capital acquisition ratio is computed as cash flow from operating activities divided by cash paid for property, plant, and equipment.</a:t>
            </a:r>
          </a:p>
          <a:p>
            <a:pPr eaLnBrk="1" hangingPunct="1">
              <a:spcBef>
                <a:spcPct val="0"/>
              </a:spcBef>
            </a:pPr>
            <a:endParaRPr lang="en-US" smtClean="0">
              <a:cs typeface="Times New Roman" pitchFamily="18" charset="0"/>
            </a:endParaRPr>
          </a:p>
          <a:p>
            <a:pPr eaLnBrk="1" hangingPunct="1">
              <a:spcBef>
                <a:spcPct val="0"/>
              </a:spcBef>
            </a:pPr>
            <a:r>
              <a:rPr lang="en-US" smtClean="0"/>
              <a:t>The capital acquisitions ratio reflects the portion of purchases of property, plant, and equipment financed from operating activities (without the need for outside debt or equity financing or the sale of other investments or fixed assets). A high ratio indicates less need for outside financing for current and future expansion. It benefits the company because it provides the company opportunities for strategic acquisitions, avoids the cost of additional debt, and reduces the risk of bankruptcy that comes with additional leverage (see Chapter 10).</a:t>
            </a:r>
            <a:endParaRPr lang="en-US" smtClean="0">
              <a:cs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6802" name="Rectangle 3"/>
          <p:cNvSpPr>
            <a:spLocks noGrp="1" noChangeArrowheads="1"/>
          </p:cNvSpPr>
          <p:nvPr>
            <p:ph type="body" idx="1"/>
          </p:nvPr>
        </p:nvSpPr>
        <p:spPr bwMode="auto">
          <a:xfrm>
            <a:off x="935038" y="4387850"/>
            <a:ext cx="5140325" cy="4156075"/>
          </a:xfrm>
          <a:solidFill>
            <a:srgbClr val="FFFFFF"/>
          </a:solidFill>
        </p:spPr>
        <p:txBody>
          <a:bodyPr wrap="square" numCol="1" anchor="t" anchorCtr="0" compatLnSpc="1">
            <a:prstTxWarp prst="textNoShape">
              <a:avLst/>
            </a:prstTxWarp>
          </a:bodyPr>
          <a:lstStyle/>
          <a:p>
            <a:pPr eaLnBrk="1" hangingPunct="1">
              <a:spcBef>
                <a:spcPct val="0"/>
              </a:spcBef>
            </a:pPr>
            <a:r>
              <a:rPr lang="en-US" smtClean="0">
                <a:cs typeface="Times New Roman" pitchFamily="18" charset="0"/>
              </a:rPr>
              <a:t>Free cash flow is computed as cash flow from operating activities minus dividends minus capital expenditures. </a:t>
            </a:r>
          </a:p>
          <a:p>
            <a:pPr eaLnBrk="1" hangingPunct="1">
              <a:spcBef>
                <a:spcPct val="0"/>
              </a:spcBef>
            </a:pPr>
            <a:endParaRPr lang="en-US" smtClean="0">
              <a:cs typeface="Times New Roman" pitchFamily="18" charset="0"/>
            </a:endParaRPr>
          </a:p>
          <a:p>
            <a:pPr eaLnBrk="1" hangingPunct="1">
              <a:spcBef>
                <a:spcPct val="0"/>
              </a:spcBef>
            </a:pPr>
            <a:r>
              <a:rPr lang="en-US" smtClean="0"/>
              <a:t>Any positive free cash flow is available for additional capital expenditures, investments in other companies, and mergers and acquisitions without the need for external financing or reductions in dividends to shareholders. While free cash flow is considered a positive sign of financial flexibility, it also can represent a hidden cost to shareholders. Sometimes managers use free cash flow to pursue unprofitable investments just for the sake of growth or to obtain perquisites (such as fancy offices and corporate jets) that do not benefit the shareholders. In these cases, the shareholders would be better off if free cash flow were paid as additional dividends or used to repurchase the company’s stock on the open market. </a:t>
            </a:r>
            <a:endParaRPr lang="en-US" smtClean="0">
              <a:cs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73730"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Basically, the statement of cash flows explains how the amount of cash on the balance sheet at the beginning of the period became the amount of cash reported at the end of the period. For purposes of this statement, the definition of cash includes cash and cash equivalents. Cash equivalents are short-term, highly liquid investments that are both </a:t>
            </a:r>
          </a:p>
          <a:p>
            <a:pPr eaLnBrk="1" hangingPunct="1">
              <a:spcBef>
                <a:spcPct val="0"/>
              </a:spcBef>
            </a:pPr>
            <a:r>
              <a:rPr lang="en-US" smtClean="0"/>
              <a:t>1. Readily convertible to known amounts of cash, and</a:t>
            </a:r>
          </a:p>
          <a:p>
            <a:pPr eaLnBrk="1" hangingPunct="1">
              <a:spcBef>
                <a:spcPct val="0"/>
              </a:spcBef>
            </a:pPr>
            <a:r>
              <a:rPr lang="en-US" smtClean="0"/>
              <a:t>2. So near to maturity there is little risk that their value will change if interest rates change.</a:t>
            </a:r>
          </a:p>
          <a:p>
            <a:pPr eaLnBrk="1" hangingPunct="1">
              <a:spcBef>
                <a:spcPct val="0"/>
              </a:spcBef>
            </a:pPr>
            <a:endParaRPr lang="en-US" smtClean="0"/>
          </a:p>
          <a:p>
            <a:pPr eaLnBrk="1" hangingPunct="1">
              <a:spcBef>
                <a:spcPct val="0"/>
              </a:spcBef>
            </a:pPr>
            <a:r>
              <a:rPr lang="en-US" smtClean="0"/>
              <a:t>Generally, only investments with original maturities of three months or less qualify as cash equivalents under this definition. Examples of cash equivalents are Treasury bills (a form of short-term U.S. government debt), money market funds, and commercial paper (short-term notes payable issued by large corporations).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Financing activities are associated with generating capital from creditors and owners. This section of the cash flow statement reflects changes in two current liabilities: notes payable to financial institutions (often called short-term debt) and current maturities on long-term debt, as well as changes in long-term liabilities and stockholders’ equity account. These balance sheet accounts relate to the issuance and retirement of debt and stock and the payment of dividends.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89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Here are the 2010 and 2011 balance sheets for National Beverage that we looked at earlier. </a:t>
            </a:r>
          </a:p>
          <a:p>
            <a:pPr eaLnBrk="1" hangingPunct="1">
              <a:spcBef>
                <a:spcPct val="0"/>
              </a:spcBef>
            </a:pPr>
            <a:endParaRPr lang="en-US" smtClean="0"/>
          </a:p>
          <a:p>
            <a:pPr eaLnBrk="1" hangingPunct="1">
              <a:spcBef>
                <a:spcPct val="0"/>
              </a:spcBef>
            </a:pPr>
            <a:r>
              <a:rPr lang="en-US" smtClean="0"/>
              <a:t>National Beverage does not have any short-term debt owed to financial institutions, nor does it have any long-term debt with current maturities. </a:t>
            </a:r>
          </a:p>
          <a:p>
            <a:pPr eaLnBrk="1" hangingPunct="1">
              <a:spcBef>
                <a:spcPct val="0"/>
              </a:spcBef>
            </a:pPr>
            <a:endParaRPr lang="en-US" smtClean="0"/>
          </a:p>
          <a:p>
            <a:pPr eaLnBrk="1" hangingPunct="1">
              <a:spcBef>
                <a:spcPct val="0"/>
              </a:spcBef>
            </a:pPr>
            <a:r>
              <a:rPr lang="en-US" smtClean="0"/>
              <a:t>Analysis of changes in the balance sheet shows that long-term debt, contributed capital, and retained earnings changed during the period. </a:t>
            </a:r>
          </a:p>
          <a:p>
            <a:pPr eaLnBrk="1" hangingPunct="1">
              <a:spcBef>
                <a:spcPct val="0"/>
              </a:spcBef>
            </a:pPr>
            <a:endParaRPr lang="en-US" smtClean="0"/>
          </a:p>
          <a:p>
            <a:pPr eaLnBrk="1" hangingPunct="1">
              <a:spcBef>
                <a:spcPct val="0"/>
              </a:spcBef>
            </a:pPr>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During 2011, the company repaid $191 in principal on long-term debt. There were no additional borrowings on long-term debt.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National Beverage’s change in contributed capital resulted from two decisions. National Beverage did not repurchase any outstanding stock during the year, but the company did issue common stock to employees and others for $4,324 in cash, which is a financing cash inflow. This accounts for the $4,324 increase in contributed capital (the sum of common stock and additional paid-in capital). </a:t>
            </a:r>
            <a:endParaRPr lang="en-US" i="1" smtClean="0"/>
          </a:p>
          <a:p>
            <a:pPr eaLnBrk="1" hangingPunct="1">
              <a:spcBef>
                <a:spcPct val="0"/>
              </a:spcBef>
            </a:pPr>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27100" eaLnBrk="1" hangingPunct="1">
              <a:spcBef>
                <a:spcPct val="0"/>
              </a:spcBef>
            </a:pPr>
            <a:r>
              <a:rPr lang="en-US" smtClean="0"/>
              <a:t>Finally, retained earnings should be analyzed. Retained earnings rise when income is earned and fall when dividends are declared and paid. National Beverage earned $40,754 in income and paid $106,314 in dividends during 2011, resulting in a decrease in retained earnings of $65,560 and an ending balance of $65,207. </a:t>
            </a:r>
            <a:endParaRPr lang="en-US" i="1" smtClean="0"/>
          </a:p>
          <a:p>
            <a:pPr defTabSz="927100" eaLnBrk="1" hangingPunct="1">
              <a:spcBef>
                <a:spcPct val="0"/>
              </a:spcBef>
            </a:pPr>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long-term growth of a company is normally financed from three sources: internally generated funds (cash from operating activities), the issuance of stock, and money borrowed on a long-term basis. As we discussed in Chapter 10, companies can adopt a number of different capital structures (the balance of debt and equity). The financing sources that management uses to fund growth will have an important impact on the firm’s risk and return characteristics. The statement of cash flows shows how management has elected to fund its growth. This information is used by analysts who wish to evaluate the capital structure and growth potential of a business.</a:t>
            </a:r>
          </a:p>
          <a:p>
            <a:pPr eaLnBrk="1" hangingPunct="1">
              <a:spcBef>
                <a:spcPct val="0"/>
              </a:spcBef>
            </a:pPr>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1924" name="Rectangle 3"/>
          <p:cNvSpPr>
            <a:spLocks noGrp="1" noChangeArrowheads="1"/>
          </p:cNvSpPr>
          <p:nvPr>
            <p:ph type="body" idx="1"/>
          </p:nvPr>
        </p:nvSpPr>
        <p:spPr bwMode="auto">
          <a:xfrm>
            <a:off x="935038" y="4387850"/>
            <a:ext cx="5140325" cy="4156075"/>
          </a:xfrm>
          <a:solidFill>
            <a:srgbClr val="FFFFFF"/>
          </a:solidFill>
          <a:ln>
            <a:miter lim="800000"/>
            <a:headEnd/>
            <a:tailEnd/>
          </a:ln>
        </p:spPr>
        <p:txBody>
          <a:bodyPr wrap="square" numCol="1" anchor="t" anchorCtr="0" compatLnSpc="1">
            <a:prstTxWarp prst="textNoShape">
              <a:avLst/>
            </a:prstTxWarp>
            <a:normAutofit lnSpcReduction="10000"/>
          </a:bodyPr>
          <a:lstStyle/>
          <a:p>
            <a:pPr eaLnBrk="1" fontAlgn="auto" hangingPunct="1">
              <a:spcBef>
                <a:spcPts val="0"/>
              </a:spcBef>
              <a:spcAft>
                <a:spcPts val="0"/>
              </a:spcAft>
              <a:defRPr/>
            </a:pPr>
            <a:r>
              <a:rPr lang="en-US" dirty="0" smtClean="0"/>
              <a:t>As you can see, when the net increase or decrease in cash and cash equivalents is added to the cash and cash equivalents taken from the beginning of the period balance sheet, it equals the cash and cash equivalents amount reported on the end of the period balance sheet. Companies also must provide two other disclosures related to the statement of cash flows. If the company uses the direct method for computing cash flow from operations, it must present the reconciliation of net income to cash flow from operations.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Certain transactions are important investing and financing activities but have no cash flow effects. These are called noncash investing and financing activities. For example, the purchase of a $100,000 building with a $100,000 mortgage given by the former owner does not cause either an inflow or an outflow of cash. As a result, these noncash activities are not listed in the three main sections of the statement of cash flows. However, supplemental disclosure of these transactions is required, in either narrative or schedule form. National Beverage’s statement of cash flows does not list any noncash investing and financing activities. However, when Continental Airlines purchases airplanes, the manufacturer provides some of the financing for those purchases. These amounts are disclosed at the bottom of its statement of cash flows.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Companies that use the indirect method of presenting cash flows from operations also must provide two other figures: cash paid for interest and cash paid for income taxes. These are normally listed at the bottom of the statement or in the notes.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95234"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Supplement A: Reporting Cash Flows from Operating Activities—Direct Method</a:t>
            </a:r>
          </a:p>
          <a:p>
            <a:pPr eaLnBrk="1" hangingPunct="1">
              <a:spcBef>
                <a:spcPct val="0"/>
              </a:spcBef>
            </a:pPr>
            <a:endParaRPr lang="en-US" smtClean="0"/>
          </a:p>
          <a:p>
            <a:pPr eaLnBrk="1" hangingPunct="1">
              <a:spcBef>
                <a:spcPct val="0"/>
              </a:spcBef>
            </a:pPr>
            <a:r>
              <a:rPr lang="en-US" smtClean="0"/>
              <a:t>The direct method presents a summary of all operating transactions that result in either a debit or a credit to cash. It is prepared by adjusting each item on the income statement from an accrual basis to a cash basis. This slide summarizes the way to adjust income statement items to a cash basis. For example, when sales are recorded, accounts receivable increases, and when cash is collected, accounts receivable decreases. Thus, to convert sales revenue from the accrual basis to the cash basis we would add a decrease in accounts receivable or subtract an increase in accounts receivable. Take a minute and review the other computations on this slide.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is the operating activities section of the statement of cash flows for National Beverage Corp. prepared using the direct method. Notice that the net cash provided by operating activities of $50,425 is the same as that derived using the indirect method.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6" name="Rectangle 3"/>
          <p:cNvSpPr>
            <a:spLocks noGrp="1" noChangeArrowheads="1"/>
          </p:cNvSpPr>
          <p:nvPr>
            <p:ph type="body" idx="1"/>
          </p:nvPr>
        </p:nvSpPr>
        <p:spPr bwMode="auto"/>
        <p:txBody>
          <a:bodyPr wrap="square" numCol="1" anchor="t" anchorCtr="0" compatLnSpc="1">
            <a:prstTxWarp prst="textNoShape">
              <a:avLst/>
            </a:prstTxWarp>
          </a:bodyPr>
          <a:lstStyle/>
          <a:p>
            <a:pPr marL="232075" indent="-232075" eaLnBrk="1" fontAlgn="auto" hangingPunct="1">
              <a:spcBef>
                <a:spcPct val="50000"/>
              </a:spcBef>
              <a:spcAft>
                <a:spcPts val="0"/>
              </a:spcAft>
              <a:defRPr/>
            </a:pPr>
            <a:r>
              <a:rPr lang="en-US" dirty="0" smtClean="0"/>
              <a:t>Chapter Supplement B: Adjustments for Gains and Losses on Sale of Long-term Assets: Indirect Method</a:t>
            </a:r>
          </a:p>
          <a:p>
            <a:pPr marL="232075" indent="-232075" eaLnBrk="1" fontAlgn="auto" hangingPunct="1">
              <a:spcBef>
                <a:spcPct val="50000"/>
              </a:spcBef>
              <a:spcAft>
                <a:spcPts val="0"/>
              </a:spcAft>
              <a:defRPr/>
            </a:pPr>
            <a:endParaRPr lang="en-US" dirty="0" smtClean="0"/>
          </a:p>
          <a:p>
            <a:pPr eaLnBrk="1" fontAlgn="auto" hangingPunct="1">
              <a:spcBef>
                <a:spcPts val="0"/>
              </a:spcBef>
              <a:spcAft>
                <a:spcPts val="0"/>
              </a:spcAft>
              <a:defRPr/>
            </a:pPr>
            <a:r>
              <a:rPr lang="en-US" dirty="0" smtClean="0"/>
              <a:t>As noted earlier, the operating activities section of the statement prepared using the indirect method may include an adjustment for gains and losses on sale of long-term assets reported on the income statement. As discussed in Chapter 8, when property, plant, and equipment with an original cost of $10,000 and accumulated depreciation of $4,000 is sold for $8,000 cash, the following entry is made: debit cash $8,000, debit accumulated depreciation $4,000, credit equipment $10,000, and credit gain on disposal $2,000.</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 cash inflow of $8,000 is an investing cash inflow, but the reported gain of $2,000 was also shown on the income statement. Because the gain was included in the computation of income, it is necessary to remove (subtract) the $2,000 gain from the Operating Activities section of the statement to avoid double counting.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7042" name="Rectangle 3"/>
          <p:cNvSpPr>
            <a:spLocks noGrp="1" noChangeArrowheads="1"/>
          </p:cNvSpPr>
          <p:nvPr>
            <p:ph type="body" idx="1"/>
          </p:nvPr>
        </p:nvSpPr>
        <p:spPr bwMode="auto">
          <a:xfrm>
            <a:off x="935038" y="4387850"/>
            <a:ext cx="5140325" cy="4156075"/>
          </a:xfrm>
          <a:solidFill>
            <a:srgbClr val="FFFFFF"/>
          </a:solidFill>
        </p:spPr>
        <p:txBody>
          <a:bodyPr wrap="square" numCol="1" anchor="t" anchorCtr="0" compatLnSpc="1">
            <a:prstTxWarp prst="textNoShape">
              <a:avLst/>
            </a:prstTxWarp>
          </a:bodyPr>
          <a:lstStyle/>
          <a:p>
            <a:pPr eaLnBrk="1" hangingPunct="1">
              <a:spcBef>
                <a:spcPct val="0"/>
              </a:spcBef>
            </a:pPr>
            <a:r>
              <a:rPr lang="en-US" smtClean="0"/>
              <a:t>The statement of cash flows reports cash inflows and outflows in three broad categories: operating activities, investing activities, and financing activities. </a:t>
            </a:r>
          </a:p>
          <a:p>
            <a:pPr eaLnBrk="1" hangingPunct="1">
              <a:spcBef>
                <a:spcPct val="0"/>
              </a:spcBef>
            </a:pPr>
            <a:endParaRPr lang="en-US" smtClean="0"/>
          </a:p>
          <a:p>
            <a:pPr eaLnBrk="1" hangingPunct="1">
              <a:spcBef>
                <a:spcPct val="0"/>
              </a:spcBef>
            </a:pPr>
            <a:r>
              <a:rPr lang="en-US" smtClean="0"/>
              <a:t>The operating activities section reports the cash inflows and outflows directly related to earnings from normal operations.</a:t>
            </a:r>
          </a:p>
          <a:p>
            <a:pPr eaLnBrk="1" hangingPunct="1">
              <a:spcBef>
                <a:spcPct val="0"/>
              </a:spcBef>
            </a:pPr>
            <a:endParaRPr lang="en-US" smtClean="0"/>
          </a:p>
          <a:p>
            <a:pPr eaLnBrk="1" hangingPunct="1">
              <a:spcBef>
                <a:spcPct val="0"/>
              </a:spcBef>
            </a:pPr>
            <a:r>
              <a:rPr lang="en-US" smtClean="0"/>
              <a:t>The investing activities section reports the cash effects of the acquisition and disposition of assets (other than inventory and cash equivalents).</a:t>
            </a:r>
          </a:p>
          <a:p>
            <a:pPr eaLnBrk="1" hangingPunct="1">
              <a:spcBef>
                <a:spcPct val="0"/>
              </a:spcBef>
            </a:pPr>
            <a:endParaRPr lang="en-US" smtClean="0"/>
          </a:p>
          <a:p>
            <a:pPr eaLnBrk="1" hangingPunct="1">
              <a:spcBef>
                <a:spcPct val="0"/>
              </a:spcBef>
            </a:pPr>
            <a:r>
              <a:rPr lang="en-US" smtClean="0"/>
              <a:t>The financing activities section reports the cash effects of the sale or repurchase of shares, the issuance or repayment of debt securities, and the payment of cash dividends.</a:t>
            </a:r>
          </a:p>
          <a:p>
            <a:pPr eaLnBrk="1" hangingPunct="1">
              <a:spcBef>
                <a:spcPct val="0"/>
              </a:spcBef>
            </a:pPr>
            <a:endParaRPr lang="en-US" smtClean="0"/>
          </a:p>
          <a:p>
            <a:pPr eaLnBrk="1" hangingPunct="1">
              <a:spcBef>
                <a:spcPct val="0"/>
              </a:spcBef>
            </a:pPr>
            <a:r>
              <a:rPr lang="en-US" smtClean="0"/>
              <a:t>We will discuss each of these sections in more detail in the next few slides. </a:t>
            </a:r>
          </a:p>
          <a:p>
            <a:pPr eaLnBrk="1" hangingPunct="1">
              <a:spcBef>
                <a:spcPct val="0"/>
              </a:spcBef>
            </a:pPr>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7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Based on the idea that changes in cash must equal the sum of the changes in all other balance sheet accounts, we can use T-accounts to analyze cash flows as follows:</a:t>
            </a:r>
          </a:p>
          <a:p>
            <a:pPr eaLnBrk="1" hangingPunct="1">
              <a:spcBef>
                <a:spcPct val="0"/>
              </a:spcBef>
              <a:buFontTx/>
              <a:buAutoNum type="arabicPeriod"/>
            </a:pPr>
            <a:r>
              <a:rPr lang="en-US" smtClean="0"/>
              <a:t>Prepare a single large T-account to represent the changes that have taken place in cash, subdivided into the three sections of the cash flow statement.</a:t>
            </a:r>
          </a:p>
          <a:p>
            <a:pPr eaLnBrk="1" hangingPunct="1">
              <a:spcBef>
                <a:spcPct val="0"/>
              </a:spcBef>
              <a:buFontTx/>
              <a:buAutoNum type="arabicPeriod"/>
            </a:pPr>
            <a:r>
              <a:rPr lang="en-US" smtClean="0"/>
              <a:t>Prepare additional T-accounts for all noncash balance sheet accounts, entering the beginning and ending balance in each noncash balance sheet T-Account. </a:t>
            </a:r>
          </a:p>
          <a:p>
            <a:pPr eaLnBrk="1" hangingPunct="1">
              <a:spcBef>
                <a:spcPct val="0"/>
              </a:spcBef>
              <a:buFontTx/>
              <a:buAutoNum type="arabicPeriod"/>
            </a:pPr>
            <a:r>
              <a:rPr lang="en-US" smtClean="0"/>
              <a:t>Enter the transactions affecting cash in each noncash balance sheet T-account and in the proper section of the cash T-account until all changes in noncash balance sheet accounts have been account for.</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3426" name="Rectangle 3"/>
          <p:cNvSpPr>
            <a:spLocks noGrp="1" noChangeArrowheads="1"/>
          </p:cNvSpPr>
          <p:nvPr>
            <p:ph type="body" idx="1"/>
          </p:nvPr>
        </p:nvSpPr>
        <p:spPr bwMode="auto">
          <a:xfrm>
            <a:off x="935038" y="4387850"/>
            <a:ext cx="5140325" cy="4156075"/>
          </a:xfrm>
          <a:solidFill>
            <a:srgbClr val="FFFFFF"/>
          </a:solidFill>
        </p:spPr>
        <p:txBody>
          <a:bodyPr wrap="square" numCol="1" anchor="t" anchorCtr="0" compatLnSpc="1">
            <a:prstTxWarp prst="textNoShape">
              <a:avLst/>
            </a:prstTxWarp>
          </a:bodyPr>
          <a:lstStyle/>
          <a:p>
            <a:pPr defTabSz="927100" eaLnBrk="1" hangingPunct="1">
              <a:spcBef>
                <a:spcPct val="0"/>
              </a:spcBef>
            </a:pPr>
            <a:r>
              <a:rPr lang="en-US" smtClean="0"/>
              <a:t>Here is the cash balance sheet T-account for National Beverage Corp. The T-account for cash shows increases in cash as debits and decreases in cash as credits. Notice how each major section of the T-Account matches the three major sections of the statement of cash flows: operating activities, investing activities, and financing activities. Also, notice how each change in the cash T-account has a number referencing the change in the noncash balance sheet T-accounts on the next slide.</a:t>
            </a:r>
          </a:p>
          <a:p>
            <a:pPr defTabSz="927100" eaLnBrk="1" hangingPunct="1">
              <a:spcBef>
                <a:spcPct val="0"/>
              </a:spcBef>
            </a:pPr>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defTabSz="927100" eaLnBrk="1" hangingPunct="1">
              <a:spcBef>
                <a:spcPct val="0"/>
              </a:spcBef>
            </a:pPr>
            <a:r>
              <a:rPr lang="en-US" smtClean="0"/>
              <a:t>Here are the noncash balance sheet T-accounts for National Beverage Corp. Notice how each change in the noncash balance sheet T-accounts has a number referencing the change in the cash T-account on the preceding slide.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End of chapter 12.</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1506" name="Rectangle 3"/>
          <p:cNvSpPr>
            <a:spLocks noGrp="1" noChangeArrowheads="1"/>
          </p:cNvSpPr>
          <p:nvPr>
            <p:ph type="body" idx="1"/>
          </p:nvPr>
        </p:nvSpPr>
        <p:spPr bwMode="auto">
          <a:xfrm>
            <a:off x="935038" y="4387850"/>
            <a:ext cx="5140325" cy="4156075"/>
          </a:xfrm>
          <a:solidFill>
            <a:srgbClr val="FFFFFF"/>
          </a:solidFill>
        </p:spPr>
        <p:txBody>
          <a:bodyPr wrap="square" numCol="1" anchor="t" anchorCtr="0" compatLnSpc="1">
            <a:prstTxWarp prst="textNoShape">
              <a:avLst/>
            </a:prstTxWarp>
          </a:bodyPr>
          <a:lstStyle/>
          <a:p>
            <a:pPr eaLnBrk="1" hangingPunct="1">
              <a:spcBef>
                <a:spcPct val="0"/>
              </a:spcBef>
            </a:pPr>
            <a:r>
              <a:rPr lang="en-US" smtClean="0"/>
              <a:t>Many decisions benefit from information about the company’s underlying cash flow process. Cash continually flows into and out of an active business. This graphic illustrates several examples of cash inflows and outflows classified as operating, investing and financing activities. Take a few minutes to review these examples before we take a closer look at each section.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23554"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statement of cash flows reports cash inflows and outflows in three broad categories: (1) operating activities, (2) investing activities, and (3) financing activities. In addition to the three sections (operating, investing, and financing), there is also a cash reconciliation at the bottom of the statement. The ending cash balance on the statement of cash flows should agree with the cash balance on the balance sheet. </a:t>
            </a:r>
          </a:p>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5602" name="Rectangle 3"/>
          <p:cNvSpPr>
            <a:spLocks noGrp="1" noChangeArrowheads="1"/>
          </p:cNvSpPr>
          <p:nvPr>
            <p:ph type="body" idx="1"/>
          </p:nvPr>
        </p:nvSpPr>
        <p:spPr bwMode="auto">
          <a:xfrm>
            <a:off x="935038" y="4387850"/>
            <a:ext cx="5140325" cy="4156075"/>
          </a:xfrm>
          <a:solidFill>
            <a:srgbClr val="FFFFFF"/>
          </a:solidFill>
        </p:spPr>
        <p:txBody>
          <a:bodyPr wrap="square" numCol="1" anchor="t" anchorCtr="0" compatLnSpc="1">
            <a:prstTxWarp prst="textNoShape">
              <a:avLst/>
            </a:prstTxWarp>
          </a:bodyPr>
          <a:lstStyle/>
          <a:p>
            <a:pPr eaLnBrk="1" hangingPunct="1">
              <a:spcBef>
                <a:spcPct val="0"/>
              </a:spcBef>
            </a:pPr>
            <a:r>
              <a:rPr lang="en-US" smtClean="0"/>
              <a:t>There are two acceptable formats for presenting the cash flows from operating activities, the first section on the statement of cash flows. The direct method reports components of cash flows from operating activities as gross receipts and gross payments. The indirect method adjusts net income to obtain cash flows from operating activities. Note that no matter which format is used, the same amount of net cash flows from operating activities is generated.</a:t>
            </a:r>
          </a:p>
          <a:p>
            <a:pPr eaLnBrk="1" hangingPunct="1">
              <a:spcBef>
                <a:spcPct val="0"/>
              </a:spcBef>
            </a:pPr>
            <a:endParaRPr lang="en-US" smtClean="0">
              <a:solidFill>
                <a:schemeClr val="bg2"/>
              </a:solidFill>
            </a:endParaRPr>
          </a:p>
          <a:p>
            <a:pPr eaLnBrk="1" hangingPunct="1">
              <a:spcBef>
                <a:spcPct val="0"/>
              </a:spcBef>
            </a:pPr>
            <a:r>
              <a:rPr lang="en-US" smtClean="0"/>
              <a:t>National Beverage uses the indirect method. The indirect method is used by almost 99% of large U.S. companies. </a:t>
            </a:r>
          </a:p>
          <a:p>
            <a:pPr eaLnBrk="1" hangingPunct="1">
              <a:spcBef>
                <a:spcPct val="0"/>
              </a:spcBef>
            </a:pPr>
            <a:endParaRPr lang="en-US" smtClean="0">
              <a:solidFill>
                <a:schemeClr val="bg2"/>
              </a:solidFill>
            </a:endParaRPr>
          </a:p>
          <a:p>
            <a:pPr eaLnBrk="1" hangingPunct="1">
              <a:spcBef>
                <a:spcPct val="0"/>
              </a:spcBef>
            </a:pPr>
            <a:r>
              <a:rPr lang="en-US" smtClean="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8674" name="Rectangle 3"/>
          <p:cNvSpPr>
            <a:spLocks noGrp="1" noChangeArrowheads="1"/>
          </p:cNvSpPr>
          <p:nvPr>
            <p:ph type="body" idx="1"/>
          </p:nvPr>
        </p:nvSpPr>
        <p:spPr bwMode="auto">
          <a:xfrm>
            <a:off x="935038" y="4387850"/>
            <a:ext cx="5140325" cy="4156075"/>
          </a:xfrm>
          <a:solidFill>
            <a:srgbClr val="FFFFFF"/>
          </a:solidFill>
        </p:spPr>
        <p:txBody>
          <a:bodyPr wrap="square" numCol="1" anchor="t" anchorCtr="0" compatLnSpc="1">
            <a:prstTxWarp prst="textNoShape">
              <a:avLst/>
            </a:prstTxWarp>
          </a:bodyPr>
          <a:lstStyle/>
          <a:p>
            <a:pPr eaLnBrk="1" hangingPunct="1">
              <a:spcBef>
                <a:spcPct val="0"/>
              </a:spcBef>
            </a:pPr>
            <a:r>
              <a:rPr lang="en-US" smtClean="0"/>
              <a:t>Cash flows from operating activities are cash inflows and outflows directly related to earnings from normal operations. Cash inflows include cash received from customers and dividends and interest on investments in other companies. Cash outflows include cash paid for purchases of goods for resale and services, salaries and wages, income taxes and interest on liabilities. The cash flows in this section are illustrated in the examples in this slide.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0722" name="Rectangle 3"/>
          <p:cNvSpPr>
            <a:spLocks noGrp="1" noChangeArrowheads="1"/>
          </p:cNvSpPr>
          <p:nvPr>
            <p:ph type="body" idx="1"/>
          </p:nvPr>
        </p:nvSpPr>
        <p:spPr bwMode="auto">
          <a:xfrm>
            <a:off x="935038" y="4387850"/>
            <a:ext cx="5140325" cy="4156075"/>
          </a:xfrm>
          <a:solidFill>
            <a:srgbClr val="FFFFFF"/>
          </a:solidFill>
        </p:spPr>
        <p:txBody>
          <a:bodyPr wrap="square" numCol="1" anchor="t" anchorCtr="0" compatLnSpc="1">
            <a:prstTxWarp prst="textNoShape">
              <a:avLst/>
            </a:prstTxWarp>
          </a:bodyPr>
          <a:lstStyle/>
          <a:p>
            <a:pPr eaLnBrk="1" hangingPunct="1">
              <a:spcBef>
                <a:spcPct val="0"/>
              </a:spcBef>
            </a:pPr>
            <a:r>
              <a:rPr lang="en-US" smtClean="0"/>
              <a:t>Cash flows from investing activities are cash inflows and outflows related to the acquisition or sale of productive facilities and investments in the securities of other companies. Included in this classification are cash payments to acquire property, plant and equipment, and investment in securities of other companies. When these assets later are sold, any cash receipts from their disposition also are classified as investing activities. The cash flows in this section are illustrated in the examples in this slide. </a:t>
            </a:r>
          </a:p>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8"/>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9"/>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6"/>
          <p:cNvSpPr txBox="1"/>
          <p:nvPr userDrawn="1"/>
        </p:nvSpPr>
        <p:spPr>
          <a:xfrm>
            <a:off x="914400" y="4495800"/>
            <a:ext cx="7391400" cy="1477963"/>
          </a:xfrm>
          <a:prstGeom prst="rect">
            <a:avLst/>
          </a:prstGeom>
          <a:noFill/>
        </p:spPr>
        <p:txBody>
          <a:bodyPr>
            <a:spAutoFit/>
          </a:bodyPr>
          <a:lstStyle/>
          <a:p>
            <a:pPr fontAlgn="auto">
              <a:spcBef>
                <a:spcPts val="0"/>
              </a:spcBef>
              <a:spcAft>
                <a:spcPts val="0"/>
              </a:spcAft>
              <a:defRPr/>
            </a:pPr>
            <a:r>
              <a:rPr lang="en-US" dirty="0">
                <a:solidFill>
                  <a:schemeClr val="accent1">
                    <a:lumMod val="50000"/>
                  </a:schemeClr>
                </a:solidFill>
                <a:latin typeface="+mn-lt"/>
              </a:rPr>
              <a:t>PowerPoint Authors:</a:t>
            </a:r>
          </a:p>
          <a:p>
            <a:pPr fontAlgn="auto">
              <a:spcBef>
                <a:spcPts val="0"/>
              </a:spcBef>
              <a:spcAft>
                <a:spcPts val="0"/>
              </a:spcAft>
              <a:defRPr/>
            </a:pPr>
            <a:r>
              <a:rPr lang="en-US" dirty="0">
                <a:solidFill>
                  <a:schemeClr val="accent1">
                    <a:lumMod val="50000"/>
                  </a:schemeClr>
                </a:solidFill>
                <a:latin typeface="+mn-lt"/>
              </a:rPr>
              <a:t>	Susan Coomer Galbreath, Ph.D., CPA</a:t>
            </a:r>
          </a:p>
          <a:p>
            <a:pPr fontAlgn="auto">
              <a:spcBef>
                <a:spcPts val="0"/>
              </a:spcBef>
              <a:spcAft>
                <a:spcPts val="0"/>
              </a:spcAft>
              <a:defRPr/>
            </a:pPr>
            <a:r>
              <a:rPr lang="en-US" dirty="0">
                <a:solidFill>
                  <a:schemeClr val="accent1">
                    <a:lumMod val="50000"/>
                  </a:schemeClr>
                </a:solidFill>
                <a:latin typeface="+mn-lt"/>
              </a:rPr>
              <a:t>	Charles W Caldwell, D.B.A., CMA</a:t>
            </a:r>
          </a:p>
          <a:p>
            <a:pPr fontAlgn="auto">
              <a:spcBef>
                <a:spcPts val="0"/>
              </a:spcBef>
              <a:spcAft>
                <a:spcPts val="0"/>
              </a:spcAft>
              <a:defRPr/>
            </a:pPr>
            <a:r>
              <a:rPr lang="en-US" dirty="0">
                <a:solidFill>
                  <a:schemeClr val="accent1">
                    <a:lumMod val="50000"/>
                  </a:schemeClr>
                </a:solidFill>
                <a:latin typeface="+mn-lt"/>
              </a:rPr>
              <a:t>	Jon A. Booker, Ph.D., CPA, CIA</a:t>
            </a:r>
          </a:p>
          <a:p>
            <a:pPr fontAlgn="auto">
              <a:spcBef>
                <a:spcPts val="0"/>
              </a:spcBef>
              <a:spcAft>
                <a:spcPts val="0"/>
              </a:spcAft>
              <a:defRPr/>
            </a:pPr>
            <a:r>
              <a:rPr lang="en-US" dirty="0">
                <a:solidFill>
                  <a:schemeClr val="accent1">
                    <a:lumMod val="50000"/>
                  </a:schemeClr>
                </a:solidFill>
                <a:latin typeface="+mn-lt"/>
              </a:rPr>
              <a:t>	Cynthia J. Rooney, Ph.D., CPA</a:t>
            </a:r>
          </a:p>
        </p:txBody>
      </p:sp>
      <p:sp>
        <p:nvSpPr>
          <p:cNvPr id="2" name="Title 1"/>
          <p:cNvSpPr>
            <a:spLocks noGrp="1"/>
          </p:cNvSpPr>
          <p:nvPr>
            <p:ph type="ctrTitle"/>
          </p:nvPr>
        </p:nvSpPr>
        <p:spPr>
          <a:xfrm>
            <a:off x="457200" y="76200"/>
            <a:ext cx="7772400" cy="2971799"/>
          </a:xfrm>
        </p:spPr>
        <p:txBody>
          <a:bodyPr anchor="ctr">
            <a:noAutofit/>
          </a:bodyPr>
          <a:lstStyle>
            <a:lvl1pPr>
              <a:lnSpc>
                <a:spcPct val="100000"/>
              </a:lnSpc>
              <a:defRPr sz="4000" spc="-8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3276600"/>
            <a:ext cx="7772400" cy="868680"/>
          </a:xfrm>
        </p:spPr>
        <p:txBody>
          <a:bodyPr/>
          <a:lstStyle>
            <a:lvl1pPr marL="0" indent="0" algn="l">
              <a:buNone/>
              <a:defRPr b="0" cap="all" spc="120" baseline="0">
                <a:solidFill>
                  <a:schemeClr val="accent5">
                    <a:lumMod val="50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a:t>12-</a:t>
            </a:r>
            <a:fld id="{C3F000E8-F824-44F8-83F5-6D4F05EDA5F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7772400" cy="7772400"/>
          </a:xfrm>
        </p:spPr>
        <p:txBody>
          <a:bodyPr anchor="ctr">
            <a:noAutofit/>
          </a:bodyPr>
          <a:lstStyle>
            <a:lvl1pPr algn="l">
              <a:lnSpc>
                <a:spcPct val="100000"/>
              </a:lnSpc>
              <a:defRPr sz="3200" b="0" cap="all" spc="-80" baseline="0">
                <a:solidFill>
                  <a:schemeClr val="accent5">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04800" y="228600"/>
            <a:ext cx="7772400" cy="1066800"/>
          </a:xfrm>
        </p:spPr>
        <p:txBody>
          <a:bodyPr anchor="b">
            <a:normAutofit/>
          </a:bodyPr>
          <a:lstStyle>
            <a:lvl1pPr marL="0" indent="0">
              <a:buNone/>
              <a:defRPr sz="3200" b="0" cap="all" spc="12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t>12-</a:t>
            </a:r>
            <a:fld id="{FA05D76C-FA92-45B8-964A-D6EC8922AB0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33400" y="1574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1574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n-US"/>
              <a:t>12-</a:t>
            </a:r>
            <a:fld id="{D3C69B81-CF53-44B3-A30C-8B3443ABB68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48640" y="1600200"/>
            <a:ext cx="3733800" cy="639762"/>
          </a:xfrm>
        </p:spPr>
        <p:txBody>
          <a:bodyPr anchor="b">
            <a:noAutofit/>
          </a:bodyPr>
          <a:lstStyle>
            <a:lvl1pPr marL="0" indent="0">
              <a:buNone/>
              <a:defRPr sz="1800" b="0" cap="all" spc="1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33400" y="2313432"/>
            <a:ext cx="373380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600200"/>
            <a:ext cx="3669792" cy="639762"/>
          </a:xfrm>
        </p:spPr>
        <p:txBody>
          <a:bodyPr anchor="b">
            <a:noAutofit/>
          </a:bodyPr>
          <a:lstStyle>
            <a:lvl1pPr marL="0" indent="0">
              <a:buNone/>
              <a:defRPr lang="en-US" sz="1800" b="0" kern="1200" cap="all" spc="100" baseline="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093208" y="2331720"/>
            <a:ext cx="3669792"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en-US"/>
              <a:t>12-</a:t>
            </a:r>
            <a:fld id="{EC7CFC88-644D-48F2-8A46-CBD649A1141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a:t>12-</a:t>
            </a:r>
            <a:fld id="{5E197307-352C-4CF9-B0F7-C03BF14B239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12-</a:t>
            </a:r>
            <a:fld id="{F7E9E424-2D2C-4A1B-AF1A-66424317CF1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382000" cy="1371600"/>
          </a:xfrm>
          <a:prstGeom prst="rect">
            <a:avLst/>
          </a:prstGeom>
        </p:spPr>
        <p:txBody>
          <a:bodyPr vert="horz" lIns="91440" tIns="45720" rIns="91440" bIns="45720" rtlCol="0" anchor="b">
            <a:normAutofit/>
          </a:bodyPr>
          <a:lstStyle/>
          <a:p>
            <a:r>
              <a:rPr lang="en-US" dirty="0" smtClean="0"/>
              <a:t>Click to edit title style</a:t>
            </a:r>
            <a:endParaRPr lang="en-US" dirty="0"/>
          </a:p>
        </p:txBody>
      </p:sp>
      <p:sp>
        <p:nvSpPr>
          <p:cNvPr id="16387" name="Text Placeholder 2"/>
          <p:cNvSpPr>
            <a:spLocks noGrp="1"/>
          </p:cNvSpPr>
          <p:nvPr>
            <p:ph type="body" idx="1"/>
          </p:nvPr>
        </p:nvSpPr>
        <p:spPr bwMode="auto">
          <a:xfrm>
            <a:off x="457200" y="1752600"/>
            <a:ext cx="8382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3"/>
          </p:nvPr>
        </p:nvSpPr>
        <p:spPr>
          <a:xfrm>
            <a:off x="7315200" y="6573838"/>
            <a:ext cx="1676400" cy="284162"/>
          </a:xfrm>
          <a:prstGeom prst="rect">
            <a:avLst/>
          </a:prstGeom>
        </p:spPr>
        <p:txBody>
          <a:bodyPr vert="horz" lIns="91440" tIns="45720" rIns="91440" bIns="45720" rtlCol="0" anchor="t"/>
          <a:lstStyle>
            <a:lvl1pPr algn="r" fontAlgn="auto">
              <a:spcBef>
                <a:spcPts val="0"/>
              </a:spcBef>
              <a:spcAft>
                <a:spcPts val="0"/>
              </a:spcAft>
              <a:defRPr sz="1000">
                <a:solidFill>
                  <a:schemeClr val="tx1"/>
                </a:solidFill>
                <a:latin typeface="+mn-lt"/>
              </a:defRPr>
            </a:lvl1pPr>
          </a:lstStyle>
          <a:p>
            <a:pPr>
              <a:defRPr/>
            </a:pPr>
            <a:r>
              <a:rPr lang="en-US"/>
              <a:t>12-</a:t>
            </a:r>
            <a:fld id="{467BBADC-088F-4426-B14D-B3C0B7435A2E}" type="slidenum">
              <a:rPr lang="en-US"/>
              <a:pPr>
                <a:defRPr/>
              </a:pPr>
              <a:t>‹#›</a:t>
            </a:fld>
            <a:endParaRPr lang="en-US"/>
          </a:p>
        </p:txBody>
      </p:sp>
      <p:sp>
        <p:nvSpPr>
          <p:cNvPr id="7" name="Rectangle 6"/>
          <p:cNvSpPr/>
          <p:nvPr/>
        </p:nvSpPr>
        <p:spPr>
          <a:xfrm>
            <a:off x="9001125" y="0"/>
            <a:ext cx="142875"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9001125" y="1371600"/>
            <a:ext cx="142875"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908" r:id="rId1"/>
    <p:sldLayoutId id="2147483902" r:id="rId2"/>
    <p:sldLayoutId id="2147483903" r:id="rId3"/>
    <p:sldLayoutId id="2147483904" r:id="rId4"/>
    <p:sldLayoutId id="2147483905" r:id="rId5"/>
    <p:sldLayoutId id="2147483906" r:id="rId6"/>
    <p:sldLayoutId id="2147483907" r:id="rId7"/>
  </p:sldLayoutIdLst>
  <p:timing>
    <p:tnLst>
      <p:par>
        <p:cTn id="1" dur="indefinite" restart="never" nodeType="tmRoot"/>
      </p:par>
    </p:tnLst>
  </p:timing>
  <p:txStyles>
    <p:titleStyle>
      <a:lvl1pPr algn="l" rtl="0" eaLnBrk="0" fontAlgn="base" hangingPunct="0">
        <a:spcBef>
          <a:spcPct val="0"/>
        </a:spcBef>
        <a:spcAft>
          <a:spcPct val="0"/>
        </a:spcAft>
        <a:defRPr sz="3600" kern="1200" cap="all" spc="-60">
          <a:solidFill>
            <a:srgbClr val="6E2C12"/>
          </a:solidFill>
          <a:latin typeface="+mn-lt"/>
          <a:ea typeface="+mj-ea"/>
          <a:cs typeface="+mj-cs"/>
        </a:defRPr>
      </a:lvl1pPr>
      <a:lvl2pPr algn="l" rtl="0" eaLnBrk="0" fontAlgn="base" hangingPunct="0">
        <a:spcBef>
          <a:spcPct val="0"/>
        </a:spcBef>
        <a:spcAft>
          <a:spcPct val="0"/>
        </a:spcAft>
        <a:defRPr sz="3600">
          <a:solidFill>
            <a:srgbClr val="6E2C12"/>
          </a:solidFill>
          <a:latin typeface="Arial" charset="0"/>
        </a:defRPr>
      </a:lvl2pPr>
      <a:lvl3pPr algn="l" rtl="0" eaLnBrk="0" fontAlgn="base" hangingPunct="0">
        <a:spcBef>
          <a:spcPct val="0"/>
        </a:spcBef>
        <a:spcAft>
          <a:spcPct val="0"/>
        </a:spcAft>
        <a:defRPr sz="3600">
          <a:solidFill>
            <a:srgbClr val="6E2C12"/>
          </a:solidFill>
          <a:latin typeface="Arial" charset="0"/>
        </a:defRPr>
      </a:lvl3pPr>
      <a:lvl4pPr algn="l" rtl="0" eaLnBrk="0" fontAlgn="base" hangingPunct="0">
        <a:spcBef>
          <a:spcPct val="0"/>
        </a:spcBef>
        <a:spcAft>
          <a:spcPct val="0"/>
        </a:spcAft>
        <a:defRPr sz="3600">
          <a:solidFill>
            <a:srgbClr val="6E2C12"/>
          </a:solidFill>
          <a:latin typeface="Arial" charset="0"/>
        </a:defRPr>
      </a:lvl4pPr>
      <a:lvl5pPr algn="l" rtl="0" eaLnBrk="0" fontAlgn="base" hangingPunct="0">
        <a:spcBef>
          <a:spcPct val="0"/>
        </a:spcBef>
        <a:spcAft>
          <a:spcPct val="0"/>
        </a:spcAft>
        <a:defRPr sz="3600">
          <a:solidFill>
            <a:srgbClr val="6E2C12"/>
          </a:solidFill>
          <a:latin typeface="Arial" charset="0"/>
        </a:defRPr>
      </a:lvl5pPr>
      <a:lvl6pPr marL="457200" algn="l" rtl="0" fontAlgn="base">
        <a:spcBef>
          <a:spcPct val="0"/>
        </a:spcBef>
        <a:spcAft>
          <a:spcPct val="0"/>
        </a:spcAft>
        <a:defRPr sz="3600">
          <a:solidFill>
            <a:srgbClr val="6E2C12"/>
          </a:solidFill>
          <a:latin typeface="Arial" charset="0"/>
        </a:defRPr>
      </a:lvl6pPr>
      <a:lvl7pPr marL="914400" algn="l" rtl="0" fontAlgn="base">
        <a:spcBef>
          <a:spcPct val="0"/>
        </a:spcBef>
        <a:spcAft>
          <a:spcPct val="0"/>
        </a:spcAft>
        <a:defRPr sz="3600">
          <a:solidFill>
            <a:srgbClr val="6E2C12"/>
          </a:solidFill>
          <a:latin typeface="Arial" charset="0"/>
        </a:defRPr>
      </a:lvl7pPr>
      <a:lvl8pPr marL="1371600" algn="l" rtl="0" fontAlgn="base">
        <a:spcBef>
          <a:spcPct val="0"/>
        </a:spcBef>
        <a:spcAft>
          <a:spcPct val="0"/>
        </a:spcAft>
        <a:defRPr sz="3600">
          <a:solidFill>
            <a:srgbClr val="6E2C12"/>
          </a:solidFill>
          <a:latin typeface="Arial" charset="0"/>
        </a:defRPr>
      </a:lvl8pPr>
      <a:lvl9pPr marL="1828800" algn="l" rtl="0" fontAlgn="base">
        <a:spcBef>
          <a:spcPct val="0"/>
        </a:spcBef>
        <a:spcAft>
          <a:spcPct val="0"/>
        </a:spcAft>
        <a:defRPr sz="3600">
          <a:solidFill>
            <a:srgbClr val="6E2C12"/>
          </a:solidFill>
          <a:latin typeface="Arial" charset="0"/>
        </a:defRPr>
      </a:lvl9pPr>
    </p:titleStyle>
    <p:bodyStyle>
      <a:lvl1pPr algn="l" rtl="0" eaLnBrk="0" fontAlgn="base" hangingPunct="0">
        <a:spcBef>
          <a:spcPct val="20000"/>
        </a:spcBef>
        <a:spcAft>
          <a:spcPts val="600"/>
        </a:spcAft>
        <a:buFont typeface="Arial" charset="0"/>
        <a:defRPr sz="20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tx2"/>
        </a:buClr>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Microsoft_Excel_97-2003_Worksheet1.xls"/></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6.jpeg"/><Relationship Id="rId5" Type="http://schemas.openxmlformats.org/officeDocument/2006/relationships/oleObject" Target="../embeddings/Microsoft_Excel_97-2003_Worksheet2.xls"/><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oleObject" Target="../embeddings/oleObject7.bin"/></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Microsoft_Excel_97-2003_Worksheet3.xls"/><Relationship Id="rId5" Type="http://schemas.openxmlformats.org/officeDocument/2006/relationships/image" Target="../media/image5.png"/><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6.jpeg"/><Relationship Id="rId5" Type="http://schemas.openxmlformats.org/officeDocument/2006/relationships/oleObject" Target="../embeddings/Microsoft_Excel_97-2003_Worksheet4.xls"/><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2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6.jpeg"/><Relationship Id="rId5" Type="http://schemas.openxmlformats.org/officeDocument/2006/relationships/oleObject" Target="../embeddings/Microsoft_Excel_97-2003_Worksheet5.xls"/><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Microsoft_Excel_97-2003_Worksheet10.xls"/><Relationship Id="rId3" Type="http://schemas.openxmlformats.org/officeDocument/2006/relationships/notesSlide" Target="../notesSlides/notesSlide37.xml"/><Relationship Id="rId7" Type="http://schemas.openxmlformats.org/officeDocument/2006/relationships/oleObject" Target="../embeddings/Microsoft_Excel_97-2003_Worksheet9.xls"/><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Microsoft_Excel_97-2003_Worksheet8.xls"/><Relationship Id="rId5" Type="http://schemas.openxmlformats.org/officeDocument/2006/relationships/oleObject" Target="../embeddings/Microsoft_Excel_97-2003_Worksheet7.xls"/><Relationship Id="rId4" Type="http://schemas.openxmlformats.org/officeDocument/2006/relationships/oleObject" Target="../embeddings/Microsoft_Excel_97-2003_Worksheet6.xls"/></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76200"/>
            <a:ext cx="7772400" cy="2971800"/>
          </a:xfrm>
        </p:spPr>
        <p:txBody>
          <a:bodyPr/>
          <a:lstStyle/>
          <a:p>
            <a:pPr eaLnBrk="1" fontAlgn="auto" hangingPunct="1">
              <a:spcAft>
                <a:spcPts val="0"/>
              </a:spcAft>
              <a:defRPr/>
            </a:pPr>
            <a:r>
              <a:rPr lang="en-US" sz="4800" dirty="0" smtClean="0"/>
              <a:t>Chapter 12</a:t>
            </a:r>
            <a:endParaRPr lang="en-US" sz="4800" dirty="0"/>
          </a:p>
        </p:txBody>
      </p:sp>
      <p:sp>
        <p:nvSpPr>
          <p:cNvPr id="5" name="Subtitle 4"/>
          <p:cNvSpPr>
            <a:spLocks noGrp="1"/>
          </p:cNvSpPr>
          <p:nvPr>
            <p:ph type="subTitle" idx="1"/>
          </p:nvPr>
        </p:nvSpPr>
        <p:spPr>
          <a:xfrm>
            <a:off x="457200" y="3048000"/>
            <a:ext cx="7772400" cy="914400"/>
          </a:xfrm>
        </p:spPr>
        <p:txBody>
          <a:bodyPr rtlCol="0">
            <a:normAutofit/>
          </a:bodyPr>
          <a:lstStyle/>
          <a:p>
            <a:pPr eaLnBrk="1" fontAlgn="auto" hangingPunct="1">
              <a:buFont typeface="Arial" pitchFamily="34" charset="0"/>
              <a:buNone/>
              <a:defRPr/>
            </a:pPr>
            <a:r>
              <a:rPr lang="en-US" sz="3000" dirty="0" smtClean="0">
                <a:solidFill>
                  <a:schemeClr val="tx1"/>
                </a:solidFill>
              </a:rPr>
              <a:t>statement of Cash Flows</a:t>
            </a:r>
            <a:endParaRPr lang="en-US" sz="3000" dirty="0">
              <a:solidFill>
                <a:schemeClr val="tx1"/>
              </a:solidFill>
            </a:endParaRPr>
          </a:p>
        </p:txBody>
      </p:sp>
      <p:pic>
        <p:nvPicPr>
          <p:cNvPr id="2050" name="Picture 2" descr="C:\Users\jon\AppData\Local\Microsoft\Windows\Temporary Internet Files\Content.IE5\03UAE0C4\MP900431290[1].jpg"/>
          <p:cNvPicPr>
            <a:picLocks noChangeAspect="1" noChangeArrowheads="1"/>
          </p:cNvPicPr>
          <p:nvPr/>
        </p:nvPicPr>
        <p:blipFill>
          <a:blip r:embed="rId3"/>
          <a:srcRect/>
          <a:stretch>
            <a:fillRect/>
          </a:stretch>
        </p:blipFill>
        <p:spPr bwMode="auto">
          <a:xfrm>
            <a:off x="6019800" y="304800"/>
            <a:ext cx="2438400" cy="2438400"/>
          </a:xfrm>
          <a:prstGeom prst="rect">
            <a:avLst/>
          </a:prstGeom>
          <a:ln>
            <a:noFill/>
          </a:ln>
          <a:effectLst>
            <a:outerShdw blurRad="292100" dist="139700" dir="2700000" algn="tl" rotWithShape="0">
              <a:srgbClr val="333333">
                <a:alpha val="65000"/>
              </a:srgbClr>
            </a:outerShdw>
          </a:effectLst>
          <a:extLst/>
        </p:spPr>
      </p:pic>
      <p:sp>
        <p:nvSpPr>
          <p:cNvPr id="6" name="Text Box 18"/>
          <p:cNvSpPr txBox="1">
            <a:spLocks noChangeArrowheads="1"/>
          </p:cNvSpPr>
          <p:nvPr/>
        </p:nvSpPr>
        <p:spPr bwMode="auto">
          <a:xfrm>
            <a:off x="76200" y="6553200"/>
            <a:ext cx="2057400" cy="274638"/>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1200" b="1" i="1" dirty="0">
                <a:latin typeface="Book Antiqua" pitchFamily="18" charset="0"/>
              </a:rPr>
              <a:t>McGraw-Hill/Irwin</a:t>
            </a:r>
            <a:endParaRPr lang="en-US" sz="2400" b="1" dirty="0">
              <a:effectLst>
                <a:outerShdw blurRad="38100" dist="38100" dir="2700000" algn="tl">
                  <a:srgbClr val="C0C0C0"/>
                </a:outerShdw>
              </a:effectLst>
              <a:latin typeface="Calibri" pitchFamily="34" charset="0"/>
            </a:endParaRPr>
          </a:p>
        </p:txBody>
      </p:sp>
      <p:sp>
        <p:nvSpPr>
          <p:cNvPr id="7" name="Text Box 19"/>
          <p:cNvSpPr txBox="1">
            <a:spLocks noChangeArrowheads="1"/>
          </p:cNvSpPr>
          <p:nvPr/>
        </p:nvSpPr>
        <p:spPr bwMode="auto">
          <a:xfrm>
            <a:off x="3352800" y="6553200"/>
            <a:ext cx="5791200" cy="274638"/>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auto">
              <a:spcBef>
                <a:spcPts val="0"/>
              </a:spcBef>
              <a:spcAft>
                <a:spcPts val="0"/>
              </a:spcAft>
              <a:defRPr/>
            </a:pPr>
            <a:r>
              <a:rPr lang="en-US" sz="1200" b="1" i="1" dirty="0" smtClean="0">
                <a:latin typeface="Book Antiqua" pitchFamily="18" charset="0"/>
              </a:rPr>
              <a:t>        Copyright © 2014 by The McGraw-Hill Companies, Inc. All rights reserved.</a:t>
            </a:r>
            <a:endParaRPr lang="en-US" sz="2400" b="1" dirty="0" smtClean="0">
              <a:effectLst>
                <a:outerShdw blurRad="38100" dist="38100" dir="2700000" algn="tl">
                  <a:srgbClr val="C0C0C0"/>
                </a:outerShdw>
              </a:effectLst>
              <a:latin typeface="Calibri" pitchFamily="34" charset="0"/>
            </a:endParaRPr>
          </a:p>
        </p:txBody>
      </p:sp>
    </p:spTree>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7" name="Rectangle 3"/>
          <p:cNvSpPr>
            <a:spLocks noChangeArrowheads="1"/>
          </p:cNvSpPr>
          <p:nvPr/>
        </p:nvSpPr>
        <p:spPr bwMode="auto">
          <a:xfrm>
            <a:off x="6548438" y="2978150"/>
            <a:ext cx="2143125" cy="2538413"/>
          </a:xfrm>
          <a:prstGeom prst="rect">
            <a:avLst/>
          </a:prstGeom>
          <a:solidFill>
            <a:srgbClr val="CCFFCC"/>
          </a:solidFill>
          <a:ln w="12700">
            <a:solidFill>
              <a:schemeClr val="tx1"/>
            </a:solidFill>
            <a:miter lim="800000"/>
            <a:headEnd/>
            <a:tailEnd/>
          </a:ln>
          <a:effectLst>
            <a:outerShdw dist="107763" dir="2700000" algn="ctr" rotWithShape="0">
              <a:schemeClr val="bg2"/>
            </a:outerShdw>
          </a:effectLst>
        </p:spPr>
        <p:txBody>
          <a:bodyPr lIns="90488" tIns="44450" rIns="90488" bIns="44450">
            <a:spAutoFit/>
          </a:bodyPr>
          <a:lstStyle/>
          <a:p>
            <a:pPr algn="ctr" eaLnBrk="0" fontAlgn="auto" hangingPunct="0">
              <a:spcBef>
                <a:spcPct val="50000"/>
              </a:spcBef>
              <a:spcAft>
                <a:spcPts val="0"/>
              </a:spcAft>
              <a:defRPr/>
            </a:pPr>
            <a:r>
              <a:rPr lang="en-US" sz="3200" b="1" dirty="0">
                <a:latin typeface="+mn-lt"/>
                <a:cs typeface="Arial" pitchFamily="34" charset="0"/>
              </a:rPr>
              <a:t>Cash Flows from Financing Activities</a:t>
            </a:r>
          </a:p>
        </p:txBody>
      </p:sp>
      <p:sp>
        <p:nvSpPr>
          <p:cNvPr id="31746" name="Line 4"/>
          <p:cNvSpPr>
            <a:spLocks noChangeShapeType="1"/>
          </p:cNvSpPr>
          <p:nvPr/>
        </p:nvSpPr>
        <p:spPr bwMode="auto">
          <a:xfrm>
            <a:off x="4978400" y="2722563"/>
            <a:ext cx="1473200" cy="1016000"/>
          </a:xfrm>
          <a:prstGeom prst="line">
            <a:avLst/>
          </a:prstGeom>
          <a:noFill/>
          <a:ln w="50800">
            <a:solidFill>
              <a:srgbClr val="009900"/>
            </a:solidFill>
            <a:round/>
            <a:headEnd/>
            <a:tailEnd type="triangle" w="med" len="med"/>
          </a:ln>
        </p:spPr>
        <p:txBody>
          <a:bodyPr wrap="none" anchor="ctr"/>
          <a:lstStyle/>
          <a:p>
            <a:endParaRPr lang="en-US"/>
          </a:p>
        </p:txBody>
      </p:sp>
      <p:sp>
        <p:nvSpPr>
          <p:cNvPr id="31747" name="Rectangle 5"/>
          <p:cNvSpPr>
            <a:spLocks noChangeArrowheads="1"/>
          </p:cNvSpPr>
          <p:nvPr/>
        </p:nvSpPr>
        <p:spPr bwMode="auto">
          <a:xfrm>
            <a:off x="5794375" y="2724150"/>
            <a:ext cx="454025" cy="704850"/>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4000">
                <a:solidFill>
                  <a:srgbClr val="009900"/>
                </a:solidFill>
              </a:rPr>
              <a:t>+</a:t>
            </a:r>
          </a:p>
        </p:txBody>
      </p:sp>
      <p:grpSp>
        <p:nvGrpSpPr>
          <p:cNvPr id="31748" name="Group 6"/>
          <p:cNvGrpSpPr>
            <a:grpSpLocks/>
          </p:cNvGrpSpPr>
          <p:nvPr/>
        </p:nvGrpSpPr>
        <p:grpSpPr bwMode="auto">
          <a:xfrm>
            <a:off x="4978400" y="4348163"/>
            <a:ext cx="1473200" cy="1117600"/>
            <a:chOff x="3136" y="2720"/>
            <a:chExt cx="928" cy="704"/>
          </a:xfrm>
        </p:grpSpPr>
        <p:sp>
          <p:nvSpPr>
            <p:cNvPr id="31754" name="Line 7"/>
            <p:cNvSpPr>
              <a:spLocks noChangeShapeType="1"/>
            </p:cNvSpPr>
            <p:nvPr/>
          </p:nvSpPr>
          <p:spPr bwMode="auto">
            <a:xfrm flipV="1">
              <a:off x="3136" y="2720"/>
              <a:ext cx="928" cy="704"/>
            </a:xfrm>
            <a:prstGeom prst="line">
              <a:avLst/>
            </a:prstGeom>
            <a:noFill/>
            <a:ln w="50800">
              <a:solidFill>
                <a:srgbClr val="FC0128"/>
              </a:solidFill>
              <a:round/>
              <a:headEnd/>
              <a:tailEnd type="triangle" w="med" len="med"/>
            </a:ln>
          </p:spPr>
          <p:txBody>
            <a:bodyPr wrap="none" anchor="ctr"/>
            <a:lstStyle/>
            <a:p>
              <a:endParaRPr lang="en-US"/>
            </a:p>
          </p:txBody>
        </p:sp>
        <p:sp>
          <p:nvSpPr>
            <p:cNvPr id="31755" name="Rectangle 8"/>
            <p:cNvSpPr>
              <a:spLocks noChangeArrowheads="1"/>
            </p:cNvSpPr>
            <p:nvPr/>
          </p:nvSpPr>
          <p:spPr bwMode="auto">
            <a:xfrm>
              <a:off x="3650" y="2765"/>
              <a:ext cx="286" cy="444"/>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4000" b="1">
                  <a:solidFill>
                    <a:srgbClr val="FF3300"/>
                  </a:solidFill>
                </a:rPr>
                <a:t>_</a:t>
              </a:r>
            </a:p>
          </p:txBody>
        </p:sp>
      </p:grpSp>
      <p:sp>
        <p:nvSpPr>
          <p:cNvPr id="5127" name="Rectangle 9"/>
          <p:cNvSpPr>
            <a:spLocks noGrp="1" noChangeArrowheads="1"/>
          </p:cNvSpPr>
          <p:nvPr>
            <p:ph type="title"/>
          </p:nvPr>
        </p:nvSpPr>
        <p:spPr/>
        <p:txBody>
          <a:bodyPr/>
          <a:lstStyle/>
          <a:p>
            <a:pPr eaLnBrk="1" fontAlgn="auto" hangingPunct="1">
              <a:spcAft>
                <a:spcPts val="0"/>
              </a:spcAft>
              <a:defRPr/>
            </a:pPr>
            <a:r>
              <a:rPr lang="en-US" dirty="0" smtClean="0"/>
              <a:t>Cash Flows from Financing Activities</a:t>
            </a:r>
          </a:p>
        </p:txBody>
      </p:sp>
      <p:sp>
        <p:nvSpPr>
          <p:cNvPr id="67594" name="Rectangle 10"/>
          <p:cNvSpPr>
            <a:spLocks noGrp="1" noChangeArrowheads="1"/>
          </p:cNvSpPr>
          <p:nvPr>
            <p:ph type="body" idx="4294967295"/>
          </p:nvPr>
        </p:nvSpPr>
        <p:spPr>
          <a:xfrm>
            <a:off x="393700" y="1660525"/>
            <a:ext cx="5029200" cy="2103438"/>
          </a:xfrm>
          <a:solidFill>
            <a:srgbClr val="C8FEC8"/>
          </a:solidFill>
          <a:ln w="12700" cap="flat">
            <a:solidFill>
              <a:srgbClr val="000000"/>
            </a:solidFill>
          </a:ln>
          <a:effectLst>
            <a:outerShdw dist="107763" dir="2700000" algn="ctr" rotWithShape="0">
              <a:schemeClr val="bg2"/>
            </a:outerShdw>
          </a:effectLst>
        </p:spPr>
        <p:txBody>
          <a:bodyPr lIns="90488" tIns="44450" rIns="90488" bIns="44450" rtlCol="0">
            <a:normAutofit/>
          </a:bodyPr>
          <a:lstStyle/>
          <a:p>
            <a:pPr algn="ctr" eaLnBrk="1" fontAlgn="auto" hangingPunct="1">
              <a:lnSpc>
                <a:spcPct val="85000"/>
              </a:lnSpc>
              <a:buClr>
                <a:schemeClr val="tx1"/>
              </a:buClr>
              <a:buSzPct val="80000"/>
              <a:buFont typeface="Wingdings" pitchFamily="-112" charset="2"/>
              <a:buNone/>
              <a:defRPr/>
            </a:pPr>
            <a:r>
              <a:rPr lang="en-US" sz="2400" b="1" u="sng" dirty="0">
                <a:solidFill>
                  <a:srgbClr val="00CC00"/>
                </a:solidFill>
                <a:cs typeface="Arial" pitchFamily="34" charset="0"/>
              </a:rPr>
              <a:t>Inflows</a:t>
            </a:r>
          </a:p>
          <a:p>
            <a:pPr marL="342900" indent="-342900" fontAlgn="auto">
              <a:lnSpc>
                <a:spcPct val="85000"/>
              </a:lnSpc>
              <a:buClr>
                <a:srgbClr val="000000"/>
              </a:buClr>
              <a:buSzPct val="80000"/>
              <a:buFont typeface="Arial" pitchFamily="34" charset="0"/>
              <a:buNone/>
              <a:defRPr/>
            </a:pPr>
            <a:r>
              <a:rPr lang="en-US" sz="2400" b="1" dirty="0">
                <a:solidFill>
                  <a:srgbClr val="00AE00"/>
                </a:solidFill>
                <a:cs typeface="Arial" pitchFamily="34" charset="0"/>
              </a:rPr>
              <a:t> </a:t>
            </a:r>
            <a:r>
              <a:rPr lang="en-US" sz="2400" b="1" dirty="0">
                <a:cs typeface="Arial" pitchFamily="34" charset="0"/>
              </a:rPr>
              <a:t>Cash received from</a:t>
            </a:r>
            <a:r>
              <a:rPr lang="en-US" sz="2400" b="1" dirty="0" smtClean="0">
                <a:cs typeface="Arial" pitchFamily="34" charset="0"/>
              </a:rPr>
              <a:t>:</a:t>
            </a:r>
            <a:endParaRPr lang="en-US" sz="2400" dirty="0" smtClean="0">
              <a:cs typeface="Arial" pitchFamily="34" charset="0"/>
            </a:endParaRPr>
          </a:p>
          <a:p>
            <a:pPr marL="342900" indent="-342900" fontAlgn="auto">
              <a:lnSpc>
                <a:spcPct val="85000"/>
              </a:lnSpc>
              <a:buClr>
                <a:srgbClr val="000000"/>
              </a:buClr>
              <a:buSzPct val="80000"/>
              <a:buFont typeface="Wingdings" pitchFamily="-112" charset="2"/>
              <a:buChar char="l"/>
              <a:defRPr/>
            </a:pPr>
            <a:r>
              <a:rPr lang="en-US" sz="2400" dirty="0" smtClean="0">
                <a:cs typeface="Arial" pitchFamily="34" charset="0"/>
              </a:rPr>
              <a:t>Borrowings </a:t>
            </a:r>
            <a:r>
              <a:rPr lang="en-US" sz="2400" dirty="0">
                <a:cs typeface="Arial" pitchFamily="34" charset="0"/>
              </a:rPr>
              <a:t>on notes, mortgages</a:t>
            </a:r>
            <a:r>
              <a:rPr lang="en-US" sz="2400" dirty="0" smtClean="0">
                <a:cs typeface="Arial" pitchFamily="34" charset="0"/>
              </a:rPr>
              <a:t>, bonds</a:t>
            </a:r>
            <a:r>
              <a:rPr lang="en-US" sz="2400" dirty="0">
                <a:cs typeface="Arial" pitchFamily="34" charset="0"/>
              </a:rPr>
              <a:t>, etc. from </a:t>
            </a:r>
            <a:r>
              <a:rPr lang="en-US" sz="2400" dirty="0" smtClean="0">
                <a:cs typeface="Arial" pitchFamily="34" charset="0"/>
              </a:rPr>
              <a:t>creditors</a:t>
            </a:r>
          </a:p>
          <a:p>
            <a:pPr marL="342900" indent="-342900" fontAlgn="auto">
              <a:lnSpc>
                <a:spcPct val="85000"/>
              </a:lnSpc>
              <a:buClr>
                <a:srgbClr val="000000"/>
              </a:buClr>
              <a:buSzPct val="80000"/>
              <a:buFont typeface="Wingdings" pitchFamily="-112" charset="2"/>
              <a:buChar char="l"/>
              <a:defRPr/>
            </a:pPr>
            <a:r>
              <a:rPr lang="en-US" sz="2400" dirty="0" smtClean="0">
                <a:cs typeface="Arial" pitchFamily="34" charset="0"/>
              </a:rPr>
              <a:t>Issuing </a:t>
            </a:r>
            <a:r>
              <a:rPr lang="en-US" sz="2400" dirty="0">
                <a:cs typeface="Arial" pitchFamily="34" charset="0"/>
              </a:rPr>
              <a:t>stock to owners</a:t>
            </a:r>
          </a:p>
        </p:txBody>
      </p:sp>
      <p:sp>
        <p:nvSpPr>
          <p:cNvPr id="67595" name="Rectangle 11"/>
          <p:cNvSpPr>
            <a:spLocks noChangeArrowheads="1"/>
          </p:cNvSpPr>
          <p:nvPr/>
        </p:nvSpPr>
        <p:spPr bwMode="auto">
          <a:xfrm>
            <a:off x="393700" y="3916363"/>
            <a:ext cx="5029200" cy="2560637"/>
          </a:xfrm>
          <a:prstGeom prst="rect">
            <a:avLst/>
          </a:prstGeom>
          <a:solidFill>
            <a:srgbClr val="FFFFCC"/>
          </a:solidFill>
          <a:ln w="12700">
            <a:solidFill>
              <a:srgbClr val="000000"/>
            </a:solidFill>
            <a:miter lim="800000"/>
            <a:headEnd/>
            <a:tailEnd/>
          </a:ln>
          <a:effectLst>
            <a:outerShdw dist="107763" dir="2700000" algn="ctr" rotWithShape="0">
              <a:schemeClr val="bg2"/>
            </a:outerShdw>
          </a:effectLst>
        </p:spPr>
        <p:txBody>
          <a:bodyPr lIns="90488" tIns="44450" rIns="90488" bIns="44450"/>
          <a:lstStyle/>
          <a:p>
            <a:pPr marL="342900" indent="-342900" algn="ctr" eaLnBrk="0" fontAlgn="auto" hangingPunct="0">
              <a:lnSpc>
                <a:spcPct val="85000"/>
              </a:lnSpc>
              <a:spcBef>
                <a:spcPct val="20000"/>
              </a:spcBef>
              <a:spcAft>
                <a:spcPts val="0"/>
              </a:spcAft>
              <a:buClr>
                <a:srgbClr val="000000"/>
              </a:buClr>
              <a:buSzPct val="80000"/>
              <a:buFont typeface="Wingdings" pitchFamily="-112" charset="2"/>
              <a:buNone/>
              <a:defRPr/>
            </a:pPr>
            <a:r>
              <a:rPr lang="en-US" sz="2400" b="1" u="sng" dirty="0">
                <a:solidFill>
                  <a:srgbClr val="FC0128"/>
                </a:solidFill>
                <a:latin typeface="+mn-lt"/>
                <a:cs typeface="Arial" pitchFamily="34" charset="0"/>
              </a:rPr>
              <a:t>Outflows</a:t>
            </a:r>
            <a:r>
              <a:rPr lang="en-US" sz="2400" b="1" dirty="0">
                <a:solidFill>
                  <a:schemeClr val="folHlink"/>
                </a:solidFill>
                <a:latin typeface="+mn-lt"/>
                <a:cs typeface="Arial" pitchFamily="34" charset="0"/>
              </a:rPr>
              <a:t> </a:t>
            </a:r>
          </a:p>
          <a:p>
            <a:pPr marL="342900" indent="-342900" eaLnBrk="0" fontAlgn="auto" hangingPunct="0">
              <a:lnSpc>
                <a:spcPct val="85000"/>
              </a:lnSpc>
              <a:spcBef>
                <a:spcPct val="20000"/>
              </a:spcBef>
              <a:spcAft>
                <a:spcPts val="0"/>
              </a:spcAft>
              <a:buClr>
                <a:srgbClr val="000000"/>
              </a:buClr>
              <a:buSzPct val="80000"/>
              <a:buFont typeface="Wingdings" pitchFamily="-112" charset="2"/>
              <a:buNone/>
              <a:defRPr/>
            </a:pPr>
            <a:r>
              <a:rPr lang="en-US" sz="2400" b="1" dirty="0">
                <a:latin typeface="+mn-lt"/>
                <a:cs typeface="Arial" pitchFamily="34" charset="0"/>
              </a:rPr>
              <a:t>Cash paid for:</a:t>
            </a:r>
            <a:endParaRPr lang="en-US" sz="2400" dirty="0">
              <a:latin typeface="+mn-lt"/>
              <a:cs typeface="Arial" pitchFamily="34" charset="0"/>
            </a:endParaRPr>
          </a:p>
          <a:p>
            <a:pPr marL="342900" indent="-342900" eaLnBrk="0" fontAlgn="auto" hangingPunct="0">
              <a:lnSpc>
                <a:spcPct val="85000"/>
              </a:lnSpc>
              <a:spcBef>
                <a:spcPct val="20000"/>
              </a:spcBef>
              <a:spcAft>
                <a:spcPts val="0"/>
              </a:spcAft>
              <a:buClr>
                <a:srgbClr val="000000"/>
              </a:buClr>
              <a:buSzPct val="80000"/>
              <a:buFont typeface="Wingdings" pitchFamily="-112" charset="2"/>
              <a:buChar char="l"/>
              <a:defRPr/>
            </a:pPr>
            <a:r>
              <a:rPr lang="en-US" sz="2400" dirty="0">
                <a:latin typeface="+mn-lt"/>
                <a:cs typeface="Arial" pitchFamily="34" charset="0"/>
              </a:rPr>
              <a:t>Repayment of principal to creditors (excluding interest, which is an operating activity)</a:t>
            </a:r>
          </a:p>
          <a:p>
            <a:pPr marL="342900" indent="-342900" eaLnBrk="0" fontAlgn="auto" hangingPunct="0">
              <a:lnSpc>
                <a:spcPct val="85000"/>
              </a:lnSpc>
              <a:spcBef>
                <a:spcPct val="20000"/>
              </a:spcBef>
              <a:spcAft>
                <a:spcPts val="0"/>
              </a:spcAft>
              <a:buClr>
                <a:srgbClr val="000000"/>
              </a:buClr>
              <a:buSzPct val="80000"/>
              <a:buFont typeface="Wingdings" pitchFamily="-112" charset="2"/>
              <a:buChar char="l"/>
              <a:defRPr/>
            </a:pPr>
            <a:r>
              <a:rPr lang="en-US" sz="2400" dirty="0">
                <a:latin typeface="+mn-lt"/>
                <a:cs typeface="Arial" pitchFamily="34" charset="0"/>
              </a:rPr>
              <a:t>Repurchasing stock from owners</a:t>
            </a:r>
          </a:p>
          <a:p>
            <a:pPr marL="342900" indent="-342900" eaLnBrk="0" fontAlgn="auto" hangingPunct="0">
              <a:lnSpc>
                <a:spcPct val="85000"/>
              </a:lnSpc>
              <a:spcBef>
                <a:spcPct val="20000"/>
              </a:spcBef>
              <a:spcAft>
                <a:spcPts val="0"/>
              </a:spcAft>
              <a:buClr>
                <a:srgbClr val="000000"/>
              </a:buClr>
              <a:buSzPct val="80000"/>
              <a:buFont typeface="Wingdings" pitchFamily="-112" charset="2"/>
              <a:buChar char="l"/>
              <a:defRPr/>
            </a:pPr>
            <a:r>
              <a:rPr lang="en-US" sz="2400" dirty="0">
                <a:latin typeface="+mn-lt"/>
                <a:cs typeface="Arial" pitchFamily="34" charset="0"/>
              </a:rPr>
              <a:t>Dividends to owners</a:t>
            </a:r>
          </a:p>
        </p:txBody>
      </p:sp>
      <p:sp>
        <p:nvSpPr>
          <p:cNvPr id="31752" name="Footer Placeholder 4"/>
          <p:cNvSpPr>
            <a:spLocks noGrp="1"/>
          </p:cNvSpPr>
          <p:nvPr>
            <p:ph type="ftr" sz="quarter" idx="10"/>
          </p:nvPr>
        </p:nvSpPr>
        <p:spPr bwMode="auto">
          <a:ln>
            <a:miter lim="800000"/>
            <a:headEnd/>
            <a:tailEnd/>
          </a:ln>
        </p:spPr>
        <p:txBody>
          <a:bodyPr wrap="square" numCol="1" anchor="b" anchorCtr="0" compatLnSpc="1">
            <a:prstTxWarp prst="textNoShape">
              <a:avLst/>
            </a:prstTxWarp>
          </a:bodyPr>
          <a:lstStyle/>
          <a:p>
            <a:pPr fontAlgn="base">
              <a:spcBef>
                <a:spcPct val="0"/>
              </a:spcBef>
              <a:spcAft>
                <a:spcPct val="0"/>
              </a:spcAft>
              <a:defRPr/>
            </a:pPr>
            <a:r>
              <a:rPr lang="en-US"/>
              <a:t>12-</a:t>
            </a:r>
            <a:fld id="{E71E279A-5855-45BD-9A62-FF42C21A7E0F}" type="slidenum">
              <a:rPr lang="en-US"/>
              <a:pPr fontAlgn="base">
                <a:spcBef>
                  <a:spcPct val="0"/>
                </a:spcBef>
                <a:spcAft>
                  <a:spcPct val="0"/>
                </a:spcAft>
                <a:defRPr/>
              </a:pPr>
              <a:t>10</a:t>
            </a:fld>
            <a:endParaRPr lang="en-US"/>
          </a:p>
        </p:txBody>
      </p:sp>
      <p:pic>
        <p:nvPicPr>
          <p:cNvPr id="31753" name="Picture 4" descr="View details"/>
          <p:cNvPicPr>
            <a:picLocks noChangeAspect="1" noChangeArrowheads="1"/>
          </p:cNvPicPr>
          <p:nvPr/>
        </p:nvPicPr>
        <p:blipFill>
          <a:blip r:embed="rId3"/>
          <a:srcRect t="8333" b="12500"/>
          <a:stretch>
            <a:fillRect/>
          </a:stretch>
        </p:blipFill>
        <p:spPr bwMode="auto">
          <a:xfrm>
            <a:off x="6545263" y="1143000"/>
            <a:ext cx="2195512" cy="1736725"/>
          </a:xfrm>
          <a:prstGeom prst="rect">
            <a:avLst/>
          </a:prstGeom>
          <a:noFill/>
          <a:ln w="9525">
            <a:noFill/>
            <a:miter lim="800000"/>
            <a:headEnd/>
            <a:tailEnd/>
          </a:ln>
        </p:spPr>
      </p:pic>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7587"/>
                                        </p:tgtEl>
                                        <p:attrNameLst>
                                          <p:attrName>style.visibility</p:attrName>
                                        </p:attrNameLst>
                                      </p:cBhvr>
                                      <p:to>
                                        <p:strVal val="visible"/>
                                      </p:to>
                                    </p:set>
                                    <p:animEffect transition="in" filter="slide(fromLeft)">
                                      <p:cBhvr>
                                        <p:cTn id="7" dur="500"/>
                                        <p:tgtEl>
                                          <p:spTgt spid="67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wrap="square" lIns="90488" tIns="44450" rIns="90488" bIns="44450" numCol="1" anchorCtr="0" compatLnSpc="1">
            <a:prstTxWarp prst="textNoShape">
              <a:avLst/>
            </a:prstTxWarp>
          </a:bodyPr>
          <a:lstStyle/>
          <a:p>
            <a:pPr eaLnBrk="1" hangingPunct="1">
              <a:defRPr/>
            </a:pPr>
            <a:r>
              <a:rPr lang="en-US" sz="3500" cap="none" smtClean="0">
                <a:solidFill>
                  <a:schemeClr val="tx1"/>
                </a:solidFill>
              </a:rPr>
              <a:t>RELATIONSHIPS TO THE BALANCE SHEET AND THE INCOME STATEMENT</a:t>
            </a:r>
          </a:p>
        </p:txBody>
      </p:sp>
      <p:sp>
        <p:nvSpPr>
          <p:cNvPr id="25603" name="Rectangle 3"/>
          <p:cNvSpPr>
            <a:spLocks noGrp="1" noChangeArrowheads="1"/>
          </p:cNvSpPr>
          <p:nvPr>
            <p:ph type="body" idx="1"/>
          </p:nvPr>
        </p:nvSpPr>
        <p:spPr>
          <a:xfrm>
            <a:off x="1219200" y="1609725"/>
            <a:ext cx="6588125" cy="3495675"/>
          </a:xfrm>
          <a:solidFill>
            <a:srgbClr val="FFFFCC"/>
          </a:solidFill>
          <a:ln w="12700">
            <a:solidFill>
              <a:schemeClr val="tx1"/>
            </a:solidFill>
          </a:ln>
          <a:effectLst>
            <a:outerShdw dist="107763" dir="2700000" algn="ctr" rotWithShape="0">
              <a:schemeClr val="bg2"/>
            </a:outerShdw>
          </a:effectLst>
        </p:spPr>
        <p:txBody>
          <a:bodyPr lIns="90488" tIns="44450" rIns="90488" bIns="44450" rtlCol="0">
            <a:normAutofit lnSpcReduction="10000"/>
          </a:bodyPr>
          <a:lstStyle/>
          <a:p>
            <a:pPr algn="ctr" eaLnBrk="1" fontAlgn="auto" hangingPunct="1">
              <a:buClr>
                <a:srgbClr val="E9FFFF"/>
              </a:buClr>
              <a:buSzPct val="60000"/>
              <a:buFont typeface="Wingdings" pitchFamily="-112" charset="2"/>
              <a:buNone/>
              <a:defRPr/>
            </a:pPr>
            <a:r>
              <a:rPr lang="en-US" sz="3200" dirty="0" smtClean="0">
                <a:cs typeface="Arial" pitchFamily="34" charset="0"/>
              </a:rPr>
              <a:t> Information </a:t>
            </a:r>
            <a:r>
              <a:rPr lang="en-US" sz="3200" dirty="0">
                <a:cs typeface="Arial" pitchFamily="34" charset="0"/>
              </a:rPr>
              <a:t>needed to prepare a statement of cash flows:</a:t>
            </a:r>
          </a:p>
          <a:p>
            <a:pPr eaLnBrk="1" fontAlgn="auto" hangingPunct="1">
              <a:buClr>
                <a:schemeClr val="tx1"/>
              </a:buClr>
              <a:buSzPct val="60000"/>
              <a:buFont typeface="Wingdings" pitchFamily="-112" charset="2"/>
              <a:buChar char="l"/>
              <a:defRPr/>
            </a:pPr>
            <a:r>
              <a:rPr lang="en-US" sz="3200" dirty="0" smtClean="0">
                <a:cs typeface="Arial" pitchFamily="34" charset="0"/>
              </a:rPr>
              <a:t> Comparative </a:t>
            </a:r>
            <a:r>
              <a:rPr lang="en-US" sz="3200" dirty="0">
                <a:cs typeface="Arial" pitchFamily="34" charset="0"/>
              </a:rPr>
              <a:t>Balance Sheets.</a:t>
            </a:r>
          </a:p>
          <a:p>
            <a:pPr eaLnBrk="1" fontAlgn="auto" hangingPunct="1">
              <a:buClr>
                <a:schemeClr val="tx1"/>
              </a:buClr>
              <a:buSzPct val="60000"/>
              <a:buFont typeface="Wingdings" pitchFamily="-112" charset="2"/>
              <a:buChar char="l"/>
              <a:defRPr/>
            </a:pPr>
            <a:r>
              <a:rPr lang="en-US" sz="3200" dirty="0" smtClean="0">
                <a:cs typeface="Arial" pitchFamily="34" charset="0"/>
              </a:rPr>
              <a:t> Income </a:t>
            </a:r>
            <a:r>
              <a:rPr lang="en-US" sz="3200" dirty="0">
                <a:cs typeface="Arial" pitchFamily="34" charset="0"/>
              </a:rPr>
              <a:t>Statement.</a:t>
            </a:r>
          </a:p>
          <a:p>
            <a:pPr eaLnBrk="1" fontAlgn="auto" hangingPunct="1">
              <a:buClr>
                <a:schemeClr val="tx1"/>
              </a:buClr>
              <a:buSzPct val="60000"/>
              <a:buFont typeface="Wingdings" pitchFamily="-112" charset="2"/>
              <a:buChar char="l"/>
              <a:defRPr/>
            </a:pPr>
            <a:r>
              <a:rPr lang="en-US" sz="3200" dirty="0" smtClean="0">
                <a:cs typeface="Arial" pitchFamily="34" charset="0"/>
              </a:rPr>
              <a:t> Additional </a:t>
            </a:r>
            <a:r>
              <a:rPr lang="en-US" sz="3200" dirty="0">
                <a:cs typeface="Arial" pitchFamily="34" charset="0"/>
              </a:rPr>
              <a:t>details </a:t>
            </a:r>
            <a:r>
              <a:rPr lang="en-US" sz="3200" dirty="0" smtClean="0">
                <a:cs typeface="Arial" pitchFamily="34" charset="0"/>
              </a:rPr>
              <a:t>concerning</a:t>
            </a:r>
            <a:br>
              <a:rPr lang="en-US" sz="3200" dirty="0" smtClean="0">
                <a:cs typeface="Arial" pitchFamily="34" charset="0"/>
              </a:rPr>
            </a:br>
            <a:r>
              <a:rPr lang="en-US" sz="3200" dirty="0" smtClean="0">
                <a:cs typeface="Arial" pitchFamily="34" charset="0"/>
              </a:rPr>
              <a:t>  selected </a:t>
            </a:r>
            <a:r>
              <a:rPr lang="en-US" sz="3200" dirty="0">
                <a:cs typeface="Arial" pitchFamily="34" charset="0"/>
              </a:rPr>
              <a:t>accounts.</a:t>
            </a:r>
          </a:p>
        </p:txBody>
      </p:sp>
      <p:pic>
        <p:nvPicPr>
          <p:cNvPr id="33795" name="Picture 6" descr="C:\Users\DoddandSusan\AppData\Local\Microsoft\Windows\Temporary Internet Files\Content.IE5\BAV1WMCV\MC900200281[1].wmf"/>
          <p:cNvPicPr>
            <a:picLocks noChangeAspect="1" noChangeArrowheads="1"/>
          </p:cNvPicPr>
          <p:nvPr/>
        </p:nvPicPr>
        <p:blipFill>
          <a:blip r:embed="rId3"/>
          <a:srcRect/>
          <a:stretch>
            <a:fillRect/>
          </a:stretch>
        </p:blipFill>
        <p:spPr bwMode="auto">
          <a:xfrm>
            <a:off x="3516313" y="4953000"/>
            <a:ext cx="2111375" cy="1905000"/>
          </a:xfrm>
          <a:prstGeom prst="rect">
            <a:avLst/>
          </a:prstGeom>
          <a:noFill/>
          <a:ln w="9525">
            <a:noFill/>
            <a:miter lim="800000"/>
            <a:headEnd/>
            <a:tailEnd/>
          </a:ln>
        </p:spPr>
      </p:pic>
      <p:sp>
        <p:nvSpPr>
          <p:cNvPr id="33796" name="Footer Placeholder 4"/>
          <p:cNvSpPr>
            <a:spLocks noGrp="1"/>
          </p:cNvSpPr>
          <p:nvPr>
            <p:ph type="ftr" sz="quarter" idx="10"/>
          </p:nvPr>
        </p:nvSpPr>
        <p:spPr bwMode="auto">
          <a:ln>
            <a:miter lim="800000"/>
            <a:headEnd/>
            <a:tailEnd/>
          </a:ln>
        </p:spPr>
        <p:txBody>
          <a:bodyPr wrap="square" numCol="1" anchor="b" anchorCtr="0" compatLnSpc="1">
            <a:prstTxWarp prst="textNoShape">
              <a:avLst/>
            </a:prstTxWarp>
          </a:bodyPr>
          <a:lstStyle/>
          <a:p>
            <a:pPr fontAlgn="base">
              <a:spcBef>
                <a:spcPct val="0"/>
              </a:spcBef>
              <a:spcAft>
                <a:spcPct val="0"/>
              </a:spcAft>
              <a:defRPr/>
            </a:pPr>
            <a:r>
              <a:rPr lang="en-US"/>
              <a:t>12-</a:t>
            </a:r>
            <a:fld id="{64D3D5DA-31DD-4DFA-A30E-8954E7135E9E}" type="slidenum">
              <a:rPr lang="en-US"/>
              <a:pPr fontAlgn="base">
                <a:spcBef>
                  <a:spcPct val="0"/>
                </a:spcBef>
                <a:spcAft>
                  <a:spcPct val="0"/>
                </a:spcAft>
                <a:defRPr/>
              </a:pPr>
              <a:t>11</a:t>
            </a:fld>
            <a:endParaRPr lang="en-US"/>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wrap="square" lIns="90488" tIns="44450" rIns="90488" bIns="44450" numCol="1" anchorCtr="0" compatLnSpc="1">
            <a:prstTxWarp prst="textNoShape">
              <a:avLst/>
            </a:prstTxWarp>
          </a:bodyPr>
          <a:lstStyle/>
          <a:p>
            <a:pPr eaLnBrk="1" hangingPunct="1">
              <a:defRPr/>
            </a:pPr>
            <a:r>
              <a:rPr lang="en-US" sz="3500" cap="none" smtClean="0"/>
              <a:t>RELATIONSHIPS TO THE BALANCE SHEET AND THE INCOME STATEMENT</a:t>
            </a:r>
          </a:p>
        </p:txBody>
      </p:sp>
      <p:sp>
        <p:nvSpPr>
          <p:cNvPr id="26627" name="Rectangle 3"/>
          <p:cNvSpPr>
            <a:spLocks noChangeArrowheads="1"/>
          </p:cNvSpPr>
          <p:nvPr/>
        </p:nvSpPr>
        <p:spPr bwMode="auto">
          <a:xfrm>
            <a:off x="338138" y="2433638"/>
            <a:ext cx="8239125" cy="1076325"/>
          </a:xfrm>
          <a:prstGeom prst="rect">
            <a:avLst/>
          </a:prstGeom>
          <a:solidFill>
            <a:srgbClr val="FDE3BA"/>
          </a:solidFill>
          <a:ln w="12700">
            <a:solidFill>
              <a:schemeClr val="tx1"/>
            </a:solidFill>
            <a:miter lim="800000"/>
            <a:headEnd/>
            <a:tailEnd/>
          </a:ln>
          <a:effectLst>
            <a:outerShdw dist="107763" dir="2700000" algn="ctr" rotWithShape="0">
              <a:schemeClr val="bg2"/>
            </a:outerShdw>
          </a:effectLst>
        </p:spPr>
        <p:txBody>
          <a:bodyPr lIns="90488" tIns="44450" rIns="90488" bIns="44450">
            <a:spAutoFit/>
          </a:bodyPr>
          <a:lstStyle/>
          <a:p>
            <a:pPr algn="ctr" eaLnBrk="0" fontAlgn="auto" hangingPunct="0">
              <a:spcBef>
                <a:spcPct val="50000"/>
              </a:spcBef>
              <a:spcAft>
                <a:spcPts val="0"/>
              </a:spcAft>
              <a:defRPr/>
            </a:pPr>
            <a:r>
              <a:rPr lang="en-US" sz="3200" b="1" dirty="0">
                <a:latin typeface="Symbol" pitchFamily="18" charset="2"/>
                <a:cs typeface="Arial" pitchFamily="34" charset="0"/>
              </a:rPr>
              <a:t></a:t>
            </a:r>
            <a:r>
              <a:rPr lang="en-US" sz="3200" b="1" dirty="0">
                <a:latin typeface="+mn-lt"/>
                <a:cs typeface="Arial" pitchFamily="34" charset="0"/>
              </a:rPr>
              <a:t> Cash = </a:t>
            </a:r>
            <a:r>
              <a:rPr lang="en-US" sz="3200" b="1" dirty="0">
                <a:latin typeface="Symbol" pitchFamily="18" charset="2"/>
                <a:cs typeface="Arial" pitchFamily="34" charset="0"/>
              </a:rPr>
              <a:t></a:t>
            </a:r>
            <a:r>
              <a:rPr lang="en-US" sz="3200" b="1" dirty="0">
                <a:latin typeface="+mn-lt"/>
                <a:cs typeface="Arial" pitchFamily="34" charset="0"/>
              </a:rPr>
              <a:t>Liabilities </a:t>
            </a:r>
            <a:r>
              <a:rPr lang="en-US" sz="3200" b="1" dirty="0">
                <a:latin typeface="Symbol" pitchFamily="18" charset="2"/>
                <a:cs typeface="Arial" pitchFamily="34" charset="0"/>
              </a:rPr>
              <a:t></a:t>
            </a:r>
            <a:r>
              <a:rPr lang="en-US" sz="3200" b="1" dirty="0">
                <a:latin typeface="+mn-lt"/>
                <a:cs typeface="Arial" pitchFamily="34" charset="0"/>
              </a:rPr>
              <a:t>Stockholders’ Equity </a:t>
            </a:r>
            <a:r>
              <a:rPr lang="en-US" sz="3200" b="1" dirty="0">
                <a:latin typeface="Symbol" pitchFamily="18" charset="2"/>
                <a:cs typeface="Arial" pitchFamily="34" charset="0"/>
              </a:rPr>
              <a:t></a:t>
            </a:r>
            <a:r>
              <a:rPr lang="en-US" sz="3200" b="1" dirty="0">
                <a:latin typeface="+mn-lt"/>
                <a:cs typeface="Arial" pitchFamily="34" charset="0"/>
              </a:rPr>
              <a:t>Noncash Assets</a:t>
            </a:r>
          </a:p>
        </p:txBody>
      </p:sp>
      <p:sp>
        <p:nvSpPr>
          <p:cNvPr id="34820" name="Rectangle 5"/>
          <p:cNvSpPr>
            <a:spLocks noChangeArrowheads="1"/>
          </p:cNvSpPr>
          <p:nvPr/>
        </p:nvSpPr>
        <p:spPr bwMode="auto">
          <a:xfrm>
            <a:off x="2967038" y="4262438"/>
            <a:ext cx="2981325" cy="520700"/>
          </a:xfrm>
          <a:prstGeom prst="rect">
            <a:avLst/>
          </a:prstGeom>
          <a:noFill/>
          <a:ln w="12700">
            <a:no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2800" b="1" dirty="0">
                <a:solidFill>
                  <a:schemeClr val="accent2">
                    <a:lumMod val="50000"/>
                  </a:schemeClr>
                </a:solidFill>
                <a:latin typeface="+mn-lt"/>
              </a:rPr>
              <a:t>Derives from . . .</a:t>
            </a:r>
          </a:p>
        </p:txBody>
      </p:sp>
      <p:sp>
        <p:nvSpPr>
          <p:cNvPr id="26630" name="Rectangle 6"/>
          <p:cNvSpPr>
            <a:spLocks noChangeArrowheads="1"/>
          </p:cNvSpPr>
          <p:nvPr/>
        </p:nvSpPr>
        <p:spPr bwMode="auto">
          <a:xfrm>
            <a:off x="261938" y="5024438"/>
            <a:ext cx="8391525" cy="588962"/>
          </a:xfrm>
          <a:prstGeom prst="rect">
            <a:avLst/>
          </a:prstGeom>
          <a:solidFill>
            <a:srgbClr val="FFFFCC"/>
          </a:solidFill>
          <a:ln w="12700">
            <a:solidFill>
              <a:schemeClr val="tx1"/>
            </a:solidFill>
            <a:miter lim="800000"/>
            <a:headEnd/>
            <a:tailEnd/>
          </a:ln>
          <a:effectLst>
            <a:outerShdw dist="107763" dir="2700000" algn="ctr" rotWithShape="0">
              <a:schemeClr val="bg2"/>
            </a:outerShdw>
          </a:effectLst>
        </p:spPr>
        <p:txBody>
          <a:bodyPr lIns="90488" tIns="44450" rIns="90488" bIns="44450">
            <a:spAutoFit/>
          </a:bodyPr>
          <a:lstStyle/>
          <a:p>
            <a:pPr algn="ctr" eaLnBrk="0" fontAlgn="auto" hangingPunct="0">
              <a:spcBef>
                <a:spcPct val="50000"/>
              </a:spcBef>
              <a:spcAft>
                <a:spcPts val="0"/>
              </a:spcAft>
              <a:defRPr/>
            </a:pPr>
            <a:r>
              <a:rPr lang="en-US" sz="3200" b="1" dirty="0">
                <a:solidFill>
                  <a:schemeClr val="accent2">
                    <a:lumMod val="50000"/>
                  </a:schemeClr>
                </a:solidFill>
                <a:latin typeface="+mn-lt"/>
                <a:cs typeface="Arial" pitchFamily="34" charset="0"/>
              </a:rPr>
              <a:t>Assets = Liabilities </a:t>
            </a:r>
            <a:r>
              <a:rPr lang="en-US" sz="3200" b="1" dirty="0">
                <a:solidFill>
                  <a:schemeClr val="accent2">
                    <a:lumMod val="50000"/>
                  </a:schemeClr>
                </a:solidFill>
                <a:latin typeface="Symbol" pitchFamily="18" charset="2"/>
                <a:cs typeface="Arial" pitchFamily="34" charset="0"/>
              </a:rPr>
              <a:t></a:t>
            </a:r>
            <a:r>
              <a:rPr lang="en-US" sz="3200" b="1" dirty="0">
                <a:solidFill>
                  <a:schemeClr val="accent2">
                    <a:lumMod val="50000"/>
                  </a:schemeClr>
                </a:solidFill>
                <a:latin typeface="+mn-lt"/>
                <a:cs typeface="Arial" pitchFamily="34" charset="0"/>
              </a:rPr>
              <a:t>Stockholders’ Equity</a:t>
            </a:r>
          </a:p>
        </p:txBody>
      </p:sp>
      <p:sp>
        <p:nvSpPr>
          <p:cNvPr id="35845" name="Footer Placeholder 4"/>
          <p:cNvSpPr>
            <a:spLocks noGrp="1"/>
          </p:cNvSpPr>
          <p:nvPr>
            <p:ph type="ftr" sz="quarter" idx="10"/>
          </p:nvPr>
        </p:nvSpPr>
        <p:spPr bwMode="auto">
          <a:ln>
            <a:miter lim="800000"/>
            <a:headEnd/>
            <a:tailEnd/>
          </a:ln>
        </p:spPr>
        <p:txBody>
          <a:bodyPr wrap="square" numCol="1" anchor="b" anchorCtr="0" compatLnSpc="1">
            <a:prstTxWarp prst="textNoShape">
              <a:avLst/>
            </a:prstTxWarp>
          </a:bodyPr>
          <a:lstStyle/>
          <a:p>
            <a:pPr fontAlgn="base">
              <a:spcBef>
                <a:spcPct val="0"/>
              </a:spcBef>
              <a:spcAft>
                <a:spcPct val="0"/>
              </a:spcAft>
              <a:defRPr/>
            </a:pPr>
            <a:r>
              <a:rPr lang="en-US"/>
              <a:t>12-</a:t>
            </a:r>
            <a:fld id="{E255E54B-0A81-45A3-85ED-9F12602FA149}" type="slidenum">
              <a:rPr lang="en-US"/>
              <a:pPr fontAlgn="base">
                <a:spcBef>
                  <a:spcPct val="0"/>
                </a:spcBef>
                <a:spcAft>
                  <a:spcPct val="0"/>
                </a:spcAft>
                <a:defRPr/>
              </a:pPr>
              <a:t>12</a:t>
            </a:fld>
            <a:endParaRPr lang="en-US"/>
          </a:p>
        </p:txBody>
      </p:sp>
    </p:spTree>
  </p:cSld>
  <p:clrMapOvr>
    <a:masterClrMapping/>
  </p:clrMapOvr>
  <p:transition>
    <p:checke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Footer Placeholder 4"/>
          <p:cNvSpPr>
            <a:spLocks noGrp="1"/>
          </p:cNvSpPr>
          <p:nvPr>
            <p:ph type="ftr" sz="quarter" idx="10"/>
          </p:nvPr>
        </p:nvSpPr>
        <p:spPr bwMode="auto">
          <a:ln>
            <a:miter lim="800000"/>
            <a:headEnd/>
            <a:tailEnd/>
          </a:ln>
        </p:spPr>
        <p:txBody>
          <a:bodyPr wrap="square" numCol="1" anchor="b" anchorCtr="0" compatLnSpc="1">
            <a:prstTxWarp prst="textNoShape">
              <a:avLst/>
            </a:prstTxWarp>
          </a:bodyPr>
          <a:lstStyle/>
          <a:p>
            <a:pPr fontAlgn="base">
              <a:spcBef>
                <a:spcPct val="0"/>
              </a:spcBef>
              <a:spcAft>
                <a:spcPct val="0"/>
              </a:spcAft>
              <a:defRPr/>
            </a:pPr>
            <a:r>
              <a:rPr lang="en-US"/>
              <a:t>12-</a:t>
            </a:r>
            <a:fld id="{66E705C3-D9A8-4558-9DDB-5F8AAD4A9ACF}" type="slidenum">
              <a:rPr lang="en-US"/>
              <a:pPr fontAlgn="base">
                <a:spcBef>
                  <a:spcPct val="0"/>
                </a:spcBef>
                <a:spcAft>
                  <a:spcPct val="0"/>
                </a:spcAft>
                <a:defRPr/>
              </a:pPr>
              <a:t>13</a:t>
            </a:fld>
            <a:endParaRPr lang="en-US"/>
          </a:p>
        </p:txBody>
      </p:sp>
      <p:sp>
        <p:nvSpPr>
          <p:cNvPr id="5" name="Rectangle 2"/>
          <p:cNvSpPr>
            <a:spLocks noGrp="1" noChangeArrowheads="1"/>
          </p:cNvSpPr>
          <p:nvPr>
            <p:ph type="title"/>
          </p:nvPr>
        </p:nvSpPr>
        <p:spPr/>
        <p:txBody>
          <a:bodyPr wrap="square" lIns="90488" tIns="44450" rIns="90488" bIns="44450" numCol="1" anchorCtr="0" compatLnSpc="1">
            <a:prstTxWarp prst="textNoShape">
              <a:avLst/>
            </a:prstTxWarp>
          </a:bodyPr>
          <a:lstStyle/>
          <a:p>
            <a:pPr eaLnBrk="1" hangingPunct="1">
              <a:defRPr/>
            </a:pPr>
            <a:r>
              <a:rPr lang="en-US" sz="3500" cap="none" smtClean="0">
                <a:solidFill>
                  <a:schemeClr val="tx1"/>
                </a:solidFill>
              </a:rPr>
              <a:t>RELATIONSHIPS TO THE BALANCE SHEET AND THE INCOME STATEMENT</a:t>
            </a:r>
          </a:p>
        </p:txBody>
      </p:sp>
      <p:pic>
        <p:nvPicPr>
          <p:cNvPr id="37891" name="Picture 3"/>
          <p:cNvPicPr>
            <a:picLocks noChangeAspect="1" noChangeArrowheads="1"/>
          </p:cNvPicPr>
          <p:nvPr/>
        </p:nvPicPr>
        <p:blipFill>
          <a:blip r:embed="rId3"/>
          <a:srcRect/>
          <a:stretch>
            <a:fillRect/>
          </a:stretch>
        </p:blipFill>
        <p:spPr bwMode="auto">
          <a:xfrm>
            <a:off x="107950" y="2133600"/>
            <a:ext cx="8778875" cy="3259138"/>
          </a:xfrm>
          <a:prstGeom prst="rect">
            <a:avLst/>
          </a:prstGeom>
          <a:noFill/>
          <a:ln w="9525">
            <a:solidFill>
              <a:schemeClr val="tx1"/>
            </a:solidFill>
            <a:miter lim="800000"/>
            <a:headEnd/>
            <a:tailEnd/>
          </a:ln>
        </p:spPr>
      </p:pic>
      <p:pic>
        <p:nvPicPr>
          <p:cNvPr id="37892" name="Picture 2" descr="View details"/>
          <p:cNvPicPr>
            <a:picLocks noChangeAspect="1" noChangeArrowheads="1"/>
          </p:cNvPicPr>
          <p:nvPr/>
        </p:nvPicPr>
        <p:blipFill>
          <a:blip r:embed="rId4"/>
          <a:srcRect t="16667" b="16667"/>
          <a:stretch>
            <a:fillRect/>
          </a:stretch>
        </p:blipFill>
        <p:spPr bwMode="auto">
          <a:xfrm>
            <a:off x="3581400" y="5562600"/>
            <a:ext cx="1828800" cy="12192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6"/>
          <p:cNvSpPr>
            <a:spLocks noGrp="1" noChangeArrowheads="1"/>
          </p:cNvSpPr>
          <p:nvPr>
            <p:ph type="title"/>
          </p:nvPr>
        </p:nvSpPr>
        <p:spPr/>
        <p:txBody>
          <a:bodyPr/>
          <a:lstStyle/>
          <a:p>
            <a:pPr eaLnBrk="1" fontAlgn="auto" hangingPunct="1">
              <a:spcAft>
                <a:spcPts val="0"/>
              </a:spcAft>
              <a:defRPr/>
            </a:pPr>
            <a:r>
              <a:rPr lang="en-US" sz="3200" dirty="0" smtClean="0"/>
              <a:t>Reporting and interpreting cash Flows from Operating Activities</a:t>
            </a:r>
          </a:p>
        </p:txBody>
      </p:sp>
      <p:sp>
        <p:nvSpPr>
          <p:cNvPr id="22531" name="Line 3"/>
          <p:cNvSpPr>
            <a:spLocks noChangeShapeType="1"/>
          </p:cNvSpPr>
          <p:nvPr/>
        </p:nvSpPr>
        <p:spPr bwMode="auto">
          <a:xfrm>
            <a:off x="1943100" y="4337050"/>
            <a:ext cx="4419600" cy="0"/>
          </a:xfrm>
          <a:prstGeom prst="line">
            <a:avLst/>
          </a:prstGeom>
          <a:noFill/>
          <a:ln w="76200">
            <a:solidFill>
              <a:schemeClr val="tx1"/>
            </a:solidFill>
            <a:round/>
            <a:headEnd/>
            <a:tailEnd type="triangle" w="med" len="med"/>
          </a:ln>
        </p:spPr>
        <p:txBody>
          <a:bodyPr wrap="none" anchor="ctr"/>
          <a:lstStyle/>
          <a:p>
            <a:endParaRPr lang="en-US"/>
          </a:p>
        </p:txBody>
      </p:sp>
      <p:sp>
        <p:nvSpPr>
          <p:cNvPr id="22532" name="Rectangle 4"/>
          <p:cNvSpPr>
            <a:spLocks noChangeArrowheads="1"/>
          </p:cNvSpPr>
          <p:nvPr/>
        </p:nvSpPr>
        <p:spPr bwMode="auto">
          <a:xfrm>
            <a:off x="376238" y="3921125"/>
            <a:ext cx="1533525" cy="831850"/>
          </a:xfrm>
          <a:prstGeom prst="rect">
            <a:avLst/>
          </a:prstGeom>
          <a:solidFill>
            <a:srgbClr val="C8FEC8"/>
          </a:solidFill>
          <a:ln w="12700">
            <a:solidFill>
              <a:schemeClr val="tx1"/>
            </a:solidFill>
            <a:miter lim="800000"/>
            <a:headEnd/>
            <a:tailEnd/>
          </a:ln>
          <a:effectLst>
            <a:outerShdw dist="107763" dir="2700000" algn="ctr" rotWithShape="0">
              <a:schemeClr val="bg2"/>
            </a:outerShdw>
          </a:effectLst>
        </p:spPr>
        <p:txBody>
          <a:bodyPr lIns="90488" tIns="44450" rIns="90488" bIns="44450">
            <a:spAutoFit/>
          </a:bodyPr>
          <a:lstStyle/>
          <a:p>
            <a:pPr algn="ctr" eaLnBrk="0" fontAlgn="auto" hangingPunct="0">
              <a:spcBef>
                <a:spcPct val="50000"/>
              </a:spcBef>
              <a:spcAft>
                <a:spcPts val="0"/>
              </a:spcAft>
              <a:defRPr/>
            </a:pPr>
            <a:r>
              <a:rPr lang="en-US" sz="2400" dirty="0">
                <a:latin typeface="+mn-lt"/>
                <a:cs typeface="Arial" pitchFamily="34" charset="0"/>
              </a:rPr>
              <a:t>Net Income</a:t>
            </a:r>
          </a:p>
        </p:txBody>
      </p:sp>
      <p:sp>
        <p:nvSpPr>
          <p:cNvPr id="22533" name="Rectangle 5"/>
          <p:cNvSpPr>
            <a:spLocks noChangeArrowheads="1"/>
          </p:cNvSpPr>
          <p:nvPr/>
        </p:nvSpPr>
        <p:spPr bwMode="auto">
          <a:xfrm>
            <a:off x="6472238" y="3556000"/>
            <a:ext cx="2295525" cy="1562100"/>
          </a:xfrm>
          <a:prstGeom prst="rect">
            <a:avLst/>
          </a:prstGeom>
          <a:solidFill>
            <a:srgbClr val="C8FEC8"/>
          </a:solidFill>
          <a:ln w="12700">
            <a:solidFill>
              <a:schemeClr val="tx1"/>
            </a:solidFill>
            <a:miter lim="800000"/>
            <a:headEnd/>
            <a:tailEnd/>
          </a:ln>
          <a:effectLst>
            <a:outerShdw dist="107763" dir="2700000" algn="ctr" rotWithShape="0">
              <a:schemeClr val="bg2"/>
            </a:outerShdw>
          </a:effectLst>
        </p:spPr>
        <p:txBody>
          <a:bodyPr lIns="90488" tIns="44450" rIns="90488" bIns="44450">
            <a:spAutoFit/>
          </a:bodyPr>
          <a:lstStyle/>
          <a:p>
            <a:pPr algn="ctr" eaLnBrk="0" fontAlgn="auto" hangingPunct="0">
              <a:spcBef>
                <a:spcPct val="50000"/>
              </a:spcBef>
              <a:spcAft>
                <a:spcPts val="0"/>
              </a:spcAft>
              <a:defRPr/>
            </a:pPr>
            <a:r>
              <a:rPr lang="en-US" sz="2400" dirty="0">
                <a:latin typeface="+mn-lt"/>
                <a:cs typeface="Arial" pitchFamily="34" charset="0"/>
              </a:rPr>
              <a:t>Cash Flows from Operating Activities: Indirect Method</a:t>
            </a:r>
          </a:p>
        </p:txBody>
      </p:sp>
      <p:grpSp>
        <p:nvGrpSpPr>
          <p:cNvPr id="2" name="Group 6"/>
          <p:cNvGrpSpPr>
            <a:grpSpLocks/>
          </p:cNvGrpSpPr>
          <p:nvPr/>
        </p:nvGrpSpPr>
        <p:grpSpPr bwMode="auto">
          <a:xfrm>
            <a:off x="2247900" y="2921000"/>
            <a:ext cx="3581400" cy="1427163"/>
            <a:chOff x="1416" y="1149"/>
            <a:chExt cx="2256" cy="899"/>
          </a:xfrm>
        </p:grpSpPr>
        <p:sp>
          <p:nvSpPr>
            <p:cNvPr id="39950" name="Line 7"/>
            <p:cNvSpPr>
              <a:spLocks noChangeShapeType="1"/>
            </p:cNvSpPr>
            <p:nvPr/>
          </p:nvSpPr>
          <p:spPr bwMode="auto">
            <a:xfrm>
              <a:off x="2544" y="1552"/>
              <a:ext cx="0" cy="496"/>
            </a:xfrm>
            <a:prstGeom prst="line">
              <a:avLst/>
            </a:prstGeom>
            <a:noFill/>
            <a:ln w="50800">
              <a:solidFill>
                <a:schemeClr val="tx1"/>
              </a:solidFill>
              <a:round/>
              <a:headEnd/>
              <a:tailEnd type="triangle" w="med" len="med"/>
            </a:ln>
          </p:spPr>
          <p:txBody>
            <a:bodyPr wrap="none" anchor="ctr"/>
            <a:lstStyle/>
            <a:p>
              <a:endParaRPr lang="en-US"/>
            </a:p>
          </p:txBody>
        </p:sp>
        <p:sp>
          <p:nvSpPr>
            <p:cNvPr id="22536" name="Rectangle 8"/>
            <p:cNvSpPr>
              <a:spLocks noChangeArrowheads="1"/>
            </p:cNvSpPr>
            <p:nvPr/>
          </p:nvSpPr>
          <p:spPr bwMode="auto">
            <a:xfrm>
              <a:off x="1416" y="1149"/>
              <a:ext cx="2256" cy="640"/>
            </a:xfrm>
            <a:prstGeom prst="rect">
              <a:avLst/>
            </a:prstGeom>
            <a:solidFill>
              <a:srgbClr val="FFFFCC"/>
            </a:solidFill>
            <a:ln w="12700">
              <a:solidFill>
                <a:schemeClr val="tx1"/>
              </a:solidFill>
              <a:miter lim="800000"/>
              <a:headEnd/>
              <a:tailEnd/>
            </a:ln>
            <a:effectLst>
              <a:outerShdw dist="107763" dir="2700000" algn="ctr" rotWithShape="0">
                <a:schemeClr val="bg2"/>
              </a:outerShdw>
            </a:effectLst>
          </p:spPr>
          <p:txBody>
            <a:bodyPr lIns="90488" tIns="44450" rIns="90488" bIns="44450">
              <a:spAutoFit/>
            </a:bodyPr>
            <a:lstStyle/>
            <a:p>
              <a:pPr algn="ctr" eaLnBrk="0" fontAlgn="auto" hangingPunct="0">
                <a:spcBef>
                  <a:spcPct val="50000"/>
                </a:spcBef>
                <a:spcAft>
                  <a:spcPts val="0"/>
                </a:spcAft>
                <a:defRPr/>
              </a:pPr>
              <a:r>
                <a:rPr lang="en-US" sz="2000" b="1" dirty="0">
                  <a:latin typeface="+mn-lt"/>
                  <a:cs typeface="Arial" pitchFamily="34" charset="0"/>
                </a:rPr>
                <a:t>+/- Changes in current assets and current liabilities.</a:t>
              </a:r>
            </a:p>
          </p:txBody>
        </p:sp>
      </p:grpSp>
      <p:grpSp>
        <p:nvGrpSpPr>
          <p:cNvPr id="3" name="Group 9"/>
          <p:cNvGrpSpPr>
            <a:grpSpLocks/>
          </p:cNvGrpSpPr>
          <p:nvPr/>
        </p:nvGrpSpPr>
        <p:grpSpPr bwMode="auto">
          <a:xfrm>
            <a:off x="1785938" y="4424363"/>
            <a:ext cx="1914525" cy="1519237"/>
            <a:chOff x="1125" y="2563"/>
            <a:chExt cx="1206" cy="957"/>
          </a:xfrm>
        </p:grpSpPr>
        <p:sp>
          <p:nvSpPr>
            <p:cNvPr id="39948" name="Line 10"/>
            <p:cNvSpPr>
              <a:spLocks noChangeShapeType="1"/>
            </p:cNvSpPr>
            <p:nvPr/>
          </p:nvSpPr>
          <p:spPr bwMode="auto">
            <a:xfrm flipV="1">
              <a:off x="1728" y="2563"/>
              <a:ext cx="0" cy="704"/>
            </a:xfrm>
            <a:prstGeom prst="line">
              <a:avLst/>
            </a:prstGeom>
            <a:noFill/>
            <a:ln w="50800">
              <a:solidFill>
                <a:schemeClr val="tx1"/>
              </a:solidFill>
              <a:round/>
              <a:headEnd/>
              <a:tailEnd type="triangle" w="med" len="med"/>
            </a:ln>
          </p:spPr>
          <p:txBody>
            <a:bodyPr wrap="none" anchor="ctr"/>
            <a:lstStyle/>
            <a:p>
              <a:endParaRPr lang="en-US"/>
            </a:p>
          </p:txBody>
        </p:sp>
        <p:sp>
          <p:nvSpPr>
            <p:cNvPr id="22539" name="Rectangle 11"/>
            <p:cNvSpPr>
              <a:spLocks noChangeArrowheads="1"/>
            </p:cNvSpPr>
            <p:nvPr/>
          </p:nvSpPr>
          <p:spPr bwMode="auto">
            <a:xfrm>
              <a:off x="1125" y="3072"/>
              <a:ext cx="1206" cy="448"/>
            </a:xfrm>
            <a:prstGeom prst="rect">
              <a:avLst/>
            </a:prstGeom>
            <a:solidFill>
              <a:srgbClr val="FFFFCC"/>
            </a:solidFill>
            <a:ln w="12700">
              <a:solidFill>
                <a:schemeClr val="tx1"/>
              </a:solidFill>
              <a:miter lim="800000"/>
              <a:headEnd/>
              <a:tailEnd/>
            </a:ln>
            <a:effectLst>
              <a:outerShdw dist="107763" dir="2700000" algn="ctr" rotWithShape="0">
                <a:schemeClr val="bg2"/>
              </a:outerShdw>
            </a:effectLst>
          </p:spPr>
          <p:txBody>
            <a:bodyPr lIns="90488" tIns="44450" rIns="90488" bIns="44450">
              <a:spAutoFit/>
            </a:bodyPr>
            <a:lstStyle/>
            <a:p>
              <a:pPr algn="ctr" eaLnBrk="0" fontAlgn="auto" hangingPunct="0">
                <a:spcBef>
                  <a:spcPct val="50000"/>
                </a:spcBef>
                <a:spcAft>
                  <a:spcPts val="0"/>
                </a:spcAft>
                <a:defRPr/>
              </a:pPr>
              <a:r>
                <a:rPr lang="en-US" sz="2000" b="1" dirty="0">
                  <a:latin typeface="+mn-lt"/>
                  <a:cs typeface="Arial" pitchFamily="34" charset="0"/>
                </a:rPr>
                <a:t>+ Losses and - Gains</a:t>
              </a:r>
            </a:p>
          </p:txBody>
        </p:sp>
      </p:grpSp>
      <p:grpSp>
        <p:nvGrpSpPr>
          <p:cNvPr id="4" name="Group 12"/>
          <p:cNvGrpSpPr>
            <a:grpSpLocks/>
          </p:cNvGrpSpPr>
          <p:nvPr/>
        </p:nvGrpSpPr>
        <p:grpSpPr bwMode="auto">
          <a:xfrm>
            <a:off x="3995738" y="4424363"/>
            <a:ext cx="2524125" cy="2128837"/>
            <a:chOff x="2517" y="2563"/>
            <a:chExt cx="1590" cy="1341"/>
          </a:xfrm>
        </p:grpSpPr>
        <p:sp>
          <p:nvSpPr>
            <p:cNvPr id="39946" name="Line 13"/>
            <p:cNvSpPr>
              <a:spLocks noChangeShapeType="1"/>
            </p:cNvSpPr>
            <p:nvPr/>
          </p:nvSpPr>
          <p:spPr bwMode="auto">
            <a:xfrm flipV="1">
              <a:off x="3312" y="2563"/>
              <a:ext cx="0" cy="704"/>
            </a:xfrm>
            <a:prstGeom prst="line">
              <a:avLst/>
            </a:prstGeom>
            <a:noFill/>
            <a:ln w="50800">
              <a:solidFill>
                <a:schemeClr val="tx1"/>
              </a:solidFill>
              <a:round/>
              <a:headEnd/>
              <a:tailEnd type="triangle" w="med" len="med"/>
            </a:ln>
          </p:spPr>
          <p:txBody>
            <a:bodyPr wrap="none" anchor="ctr"/>
            <a:lstStyle/>
            <a:p>
              <a:endParaRPr lang="en-US"/>
            </a:p>
          </p:txBody>
        </p:sp>
        <p:sp>
          <p:nvSpPr>
            <p:cNvPr id="22542" name="Rectangle 14"/>
            <p:cNvSpPr>
              <a:spLocks noChangeArrowheads="1"/>
            </p:cNvSpPr>
            <p:nvPr/>
          </p:nvSpPr>
          <p:spPr bwMode="auto">
            <a:xfrm>
              <a:off x="2517" y="3072"/>
              <a:ext cx="1590" cy="832"/>
            </a:xfrm>
            <a:prstGeom prst="rect">
              <a:avLst/>
            </a:prstGeom>
            <a:solidFill>
              <a:srgbClr val="FFFFCC"/>
            </a:solidFill>
            <a:ln w="12700">
              <a:solidFill>
                <a:schemeClr val="tx1"/>
              </a:solidFill>
              <a:miter lim="800000"/>
              <a:headEnd/>
              <a:tailEnd/>
            </a:ln>
            <a:effectLst>
              <a:outerShdw dist="107763" dir="2700000" algn="ctr" rotWithShape="0">
                <a:schemeClr val="bg2"/>
              </a:outerShdw>
            </a:effectLst>
          </p:spPr>
          <p:txBody>
            <a:bodyPr lIns="90488" tIns="44450" rIns="90488" bIns="44450">
              <a:spAutoFit/>
            </a:bodyPr>
            <a:lstStyle/>
            <a:p>
              <a:pPr algn="ctr" eaLnBrk="0" fontAlgn="auto" hangingPunct="0">
                <a:spcBef>
                  <a:spcPct val="50000"/>
                </a:spcBef>
                <a:spcAft>
                  <a:spcPts val="0"/>
                </a:spcAft>
                <a:defRPr/>
              </a:pPr>
              <a:r>
                <a:rPr lang="en-US" sz="2000" b="1" dirty="0">
                  <a:latin typeface="+mn-lt"/>
                  <a:cs typeface="Arial" pitchFamily="34" charset="0"/>
                </a:rPr>
                <a:t>+ Noncash expenses such as depreciation and amortization.</a:t>
              </a:r>
            </a:p>
          </p:txBody>
        </p:sp>
      </p:grpSp>
      <p:sp>
        <p:nvSpPr>
          <p:cNvPr id="22543" name="Text Box 15"/>
          <p:cNvSpPr txBox="1">
            <a:spLocks noChangeArrowheads="1"/>
          </p:cNvSpPr>
          <p:nvPr/>
        </p:nvSpPr>
        <p:spPr bwMode="auto">
          <a:xfrm>
            <a:off x="152400" y="1835150"/>
            <a:ext cx="8763000" cy="831850"/>
          </a:xfrm>
          <a:prstGeom prst="rect">
            <a:avLst/>
          </a:prstGeom>
          <a:solidFill>
            <a:schemeClr val="accent2">
              <a:lumMod val="40000"/>
              <a:lumOff val="60000"/>
            </a:schemeClr>
          </a:solidFill>
          <a:ln w="9525">
            <a:solidFill>
              <a:schemeClr val="tx1"/>
            </a:solidFill>
            <a:miter lim="800000"/>
            <a:headEnd/>
            <a:tailEnd/>
          </a:ln>
          <a:effectLst>
            <a:outerShdw dist="107763" dir="2700000" algn="ctr" rotWithShape="0">
              <a:schemeClr val="bg2"/>
            </a:outerShdw>
          </a:effectLst>
        </p:spPr>
        <p:txBody>
          <a:bodyPr>
            <a:spAutoFit/>
          </a:bodyPr>
          <a:lstStyle/>
          <a:p>
            <a:pPr algn="ctr" eaLnBrk="0" fontAlgn="auto" hangingPunct="0">
              <a:spcBef>
                <a:spcPct val="50000"/>
              </a:spcBef>
              <a:spcAft>
                <a:spcPts val="0"/>
              </a:spcAft>
              <a:defRPr/>
            </a:pPr>
            <a:r>
              <a:rPr lang="en-US" sz="2400" b="1" dirty="0">
                <a:latin typeface="+mn-lt"/>
                <a:cs typeface="Arial" pitchFamily="34" charset="0"/>
              </a:rPr>
              <a:t>The indirect method adjusts net income by eliminating noncash items. </a:t>
            </a:r>
          </a:p>
        </p:txBody>
      </p:sp>
      <p:sp>
        <p:nvSpPr>
          <p:cNvPr id="39945" name="Footer Placeholder 4"/>
          <p:cNvSpPr>
            <a:spLocks noGrp="1"/>
          </p:cNvSpPr>
          <p:nvPr>
            <p:ph type="ftr" sz="quarter" idx="10"/>
          </p:nvPr>
        </p:nvSpPr>
        <p:spPr bwMode="auto">
          <a:ln>
            <a:miter lim="800000"/>
            <a:headEnd/>
            <a:tailEnd/>
          </a:ln>
        </p:spPr>
        <p:txBody>
          <a:bodyPr wrap="square" numCol="1" anchor="b" anchorCtr="0" compatLnSpc="1">
            <a:prstTxWarp prst="textNoShape">
              <a:avLst/>
            </a:prstTxWarp>
          </a:bodyPr>
          <a:lstStyle/>
          <a:p>
            <a:pPr fontAlgn="base">
              <a:spcBef>
                <a:spcPct val="0"/>
              </a:spcBef>
              <a:spcAft>
                <a:spcPct val="0"/>
              </a:spcAft>
              <a:defRPr/>
            </a:pPr>
            <a:r>
              <a:rPr lang="en-US"/>
              <a:t>12-</a:t>
            </a:r>
            <a:fld id="{454C1476-8AD5-4F1B-9F61-EBDCFF96B3EE}" type="slidenum">
              <a:rPr lang="en-US"/>
              <a:pPr fontAlgn="base">
                <a:spcBef>
                  <a:spcPct val="0"/>
                </a:spcBef>
                <a:spcAft>
                  <a:spcPct val="0"/>
                </a:spcAft>
                <a:defRPr/>
              </a:pPr>
              <a:t>14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additive="base">
                                        <p:cTn id="7" dur="500" fill="hold"/>
                                        <p:tgtEl>
                                          <p:spTgt spid="22532"/>
                                        </p:tgtEl>
                                        <p:attrNameLst>
                                          <p:attrName>ppt_x</p:attrName>
                                        </p:attrNameLst>
                                      </p:cBhvr>
                                      <p:tavLst>
                                        <p:tav tm="0">
                                          <p:val>
                                            <p:strVal val="0-#ppt_w/2"/>
                                          </p:val>
                                        </p:tav>
                                        <p:tav tm="100000">
                                          <p:val>
                                            <p:strVal val="#ppt_x"/>
                                          </p:val>
                                        </p:tav>
                                      </p:tavLst>
                                    </p:anim>
                                    <p:anim calcmode="lin" valueType="num">
                                      <p:cBhvr additive="base">
                                        <p:cTn id="8" dur="500" fill="hold"/>
                                        <p:tgtEl>
                                          <p:spTgt spid="225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22531"/>
                                        </p:tgtEl>
                                        <p:attrNameLst>
                                          <p:attrName>style.visibility</p:attrName>
                                        </p:attrNameLst>
                                      </p:cBhvr>
                                      <p:to>
                                        <p:strVal val="visible"/>
                                      </p:to>
                                    </p:set>
                                    <p:animEffect transition="in" filter="slide(fromLeft)">
                                      <p:cBhvr>
                                        <p:cTn id="12" dur="500"/>
                                        <p:tgtEl>
                                          <p:spTgt spid="22531"/>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22533"/>
                                        </p:tgtEl>
                                        <p:attrNameLst>
                                          <p:attrName>style.visibility</p:attrName>
                                        </p:attrNameLst>
                                      </p:cBhvr>
                                      <p:to>
                                        <p:strVal val="visible"/>
                                      </p:to>
                                    </p:set>
                                    <p:animEffect transition="in" filter="slide(fromLeft)">
                                      <p:cBhvr>
                                        <p:cTn id="16" dur="500"/>
                                        <p:tgtEl>
                                          <p:spTgt spid="22533"/>
                                        </p:tgtEl>
                                      </p:cBhvr>
                                    </p:animEffect>
                                  </p:childTnLst>
                                </p:cTn>
                              </p:par>
                            </p:childTnLst>
                          </p:cTn>
                        </p:par>
                        <p:par>
                          <p:cTn id="17" fill="hold">
                            <p:stCondLst>
                              <p:cond delay="1500"/>
                            </p:stCondLst>
                            <p:childTnLst>
                              <p:par>
                                <p:cTn id="18" presetID="2" presetClass="entr" presetSubtype="1"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p:bldP spid="22532" grpId="0" animBg="1" autoUpdateAnimBg="0"/>
      <p:bldP spid="22533"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66713" y="4833938"/>
            <a:ext cx="8315325" cy="1566862"/>
          </a:xfrm>
          <a:prstGeom prst="rect">
            <a:avLst/>
          </a:prstGeom>
          <a:noFill/>
          <a:ln w="12700">
            <a:noFill/>
            <a:miter lim="800000"/>
            <a:headEnd/>
            <a:tailEnd/>
          </a:ln>
          <a:effectLst/>
        </p:spPr>
        <p:txBody>
          <a:bodyPr lIns="90488" tIns="44450" rIns="90488" bIns="44450">
            <a:spAutoFit/>
          </a:bodyPr>
          <a:lstStyle/>
          <a:p>
            <a:pPr algn="ctr" eaLnBrk="0" fontAlgn="auto" hangingPunct="0">
              <a:spcBef>
                <a:spcPct val="50000"/>
              </a:spcBef>
              <a:spcAft>
                <a:spcPts val="0"/>
              </a:spcAft>
              <a:defRPr/>
            </a:pPr>
            <a:r>
              <a:rPr lang="en-US" sz="3200" b="1" dirty="0">
                <a:solidFill>
                  <a:schemeClr val="accent2">
                    <a:lumMod val="50000"/>
                  </a:schemeClr>
                </a:solidFill>
                <a:latin typeface="+mn-lt"/>
                <a:cs typeface="Arial" pitchFamily="34" charset="0"/>
              </a:rPr>
              <a:t>Use this table when adjusting Net Income to Operating Cash Flows using the indirect method.</a:t>
            </a:r>
          </a:p>
        </p:txBody>
      </p:sp>
      <p:graphicFrame>
        <p:nvGraphicFramePr>
          <p:cNvPr id="7185" name="Object 17"/>
          <p:cNvGraphicFramePr>
            <a:graphicFrameLocks/>
          </p:cNvGraphicFramePr>
          <p:nvPr/>
        </p:nvGraphicFramePr>
        <p:xfrm>
          <a:off x="141288" y="1928813"/>
          <a:ext cx="8769350" cy="2643187"/>
        </p:xfrm>
        <a:graphic>
          <a:graphicData uri="http://schemas.openxmlformats.org/presentationml/2006/ole">
            <p:oleObj spid="_x0000_s7185" name="Worksheet" r:id="rId4" imgW="3778920" imgH="1402920" progId="Excel.Sheet.8">
              <p:embed/>
            </p:oleObj>
          </a:graphicData>
        </a:graphic>
      </p:graphicFrame>
      <p:sp>
        <p:nvSpPr>
          <p:cNvPr id="7186" name="Footer Placeholder 4"/>
          <p:cNvSpPr>
            <a:spLocks noGrp="1"/>
          </p:cNvSpPr>
          <p:nvPr>
            <p:ph type="ftr" sz="quarter" idx="10"/>
          </p:nvPr>
        </p:nvSpPr>
        <p:spPr bwMode="auto">
          <a:ln>
            <a:miter lim="800000"/>
            <a:headEnd/>
            <a:tailEnd/>
          </a:ln>
        </p:spPr>
        <p:txBody>
          <a:bodyPr wrap="square" numCol="1" anchor="b" anchorCtr="0" compatLnSpc="1">
            <a:prstTxWarp prst="textNoShape">
              <a:avLst/>
            </a:prstTxWarp>
          </a:bodyPr>
          <a:lstStyle/>
          <a:p>
            <a:pPr fontAlgn="base">
              <a:spcBef>
                <a:spcPct val="0"/>
              </a:spcBef>
              <a:spcAft>
                <a:spcPct val="0"/>
              </a:spcAft>
              <a:defRPr/>
            </a:pPr>
            <a:r>
              <a:rPr lang="en-US"/>
              <a:t>12-</a:t>
            </a:r>
            <a:fld id="{BDB0F57C-4BA0-4455-9B9D-C5F49BB9D8AB}" type="slidenum">
              <a:rPr lang="en-US"/>
              <a:pPr fontAlgn="base">
                <a:spcBef>
                  <a:spcPct val="0"/>
                </a:spcBef>
                <a:spcAft>
                  <a:spcPct val="0"/>
                </a:spcAft>
                <a:defRPr/>
              </a:pPr>
              <a:t>15</a:t>
            </a:fld>
            <a:endParaRPr lang="en-US"/>
          </a:p>
        </p:txBody>
      </p:sp>
      <p:sp>
        <p:nvSpPr>
          <p:cNvPr id="9" name="Rectangle 16"/>
          <p:cNvSpPr>
            <a:spLocks noGrp="1" noChangeArrowheads="1"/>
          </p:cNvSpPr>
          <p:nvPr>
            <p:ph type="title"/>
          </p:nvPr>
        </p:nvSpPr>
        <p:spPr/>
        <p:txBody>
          <a:bodyPr/>
          <a:lstStyle/>
          <a:p>
            <a:pPr eaLnBrk="1" fontAlgn="auto" hangingPunct="1">
              <a:spcAft>
                <a:spcPts val="0"/>
              </a:spcAft>
              <a:defRPr/>
            </a:pPr>
            <a:r>
              <a:rPr lang="en-US" sz="3200" dirty="0" smtClean="0"/>
              <a:t>Reporting and interpreting cash Flows from Operating Activities</a:t>
            </a:r>
          </a:p>
        </p:txBody>
      </p:sp>
    </p:spTree>
  </p:cSld>
  <p:clrMapOvr>
    <a:masterClrMapping/>
  </p:clrMapOvr>
  <p:transition>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fontAlgn="auto" hangingPunct="1">
              <a:spcAft>
                <a:spcPts val="0"/>
              </a:spcAft>
              <a:defRPr/>
            </a:pPr>
            <a:r>
              <a:rPr lang="en-US" dirty="0" smtClean="0"/>
              <a:t>Adjustment for Gains and Losses</a:t>
            </a:r>
          </a:p>
        </p:txBody>
      </p:sp>
      <p:sp>
        <p:nvSpPr>
          <p:cNvPr id="45058" name="Rectangle 3"/>
          <p:cNvSpPr>
            <a:spLocks noChangeArrowheads="1"/>
          </p:cNvSpPr>
          <p:nvPr/>
        </p:nvSpPr>
        <p:spPr bwMode="auto">
          <a:xfrm>
            <a:off x="609600" y="4095750"/>
            <a:ext cx="2286000" cy="1143000"/>
          </a:xfrm>
          <a:prstGeom prst="rect">
            <a:avLst/>
          </a:prstGeom>
          <a:solidFill>
            <a:srgbClr val="CCFFCC"/>
          </a:solidFill>
          <a:ln w="9525">
            <a:solidFill>
              <a:schemeClr val="tx1"/>
            </a:solidFill>
            <a:miter lim="800000"/>
            <a:headEnd/>
            <a:tailEnd/>
          </a:ln>
        </p:spPr>
        <p:txBody>
          <a:bodyPr anchor="ctr"/>
          <a:lstStyle/>
          <a:p>
            <a:pPr algn="ctr" eaLnBrk="0" hangingPunct="0"/>
            <a:r>
              <a:rPr lang="en-US" sz="3200" b="1"/>
              <a:t>Gains</a:t>
            </a:r>
          </a:p>
        </p:txBody>
      </p:sp>
      <p:sp>
        <p:nvSpPr>
          <p:cNvPr id="45059" name="Rectangle 4"/>
          <p:cNvSpPr>
            <a:spLocks noChangeArrowheads="1"/>
          </p:cNvSpPr>
          <p:nvPr/>
        </p:nvSpPr>
        <p:spPr bwMode="auto">
          <a:xfrm>
            <a:off x="3657600" y="4000500"/>
            <a:ext cx="4724400" cy="1333500"/>
          </a:xfrm>
          <a:prstGeom prst="rect">
            <a:avLst/>
          </a:prstGeom>
          <a:solidFill>
            <a:srgbClr val="CCFFCC"/>
          </a:solidFill>
          <a:ln w="9525">
            <a:solidFill>
              <a:schemeClr val="tx1"/>
            </a:solidFill>
            <a:miter lim="800000"/>
            <a:headEnd/>
            <a:tailEnd/>
          </a:ln>
        </p:spPr>
        <p:txBody>
          <a:bodyPr anchor="ctr"/>
          <a:lstStyle/>
          <a:p>
            <a:pPr algn="ctr" eaLnBrk="0" hangingPunct="0"/>
            <a:r>
              <a:rPr lang="en-US" sz="2000" b="1"/>
              <a:t>Gains must be </a:t>
            </a:r>
            <a:r>
              <a:rPr lang="en-US" sz="2000" b="1">
                <a:solidFill>
                  <a:srgbClr val="C00000"/>
                </a:solidFill>
              </a:rPr>
              <a:t>subtracted</a:t>
            </a:r>
            <a:r>
              <a:rPr lang="en-US" sz="2000" b="1"/>
              <a:t> from net income to avoid double counting the gain.</a:t>
            </a:r>
          </a:p>
        </p:txBody>
      </p:sp>
      <p:cxnSp>
        <p:nvCxnSpPr>
          <p:cNvPr id="45060" name="AutoShape 5"/>
          <p:cNvCxnSpPr>
            <a:cxnSpLocks noChangeShapeType="1"/>
            <a:stCxn id="45058" idx="3"/>
            <a:endCxn id="45059" idx="1"/>
          </p:cNvCxnSpPr>
          <p:nvPr/>
        </p:nvCxnSpPr>
        <p:spPr bwMode="auto">
          <a:xfrm>
            <a:off x="2895600" y="4667250"/>
            <a:ext cx="762000" cy="0"/>
          </a:xfrm>
          <a:prstGeom prst="straightConnector1">
            <a:avLst/>
          </a:prstGeom>
          <a:noFill/>
          <a:ln w="38100">
            <a:solidFill>
              <a:schemeClr val="tx1"/>
            </a:solidFill>
            <a:miter lim="800000"/>
            <a:headEnd/>
            <a:tailEnd type="triangle" w="med" len="med"/>
          </a:ln>
        </p:spPr>
      </p:cxnSp>
      <p:sp>
        <p:nvSpPr>
          <p:cNvPr id="45061" name="Rectangle 6"/>
          <p:cNvSpPr>
            <a:spLocks noChangeArrowheads="1"/>
          </p:cNvSpPr>
          <p:nvPr/>
        </p:nvSpPr>
        <p:spPr bwMode="auto">
          <a:xfrm>
            <a:off x="609600" y="5562600"/>
            <a:ext cx="2286000" cy="1143000"/>
          </a:xfrm>
          <a:prstGeom prst="rect">
            <a:avLst/>
          </a:prstGeom>
          <a:solidFill>
            <a:srgbClr val="FFFFCC"/>
          </a:solidFill>
          <a:ln w="9525">
            <a:solidFill>
              <a:schemeClr val="tx1"/>
            </a:solidFill>
            <a:miter lim="800000"/>
            <a:headEnd/>
            <a:tailEnd/>
          </a:ln>
        </p:spPr>
        <p:txBody>
          <a:bodyPr anchor="ctr"/>
          <a:lstStyle/>
          <a:p>
            <a:pPr algn="ctr" eaLnBrk="0" hangingPunct="0"/>
            <a:r>
              <a:rPr lang="en-US" sz="3200" b="1"/>
              <a:t>Losses</a:t>
            </a:r>
          </a:p>
        </p:txBody>
      </p:sp>
      <p:sp>
        <p:nvSpPr>
          <p:cNvPr id="45062" name="Rectangle 7"/>
          <p:cNvSpPr>
            <a:spLocks noChangeArrowheads="1"/>
          </p:cNvSpPr>
          <p:nvPr/>
        </p:nvSpPr>
        <p:spPr bwMode="auto">
          <a:xfrm>
            <a:off x="3657600" y="5556250"/>
            <a:ext cx="4724400" cy="1149350"/>
          </a:xfrm>
          <a:prstGeom prst="rect">
            <a:avLst/>
          </a:prstGeom>
          <a:solidFill>
            <a:srgbClr val="FFFFCC"/>
          </a:solidFill>
          <a:ln w="9525">
            <a:solidFill>
              <a:schemeClr val="tx1"/>
            </a:solidFill>
            <a:miter lim="800000"/>
            <a:headEnd/>
            <a:tailEnd/>
          </a:ln>
        </p:spPr>
        <p:txBody>
          <a:bodyPr anchor="ctr"/>
          <a:lstStyle/>
          <a:p>
            <a:pPr algn="ctr" eaLnBrk="0" hangingPunct="0"/>
            <a:r>
              <a:rPr lang="en-US" sz="2000" b="1"/>
              <a:t>Losses must be </a:t>
            </a:r>
            <a:r>
              <a:rPr lang="en-US" sz="2000" b="1">
                <a:solidFill>
                  <a:srgbClr val="C00000"/>
                </a:solidFill>
              </a:rPr>
              <a:t>added</a:t>
            </a:r>
            <a:r>
              <a:rPr lang="en-US" sz="2000" b="1"/>
              <a:t> to net income to avoid double counting the loss.</a:t>
            </a:r>
          </a:p>
        </p:txBody>
      </p:sp>
      <p:cxnSp>
        <p:nvCxnSpPr>
          <p:cNvPr id="45063" name="AutoShape 8"/>
          <p:cNvCxnSpPr>
            <a:cxnSpLocks noChangeShapeType="1"/>
            <a:stCxn id="45061" idx="3"/>
            <a:endCxn id="45062" idx="1"/>
          </p:cNvCxnSpPr>
          <p:nvPr/>
        </p:nvCxnSpPr>
        <p:spPr bwMode="auto">
          <a:xfrm flipV="1">
            <a:off x="2895600" y="6130925"/>
            <a:ext cx="762000" cy="3175"/>
          </a:xfrm>
          <a:prstGeom prst="straightConnector1">
            <a:avLst/>
          </a:prstGeom>
          <a:noFill/>
          <a:ln w="38100">
            <a:solidFill>
              <a:schemeClr val="tx1"/>
            </a:solidFill>
            <a:miter lim="800000"/>
            <a:headEnd/>
            <a:tailEnd type="triangle" w="med" len="med"/>
          </a:ln>
        </p:spPr>
      </p:cxnSp>
      <p:sp>
        <p:nvSpPr>
          <p:cNvPr id="45064" name="Text Box 9"/>
          <p:cNvSpPr txBox="1">
            <a:spLocks noChangeArrowheads="1"/>
          </p:cNvSpPr>
          <p:nvPr/>
        </p:nvSpPr>
        <p:spPr bwMode="auto">
          <a:xfrm>
            <a:off x="304800" y="1441450"/>
            <a:ext cx="8305800" cy="2292350"/>
          </a:xfrm>
          <a:prstGeom prst="rect">
            <a:avLst/>
          </a:prstGeom>
          <a:solidFill>
            <a:srgbClr val="FFEC99"/>
          </a:solidFill>
          <a:ln w="9525">
            <a:solidFill>
              <a:schemeClr val="tx1"/>
            </a:solidFill>
            <a:miter lim="800000"/>
            <a:headEnd/>
            <a:tailEnd/>
          </a:ln>
        </p:spPr>
        <p:txBody>
          <a:bodyPr>
            <a:spAutoFit/>
          </a:bodyPr>
          <a:lstStyle/>
          <a:p>
            <a:pPr algn="ctr">
              <a:spcBef>
                <a:spcPct val="50000"/>
              </a:spcBef>
            </a:pPr>
            <a:r>
              <a:rPr lang="en-US" sz="2400"/>
              <a:t>Transactions that cause gains and losses should be classified on the statement of cash flows as operating, investing, or financing activities, depending on their dominate characteristics. For example, if the sale of equipment produced a gain, it would be classified as an investing activity. </a:t>
            </a:r>
          </a:p>
        </p:txBody>
      </p:sp>
      <p:sp>
        <p:nvSpPr>
          <p:cNvPr id="45065" name="Footer Placeholder 4"/>
          <p:cNvSpPr>
            <a:spLocks noGrp="1"/>
          </p:cNvSpPr>
          <p:nvPr>
            <p:ph type="ftr" sz="quarter" idx="10"/>
          </p:nvPr>
        </p:nvSpPr>
        <p:spPr bwMode="auto">
          <a:ln>
            <a:miter lim="800000"/>
            <a:headEnd/>
            <a:tailEnd/>
          </a:ln>
        </p:spPr>
        <p:txBody>
          <a:bodyPr wrap="square" numCol="1" anchor="b" anchorCtr="0" compatLnSpc="1">
            <a:prstTxWarp prst="textNoShape">
              <a:avLst/>
            </a:prstTxWarp>
          </a:bodyPr>
          <a:lstStyle/>
          <a:p>
            <a:pPr fontAlgn="base">
              <a:spcBef>
                <a:spcPct val="0"/>
              </a:spcBef>
              <a:spcAft>
                <a:spcPct val="0"/>
              </a:spcAft>
              <a:defRPr/>
            </a:pPr>
            <a:r>
              <a:rPr lang="en-US"/>
              <a:t>12-</a:t>
            </a:r>
            <a:fld id="{D6876332-8BA5-4F95-ADB2-B48C171A36B3}" type="slidenum">
              <a:rPr lang="en-US"/>
              <a:pPr fontAlgn="base">
                <a:spcBef>
                  <a:spcPct val="0"/>
                </a:spcBef>
                <a:spcAft>
                  <a:spcPct val="0"/>
                </a:spcAft>
                <a:defRPr/>
              </a:pPr>
              <a:t>16</a:t>
            </a:fld>
            <a:endParaRPr lang="en-US"/>
          </a:p>
        </p:txBody>
      </p:sp>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Footer Placeholder 4"/>
          <p:cNvSpPr>
            <a:spLocks noGrp="1"/>
          </p:cNvSpPr>
          <p:nvPr>
            <p:ph type="ftr" sz="quarter" idx="10"/>
          </p:nvPr>
        </p:nvSpPr>
        <p:spPr bwMode="auto">
          <a:ln>
            <a:miter lim="800000"/>
            <a:headEnd/>
            <a:tailEnd/>
          </a:ln>
        </p:spPr>
        <p:txBody>
          <a:bodyPr wrap="square" numCol="1" anchor="b" anchorCtr="0" compatLnSpc="1">
            <a:prstTxWarp prst="textNoShape">
              <a:avLst/>
            </a:prstTxWarp>
          </a:bodyPr>
          <a:lstStyle/>
          <a:p>
            <a:pPr fontAlgn="base">
              <a:spcBef>
                <a:spcPct val="0"/>
              </a:spcBef>
              <a:spcAft>
                <a:spcPct val="0"/>
              </a:spcAft>
              <a:defRPr/>
            </a:pPr>
            <a:r>
              <a:rPr lang="en-US"/>
              <a:t>12-</a:t>
            </a:r>
            <a:fld id="{CA992336-67EC-41F6-9108-69C7C91A3A82}" type="slidenum">
              <a:rPr lang="en-US"/>
              <a:pPr fontAlgn="base">
                <a:spcBef>
                  <a:spcPct val="0"/>
                </a:spcBef>
                <a:spcAft>
                  <a:spcPct val="0"/>
                </a:spcAft>
                <a:defRPr/>
              </a:pPr>
              <a:t>17</a:t>
            </a:fld>
            <a:endParaRPr lang="en-US"/>
          </a:p>
        </p:txBody>
      </p:sp>
      <p:pic>
        <p:nvPicPr>
          <p:cNvPr id="47106" name="Picture 2" descr="http://www.nationalbeverage.com/images/Home_09Logo.jpg"/>
          <p:cNvPicPr>
            <a:picLocks noChangeAspect="1" noChangeArrowheads="1"/>
          </p:cNvPicPr>
          <p:nvPr/>
        </p:nvPicPr>
        <p:blipFill>
          <a:blip r:embed="rId3"/>
          <a:srcRect/>
          <a:stretch>
            <a:fillRect/>
          </a:stretch>
        </p:blipFill>
        <p:spPr bwMode="auto">
          <a:xfrm>
            <a:off x="7421563" y="304800"/>
            <a:ext cx="1554162" cy="1295400"/>
          </a:xfrm>
          <a:prstGeom prst="rect">
            <a:avLst/>
          </a:prstGeom>
          <a:noFill/>
          <a:ln w="9525">
            <a:noFill/>
            <a:miter lim="800000"/>
            <a:headEnd/>
            <a:tailEnd/>
          </a:ln>
        </p:spPr>
      </p:pic>
      <p:pic>
        <p:nvPicPr>
          <p:cNvPr id="47107" name="Picture 2"/>
          <p:cNvPicPr>
            <a:picLocks noChangeAspect="1" noChangeArrowheads="1"/>
          </p:cNvPicPr>
          <p:nvPr/>
        </p:nvPicPr>
        <p:blipFill>
          <a:blip r:embed="rId4"/>
          <a:srcRect/>
          <a:stretch>
            <a:fillRect/>
          </a:stretch>
        </p:blipFill>
        <p:spPr bwMode="auto">
          <a:xfrm>
            <a:off x="533400" y="30163"/>
            <a:ext cx="6965950" cy="6765925"/>
          </a:xfrm>
          <a:prstGeom prst="rect">
            <a:avLst/>
          </a:prstGeom>
          <a:noFill/>
          <a:ln w="9525">
            <a:solidFill>
              <a:schemeClr val="tx1"/>
            </a:solidFill>
            <a:miter lim="800000"/>
            <a:headEnd/>
            <a:tailEnd/>
          </a:ln>
        </p:spPr>
      </p:pic>
    </p:spTree>
  </p:cSld>
  <p:clrMapOvr>
    <a:masterClrMapping/>
  </p:clrMapOvr>
  <p:transition>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p:cNvPicPr>
            <a:picLocks noChangeAspect="1" noChangeArrowheads="1"/>
          </p:cNvPicPr>
          <p:nvPr/>
        </p:nvPicPr>
        <p:blipFill>
          <a:blip r:embed="rId3"/>
          <a:srcRect/>
          <a:stretch>
            <a:fillRect/>
          </a:stretch>
        </p:blipFill>
        <p:spPr bwMode="auto">
          <a:xfrm>
            <a:off x="784225" y="188913"/>
            <a:ext cx="7399338" cy="5486400"/>
          </a:xfrm>
          <a:prstGeom prst="rect">
            <a:avLst/>
          </a:prstGeom>
          <a:noFill/>
          <a:ln w="9525">
            <a:solidFill>
              <a:schemeClr val="tx1"/>
            </a:solidFill>
            <a:miter lim="800000"/>
            <a:headEnd/>
            <a:tailEnd/>
          </a:ln>
        </p:spPr>
      </p:pic>
      <p:sp>
        <p:nvSpPr>
          <p:cNvPr id="49154" name="Rectangle 3"/>
          <p:cNvSpPr>
            <a:spLocks noChangeArrowheads="1"/>
          </p:cNvSpPr>
          <p:nvPr/>
        </p:nvSpPr>
        <p:spPr bwMode="auto">
          <a:xfrm>
            <a:off x="5638800" y="5638800"/>
            <a:ext cx="762000" cy="381000"/>
          </a:xfrm>
          <a:prstGeom prst="rect">
            <a:avLst/>
          </a:prstGeom>
          <a:noFill/>
          <a:ln w="9525">
            <a:noFill/>
            <a:miter lim="800000"/>
            <a:headEnd/>
            <a:tailEnd/>
          </a:ln>
        </p:spPr>
        <p:txBody>
          <a:bodyPr wrap="none" anchor="ctr"/>
          <a:lstStyle/>
          <a:p>
            <a:endParaRPr lang="en-US"/>
          </a:p>
        </p:txBody>
      </p:sp>
      <p:cxnSp>
        <p:nvCxnSpPr>
          <p:cNvPr id="33797" name="AutoShape 5"/>
          <p:cNvCxnSpPr>
            <a:cxnSpLocks noChangeShapeType="1"/>
          </p:cNvCxnSpPr>
          <p:nvPr/>
        </p:nvCxnSpPr>
        <p:spPr bwMode="auto">
          <a:xfrm flipV="1">
            <a:off x="8075613" y="5394325"/>
            <a:ext cx="1587" cy="823913"/>
          </a:xfrm>
          <a:prstGeom prst="bentConnector3">
            <a:avLst>
              <a:gd name="adj1" fmla="val 40787153"/>
            </a:avLst>
          </a:prstGeom>
          <a:noFill/>
          <a:ln w="76200">
            <a:solidFill>
              <a:srgbClr val="FF0000"/>
            </a:solidFill>
            <a:miter lim="800000"/>
            <a:headEnd/>
            <a:tailEnd type="triangle" w="med" len="med"/>
          </a:ln>
        </p:spPr>
      </p:cxnSp>
      <p:sp>
        <p:nvSpPr>
          <p:cNvPr id="49156" name="Footer Placeholder 4"/>
          <p:cNvSpPr>
            <a:spLocks noGrp="1"/>
          </p:cNvSpPr>
          <p:nvPr>
            <p:ph type="ftr" sz="quarter" idx="10"/>
          </p:nvPr>
        </p:nvSpPr>
        <p:spPr bwMode="auto">
          <a:ln>
            <a:miter lim="800000"/>
            <a:headEnd/>
            <a:tailEnd/>
          </a:ln>
        </p:spPr>
        <p:txBody>
          <a:bodyPr wrap="square" numCol="1" anchor="b" anchorCtr="0" compatLnSpc="1">
            <a:prstTxWarp prst="textNoShape">
              <a:avLst/>
            </a:prstTxWarp>
          </a:bodyPr>
          <a:lstStyle/>
          <a:p>
            <a:pPr fontAlgn="base">
              <a:spcBef>
                <a:spcPct val="0"/>
              </a:spcBef>
              <a:spcAft>
                <a:spcPct val="0"/>
              </a:spcAft>
              <a:defRPr/>
            </a:pPr>
            <a:r>
              <a:rPr lang="en-US"/>
              <a:t>12-</a:t>
            </a:r>
            <a:fld id="{AFDEB1F6-049E-474A-BF75-C122724C19A6}" type="slidenum">
              <a:rPr lang="en-US"/>
              <a:pPr fontAlgn="base">
                <a:spcBef>
                  <a:spcPct val="0"/>
                </a:spcBef>
                <a:spcAft>
                  <a:spcPct val="0"/>
                </a:spcAft>
                <a:defRPr/>
              </a:pPr>
              <a:t>18</a:t>
            </a:fld>
            <a:endParaRPr lang="en-US"/>
          </a:p>
        </p:txBody>
      </p:sp>
      <p:sp>
        <p:nvSpPr>
          <p:cNvPr id="33796" name="Text Box 4"/>
          <p:cNvSpPr txBox="1">
            <a:spLocks noChangeArrowheads="1"/>
          </p:cNvSpPr>
          <p:nvPr/>
        </p:nvSpPr>
        <p:spPr bwMode="auto">
          <a:xfrm>
            <a:off x="1295400" y="5791200"/>
            <a:ext cx="6858000" cy="830263"/>
          </a:xfrm>
          <a:prstGeom prst="rect">
            <a:avLst/>
          </a:prstGeom>
          <a:solidFill>
            <a:srgbClr val="FFE5FE"/>
          </a:solidFill>
          <a:ln w="9525">
            <a:solidFill>
              <a:schemeClr val="tx1"/>
            </a:solidFill>
            <a:miter lim="800000"/>
            <a:headEnd/>
            <a:tailEnd/>
          </a:ln>
        </p:spPr>
        <p:txBody>
          <a:bodyPr>
            <a:spAutoFit/>
          </a:bodyPr>
          <a:lstStyle/>
          <a:p>
            <a:pPr algn="ctr" eaLnBrk="0" hangingPunct="0">
              <a:spcBef>
                <a:spcPct val="50000"/>
              </a:spcBef>
            </a:pPr>
            <a:r>
              <a:rPr lang="en-US" sz="2400" b="1">
                <a:cs typeface="Arial" charset="0"/>
              </a:rPr>
              <a:t>The Statement of Cash Flows will begin with net income from the Income Statement.</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3796"/>
                                        </p:tgtEl>
                                        <p:attrNameLst>
                                          <p:attrName>style.visibility</p:attrName>
                                        </p:attrNameLst>
                                      </p:cBhvr>
                                      <p:to>
                                        <p:strVal val="visible"/>
                                      </p:to>
                                    </p:set>
                                    <p:anim calcmode="lin" valueType="num">
                                      <p:cBhvr additive="base">
                                        <p:cTn id="7" dur="500" fill="hold"/>
                                        <p:tgtEl>
                                          <p:spTgt spid="33796"/>
                                        </p:tgtEl>
                                        <p:attrNameLst>
                                          <p:attrName>ppt_x</p:attrName>
                                        </p:attrNameLst>
                                      </p:cBhvr>
                                      <p:tavLst>
                                        <p:tav tm="0">
                                          <p:val>
                                            <p:strVal val="1+#ppt_w/2"/>
                                          </p:val>
                                        </p:tav>
                                        <p:tav tm="100000">
                                          <p:val>
                                            <p:strVal val="#ppt_x"/>
                                          </p:val>
                                        </p:tav>
                                      </p:tavLst>
                                    </p:anim>
                                    <p:anim calcmode="lin" valueType="num">
                                      <p:cBhvr additive="base">
                                        <p:cTn id="8" dur="500" fill="hold"/>
                                        <p:tgtEl>
                                          <p:spTgt spid="3379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33797"/>
                                        </p:tgtEl>
                                        <p:attrNameLst>
                                          <p:attrName>style.visibility</p:attrName>
                                        </p:attrNameLst>
                                      </p:cBhvr>
                                      <p:to>
                                        <p:strVal val="visible"/>
                                      </p:to>
                                    </p:set>
                                    <p:animEffect transition="in" filter="strips(downLeft)">
                                      <p:cBhvr>
                                        <p:cTn id="12" dur="5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3"/>
          <p:cNvPicPr>
            <a:picLocks noChangeAspect="1" noChangeArrowheads="1"/>
          </p:cNvPicPr>
          <p:nvPr/>
        </p:nvPicPr>
        <p:blipFill>
          <a:blip r:embed="rId3"/>
          <a:srcRect/>
          <a:stretch>
            <a:fillRect/>
          </a:stretch>
        </p:blipFill>
        <p:spPr bwMode="auto">
          <a:xfrm>
            <a:off x="163513" y="76200"/>
            <a:ext cx="6491287" cy="6727825"/>
          </a:xfrm>
          <a:prstGeom prst="rect">
            <a:avLst/>
          </a:prstGeom>
          <a:noFill/>
          <a:ln w="9525">
            <a:solidFill>
              <a:schemeClr val="tx1"/>
            </a:solidFill>
            <a:miter lim="800000"/>
            <a:headEnd/>
            <a:tailEnd/>
          </a:ln>
        </p:spPr>
      </p:pic>
      <p:sp>
        <p:nvSpPr>
          <p:cNvPr id="4" name="Rectangle 3"/>
          <p:cNvSpPr/>
          <p:nvPr/>
        </p:nvSpPr>
        <p:spPr>
          <a:xfrm>
            <a:off x="44450" y="4930775"/>
            <a:ext cx="7239000"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819" name="Rectangle 3"/>
          <p:cNvSpPr>
            <a:spLocks noChangeArrowheads="1"/>
          </p:cNvSpPr>
          <p:nvPr/>
        </p:nvSpPr>
        <p:spPr bwMode="auto">
          <a:xfrm>
            <a:off x="163513" y="3806825"/>
            <a:ext cx="8686800" cy="1762125"/>
          </a:xfrm>
          <a:prstGeom prst="rect">
            <a:avLst/>
          </a:prstGeom>
          <a:solidFill>
            <a:schemeClr val="accent3">
              <a:lumMod val="20000"/>
              <a:lumOff val="80000"/>
            </a:schemeClr>
          </a:solidFill>
          <a:ln w="25400">
            <a:solidFill>
              <a:schemeClr val="tx2"/>
            </a:solidFill>
            <a:miter lim="800000"/>
            <a:headEnd/>
            <a:tailEnd/>
          </a:ln>
          <a:effectLst>
            <a:outerShdw dist="107763" dir="2700000" algn="ctr" rotWithShape="0">
              <a:srgbClr val="000000"/>
            </a:outerShdw>
          </a:effectLst>
        </p:spPr>
        <p:txBody>
          <a:bodyPr lIns="90488" tIns="44450" rIns="90488" bIns="44450">
            <a:spAutoFit/>
          </a:bodyPr>
          <a:lstStyle/>
          <a:p>
            <a:pPr algn="ctr" eaLnBrk="0" fontAlgn="auto" hangingPunct="0">
              <a:spcBef>
                <a:spcPct val="50000"/>
              </a:spcBef>
              <a:spcAft>
                <a:spcPts val="0"/>
              </a:spcAft>
              <a:defRPr/>
            </a:pPr>
            <a:r>
              <a:rPr lang="en-US" sz="3600" b="1" u="sng" dirty="0">
                <a:solidFill>
                  <a:srgbClr val="CC6600"/>
                </a:solidFill>
                <a:latin typeface="+mn-lt"/>
                <a:cs typeface="Arial" pitchFamily="34" charset="0"/>
              </a:rPr>
              <a:t>Step 1</a:t>
            </a:r>
            <a:r>
              <a:rPr lang="en-US" sz="3600" b="1" dirty="0">
                <a:solidFill>
                  <a:srgbClr val="CC6600"/>
                </a:solidFill>
                <a:latin typeface="+mn-lt"/>
                <a:cs typeface="Arial" pitchFamily="34" charset="0"/>
              </a:rPr>
              <a:t/>
            </a:r>
            <a:br>
              <a:rPr lang="en-US" sz="3600" b="1" dirty="0">
                <a:solidFill>
                  <a:srgbClr val="CC6600"/>
                </a:solidFill>
                <a:latin typeface="+mn-lt"/>
                <a:cs typeface="Arial" pitchFamily="34" charset="0"/>
              </a:rPr>
            </a:br>
            <a:r>
              <a:rPr lang="en-US" sz="3600" b="1" dirty="0">
                <a:solidFill>
                  <a:srgbClr val="CC6600"/>
                </a:solidFill>
                <a:latin typeface="+mn-lt"/>
                <a:cs typeface="Arial" pitchFamily="34" charset="0"/>
              </a:rPr>
              <a:t>Adjust net income for depreciation and amortization expense. </a:t>
            </a:r>
            <a:endParaRPr lang="en-US" sz="3600" b="1" dirty="0">
              <a:solidFill>
                <a:schemeClr val="tx2"/>
              </a:solidFill>
              <a:latin typeface="+mn-lt"/>
              <a:cs typeface="Arial" pitchFamily="34" charset="0"/>
            </a:endParaRPr>
          </a:p>
        </p:txBody>
      </p:sp>
      <p:sp>
        <p:nvSpPr>
          <p:cNvPr id="6" name="Oval 5"/>
          <p:cNvSpPr/>
          <p:nvPr/>
        </p:nvSpPr>
        <p:spPr>
          <a:xfrm>
            <a:off x="5953125" y="1643063"/>
            <a:ext cx="731838" cy="457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1205" name="Footer Placeholder 4"/>
          <p:cNvSpPr>
            <a:spLocks noGrp="1"/>
          </p:cNvSpPr>
          <p:nvPr>
            <p:ph type="ftr" sz="quarter" idx="10"/>
          </p:nvPr>
        </p:nvSpPr>
        <p:spPr bwMode="auto">
          <a:ln>
            <a:miter lim="800000"/>
            <a:headEnd/>
            <a:tailEnd/>
          </a:ln>
        </p:spPr>
        <p:txBody>
          <a:bodyPr wrap="square" numCol="1" anchor="b" anchorCtr="0" compatLnSpc="1">
            <a:prstTxWarp prst="textNoShape">
              <a:avLst/>
            </a:prstTxWarp>
          </a:bodyPr>
          <a:lstStyle/>
          <a:p>
            <a:pPr fontAlgn="base">
              <a:spcBef>
                <a:spcPct val="0"/>
              </a:spcBef>
              <a:spcAft>
                <a:spcPct val="0"/>
              </a:spcAft>
              <a:defRPr/>
            </a:pPr>
            <a:r>
              <a:rPr lang="en-US"/>
              <a:t>12-</a:t>
            </a:r>
            <a:fld id="{2EE55B3D-B264-48E2-9201-DFFD58D807D7}" type="slidenum">
              <a:rPr lang="en-US"/>
              <a:pPr fontAlgn="base">
                <a:spcBef>
                  <a:spcPct val="0"/>
                </a:spcBef>
                <a:spcAft>
                  <a:spcPct val="0"/>
                </a:spcAft>
                <a:defRPr/>
              </a:pPr>
              <a:t>19</a:t>
            </a:fld>
            <a:endParaRPr lang="en-US"/>
          </a:p>
        </p:txBody>
      </p:sp>
      <p:pic>
        <p:nvPicPr>
          <p:cNvPr id="51206" name="Picture 2" descr="http://www.nationalbeverage.com/images/Home_09Logo.jpg"/>
          <p:cNvPicPr>
            <a:picLocks noChangeAspect="1" noChangeArrowheads="1"/>
          </p:cNvPicPr>
          <p:nvPr/>
        </p:nvPicPr>
        <p:blipFill>
          <a:blip r:embed="rId4"/>
          <a:srcRect/>
          <a:stretch>
            <a:fillRect/>
          </a:stretch>
        </p:blipFill>
        <p:spPr bwMode="auto">
          <a:xfrm>
            <a:off x="7208838" y="304800"/>
            <a:ext cx="1554162" cy="12954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9"/>
          <p:cNvSpPr>
            <a:spLocks noGrp="1" noChangeArrowheads="1"/>
          </p:cNvSpPr>
          <p:nvPr>
            <p:ph type="title"/>
          </p:nvPr>
        </p:nvSpPr>
        <p:spPr/>
        <p:txBody>
          <a:bodyPr/>
          <a:lstStyle/>
          <a:p>
            <a:pPr eaLnBrk="1" fontAlgn="auto" hangingPunct="1">
              <a:spcAft>
                <a:spcPts val="0"/>
              </a:spcAft>
              <a:defRPr/>
            </a:pPr>
            <a:r>
              <a:rPr lang="en-US" dirty="0" smtClean="0"/>
              <a:t>Understanding the Business</a:t>
            </a:r>
          </a:p>
        </p:txBody>
      </p:sp>
      <p:sp>
        <p:nvSpPr>
          <p:cNvPr id="63490" name="Rectangle 3"/>
          <p:cNvSpPr>
            <a:spLocks noGrp="1" noChangeArrowheads="1"/>
          </p:cNvSpPr>
          <p:nvPr>
            <p:ph type="body" idx="4294967295"/>
          </p:nvPr>
        </p:nvSpPr>
        <p:spPr>
          <a:xfrm>
            <a:off x="0" y="1562100"/>
            <a:ext cx="8382000" cy="876300"/>
          </a:xfrm>
        </p:spPr>
        <p:txBody>
          <a:bodyPr lIns="90488" tIns="44450" rIns="90488" bIns="44450"/>
          <a:lstStyle/>
          <a:p>
            <a:pPr algn="ctr" eaLnBrk="1" hangingPunct="1">
              <a:buFont typeface="Wingdings" pitchFamily="2" charset="2"/>
              <a:buNone/>
            </a:pPr>
            <a:r>
              <a:rPr lang="en-US" sz="2800" smtClean="0"/>
              <a:t>Positive cash flows permit a company to . . .</a:t>
            </a:r>
          </a:p>
        </p:txBody>
      </p:sp>
      <p:sp>
        <p:nvSpPr>
          <p:cNvPr id="49156" name="Oval 4"/>
          <p:cNvSpPr>
            <a:spLocks noChangeArrowheads="1"/>
          </p:cNvSpPr>
          <p:nvPr/>
        </p:nvSpPr>
        <p:spPr bwMode="auto">
          <a:xfrm>
            <a:off x="5264150" y="2527300"/>
            <a:ext cx="2578100" cy="977900"/>
          </a:xfrm>
          <a:prstGeom prst="ellipse">
            <a:avLst/>
          </a:prstGeom>
          <a:solidFill>
            <a:schemeClr val="accent1"/>
          </a:solidFill>
          <a:ln w="12700">
            <a:solidFill>
              <a:schemeClr val="tx1"/>
            </a:solidFill>
            <a:round/>
            <a:headEnd/>
            <a:tailEnd/>
          </a:ln>
          <a:effectLst>
            <a:outerShdw dist="35921" dir="2700000" algn="ctr" rotWithShape="0">
              <a:srgbClr val="000000"/>
            </a:outerShdw>
          </a:effectLst>
        </p:spPr>
        <p:txBody>
          <a:bodyPr lIns="90488" tIns="44450" rIns="90488" bIns="44450" anchor="ctr"/>
          <a:lstStyle/>
          <a:p>
            <a:pPr algn="ctr" eaLnBrk="0" fontAlgn="auto" hangingPunct="0">
              <a:spcBef>
                <a:spcPts val="0"/>
              </a:spcBef>
              <a:spcAft>
                <a:spcPts val="0"/>
              </a:spcAft>
              <a:defRPr/>
            </a:pPr>
            <a:r>
              <a:rPr lang="en-US" sz="2400" b="1" dirty="0">
                <a:solidFill>
                  <a:schemeClr val="accent6">
                    <a:lumMod val="20000"/>
                    <a:lumOff val="80000"/>
                  </a:schemeClr>
                </a:solidFill>
                <a:effectLst>
                  <a:outerShdw blurRad="38100" dist="38100" dir="2700000" algn="tl">
                    <a:srgbClr val="000000">
                      <a:alpha val="43137"/>
                    </a:srgbClr>
                  </a:outerShdw>
                </a:effectLst>
                <a:latin typeface="+mn-lt"/>
                <a:cs typeface="Arial" pitchFamily="34" charset="0"/>
              </a:rPr>
              <a:t>Expand its operations.</a:t>
            </a:r>
          </a:p>
        </p:txBody>
      </p:sp>
      <p:sp>
        <p:nvSpPr>
          <p:cNvPr id="49157" name="Oval 5"/>
          <p:cNvSpPr>
            <a:spLocks noChangeArrowheads="1"/>
          </p:cNvSpPr>
          <p:nvPr/>
        </p:nvSpPr>
        <p:spPr bwMode="auto">
          <a:xfrm>
            <a:off x="5486400" y="3670300"/>
            <a:ext cx="3416300" cy="1054100"/>
          </a:xfrm>
          <a:prstGeom prst="ellipse">
            <a:avLst/>
          </a:prstGeom>
          <a:solidFill>
            <a:schemeClr val="accent1"/>
          </a:solidFill>
          <a:ln w="12700">
            <a:solidFill>
              <a:schemeClr val="tx1"/>
            </a:solidFill>
            <a:round/>
            <a:headEnd/>
            <a:tailEnd/>
          </a:ln>
          <a:effectLst>
            <a:outerShdw dist="35921" dir="2700000" algn="ctr" rotWithShape="0">
              <a:srgbClr val="000000"/>
            </a:outerShdw>
          </a:effectLst>
        </p:spPr>
        <p:txBody>
          <a:bodyPr lIns="90488" tIns="44450" rIns="90488" bIns="44450" anchor="ctr"/>
          <a:lstStyle/>
          <a:p>
            <a:pPr algn="ctr" eaLnBrk="0" fontAlgn="auto" hangingPunct="0">
              <a:spcBef>
                <a:spcPts val="0"/>
              </a:spcBef>
              <a:spcAft>
                <a:spcPts val="0"/>
              </a:spcAft>
              <a:defRPr/>
            </a:pPr>
            <a:r>
              <a:rPr lang="en-US" sz="2400" b="1" dirty="0">
                <a:solidFill>
                  <a:schemeClr val="accent6">
                    <a:lumMod val="20000"/>
                    <a:lumOff val="80000"/>
                  </a:schemeClr>
                </a:solidFill>
                <a:effectLst>
                  <a:outerShdw blurRad="38100" dist="38100" dir="2700000" algn="tl">
                    <a:srgbClr val="000000">
                      <a:alpha val="43137"/>
                    </a:srgbClr>
                  </a:outerShdw>
                </a:effectLst>
                <a:latin typeface="+mn-lt"/>
                <a:cs typeface="Arial" pitchFamily="34" charset="0"/>
              </a:rPr>
              <a:t>Replace needed assets.</a:t>
            </a:r>
          </a:p>
        </p:txBody>
      </p:sp>
      <p:sp>
        <p:nvSpPr>
          <p:cNvPr id="49158" name="Oval 6"/>
          <p:cNvSpPr>
            <a:spLocks noChangeArrowheads="1"/>
          </p:cNvSpPr>
          <p:nvPr/>
        </p:nvSpPr>
        <p:spPr bwMode="auto">
          <a:xfrm>
            <a:off x="82550" y="3289300"/>
            <a:ext cx="3568700" cy="1435100"/>
          </a:xfrm>
          <a:prstGeom prst="ellipse">
            <a:avLst/>
          </a:prstGeom>
          <a:solidFill>
            <a:schemeClr val="accent1"/>
          </a:solidFill>
          <a:ln w="12700">
            <a:solidFill>
              <a:schemeClr val="tx1"/>
            </a:solidFill>
            <a:round/>
            <a:headEnd/>
            <a:tailEnd/>
          </a:ln>
          <a:effectLst>
            <a:outerShdw dist="35921" dir="2700000" algn="ctr" rotWithShape="0">
              <a:srgbClr val="000000"/>
            </a:outerShdw>
          </a:effectLst>
        </p:spPr>
        <p:txBody>
          <a:bodyPr lIns="90488" tIns="44450" rIns="90488" bIns="44450" anchor="ctr"/>
          <a:lstStyle/>
          <a:p>
            <a:pPr algn="ctr" eaLnBrk="0" fontAlgn="auto" hangingPunct="0">
              <a:spcBef>
                <a:spcPts val="0"/>
              </a:spcBef>
              <a:spcAft>
                <a:spcPts val="0"/>
              </a:spcAft>
              <a:defRPr/>
            </a:pPr>
            <a:r>
              <a:rPr lang="en-US" sz="2400" b="1" dirty="0">
                <a:solidFill>
                  <a:schemeClr val="accent6">
                    <a:lumMod val="20000"/>
                    <a:lumOff val="80000"/>
                  </a:schemeClr>
                </a:solidFill>
                <a:effectLst>
                  <a:outerShdw blurRad="38100" dist="38100" dir="2700000" algn="tl">
                    <a:srgbClr val="000000">
                      <a:alpha val="43137"/>
                    </a:srgbClr>
                  </a:outerShdw>
                </a:effectLst>
                <a:latin typeface="+mn-lt"/>
                <a:cs typeface="Arial" pitchFamily="34" charset="0"/>
              </a:rPr>
              <a:t>Take advantage of market opportunities.</a:t>
            </a:r>
          </a:p>
        </p:txBody>
      </p:sp>
      <p:sp>
        <p:nvSpPr>
          <p:cNvPr id="49159" name="Oval 7"/>
          <p:cNvSpPr>
            <a:spLocks noChangeArrowheads="1"/>
          </p:cNvSpPr>
          <p:nvPr/>
        </p:nvSpPr>
        <p:spPr bwMode="auto">
          <a:xfrm>
            <a:off x="2146300" y="2190750"/>
            <a:ext cx="2806700" cy="1054100"/>
          </a:xfrm>
          <a:prstGeom prst="ellipse">
            <a:avLst/>
          </a:prstGeom>
          <a:solidFill>
            <a:schemeClr val="accent1"/>
          </a:solidFill>
          <a:ln w="12700">
            <a:solidFill>
              <a:schemeClr val="tx1"/>
            </a:solidFill>
            <a:round/>
            <a:headEnd/>
            <a:tailEnd/>
          </a:ln>
          <a:effectLst>
            <a:outerShdw dist="35921" dir="2700000" algn="ctr" rotWithShape="0">
              <a:srgbClr val="000000"/>
            </a:outerShdw>
          </a:effectLst>
        </p:spPr>
        <p:txBody>
          <a:bodyPr lIns="90488" tIns="44450" rIns="90488" bIns="44450" anchor="ctr"/>
          <a:lstStyle/>
          <a:p>
            <a:pPr algn="ctr" eaLnBrk="0" fontAlgn="auto" hangingPunct="0">
              <a:spcBef>
                <a:spcPts val="0"/>
              </a:spcBef>
              <a:spcAft>
                <a:spcPts val="0"/>
              </a:spcAft>
              <a:defRPr/>
            </a:pPr>
            <a:r>
              <a:rPr lang="en-US" sz="2400" b="1" dirty="0">
                <a:solidFill>
                  <a:schemeClr val="accent6">
                    <a:lumMod val="20000"/>
                    <a:lumOff val="80000"/>
                  </a:schemeClr>
                </a:solidFill>
                <a:effectLst>
                  <a:outerShdw blurRad="38100" dist="38100" dir="2700000" algn="tl">
                    <a:srgbClr val="000000">
                      <a:alpha val="43137"/>
                    </a:srgbClr>
                  </a:outerShdw>
                </a:effectLst>
                <a:latin typeface="+mn-lt"/>
                <a:cs typeface="Arial" pitchFamily="34" charset="0"/>
              </a:rPr>
              <a:t>Pay dividends to owners</a:t>
            </a:r>
            <a:r>
              <a:rPr lang="en-US" sz="2400" b="1" dirty="0">
                <a:solidFill>
                  <a:schemeClr val="accent6">
                    <a:lumMod val="20000"/>
                    <a:lumOff val="80000"/>
                  </a:schemeClr>
                </a:solidFill>
                <a:latin typeface="+mn-lt"/>
                <a:cs typeface="Arial" pitchFamily="34" charset="0"/>
              </a:rPr>
              <a:t>.</a:t>
            </a:r>
          </a:p>
        </p:txBody>
      </p:sp>
      <p:sp>
        <p:nvSpPr>
          <p:cNvPr id="49160" name="Rectangle 8"/>
          <p:cNvSpPr>
            <a:spLocks noChangeArrowheads="1"/>
          </p:cNvSpPr>
          <p:nvPr/>
        </p:nvSpPr>
        <p:spPr bwMode="auto">
          <a:xfrm>
            <a:off x="381000" y="4986338"/>
            <a:ext cx="8391525" cy="1566862"/>
          </a:xfrm>
          <a:prstGeom prst="rect">
            <a:avLst/>
          </a:prstGeom>
          <a:solidFill>
            <a:schemeClr val="accent2">
              <a:lumMod val="50000"/>
            </a:schemeClr>
          </a:solidFill>
          <a:ln w="12700">
            <a:solidFill>
              <a:schemeClr val="bg2"/>
            </a:solidFill>
            <a:miter lim="800000"/>
            <a:headEnd/>
            <a:tailEnd/>
          </a:ln>
          <a:effectLst>
            <a:outerShdw dist="107763" dir="2700000" algn="ctr" rotWithShape="0">
              <a:schemeClr val="bg2"/>
            </a:outerShdw>
          </a:effectLst>
        </p:spPr>
        <p:txBody>
          <a:bodyPr lIns="90488" tIns="44450" rIns="90488" bIns="44450">
            <a:spAutoFit/>
          </a:bodyPr>
          <a:lstStyle/>
          <a:p>
            <a:pPr algn="ctr" eaLnBrk="0" fontAlgn="auto" hangingPunct="0">
              <a:spcBef>
                <a:spcPct val="20000"/>
              </a:spcBef>
              <a:spcAft>
                <a:spcPts val="0"/>
              </a:spcAft>
              <a:defRPr/>
            </a:pPr>
            <a:r>
              <a:rPr lang="en-US" sz="3200" b="1" dirty="0">
                <a:solidFill>
                  <a:srgbClr val="FFFFCC"/>
                </a:solidFill>
                <a:effectLst>
                  <a:outerShdw blurRad="38100" dist="38100" dir="2700000" algn="tl">
                    <a:srgbClr val="000000">
                      <a:alpha val="43137"/>
                    </a:srgbClr>
                  </a:outerShdw>
                </a:effectLst>
                <a:latin typeface="+mn-lt"/>
                <a:cs typeface="Arial" pitchFamily="34" charset="0"/>
              </a:rPr>
              <a:t>Wall Street analysts consider cash flow an important indicator of a company’s financial health.</a:t>
            </a:r>
          </a:p>
        </p:txBody>
      </p:sp>
      <p:sp>
        <p:nvSpPr>
          <p:cNvPr id="63496" name="Footer Placeholder 4"/>
          <p:cNvSpPr>
            <a:spLocks noGrp="1"/>
          </p:cNvSpPr>
          <p:nvPr>
            <p:ph type="ftr" sz="quarter" idx="10"/>
          </p:nvPr>
        </p:nvSpPr>
        <p:spPr bwMode="auto">
          <a:ln>
            <a:miter lim="800000"/>
            <a:headEnd/>
            <a:tailEnd/>
          </a:ln>
        </p:spPr>
        <p:txBody>
          <a:bodyPr wrap="square" numCol="1" anchor="b" anchorCtr="0" compatLnSpc="1">
            <a:prstTxWarp prst="textNoShape">
              <a:avLst/>
            </a:prstTxWarp>
          </a:bodyPr>
          <a:lstStyle/>
          <a:p>
            <a:pPr fontAlgn="base">
              <a:spcBef>
                <a:spcPct val="0"/>
              </a:spcBef>
              <a:spcAft>
                <a:spcPct val="0"/>
              </a:spcAft>
              <a:defRPr/>
            </a:pPr>
            <a:r>
              <a:rPr lang="en-US"/>
              <a:t>12-</a:t>
            </a:r>
            <a:fld id="{195B2573-4B02-4BE9-A5C6-01E5A042A570}" type="slidenum">
              <a:rPr lang="en-US"/>
              <a:pPr fontAlgn="base">
                <a:spcBef>
                  <a:spcPct val="0"/>
                </a:spcBef>
                <a:spcAft>
                  <a:spcPct val="0"/>
                </a:spcAft>
                <a:defRPr/>
              </a:pPr>
              <a:t>2</a:t>
            </a:fld>
            <a:endParaRPr lang="en-US"/>
          </a:p>
        </p:txBody>
      </p:sp>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9157"/>
                                        </p:tgtEl>
                                        <p:attrNameLst>
                                          <p:attrName>style.visibility</p:attrName>
                                        </p:attrNameLst>
                                      </p:cBhvr>
                                      <p:to>
                                        <p:strVal val="visible"/>
                                      </p:to>
                                    </p:set>
                                    <p:anim calcmode="lin" valueType="num">
                                      <p:cBhvr>
                                        <p:cTn id="7" dur="500" fill="hold"/>
                                        <p:tgtEl>
                                          <p:spTgt spid="49157"/>
                                        </p:tgtEl>
                                        <p:attrNameLst>
                                          <p:attrName>ppt_w</p:attrName>
                                        </p:attrNameLst>
                                      </p:cBhvr>
                                      <p:tavLst>
                                        <p:tav tm="0">
                                          <p:val>
                                            <p:fltVal val="0"/>
                                          </p:val>
                                        </p:tav>
                                        <p:tav tm="100000">
                                          <p:val>
                                            <p:strVal val="#ppt_w"/>
                                          </p:val>
                                        </p:tav>
                                      </p:tavLst>
                                    </p:anim>
                                    <p:anim calcmode="lin" valueType="num">
                                      <p:cBhvr>
                                        <p:cTn id="8" dur="500" fill="hold"/>
                                        <p:tgtEl>
                                          <p:spTgt spid="4915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49158"/>
                                        </p:tgtEl>
                                        <p:attrNameLst>
                                          <p:attrName>style.visibility</p:attrName>
                                        </p:attrNameLst>
                                      </p:cBhvr>
                                      <p:to>
                                        <p:strVal val="visible"/>
                                      </p:to>
                                    </p:set>
                                    <p:anim calcmode="lin" valueType="num">
                                      <p:cBhvr>
                                        <p:cTn id="12" dur="500" fill="hold"/>
                                        <p:tgtEl>
                                          <p:spTgt spid="49158"/>
                                        </p:tgtEl>
                                        <p:attrNameLst>
                                          <p:attrName>ppt_w</p:attrName>
                                        </p:attrNameLst>
                                      </p:cBhvr>
                                      <p:tavLst>
                                        <p:tav tm="0">
                                          <p:val>
                                            <p:fltVal val="0"/>
                                          </p:val>
                                        </p:tav>
                                        <p:tav tm="100000">
                                          <p:val>
                                            <p:strVal val="#ppt_w"/>
                                          </p:val>
                                        </p:tav>
                                      </p:tavLst>
                                    </p:anim>
                                    <p:anim calcmode="lin" valueType="num">
                                      <p:cBhvr>
                                        <p:cTn id="13" dur="500" fill="hold"/>
                                        <p:tgtEl>
                                          <p:spTgt spid="49158"/>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49159"/>
                                        </p:tgtEl>
                                        <p:attrNameLst>
                                          <p:attrName>style.visibility</p:attrName>
                                        </p:attrNameLst>
                                      </p:cBhvr>
                                      <p:to>
                                        <p:strVal val="visible"/>
                                      </p:to>
                                    </p:set>
                                    <p:anim calcmode="lin" valueType="num">
                                      <p:cBhvr>
                                        <p:cTn id="17" dur="500" fill="hold"/>
                                        <p:tgtEl>
                                          <p:spTgt spid="49159"/>
                                        </p:tgtEl>
                                        <p:attrNameLst>
                                          <p:attrName>ppt_w</p:attrName>
                                        </p:attrNameLst>
                                      </p:cBhvr>
                                      <p:tavLst>
                                        <p:tav tm="0">
                                          <p:val>
                                            <p:fltVal val="0"/>
                                          </p:val>
                                        </p:tav>
                                        <p:tav tm="100000">
                                          <p:val>
                                            <p:strVal val="#ppt_w"/>
                                          </p:val>
                                        </p:tav>
                                      </p:tavLst>
                                    </p:anim>
                                    <p:anim calcmode="lin" valueType="num">
                                      <p:cBhvr>
                                        <p:cTn id="18" dur="500" fill="hold"/>
                                        <p:tgtEl>
                                          <p:spTgt spid="49159"/>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49156"/>
                                        </p:tgtEl>
                                        <p:attrNameLst>
                                          <p:attrName>style.visibility</p:attrName>
                                        </p:attrNameLst>
                                      </p:cBhvr>
                                      <p:to>
                                        <p:strVal val="visible"/>
                                      </p:to>
                                    </p:set>
                                    <p:anim calcmode="lin" valueType="num">
                                      <p:cBhvr>
                                        <p:cTn id="22" dur="500" fill="hold"/>
                                        <p:tgtEl>
                                          <p:spTgt spid="49156"/>
                                        </p:tgtEl>
                                        <p:attrNameLst>
                                          <p:attrName>ppt_w</p:attrName>
                                        </p:attrNameLst>
                                      </p:cBhvr>
                                      <p:tavLst>
                                        <p:tav tm="0">
                                          <p:val>
                                            <p:fltVal val="0"/>
                                          </p:val>
                                        </p:tav>
                                        <p:tav tm="100000">
                                          <p:val>
                                            <p:strVal val="#ppt_w"/>
                                          </p:val>
                                        </p:tav>
                                      </p:tavLst>
                                    </p:anim>
                                    <p:anim calcmode="lin" valueType="num">
                                      <p:cBhvr>
                                        <p:cTn id="23" dur="500" fill="hold"/>
                                        <p:tgtEl>
                                          <p:spTgt spid="49156"/>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12" presetClass="entr" presetSubtype="1" fill="hold" grpId="0" nodeType="afterEffect">
                                  <p:stCondLst>
                                    <p:cond delay="0"/>
                                  </p:stCondLst>
                                  <p:childTnLst>
                                    <p:set>
                                      <p:cBhvr>
                                        <p:cTn id="26" dur="1" fill="hold">
                                          <p:stCondLst>
                                            <p:cond delay="0"/>
                                          </p:stCondLst>
                                        </p:cTn>
                                        <p:tgtEl>
                                          <p:spTgt spid="49160"/>
                                        </p:tgtEl>
                                        <p:attrNameLst>
                                          <p:attrName>style.visibility</p:attrName>
                                        </p:attrNameLst>
                                      </p:cBhvr>
                                      <p:to>
                                        <p:strVal val="visible"/>
                                      </p:to>
                                    </p:set>
                                    <p:animEffect transition="in" filter="slide(fromTop)">
                                      <p:cBhvr>
                                        <p:cTn id="27" dur="500"/>
                                        <p:tgtEl>
                                          <p:spTgt spid="49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animBg="1" autoUpdateAnimBg="0"/>
      <p:bldP spid="49157" grpId="0" animBg="1" autoUpdateAnimBg="0"/>
      <p:bldP spid="49158" grpId="0" animBg="1" autoUpdateAnimBg="0"/>
      <p:bldP spid="49159" grpId="0" animBg="1" autoUpdateAnimBg="0"/>
      <p:bldP spid="49160"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3"/>
          <p:cNvPicPr>
            <a:picLocks noChangeAspect="1" noChangeArrowheads="1"/>
          </p:cNvPicPr>
          <p:nvPr/>
        </p:nvPicPr>
        <p:blipFill>
          <a:blip r:embed="rId3"/>
          <a:srcRect/>
          <a:stretch>
            <a:fillRect/>
          </a:stretch>
        </p:blipFill>
        <p:spPr bwMode="auto">
          <a:xfrm>
            <a:off x="163513" y="76200"/>
            <a:ext cx="6491287" cy="6727825"/>
          </a:xfrm>
          <a:prstGeom prst="rect">
            <a:avLst/>
          </a:prstGeom>
          <a:noFill/>
          <a:ln w="9525">
            <a:solidFill>
              <a:schemeClr val="tx1"/>
            </a:solidFill>
            <a:miter lim="800000"/>
            <a:headEnd/>
            <a:tailEnd/>
          </a:ln>
        </p:spPr>
      </p:pic>
      <p:sp>
        <p:nvSpPr>
          <p:cNvPr id="6" name="Oval 5"/>
          <p:cNvSpPr/>
          <p:nvPr/>
        </p:nvSpPr>
        <p:spPr>
          <a:xfrm>
            <a:off x="5856288" y="2092325"/>
            <a:ext cx="1006475" cy="1096963"/>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3251" name="Footer Placeholder 4"/>
          <p:cNvSpPr>
            <a:spLocks noGrp="1"/>
          </p:cNvSpPr>
          <p:nvPr>
            <p:ph type="ftr" sz="quarter" idx="10"/>
          </p:nvPr>
        </p:nvSpPr>
        <p:spPr bwMode="auto">
          <a:ln>
            <a:miter lim="800000"/>
            <a:headEnd/>
            <a:tailEnd/>
          </a:ln>
        </p:spPr>
        <p:txBody>
          <a:bodyPr wrap="square" numCol="1" anchor="b" anchorCtr="0" compatLnSpc="1">
            <a:prstTxWarp prst="textNoShape">
              <a:avLst/>
            </a:prstTxWarp>
          </a:bodyPr>
          <a:lstStyle/>
          <a:p>
            <a:pPr fontAlgn="base">
              <a:spcBef>
                <a:spcPct val="0"/>
              </a:spcBef>
              <a:spcAft>
                <a:spcPct val="0"/>
              </a:spcAft>
              <a:defRPr/>
            </a:pPr>
            <a:r>
              <a:rPr lang="en-US"/>
              <a:t>12-</a:t>
            </a:r>
            <a:fld id="{D789D810-6421-4DF7-BFFD-C3E99DA9370D}" type="slidenum">
              <a:rPr lang="en-US"/>
              <a:pPr fontAlgn="base">
                <a:spcBef>
                  <a:spcPct val="0"/>
                </a:spcBef>
                <a:spcAft>
                  <a:spcPct val="0"/>
                </a:spcAft>
                <a:defRPr/>
              </a:pPr>
              <a:t>20</a:t>
            </a:fld>
            <a:endParaRPr lang="en-US"/>
          </a:p>
        </p:txBody>
      </p:sp>
      <p:sp>
        <p:nvSpPr>
          <p:cNvPr id="10" name="Rectangle 9"/>
          <p:cNvSpPr/>
          <p:nvPr/>
        </p:nvSpPr>
        <p:spPr>
          <a:xfrm>
            <a:off x="44450" y="4930775"/>
            <a:ext cx="7239000"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5846" name="Rectangle 6"/>
          <p:cNvSpPr>
            <a:spLocks noChangeArrowheads="1"/>
          </p:cNvSpPr>
          <p:nvPr/>
        </p:nvSpPr>
        <p:spPr bwMode="auto">
          <a:xfrm>
            <a:off x="152400" y="3660775"/>
            <a:ext cx="8382000" cy="1762125"/>
          </a:xfrm>
          <a:prstGeom prst="rect">
            <a:avLst/>
          </a:prstGeom>
          <a:solidFill>
            <a:schemeClr val="accent6">
              <a:lumMod val="40000"/>
              <a:lumOff val="60000"/>
            </a:schemeClr>
          </a:solidFill>
          <a:ln w="25400">
            <a:solidFill>
              <a:schemeClr val="tx2"/>
            </a:solidFill>
            <a:miter lim="800000"/>
            <a:headEnd/>
            <a:tailEnd/>
          </a:ln>
          <a:effectLst>
            <a:outerShdw dist="107763" dir="2700000" algn="ctr" rotWithShape="0">
              <a:srgbClr val="000000"/>
            </a:outerShdw>
          </a:effectLst>
        </p:spPr>
        <p:txBody>
          <a:bodyPr lIns="90488" tIns="44450" rIns="90488" bIns="44450">
            <a:spAutoFit/>
          </a:bodyPr>
          <a:lstStyle/>
          <a:p>
            <a:pPr algn="ctr" eaLnBrk="0" fontAlgn="auto" hangingPunct="0">
              <a:spcBef>
                <a:spcPct val="50000"/>
              </a:spcBef>
              <a:spcAft>
                <a:spcPts val="0"/>
              </a:spcAft>
              <a:defRPr/>
            </a:pPr>
            <a:r>
              <a:rPr lang="en-US" sz="3600" b="1" u="sng" dirty="0">
                <a:solidFill>
                  <a:srgbClr val="CC6600"/>
                </a:solidFill>
                <a:latin typeface="+mn-lt"/>
                <a:cs typeface="Arial" pitchFamily="34" charset="0"/>
              </a:rPr>
              <a:t>Step 2</a:t>
            </a:r>
            <a:r>
              <a:rPr lang="en-US" sz="3600" b="1" dirty="0">
                <a:solidFill>
                  <a:srgbClr val="CC6600"/>
                </a:solidFill>
                <a:latin typeface="+mn-lt"/>
                <a:cs typeface="Arial" pitchFamily="34" charset="0"/>
              </a:rPr>
              <a:t/>
            </a:r>
            <a:br>
              <a:rPr lang="en-US" sz="3600" b="1" dirty="0">
                <a:solidFill>
                  <a:srgbClr val="CC6600"/>
                </a:solidFill>
                <a:latin typeface="+mn-lt"/>
                <a:cs typeface="Arial" pitchFamily="34" charset="0"/>
              </a:rPr>
            </a:br>
            <a:r>
              <a:rPr lang="en-US" sz="3600" b="1" dirty="0">
                <a:solidFill>
                  <a:srgbClr val="CC6600"/>
                </a:solidFill>
                <a:latin typeface="+mn-lt"/>
                <a:cs typeface="Arial" pitchFamily="34" charset="0"/>
              </a:rPr>
              <a:t>Adjust net income for changes in </a:t>
            </a:r>
            <a:br>
              <a:rPr lang="en-US" sz="3600" b="1" dirty="0">
                <a:solidFill>
                  <a:srgbClr val="CC6600"/>
                </a:solidFill>
                <a:latin typeface="+mn-lt"/>
                <a:cs typeface="Arial" pitchFamily="34" charset="0"/>
              </a:rPr>
            </a:br>
            <a:r>
              <a:rPr lang="en-US" sz="3600" b="1" dirty="0">
                <a:solidFill>
                  <a:srgbClr val="CC6600"/>
                </a:solidFill>
                <a:latin typeface="+mn-lt"/>
                <a:cs typeface="Arial" pitchFamily="34" charset="0"/>
              </a:rPr>
              <a:t>current assets and current liabilities. </a:t>
            </a:r>
            <a:endParaRPr lang="en-US" sz="3600" b="1" dirty="0">
              <a:solidFill>
                <a:schemeClr val="tx2"/>
              </a:solidFill>
              <a:latin typeface="+mn-lt"/>
              <a:cs typeface="Arial" pitchFamily="34" charset="0"/>
            </a:endParaRPr>
          </a:p>
        </p:txBody>
      </p:sp>
      <p:pic>
        <p:nvPicPr>
          <p:cNvPr id="53254" name="Picture 2" descr="http://www.nationalbeverage.com/images/Home_09Logo.jpg"/>
          <p:cNvPicPr>
            <a:picLocks noChangeAspect="1" noChangeArrowheads="1"/>
          </p:cNvPicPr>
          <p:nvPr/>
        </p:nvPicPr>
        <p:blipFill>
          <a:blip r:embed="rId4"/>
          <a:srcRect/>
          <a:stretch>
            <a:fillRect/>
          </a:stretch>
        </p:blipFill>
        <p:spPr bwMode="auto">
          <a:xfrm>
            <a:off x="7208838" y="304800"/>
            <a:ext cx="1554162" cy="1295400"/>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6" name="Footer Placeholder 4"/>
          <p:cNvSpPr>
            <a:spLocks noGrp="1"/>
          </p:cNvSpPr>
          <p:nvPr>
            <p:ph type="ftr" sz="quarter" idx="10"/>
          </p:nvPr>
        </p:nvSpPr>
        <p:spPr bwMode="auto">
          <a:ln>
            <a:miter lim="800000"/>
            <a:headEnd/>
            <a:tailEnd/>
          </a:ln>
        </p:spPr>
        <p:txBody>
          <a:bodyPr wrap="square" numCol="1" anchor="b" anchorCtr="0" compatLnSpc="1">
            <a:prstTxWarp prst="textNoShape">
              <a:avLst/>
            </a:prstTxWarp>
          </a:bodyPr>
          <a:lstStyle/>
          <a:p>
            <a:pPr fontAlgn="base">
              <a:spcBef>
                <a:spcPct val="0"/>
              </a:spcBef>
              <a:spcAft>
                <a:spcPct val="0"/>
              </a:spcAft>
              <a:defRPr/>
            </a:pPr>
            <a:r>
              <a:rPr lang="en-US"/>
              <a:t>12-</a:t>
            </a:r>
            <a:fld id="{2650E53A-5A30-4BDC-9975-C519CFA37DB9}" type="slidenum">
              <a:rPr lang="en-US"/>
              <a:pPr fontAlgn="base">
                <a:spcBef>
                  <a:spcPct val="0"/>
                </a:spcBef>
                <a:spcAft>
                  <a:spcPct val="0"/>
                </a:spcAft>
                <a:defRPr/>
              </a:pPr>
              <a:t>21</a:t>
            </a:fld>
            <a:endParaRPr lang="en-US"/>
          </a:p>
        </p:txBody>
      </p:sp>
      <p:pic>
        <p:nvPicPr>
          <p:cNvPr id="12308" name="Picture 3"/>
          <p:cNvPicPr>
            <a:picLocks noChangeAspect="1" noChangeArrowheads="1"/>
          </p:cNvPicPr>
          <p:nvPr/>
        </p:nvPicPr>
        <p:blipFill>
          <a:blip r:embed="rId4"/>
          <a:srcRect/>
          <a:stretch>
            <a:fillRect/>
          </a:stretch>
        </p:blipFill>
        <p:spPr bwMode="auto">
          <a:xfrm>
            <a:off x="163513" y="76200"/>
            <a:ext cx="6491287" cy="6727825"/>
          </a:xfrm>
          <a:prstGeom prst="rect">
            <a:avLst/>
          </a:prstGeom>
          <a:noFill/>
          <a:ln w="9525">
            <a:solidFill>
              <a:schemeClr val="tx1"/>
            </a:solidFill>
            <a:miter lim="800000"/>
            <a:headEnd/>
            <a:tailEnd/>
          </a:ln>
        </p:spPr>
      </p:pic>
      <p:sp>
        <p:nvSpPr>
          <p:cNvPr id="8" name="Oval 7"/>
          <p:cNvSpPr/>
          <p:nvPr/>
        </p:nvSpPr>
        <p:spPr>
          <a:xfrm>
            <a:off x="5856288" y="2092325"/>
            <a:ext cx="1006475" cy="1096963"/>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44450" y="4930775"/>
            <a:ext cx="7239000"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aphicFrame>
        <p:nvGraphicFramePr>
          <p:cNvPr id="2" name="Object 18"/>
          <p:cNvGraphicFramePr>
            <a:graphicFrameLocks/>
          </p:cNvGraphicFramePr>
          <p:nvPr/>
        </p:nvGraphicFramePr>
        <p:xfrm>
          <a:off x="163513" y="3714750"/>
          <a:ext cx="8686800" cy="2362200"/>
        </p:xfrm>
        <a:graphic>
          <a:graphicData uri="http://schemas.openxmlformats.org/presentationml/2006/ole">
            <p:oleObj spid="_x0000_s12306" name="Worksheet" r:id="rId5" imgW="3778920" imgH="1402920" progId="Excel.Sheet.8">
              <p:embed/>
            </p:oleObj>
          </a:graphicData>
        </a:graphic>
      </p:graphicFrame>
      <p:pic>
        <p:nvPicPr>
          <p:cNvPr id="12311" name="Picture 2" descr="http://www.nationalbeverage.com/images/Home_09Logo.jpg"/>
          <p:cNvPicPr>
            <a:picLocks noChangeAspect="1" noChangeArrowheads="1"/>
          </p:cNvPicPr>
          <p:nvPr/>
        </p:nvPicPr>
        <p:blipFill>
          <a:blip r:embed="rId6"/>
          <a:srcRect/>
          <a:stretch>
            <a:fillRect/>
          </a:stretch>
        </p:blipFill>
        <p:spPr bwMode="auto">
          <a:xfrm>
            <a:off x="7208838" y="304800"/>
            <a:ext cx="1554162" cy="1295400"/>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Autofit/>
          </a:bodyPr>
          <a:lstStyle/>
          <a:p>
            <a:pPr eaLnBrk="1" fontAlgn="auto" hangingPunct="1">
              <a:spcAft>
                <a:spcPts val="0"/>
              </a:spcAft>
              <a:defRPr/>
            </a:pPr>
            <a:r>
              <a:rPr lang="en-US" dirty="0" smtClean="0"/>
              <a:t>Interpreting Cash Flows from Operating Activities</a:t>
            </a:r>
          </a:p>
        </p:txBody>
      </p:sp>
      <p:sp>
        <p:nvSpPr>
          <p:cNvPr id="58370" name="Footer Placeholder 4"/>
          <p:cNvSpPr>
            <a:spLocks noGrp="1"/>
          </p:cNvSpPr>
          <p:nvPr>
            <p:ph type="ftr" sz="quarter" idx="10"/>
          </p:nvPr>
        </p:nvSpPr>
        <p:spPr bwMode="auto">
          <a:ln>
            <a:miter lim="800000"/>
            <a:headEnd/>
            <a:tailEnd/>
          </a:ln>
        </p:spPr>
        <p:txBody>
          <a:bodyPr wrap="square" numCol="1" anchor="b" anchorCtr="0" compatLnSpc="1">
            <a:prstTxWarp prst="textNoShape">
              <a:avLst/>
            </a:prstTxWarp>
          </a:bodyPr>
          <a:lstStyle/>
          <a:p>
            <a:pPr fontAlgn="base">
              <a:spcBef>
                <a:spcPct val="0"/>
              </a:spcBef>
              <a:spcAft>
                <a:spcPct val="0"/>
              </a:spcAft>
              <a:defRPr/>
            </a:pPr>
            <a:r>
              <a:rPr lang="en-US"/>
              <a:t>12-</a:t>
            </a:r>
            <a:fld id="{444ED527-334D-4705-A343-C93437C28E11}" type="slidenum">
              <a:rPr lang="en-US"/>
              <a:pPr fontAlgn="base">
                <a:spcBef>
                  <a:spcPct val="0"/>
                </a:spcBef>
                <a:spcAft>
                  <a:spcPct val="0"/>
                </a:spcAft>
                <a:defRPr/>
              </a:pPr>
              <a:t>22</a:t>
            </a:fld>
            <a:endParaRPr lang="en-US"/>
          </a:p>
        </p:txBody>
      </p:sp>
      <p:sp>
        <p:nvSpPr>
          <p:cNvPr id="58371" name="Rectangle 8"/>
          <p:cNvSpPr>
            <a:spLocks noChangeArrowheads="1"/>
          </p:cNvSpPr>
          <p:nvPr/>
        </p:nvSpPr>
        <p:spPr bwMode="auto">
          <a:xfrm>
            <a:off x="762000" y="2819400"/>
            <a:ext cx="7620000" cy="1905000"/>
          </a:xfrm>
          <a:prstGeom prst="rect">
            <a:avLst/>
          </a:prstGeom>
          <a:solidFill>
            <a:srgbClr val="CCFFCC"/>
          </a:solidFill>
          <a:ln w="9525">
            <a:solidFill>
              <a:schemeClr val="tx1"/>
            </a:solidFill>
            <a:miter lim="800000"/>
            <a:headEnd/>
            <a:tailEnd/>
          </a:ln>
        </p:spPr>
        <p:txBody>
          <a:bodyPr anchor="ctr"/>
          <a:lstStyle/>
          <a:p>
            <a:pPr algn="ctr" eaLnBrk="0" hangingPunct="0"/>
            <a:r>
              <a:rPr lang="en-US" sz="2400" b="1"/>
              <a:t>Investors will not invest in a company if they do not believe that cash generated from operations will be available to pay them dividends or expand the company.</a:t>
            </a:r>
          </a:p>
        </p:txBody>
      </p:sp>
      <p:sp>
        <p:nvSpPr>
          <p:cNvPr id="58372" name="Rectangle 12"/>
          <p:cNvSpPr>
            <a:spLocks noChangeArrowheads="1"/>
          </p:cNvSpPr>
          <p:nvPr/>
        </p:nvSpPr>
        <p:spPr bwMode="auto">
          <a:xfrm>
            <a:off x="762000" y="4876800"/>
            <a:ext cx="7620000" cy="1905000"/>
          </a:xfrm>
          <a:prstGeom prst="rect">
            <a:avLst/>
          </a:prstGeom>
          <a:solidFill>
            <a:srgbClr val="FFFFCC"/>
          </a:solidFill>
          <a:ln w="9525">
            <a:solidFill>
              <a:schemeClr val="tx1"/>
            </a:solidFill>
            <a:miter lim="800000"/>
            <a:headEnd/>
            <a:tailEnd/>
          </a:ln>
        </p:spPr>
        <p:txBody>
          <a:bodyPr anchor="ctr"/>
          <a:lstStyle/>
          <a:p>
            <a:pPr algn="ctr" eaLnBrk="0" hangingPunct="0"/>
            <a:r>
              <a:rPr lang="en-US" sz="2400" b="1"/>
              <a:t>Creditors will not lend money if they do not believe that cash generated from operations will be available to pay back the loan.</a:t>
            </a:r>
          </a:p>
        </p:txBody>
      </p:sp>
      <p:sp>
        <p:nvSpPr>
          <p:cNvPr id="58373" name="TextBox 8"/>
          <p:cNvSpPr txBox="1">
            <a:spLocks noChangeArrowheads="1"/>
          </p:cNvSpPr>
          <p:nvPr/>
        </p:nvSpPr>
        <p:spPr bwMode="auto">
          <a:xfrm>
            <a:off x="304800" y="1447800"/>
            <a:ext cx="8458200" cy="1200150"/>
          </a:xfrm>
          <a:prstGeom prst="rect">
            <a:avLst/>
          </a:prstGeom>
          <a:noFill/>
          <a:ln w="9525">
            <a:noFill/>
            <a:miter lim="800000"/>
            <a:headEnd/>
            <a:tailEnd/>
          </a:ln>
        </p:spPr>
        <p:txBody>
          <a:bodyPr>
            <a:spAutoFit/>
          </a:bodyPr>
          <a:lstStyle/>
          <a:p>
            <a:pPr algn="ctr"/>
            <a:r>
              <a:rPr lang="en-US" sz="2400" b="1">
                <a:solidFill>
                  <a:srgbClr val="003300"/>
                </a:solidFill>
              </a:rPr>
              <a:t>A common rule of thumb followed by financial and credit analysts is to avoid firms with rising net income but falling cash flow from operations. </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04800" y="274638"/>
            <a:ext cx="8229600" cy="1143000"/>
          </a:xfrm>
        </p:spPr>
        <p:txBody>
          <a:bodyPr>
            <a:normAutofit fontScale="90000"/>
          </a:bodyPr>
          <a:lstStyle/>
          <a:p>
            <a:pPr eaLnBrk="1" fontAlgn="auto" hangingPunct="1">
              <a:spcAft>
                <a:spcPts val="0"/>
              </a:spcAft>
              <a:defRPr/>
            </a:pPr>
            <a:r>
              <a:rPr lang="en-US" dirty="0" smtClean="0"/>
              <a:t>International Perspective—IFRS </a:t>
            </a:r>
            <a:br>
              <a:rPr lang="en-US" dirty="0" smtClean="0"/>
            </a:br>
            <a:r>
              <a:rPr lang="en-US" sz="2400" dirty="0" smtClean="0"/>
              <a:t>Classification of Interest on the Cash Flow Statement</a:t>
            </a:r>
            <a:endParaRPr lang="en-US" dirty="0" smtClean="0"/>
          </a:p>
        </p:txBody>
      </p:sp>
      <p:sp>
        <p:nvSpPr>
          <p:cNvPr id="5" name="Rectangle 4"/>
          <p:cNvSpPr/>
          <p:nvPr/>
        </p:nvSpPr>
        <p:spPr>
          <a:xfrm>
            <a:off x="468313" y="2232025"/>
            <a:ext cx="8077200" cy="892175"/>
          </a:xfrm>
          <a:prstGeom prst="rect">
            <a:avLst/>
          </a:prstGeom>
          <a:solidFill>
            <a:schemeClr val="accent2">
              <a:lumMod val="50000"/>
            </a:schemeClr>
          </a:solidFill>
        </p:spPr>
        <p:txBody>
          <a:bodyPr>
            <a:spAutoFit/>
          </a:bodyPr>
          <a:lstStyle/>
          <a:p>
            <a:pPr algn="ctr" fontAlgn="auto">
              <a:spcBef>
                <a:spcPts val="0"/>
              </a:spcBef>
              <a:spcAft>
                <a:spcPts val="0"/>
              </a:spcAft>
              <a:defRPr/>
            </a:pPr>
            <a:r>
              <a:rPr lang="en-US" sz="2600" dirty="0">
                <a:solidFill>
                  <a:schemeClr val="accent1">
                    <a:lumMod val="20000"/>
                    <a:lumOff val="80000"/>
                  </a:schemeClr>
                </a:solidFill>
                <a:effectLst>
                  <a:outerShdw blurRad="38100" dist="38100" dir="2700000" algn="tl">
                    <a:srgbClr val="000000">
                      <a:alpha val="43137"/>
                    </a:srgbClr>
                  </a:outerShdw>
                </a:effectLst>
                <a:latin typeface="+mn-lt"/>
              </a:rPr>
              <a:t>U.S. GAAP and IFRS differ in the cash flow statement treatment of interest received and interest paid. </a:t>
            </a:r>
          </a:p>
        </p:txBody>
      </p:sp>
      <p:sp>
        <p:nvSpPr>
          <p:cNvPr id="70659" name="Rectangle 5"/>
          <p:cNvSpPr>
            <a:spLocks noChangeArrowheads="1"/>
          </p:cNvSpPr>
          <p:nvPr/>
        </p:nvSpPr>
        <p:spPr bwMode="auto">
          <a:xfrm>
            <a:off x="381000" y="5257800"/>
            <a:ext cx="8382000" cy="1384300"/>
          </a:xfrm>
          <a:prstGeom prst="rect">
            <a:avLst/>
          </a:prstGeom>
          <a:noFill/>
          <a:ln w="9525">
            <a:noFill/>
            <a:miter lim="800000"/>
            <a:headEnd/>
            <a:tailEnd/>
          </a:ln>
        </p:spPr>
        <p:txBody>
          <a:bodyPr>
            <a:spAutoFit/>
          </a:bodyPr>
          <a:lstStyle/>
          <a:p>
            <a:pPr algn="ctr"/>
            <a:r>
              <a:rPr lang="en-US" sz="2800"/>
              <a:t>These differences are currently on the agenda of the joint FASB/IASB financial statement presentation project.</a:t>
            </a:r>
          </a:p>
        </p:txBody>
      </p:sp>
      <p:sp>
        <p:nvSpPr>
          <p:cNvPr id="70660" name="Footer Placeholder 4"/>
          <p:cNvSpPr>
            <a:spLocks noGrp="1"/>
          </p:cNvSpPr>
          <p:nvPr>
            <p:ph type="ftr" sz="quarter" idx="10"/>
          </p:nvPr>
        </p:nvSpPr>
        <p:spPr bwMode="auto">
          <a:ln>
            <a:miter lim="800000"/>
            <a:headEnd/>
            <a:tailEnd/>
          </a:ln>
        </p:spPr>
        <p:txBody>
          <a:bodyPr wrap="square" numCol="1" anchor="b" anchorCtr="0" compatLnSpc="1">
            <a:prstTxWarp prst="textNoShape">
              <a:avLst/>
            </a:prstTxWarp>
          </a:bodyPr>
          <a:lstStyle/>
          <a:p>
            <a:pPr fontAlgn="base">
              <a:spcBef>
                <a:spcPct val="0"/>
              </a:spcBef>
              <a:spcAft>
                <a:spcPct val="0"/>
              </a:spcAft>
              <a:defRPr/>
            </a:pPr>
            <a:r>
              <a:rPr lang="en-US"/>
              <a:t>12-</a:t>
            </a:r>
            <a:fld id="{EF4DF850-4778-4E30-8562-E3B42A47A2A1}" type="slidenum">
              <a:rPr lang="en-US"/>
              <a:pPr fontAlgn="base">
                <a:spcBef>
                  <a:spcPct val="0"/>
                </a:spcBef>
                <a:spcAft>
                  <a:spcPct val="0"/>
                </a:spcAft>
                <a:defRPr/>
              </a:pPr>
              <a:t>23</a:t>
            </a:fld>
            <a:endParaRPr lang="en-US"/>
          </a:p>
        </p:txBody>
      </p:sp>
      <p:pic>
        <p:nvPicPr>
          <p:cNvPr id="70661" name="Picture 1"/>
          <p:cNvPicPr>
            <a:picLocks noChangeAspect="1" noChangeArrowheads="1"/>
          </p:cNvPicPr>
          <p:nvPr/>
        </p:nvPicPr>
        <p:blipFill>
          <a:blip r:embed="rId3"/>
          <a:srcRect/>
          <a:stretch>
            <a:fillRect/>
          </a:stretch>
        </p:blipFill>
        <p:spPr bwMode="auto">
          <a:xfrm>
            <a:off x="136525" y="3556000"/>
            <a:ext cx="8778875" cy="1320800"/>
          </a:xfrm>
          <a:prstGeom prst="rect">
            <a:avLst/>
          </a:prstGeom>
          <a:noFill/>
          <a:ln w="9525">
            <a:noFill/>
            <a:miter lim="800000"/>
            <a:headEnd/>
            <a:tailEnd/>
          </a:ln>
        </p:spPr>
      </p:pic>
      <p:pic>
        <p:nvPicPr>
          <p:cNvPr id="70662" name="Picture 10" descr="C:\Users\DoddandSusan\AppData\Local\Microsoft\Windows\Temporary Internet Files\Content.IE5\7DRPAD1C\MCj04396130000[1].png"/>
          <p:cNvPicPr>
            <a:picLocks noChangeAspect="1" noChangeArrowheads="1"/>
          </p:cNvPicPr>
          <p:nvPr/>
        </p:nvPicPr>
        <p:blipFill>
          <a:blip r:embed="rId4"/>
          <a:srcRect/>
          <a:stretch>
            <a:fillRect/>
          </a:stretch>
        </p:blipFill>
        <p:spPr bwMode="auto">
          <a:xfrm>
            <a:off x="7696200" y="762000"/>
            <a:ext cx="1263650" cy="139065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5"/>
          <p:cNvSpPr>
            <a:spLocks noGrp="1" noChangeArrowheads="1"/>
          </p:cNvSpPr>
          <p:nvPr>
            <p:ph type="title"/>
          </p:nvPr>
        </p:nvSpPr>
        <p:spPr>
          <a:xfrm>
            <a:off x="457200" y="152400"/>
            <a:ext cx="8229600" cy="990600"/>
          </a:xfrm>
        </p:spPr>
        <p:txBody>
          <a:bodyPr/>
          <a:lstStyle/>
          <a:p>
            <a:pPr eaLnBrk="1" fontAlgn="auto" hangingPunct="1">
              <a:spcAft>
                <a:spcPts val="0"/>
              </a:spcAft>
              <a:defRPr/>
            </a:pPr>
            <a:r>
              <a:rPr lang="en-US" dirty="0" smtClean="0"/>
              <a:t>Quality of Income Ratio</a:t>
            </a:r>
          </a:p>
        </p:txBody>
      </p:sp>
      <p:sp>
        <p:nvSpPr>
          <p:cNvPr id="12292" name="Rectangle 9"/>
          <p:cNvSpPr>
            <a:spLocks noGrp="1" noChangeArrowheads="1"/>
          </p:cNvSpPr>
          <p:nvPr>
            <p:ph type="body" sz="half" idx="4294967295"/>
          </p:nvPr>
        </p:nvSpPr>
        <p:spPr>
          <a:xfrm>
            <a:off x="457200" y="2667000"/>
            <a:ext cx="8305800" cy="2438400"/>
          </a:xfrm>
          <a:solidFill>
            <a:srgbClr val="FFFFCC"/>
          </a:solidFill>
          <a:ln w="12700">
            <a:solidFill>
              <a:schemeClr val="tx1"/>
            </a:solidFill>
          </a:ln>
        </p:spPr>
        <p:txBody>
          <a:bodyPr lIns="90488" tIns="44450" rIns="90488" bIns="44450" rtlCol="0">
            <a:normAutofit/>
          </a:bodyPr>
          <a:lstStyle/>
          <a:p>
            <a:pPr algn="ctr" eaLnBrk="1" fontAlgn="auto" hangingPunct="1">
              <a:lnSpc>
                <a:spcPct val="90000"/>
              </a:lnSpc>
              <a:buFont typeface="Wingdings" pitchFamily="2" charset="2"/>
              <a:buNone/>
              <a:defRPr/>
            </a:pPr>
            <a:r>
              <a:rPr lang="en-US" sz="2800" b="1" dirty="0" smtClean="0">
                <a:solidFill>
                  <a:schemeClr val="accent2">
                    <a:lumMod val="50000"/>
                  </a:schemeClr>
                </a:solidFill>
                <a:cs typeface="Arial" charset="0"/>
              </a:rPr>
              <a:t>In general, this ratio measures the portion of income that was generated in cash. All other things equal, a higher quality of income ratio indicates greater ability to finance operating and other cash needs from </a:t>
            </a:r>
            <a:br>
              <a:rPr lang="en-US" sz="2800" b="1" dirty="0" smtClean="0">
                <a:solidFill>
                  <a:schemeClr val="accent2">
                    <a:lumMod val="50000"/>
                  </a:schemeClr>
                </a:solidFill>
                <a:cs typeface="Arial" charset="0"/>
              </a:rPr>
            </a:br>
            <a:r>
              <a:rPr lang="en-US" sz="2800" b="1" dirty="0" smtClean="0">
                <a:solidFill>
                  <a:schemeClr val="accent2">
                    <a:lumMod val="50000"/>
                  </a:schemeClr>
                </a:solidFill>
                <a:cs typeface="Arial" charset="0"/>
              </a:rPr>
              <a:t>operating cash inflows.</a:t>
            </a:r>
          </a:p>
        </p:txBody>
      </p:sp>
      <p:graphicFrame>
        <p:nvGraphicFramePr>
          <p:cNvPr id="13329" name="Object 17"/>
          <p:cNvGraphicFramePr>
            <a:graphicFrameLocks/>
          </p:cNvGraphicFramePr>
          <p:nvPr/>
        </p:nvGraphicFramePr>
        <p:xfrm>
          <a:off x="6096000" y="5321300"/>
          <a:ext cx="1981200" cy="1079500"/>
        </p:xfrm>
        <a:graphic>
          <a:graphicData uri="http://schemas.openxmlformats.org/presentationml/2006/ole">
            <p:oleObj spid="_x0000_s13329" name="Microsoft ClipArt Gallery" r:id="rId4" imgW="5524500" imgH="3055938" progId="">
              <p:embed/>
            </p:oleObj>
          </a:graphicData>
        </a:graphic>
      </p:graphicFrame>
      <p:grpSp>
        <p:nvGrpSpPr>
          <p:cNvPr id="13332" name="Group 12"/>
          <p:cNvGrpSpPr>
            <a:grpSpLocks/>
          </p:cNvGrpSpPr>
          <p:nvPr/>
        </p:nvGrpSpPr>
        <p:grpSpPr bwMode="auto">
          <a:xfrm>
            <a:off x="609600" y="1752600"/>
            <a:ext cx="8056563" cy="828675"/>
            <a:chOff x="672" y="1158"/>
            <a:chExt cx="5075" cy="522"/>
          </a:xfrm>
        </p:grpSpPr>
        <p:sp>
          <p:nvSpPr>
            <p:cNvPr id="13334" name="Rectangle 5"/>
            <p:cNvSpPr>
              <a:spLocks noChangeArrowheads="1"/>
            </p:cNvSpPr>
            <p:nvPr/>
          </p:nvSpPr>
          <p:spPr bwMode="auto">
            <a:xfrm>
              <a:off x="2248" y="1158"/>
              <a:ext cx="3499" cy="522"/>
            </a:xfrm>
            <a:prstGeom prst="rect">
              <a:avLst/>
            </a:prstGeom>
            <a:noFill/>
            <a:ln w="12700">
              <a:noFill/>
              <a:miter lim="800000"/>
              <a:headEnd/>
              <a:tailEnd/>
            </a:ln>
          </p:spPr>
          <p:txBody>
            <a:bodyPr wrap="none" lIns="90488" tIns="44450" rIns="90488" bIns="44450">
              <a:spAutoFit/>
            </a:bodyPr>
            <a:lstStyle/>
            <a:p>
              <a:pPr algn="ctr" eaLnBrk="0" hangingPunct="0"/>
              <a:r>
                <a:rPr lang="en-US" sz="2400" b="1"/>
                <a:t> Cash Flow from Operating Activities</a:t>
              </a:r>
            </a:p>
            <a:p>
              <a:pPr algn="ctr" eaLnBrk="0" hangingPunct="0"/>
              <a:r>
                <a:rPr lang="en-US" sz="2400" b="1"/>
                <a:t>Net Income</a:t>
              </a:r>
            </a:p>
          </p:txBody>
        </p:sp>
        <p:sp>
          <p:nvSpPr>
            <p:cNvPr id="13335" name="Rectangle 6"/>
            <p:cNvSpPr>
              <a:spLocks noChangeArrowheads="1"/>
            </p:cNvSpPr>
            <p:nvPr/>
          </p:nvSpPr>
          <p:spPr bwMode="auto">
            <a:xfrm>
              <a:off x="672" y="1158"/>
              <a:ext cx="1347" cy="516"/>
            </a:xfrm>
            <a:prstGeom prst="rect">
              <a:avLst/>
            </a:prstGeom>
            <a:noFill/>
            <a:ln w="12700">
              <a:noFill/>
              <a:miter lim="800000"/>
              <a:headEnd/>
              <a:tailEnd/>
            </a:ln>
          </p:spPr>
          <p:txBody>
            <a:bodyPr lIns="90488" tIns="44450" rIns="90488" bIns="44450">
              <a:spAutoFit/>
            </a:bodyPr>
            <a:lstStyle/>
            <a:p>
              <a:pPr algn="ctr" eaLnBrk="0" hangingPunct="0"/>
              <a:r>
                <a:rPr lang="en-US" sz="2400" b="1"/>
                <a:t>Quality of Income Ratio</a:t>
              </a:r>
            </a:p>
          </p:txBody>
        </p:sp>
        <p:sp>
          <p:nvSpPr>
            <p:cNvPr id="13336" name="Rectangle 7"/>
            <p:cNvSpPr>
              <a:spLocks noChangeArrowheads="1"/>
            </p:cNvSpPr>
            <p:nvPr/>
          </p:nvSpPr>
          <p:spPr bwMode="auto">
            <a:xfrm>
              <a:off x="2010" y="1248"/>
              <a:ext cx="246" cy="286"/>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2400" b="1"/>
                <a:t>=</a:t>
              </a:r>
            </a:p>
          </p:txBody>
        </p:sp>
        <p:sp>
          <p:nvSpPr>
            <p:cNvPr id="13337" name="Line 8"/>
            <p:cNvSpPr>
              <a:spLocks noChangeShapeType="1"/>
            </p:cNvSpPr>
            <p:nvPr/>
          </p:nvSpPr>
          <p:spPr bwMode="auto">
            <a:xfrm>
              <a:off x="2371" y="1431"/>
              <a:ext cx="3312" cy="0"/>
            </a:xfrm>
            <a:prstGeom prst="line">
              <a:avLst/>
            </a:prstGeom>
            <a:noFill/>
            <a:ln w="38100">
              <a:solidFill>
                <a:schemeClr val="tx1"/>
              </a:solidFill>
              <a:round/>
              <a:headEnd/>
              <a:tailEnd/>
            </a:ln>
          </p:spPr>
          <p:txBody>
            <a:bodyPr wrap="none"/>
            <a:lstStyle/>
            <a:p>
              <a:endParaRPr lang="en-US"/>
            </a:p>
          </p:txBody>
        </p:sp>
      </p:grpSp>
      <p:sp>
        <p:nvSpPr>
          <p:cNvPr id="2" name="Footer Placeholder 4"/>
          <p:cNvSpPr>
            <a:spLocks noGrp="1"/>
          </p:cNvSpPr>
          <p:nvPr>
            <p:ph type="ftr" sz="quarter" idx="10"/>
          </p:nvPr>
        </p:nvSpPr>
        <p:spPr bwMode="auto">
          <a:ln>
            <a:miter lim="800000"/>
            <a:headEnd/>
            <a:tailEnd/>
          </a:ln>
        </p:spPr>
        <p:txBody>
          <a:bodyPr wrap="square" numCol="1" anchor="b" anchorCtr="0" compatLnSpc="1">
            <a:prstTxWarp prst="textNoShape">
              <a:avLst/>
            </a:prstTxWarp>
          </a:bodyPr>
          <a:lstStyle/>
          <a:p>
            <a:pPr fontAlgn="base">
              <a:spcBef>
                <a:spcPct val="0"/>
              </a:spcBef>
              <a:spcAft>
                <a:spcPct val="0"/>
              </a:spcAft>
              <a:defRPr/>
            </a:pPr>
            <a:r>
              <a:rPr lang="en-US"/>
              <a:t>12-</a:t>
            </a:r>
            <a:fld id="{6A753FFF-602D-43C1-9972-C86CFAF4EB2D}" type="slidenum">
              <a:rPr lang="en-US"/>
              <a:pPr fontAlgn="base">
                <a:spcBef>
                  <a:spcPct val="0"/>
                </a:spcBef>
                <a:spcAft>
                  <a:spcPct val="0"/>
                </a:spcAft>
                <a:defRPr/>
              </a:pPr>
              <a:t>24</a:t>
            </a:fld>
            <a:endParaRPr lang="en-US"/>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descr="http://www.nationalbeverage.com/images/Home_09Logo.jpg"/>
          <p:cNvPicPr>
            <a:picLocks noChangeAspect="1" noChangeArrowheads="1"/>
          </p:cNvPicPr>
          <p:nvPr/>
        </p:nvPicPr>
        <p:blipFill>
          <a:blip r:embed="rId3"/>
          <a:srcRect/>
          <a:stretch>
            <a:fillRect/>
          </a:stretch>
        </p:blipFill>
        <p:spPr bwMode="auto">
          <a:xfrm>
            <a:off x="7421563" y="304800"/>
            <a:ext cx="1554162" cy="1295400"/>
          </a:xfrm>
          <a:prstGeom prst="rect">
            <a:avLst/>
          </a:prstGeom>
          <a:noFill/>
          <a:ln w="9525">
            <a:noFill/>
            <a:miter lim="800000"/>
            <a:headEnd/>
            <a:tailEnd/>
          </a:ln>
        </p:spPr>
      </p:pic>
      <p:pic>
        <p:nvPicPr>
          <p:cNvPr id="65538" name="Picture 2"/>
          <p:cNvPicPr>
            <a:picLocks noChangeAspect="1" noChangeArrowheads="1"/>
          </p:cNvPicPr>
          <p:nvPr/>
        </p:nvPicPr>
        <p:blipFill>
          <a:blip r:embed="rId4"/>
          <a:srcRect/>
          <a:stretch>
            <a:fillRect/>
          </a:stretch>
        </p:blipFill>
        <p:spPr bwMode="auto">
          <a:xfrm>
            <a:off x="533400" y="30163"/>
            <a:ext cx="6965950" cy="6765925"/>
          </a:xfrm>
          <a:prstGeom prst="rect">
            <a:avLst/>
          </a:prstGeom>
          <a:noFill/>
          <a:ln w="9525">
            <a:solidFill>
              <a:schemeClr val="tx1"/>
            </a:solidFill>
            <a:miter lim="800000"/>
            <a:headEnd/>
            <a:tailEnd/>
          </a:ln>
        </p:spPr>
      </p:pic>
      <p:sp>
        <p:nvSpPr>
          <p:cNvPr id="65539" name="Footer Placeholder 4"/>
          <p:cNvSpPr>
            <a:spLocks noGrp="1"/>
          </p:cNvSpPr>
          <p:nvPr>
            <p:ph type="ftr" sz="quarter" idx="10"/>
          </p:nvPr>
        </p:nvSpPr>
        <p:spPr bwMode="auto">
          <a:ln>
            <a:miter lim="800000"/>
            <a:headEnd/>
            <a:tailEnd/>
          </a:ln>
        </p:spPr>
        <p:txBody>
          <a:bodyPr wrap="square" numCol="1" anchor="b" anchorCtr="0" compatLnSpc="1">
            <a:prstTxWarp prst="textNoShape">
              <a:avLst/>
            </a:prstTxWarp>
          </a:bodyPr>
          <a:lstStyle/>
          <a:p>
            <a:pPr fontAlgn="base">
              <a:spcBef>
                <a:spcPct val="0"/>
              </a:spcBef>
              <a:spcAft>
                <a:spcPct val="0"/>
              </a:spcAft>
              <a:defRPr/>
            </a:pPr>
            <a:r>
              <a:rPr lang="en-US"/>
              <a:t>12-</a:t>
            </a:r>
            <a:fld id="{53E4734A-1CAC-4E0C-8129-42C803495FF9}" type="slidenum">
              <a:rPr lang="en-US"/>
              <a:pPr fontAlgn="base">
                <a:spcBef>
                  <a:spcPct val="0"/>
                </a:spcBef>
                <a:spcAft>
                  <a:spcPct val="0"/>
                </a:spcAft>
                <a:defRPr/>
              </a:pPr>
              <a:t>25</a:t>
            </a:fld>
            <a:endParaRPr lang="en-US"/>
          </a:p>
        </p:txBody>
      </p:sp>
      <p:sp>
        <p:nvSpPr>
          <p:cNvPr id="5" name="Rectangle 4"/>
          <p:cNvSpPr/>
          <p:nvPr/>
        </p:nvSpPr>
        <p:spPr>
          <a:xfrm>
            <a:off x="646113" y="2344738"/>
            <a:ext cx="6781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646113" y="3513138"/>
            <a:ext cx="6781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ransition>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81" name="Picture 2" descr="http://www.nationalbeverage.com/images/Home_09Logo.jpg"/>
          <p:cNvPicPr>
            <a:picLocks noChangeAspect="1" noChangeArrowheads="1"/>
          </p:cNvPicPr>
          <p:nvPr/>
        </p:nvPicPr>
        <p:blipFill>
          <a:blip r:embed="rId4"/>
          <a:srcRect/>
          <a:stretch>
            <a:fillRect/>
          </a:stretch>
        </p:blipFill>
        <p:spPr bwMode="auto">
          <a:xfrm>
            <a:off x="7421563" y="304800"/>
            <a:ext cx="1554162" cy="1295400"/>
          </a:xfrm>
          <a:prstGeom prst="rect">
            <a:avLst/>
          </a:prstGeom>
          <a:noFill/>
          <a:ln w="9525">
            <a:noFill/>
            <a:miter lim="800000"/>
            <a:headEnd/>
            <a:tailEnd/>
          </a:ln>
        </p:spPr>
      </p:pic>
      <p:sp>
        <p:nvSpPr>
          <p:cNvPr id="37895" name="Text Box 7"/>
          <p:cNvSpPr txBox="1">
            <a:spLocks noChangeArrowheads="1"/>
          </p:cNvSpPr>
          <p:nvPr/>
        </p:nvSpPr>
        <p:spPr bwMode="auto">
          <a:xfrm>
            <a:off x="6780213" y="1524000"/>
            <a:ext cx="2103437" cy="3170238"/>
          </a:xfrm>
          <a:prstGeom prst="rect">
            <a:avLst/>
          </a:prstGeom>
          <a:solidFill>
            <a:srgbClr val="FFFF99"/>
          </a:solidFill>
          <a:ln w="9525">
            <a:solidFill>
              <a:srgbClr val="000000"/>
            </a:solidFill>
            <a:miter lim="800000"/>
            <a:headEnd/>
            <a:tailEnd/>
          </a:ln>
        </p:spPr>
        <p:txBody>
          <a:bodyPr>
            <a:spAutoFit/>
          </a:bodyPr>
          <a:lstStyle/>
          <a:p>
            <a:pPr algn="ctr" eaLnBrk="0" hangingPunct="0">
              <a:spcBef>
                <a:spcPct val="50000"/>
              </a:spcBef>
            </a:pPr>
            <a:r>
              <a:rPr lang="en-US" sz="2000" b="1">
                <a:cs typeface="Arial" charset="0"/>
              </a:rPr>
              <a:t>We must report individually the cash used to purchase equipment and the cash proceeds received from the sale of equipment. </a:t>
            </a:r>
          </a:p>
        </p:txBody>
      </p:sp>
      <p:sp>
        <p:nvSpPr>
          <p:cNvPr id="62482" name="Footer Placeholder 4"/>
          <p:cNvSpPr>
            <a:spLocks noGrp="1"/>
          </p:cNvSpPr>
          <p:nvPr>
            <p:ph type="ftr" sz="quarter" idx="10"/>
          </p:nvPr>
        </p:nvSpPr>
        <p:spPr bwMode="auto">
          <a:ln>
            <a:miter lim="800000"/>
            <a:headEnd/>
            <a:tailEnd/>
          </a:ln>
        </p:spPr>
        <p:txBody>
          <a:bodyPr wrap="square" numCol="1" anchor="b" anchorCtr="0" compatLnSpc="1">
            <a:prstTxWarp prst="textNoShape">
              <a:avLst/>
            </a:prstTxWarp>
          </a:bodyPr>
          <a:lstStyle/>
          <a:p>
            <a:pPr fontAlgn="base">
              <a:spcBef>
                <a:spcPct val="0"/>
              </a:spcBef>
              <a:spcAft>
                <a:spcPct val="0"/>
              </a:spcAft>
              <a:defRPr/>
            </a:pPr>
            <a:r>
              <a:rPr lang="en-US"/>
              <a:t>12-</a:t>
            </a:r>
            <a:fld id="{A1A0D08D-84D8-4093-AA85-260AD93DF464}" type="slidenum">
              <a:rPr lang="en-US"/>
              <a:pPr fontAlgn="base">
                <a:spcBef>
                  <a:spcPct val="0"/>
                </a:spcBef>
                <a:spcAft>
                  <a:spcPct val="0"/>
                </a:spcAft>
                <a:defRPr/>
              </a:pPr>
              <a:t>26</a:t>
            </a:fld>
            <a:endParaRPr lang="en-US"/>
          </a:p>
        </p:txBody>
      </p:sp>
      <p:pic>
        <p:nvPicPr>
          <p:cNvPr id="62484" name="Picture 3"/>
          <p:cNvPicPr>
            <a:picLocks noChangeAspect="1" noChangeArrowheads="1"/>
          </p:cNvPicPr>
          <p:nvPr/>
        </p:nvPicPr>
        <p:blipFill>
          <a:blip r:embed="rId5"/>
          <a:srcRect/>
          <a:stretch>
            <a:fillRect/>
          </a:stretch>
        </p:blipFill>
        <p:spPr bwMode="auto">
          <a:xfrm>
            <a:off x="163513" y="76200"/>
            <a:ext cx="6491287" cy="6727825"/>
          </a:xfrm>
          <a:prstGeom prst="rect">
            <a:avLst/>
          </a:prstGeom>
          <a:noFill/>
          <a:ln w="9525">
            <a:solidFill>
              <a:schemeClr val="tx1"/>
            </a:solidFill>
            <a:miter lim="800000"/>
            <a:headEnd/>
            <a:tailEnd/>
          </a:ln>
        </p:spPr>
      </p:pic>
      <p:sp>
        <p:nvSpPr>
          <p:cNvPr id="6" name="Rectangle 5"/>
          <p:cNvSpPr/>
          <p:nvPr/>
        </p:nvSpPr>
        <p:spPr>
          <a:xfrm>
            <a:off x="173038" y="3592513"/>
            <a:ext cx="6492875"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aphicFrame>
        <p:nvGraphicFramePr>
          <p:cNvPr id="62480" name="Object 16"/>
          <p:cNvGraphicFramePr>
            <a:graphicFrameLocks noChangeAspect="1"/>
          </p:cNvGraphicFramePr>
          <p:nvPr/>
        </p:nvGraphicFramePr>
        <p:xfrm>
          <a:off x="6781800" y="4851400"/>
          <a:ext cx="2103438" cy="1625600"/>
        </p:xfrm>
        <a:graphic>
          <a:graphicData uri="http://schemas.openxmlformats.org/presentationml/2006/ole">
            <p:oleObj spid="_x0000_s62480" name="Worksheet" r:id="rId6" imgW="1965919" imgH="1501200" progId="Excel.Sheet.8">
              <p:embed/>
            </p:oleObj>
          </a:graphicData>
        </a:graphic>
      </p:graphicFrame>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7895"/>
                                        </p:tgtEl>
                                        <p:attrNameLst>
                                          <p:attrName>style.visibility</p:attrName>
                                        </p:attrNameLst>
                                      </p:cBhvr>
                                      <p:to>
                                        <p:strVal val="visible"/>
                                      </p:to>
                                    </p:set>
                                    <p:animEffect transition="in" filter="slide(fromTop)">
                                      <p:cBhvr>
                                        <p:cTn id="7" dur="500"/>
                                        <p:tgtEl>
                                          <p:spTgt spid="37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33" name="Footer Placeholder 4"/>
          <p:cNvSpPr>
            <a:spLocks noGrp="1"/>
          </p:cNvSpPr>
          <p:nvPr>
            <p:ph type="ftr" sz="quarter" idx="10"/>
          </p:nvPr>
        </p:nvSpPr>
        <p:spPr bwMode="auto">
          <a:ln>
            <a:miter lim="800000"/>
            <a:headEnd/>
            <a:tailEnd/>
          </a:ln>
        </p:spPr>
        <p:txBody>
          <a:bodyPr wrap="square" numCol="1" anchor="b" anchorCtr="0" compatLnSpc="1">
            <a:prstTxWarp prst="textNoShape">
              <a:avLst/>
            </a:prstTxWarp>
          </a:bodyPr>
          <a:lstStyle/>
          <a:p>
            <a:pPr fontAlgn="base">
              <a:spcBef>
                <a:spcPct val="0"/>
              </a:spcBef>
              <a:spcAft>
                <a:spcPct val="0"/>
              </a:spcAft>
              <a:defRPr/>
            </a:pPr>
            <a:r>
              <a:rPr lang="en-US"/>
              <a:t>12-</a:t>
            </a:r>
            <a:fld id="{EF8999C5-ECAE-45A4-8488-0BC2C2555FE8}" type="slidenum">
              <a:rPr lang="en-US"/>
              <a:pPr fontAlgn="base">
                <a:spcBef>
                  <a:spcPct val="0"/>
                </a:spcBef>
                <a:spcAft>
                  <a:spcPct val="0"/>
                </a:spcAft>
                <a:defRPr/>
              </a:pPr>
              <a:t>27</a:t>
            </a:fld>
            <a:endParaRPr lang="en-US"/>
          </a:p>
        </p:txBody>
      </p:sp>
      <p:pic>
        <p:nvPicPr>
          <p:cNvPr id="60435" name="Picture 3"/>
          <p:cNvPicPr>
            <a:picLocks noChangeAspect="1" noChangeArrowheads="1"/>
          </p:cNvPicPr>
          <p:nvPr/>
        </p:nvPicPr>
        <p:blipFill>
          <a:blip r:embed="rId4"/>
          <a:srcRect/>
          <a:stretch>
            <a:fillRect/>
          </a:stretch>
        </p:blipFill>
        <p:spPr bwMode="auto">
          <a:xfrm>
            <a:off x="163513" y="76200"/>
            <a:ext cx="6491287" cy="6727825"/>
          </a:xfrm>
          <a:prstGeom prst="rect">
            <a:avLst/>
          </a:prstGeom>
          <a:noFill/>
          <a:ln w="9525">
            <a:solidFill>
              <a:schemeClr val="tx1"/>
            </a:solidFill>
            <a:miter lim="800000"/>
            <a:headEnd/>
            <a:tailEnd/>
          </a:ln>
        </p:spPr>
      </p:pic>
      <p:sp>
        <p:nvSpPr>
          <p:cNvPr id="6" name="Rectangle 5"/>
          <p:cNvSpPr/>
          <p:nvPr/>
        </p:nvSpPr>
        <p:spPr>
          <a:xfrm>
            <a:off x="173038" y="3994150"/>
            <a:ext cx="6492875"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5236" name="Text Box 4"/>
          <p:cNvSpPr txBox="1">
            <a:spLocks noChangeArrowheads="1"/>
          </p:cNvSpPr>
          <p:nvPr/>
        </p:nvSpPr>
        <p:spPr bwMode="auto">
          <a:xfrm>
            <a:off x="6780213" y="1752600"/>
            <a:ext cx="2103437" cy="2835275"/>
          </a:xfrm>
          <a:prstGeom prst="rect">
            <a:avLst/>
          </a:prstGeom>
          <a:solidFill>
            <a:schemeClr val="accent5">
              <a:lumMod val="40000"/>
              <a:lumOff val="60000"/>
            </a:schemeClr>
          </a:solidFill>
          <a:ln w="9525">
            <a:solidFill>
              <a:srgbClr val="000000"/>
            </a:solidFill>
            <a:miter lim="800000"/>
            <a:headEnd/>
            <a:tailEnd/>
          </a:ln>
          <a:effectLst/>
        </p:spPr>
        <p:txBody>
          <a:bodyPr>
            <a:spAutoFit/>
          </a:bodyPr>
          <a:lstStyle/>
          <a:p>
            <a:pPr algn="ctr" eaLnBrk="0" fontAlgn="auto" hangingPunct="0">
              <a:spcBef>
                <a:spcPct val="50000"/>
              </a:spcBef>
              <a:spcAft>
                <a:spcPts val="0"/>
              </a:spcAft>
              <a:defRPr/>
            </a:pPr>
            <a:r>
              <a:rPr lang="en-US" sz="2000" b="1" dirty="0">
                <a:latin typeface="+mn-lt"/>
                <a:cs typeface="Arial" pitchFamily="34" charset="0"/>
              </a:rPr>
              <a:t>Although short-term investments is a current asset, it is reported in the investing section on the statement of cash flows.</a:t>
            </a:r>
          </a:p>
        </p:txBody>
      </p:sp>
      <p:graphicFrame>
        <p:nvGraphicFramePr>
          <p:cNvPr id="2" name="Object 17"/>
          <p:cNvGraphicFramePr>
            <a:graphicFrameLocks noChangeAspect="1"/>
          </p:cNvGraphicFramePr>
          <p:nvPr/>
        </p:nvGraphicFramePr>
        <p:xfrm>
          <a:off x="6781800" y="4851400"/>
          <a:ext cx="2103438" cy="1444625"/>
        </p:xfrm>
        <a:graphic>
          <a:graphicData uri="http://schemas.openxmlformats.org/presentationml/2006/ole">
            <p:oleObj spid="_x0000_s60433" name="Worksheet" r:id="rId5" imgW="1965919" imgH="1333584" progId="Excel.Sheet.8">
              <p:embed/>
            </p:oleObj>
          </a:graphicData>
        </a:graphic>
      </p:graphicFrame>
      <p:pic>
        <p:nvPicPr>
          <p:cNvPr id="60438" name="Picture 2" descr="http://www.nationalbeverage.com/images/Home_09Logo.jpg"/>
          <p:cNvPicPr>
            <a:picLocks noChangeAspect="1" noChangeArrowheads="1"/>
          </p:cNvPicPr>
          <p:nvPr/>
        </p:nvPicPr>
        <p:blipFill>
          <a:blip r:embed="rId6"/>
          <a:srcRect/>
          <a:stretch>
            <a:fillRect/>
          </a:stretch>
        </p:blipFill>
        <p:spPr bwMode="auto">
          <a:xfrm>
            <a:off x="7421563" y="304800"/>
            <a:ext cx="1554162" cy="1295400"/>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95236"/>
                                        </p:tgtEl>
                                        <p:attrNameLst>
                                          <p:attrName>style.visibility</p:attrName>
                                        </p:attrNameLst>
                                      </p:cBhvr>
                                      <p:to>
                                        <p:strVal val="visible"/>
                                      </p:to>
                                    </p:set>
                                    <p:animEffect transition="in" filter="blinds(vertical)">
                                      <p:cBhvr>
                                        <p:cTn id="7" dur="500"/>
                                        <p:tgtEl>
                                          <p:spTgt spid="95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6"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sz="half" idx="4294967295"/>
          </p:nvPr>
        </p:nvSpPr>
        <p:spPr>
          <a:xfrm>
            <a:off x="914400" y="3048000"/>
            <a:ext cx="7058025" cy="2438400"/>
          </a:xfrm>
          <a:solidFill>
            <a:srgbClr val="FFFFCC"/>
          </a:solidFill>
          <a:ln w="12700">
            <a:solidFill>
              <a:schemeClr val="tx1"/>
            </a:solidFill>
          </a:ln>
          <a:effectLst>
            <a:outerShdw blurRad="50800" dist="38100" dir="2700000" algn="tl" rotWithShape="0">
              <a:prstClr val="black">
                <a:alpha val="40000"/>
              </a:prstClr>
            </a:outerShdw>
          </a:effectLst>
        </p:spPr>
        <p:txBody>
          <a:bodyPr lIns="90488" tIns="44450" rIns="90488" bIns="44450" rtlCol="0">
            <a:normAutofit/>
          </a:bodyPr>
          <a:lstStyle/>
          <a:p>
            <a:pPr algn="ctr" eaLnBrk="1" fontAlgn="auto" hangingPunct="1">
              <a:lnSpc>
                <a:spcPct val="90000"/>
              </a:lnSpc>
              <a:buFont typeface="Wingdings" pitchFamily="2" charset="2"/>
              <a:buNone/>
              <a:defRPr/>
            </a:pPr>
            <a:r>
              <a:rPr lang="en-US" sz="2800" b="1" dirty="0" smtClean="0">
                <a:solidFill>
                  <a:schemeClr val="accent2">
                    <a:lumMod val="50000"/>
                  </a:schemeClr>
                </a:solidFill>
                <a:cs typeface="Arial" charset="0"/>
              </a:rPr>
              <a:t>In general, this ratio reflects the portion of purchases of property, plant and equipment financed from operating activities. A high ratio indicates less need for outside financing for current and future expansions.</a:t>
            </a:r>
          </a:p>
        </p:txBody>
      </p:sp>
      <p:sp>
        <p:nvSpPr>
          <p:cNvPr id="17412" name="Rectangle 3"/>
          <p:cNvSpPr>
            <a:spLocks noGrp="1" noChangeArrowheads="1"/>
          </p:cNvSpPr>
          <p:nvPr>
            <p:ph type="title"/>
          </p:nvPr>
        </p:nvSpPr>
        <p:spPr/>
        <p:txBody>
          <a:bodyPr/>
          <a:lstStyle/>
          <a:p>
            <a:pPr eaLnBrk="1" fontAlgn="auto" hangingPunct="1">
              <a:spcAft>
                <a:spcPts val="0"/>
              </a:spcAft>
              <a:defRPr/>
            </a:pPr>
            <a:r>
              <a:rPr lang="en-US" dirty="0" smtClean="0"/>
              <a:t>Capital Acquisitions Ratio</a:t>
            </a:r>
          </a:p>
        </p:txBody>
      </p:sp>
      <p:graphicFrame>
        <p:nvGraphicFramePr>
          <p:cNvPr id="17425" name="Object 17"/>
          <p:cNvGraphicFramePr>
            <a:graphicFrameLocks/>
          </p:cNvGraphicFramePr>
          <p:nvPr/>
        </p:nvGraphicFramePr>
        <p:xfrm>
          <a:off x="5410200" y="5638800"/>
          <a:ext cx="2011363" cy="1006475"/>
        </p:xfrm>
        <a:graphic>
          <a:graphicData uri="http://schemas.openxmlformats.org/presentationml/2006/ole">
            <p:oleObj spid="_x0000_s17425" name="Microsoft ClipArt Gallery" r:id="rId4" imgW="5524500" imgH="3055938" progId="">
              <p:embed/>
            </p:oleObj>
          </a:graphicData>
        </a:graphic>
      </p:graphicFrame>
      <p:grpSp>
        <p:nvGrpSpPr>
          <p:cNvPr id="17428" name="Group 10"/>
          <p:cNvGrpSpPr>
            <a:grpSpLocks/>
          </p:cNvGrpSpPr>
          <p:nvPr/>
        </p:nvGrpSpPr>
        <p:grpSpPr bwMode="auto">
          <a:xfrm>
            <a:off x="609600" y="1524000"/>
            <a:ext cx="8120063" cy="1425575"/>
            <a:chOff x="384" y="960"/>
            <a:chExt cx="5115" cy="898"/>
          </a:xfrm>
        </p:grpSpPr>
        <p:sp>
          <p:nvSpPr>
            <p:cNvPr id="17430" name="Rectangle 6"/>
            <p:cNvSpPr>
              <a:spLocks noChangeArrowheads="1"/>
            </p:cNvSpPr>
            <p:nvPr/>
          </p:nvSpPr>
          <p:spPr bwMode="auto">
            <a:xfrm>
              <a:off x="1947" y="1104"/>
              <a:ext cx="3552" cy="754"/>
            </a:xfrm>
            <a:prstGeom prst="rect">
              <a:avLst/>
            </a:prstGeom>
            <a:noFill/>
            <a:ln w="12700">
              <a:noFill/>
              <a:miter lim="800000"/>
              <a:headEnd/>
              <a:tailEnd/>
            </a:ln>
          </p:spPr>
          <p:txBody>
            <a:bodyPr wrap="none" lIns="90488" tIns="44450" rIns="90488" bIns="44450">
              <a:spAutoFit/>
            </a:bodyPr>
            <a:lstStyle/>
            <a:p>
              <a:pPr algn="ctr" eaLnBrk="0" hangingPunct="0"/>
              <a:r>
                <a:rPr lang="en-US" sz="2400" b="1"/>
                <a:t> Cash Flow from Operating Activities </a:t>
              </a:r>
            </a:p>
            <a:p>
              <a:pPr algn="ctr" eaLnBrk="0" hangingPunct="0"/>
              <a:r>
                <a:rPr lang="en-US" sz="2400" b="1"/>
                <a:t>Cash Paid for Property, Plant, </a:t>
              </a:r>
              <a:br>
                <a:rPr lang="en-US" sz="2400" b="1"/>
              </a:br>
              <a:r>
                <a:rPr lang="en-US" sz="2400" b="1"/>
                <a:t>and Equipment</a:t>
              </a:r>
            </a:p>
          </p:txBody>
        </p:sp>
        <p:sp>
          <p:nvSpPr>
            <p:cNvPr id="17431" name="Rectangle 7"/>
            <p:cNvSpPr>
              <a:spLocks noChangeArrowheads="1"/>
            </p:cNvSpPr>
            <p:nvPr/>
          </p:nvSpPr>
          <p:spPr bwMode="auto">
            <a:xfrm>
              <a:off x="384" y="960"/>
              <a:ext cx="1347" cy="754"/>
            </a:xfrm>
            <a:prstGeom prst="rect">
              <a:avLst/>
            </a:prstGeom>
            <a:noFill/>
            <a:ln w="12700">
              <a:noFill/>
              <a:miter lim="800000"/>
              <a:headEnd/>
              <a:tailEnd/>
            </a:ln>
          </p:spPr>
          <p:txBody>
            <a:bodyPr lIns="90488" tIns="44450" rIns="90488" bIns="44450">
              <a:spAutoFit/>
            </a:bodyPr>
            <a:lstStyle/>
            <a:p>
              <a:pPr algn="ctr" eaLnBrk="0" hangingPunct="0"/>
              <a:r>
                <a:rPr lang="en-US" sz="2400" b="1"/>
                <a:t>Capital Acquisitions Ratio</a:t>
              </a:r>
            </a:p>
          </p:txBody>
        </p:sp>
        <p:sp>
          <p:nvSpPr>
            <p:cNvPr id="17432" name="Rectangle 8"/>
            <p:cNvSpPr>
              <a:spLocks noChangeArrowheads="1"/>
            </p:cNvSpPr>
            <p:nvPr/>
          </p:nvSpPr>
          <p:spPr bwMode="auto">
            <a:xfrm>
              <a:off x="1722" y="1194"/>
              <a:ext cx="246" cy="286"/>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2400" b="1"/>
                <a:t>=</a:t>
              </a:r>
            </a:p>
          </p:txBody>
        </p:sp>
        <p:sp>
          <p:nvSpPr>
            <p:cNvPr id="17433" name="Line 9"/>
            <p:cNvSpPr>
              <a:spLocks noChangeShapeType="1"/>
            </p:cNvSpPr>
            <p:nvPr/>
          </p:nvSpPr>
          <p:spPr bwMode="auto">
            <a:xfrm>
              <a:off x="2064" y="1377"/>
              <a:ext cx="3312" cy="0"/>
            </a:xfrm>
            <a:prstGeom prst="line">
              <a:avLst/>
            </a:prstGeom>
            <a:noFill/>
            <a:ln w="38100">
              <a:solidFill>
                <a:schemeClr val="tx1"/>
              </a:solidFill>
              <a:round/>
              <a:headEnd/>
              <a:tailEnd/>
            </a:ln>
          </p:spPr>
          <p:txBody>
            <a:bodyPr wrap="none"/>
            <a:lstStyle/>
            <a:p>
              <a:endParaRPr lang="en-US"/>
            </a:p>
          </p:txBody>
        </p:sp>
      </p:grpSp>
      <p:sp>
        <p:nvSpPr>
          <p:cNvPr id="2" name="Footer Placeholder 4"/>
          <p:cNvSpPr>
            <a:spLocks noGrp="1"/>
          </p:cNvSpPr>
          <p:nvPr>
            <p:ph type="ftr" sz="quarter" idx="10"/>
          </p:nvPr>
        </p:nvSpPr>
        <p:spPr bwMode="auto">
          <a:ln>
            <a:miter lim="800000"/>
            <a:headEnd/>
            <a:tailEnd/>
          </a:ln>
        </p:spPr>
        <p:txBody>
          <a:bodyPr wrap="square" numCol="1" anchor="b" anchorCtr="0" compatLnSpc="1">
            <a:prstTxWarp prst="textNoShape">
              <a:avLst/>
            </a:prstTxWarp>
          </a:bodyPr>
          <a:lstStyle/>
          <a:p>
            <a:pPr fontAlgn="base">
              <a:spcBef>
                <a:spcPct val="0"/>
              </a:spcBef>
              <a:spcAft>
                <a:spcPct val="0"/>
              </a:spcAft>
              <a:defRPr/>
            </a:pPr>
            <a:r>
              <a:rPr lang="en-US"/>
              <a:t>12-</a:t>
            </a:r>
            <a:fld id="{609E1FFF-E89A-4817-91F9-1C39E71D3168}" type="slidenum">
              <a:rPr lang="en-US"/>
              <a:pPr fontAlgn="base">
                <a:spcBef>
                  <a:spcPct val="0"/>
                </a:spcBef>
                <a:spcAft>
                  <a:spcPct val="0"/>
                </a:spcAft>
                <a:defRPr/>
              </a:pPr>
              <a:t>28</a:t>
            </a:fld>
            <a:endParaRPr lang="en-US"/>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sz="half" idx="4294967295"/>
          </p:nvPr>
        </p:nvSpPr>
        <p:spPr>
          <a:xfrm>
            <a:off x="1066800" y="3048000"/>
            <a:ext cx="7058025" cy="1524000"/>
          </a:xfrm>
          <a:solidFill>
            <a:schemeClr val="accent5">
              <a:lumMod val="20000"/>
              <a:lumOff val="80000"/>
            </a:schemeClr>
          </a:solidFill>
          <a:ln w="12700">
            <a:solidFill>
              <a:schemeClr val="tx1"/>
            </a:solidFill>
          </a:ln>
        </p:spPr>
        <p:txBody>
          <a:bodyPr lIns="90488" tIns="44450" rIns="90488" bIns="44450" rtlCol="0">
            <a:normAutofit lnSpcReduction="10000"/>
          </a:bodyPr>
          <a:lstStyle/>
          <a:p>
            <a:pPr algn="ctr" eaLnBrk="1" fontAlgn="auto" hangingPunct="1">
              <a:buFont typeface="Wingdings" pitchFamily="2" charset="2"/>
              <a:buNone/>
              <a:defRPr/>
            </a:pPr>
            <a:r>
              <a:rPr lang="en-US" sz="3200" b="1" dirty="0" smtClean="0">
                <a:cs typeface="Arial" charset="0"/>
              </a:rPr>
              <a:t>In general, this measures a firm’s ability to pursue long-term investment opportunities.</a:t>
            </a:r>
          </a:p>
        </p:txBody>
      </p:sp>
      <p:sp>
        <p:nvSpPr>
          <p:cNvPr id="41987" name="Rectangle 3"/>
          <p:cNvSpPr>
            <a:spLocks noGrp="1" noChangeArrowheads="1"/>
          </p:cNvSpPr>
          <p:nvPr>
            <p:ph type="title"/>
          </p:nvPr>
        </p:nvSpPr>
        <p:spPr/>
        <p:txBody>
          <a:bodyPr/>
          <a:lstStyle/>
          <a:p>
            <a:pPr eaLnBrk="1" fontAlgn="auto" hangingPunct="1">
              <a:spcAft>
                <a:spcPts val="0"/>
              </a:spcAft>
              <a:defRPr/>
            </a:pPr>
            <a:r>
              <a:rPr lang="en-US" dirty="0" smtClean="0"/>
              <a:t>Free Cash Flow</a:t>
            </a:r>
          </a:p>
        </p:txBody>
      </p:sp>
      <p:sp>
        <p:nvSpPr>
          <p:cNvPr id="99338" name="Rectangle 10"/>
          <p:cNvSpPr>
            <a:spLocks noChangeArrowheads="1"/>
          </p:cNvSpPr>
          <p:nvPr/>
        </p:nvSpPr>
        <p:spPr bwMode="auto">
          <a:xfrm>
            <a:off x="200025" y="1447800"/>
            <a:ext cx="8594725" cy="1371600"/>
          </a:xfrm>
          <a:prstGeom prst="rect">
            <a:avLst/>
          </a:prstGeom>
          <a:solidFill>
            <a:srgbClr val="FFFFCC"/>
          </a:solidFill>
          <a:ln w="9525">
            <a:solidFill>
              <a:schemeClr val="tx1"/>
            </a:solidFill>
            <a:miter lim="800000"/>
            <a:headEnd/>
            <a:tailEnd/>
          </a:ln>
          <a:effectLst>
            <a:outerShdw dist="107763" dir="2700000" algn="ctr" rotWithShape="0">
              <a:schemeClr val="bg2"/>
            </a:outerShdw>
          </a:effectLst>
        </p:spPr>
        <p:txBody>
          <a:bodyPr wrap="none" anchor="ctr"/>
          <a:lstStyle/>
          <a:p>
            <a:pPr fontAlgn="auto">
              <a:spcBef>
                <a:spcPts val="0"/>
              </a:spcBef>
              <a:spcAft>
                <a:spcPts val="0"/>
              </a:spcAft>
              <a:defRPr/>
            </a:pPr>
            <a:endParaRPr lang="en-US" sz="2400" dirty="0">
              <a:latin typeface="+mn-lt"/>
              <a:cs typeface="Arial" pitchFamily="34" charset="0"/>
            </a:endParaRPr>
          </a:p>
        </p:txBody>
      </p:sp>
      <p:sp>
        <p:nvSpPr>
          <p:cNvPr id="75780" name="Rectangle 11"/>
          <p:cNvSpPr>
            <a:spLocks noChangeArrowheads="1"/>
          </p:cNvSpPr>
          <p:nvPr/>
        </p:nvSpPr>
        <p:spPr bwMode="auto">
          <a:xfrm>
            <a:off x="292100" y="1639888"/>
            <a:ext cx="8412163" cy="950912"/>
          </a:xfrm>
          <a:prstGeom prst="rect">
            <a:avLst/>
          </a:prstGeom>
          <a:solidFill>
            <a:srgbClr val="FFFFCC"/>
          </a:solidFill>
          <a:ln w="12700">
            <a:noFill/>
            <a:miter lim="800000"/>
            <a:headEnd/>
            <a:tailEnd/>
          </a:ln>
        </p:spPr>
        <p:txBody>
          <a:bodyPr lIns="90488" tIns="44450" rIns="90488" bIns="44450">
            <a:spAutoFit/>
          </a:bodyPr>
          <a:lstStyle/>
          <a:p>
            <a:pPr algn="ctr" eaLnBrk="0" hangingPunct="0">
              <a:spcBef>
                <a:spcPct val="50000"/>
              </a:spcBef>
            </a:pPr>
            <a:r>
              <a:rPr lang="en-US" sz="2800" b="1"/>
              <a:t>Free Cash Flow = Cash Flow from Operating Activities – Dividends – Capital Expenditures</a:t>
            </a:r>
            <a:endParaRPr lang="en-US" sz="2800"/>
          </a:p>
        </p:txBody>
      </p:sp>
      <p:pic>
        <p:nvPicPr>
          <p:cNvPr id="75781" name="Picture 12"/>
          <p:cNvPicPr>
            <a:picLocks noChangeAspect="1" noChangeArrowheads="1"/>
          </p:cNvPicPr>
          <p:nvPr/>
        </p:nvPicPr>
        <p:blipFill>
          <a:blip r:embed="rId3"/>
          <a:srcRect/>
          <a:stretch>
            <a:fillRect/>
          </a:stretch>
        </p:blipFill>
        <p:spPr bwMode="auto">
          <a:xfrm>
            <a:off x="5943600" y="4681538"/>
            <a:ext cx="2625725" cy="1947862"/>
          </a:xfrm>
          <a:prstGeom prst="rect">
            <a:avLst/>
          </a:prstGeom>
          <a:noFill/>
          <a:ln w="9525">
            <a:noFill/>
            <a:miter lim="800000"/>
            <a:headEnd/>
            <a:tailEnd/>
          </a:ln>
        </p:spPr>
      </p:pic>
      <p:sp>
        <p:nvSpPr>
          <p:cNvPr id="75782" name="Footer Placeholder 4"/>
          <p:cNvSpPr>
            <a:spLocks noGrp="1"/>
          </p:cNvSpPr>
          <p:nvPr>
            <p:ph type="ftr" sz="quarter" idx="10"/>
          </p:nvPr>
        </p:nvSpPr>
        <p:spPr bwMode="auto">
          <a:ln>
            <a:miter lim="800000"/>
            <a:headEnd/>
            <a:tailEnd/>
          </a:ln>
        </p:spPr>
        <p:txBody>
          <a:bodyPr wrap="square" numCol="1" anchor="b" anchorCtr="0" compatLnSpc="1">
            <a:prstTxWarp prst="textNoShape">
              <a:avLst/>
            </a:prstTxWarp>
          </a:bodyPr>
          <a:lstStyle/>
          <a:p>
            <a:pPr fontAlgn="base">
              <a:spcBef>
                <a:spcPct val="0"/>
              </a:spcBef>
              <a:spcAft>
                <a:spcPct val="0"/>
              </a:spcAft>
              <a:defRPr/>
            </a:pPr>
            <a:r>
              <a:rPr lang="en-US"/>
              <a:t>12-</a:t>
            </a:r>
            <a:fld id="{EFF056DA-1B90-4BCC-B2FE-F3377730605D}" type="slidenum">
              <a:rPr lang="en-US"/>
              <a:pPr fontAlgn="base">
                <a:spcBef>
                  <a:spcPct val="0"/>
                </a:spcBef>
                <a:spcAft>
                  <a:spcPct val="0"/>
                </a:spcAft>
                <a:defRPr/>
              </a:pPr>
              <a:t>29</a:t>
            </a:fld>
            <a:endParaRPr lang="en-US"/>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ChangeArrowheads="1"/>
          </p:cNvSpPr>
          <p:nvPr/>
        </p:nvSpPr>
        <p:spPr bwMode="auto">
          <a:xfrm>
            <a:off x="1243013" y="3886200"/>
            <a:ext cx="457200" cy="838200"/>
          </a:xfrm>
          <a:prstGeom prst="upArrow">
            <a:avLst>
              <a:gd name="adj1" fmla="val 50000"/>
              <a:gd name="adj2" fmla="val 45833"/>
            </a:avLst>
          </a:prstGeom>
          <a:solidFill>
            <a:schemeClr val="accent2"/>
          </a:solidFill>
          <a:ln w="9525">
            <a:solidFill>
              <a:schemeClr val="tx2"/>
            </a:solidFill>
            <a:miter lim="800000"/>
            <a:headEnd/>
            <a:tailEnd/>
          </a:ln>
        </p:spPr>
        <p:txBody>
          <a:bodyPr wrap="none" anchor="ctr"/>
          <a:lstStyle/>
          <a:p>
            <a:endParaRPr lang="en-US"/>
          </a:p>
        </p:txBody>
      </p:sp>
      <p:sp>
        <p:nvSpPr>
          <p:cNvPr id="16387" name="Rectangle 3"/>
          <p:cNvSpPr>
            <a:spLocks noChangeArrowheads="1"/>
          </p:cNvSpPr>
          <p:nvPr/>
        </p:nvSpPr>
        <p:spPr bwMode="auto">
          <a:xfrm>
            <a:off x="3762375" y="1671638"/>
            <a:ext cx="2057400" cy="771525"/>
          </a:xfrm>
          <a:prstGeom prst="rect">
            <a:avLst/>
          </a:prstGeom>
          <a:solidFill>
            <a:srgbClr val="00AE00"/>
          </a:solidFill>
          <a:ln w="12700">
            <a:solidFill>
              <a:schemeClr val="bg2"/>
            </a:solidFill>
            <a:miter lim="800000"/>
            <a:headEnd/>
            <a:tailEnd/>
          </a:ln>
          <a:effectLst>
            <a:outerShdw dist="107763" dir="2700000" algn="ctr" rotWithShape="0">
              <a:schemeClr val="bg2"/>
            </a:outerShdw>
          </a:effectLst>
        </p:spPr>
        <p:txBody>
          <a:bodyPr lIns="90488" tIns="44450" rIns="90488" bIns="44450">
            <a:spAutoFit/>
          </a:bodyPr>
          <a:lstStyle/>
          <a:p>
            <a:pPr algn="ctr" eaLnBrk="0" fontAlgn="auto" hangingPunct="0">
              <a:spcBef>
                <a:spcPct val="50000"/>
              </a:spcBef>
              <a:spcAft>
                <a:spcPts val="0"/>
              </a:spcAft>
              <a:defRPr/>
            </a:pPr>
            <a:r>
              <a:rPr lang="en-US" sz="4400" b="1" dirty="0">
                <a:solidFill>
                  <a:srgbClr val="FAFD00"/>
                </a:solidFill>
                <a:effectLst>
                  <a:outerShdw blurRad="38100" dist="38100" dir="2700000" algn="tl">
                    <a:srgbClr val="000000">
                      <a:alpha val="43137"/>
                    </a:srgbClr>
                  </a:outerShdw>
                </a:effectLst>
                <a:latin typeface="+mn-lt"/>
                <a:cs typeface="Arial" pitchFamily="34" charset="0"/>
              </a:rPr>
              <a:t>Cash</a:t>
            </a:r>
          </a:p>
        </p:txBody>
      </p:sp>
      <p:grpSp>
        <p:nvGrpSpPr>
          <p:cNvPr id="1057" name="Group 4"/>
          <p:cNvGrpSpPr>
            <a:grpSpLocks/>
          </p:cNvGrpSpPr>
          <p:nvPr/>
        </p:nvGrpSpPr>
        <p:grpSpPr bwMode="auto">
          <a:xfrm>
            <a:off x="6632575" y="2236788"/>
            <a:ext cx="2282825" cy="1643062"/>
            <a:chOff x="4274" y="1409"/>
            <a:chExt cx="1438" cy="1035"/>
          </a:xfrm>
        </p:grpSpPr>
        <p:sp>
          <p:nvSpPr>
            <p:cNvPr id="1065" name="Rectangle 5"/>
            <p:cNvSpPr>
              <a:spLocks noChangeArrowheads="1"/>
            </p:cNvSpPr>
            <p:nvPr/>
          </p:nvSpPr>
          <p:spPr bwMode="auto">
            <a:xfrm>
              <a:off x="4274" y="1409"/>
              <a:ext cx="1438" cy="328"/>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800" b="1"/>
                <a:t>Currency</a:t>
              </a:r>
            </a:p>
          </p:txBody>
        </p:sp>
        <p:graphicFrame>
          <p:nvGraphicFramePr>
            <p:cNvPr id="1053" name="Object 29"/>
            <p:cNvGraphicFramePr>
              <a:graphicFrameLocks/>
            </p:cNvGraphicFramePr>
            <p:nvPr/>
          </p:nvGraphicFramePr>
          <p:xfrm>
            <a:off x="4276" y="1831"/>
            <a:ext cx="1434" cy="613"/>
          </p:xfrm>
          <a:graphic>
            <a:graphicData uri="http://schemas.openxmlformats.org/presentationml/2006/ole">
              <p:oleObj spid="_x0000_s1053" name="Clip" r:id="rId4" imgW="2283555" imgH="982858" progId="">
                <p:embed/>
              </p:oleObj>
            </a:graphicData>
          </a:graphic>
        </p:graphicFrame>
      </p:grpSp>
      <p:grpSp>
        <p:nvGrpSpPr>
          <p:cNvPr id="1058" name="Group 7"/>
          <p:cNvGrpSpPr>
            <a:grpSpLocks/>
          </p:cNvGrpSpPr>
          <p:nvPr/>
        </p:nvGrpSpPr>
        <p:grpSpPr bwMode="auto">
          <a:xfrm>
            <a:off x="76200" y="1906588"/>
            <a:ext cx="3070225" cy="1973262"/>
            <a:chOff x="144" y="1201"/>
            <a:chExt cx="1934" cy="1243"/>
          </a:xfrm>
        </p:grpSpPr>
        <p:sp>
          <p:nvSpPr>
            <p:cNvPr id="1064" name="Rectangle 8"/>
            <p:cNvSpPr>
              <a:spLocks noChangeArrowheads="1"/>
            </p:cNvSpPr>
            <p:nvPr/>
          </p:nvSpPr>
          <p:spPr bwMode="auto">
            <a:xfrm>
              <a:off x="144" y="1201"/>
              <a:ext cx="1934" cy="599"/>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800" b="1"/>
                <a:t>Cash Equivalents</a:t>
              </a:r>
            </a:p>
          </p:txBody>
        </p:sp>
        <p:graphicFrame>
          <p:nvGraphicFramePr>
            <p:cNvPr id="1054" name="Object 30"/>
            <p:cNvGraphicFramePr>
              <a:graphicFrameLocks/>
            </p:cNvGraphicFramePr>
            <p:nvPr/>
          </p:nvGraphicFramePr>
          <p:xfrm>
            <a:off x="364" y="1799"/>
            <a:ext cx="1446" cy="645"/>
          </p:xfrm>
          <a:graphic>
            <a:graphicData uri="http://schemas.openxmlformats.org/presentationml/2006/ole">
              <p:oleObj spid="_x0000_s1054" name="Clip" r:id="rId5" imgW="2286715" imgH="1033887" progId="">
                <p:embed/>
              </p:oleObj>
            </a:graphicData>
          </a:graphic>
        </p:graphicFrame>
      </p:grpSp>
      <p:sp>
        <p:nvSpPr>
          <p:cNvPr id="16394" name="Line 10"/>
          <p:cNvSpPr>
            <a:spLocks noChangeShapeType="1"/>
          </p:cNvSpPr>
          <p:nvPr/>
        </p:nvSpPr>
        <p:spPr bwMode="auto">
          <a:xfrm flipV="1">
            <a:off x="2792413" y="2184400"/>
            <a:ext cx="787400" cy="508000"/>
          </a:xfrm>
          <a:prstGeom prst="line">
            <a:avLst/>
          </a:prstGeom>
          <a:noFill/>
          <a:ln w="50800">
            <a:solidFill>
              <a:schemeClr val="tx1"/>
            </a:solidFill>
            <a:round/>
            <a:headEnd/>
            <a:tailEnd type="triangle" w="med" len="med"/>
          </a:ln>
        </p:spPr>
        <p:txBody>
          <a:bodyPr wrap="none" anchor="ctr"/>
          <a:lstStyle/>
          <a:p>
            <a:endParaRPr lang="en-US"/>
          </a:p>
        </p:txBody>
      </p:sp>
      <p:sp>
        <p:nvSpPr>
          <p:cNvPr id="16395" name="Rectangle 11"/>
          <p:cNvSpPr>
            <a:spLocks noChangeArrowheads="1"/>
          </p:cNvSpPr>
          <p:nvPr/>
        </p:nvSpPr>
        <p:spPr bwMode="auto">
          <a:xfrm>
            <a:off x="234950" y="4419600"/>
            <a:ext cx="8521700" cy="2127250"/>
          </a:xfrm>
          <a:prstGeom prst="rect">
            <a:avLst/>
          </a:prstGeom>
          <a:solidFill>
            <a:schemeClr val="accent2"/>
          </a:solidFill>
          <a:ln w="12700">
            <a:solidFill>
              <a:schemeClr val="tx2"/>
            </a:solidFill>
            <a:miter lim="800000"/>
            <a:headEnd/>
            <a:tailEnd/>
          </a:ln>
          <a:effectLst>
            <a:outerShdw dist="107763" dir="2700000" algn="ctr" rotWithShape="0">
              <a:srgbClr val="414141"/>
            </a:outerShdw>
          </a:effectLst>
        </p:spPr>
        <p:txBody>
          <a:bodyPr lIns="90488" tIns="44450" rIns="90488" bIns="44450"/>
          <a:lstStyle/>
          <a:p>
            <a:pPr marL="342900" indent="-342900" eaLnBrk="0" fontAlgn="auto" hangingPunct="0">
              <a:spcBef>
                <a:spcPct val="20000"/>
              </a:spcBef>
              <a:spcAft>
                <a:spcPts val="0"/>
              </a:spcAft>
              <a:buSzPct val="80000"/>
              <a:buFont typeface="Wingdings" pitchFamily="-112" charset="2"/>
              <a:buChar char="l"/>
              <a:defRPr/>
            </a:pPr>
            <a:r>
              <a:rPr lang="en-US" sz="2400" b="1" dirty="0">
                <a:latin typeface="+mn-lt"/>
                <a:cs typeface="Arial" pitchFamily="34" charset="0"/>
              </a:rPr>
              <a:t>Short-term, highly liquid investments.</a:t>
            </a:r>
          </a:p>
          <a:p>
            <a:pPr marL="342900" indent="-342900" eaLnBrk="0" fontAlgn="auto" hangingPunct="0">
              <a:spcBef>
                <a:spcPct val="20000"/>
              </a:spcBef>
              <a:spcAft>
                <a:spcPts val="0"/>
              </a:spcAft>
              <a:buSzPct val="80000"/>
              <a:buFont typeface="Wingdings" pitchFamily="-112" charset="2"/>
              <a:buChar char="l"/>
              <a:defRPr/>
            </a:pPr>
            <a:r>
              <a:rPr lang="en-US" sz="2400" b="1" dirty="0">
                <a:latin typeface="+mn-lt"/>
                <a:cs typeface="Arial" pitchFamily="34" charset="0"/>
              </a:rPr>
              <a:t>Readily convertible into cash.</a:t>
            </a:r>
          </a:p>
          <a:p>
            <a:pPr marL="342900" indent="-342900" eaLnBrk="0" fontAlgn="auto" hangingPunct="0">
              <a:spcBef>
                <a:spcPct val="20000"/>
              </a:spcBef>
              <a:spcAft>
                <a:spcPts val="0"/>
              </a:spcAft>
              <a:buSzPct val="80000"/>
              <a:buFont typeface="Wingdings" pitchFamily="-112" charset="2"/>
              <a:buChar char="l"/>
              <a:defRPr/>
            </a:pPr>
            <a:r>
              <a:rPr lang="en-US" sz="2400" b="1" dirty="0">
                <a:latin typeface="+mn-lt"/>
                <a:cs typeface="Arial" pitchFamily="34" charset="0"/>
              </a:rPr>
              <a:t>So near maturity that market value is unaffected by interest rate changes (i.e., original maturities of less than 3 months).</a:t>
            </a:r>
          </a:p>
        </p:txBody>
      </p:sp>
      <p:sp>
        <p:nvSpPr>
          <p:cNvPr id="16396" name="Line 12"/>
          <p:cNvSpPr>
            <a:spLocks noChangeShapeType="1"/>
          </p:cNvSpPr>
          <p:nvPr/>
        </p:nvSpPr>
        <p:spPr bwMode="auto">
          <a:xfrm flipH="1" flipV="1">
            <a:off x="6018213" y="2184400"/>
            <a:ext cx="812800" cy="508000"/>
          </a:xfrm>
          <a:prstGeom prst="line">
            <a:avLst/>
          </a:prstGeom>
          <a:noFill/>
          <a:ln w="50800">
            <a:solidFill>
              <a:schemeClr val="tx1"/>
            </a:solidFill>
            <a:round/>
            <a:headEnd/>
            <a:tailEnd type="triangle" w="med" len="med"/>
          </a:ln>
        </p:spPr>
        <p:txBody>
          <a:bodyPr wrap="none" anchor="ctr"/>
          <a:lstStyle/>
          <a:p>
            <a:endParaRPr lang="en-US"/>
          </a:p>
        </p:txBody>
      </p:sp>
      <p:sp>
        <p:nvSpPr>
          <p:cNvPr id="1035" name="Rectangle 13"/>
          <p:cNvSpPr>
            <a:spLocks noGrp="1" noChangeArrowheads="1"/>
          </p:cNvSpPr>
          <p:nvPr>
            <p:ph type="title"/>
          </p:nvPr>
        </p:nvSpPr>
        <p:spPr/>
        <p:txBody>
          <a:bodyPr/>
          <a:lstStyle/>
          <a:p>
            <a:pPr eaLnBrk="1" fontAlgn="auto" hangingPunct="1">
              <a:spcAft>
                <a:spcPts val="0"/>
              </a:spcAft>
              <a:defRPr/>
            </a:pPr>
            <a:r>
              <a:rPr lang="en-US" dirty="0" smtClean="0"/>
              <a:t>Classifications of the Statement of Cash Flows</a:t>
            </a:r>
          </a:p>
        </p:txBody>
      </p:sp>
      <p:sp>
        <p:nvSpPr>
          <p:cNvPr id="1061" name="Footer Placeholder 4"/>
          <p:cNvSpPr>
            <a:spLocks noGrp="1"/>
          </p:cNvSpPr>
          <p:nvPr>
            <p:ph type="ftr" sz="quarter" idx="10"/>
          </p:nvPr>
        </p:nvSpPr>
        <p:spPr bwMode="auto">
          <a:ln>
            <a:miter lim="800000"/>
            <a:headEnd/>
            <a:tailEnd/>
          </a:ln>
        </p:spPr>
        <p:txBody>
          <a:bodyPr wrap="square" numCol="1" anchor="b" anchorCtr="0" compatLnSpc="1">
            <a:prstTxWarp prst="textNoShape">
              <a:avLst/>
            </a:prstTxWarp>
          </a:bodyPr>
          <a:lstStyle/>
          <a:p>
            <a:pPr fontAlgn="base">
              <a:spcBef>
                <a:spcPct val="0"/>
              </a:spcBef>
              <a:spcAft>
                <a:spcPct val="0"/>
              </a:spcAft>
              <a:defRPr/>
            </a:pPr>
            <a:r>
              <a:rPr lang="en-US"/>
              <a:t>12-</a:t>
            </a:r>
            <a:fld id="{21906310-5534-42F7-89B7-7C61DD6FD539}" type="slidenum">
              <a:rPr lang="en-US"/>
              <a:pPr fontAlgn="base">
                <a:spcBef>
                  <a:spcPct val="0"/>
                </a:spcBef>
                <a:spcAft>
                  <a:spcPct val="0"/>
                </a:spcAft>
                <a:defRPr/>
              </a:pPr>
              <a:t>3</a:t>
            </a:fld>
            <a:endParaRPr lang="en-US"/>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p:cTn id="7" dur="500" fill="hold"/>
                                        <p:tgtEl>
                                          <p:spTgt spid="16387"/>
                                        </p:tgtEl>
                                        <p:attrNameLst>
                                          <p:attrName>ppt_w</p:attrName>
                                        </p:attrNameLst>
                                      </p:cBhvr>
                                      <p:tavLst>
                                        <p:tav tm="0">
                                          <p:val>
                                            <p:fltVal val="0"/>
                                          </p:val>
                                        </p:tav>
                                        <p:tav tm="100000">
                                          <p:val>
                                            <p:strVal val="#ppt_w"/>
                                          </p:val>
                                        </p:tav>
                                      </p:tavLst>
                                    </p:anim>
                                    <p:anim calcmode="lin" valueType="num">
                                      <p:cBhvr>
                                        <p:cTn id="8" dur="500" fill="hold"/>
                                        <p:tgtEl>
                                          <p:spTgt spid="1638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8" presetClass="entr" presetSubtype="9" fill="hold" grpId="0" nodeType="afterEffect">
                                  <p:stCondLst>
                                    <p:cond delay="0"/>
                                  </p:stCondLst>
                                  <p:childTnLst>
                                    <p:set>
                                      <p:cBhvr>
                                        <p:cTn id="11" dur="1" fill="hold">
                                          <p:stCondLst>
                                            <p:cond delay="0"/>
                                          </p:stCondLst>
                                        </p:cTn>
                                        <p:tgtEl>
                                          <p:spTgt spid="16396"/>
                                        </p:tgtEl>
                                        <p:attrNameLst>
                                          <p:attrName>style.visibility</p:attrName>
                                        </p:attrNameLst>
                                      </p:cBhvr>
                                      <p:to>
                                        <p:strVal val="visible"/>
                                      </p:to>
                                    </p:set>
                                    <p:animEffect transition="in" filter="strips(upLeft)">
                                      <p:cBhvr>
                                        <p:cTn id="12" dur="500"/>
                                        <p:tgtEl>
                                          <p:spTgt spid="16396"/>
                                        </p:tgtEl>
                                      </p:cBhvr>
                                    </p:animEffect>
                                  </p:childTnLst>
                                </p:cTn>
                              </p:par>
                            </p:childTnLst>
                          </p:cTn>
                        </p:par>
                        <p:par>
                          <p:cTn id="13" fill="hold">
                            <p:stCondLst>
                              <p:cond delay="1000"/>
                            </p:stCondLst>
                            <p:childTnLst>
                              <p:par>
                                <p:cTn id="14" presetID="18" presetClass="entr" presetSubtype="3" fill="hold" grpId="0" nodeType="afterEffect">
                                  <p:stCondLst>
                                    <p:cond delay="0"/>
                                  </p:stCondLst>
                                  <p:childTnLst>
                                    <p:set>
                                      <p:cBhvr>
                                        <p:cTn id="15" dur="1" fill="hold">
                                          <p:stCondLst>
                                            <p:cond delay="0"/>
                                          </p:stCondLst>
                                        </p:cTn>
                                        <p:tgtEl>
                                          <p:spTgt spid="16394"/>
                                        </p:tgtEl>
                                        <p:attrNameLst>
                                          <p:attrName>style.visibility</p:attrName>
                                        </p:attrNameLst>
                                      </p:cBhvr>
                                      <p:to>
                                        <p:strVal val="visible"/>
                                      </p:to>
                                    </p:set>
                                    <p:animEffect transition="in" filter="strips(upRight)">
                                      <p:cBhvr>
                                        <p:cTn id="16" dur="500"/>
                                        <p:tgtEl>
                                          <p:spTgt spid="16394"/>
                                        </p:tgtEl>
                                      </p:cBhvr>
                                    </p:animEffect>
                                  </p:childTnLst>
                                </p:cTn>
                              </p:par>
                            </p:childTnLst>
                          </p:cTn>
                        </p:par>
                        <p:par>
                          <p:cTn id="17" fill="hold">
                            <p:stCondLst>
                              <p:cond delay="1500"/>
                            </p:stCondLst>
                            <p:childTnLst>
                              <p:par>
                                <p:cTn id="18" presetID="17" presetClass="entr" presetSubtype="8" fill="hold" grpId="0" nodeType="afterEffect">
                                  <p:stCondLst>
                                    <p:cond delay="0"/>
                                  </p:stCondLst>
                                  <p:childTnLst>
                                    <p:set>
                                      <p:cBhvr>
                                        <p:cTn id="19" dur="1" fill="hold">
                                          <p:stCondLst>
                                            <p:cond delay="0"/>
                                          </p:stCondLst>
                                        </p:cTn>
                                        <p:tgtEl>
                                          <p:spTgt spid="16395"/>
                                        </p:tgtEl>
                                        <p:attrNameLst>
                                          <p:attrName>style.visibility</p:attrName>
                                        </p:attrNameLst>
                                      </p:cBhvr>
                                      <p:to>
                                        <p:strVal val="visible"/>
                                      </p:to>
                                    </p:set>
                                    <p:anim calcmode="lin" valueType="num">
                                      <p:cBhvr>
                                        <p:cTn id="20" dur="500" fill="hold"/>
                                        <p:tgtEl>
                                          <p:spTgt spid="16395"/>
                                        </p:tgtEl>
                                        <p:attrNameLst>
                                          <p:attrName>ppt_x</p:attrName>
                                        </p:attrNameLst>
                                      </p:cBhvr>
                                      <p:tavLst>
                                        <p:tav tm="0">
                                          <p:val>
                                            <p:strVal val="#ppt_x-#ppt_w/2"/>
                                          </p:val>
                                        </p:tav>
                                        <p:tav tm="100000">
                                          <p:val>
                                            <p:strVal val="#ppt_x"/>
                                          </p:val>
                                        </p:tav>
                                      </p:tavLst>
                                    </p:anim>
                                    <p:anim calcmode="lin" valueType="num">
                                      <p:cBhvr>
                                        <p:cTn id="21" dur="500" fill="hold"/>
                                        <p:tgtEl>
                                          <p:spTgt spid="16395"/>
                                        </p:tgtEl>
                                        <p:attrNameLst>
                                          <p:attrName>ppt_y</p:attrName>
                                        </p:attrNameLst>
                                      </p:cBhvr>
                                      <p:tavLst>
                                        <p:tav tm="0">
                                          <p:val>
                                            <p:strVal val="#ppt_y"/>
                                          </p:val>
                                        </p:tav>
                                        <p:tav tm="100000">
                                          <p:val>
                                            <p:strVal val="#ppt_y"/>
                                          </p:val>
                                        </p:tav>
                                      </p:tavLst>
                                    </p:anim>
                                    <p:anim calcmode="lin" valueType="num">
                                      <p:cBhvr>
                                        <p:cTn id="22" dur="500" fill="hold"/>
                                        <p:tgtEl>
                                          <p:spTgt spid="16395"/>
                                        </p:tgtEl>
                                        <p:attrNameLst>
                                          <p:attrName>ppt_w</p:attrName>
                                        </p:attrNameLst>
                                      </p:cBhvr>
                                      <p:tavLst>
                                        <p:tav tm="0">
                                          <p:val>
                                            <p:fltVal val="0"/>
                                          </p:val>
                                        </p:tav>
                                        <p:tav tm="100000">
                                          <p:val>
                                            <p:strVal val="#ppt_w"/>
                                          </p:val>
                                        </p:tav>
                                      </p:tavLst>
                                    </p:anim>
                                    <p:anim calcmode="lin" valueType="num">
                                      <p:cBhvr>
                                        <p:cTn id="23" dur="500" fill="hold"/>
                                        <p:tgtEl>
                                          <p:spTgt spid="16395"/>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16386"/>
                                        </p:tgtEl>
                                        <p:attrNameLst>
                                          <p:attrName>style.visibility</p:attrName>
                                        </p:attrNameLst>
                                      </p:cBhvr>
                                      <p:to>
                                        <p:strVal val="visible"/>
                                      </p:to>
                                    </p:set>
                                    <p:animEffect transition="in" filter="slide(fromBottom)">
                                      <p:cBhvr>
                                        <p:cTn id="2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87" grpId="0" animBg="1" autoUpdateAnimBg="0"/>
      <p:bldP spid="16394" grpId="0" animBg="1"/>
      <p:bldP spid="16395" grpId="0" animBg="1" autoUpdateAnimBg="0"/>
      <p:bldP spid="1639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Reporting Cash Flows from Financing Activities</a:t>
            </a:r>
            <a:endParaRPr lang="en-US" dirty="0"/>
          </a:p>
        </p:txBody>
      </p:sp>
      <p:pic>
        <p:nvPicPr>
          <p:cNvPr id="63490" name="Picture 2"/>
          <p:cNvPicPr>
            <a:picLocks noChangeAspect="1" noChangeArrowheads="1"/>
          </p:cNvPicPr>
          <p:nvPr/>
        </p:nvPicPr>
        <p:blipFill>
          <a:blip r:embed="rId3"/>
          <a:srcRect/>
          <a:stretch>
            <a:fillRect/>
          </a:stretch>
        </p:blipFill>
        <p:spPr bwMode="auto">
          <a:xfrm>
            <a:off x="152400" y="1828800"/>
            <a:ext cx="8610600" cy="314801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p:spPr>
      </p:pic>
      <p:pic>
        <p:nvPicPr>
          <p:cNvPr id="63492" name="Picture 4" descr="C:\Users\Jon Booker\AppData\Local\Microsoft\Windows\Temporary Internet Files\Content.IE5\XDJVVKTJ\MP900341892[1].jpg"/>
          <p:cNvPicPr>
            <a:picLocks noChangeAspect="1" noChangeArrowheads="1"/>
          </p:cNvPicPr>
          <p:nvPr/>
        </p:nvPicPr>
        <p:blipFill>
          <a:blip r:embed="rId4"/>
          <a:srcRect/>
          <a:stretch>
            <a:fillRect/>
          </a:stretch>
        </p:blipFill>
        <p:spPr bwMode="auto">
          <a:xfrm>
            <a:off x="3543300" y="5181600"/>
            <a:ext cx="1828800" cy="1304925"/>
          </a:xfrm>
          <a:prstGeom prst="rect">
            <a:avLst/>
          </a:prstGeom>
          <a:noFill/>
          <a:effectLst>
            <a:outerShdw blurRad="50800" dist="38100" dir="2700000" algn="tl" rotWithShape="0">
              <a:prstClr val="black">
                <a:alpha val="40000"/>
              </a:prstClr>
            </a:outerShdw>
          </a:effectLst>
          <a:extLst/>
        </p:spPr>
      </p:pic>
      <p:sp>
        <p:nvSpPr>
          <p:cNvPr id="77828" name="Footer Placeholder 4"/>
          <p:cNvSpPr>
            <a:spLocks noGrp="1"/>
          </p:cNvSpPr>
          <p:nvPr>
            <p:ph type="ftr" sz="quarter" idx="10"/>
          </p:nvPr>
        </p:nvSpPr>
        <p:spPr bwMode="auto">
          <a:ln>
            <a:miter lim="800000"/>
            <a:headEnd/>
            <a:tailEnd/>
          </a:ln>
        </p:spPr>
        <p:txBody>
          <a:bodyPr wrap="square" numCol="1" anchor="b" anchorCtr="0" compatLnSpc="1">
            <a:prstTxWarp prst="textNoShape">
              <a:avLst/>
            </a:prstTxWarp>
          </a:bodyPr>
          <a:lstStyle/>
          <a:p>
            <a:pPr fontAlgn="base">
              <a:spcBef>
                <a:spcPct val="0"/>
              </a:spcBef>
              <a:spcAft>
                <a:spcPct val="0"/>
              </a:spcAft>
              <a:defRPr/>
            </a:pPr>
            <a:r>
              <a:rPr lang="en-US"/>
              <a:t>12-</a:t>
            </a:r>
            <a:fld id="{D299FECC-7F84-4746-BC50-8A17C14AF21D}" type="slidenum">
              <a:rPr lang="en-US"/>
              <a:pPr fontAlgn="base">
                <a:spcBef>
                  <a:spcPct val="0"/>
                </a:spcBef>
                <a:spcAft>
                  <a:spcPct val="0"/>
                </a:spcAft>
                <a:defRPr/>
              </a:pPr>
              <a:t>30</a:t>
            </a:fld>
            <a:endParaRPr lang="en-US"/>
          </a:p>
        </p:txBody>
      </p:sp>
    </p:spTree>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2" descr="http://www.nationalbeverage.com/images/Home_09Logo.jpg"/>
          <p:cNvPicPr>
            <a:picLocks noChangeAspect="1" noChangeArrowheads="1"/>
          </p:cNvPicPr>
          <p:nvPr/>
        </p:nvPicPr>
        <p:blipFill>
          <a:blip r:embed="rId3"/>
          <a:srcRect/>
          <a:stretch>
            <a:fillRect/>
          </a:stretch>
        </p:blipFill>
        <p:spPr bwMode="auto">
          <a:xfrm>
            <a:off x="7421563" y="304800"/>
            <a:ext cx="1554162" cy="1295400"/>
          </a:xfrm>
          <a:prstGeom prst="rect">
            <a:avLst/>
          </a:prstGeom>
          <a:noFill/>
          <a:ln w="9525">
            <a:noFill/>
            <a:miter lim="800000"/>
            <a:headEnd/>
            <a:tailEnd/>
          </a:ln>
        </p:spPr>
      </p:pic>
      <p:pic>
        <p:nvPicPr>
          <p:cNvPr id="79874" name="Picture 2"/>
          <p:cNvPicPr>
            <a:picLocks noChangeAspect="1" noChangeArrowheads="1"/>
          </p:cNvPicPr>
          <p:nvPr/>
        </p:nvPicPr>
        <p:blipFill>
          <a:blip r:embed="rId4"/>
          <a:srcRect/>
          <a:stretch>
            <a:fillRect/>
          </a:stretch>
        </p:blipFill>
        <p:spPr bwMode="auto">
          <a:xfrm>
            <a:off x="533400" y="30163"/>
            <a:ext cx="6965950" cy="6765925"/>
          </a:xfrm>
          <a:prstGeom prst="rect">
            <a:avLst/>
          </a:prstGeom>
          <a:noFill/>
          <a:ln w="9525">
            <a:solidFill>
              <a:schemeClr val="tx1"/>
            </a:solidFill>
            <a:miter lim="800000"/>
            <a:headEnd/>
            <a:tailEnd/>
          </a:ln>
        </p:spPr>
      </p:pic>
      <p:sp>
        <p:nvSpPr>
          <p:cNvPr id="79875" name="Footer Placeholder 4"/>
          <p:cNvSpPr>
            <a:spLocks noGrp="1"/>
          </p:cNvSpPr>
          <p:nvPr>
            <p:ph type="ftr" sz="quarter" idx="10"/>
          </p:nvPr>
        </p:nvSpPr>
        <p:spPr bwMode="auto">
          <a:ln>
            <a:miter lim="800000"/>
            <a:headEnd/>
            <a:tailEnd/>
          </a:ln>
        </p:spPr>
        <p:txBody>
          <a:bodyPr wrap="square" numCol="1" anchor="b" anchorCtr="0" compatLnSpc="1">
            <a:prstTxWarp prst="textNoShape">
              <a:avLst/>
            </a:prstTxWarp>
          </a:bodyPr>
          <a:lstStyle/>
          <a:p>
            <a:pPr fontAlgn="base">
              <a:spcBef>
                <a:spcPct val="0"/>
              </a:spcBef>
              <a:spcAft>
                <a:spcPct val="0"/>
              </a:spcAft>
              <a:defRPr/>
            </a:pPr>
            <a:r>
              <a:rPr lang="en-US"/>
              <a:t>12-</a:t>
            </a:r>
            <a:fld id="{79EE8D83-EDFD-4724-91FC-7CACF65A31E3}" type="slidenum">
              <a:rPr lang="en-US"/>
              <a:pPr fontAlgn="base">
                <a:spcBef>
                  <a:spcPct val="0"/>
                </a:spcBef>
                <a:spcAft>
                  <a:spcPct val="0"/>
                </a:spcAft>
                <a:defRPr/>
              </a:pPr>
              <a:t>31</a:t>
            </a:fld>
            <a:endParaRPr lang="en-US"/>
          </a:p>
        </p:txBody>
      </p:sp>
      <p:sp>
        <p:nvSpPr>
          <p:cNvPr id="5" name="Rectangle 4"/>
          <p:cNvSpPr/>
          <p:nvPr/>
        </p:nvSpPr>
        <p:spPr>
          <a:xfrm>
            <a:off x="655638" y="5670550"/>
            <a:ext cx="6781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655638" y="5235575"/>
            <a:ext cx="6781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655638" y="5899150"/>
            <a:ext cx="6781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ransition>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3"/>
          <p:cNvPicPr>
            <a:picLocks noChangeAspect="1" noChangeArrowheads="1"/>
          </p:cNvPicPr>
          <p:nvPr/>
        </p:nvPicPr>
        <p:blipFill>
          <a:blip r:embed="rId3"/>
          <a:srcRect/>
          <a:stretch>
            <a:fillRect/>
          </a:stretch>
        </p:blipFill>
        <p:spPr bwMode="auto">
          <a:xfrm>
            <a:off x="163513" y="76200"/>
            <a:ext cx="6491287" cy="6727825"/>
          </a:xfrm>
          <a:prstGeom prst="rect">
            <a:avLst/>
          </a:prstGeom>
          <a:noFill/>
          <a:ln w="9525">
            <a:solidFill>
              <a:schemeClr val="tx1"/>
            </a:solidFill>
            <a:miter lim="800000"/>
            <a:headEnd/>
            <a:tailEnd/>
          </a:ln>
        </p:spPr>
      </p:pic>
      <p:sp>
        <p:nvSpPr>
          <p:cNvPr id="81922" name="Footer Placeholder 4"/>
          <p:cNvSpPr>
            <a:spLocks noGrp="1"/>
          </p:cNvSpPr>
          <p:nvPr>
            <p:ph type="ftr" sz="quarter" idx="10"/>
          </p:nvPr>
        </p:nvSpPr>
        <p:spPr bwMode="auto">
          <a:ln>
            <a:miter lim="800000"/>
            <a:headEnd/>
            <a:tailEnd/>
          </a:ln>
        </p:spPr>
        <p:txBody>
          <a:bodyPr wrap="square" numCol="1" anchor="b" anchorCtr="0" compatLnSpc="1">
            <a:prstTxWarp prst="textNoShape">
              <a:avLst/>
            </a:prstTxWarp>
          </a:bodyPr>
          <a:lstStyle/>
          <a:p>
            <a:pPr fontAlgn="base">
              <a:spcBef>
                <a:spcPct val="0"/>
              </a:spcBef>
              <a:spcAft>
                <a:spcPct val="0"/>
              </a:spcAft>
              <a:defRPr/>
            </a:pPr>
            <a:r>
              <a:rPr lang="en-US"/>
              <a:t>12-</a:t>
            </a:r>
            <a:fld id="{83E580A7-9A77-4AB3-A803-6D80B5E9F22C}" type="slidenum">
              <a:rPr lang="en-US"/>
              <a:pPr fontAlgn="base">
                <a:spcBef>
                  <a:spcPct val="0"/>
                </a:spcBef>
                <a:spcAft>
                  <a:spcPct val="0"/>
                </a:spcAft>
                <a:defRPr/>
              </a:pPr>
              <a:t>32</a:t>
            </a:fld>
            <a:endParaRPr lang="en-US"/>
          </a:p>
        </p:txBody>
      </p:sp>
      <p:sp>
        <p:nvSpPr>
          <p:cNvPr id="6" name="Rectangle 5"/>
          <p:cNvSpPr/>
          <p:nvPr/>
        </p:nvSpPr>
        <p:spPr>
          <a:xfrm>
            <a:off x="163513" y="4876800"/>
            <a:ext cx="6491287" cy="393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ext Box 4"/>
          <p:cNvSpPr txBox="1">
            <a:spLocks noChangeArrowheads="1"/>
          </p:cNvSpPr>
          <p:nvPr/>
        </p:nvSpPr>
        <p:spPr bwMode="auto">
          <a:xfrm>
            <a:off x="6780213" y="4616450"/>
            <a:ext cx="2103437" cy="1016000"/>
          </a:xfrm>
          <a:prstGeom prst="rect">
            <a:avLst/>
          </a:prstGeom>
          <a:solidFill>
            <a:srgbClr val="FFFF99"/>
          </a:solidFill>
          <a:ln w="9525">
            <a:solidFill>
              <a:srgbClr val="000000"/>
            </a:solidFill>
            <a:miter lim="800000"/>
            <a:headEnd/>
            <a:tailEnd/>
          </a:ln>
        </p:spPr>
        <p:txBody>
          <a:bodyPr>
            <a:spAutoFit/>
          </a:bodyPr>
          <a:lstStyle/>
          <a:p>
            <a:pPr algn="ctr" eaLnBrk="0" hangingPunct="0">
              <a:spcBef>
                <a:spcPct val="50000"/>
              </a:spcBef>
            </a:pPr>
            <a:r>
              <a:rPr lang="en-US" sz="2000" b="1">
                <a:cs typeface="Arial" charset="0"/>
              </a:rPr>
              <a:t>Cash used to repay long-term debt.</a:t>
            </a:r>
          </a:p>
        </p:txBody>
      </p:sp>
      <p:pic>
        <p:nvPicPr>
          <p:cNvPr id="81925" name="Picture 2" descr="http://www.nationalbeverage.com/images/Home_09Logo.jpg"/>
          <p:cNvPicPr>
            <a:picLocks noChangeAspect="1" noChangeArrowheads="1"/>
          </p:cNvPicPr>
          <p:nvPr/>
        </p:nvPicPr>
        <p:blipFill>
          <a:blip r:embed="rId4"/>
          <a:srcRect/>
          <a:stretch>
            <a:fillRect/>
          </a:stretch>
        </p:blipFill>
        <p:spPr bwMode="auto">
          <a:xfrm>
            <a:off x="7421563" y="304800"/>
            <a:ext cx="1554162" cy="1295400"/>
          </a:xfrm>
          <a:prstGeom prst="rect">
            <a:avLst/>
          </a:prstGeom>
          <a:noFill/>
          <a:ln w="9525">
            <a:noFill/>
            <a:miter lim="800000"/>
            <a:headEnd/>
            <a:tailEnd/>
          </a:ln>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3"/>
          <p:cNvPicPr>
            <a:picLocks noChangeAspect="1" noChangeArrowheads="1"/>
          </p:cNvPicPr>
          <p:nvPr/>
        </p:nvPicPr>
        <p:blipFill>
          <a:blip r:embed="rId3"/>
          <a:srcRect/>
          <a:stretch>
            <a:fillRect/>
          </a:stretch>
        </p:blipFill>
        <p:spPr bwMode="auto">
          <a:xfrm>
            <a:off x="163513" y="76200"/>
            <a:ext cx="6491287" cy="6727825"/>
          </a:xfrm>
          <a:prstGeom prst="rect">
            <a:avLst/>
          </a:prstGeom>
          <a:noFill/>
          <a:ln w="9525">
            <a:solidFill>
              <a:schemeClr val="tx1"/>
            </a:solidFill>
            <a:miter lim="800000"/>
            <a:headEnd/>
            <a:tailEnd/>
          </a:ln>
        </p:spPr>
      </p:pic>
      <p:sp>
        <p:nvSpPr>
          <p:cNvPr id="83970" name="Footer Placeholder 4"/>
          <p:cNvSpPr>
            <a:spLocks noGrp="1"/>
          </p:cNvSpPr>
          <p:nvPr>
            <p:ph type="ftr" sz="quarter" idx="10"/>
          </p:nvPr>
        </p:nvSpPr>
        <p:spPr bwMode="auto">
          <a:ln>
            <a:miter lim="800000"/>
            <a:headEnd/>
            <a:tailEnd/>
          </a:ln>
        </p:spPr>
        <p:txBody>
          <a:bodyPr wrap="square" numCol="1" anchor="b" anchorCtr="0" compatLnSpc="1">
            <a:prstTxWarp prst="textNoShape">
              <a:avLst/>
            </a:prstTxWarp>
          </a:bodyPr>
          <a:lstStyle/>
          <a:p>
            <a:pPr fontAlgn="base">
              <a:spcBef>
                <a:spcPct val="0"/>
              </a:spcBef>
              <a:spcAft>
                <a:spcPct val="0"/>
              </a:spcAft>
              <a:defRPr/>
            </a:pPr>
            <a:r>
              <a:rPr lang="en-US"/>
              <a:t>12-</a:t>
            </a:r>
            <a:fld id="{6B40E57B-8F8E-4B59-AAC6-5BFC8904B84F}" type="slidenum">
              <a:rPr lang="en-US"/>
              <a:pPr fontAlgn="base">
                <a:spcBef>
                  <a:spcPct val="0"/>
                </a:spcBef>
                <a:spcAft>
                  <a:spcPct val="0"/>
                </a:spcAft>
                <a:defRPr/>
              </a:pPr>
              <a:t>33</a:t>
            </a:fld>
            <a:endParaRPr lang="en-US"/>
          </a:p>
        </p:txBody>
      </p:sp>
      <p:sp>
        <p:nvSpPr>
          <p:cNvPr id="7" name="Text Box 4"/>
          <p:cNvSpPr txBox="1">
            <a:spLocks noChangeArrowheads="1"/>
          </p:cNvSpPr>
          <p:nvPr/>
        </p:nvSpPr>
        <p:spPr bwMode="auto">
          <a:xfrm>
            <a:off x="6780213" y="4616450"/>
            <a:ext cx="2103437" cy="1631950"/>
          </a:xfrm>
          <a:prstGeom prst="rect">
            <a:avLst/>
          </a:prstGeom>
          <a:solidFill>
            <a:srgbClr val="FFFF99"/>
          </a:solidFill>
          <a:ln w="9525">
            <a:solidFill>
              <a:srgbClr val="000000"/>
            </a:solidFill>
            <a:miter lim="800000"/>
            <a:headEnd/>
            <a:tailEnd/>
          </a:ln>
        </p:spPr>
        <p:txBody>
          <a:bodyPr>
            <a:spAutoFit/>
          </a:bodyPr>
          <a:lstStyle/>
          <a:p>
            <a:pPr algn="ctr" eaLnBrk="0" hangingPunct="0">
              <a:spcBef>
                <a:spcPct val="50000"/>
              </a:spcBef>
            </a:pPr>
            <a:r>
              <a:rPr lang="en-US" sz="2000" b="1">
                <a:cs typeface="Arial" charset="0"/>
              </a:rPr>
              <a:t>Cash proceeds from the issuance of common stock to employees.</a:t>
            </a:r>
          </a:p>
        </p:txBody>
      </p:sp>
      <p:sp>
        <p:nvSpPr>
          <p:cNvPr id="9" name="Rectangle 8"/>
          <p:cNvSpPr/>
          <p:nvPr/>
        </p:nvSpPr>
        <p:spPr>
          <a:xfrm>
            <a:off x="163513" y="5256213"/>
            <a:ext cx="6491287" cy="393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3973" name="Picture 2" descr="http://www.nationalbeverage.com/images/Home_09Logo.jpg"/>
          <p:cNvPicPr>
            <a:picLocks noChangeAspect="1" noChangeArrowheads="1"/>
          </p:cNvPicPr>
          <p:nvPr/>
        </p:nvPicPr>
        <p:blipFill>
          <a:blip r:embed="rId4"/>
          <a:srcRect/>
          <a:stretch>
            <a:fillRect/>
          </a:stretch>
        </p:blipFill>
        <p:spPr bwMode="auto">
          <a:xfrm>
            <a:off x="7421563" y="304800"/>
            <a:ext cx="1554162" cy="1295400"/>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76" name="Picture 3"/>
          <p:cNvPicPr>
            <a:picLocks noChangeAspect="1" noChangeArrowheads="1"/>
          </p:cNvPicPr>
          <p:nvPr/>
        </p:nvPicPr>
        <p:blipFill>
          <a:blip r:embed="rId4"/>
          <a:srcRect/>
          <a:stretch>
            <a:fillRect/>
          </a:stretch>
        </p:blipFill>
        <p:spPr bwMode="auto">
          <a:xfrm>
            <a:off x="163513" y="76200"/>
            <a:ext cx="6491287" cy="6727825"/>
          </a:xfrm>
          <a:prstGeom prst="rect">
            <a:avLst/>
          </a:prstGeom>
          <a:noFill/>
          <a:ln w="9525">
            <a:solidFill>
              <a:schemeClr val="tx1"/>
            </a:solidFill>
            <a:miter lim="800000"/>
            <a:headEnd/>
            <a:tailEnd/>
          </a:ln>
        </p:spPr>
      </p:pic>
      <p:sp>
        <p:nvSpPr>
          <p:cNvPr id="2" name="Footer Placeholder 4"/>
          <p:cNvSpPr>
            <a:spLocks noGrp="1"/>
          </p:cNvSpPr>
          <p:nvPr>
            <p:ph type="ftr" sz="quarter" idx="10"/>
          </p:nvPr>
        </p:nvSpPr>
        <p:spPr bwMode="auto">
          <a:ln>
            <a:miter lim="800000"/>
            <a:headEnd/>
            <a:tailEnd/>
          </a:ln>
        </p:spPr>
        <p:txBody>
          <a:bodyPr wrap="square" numCol="1" anchor="b" anchorCtr="0" compatLnSpc="1">
            <a:prstTxWarp prst="textNoShape">
              <a:avLst/>
            </a:prstTxWarp>
          </a:bodyPr>
          <a:lstStyle/>
          <a:p>
            <a:pPr fontAlgn="base">
              <a:spcBef>
                <a:spcPct val="0"/>
              </a:spcBef>
              <a:spcAft>
                <a:spcPct val="0"/>
              </a:spcAft>
              <a:defRPr/>
            </a:pPr>
            <a:r>
              <a:rPr lang="en-US"/>
              <a:t>12-</a:t>
            </a:r>
            <a:fld id="{1C1A9B53-038E-4D30-9880-8B1185478755}" type="slidenum">
              <a:rPr lang="en-US"/>
              <a:pPr fontAlgn="base">
                <a:spcBef>
                  <a:spcPct val="0"/>
                </a:spcBef>
                <a:spcAft>
                  <a:spcPct val="0"/>
                </a:spcAft>
                <a:defRPr/>
              </a:pPr>
              <a:t>34</a:t>
            </a:fld>
            <a:endParaRPr lang="en-US"/>
          </a:p>
        </p:txBody>
      </p:sp>
      <p:sp>
        <p:nvSpPr>
          <p:cNvPr id="7" name="Rectangle 6"/>
          <p:cNvSpPr/>
          <p:nvPr/>
        </p:nvSpPr>
        <p:spPr>
          <a:xfrm>
            <a:off x="163513" y="5626100"/>
            <a:ext cx="6491287" cy="247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aphicFrame>
        <p:nvGraphicFramePr>
          <p:cNvPr id="19475" name="Object 19"/>
          <p:cNvGraphicFramePr>
            <a:graphicFrameLocks noChangeAspect="1"/>
          </p:cNvGraphicFramePr>
          <p:nvPr/>
        </p:nvGraphicFramePr>
        <p:xfrm>
          <a:off x="6721475" y="4933950"/>
          <a:ext cx="2193925" cy="1543050"/>
        </p:xfrm>
        <a:graphic>
          <a:graphicData uri="http://schemas.openxmlformats.org/presentationml/2006/ole">
            <p:oleObj spid="_x0000_s19475" name="Worksheet" r:id="rId5" imgW="1965919" imgH="1364040" progId="Excel.Sheet.8">
              <p:embed/>
            </p:oleObj>
          </a:graphicData>
        </a:graphic>
      </p:graphicFrame>
      <p:sp>
        <p:nvSpPr>
          <p:cNvPr id="9" name="Text Box 4"/>
          <p:cNvSpPr txBox="1">
            <a:spLocks noChangeArrowheads="1"/>
          </p:cNvSpPr>
          <p:nvPr/>
        </p:nvSpPr>
        <p:spPr bwMode="auto">
          <a:xfrm>
            <a:off x="6780213" y="1676400"/>
            <a:ext cx="2103437" cy="3170238"/>
          </a:xfrm>
          <a:prstGeom prst="rect">
            <a:avLst/>
          </a:prstGeom>
          <a:solidFill>
            <a:schemeClr val="accent5">
              <a:lumMod val="40000"/>
              <a:lumOff val="60000"/>
            </a:schemeClr>
          </a:solidFill>
          <a:ln w="9525">
            <a:solidFill>
              <a:srgbClr val="000000"/>
            </a:solidFill>
            <a:miter lim="800000"/>
            <a:headEnd/>
            <a:tailEnd/>
          </a:ln>
          <a:effectLst/>
        </p:spPr>
        <p:txBody>
          <a:bodyPr>
            <a:spAutoFit/>
          </a:bodyPr>
          <a:lstStyle/>
          <a:p>
            <a:pPr algn="ctr" eaLnBrk="0" fontAlgn="auto" hangingPunct="0">
              <a:spcBef>
                <a:spcPct val="50000"/>
              </a:spcBef>
              <a:spcAft>
                <a:spcPts val="0"/>
              </a:spcAft>
              <a:defRPr/>
            </a:pPr>
            <a:r>
              <a:rPr lang="en-US" sz="2000" b="1" dirty="0">
                <a:latin typeface="+mn-lt"/>
                <a:cs typeface="Arial" pitchFamily="34" charset="0"/>
              </a:rPr>
              <a:t>Retained earnings decreased by $65,560 due to the combined effect of $40,754 of income and $106,314 in dividends.</a:t>
            </a:r>
          </a:p>
        </p:txBody>
      </p:sp>
      <p:pic>
        <p:nvPicPr>
          <p:cNvPr id="19480" name="Picture 2" descr="http://www.nationalbeverage.com/images/Home_09Logo.jpg"/>
          <p:cNvPicPr>
            <a:picLocks noChangeAspect="1" noChangeArrowheads="1"/>
          </p:cNvPicPr>
          <p:nvPr/>
        </p:nvPicPr>
        <p:blipFill>
          <a:blip r:embed="rId6"/>
          <a:srcRect/>
          <a:stretch>
            <a:fillRect/>
          </a:stretch>
        </p:blipFill>
        <p:spPr bwMode="auto">
          <a:xfrm>
            <a:off x="7421563" y="304800"/>
            <a:ext cx="1554162" cy="1295400"/>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4"/>
          <p:cNvSpPr>
            <a:spLocks noChangeArrowheads="1"/>
          </p:cNvSpPr>
          <p:nvPr/>
        </p:nvSpPr>
        <p:spPr bwMode="auto">
          <a:xfrm>
            <a:off x="381000" y="1447800"/>
            <a:ext cx="8382000" cy="2209800"/>
          </a:xfrm>
          <a:prstGeom prst="rect">
            <a:avLst/>
          </a:prstGeom>
          <a:solidFill>
            <a:srgbClr val="CCFFCC"/>
          </a:solidFill>
          <a:ln w="9525">
            <a:solidFill>
              <a:schemeClr val="tx1"/>
            </a:solidFill>
            <a:miter lim="800000"/>
            <a:headEnd/>
            <a:tailEnd/>
          </a:ln>
        </p:spPr>
        <p:txBody>
          <a:bodyPr anchor="ctr"/>
          <a:lstStyle/>
          <a:p>
            <a:pPr algn="ctr" eaLnBrk="0" hangingPunct="0"/>
            <a:r>
              <a:rPr lang="en-US" sz="2800" b="1"/>
              <a:t>The long-term growth of a company is normally financed from three sources: internally generated funds, the issuance of stock, and money borrowed on a long-term basis.</a:t>
            </a:r>
          </a:p>
        </p:txBody>
      </p:sp>
      <p:sp>
        <p:nvSpPr>
          <p:cNvPr id="89090" name="Rectangle 7"/>
          <p:cNvSpPr>
            <a:spLocks noChangeArrowheads="1"/>
          </p:cNvSpPr>
          <p:nvPr/>
        </p:nvSpPr>
        <p:spPr bwMode="auto">
          <a:xfrm>
            <a:off x="290513" y="3962400"/>
            <a:ext cx="8559800" cy="2438400"/>
          </a:xfrm>
          <a:prstGeom prst="rect">
            <a:avLst/>
          </a:prstGeom>
          <a:solidFill>
            <a:srgbClr val="FFFFCC"/>
          </a:solidFill>
          <a:ln w="9525">
            <a:solidFill>
              <a:schemeClr val="tx1"/>
            </a:solidFill>
            <a:miter lim="800000"/>
            <a:headEnd/>
            <a:tailEnd/>
          </a:ln>
        </p:spPr>
        <p:txBody>
          <a:bodyPr anchor="ctr"/>
          <a:lstStyle/>
          <a:p>
            <a:pPr algn="ctr" eaLnBrk="0" hangingPunct="0"/>
            <a:r>
              <a:rPr lang="en-US" sz="2800" b="1"/>
              <a:t>The statement of cash flows shows how management has elected to fund its growth. This information is used by analysts who wish to evaluate the capital structure and growth potential of a business. </a:t>
            </a:r>
          </a:p>
        </p:txBody>
      </p:sp>
      <p:sp>
        <p:nvSpPr>
          <p:cNvPr id="89091" name="Footer Placeholder 4"/>
          <p:cNvSpPr>
            <a:spLocks noGrp="1"/>
          </p:cNvSpPr>
          <p:nvPr>
            <p:ph type="ftr" sz="quarter" idx="10"/>
          </p:nvPr>
        </p:nvSpPr>
        <p:spPr bwMode="auto">
          <a:ln>
            <a:miter lim="800000"/>
            <a:headEnd/>
            <a:tailEnd/>
          </a:ln>
        </p:spPr>
        <p:txBody>
          <a:bodyPr wrap="square" numCol="1" anchor="b" anchorCtr="0" compatLnSpc="1">
            <a:prstTxWarp prst="textNoShape">
              <a:avLst/>
            </a:prstTxWarp>
          </a:bodyPr>
          <a:lstStyle/>
          <a:p>
            <a:pPr fontAlgn="base">
              <a:spcBef>
                <a:spcPct val="0"/>
              </a:spcBef>
              <a:spcAft>
                <a:spcPct val="0"/>
              </a:spcAft>
              <a:defRPr/>
            </a:pPr>
            <a:r>
              <a:rPr lang="en-US"/>
              <a:t>12-</a:t>
            </a:r>
            <a:fld id="{9B7642DD-8FAE-45FB-8FE5-DF6475FECFF2}" type="slidenum">
              <a:rPr lang="en-US"/>
              <a:pPr fontAlgn="base">
                <a:spcBef>
                  <a:spcPct val="0"/>
                </a:spcBef>
                <a:spcAft>
                  <a:spcPct val="0"/>
                </a:spcAft>
                <a:defRPr/>
              </a:pPr>
              <a:t>35</a:t>
            </a:fld>
            <a:endParaRPr lang="en-US"/>
          </a:p>
        </p:txBody>
      </p:sp>
      <p:sp>
        <p:nvSpPr>
          <p:cNvPr id="7" name="Rectangle 16"/>
          <p:cNvSpPr>
            <a:spLocks noGrp="1" noChangeArrowheads="1"/>
          </p:cNvSpPr>
          <p:nvPr>
            <p:ph type="title"/>
          </p:nvPr>
        </p:nvSpPr>
        <p:spPr/>
        <p:txBody>
          <a:bodyPr/>
          <a:lstStyle/>
          <a:p>
            <a:pPr eaLnBrk="1" fontAlgn="auto" hangingPunct="1">
              <a:spcAft>
                <a:spcPts val="0"/>
              </a:spcAft>
              <a:defRPr/>
            </a:pPr>
            <a:r>
              <a:rPr lang="en-US" dirty="0" smtClean="0"/>
              <a:t>Interpreting Cash Flows from FINANCING Activities</a:t>
            </a: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title"/>
          </p:nvPr>
        </p:nvSpPr>
        <p:spPr/>
        <p:txBody>
          <a:bodyPr/>
          <a:lstStyle/>
          <a:p>
            <a:pPr eaLnBrk="1" fontAlgn="auto" hangingPunct="1">
              <a:spcAft>
                <a:spcPts val="0"/>
              </a:spcAft>
              <a:defRPr/>
            </a:pPr>
            <a:r>
              <a:rPr lang="en-US" dirty="0" smtClean="0"/>
              <a:t>Completing the Statement and Additional Disclosures</a:t>
            </a:r>
          </a:p>
        </p:txBody>
      </p:sp>
      <p:sp>
        <p:nvSpPr>
          <p:cNvPr id="5" name="TextBox 4"/>
          <p:cNvSpPr txBox="1"/>
          <p:nvPr/>
        </p:nvSpPr>
        <p:spPr>
          <a:xfrm>
            <a:off x="609600" y="2209800"/>
            <a:ext cx="7924800" cy="3513138"/>
          </a:xfrm>
          <a:prstGeom prst="rect">
            <a:avLst/>
          </a:prstGeom>
          <a:solidFill>
            <a:schemeClr val="accent2">
              <a:lumMod val="40000"/>
              <a:lumOff val="60000"/>
            </a:schemeClr>
          </a:solidFill>
          <a:ln>
            <a:solidFill>
              <a:schemeClr val="tx1"/>
            </a:solidFill>
          </a:ln>
        </p:spPr>
        <p:txBody>
          <a:bodyPr>
            <a:spAutoFit/>
          </a:bodyPr>
          <a:lstStyle/>
          <a:p>
            <a:pPr marL="349250" indent="-349250" algn="ctr">
              <a:defRPr/>
            </a:pPr>
            <a:r>
              <a:rPr lang="en-US" sz="3200" b="1" u="sng"/>
              <a:t>Three Required Disclosures</a:t>
            </a:r>
          </a:p>
          <a:p>
            <a:pPr marL="349250" indent="-349250">
              <a:buFont typeface="Arial Black" pitchFamily="34" charset="0"/>
              <a:buAutoNum type="arabicPeriod"/>
              <a:defRPr/>
            </a:pPr>
            <a:r>
              <a:rPr lang="en-US" sz="3200" b="1"/>
              <a:t>Reconciliation of net income to cash flow from operations</a:t>
            </a:r>
          </a:p>
          <a:p>
            <a:pPr marL="349250" indent="-349250">
              <a:buFont typeface="Arial Black" pitchFamily="34" charset="0"/>
              <a:buAutoNum type="arabicPeriod"/>
              <a:defRPr/>
            </a:pPr>
            <a:r>
              <a:rPr lang="en-US" sz="3200" b="1"/>
              <a:t>Noncash investing and financing activities</a:t>
            </a:r>
          </a:p>
          <a:p>
            <a:pPr marL="349250" indent="-349250">
              <a:buFont typeface="Arial Black" pitchFamily="34" charset="0"/>
              <a:buAutoNum type="arabicPeriod"/>
              <a:defRPr/>
            </a:pPr>
            <a:r>
              <a:rPr lang="en-US" sz="3200" b="1"/>
              <a:t>Cash paid for interest and income taxes</a:t>
            </a:r>
          </a:p>
        </p:txBody>
      </p:sp>
      <p:sp>
        <p:nvSpPr>
          <p:cNvPr id="91139" name="Footer Placeholder 4"/>
          <p:cNvSpPr>
            <a:spLocks noGrp="1"/>
          </p:cNvSpPr>
          <p:nvPr>
            <p:ph type="ftr" sz="quarter" idx="10"/>
          </p:nvPr>
        </p:nvSpPr>
        <p:spPr bwMode="auto">
          <a:ln>
            <a:miter lim="800000"/>
            <a:headEnd/>
            <a:tailEnd/>
          </a:ln>
        </p:spPr>
        <p:txBody>
          <a:bodyPr wrap="square" numCol="1" anchor="b" anchorCtr="0" compatLnSpc="1">
            <a:prstTxWarp prst="textNoShape">
              <a:avLst/>
            </a:prstTxWarp>
          </a:bodyPr>
          <a:lstStyle/>
          <a:p>
            <a:pPr fontAlgn="base">
              <a:spcBef>
                <a:spcPct val="0"/>
              </a:spcBef>
              <a:spcAft>
                <a:spcPct val="0"/>
              </a:spcAft>
              <a:defRPr/>
            </a:pPr>
            <a:r>
              <a:rPr lang="en-US"/>
              <a:t>12-</a:t>
            </a:r>
            <a:fld id="{BC9A8F7B-742A-46E4-B1C8-AFAF6BA449A8}" type="slidenum">
              <a:rPr lang="en-US"/>
              <a:pPr fontAlgn="base">
                <a:spcBef>
                  <a:spcPct val="0"/>
                </a:spcBef>
                <a:spcAft>
                  <a:spcPct val="0"/>
                </a:spcAft>
                <a:defRPr/>
              </a:pPr>
              <a:t>36</a:t>
            </a:fld>
            <a:endParaRPr lang="en-US"/>
          </a:p>
        </p:txBody>
      </p:sp>
    </p:spTree>
  </p:cSld>
  <p:clrMapOvr>
    <a:masterClrMapping/>
  </p:clrMapOvr>
  <p:transition spd="med">
    <p:blinds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45" name="Object 65"/>
          <p:cNvGraphicFramePr>
            <a:graphicFrameLocks noChangeAspect="1"/>
          </p:cNvGraphicFramePr>
          <p:nvPr/>
        </p:nvGraphicFramePr>
        <p:xfrm>
          <a:off x="228600" y="1371600"/>
          <a:ext cx="4267200" cy="1301750"/>
        </p:xfrm>
        <a:graphic>
          <a:graphicData uri="http://schemas.openxmlformats.org/presentationml/2006/ole">
            <p:oleObj spid="_x0000_s20545" name="Worksheet" r:id="rId4" imgW="2572200" imgH="776160" progId="Excel.Sheet.8">
              <p:embed/>
            </p:oleObj>
          </a:graphicData>
        </a:graphic>
      </p:graphicFrame>
      <p:graphicFrame>
        <p:nvGraphicFramePr>
          <p:cNvPr id="20546" name="Object 66"/>
          <p:cNvGraphicFramePr>
            <a:graphicFrameLocks noChangeAspect="1"/>
          </p:cNvGraphicFramePr>
          <p:nvPr/>
        </p:nvGraphicFramePr>
        <p:xfrm>
          <a:off x="230188" y="2678113"/>
          <a:ext cx="4265612" cy="2205037"/>
        </p:xfrm>
        <a:graphic>
          <a:graphicData uri="http://schemas.openxmlformats.org/presentationml/2006/ole">
            <p:oleObj spid="_x0000_s20546" name="Worksheet" r:id="rId5" imgW="2572200" imgH="1315440" progId="Excel.Sheet.8">
              <p:embed/>
            </p:oleObj>
          </a:graphicData>
        </a:graphic>
      </p:graphicFrame>
      <p:graphicFrame>
        <p:nvGraphicFramePr>
          <p:cNvPr id="20547" name="Object 67"/>
          <p:cNvGraphicFramePr>
            <a:graphicFrameLocks noChangeAspect="1"/>
          </p:cNvGraphicFramePr>
          <p:nvPr/>
        </p:nvGraphicFramePr>
        <p:xfrm>
          <a:off x="230188" y="4902200"/>
          <a:ext cx="4265612" cy="1879600"/>
        </p:xfrm>
        <a:graphic>
          <a:graphicData uri="http://schemas.openxmlformats.org/presentationml/2006/ole">
            <p:oleObj spid="_x0000_s20547" name="Worksheet" r:id="rId6" imgW="2572200" imgH="1121400" progId="Excel.Sheet.8">
              <p:embed/>
            </p:oleObj>
          </a:graphicData>
        </a:graphic>
      </p:graphicFrame>
      <p:graphicFrame>
        <p:nvGraphicFramePr>
          <p:cNvPr id="20548" name="Object 68"/>
          <p:cNvGraphicFramePr>
            <a:graphicFrameLocks noChangeAspect="1"/>
          </p:cNvGraphicFramePr>
          <p:nvPr/>
        </p:nvGraphicFramePr>
        <p:xfrm>
          <a:off x="4648200" y="1868488"/>
          <a:ext cx="4267200" cy="1879600"/>
        </p:xfrm>
        <a:graphic>
          <a:graphicData uri="http://schemas.openxmlformats.org/presentationml/2006/ole">
            <p:oleObj spid="_x0000_s20548" name="Worksheet" r:id="rId7" imgW="2572200" imgH="1121400" progId="Excel.Sheet.8">
              <p:embed/>
            </p:oleObj>
          </a:graphicData>
        </a:graphic>
      </p:graphicFrame>
      <p:graphicFrame>
        <p:nvGraphicFramePr>
          <p:cNvPr id="20549" name="Object 69"/>
          <p:cNvGraphicFramePr>
            <a:graphicFrameLocks noChangeAspect="1"/>
          </p:cNvGraphicFramePr>
          <p:nvPr/>
        </p:nvGraphicFramePr>
        <p:xfrm>
          <a:off x="4648200" y="3949700"/>
          <a:ext cx="4267200" cy="1898650"/>
        </p:xfrm>
        <a:graphic>
          <a:graphicData uri="http://schemas.openxmlformats.org/presentationml/2006/ole">
            <p:oleObj spid="_x0000_s20549" name="Worksheet" r:id="rId8" imgW="2572200" imgH="1132200" progId="Excel.Sheet.8">
              <p:embed/>
            </p:oleObj>
          </a:graphicData>
        </a:graphic>
      </p:graphicFrame>
      <p:sp>
        <p:nvSpPr>
          <p:cNvPr id="2" name="Footer Placeholder 4"/>
          <p:cNvSpPr>
            <a:spLocks noGrp="1"/>
          </p:cNvSpPr>
          <p:nvPr>
            <p:ph type="ftr" sz="quarter" idx="10"/>
          </p:nvPr>
        </p:nvSpPr>
        <p:spPr bwMode="auto">
          <a:ln>
            <a:miter lim="800000"/>
            <a:headEnd/>
            <a:tailEnd/>
          </a:ln>
        </p:spPr>
        <p:txBody>
          <a:bodyPr wrap="square" numCol="1" anchor="b" anchorCtr="0" compatLnSpc="1">
            <a:prstTxWarp prst="textNoShape">
              <a:avLst/>
            </a:prstTxWarp>
          </a:bodyPr>
          <a:lstStyle/>
          <a:p>
            <a:pPr fontAlgn="base">
              <a:spcBef>
                <a:spcPct val="0"/>
              </a:spcBef>
              <a:spcAft>
                <a:spcPct val="0"/>
              </a:spcAft>
              <a:defRPr/>
            </a:pPr>
            <a:r>
              <a:rPr lang="en-US"/>
              <a:t>12-</a:t>
            </a:r>
            <a:fld id="{C682669D-24D1-4F53-95F0-A771224779CF}" type="slidenum">
              <a:rPr lang="en-US"/>
              <a:pPr fontAlgn="base">
                <a:spcBef>
                  <a:spcPct val="0"/>
                </a:spcBef>
                <a:spcAft>
                  <a:spcPct val="0"/>
                </a:spcAft>
                <a:defRPr/>
              </a:pPr>
              <a:t>37</a:t>
            </a:fld>
            <a:endParaRPr lang="en-US"/>
          </a:p>
        </p:txBody>
      </p:sp>
      <p:sp>
        <p:nvSpPr>
          <p:cNvPr id="10" name="Rectangle 1028"/>
          <p:cNvSpPr>
            <a:spLocks noGrp="1" noChangeArrowheads="1"/>
          </p:cNvSpPr>
          <p:nvPr>
            <p:ph type="title"/>
          </p:nvPr>
        </p:nvSpPr>
        <p:spPr>
          <a:xfrm>
            <a:off x="457200" y="255588"/>
            <a:ext cx="8229600" cy="1143000"/>
          </a:xfrm>
        </p:spPr>
        <p:txBody>
          <a:bodyPr lIns="90488" tIns="44450" rIns="90488" bIns="44450">
            <a:noAutofit/>
          </a:bodyPr>
          <a:lstStyle/>
          <a:p>
            <a:pPr eaLnBrk="1" fontAlgn="auto" hangingPunct="1">
              <a:spcAft>
                <a:spcPts val="0"/>
              </a:spcAft>
              <a:defRPr/>
            </a:pPr>
            <a:r>
              <a:rPr lang="en-US" sz="3000" dirty="0" smtClean="0">
                <a:solidFill>
                  <a:schemeClr val="tx1"/>
                </a:solidFill>
              </a:rPr>
              <a:t>Supplement A: Reporting Cash Flows from Operating Activities—Direct Method</a:t>
            </a:r>
          </a:p>
        </p:txBody>
      </p:sp>
    </p:spTree>
  </p:cSld>
  <p:clrMapOvr>
    <a:masterClrMapping/>
  </p:clrMapOvr>
  <p:transition>
    <p:split orient="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1028"/>
          <p:cNvSpPr txBox="1">
            <a:spLocks noChangeArrowheads="1"/>
          </p:cNvSpPr>
          <p:nvPr/>
        </p:nvSpPr>
        <p:spPr bwMode="auto">
          <a:xfrm>
            <a:off x="381000" y="5048250"/>
            <a:ext cx="6492875" cy="1200150"/>
          </a:xfrm>
          <a:prstGeom prst="rect">
            <a:avLst/>
          </a:prstGeom>
          <a:solidFill>
            <a:schemeClr val="accent4">
              <a:lumMod val="40000"/>
              <a:lumOff val="60000"/>
            </a:schemeClr>
          </a:solidFill>
          <a:ln w="9525">
            <a:solidFill>
              <a:schemeClr val="tx1"/>
            </a:solidFill>
            <a:miter lim="800000"/>
            <a:headEnd/>
            <a:tailEnd/>
          </a:ln>
        </p:spPr>
        <p:txBody>
          <a:bodyPr>
            <a:spAutoFit/>
          </a:bodyPr>
          <a:lstStyle/>
          <a:p>
            <a:pPr algn="ctr" eaLnBrk="0" fontAlgn="auto" hangingPunct="0">
              <a:spcBef>
                <a:spcPct val="50000"/>
              </a:spcBef>
              <a:spcAft>
                <a:spcPts val="0"/>
              </a:spcAft>
              <a:defRPr/>
            </a:pPr>
            <a:r>
              <a:rPr lang="en-US" sz="2400" dirty="0">
                <a:latin typeface="+mn-lt"/>
              </a:rPr>
              <a:t>Remember that when we prepared the operating section using the indirect method, we also arrived at net cash inflow of $50,425.</a:t>
            </a:r>
          </a:p>
        </p:txBody>
      </p:sp>
      <p:sp>
        <p:nvSpPr>
          <p:cNvPr id="96258" name="Footer Placeholder 4"/>
          <p:cNvSpPr>
            <a:spLocks noGrp="1"/>
          </p:cNvSpPr>
          <p:nvPr>
            <p:ph type="ftr" sz="quarter" idx="10"/>
          </p:nvPr>
        </p:nvSpPr>
        <p:spPr bwMode="auto">
          <a:ln>
            <a:miter lim="800000"/>
            <a:headEnd/>
            <a:tailEnd/>
          </a:ln>
        </p:spPr>
        <p:txBody>
          <a:bodyPr wrap="square" numCol="1" anchor="b" anchorCtr="0" compatLnSpc="1">
            <a:prstTxWarp prst="textNoShape">
              <a:avLst/>
            </a:prstTxWarp>
          </a:bodyPr>
          <a:lstStyle/>
          <a:p>
            <a:pPr fontAlgn="base">
              <a:spcBef>
                <a:spcPct val="0"/>
              </a:spcBef>
              <a:spcAft>
                <a:spcPct val="0"/>
              </a:spcAft>
              <a:defRPr/>
            </a:pPr>
            <a:r>
              <a:rPr lang="en-US"/>
              <a:t>12-</a:t>
            </a:r>
            <a:fld id="{C4274AF1-87A1-45F8-BB07-EC0F9FE69A55}" type="slidenum">
              <a:rPr lang="en-US"/>
              <a:pPr fontAlgn="base">
                <a:spcBef>
                  <a:spcPct val="0"/>
                </a:spcBef>
                <a:spcAft>
                  <a:spcPct val="0"/>
                </a:spcAft>
                <a:defRPr/>
              </a:pPr>
              <a:t>38</a:t>
            </a:fld>
            <a:endParaRPr lang="en-US"/>
          </a:p>
        </p:txBody>
      </p:sp>
      <p:sp>
        <p:nvSpPr>
          <p:cNvPr id="8" name="Rectangle 1028"/>
          <p:cNvSpPr txBox="1">
            <a:spLocks noChangeArrowheads="1"/>
          </p:cNvSpPr>
          <p:nvPr/>
        </p:nvSpPr>
        <p:spPr>
          <a:xfrm>
            <a:off x="457200" y="255588"/>
            <a:ext cx="8229600" cy="1143000"/>
          </a:xfrm>
          <a:prstGeom prst="rect">
            <a:avLst/>
          </a:prstGeom>
          <a:noFill/>
        </p:spPr>
        <p:txBody>
          <a:bodyPr lIns="90488" tIns="44450" rIns="90488" bIns="44450"/>
          <a:lstStyle/>
          <a:p>
            <a:pPr fontAlgn="auto">
              <a:spcAft>
                <a:spcPts val="0"/>
              </a:spcAft>
              <a:defRPr/>
            </a:pPr>
            <a:r>
              <a:rPr lang="en-US" sz="3000" cap="all" spc="-60" dirty="0">
                <a:latin typeface="+mn-lt"/>
                <a:ea typeface="+mj-ea"/>
                <a:cs typeface="+mj-cs"/>
              </a:rPr>
              <a:t>Supplement A: Reporting Cash Flows from Operating Activities—Direct Method</a:t>
            </a:r>
          </a:p>
        </p:txBody>
      </p:sp>
      <p:pic>
        <p:nvPicPr>
          <p:cNvPr id="96260" name="Picture 2" descr="http://www.nationalbeverage.com/images/Home_09Logo.jpg"/>
          <p:cNvPicPr>
            <a:picLocks noChangeAspect="1" noChangeArrowheads="1"/>
          </p:cNvPicPr>
          <p:nvPr/>
        </p:nvPicPr>
        <p:blipFill>
          <a:blip r:embed="rId3"/>
          <a:srcRect/>
          <a:stretch>
            <a:fillRect/>
          </a:stretch>
        </p:blipFill>
        <p:spPr bwMode="auto">
          <a:xfrm>
            <a:off x="7239000" y="5029200"/>
            <a:ext cx="1554163" cy="1295400"/>
          </a:xfrm>
          <a:prstGeom prst="rect">
            <a:avLst/>
          </a:prstGeom>
          <a:noFill/>
          <a:ln w="9525">
            <a:noFill/>
            <a:miter lim="800000"/>
            <a:headEnd/>
            <a:tailEnd/>
          </a:ln>
        </p:spPr>
      </p:pic>
      <p:pic>
        <p:nvPicPr>
          <p:cNvPr id="96261" name="Picture 2"/>
          <p:cNvPicPr>
            <a:picLocks noChangeAspect="1" noChangeArrowheads="1"/>
          </p:cNvPicPr>
          <p:nvPr/>
        </p:nvPicPr>
        <p:blipFill>
          <a:blip r:embed="rId4"/>
          <a:srcRect/>
          <a:stretch>
            <a:fillRect/>
          </a:stretch>
        </p:blipFill>
        <p:spPr bwMode="auto">
          <a:xfrm>
            <a:off x="1066800" y="2286000"/>
            <a:ext cx="6858000" cy="2101850"/>
          </a:xfrm>
          <a:prstGeom prst="rect">
            <a:avLst/>
          </a:prstGeom>
          <a:noFill/>
          <a:ln w="9525">
            <a:solidFill>
              <a:schemeClr val="tx1"/>
            </a:solidFill>
            <a:miter lim="800000"/>
            <a:headEnd/>
            <a:tailEnd/>
          </a:ln>
        </p:spPr>
      </p:pic>
    </p:spTree>
  </p:cSld>
  <p:clrMapOvr>
    <a:masterClrMapping/>
  </p:clrMapOvr>
  <p:transition spd="med">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noAutofit/>
          </a:bodyPr>
          <a:lstStyle/>
          <a:p>
            <a:pPr eaLnBrk="1" fontAlgn="auto" hangingPunct="1">
              <a:spcAft>
                <a:spcPts val="0"/>
              </a:spcAft>
              <a:defRPr/>
            </a:pPr>
            <a:r>
              <a:rPr lang="en-US" sz="3000" dirty="0" smtClean="0"/>
              <a:t>Supplement B: Adjustments for Gains and Losses on Sale of Long-term Assets: Indirect Method</a:t>
            </a:r>
          </a:p>
        </p:txBody>
      </p:sp>
      <p:sp>
        <p:nvSpPr>
          <p:cNvPr id="98306" name="Footer Placeholder 4"/>
          <p:cNvSpPr>
            <a:spLocks noGrp="1"/>
          </p:cNvSpPr>
          <p:nvPr>
            <p:ph type="ftr" sz="quarter" idx="10"/>
          </p:nvPr>
        </p:nvSpPr>
        <p:spPr bwMode="auto">
          <a:ln>
            <a:miter lim="800000"/>
            <a:headEnd/>
            <a:tailEnd/>
          </a:ln>
        </p:spPr>
        <p:txBody>
          <a:bodyPr wrap="square" numCol="1" anchor="b" anchorCtr="0" compatLnSpc="1">
            <a:prstTxWarp prst="textNoShape">
              <a:avLst/>
            </a:prstTxWarp>
          </a:bodyPr>
          <a:lstStyle/>
          <a:p>
            <a:pPr fontAlgn="base">
              <a:spcBef>
                <a:spcPct val="0"/>
              </a:spcBef>
              <a:spcAft>
                <a:spcPct val="0"/>
              </a:spcAft>
              <a:defRPr/>
            </a:pPr>
            <a:r>
              <a:rPr lang="en-US"/>
              <a:t>12-</a:t>
            </a:r>
            <a:fld id="{0121FC54-993C-4038-AACA-A7B97C71473C}" type="slidenum">
              <a:rPr lang="en-US"/>
              <a:pPr fontAlgn="base">
                <a:spcBef>
                  <a:spcPct val="0"/>
                </a:spcBef>
                <a:spcAft>
                  <a:spcPct val="0"/>
                </a:spcAft>
                <a:defRPr/>
              </a:pPr>
              <a:t>39</a:t>
            </a:fld>
            <a:endParaRPr lang="en-US"/>
          </a:p>
        </p:txBody>
      </p:sp>
      <p:sp>
        <p:nvSpPr>
          <p:cNvPr id="6" name="TextBox 5"/>
          <p:cNvSpPr txBox="1"/>
          <p:nvPr/>
        </p:nvSpPr>
        <p:spPr>
          <a:xfrm>
            <a:off x="381000" y="1771650"/>
            <a:ext cx="8229600" cy="1200150"/>
          </a:xfrm>
          <a:prstGeom prst="rect">
            <a:avLst/>
          </a:prstGeom>
          <a:solidFill>
            <a:schemeClr val="accent6">
              <a:lumMod val="40000"/>
              <a:lumOff val="60000"/>
            </a:schemeClr>
          </a:solidFill>
          <a:ln>
            <a:solidFill>
              <a:schemeClr val="tx1"/>
            </a:solidFill>
          </a:ln>
        </p:spPr>
        <p:txBody>
          <a:bodyPr>
            <a:spAutoFit/>
          </a:bodyPr>
          <a:lstStyle/>
          <a:p>
            <a:pPr algn="ctr" fontAlgn="auto">
              <a:spcBef>
                <a:spcPts val="0"/>
              </a:spcBef>
              <a:spcAft>
                <a:spcPts val="0"/>
              </a:spcAft>
              <a:defRPr/>
            </a:pPr>
            <a:r>
              <a:rPr lang="en-US" sz="2400" b="1" dirty="0">
                <a:latin typeface="+mn-lt"/>
              </a:rPr>
              <a:t>Property, plant, and equipment with an original cost of $10,000 and accumulated depreciation of $4,000 is sold for $8,000 cash.</a:t>
            </a:r>
          </a:p>
        </p:txBody>
      </p:sp>
      <p:sp>
        <p:nvSpPr>
          <p:cNvPr id="7" name="TextBox 6"/>
          <p:cNvSpPr txBox="1"/>
          <p:nvPr/>
        </p:nvSpPr>
        <p:spPr>
          <a:xfrm>
            <a:off x="381000" y="5029200"/>
            <a:ext cx="8229600" cy="1570038"/>
          </a:xfrm>
          <a:prstGeom prst="rect">
            <a:avLst/>
          </a:prstGeom>
          <a:solidFill>
            <a:schemeClr val="accent6">
              <a:lumMod val="40000"/>
              <a:lumOff val="60000"/>
            </a:schemeClr>
          </a:solidFill>
          <a:ln>
            <a:solidFill>
              <a:schemeClr val="tx1"/>
            </a:solidFill>
          </a:ln>
        </p:spPr>
        <p:txBody>
          <a:bodyPr>
            <a:spAutoFit/>
          </a:bodyPr>
          <a:lstStyle/>
          <a:p>
            <a:pPr algn="ctr" fontAlgn="auto">
              <a:spcBef>
                <a:spcPts val="0"/>
              </a:spcBef>
              <a:spcAft>
                <a:spcPts val="0"/>
              </a:spcAft>
              <a:defRPr/>
            </a:pPr>
            <a:r>
              <a:rPr lang="en-US" sz="2400" b="1" dirty="0">
                <a:latin typeface="+mn-lt"/>
              </a:rPr>
              <a:t>Because the gain was included in the computation of income, it is necessary to remove (subtract) the $2,000 gain from the Operating Activities section of the statement to avoid double counting.</a:t>
            </a:r>
          </a:p>
        </p:txBody>
      </p:sp>
      <p:pic>
        <p:nvPicPr>
          <p:cNvPr id="98309" name="Picture 3"/>
          <p:cNvPicPr>
            <a:picLocks noChangeAspect="1" noChangeArrowheads="1"/>
          </p:cNvPicPr>
          <p:nvPr/>
        </p:nvPicPr>
        <p:blipFill>
          <a:blip r:embed="rId3"/>
          <a:srcRect/>
          <a:stretch>
            <a:fillRect/>
          </a:stretch>
        </p:blipFill>
        <p:spPr bwMode="auto">
          <a:xfrm>
            <a:off x="152400" y="3324225"/>
            <a:ext cx="8686800" cy="1360488"/>
          </a:xfrm>
          <a:prstGeom prst="rect">
            <a:avLst/>
          </a:prstGeom>
          <a:noFill/>
          <a:ln w="9525">
            <a:solidFill>
              <a:schemeClr val="tx1"/>
            </a:solidFill>
            <a:miter lim="800000"/>
            <a:headEnd/>
            <a:tailEnd/>
          </a:ln>
        </p:spPr>
      </p:pic>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fontAlgn="auto" hangingPunct="1">
              <a:spcAft>
                <a:spcPts val="0"/>
              </a:spcAft>
              <a:defRPr/>
            </a:pPr>
            <a:r>
              <a:rPr lang="en-US" dirty="0" smtClean="0"/>
              <a:t>Classifications of the Statement of Cash Flows</a:t>
            </a:r>
          </a:p>
        </p:txBody>
      </p:sp>
      <p:sp>
        <p:nvSpPr>
          <p:cNvPr id="18434" name="Rectangle 3"/>
          <p:cNvSpPr>
            <a:spLocks noChangeArrowheads="1"/>
          </p:cNvSpPr>
          <p:nvPr/>
        </p:nvSpPr>
        <p:spPr bwMode="auto">
          <a:xfrm>
            <a:off x="609600" y="1866900"/>
            <a:ext cx="2286000" cy="1143000"/>
          </a:xfrm>
          <a:prstGeom prst="rect">
            <a:avLst/>
          </a:prstGeom>
          <a:solidFill>
            <a:srgbClr val="CCFFCC"/>
          </a:solidFill>
          <a:ln w="9525">
            <a:solidFill>
              <a:schemeClr val="tx1"/>
            </a:solidFill>
            <a:miter lim="800000"/>
            <a:headEnd/>
            <a:tailEnd/>
          </a:ln>
        </p:spPr>
        <p:txBody>
          <a:bodyPr anchor="ctr"/>
          <a:lstStyle/>
          <a:p>
            <a:pPr algn="ctr" eaLnBrk="0" hangingPunct="0"/>
            <a:r>
              <a:rPr lang="en-US" sz="3200" b="1"/>
              <a:t>Operating Activities</a:t>
            </a:r>
          </a:p>
        </p:txBody>
      </p:sp>
      <p:grpSp>
        <p:nvGrpSpPr>
          <p:cNvPr id="2" name="Group 14"/>
          <p:cNvGrpSpPr>
            <a:grpSpLocks/>
          </p:cNvGrpSpPr>
          <p:nvPr/>
        </p:nvGrpSpPr>
        <p:grpSpPr bwMode="auto">
          <a:xfrm>
            <a:off x="2895600" y="1676400"/>
            <a:ext cx="5486400" cy="1524000"/>
            <a:chOff x="1824" y="816"/>
            <a:chExt cx="3456" cy="960"/>
          </a:xfrm>
        </p:grpSpPr>
        <p:sp>
          <p:nvSpPr>
            <p:cNvPr id="18445" name="Rectangle 4"/>
            <p:cNvSpPr>
              <a:spLocks noChangeArrowheads="1"/>
            </p:cNvSpPr>
            <p:nvPr/>
          </p:nvSpPr>
          <p:spPr bwMode="auto">
            <a:xfrm>
              <a:off x="2304" y="816"/>
              <a:ext cx="2976" cy="960"/>
            </a:xfrm>
            <a:prstGeom prst="rect">
              <a:avLst/>
            </a:prstGeom>
            <a:solidFill>
              <a:srgbClr val="CCFFCC"/>
            </a:solidFill>
            <a:ln w="9525">
              <a:solidFill>
                <a:schemeClr val="tx1"/>
              </a:solidFill>
              <a:miter lim="800000"/>
              <a:headEnd/>
              <a:tailEnd/>
            </a:ln>
          </p:spPr>
          <p:txBody>
            <a:bodyPr anchor="ctr"/>
            <a:lstStyle/>
            <a:p>
              <a:pPr algn="ctr" eaLnBrk="0" hangingPunct="0"/>
              <a:r>
                <a:rPr lang="en-US" sz="2400" b="1"/>
                <a:t>Cash inflows and outflows directly related to earnings from normal operations.</a:t>
              </a:r>
            </a:p>
          </p:txBody>
        </p:sp>
        <p:cxnSp>
          <p:nvCxnSpPr>
            <p:cNvPr id="18446" name="AutoShape 5"/>
            <p:cNvCxnSpPr>
              <a:cxnSpLocks noChangeShapeType="1"/>
              <a:stCxn id="18434" idx="3"/>
              <a:endCxn id="18445" idx="1"/>
            </p:cNvCxnSpPr>
            <p:nvPr/>
          </p:nvCxnSpPr>
          <p:spPr bwMode="auto">
            <a:xfrm>
              <a:off x="1824" y="1296"/>
              <a:ext cx="480" cy="1"/>
            </a:xfrm>
            <a:prstGeom prst="straightConnector1">
              <a:avLst/>
            </a:prstGeom>
            <a:noFill/>
            <a:ln w="38100">
              <a:solidFill>
                <a:schemeClr val="tx1"/>
              </a:solidFill>
              <a:miter lim="800000"/>
              <a:headEnd/>
              <a:tailEnd type="triangle" w="med" len="med"/>
            </a:ln>
          </p:spPr>
        </p:cxnSp>
      </p:grpSp>
      <p:sp>
        <p:nvSpPr>
          <p:cNvPr id="18436" name="Rectangle 7"/>
          <p:cNvSpPr>
            <a:spLocks noChangeArrowheads="1"/>
          </p:cNvSpPr>
          <p:nvPr/>
        </p:nvSpPr>
        <p:spPr bwMode="auto">
          <a:xfrm>
            <a:off x="609600" y="3543300"/>
            <a:ext cx="2286000" cy="1143000"/>
          </a:xfrm>
          <a:prstGeom prst="rect">
            <a:avLst/>
          </a:prstGeom>
          <a:solidFill>
            <a:srgbClr val="FFFFCC"/>
          </a:solidFill>
          <a:ln w="9525">
            <a:solidFill>
              <a:schemeClr val="tx1"/>
            </a:solidFill>
            <a:miter lim="800000"/>
            <a:headEnd/>
            <a:tailEnd/>
          </a:ln>
        </p:spPr>
        <p:txBody>
          <a:bodyPr anchor="ctr"/>
          <a:lstStyle/>
          <a:p>
            <a:pPr algn="ctr" eaLnBrk="0" hangingPunct="0"/>
            <a:r>
              <a:rPr lang="en-US" sz="3200" b="1"/>
              <a:t>Investing Activities</a:t>
            </a:r>
          </a:p>
        </p:txBody>
      </p:sp>
      <p:grpSp>
        <p:nvGrpSpPr>
          <p:cNvPr id="3" name="Group 15"/>
          <p:cNvGrpSpPr>
            <a:grpSpLocks/>
          </p:cNvGrpSpPr>
          <p:nvPr/>
        </p:nvGrpSpPr>
        <p:grpSpPr bwMode="auto">
          <a:xfrm>
            <a:off x="2895600" y="3352800"/>
            <a:ext cx="5486400" cy="1524000"/>
            <a:chOff x="1824" y="1872"/>
            <a:chExt cx="3456" cy="960"/>
          </a:xfrm>
        </p:grpSpPr>
        <p:sp>
          <p:nvSpPr>
            <p:cNvPr id="18443" name="Rectangle 8"/>
            <p:cNvSpPr>
              <a:spLocks noChangeArrowheads="1"/>
            </p:cNvSpPr>
            <p:nvPr/>
          </p:nvSpPr>
          <p:spPr bwMode="auto">
            <a:xfrm>
              <a:off x="2304" y="1872"/>
              <a:ext cx="2976" cy="960"/>
            </a:xfrm>
            <a:prstGeom prst="rect">
              <a:avLst/>
            </a:prstGeom>
            <a:solidFill>
              <a:srgbClr val="FFFFCC"/>
            </a:solidFill>
            <a:ln w="9525">
              <a:solidFill>
                <a:schemeClr val="tx1"/>
              </a:solidFill>
              <a:miter lim="800000"/>
              <a:headEnd/>
              <a:tailEnd/>
            </a:ln>
          </p:spPr>
          <p:txBody>
            <a:bodyPr anchor="ctr"/>
            <a:lstStyle/>
            <a:p>
              <a:pPr algn="ctr" eaLnBrk="0" hangingPunct="0"/>
              <a:r>
                <a:rPr lang="en-US" sz="2000" b="1"/>
                <a:t>Cash inflows and outflows related to the acquisition or sale of productive facilities and investments in the securities of other companies.</a:t>
              </a:r>
            </a:p>
          </p:txBody>
        </p:sp>
        <p:cxnSp>
          <p:nvCxnSpPr>
            <p:cNvPr id="18444" name="AutoShape 9"/>
            <p:cNvCxnSpPr>
              <a:cxnSpLocks noChangeShapeType="1"/>
              <a:stCxn id="18436" idx="3"/>
              <a:endCxn id="18443" idx="1"/>
            </p:cNvCxnSpPr>
            <p:nvPr/>
          </p:nvCxnSpPr>
          <p:spPr bwMode="auto">
            <a:xfrm>
              <a:off x="1824" y="2352"/>
              <a:ext cx="480" cy="1"/>
            </a:xfrm>
            <a:prstGeom prst="straightConnector1">
              <a:avLst/>
            </a:prstGeom>
            <a:noFill/>
            <a:ln w="38100">
              <a:solidFill>
                <a:schemeClr val="tx1"/>
              </a:solidFill>
              <a:miter lim="800000"/>
              <a:headEnd/>
              <a:tailEnd type="triangle" w="med" len="med"/>
            </a:ln>
          </p:spPr>
        </p:cxnSp>
      </p:grpSp>
      <p:sp>
        <p:nvSpPr>
          <p:cNvPr id="18438" name="Rectangle 11"/>
          <p:cNvSpPr>
            <a:spLocks noChangeArrowheads="1"/>
          </p:cNvSpPr>
          <p:nvPr/>
        </p:nvSpPr>
        <p:spPr bwMode="auto">
          <a:xfrm>
            <a:off x="609600" y="5295900"/>
            <a:ext cx="2286000" cy="1143000"/>
          </a:xfrm>
          <a:prstGeom prst="rect">
            <a:avLst/>
          </a:prstGeom>
          <a:solidFill>
            <a:srgbClr val="EDEDED"/>
          </a:solidFill>
          <a:ln w="9525">
            <a:solidFill>
              <a:schemeClr val="tx1"/>
            </a:solidFill>
            <a:miter lim="800000"/>
            <a:headEnd/>
            <a:tailEnd/>
          </a:ln>
        </p:spPr>
        <p:txBody>
          <a:bodyPr anchor="ctr"/>
          <a:lstStyle/>
          <a:p>
            <a:pPr algn="ctr" eaLnBrk="0" hangingPunct="0"/>
            <a:r>
              <a:rPr lang="en-US" sz="3200" b="1"/>
              <a:t>Financing Activities</a:t>
            </a:r>
          </a:p>
        </p:txBody>
      </p:sp>
      <p:grpSp>
        <p:nvGrpSpPr>
          <p:cNvPr id="4" name="Group 16"/>
          <p:cNvGrpSpPr>
            <a:grpSpLocks/>
          </p:cNvGrpSpPr>
          <p:nvPr/>
        </p:nvGrpSpPr>
        <p:grpSpPr bwMode="auto">
          <a:xfrm>
            <a:off x="2895600" y="5105400"/>
            <a:ext cx="5486400" cy="1524000"/>
            <a:chOff x="1824" y="2976"/>
            <a:chExt cx="3456" cy="960"/>
          </a:xfrm>
        </p:grpSpPr>
        <p:sp>
          <p:nvSpPr>
            <p:cNvPr id="18441" name="Rectangle 12"/>
            <p:cNvSpPr>
              <a:spLocks noChangeArrowheads="1"/>
            </p:cNvSpPr>
            <p:nvPr/>
          </p:nvSpPr>
          <p:spPr bwMode="auto">
            <a:xfrm>
              <a:off x="2304" y="2976"/>
              <a:ext cx="2976" cy="960"/>
            </a:xfrm>
            <a:prstGeom prst="rect">
              <a:avLst/>
            </a:prstGeom>
            <a:solidFill>
              <a:srgbClr val="EDEDED"/>
            </a:solidFill>
            <a:ln w="9525">
              <a:solidFill>
                <a:schemeClr val="tx1"/>
              </a:solidFill>
              <a:miter lim="800000"/>
              <a:headEnd/>
              <a:tailEnd/>
            </a:ln>
          </p:spPr>
          <p:txBody>
            <a:bodyPr anchor="ctr"/>
            <a:lstStyle/>
            <a:p>
              <a:pPr algn="ctr" eaLnBrk="0" hangingPunct="0"/>
              <a:r>
                <a:rPr lang="en-US" sz="2000" b="1"/>
                <a:t>Cash inflows and outflows related to external sources of financing (owners and creditors) for the enterprise.</a:t>
              </a:r>
            </a:p>
          </p:txBody>
        </p:sp>
        <p:cxnSp>
          <p:nvCxnSpPr>
            <p:cNvPr id="18442" name="AutoShape 13"/>
            <p:cNvCxnSpPr>
              <a:cxnSpLocks noChangeShapeType="1"/>
              <a:stCxn id="18438" idx="3"/>
              <a:endCxn id="18441" idx="1"/>
            </p:cNvCxnSpPr>
            <p:nvPr/>
          </p:nvCxnSpPr>
          <p:spPr bwMode="auto">
            <a:xfrm>
              <a:off x="1824" y="3456"/>
              <a:ext cx="480" cy="1"/>
            </a:xfrm>
            <a:prstGeom prst="straightConnector1">
              <a:avLst/>
            </a:prstGeom>
            <a:noFill/>
            <a:ln w="38100">
              <a:solidFill>
                <a:schemeClr val="tx1"/>
              </a:solidFill>
              <a:miter lim="800000"/>
              <a:headEnd/>
              <a:tailEnd type="triangle" w="med" len="med"/>
            </a:ln>
          </p:spPr>
        </p:cxnSp>
      </p:grpSp>
      <p:sp>
        <p:nvSpPr>
          <p:cNvPr id="18440" name="Footer Placeholder 4"/>
          <p:cNvSpPr>
            <a:spLocks noGrp="1"/>
          </p:cNvSpPr>
          <p:nvPr>
            <p:ph type="ftr" sz="quarter" idx="10"/>
          </p:nvPr>
        </p:nvSpPr>
        <p:spPr bwMode="auto">
          <a:ln>
            <a:miter lim="800000"/>
            <a:headEnd/>
            <a:tailEnd/>
          </a:ln>
        </p:spPr>
        <p:txBody>
          <a:bodyPr wrap="square" numCol="1" anchor="b" anchorCtr="0" compatLnSpc="1">
            <a:prstTxWarp prst="textNoShape">
              <a:avLst/>
            </a:prstTxWarp>
          </a:bodyPr>
          <a:lstStyle/>
          <a:p>
            <a:pPr fontAlgn="base">
              <a:spcBef>
                <a:spcPct val="0"/>
              </a:spcBef>
              <a:spcAft>
                <a:spcPct val="0"/>
              </a:spcAft>
              <a:defRPr/>
            </a:pPr>
            <a:r>
              <a:rPr lang="en-US"/>
              <a:t>12-</a:t>
            </a:r>
            <a:fld id="{9EAE0FC4-70DA-4B01-8D52-F8E517C6B224}" type="slidenum">
              <a:rPr lang="en-US"/>
              <a:pPr fontAlgn="base">
                <a:spcBef>
                  <a:spcPct val="0"/>
                </a:spcBef>
                <a:spcAft>
                  <a:spcPct val="0"/>
                </a:spcAft>
                <a:defRPr/>
              </a:pPr>
              <a:t>4</a:t>
            </a:fld>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Left)">
                                      <p:cBhvr>
                                        <p:cTn id="11" dur="500"/>
                                        <p:tgtEl>
                                          <p:spTgt spid="3"/>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lide(from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10"/>
          <p:cNvSpPr txBox="1">
            <a:spLocks noChangeArrowheads="1"/>
          </p:cNvSpPr>
          <p:nvPr/>
        </p:nvSpPr>
        <p:spPr bwMode="auto">
          <a:xfrm>
            <a:off x="152400" y="1524000"/>
            <a:ext cx="8686800" cy="1200150"/>
          </a:xfrm>
          <a:prstGeom prst="rect">
            <a:avLst/>
          </a:prstGeom>
          <a:solidFill>
            <a:schemeClr val="accent2">
              <a:lumMod val="40000"/>
              <a:lumOff val="60000"/>
            </a:schemeClr>
          </a:solidFill>
          <a:ln w="9525">
            <a:solidFill>
              <a:schemeClr val="tx1"/>
            </a:solidFill>
            <a:miter lim="800000"/>
            <a:headEnd/>
            <a:tailEnd/>
          </a:ln>
        </p:spPr>
        <p:txBody>
          <a:bodyPr>
            <a:spAutoFit/>
          </a:bodyPr>
          <a:lstStyle/>
          <a:p>
            <a:pPr algn="ctr" eaLnBrk="0" fontAlgn="auto" hangingPunct="0">
              <a:spcBef>
                <a:spcPct val="50000"/>
              </a:spcBef>
              <a:spcAft>
                <a:spcPts val="0"/>
              </a:spcAft>
              <a:defRPr/>
            </a:pPr>
            <a:r>
              <a:rPr lang="en-US" sz="2400" dirty="0">
                <a:latin typeface="+mn-lt"/>
              </a:rPr>
              <a:t>Based on the idea that changes in cash must equal the sum of the changes in all other balance sheet accounts. we can use T-accounts to analyze cash flows as follows:</a:t>
            </a:r>
          </a:p>
        </p:txBody>
      </p:sp>
      <p:sp>
        <p:nvSpPr>
          <p:cNvPr id="100354" name="Text Box 11"/>
          <p:cNvSpPr txBox="1">
            <a:spLocks noChangeArrowheads="1"/>
          </p:cNvSpPr>
          <p:nvPr/>
        </p:nvSpPr>
        <p:spPr bwMode="auto">
          <a:xfrm>
            <a:off x="304800" y="2819400"/>
            <a:ext cx="8321675" cy="3816350"/>
          </a:xfrm>
          <a:prstGeom prst="rect">
            <a:avLst/>
          </a:prstGeom>
          <a:noFill/>
          <a:ln w="9525">
            <a:noFill/>
            <a:miter lim="800000"/>
            <a:headEnd/>
            <a:tailEnd/>
          </a:ln>
        </p:spPr>
        <p:txBody>
          <a:bodyPr>
            <a:spAutoFit/>
          </a:bodyPr>
          <a:lstStyle/>
          <a:p>
            <a:pPr marL="457200" indent="-457200" eaLnBrk="0" hangingPunct="0">
              <a:spcBef>
                <a:spcPct val="50000"/>
              </a:spcBef>
              <a:buFontTx/>
              <a:buAutoNum type="arabicPeriod"/>
            </a:pPr>
            <a:r>
              <a:rPr lang="en-US" sz="2200"/>
              <a:t>Prepare a single large T-account to represent the changes that have taken place in cash, subdivided into the three sections of the cash flow statement. </a:t>
            </a:r>
          </a:p>
          <a:p>
            <a:pPr marL="457200" indent="-457200" eaLnBrk="0" hangingPunct="0">
              <a:spcBef>
                <a:spcPct val="50000"/>
              </a:spcBef>
              <a:buFontTx/>
              <a:buAutoNum type="arabicPeriod"/>
            </a:pPr>
            <a:r>
              <a:rPr lang="en-US" sz="2200"/>
              <a:t>Prepare additional T-accounts for all noncash balance sheet accounts, entering the beginning and ending balance in each noncash balance sheet T-Account. </a:t>
            </a:r>
          </a:p>
          <a:p>
            <a:pPr marL="457200" indent="-457200" eaLnBrk="0" hangingPunct="0">
              <a:spcBef>
                <a:spcPct val="50000"/>
              </a:spcBef>
              <a:buFontTx/>
              <a:buAutoNum type="arabicPeriod"/>
            </a:pPr>
            <a:r>
              <a:rPr lang="en-US" sz="2200"/>
              <a:t>Enter the transactions affecting cash in each noncash balance sheet T-account and in the proper section of the cash T-account until all changes in noncash balance sheet accounts have been account for.</a:t>
            </a:r>
          </a:p>
        </p:txBody>
      </p:sp>
      <p:sp>
        <p:nvSpPr>
          <p:cNvPr id="100355" name="Footer Placeholder 4"/>
          <p:cNvSpPr>
            <a:spLocks noGrp="1"/>
          </p:cNvSpPr>
          <p:nvPr>
            <p:ph type="ftr" sz="quarter" idx="10"/>
          </p:nvPr>
        </p:nvSpPr>
        <p:spPr bwMode="auto">
          <a:ln>
            <a:miter lim="800000"/>
            <a:headEnd/>
            <a:tailEnd/>
          </a:ln>
        </p:spPr>
        <p:txBody>
          <a:bodyPr wrap="square" numCol="1" anchor="b" anchorCtr="0" compatLnSpc="1">
            <a:prstTxWarp prst="textNoShape">
              <a:avLst/>
            </a:prstTxWarp>
          </a:bodyPr>
          <a:lstStyle/>
          <a:p>
            <a:pPr fontAlgn="base">
              <a:spcBef>
                <a:spcPct val="0"/>
              </a:spcBef>
              <a:spcAft>
                <a:spcPct val="0"/>
              </a:spcAft>
              <a:defRPr/>
            </a:pPr>
            <a:r>
              <a:rPr lang="en-US"/>
              <a:t>12-</a:t>
            </a:r>
            <a:fld id="{CFD4714B-1519-43DA-BEBE-E8216DFFB013}" type="slidenum">
              <a:rPr lang="en-US"/>
              <a:pPr fontAlgn="base">
                <a:spcBef>
                  <a:spcPct val="0"/>
                </a:spcBef>
                <a:spcAft>
                  <a:spcPct val="0"/>
                </a:spcAft>
                <a:defRPr/>
              </a:pPr>
              <a:t>40</a:t>
            </a:fld>
            <a:endParaRPr lang="en-US"/>
          </a:p>
        </p:txBody>
      </p:sp>
      <p:sp>
        <p:nvSpPr>
          <p:cNvPr id="6" name="Title 5"/>
          <p:cNvSpPr>
            <a:spLocks noGrp="1"/>
          </p:cNvSpPr>
          <p:nvPr>
            <p:ph type="title"/>
          </p:nvPr>
        </p:nvSpPr>
        <p:spPr/>
        <p:txBody>
          <a:bodyPr/>
          <a:lstStyle/>
          <a:p>
            <a:pPr eaLnBrk="1" fontAlgn="auto" hangingPunct="1">
              <a:spcAft>
                <a:spcPts val="0"/>
              </a:spcAft>
              <a:defRPr/>
            </a:pPr>
            <a:r>
              <a:rPr lang="en-US" dirty="0" smtClean="0"/>
              <a:t>Supplement c: T-Account Approach (Indirect Method)</a:t>
            </a:r>
            <a:endParaRPr lang="en-US" dirty="0"/>
          </a:p>
        </p:txBody>
      </p:sp>
    </p:spTree>
  </p:cSld>
  <p:clrMapOvr>
    <a:masterClrMapping/>
  </p:clrMapOvr>
  <p:transition>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2" descr="http://www.nationalbeverage.com/images/Home_09Logo.jpg"/>
          <p:cNvPicPr>
            <a:picLocks noChangeAspect="1" noChangeArrowheads="1"/>
          </p:cNvPicPr>
          <p:nvPr/>
        </p:nvPicPr>
        <p:blipFill>
          <a:blip r:embed="rId3"/>
          <a:srcRect/>
          <a:stretch>
            <a:fillRect/>
          </a:stretch>
        </p:blipFill>
        <p:spPr bwMode="auto">
          <a:xfrm>
            <a:off x="533400" y="5562600"/>
            <a:ext cx="1554163" cy="1295400"/>
          </a:xfrm>
          <a:prstGeom prst="rect">
            <a:avLst/>
          </a:prstGeom>
          <a:noFill/>
          <a:ln w="9525">
            <a:noFill/>
            <a:miter lim="800000"/>
            <a:headEnd/>
            <a:tailEnd/>
          </a:ln>
        </p:spPr>
      </p:pic>
      <p:sp>
        <p:nvSpPr>
          <p:cNvPr id="102402" name="Footer Placeholder 4"/>
          <p:cNvSpPr>
            <a:spLocks noGrp="1"/>
          </p:cNvSpPr>
          <p:nvPr>
            <p:ph type="ftr" sz="quarter" idx="10"/>
          </p:nvPr>
        </p:nvSpPr>
        <p:spPr bwMode="auto">
          <a:ln>
            <a:miter lim="800000"/>
            <a:headEnd/>
            <a:tailEnd/>
          </a:ln>
        </p:spPr>
        <p:txBody>
          <a:bodyPr wrap="square" numCol="1" anchor="b" anchorCtr="0" compatLnSpc="1">
            <a:prstTxWarp prst="textNoShape">
              <a:avLst/>
            </a:prstTxWarp>
          </a:bodyPr>
          <a:lstStyle/>
          <a:p>
            <a:pPr fontAlgn="base">
              <a:spcBef>
                <a:spcPct val="0"/>
              </a:spcBef>
              <a:spcAft>
                <a:spcPct val="0"/>
              </a:spcAft>
              <a:defRPr/>
            </a:pPr>
            <a:r>
              <a:rPr lang="en-US"/>
              <a:t>12-</a:t>
            </a:r>
            <a:fld id="{3FB8E113-8A9A-4FA7-80F4-5C4CE5CB1965}" type="slidenum">
              <a:rPr lang="en-US"/>
              <a:pPr fontAlgn="base">
                <a:spcBef>
                  <a:spcPct val="0"/>
                </a:spcBef>
                <a:spcAft>
                  <a:spcPct val="0"/>
                </a:spcAft>
                <a:defRPr/>
              </a:pPr>
              <a:t>41</a:t>
            </a:fld>
            <a:endParaRPr lang="en-US"/>
          </a:p>
        </p:txBody>
      </p:sp>
      <p:pic>
        <p:nvPicPr>
          <p:cNvPr id="102403" name="Picture 1"/>
          <p:cNvPicPr>
            <a:picLocks noChangeAspect="1" noChangeArrowheads="1"/>
          </p:cNvPicPr>
          <p:nvPr/>
        </p:nvPicPr>
        <p:blipFill>
          <a:blip r:embed="rId4"/>
          <a:srcRect t="6554"/>
          <a:stretch>
            <a:fillRect/>
          </a:stretch>
        </p:blipFill>
        <p:spPr bwMode="auto">
          <a:xfrm>
            <a:off x="76200" y="1752600"/>
            <a:ext cx="8869363" cy="3711575"/>
          </a:xfrm>
          <a:prstGeom prst="rect">
            <a:avLst/>
          </a:prstGeom>
          <a:noFill/>
          <a:ln w="9525">
            <a:noFill/>
            <a:miter lim="800000"/>
            <a:headEnd/>
            <a:tailEnd/>
          </a:ln>
        </p:spPr>
      </p:pic>
      <p:sp>
        <p:nvSpPr>
          <p:cNvPr id="6" name="Title 5"/>
          <p:cNvSpPr txBox="1">
            <a:spLocks/>
          </p:cNvSpPr>
          <p:nvPr/>
        </p:nvSpPr>
        <p:spPr>
          <a:xfrm>
            <a:off x="457200" y="152400"/>
            <a:ext cx="8382000" cy="1371600"/>
          </a:xfrm>
          <a:prstGeom prst="rect">
            <a:avLst/>
          </a:prstGeom>
        </p:spPr>
        <p:txBody>
          <a:bodyPr>
            <a:normAutofit/>
          </a:bodyPr>
          <a:lstStyle/>
          <a:p>
            <a:pPr fontAlgn="auto">
              <a:spcAft>
                <a:spcPts val="0"/>
              </a:spcAft>
              <a:defRPr/>
            </a:pPr>
            <a:r>
              <a:rPr lang="en-US" sz="3600" cap="all" spc="-60" dirty="0">
                <a:latin typeface="+mn-lt"/>
                <a:ea typeface="+mj-ea"/>
                <a:cs typeface="+mj-cs"/>
              </a:rPr>
              <a:t>Supplement c: T-Account Approach (Indirect Method)</a:t>
            </a:r>
          </a:p>
        </p:txBody>
      </p:sp>
    </p:spTree>
  </p:cSld>
  <p:clrMapOvr>
    <a:masterClrMapping/>
  </p:clrMapOvr>
  <p:transition spd="med">
    <p:blinds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2"/>
          <p:cNvPicPr>
            <a:picLocks noChangeAspect="1" noChangeArrowheads="1"/>
          </p:cNvPicPr>
          <p:nvPr/>
        </p:nvPicPr>
        <p:blipFill>
          <a:blip r:embed="rId3"/>
          <a:srcRect t="5421"/>
          <a:stretch>
            <a:fillRect/>
          </a:stretch>
        </p:blipFill>
        <p:spPr bwMode="auto">
          <a:xfrm>
            <a:off x="76200" y="1752600"/>
            <a:ext cx="8869363" cy="4495800"/>
          </a:xfrm>
          <a:prstGeom prst="rect">
            <a:avLst/>
          </a:prstGeom>
          <a:noFill/>
          <a:ln w="9525">
            <a:noFill/>
            <a:miter lim="800000"/>
            <a:headEnd/>
            <a:tailEnd/>
          </a:ln>
        </p:spPr>
      </p:pic>
      <p:sp>
        <p:nvSpPr>
          <p:cNvPr id="3" name="Title 5"/>
          <p:cNvSpPr txBox="1">
            <a:spLocks/>
          </p:cNvSpPr>
          <p:nvPr/>
        </p:nvSpPr>
        <p:spPr>
          <a:xfrm>
            <a:off x="457200" y="152400"/>
            <a:ext cx="8382000" cy="1371600"/>
          </a:xfrm>
          <a:prstGeom prst="rect">
            <a:avLst/>
          </a:prstGeom>
        </p:spPr>
        <p:txBody>
          <a:bodyPr>
            <a:normAutofit/>
          </a:bodyPr>
          <a:lstStyle/>
          <a:p>
            <a:pPr fontAlgn="auto">
              <a:spcAft>
                <a:spcPts val="0"/>
              </a:spcAft>
              <a:defRPr/>
            </a:pPr>
            <a:r>
              <a:rPr lang="en-US" sz="3600" cap="all" spc="-60" dirty="0">
                <a:latin typeface="+mn-lt"/>
                <a:ea typeface="+mj-ea"/>
                <a:cs typeface="+mj-cs"/>
              </a:rPr>
              <a:t>Supplement c: T-Account Approach (Indirect Method)</a:t>
            </a:r>
          </a:p>
        </p:txBody>
      </p:sp>
      <p:pic>
        <p:nvPicPr>
          <p:cNvPr id="104451" name="Picture 2" descr="http://www.nationalbeverage.com/images/Home_09Logo.jpg"/>
          <p:cNvPicPr>
            <a:picLocks noChangeAspect="1" noChangeArrowheads="1"/>
          </p:cNvPicPr>
          <p:nvPr/>
        </p:nvPicPr>
        <p:blipFill>
          <a:blip r:embed="rId4"/>
          <a:srcRect/>
          <a:stretch>
            <a:fillRect/>
          </a:stretch>
        </p:blipFill>
        <p:spPr bwMode="auto">
          <a:xfrm>
            <a:off x="7162800" y="5410200"/>
            <a:ext cx="1554163" cy="1295400"/>
          </a:xfrm>
          <a:prstGeom prst="rect">
            <a:avLst/>
          </a:prstGeom>
          <a:noFill/>
          <a:ln w="9525">
            <a:noFill/>
            <a:miter lim="800000"/>
            <a:headEnd/>
            <a:tailEnd/>
          </a:ln>
        </p:spPr>
      </p:pic>
      <p:sp>
        <p:nvSpPr>
          <p:cNvPr id="104452" name="Footer Placeholder 4"/>
          <p:cNvSpPr>
            <a:spLocks noGrp="1"/>
          </p:cNvSpPr>
          <p:nvPr>
            <p:ph type="ftr" sz="quarter" idx="10"/>
          </p:nvPr>
        </p:nvSpPr>
        <p:spPr bwMode="auto">
          <a:ln>
            <a:miter lim="800000"/>
            <a:headEnd/>
            <a:tailEnd/>
          </a:ln>
        </p:spPr>
        <p:txBody>
          <a:bodyPr wrap="square" numCol="1" anchor="b" anchorCtr="0" compatLnSpc="1">
            <a:prstTxWarp prst="textNoShape">
              <a:avLst/>
            </a:prstTxWarp>
          </a:bodyPr>
          <a:lstStyle/>
          <a:p>
            <a:pPr fontAlgn="base">
              <a:spcBef>
                <a:spcPct val="0"/>
              </a:spcBef>
              <a:spcAft>
                <a:spcPct val="0"/>
              </a:spcAft>
              <a:defRPr/>
            </a:pPr>
            <a:r>
              <a:rPr lang="en-US"/>
              <a:t>12-</a:t>
            </a:r>
            <a:fld id="{471E2174-E2CB-4921-9910-C04B052DD301}" type="slidenum">
              <a:rPr lang="en-US"/>
              <a:pPr fontAlgn="base">
                <a:spcBef>
                  <a:spcPct val="0"/>
                </a:spcBef>
                <a:spcAft>
                  <a:spcPct val="0"/>
                </a:spcAft>
                <a:defRPr/>
              </a:pPr>
              <a:t>42</a:t>
            </a:fld>
            <a:endParaRPr lang="en-US"/>
          </a:p>
        </p:txBody>
      </p:sp>
    </p:spTree>
  </p:cSld>
  <p:clrMapOvr>
    <a:masterClrMapping/>
  </p:clrMapOvr>
  <p:transition spd="med">
    <p:pull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1143000"/>
          </a:xfrm>
        </p:spPr>
        <p:txBody>
          <a:bodyPr/>
          <a:lstStyle/>
          <a:p>
            <a:pPr eaLnBrk="1" fontAlgn="auto" hangingPunct="1">
              <a:spcAft>
                <a:spcPts val="0"/>
              </a:spcAft>
              <a:defRPr/>
            </a:pPr>
            <a:r>
              <a:rPr lang="en-US" sz="4000" dirty="0" smtClean="0"/>
              <a:t>End of Chapter 12</a:t>
            </a:r>
            <a:endParaRPr lang="en-US" sz="4000" dirty="0"/>
          </a:p>
        </p:txBody>
      </p:sp>
      <p:pic>
        <p:nvPicPr>
          <p:cNvPr id="5" name="Picture 2" descr="C:\Users\jon\AppData\Local\Microsoft\Windows\Temporary Internet Files\Content.IE5\AH1O1YNZ\MP900442359[1].jpg"/>
          <p:cNvPicPr>
            <a:picLocks noChangeAspect="1" noChangeArrowheads="1"/>
          </p:cNvPicPr>
          <p:nvPr/>
        </p:nvPicPr>
        <p:blipFill>
          <a:blip r:embed="rId3"/>
          <a:srcRect/>
          <a:stretch>
            <a:fillRect/>
          </a:stretch>
        </p:blipFill>
        <p:spPr bwMode="auto">
          <a:xfrm>
            <a:off x="2819400" y="1752600"/>
            <a:ext cx="3124200" cy="4686300"/>
          </a:xfrm>
          <a:prstGeom prst="rect">
            <a:avLst/>
          </a:prstGeom>
          <a:ln>
            <a:noFill/>
          </a:ln>
          <a:effectLst>
            <a:outerShdw blurRad="292100" dist="139700" dir="2700000" algn="tl" rotWithShape="0">
              <a:srgbClr val="333333">
                <a:alpha val="65000"/>
              </a:srgbClr>
            </a:outerShdw>
          </a:effectLst>
          <a:extLst/>
        </p:spPr>
      </p:pic>
      <p:sp>
        <p:nvSpPr>
          <p:cNvPr id="106499" name="Footer Placeholder 4"/>
          <p:cNvSpPr>
            <a:spLocks noGrp="1"/>
          </p:cNvSpPr>
          <p:nvPr>
            <p:ph type="ftr" sz="quarter" idx="10"/>
          </p:nvPr>
        </p:nvSpPr>
        <p:spPr bwMode="auto">
          <a:ln>
            <a:miter lim="800000"/>
            <a:headEnd/>
            <a:tailEnd/>
          </a:ln>
        </p:spPr>
        <p:txBody>
          <a:bodyPr wrap="square" numCol="1" anchor="b" anchorCtr="0" compatLnSpc="1">
            <a:prstTxWarp prst="textNoShape">
              <a:avLst/>
            </a:prstTxWarp>
          </a:bodyPr>
          <a:lstStyle/>
          <a:p>
            <a:pPr fontAlgn="base">
              <a:spcBef>
                <a:spcPct val="0"/>
              </a:spcBef>
              <a:spcAft>
                <a:spcPct val="0"/>
              </a:spcAft>
              <a:defRPr/>
            </a:pPr>
            <a:r>
              <a:rPr lang="en-US"/>
              <a:t>12-</a:t>
            </a:r>
            <a:fld id="{CC204105-BB7D-45D8-8127-B001C943EBEB}" type="slidenum">
              <a:rPr lang="en-US"/>
              <a:pPr fontAlgn="base">
                <a:spcBef>
                  <a:spcPct val="0"/>
                </a:spcBef>
                <a:spcAft>
                  <a:spcPct val="0"/>
                </a:spcAft>
                <a:defRPr/>
              </a:pPr>
              <a:t>43</a:t>
            </a:fld>
            <a:endParaRPr lang="en-US"/>
          </a:p>
        </p:txBody>
      </p:sp>
    </p:spTree>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ChangeArrowheads="1"/>
          </p:cNvSpPr>
          <p:nvPr/>
        </p:nvSpPr>
        <p:spPr bwMode="auto">
          <a:xfrm>
            <a:off x="203200" y="368300"/>
            <a:ext cx="8610600" cy="6034088"/>
          </a:xfrm>
          <a:prstGeom prst="rect">
            <a:avLst/>
          </a:prstGeom>
          <a:solidFill>
            <a:srgbClr val="FFFFCC"/>
          </a:solidFill>
          <a:ln w="9525">
            <a:solidFill>
              <a:srgbClr val="000000"/>
            </a:solidFill>
            <a:miter lim="800000"/>
            <a:headEnd/>
            <a:tailEnd/>
          </a:ln>
        </p:spPr>
        <p:txBody>
          <a:bodyPr wrap="none" anchor="ctr"/>
          <a:lstStyle/>
          <a:p>
            <a:endParaRPr lang="en-US"/>
          </a:p>
        </p:txBody>
      </p:sp>
      <p:grpSp>
        <p:nvGrpSpPr>
          <p:cNvPr id="94210" name="Group 25"/>
          <p:cNvGrpSpPr>
            <a:grpSpLocks/>
          </p:cNvGrpSpPr>
          <p:nvPr/>
        </p:nvGrpSpPr>
        <p:grpSpPr bwMode="auto">
          <a:xfrm>
            <a:off x="84138" y="1060450"/>
            <a:ext cx="8772525" cy="2224088"/>
            <a:chOff x="189" y="741"/>
            <a:chExt cx="5526" cy="1401"/>
          </a:xfrm>
        </p:grpSpPr>
        <p:grpSp>
          <p:nvGrpSpPr>
            <p:cNvPr id="94222" name="Group 4"/>
            <p:cNvGrpSpPr>
              <a:grpSpLocks/>
            </p:cNvGrpSpPr>
            <p:nvPr/>
          </p:nvGrpSpPr>
          <p:grpSpPr bwMode="auto">
            <a:xfrm>
              <a:off x="189" y="741"/>
              <a:ext cx="5526" cy="248"/>
              <a:chOff x="189" y="693"/>
              <a:chExt cx="5526" cy="248"/>
            </a:xfrm>
          </p:grpSpPr>
          <p:sp>
            <p:nvSpPr>
              <p:cNvPr id="32789" name="Rectangle 5"/>
              <p:cNvSpPr>
                <a:spLocks noChangeArrowheads="1"/>
              </p:cNvSpPr>
              <p:nvPr/>
            </p:nvSpPr>
            <p:spPr bwMode="auto">
              <a:xfrm>
                <a:off x="2109" y="693"/>
                <a:ext cx="1686" cy="248"/>
              </a:xfrm>
              <a:prstGeom prst="rect">
                <a:avLst/>
              </a:prstGeom>
              <a:noFill/>
              <a:ln w="12700">
                <a:no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2000" b="1" u="sng" dirty="0">
                    <a:solidFill>
                      <a:schemeClr val="accent2">
                        <a:lumMod val="50000"/>
                      </a:schemeClr>
                    </a:solidFill>
                    <a:latin typeface="+mn-lt"/>
                  </a:rPr>
                  <a:t>Investing Activities</a:t>
                </a:r>
              </a:p>
            </p:txBody>
          </p:sp>
          <p:sp>
            <p:nvSpPr>
              <p:cNvPr id="32790" name="Rectangle 6"/>
              <p:cNvSpPr>
                <a:spLocks noChangeArrowheads="1"/>
              </p:cNvSpPr>
              <p:nvPr/>
            </p:nvSpPr>
            <p:spPr bwMode="auto">
              <a:xfrm>
                <a:off x="189" y="693"/>
                <a:ext cx="1686" cy="248"/>
              </a:xfrm>
              <a:prstGeom prst="rect">
                <a:avLst/>
              </a:prstGeom>
              <a:noFill/>
              <a:ln w="12700">
                <a:no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2000" b="1" u="sng" dirty="0">
                    <a:solidFill>
                      <a:schemeClr val="accent2">
                        <a:lumMod val="50000"/>
                      </a:schemeClr>
                    </a:solidFill>
                    <a:latin typeface="+mn-lt"/>
                  </a:rPr>
                  <a:t>Operating Activities</a:t>
                </a:r>
              </a:p>
            </p:txBody>
          </p:sp>
          <p:sp>
            <p:nvSpPr>
              <p:cNvPr id="32791" name="Rectangle 7"/>
              <p:cNvSpPr>
                <a:spLocks noChangeArrowheads="1"/>
              </p:cNvSpPr>
              <p:nvPr/>
            </p:nvSpPr>
            <p:spPr bwMode="auto">
              <a:xfrm>
                <a:off x="4029" y="693"/>
                <a:ext cx="1686" cy="248"/>
              </a:xfrm>
              <a:prstGeom prst="rect">
                <a:avLst/>
              </a:prstGeom>
              <a:noFill/>
              <a:ln w="12700">
                <a:no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2000" b="1" u="sng" dirty="0">
                    <a:solidFill>
                      <a:schemeClr val="accent2">
                        <a:lumMod val="50000"/>
                      </a:schemeClr>
                    </a:solidFill>
                    <a:latin typeface="+mn-lt"/>
                  </a:rPr>
                  <a:t>Financing Activities</a:t>
                </a:r>
              </a:p>
            </p:txBody>
          </p:sp>
        </p:grpSp>
        <p:sp>
          <p:nvSpPr>
            <p:cNvPr id="32783" name="Rectangle 8"/>
            <p:cNvSpPr>
              <a:spLocks noChangeArrowheads="1"/>
            </p:cNvSpPr>
            <p:nvPr/>
          </p:nvSpPr>
          <p:spPr bwMode="auto">
            <a:xfrm>
              <a:off x="1893" y="960"/>
              <a:ext cx="2166" cy="687"/>
            </a:xfrm>
            <a:prstGeom prst="rect">
              <a:avLst/>
            </a:prstGeom>
            <a:noFill/>
            <a:ln w="12700">
              <a:noFill/>
              <a:miter lim="800000"/>
              <a:headEnd/>
              <a:tailEnd/>
            </a:ln>
          </p:spPr>
          <p:txBody>
            <a:bodyPr lIns="90488" tIns="44450" rIns="90488" bIns="44450">
              <a:spAutoFit/>
            </a:bodyPr>
            <a:lstStyle/>
            <a:p>
              <a:pPr algn="ctr" eaLnBrk="0" fontAlgn="auto" hangingPunct="0">
                <a:lnSpc>
                  <a:spcPct val="85000"/>
                </a:lnSpc>
                <a:spcBef>
                  <a:spcPct val="35000"/>
                </a:spcBef>
                <a:spcAft>
                  <a:spcPts val="0"/>
                </a:spcAft>
                <a:defRPr/>
              </a:pPr>
              <a:r>
                <a:rPr lang="en-US" sz="2000" dirty="0">
                  <a:solidFill>
                    <a:schemeClr val="accent2">
                      <a:lumMod val="50000"/>
                    </a:schemeClr>
                  </a:solidFill>
                  <a:latin typeface="+mn-lt"/>
                </a:rPr>
                <a:t>Sale of operational assets</a:t>
              </a:r>
            </a:p>
            <a:p>
              <a:pPr algn="ctr" eaLnBrk="0" fontAlgn="auto" hangingPunct="0">
                <a:lnSpc>
                  <a:spcPct val="85000"/>
                </a:lnSpc>
                <a:spcBef>
                  <a:spcPct val="35000"/>
                </a:spcBef>
                <a:spcAft>
                  <a:spcPts val="0"/>
                </a:spcAft>
                <a:defRPr/>
              </a:pPr>
              <a:r>
                <a:rPr lang="en-US" sz="2000" dirty="0">
                  <a:solidFill>
                    <a:schemeClr val="accent2">
                      <a:lumMod val="50000"/>
                    </a:schemeClr>
                  </a:solidFill>
                  <a:latin typeface="+mn-lt"/>
                </a:rPr>
                <a:t>Sale of investments</a:t>
              </a:r>
            </a:p>
            <a:p>
              <a:pPr algn="ctr" eaLnBrk="0" fontAlgn="auto" hangingPunct="0">
                <a:lnSpc>
                  <a:spcPct val="85000"/>
                </a:lnSpc>
                <a:spcBef>
                  <a:spcPct val="35000"/>
                </a:spcBef>
                <a:spcAft>
                  <a:spcPts val="0"/>
                </a:spcAft>
                <a:defRPr/>
              </a:pPr>
              <a:r>
                <a:rPr lang="en-US" sz="2000" dirty="0">
                  <a:solidFill>
                    <a:schemeClr val="accent2">
                      <a:lumMod val="50000"/>
                    </a:schemeClr>
                  </a:solidFill>
                  <a:latin typeface="+mn-lt"/>
                </a:rPr>
                <a:t>Collections of loans</a:t>
              </a:r>
            </a:p>
          </p:txBody>
        </p:sp>
        <p:sp>
          <p:nvSpPr>
            <p:cNvPr id="32784" name="Rectangle 9"/>
            <p:cNvSpPr>
              <a:spLocks noChangeArrowheads="1"/>
            </p:cNvSpPr>
            <p:nvPr/>
          </p:nvSpPr>
          <p:spPr bwMode="auto">
            <a:xfrm>
              <a:off x="261" y="1132"/>
              <a:ext cx="1494" cy="440"/>
            </a:xfrm>
            <a:prstGeom prst="rect">
              <a:avLst/>
            </a:prstGeom>
            <a:noFill/>
            <a:ln w="12700">
              <a:no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2000" dirty="0">
                  <a:solidFill>
                    <a:schemeClr val="accent2">
                      <a:lumMod val="50000"/>
                    </a:schemeClr>
                  </a:solidFill>
                  <a:latin typeface="+mn-lt"/>
                </a:rPr>
                <a:t>Cash received from revenues</a:t>
              </a:r>
            </a:p>
          </p:txBody>
        </p:sp>
        <p:sp>
          <p:nvSpPr>
            <p:cNvPr id="32785" name="Rectangle 10"/>
            <p:cNvSpPr>
              <a:spLocks noChangeArrowheads="1"/>
            </p:cNvSpPr>
            <p:nvPr/>
          </p:nvSpPr>
          <p:spPr bwMode="auto">
            <a:xfrm>
              <a:off x="4149" y="960"/>
              <a:ext cx="1494" cy="619"/>
            </a:xfrm>
            <a:prstGeom prst="rect">
              <a:avLst/>
            </a:prstGeom>
            <a:noFill/>
            <a:ln w="12700">
              <a:noFill/>
              <a:miter lim="800000"/>
              <a:headEnd/>
              <a:tailEnd/>
            </a:ln>
          </p:spPr>
          <p:txBody>
            <a:bodyPr lIns="90488" tIns="44450" rIns="90488" bIns="44450">
              <a:spAutoFit/>
            </a:bodyPr>
            <a:lstStyle/>
            <a:p>
              <a:pPr algn="ctr" eaLnBrk="0" fontAlgn="auto" hangingPunct="0">
                <a:lnSpc>
                  <a:spcPct val="85000"/>
                </a:lnSpc>
                <a:spcBef>
                  <a:spcPct val="35000"/>
                </a:spcBef>
                <a:spcAft>
                  <a:spcPts val="0"/>
                </a:spcAft>
                <a:defRPr/>
              </a:pPr>
              <a:r>
                <a:rPr lang="en-US" sz="2000" dirty="0">
                  <a:solidFill>
                    <a:schemeClr val="accent2">
                      <a:lumMod val="50000"/>
                    </a:schemeClr>
                  </a:solidFill>
                  <a:latin typeface="+mn-lt"/>
                </a:rPr>
                <a:t>Issuance of stock</a:t>
              </a:r>
            </a:p>
            <a:p>
              <a:pPr algn="ctr" eaLnBrk="0" fontAlgn="auto" hangingPunct="0">
                <a:lnSpc>
                  <a:spcPct val="85000"/>
                </a:lnSpc>
                <a:spcBef>
                  <a:spcPct val="35000"/>
                </a:spcBef>
                <a:spcAft>
                  <a:spcPts val="0"/>
                </a:spcAft>
                <a:defRPr/>
              </a:pPr>
              <a:r>
                <a:rPr lang="en-US" sz="2000" dirty="0">
                  <a:solidFill>
                    <a:schemeClr val="accent2">
                      <a:lumMod val="50000"/>
                    </a:schemeClr>
                  </a:solidFill>
                  <a:latin typeface="+mn-lt"/>
                </a:rPr>
                <a:t>Issuance of bonds and notes</a:t>
              </a:r>
            </a:p>
          </p:txBody>
        </p:sp>
        <p:cxnSp>
          <p:nvCxnSpPr>
            <p:cNvPr id="32786" name="AutoShape 11"/>
            <p:cNvCxnSpPr>
              <a:cxnSpLocks noChangeShapeType="1"/>
              <a:stCxn id="32784" idx="2"/>
              <a:endCxn id="94212" idx="0"/>
            </p:cNvCxnSpPr>
            <p:nvPr/>
          </p:nvCxnSpPr>
          <p:spPr bwMode="auto">
            <a:xfrm rot="16200000" flipH="1">
              <a:off x="1704" y="875"/>
              <a:ext cx="570" cy="1965"/>
            </a:xfrm>
            <a:prstGeom prst="bentConnector3">
              <a:avLst>
                <a:gd name="adj1" fmla="val 50000"/>
              </a:avLst>
            </a:prstGeom>
            <a:noFill/>
            <a:ln w="57150">
              <a:solidFill>
                <a:schemeClr val="accent2">
                  <a:lumMod val="50000"/>
                </a:schemeClr>
              </a:solidFill>
              <a:miter lim="800000"/>
              <a:headEnd/>
              <a:tailEnd type="triangle" w="med" len="med"/>
            </a:ln>
          </p:spPr>
        </p:cxnSp>
        <p:cxnSp>
          <p:nvCxnSpPr>
            <p:cNvPr id="32787" name="AutoShape 12"/>
            <p:cNvCxnSpPr>
              <a:cxnSpLocks noChangeShapeType="1"/>
              <a:stCxn id="32783" idx="2"/>
              <a:endCxn id="94212" idx="0"/>
            </p:cNvCxnSpPr>
            <p:nvPr/>
          </p:nvCxnSpPr>
          <p:spPr bwMode="auto">
            <a:xfrm flipH="1">
              <a:off x="2973" y="1647"/>
              <a:ext cx="3" cy="495"/>
            </a:xfrm>
            <a:prstGeom prst="straightConnector1">
              <a:avLst/>
            </a:prstGeom>
            <a:noFill/>
            <a:ln w="57150">
              <a:solidFill>
                <a:schemeClr val="accent2">
                  <a:lumMod val="50000"/>
                </a:schemeClr>
              </a:solidFill>
              <a:round/>
              <a:headEnd/>
              <a:tailEnd type="triangle" w="med" len="med"/>
            </a:ln>
          </p:spPr>
        </p:cxnSp>
        <p:cxnSp>
          <p:nvCxnSpPr>
            <p:cNvPr id="32788" name="AutoShape 13"/>
            <p:cNvCxnSpPr>
              <a:cxnSpLocks noChangeShapeType="1"/>
              <a:stCxn id="32785" idx="2"/>
              <a:endCxn id="94212" idx="0"/>
            </p:cNvCxnSpPr>
            <p:nvPr/>
          </p:nvCxnSpPr>
          <p:spPr bwMode="auto">
            <a:xfrm rot="5400000">
              <a:off x="3653" y="899"/>
              <a:ext cx="563" cy="1923"/>
            </a:xfrm>
            <a:prstGeom prst="bentConnector3">
              <a:avLst>
                <a:gd name="adj1" fmla="val 50000"/>
              </a:avLst>
            </a:prstGeom>
            <a:noFill/>
            <a:ln w="57150">
              <a:solidFill>
                <a:schemeClr val="accent2">
                  <a:lumMod val="50000"/>
                </a:schemeClr>
              </a:solidFill>
              <a:miter lim="800000"/>
              <a:headEnd/>
              <a:tailEnd type="triangle" w="med" len="med"/>
            </a:ln>
          </p:spPr>
        </p:cxnSp>
      </p:grpSp>
      <p:sp>
        <p:nvSpPr>
          <p:cNvPr id="32772" name="Rectangle 15"/>
          <p:cNvSpPr>
            <a:spLocks noChangeArrowheads="1"/>
          </p:cNvSpPr>
          <p:nvPr/>
        </p:nvSpPr>
        <p:spPr bwMode="auto">
          <a:xfrm>
            <a:off x="3003550" y="444500"/>
            <a:ext cx="3362325" cy="582613"/>
          </a:xfrm>
          <a:prstGeom prst="rect">
            <a:avLst/>
          </a:prstGeom>
          <a:noFill/>
          <a:ln w="12700">
            <a:no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3200" b="1" dirty="0">
                <a:solidFill>
                  <a:schemeClr val="accent2">
                    <a:lumMod val="50000"/>
                  </a:schemeClr>
                </a:solidFill>
                <a:latin typeface="+mn-lt"/>
              </a:rPr>
              <a:t>CASH INFLOWS</a:t>
            </a:r>
          </a:p>
        </p:txBody>
      </p:sp>
      <p:sp>
        <p:nvSpPr>
          <p:cNvPr id="94212" name="Rectangle 16"/>
          <p:cNvSpPr>
            <a:spLocks noChangeArrowheads="1"/>
          </p:cNvSpPr>
          <p:nvPr/>
        </p:nvSpPr>
        <p:spPr bwMode="auto">
          <a:xfrm>
            <a:off x="3089275" y="3284538"/>
            <a:ext cx="2828925" cy="638175"/>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3600" b="1">
                <a:solidFill>
                  <a:srgbClr val="C00000"/>
                </a:solidFill>
              </a:rPr>
              <a:t>Business</a:t>
            </a:r>
          </a:p>
        </p:txBody>
      </p:sp>
      <p:sp>
        <p:nvSpPr>
          <p:cNvPr id="94213" name="Rectangle 17"/>
          <p:cNvSpPr>
            <a:spLocks noChangeArrowheads="1"/>
          </p:cNvSpPr>
          <p:nvPr/>
        </p:nvSpPr>
        <p:spPr bwMode="auto">
          <a:xfrm>
            <a:off x="2770188" y="5861050"/>
            <a:ext cx="3895725" cy="581025"/>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3200" b="1">
                <a:solidFill>
                  <a:srgbClr val="C00000"/>
                </a:solidFill>
              </a:rPr>
              <a:t>CASH OUTFLOWS</a:t>
            </a:r>
          </a:p>
        </p:txBody>
      </p:sp>
      <p:grpSp>
        <p:nvGrpSpPr>
          <p:cNvPr id="94214" name="Group 18"/>
          <p:cNvGrpSpPr>
            <a:grpSpLocks/>
          </p:cNvGrpSpPr>
          <p:nvPr/>
        </p:nvGrpSpPr>
        <p:grpSpPr bwMode="auto">
          <a:xfrm>
            <a:off x="160338" y="4608513"/>
            <a:ext cx="8696325" cy="1219200"/>
            <a:chOff x="237" y="3017"/>
            <a:chExt cx="5478" cy="768"/>
          </a:xfrm>
        </p:grpSpPr>
        <p:sp>
          <p:nvSpPr>
            <p:cNvPr id="94219" name="Rectangle 19"/>
            <p:cNvSpPr>
              <a:spLocks noChangeArrowheads="1"/>
            </p:cNvSpPr>
            <p:nvPr/>
          </p:nvSpPr>
          <p:spPr bwMode="auto">
            <a:xfrm>
              <a:off x="1870" y="3017"/>
              <a:ext cx="2163" cy="768"/>
            </a:xfrm>
            <a:prstGeom prst="rect">
              <a:avLst/>
            </a:prstGeom>
            <a:noFill/>
            <a:ln w="12700">
              <a:noFill/>
              <a:miter lim="800000"/>
              <a:headEnd/>
              <a:tailEnd/>
            </a:ln>
          </p:spPr>
          <p:txBody>
            <a:bodyPr lIns="90488" tIns="44450" rIns="90488" bIns="44450">
              <a:spAutoFit/>
            </a:bodyPr>
            <a:lstStyle/>
            <a:p>
              <a:pPr algn="ctr" eaLnBrk="0" hangingPunct="0">
                <a:lnSpc>
                  <a:spcPct val="80000"/>
                </a:lnSpc>
                <a:spcBef>
                  <a:spcPct val="25000"/>
                </a:spcBef>
              </a:pPr>
              <a:r>
                <a:rPr lang="en-US" sz="2000">
                  <a:solidFill>
                    <a:srgbClr val="C00000"/>
                  </a:solidFill>
                </a:rPr>
                <a:t>Purchase of operational assets</a:t>
              </a:r>
            </a:p>
            <a:p>
              <a:pPr algn="ctr" eaLnBrk="0" hangingPunct="0">
                <a:lnSpc>
                  <a:spcPct val="80000"/>
                </a:lnSpc>
                <a:spcBef>
                  <a:spcPct val="25000"/>
                </a:spcBef>
              </a:pPr>
              <a:r>
                <a:rPr lang="en-US" sz="2000">
                  <a:solidFill>
                    <a:srgbClr val="C00000"/>
                  </a:solidFill>
                </a:rPr>
                <a:t>Purchase of investments</a:t>
              </a:r>
            </a:p>
            <a:p>
              <a:pPr algn="ctr" eaLnBrk="0" hangingPunct="0">
                <a:lnSpc>
                  <a:spcPct val="80000"/>
                </a:lnSpc>
                <a:spcBef>
                  <a:spcPct val="25000"/>
                </a:spcBef>
              </a:pPr>
              <a:r>
                <a:rPr lang="en-US" sz="2000">
                  <a:solidFill>
                    <a:srgbClr val="C00000"/>
                  </a:solidFill>
                </a:rPr>
                <a:t>Loans to others</a:t>
              </a:r>
            </a:p>
          </p:txBody>
        </p:sp>
        <p:sp>
          <p:nvSpPr>
            <p:cNvPr id="94220" name="Rectangle 20"/>
            <p:cNvSpPr>
              <a:spLocks noChangeArrowheads="1"/>
            </p:cNvSpPr>
            <p:nvPr/>
          </p:nvSpPr>
          <p:spPr bwMode="auto">
            <a:xfrm>
              <a:off x="237" y="3017"/>
              <a:ext cx="1494" cy="440"/>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000">
                  <a:solidFill>
                    <a:srgbClr val="C00000"/>
                  </a:solidFill>
                </a:rPr>
                <a:t>Cash paid for expenses</a:t>
              </a:r>
            </a:p>
          </p:txBody>
        </p:sp>
        <p:sp>
          <p:nvSpPr>
            <p:cNvPr id="94221" name="Rectangle 21"/>
            <p:cNvSpPr>
              <a:spLocks noChangeArrowheads="1"/>
            </p:cNvSpPr>
            <p:nvPr/>
          </p:nvSpPr>
          <p:spPr bwMode="auto">
            <a:xfrm>
              <a:off x="4029" y="3017"/>
              <a:ext cx="1686" cy="687"/>
            </a:xfrm>
            <a:prstGeom prst="rect">
              <a:avLst/>
            </a:prstGeom>
            <a:noFill/>
            <a:ln w="12700">
              <a:noFill/>
              <a:miter lim="800000"/>
              <a:headEnd/>
              <a:tailEnd/>
            </a:ln>
          </p:spPr>
          <p:txBody>
            <a:bodyPr lIns="90488" tIns="44450" rIns="90488" bIns="44450">
              <a:spAutoFit/>
            </a:bodyPr>
            <a:lstStyle/>
            <a:p>
              <a:pPr algn="ctr" eaLnBrk="0" hangingPunct="0">
                <a:lnSpc>
                  <a:spcPct val="85000"/>
                </a:lnSpc>
                <a:spcBef>
                  <a:spcPct val="35000"/>
                </a:spcBef>
              </a:pPr>
              <a:r>
                <a:rPr lang="en-US" sz="2000">
                  <a:solidFill>
                    <a:srgbClr val="C00000"/>
                  </a:solidFill>
                </a:rPr>
                <a:t>Payment of dividends</a:t>
              </a:r>
            </a:p>
            <a:p>
              <a:pPr algn="ctr" eaLnBrk="0" hangingPunct="0">
                <a:lnSpc>
                  <a:spcPct val="85000"/>
                </a:lnSpc>
                <a:spcBef>
                  <a:spcPct val="35000"/>
                </a:spcBef>
              </a:pPr>
              <a:r>
                <a:rPr lang="en-US" sz="2000">
                  <a:solidFill>
                    <a:srgbClr val="C00000"/>
                  </a:solidFill>
                </a:rPr>
                <a:t>Repurchase of stock</a:t>
              </a:r>
            </a:p>
            <a:p>
              <a:pPr algn="ctr" eaLnBrk="0" hangingPunct="0">
                <a:lnSpc>
                  <a:spcPct val="85000"/>
                </a:lnSpc>
                <a:spcBef>
                  <a:spcPct val="35000"/>
                </a:spcBef>
              </a:pPr>
              <a:r>
                <a:rPr lang="en-US" sz="2000">
                  <a:solidFill>
                    <a:srgbClr val="C00000"/>
                  </a:solidFill>
                </a:rPr>
                <a:t>Repayment of debt</a:t>
              </a:r>
            </a:p>
          </p:txBody>
        </p:sp>
      </p:grpSp>
      <p:cxnSp>
        <p:nvCxnSpPr>
          <p:cNvPr id="94215" name="AutoShape 23"/>
          <p:cNvCxnSpPr>
            <a:cxnSpLocks noChangeShapeType="1"/>
          </p:cNvCxnSpPr>
          <p:nvPr/>
        </p:nvCxnSpPr>
        <p:spPr bwMode="auto">
          <a:xfrm rot="5400000">
            <a:off x="2584450" y="2684463"/>
            <a:ext cx="685800" cy="3162300"/>
          </a:xfrm>
          <a:prstGeom prst="bentConnector3">
            <a:avLst>
              <a:gd name="adj1" fmla="val 50000"/>
            </a:avLst>
          </a:prstGeom>
          <a:noFill/>
          <a:ln w="57150">
            <a:solidFill>
              <a:srgbClr val="C00000"/>
            </a:solidFill>
            <a:miter lim="800000"/>
            <a:headEnd/>
            <a:tailEnd type="triangle" w="med" len="med"/>
          </a:ln>
        </p:spPr>
      </p:cxnSp>
      <p:cxnSp>
        <p:nvCxnSpPr>
          <p:cNvPr id="94216" name="AutoShape 24"/>
          <p:cNvCxnSpPr>
            <a:cxnSpLocks noChangeShapeType="1"/>
          </p:cNvCxnSpPr>
          <p:nvPr/>
        </p:nvCxnSpPr>
        <p:spPr bwMode="auto">
          <a:xfrm rot="16200000" flipH="1">
            <a:off x="5670550" y="2760663"/>
            <a:ext cx="685800" cy="3009900"/>
          </a:xfrm>
          <a:prstGeom prst="bentConnector3">
            <a:avLst>
              <a:gd name="adj1" fmla="val 50000"/>
            </a:avLst>
          </a:prstGeom>
          <a:noFill/>
          <a:ln w="57150">
            <a:solidFill>
              <a:srgbClr val="C00000"/>
            </a:solidFill>
            <a:miter lim="800000"/>
            <a:headEnd/>
            <a:tailEnd type="triangle" w="med" len="med"/>
          </a:ln>
        </p:spPr>
      </p:cxnSp>
      <p:cxnSp>
        <p:nvCxnSpPr>
          <p:cNvPr id="94217" name="AutoShape 12"/>
          <p:cNvCxnSpPr>
            <a:cxnSpLocks noChangeShapeType="1"/>
          </p:cNvCxnSpPr>
          <p:nvPr/>
        </p:nvCxnSpPr>
        <p:spPr bwMode="auto">
          <a:xfrm rot="5400000">
            <a:off x="4114800" y="4214813"/>
            <a:ext cx="785813" cy="1587"/>
          </a:xfrm>
          <a:prstGeom prst="straightConnector1">
            <a:avLst/>
          </a:prstGeom>
          <a:noFill/>
          <a:ln w="57150">
            <a:solidFill>
              <a:srgbClr val="C00000"/>
            </a:solidFill>
            <a:round/>
            <a:headEnd/>
            <a:tailEnd type="triangle" w="med" len="med"/>
          </a:ln>
        </p:spPr>
      </p:cxnSp>
      <p:sp>
        <p:nvSpPr>
          <p:cNvPr id="94218" name="Footer Placeholder 4"/>
          <p:cNvSpPr>
            <a:spLocks noGrp="1"/>
          </p:cNvSpPr>
          <p:nvPr>
            <p:ph type="ftr" sz="quarter" idx="10"/>
          </p:nvPr>
        </p:nvSpPr>
        <p:spPr bwMode="auto">
          <a:ln>
            <a:miter lim="800000"/>
            <a:headEnd/>
            <a:tailEnd/>
          </a:ln>
        </p:spPr>
        <p:txBody>
          <a:bodyPr wrap="square" numCol="1" anchor="b" anchorCtr="0" compatLnSpc="1">
            <a:prstTxWarp prst="textNoShape">
              <a:avLst/>
            </a:prstTxWarp>
          </a:bodyPr>
          <a:lstStyle/>
          <a:p>
            <a:pPr fontAlgn="base">
              <a:spcBef>
                <a:spcPct val="0"/>
              </a:spcBef>
              <a:spcAft>
                <a:spcPct val="0"/>
              </a:spcAft>
              <a:defRPr/>
            </a:pPr>
            <a:r>
              <a:rPr lang="en-US"/>
              <a:t>12-</a:t>
            </a:r>
            <a:fld id="{2D607BF3-E73E-4A4B-BBB2-AA971EDAD342}" type="slidenum">
              <a:rPr lang="en-US"/>
              <a:pPr fontAlgn="base">
                <a:spcBef>
                  <a:spcPct val="0"/>
                </a:spcBef>
                <a:spcAft>
                  <a:spcPct val="0"/>
                </a:spcAft>
                <a:defRPr/>
              </a:pPr>
              <a:t>5</a:t>
            </a:fld>
            <a:endParaRPr lang="en-US"/>
          </a:p>
        </p:txBody>
      </p:sp>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6580188" y="4116388"/>
            <a:ext cx="2401887" cy="2522537"/>
            <a:chOff x="4145" y="2593"/>
            <a:chExt cx="1513" cy="1589"/>
          </a:xfrm>
        </p:grpSpPr>
        <p:cxnSp>
          <p:nvCxnSpPr>
            <p:cNvPr id="22533" name="AutoShape 9"/>
            <p:cNvCxnSpPr>
              <a:cxnSpLocks noChangeShapeType="1"/>
              <a:stCxn id="18442" idx="2"/>
            </p:cNvCxnSpPr>
            <p:nvPr/>
          </p:nvCxnSpPr>
          <p:spPr bwMode="auto">
            <a:xfrm rot="5400000">
              <a:off x="4188" y="3461"/>
              <a:ext cx="678" cy="763"/>
            </a:xfrm>
            <a:prstGeom prst="bentConnector2">
              <a:avLst/>
            </a:prstGeom>
            <a:noFill/>
            <a:ln w="76200">
              <a:solidFill>
                <a:schemeClr val="tx2"/>
              </a:solidFill>
              <a:miter lim="800000"/>
              <a:headEnd/>
              <a:tailEnd type="triangle" w="med" len="med"/>
            </a:ln>
          </p:spPr>
        </p:cxnSp>
        <p:sp>
          <p:nvSpPr>
            <p:cNvPr id="18442" name="Text Box 10"/>
            <p:cNvSpPr txBox="1">
              <a:spLocks noChangeArrowheads="1"/>
            </p:cNvSpPr>
            <p:nvPr/>
          </p:nvSpPr>
          <p:spPr bwMode="auto">
            <a:xfrm>
              <a:off x="4160" y="2593"/>
              <a:ext cx="1498" cy="911"/>
            </a:xfrm>
            <a:prstGeom prst="rect">
              <a:avLst/>
            </a:prstGeom>
            <a:solidFill>
              <a:schemeClr val="accent3">
                <a:lumMod val="40000"/>
                <a:lumOff val="60000"/>
              </a:schemeClr>
            </a:solidFill>
            <a:ln w="9525">
              <a:solidFill>
                <a:schemeClr val="tx1"/>
              </a:solidFill>
              <a:miter lim="800000"/>
              <a:headEnd/>
              <a:tailEnd/>
            </a:ln>
            <a:effectLst/>
          </p:spPr>
          <p:txBody>
            <a:bodyPr>
              <a:spAutoFit/>
            </a:bodyPr>
            <a:lstStyle/>
            <a:p>
              <a:pPr algn="ctr" eaLnBrk="0" fontAlgn="auto" hangingPunct="0">
                <a:spcBef>
                  <a:spcPct val="50000"/>
                </a:spcBef>
                <a:spcAft>
                  <a:spcPts val="0"/>
                </a:spcAft>
                <a:defRPr/>
              </a:pPr>
              <a:r>
                <a:rPr lang="en-US" sz="2200" dirty="0">
                  <a:latin typeface="+mn-lt"/>
                  <a:cs typeface="Arial" pitchFamily="34" charset="0"/>
                </a:rPr>
                <a:t>This ending cash balance should agree with the balance sheet. </a:t>
              </a:r>
            </a:p>
          </p:txBody>
        </p:sp>
      </p:grpSp>
      <p:sp>
        <p:nvSpPr>
          <p:cNvPr id="22530" name="Footer Placeholder 4"/>
          <p:cNvSpPr>
            <a:spLocks noGrp="1"/>
          </p:cNvSpPr>
          <p:nvPr>
            <p:ph type="ftr" sz="quarter" idx="10"/>
          </p:nvPr>
        </p:nvSpPr>
        <p:spPr bwMode="auto">
          <a:ln>
            <a:miter lim="800000"/>
            <a:headEnd/>
            <a:tailEnd/>
          </a:ln>
        </p:spPr>
        <p:txBody>
          <a:bodyPr wrap="square" numCol="1" anchor="b" anchorCtr="0" compatLnSpc="1">
            <a:prstTxWarp prst="textNoShape">
              <a:avLst/>
            </a:prstTxWarp>
          </a:bodyPr>
          <a:lstStyle/>
          <a:p>
            <a:pPr fontAlgn="base">
              <a:spcBef>
                <a:spcPct val="0"/>
              </a:spcBef>
              <a:spcAft>
                <a:spcPct val="0"/>
              </a:spcAft>
              <a:defRPr/>
            </a:pPr>
            <a:r>
              <a:rPr lang="en-US"/>
              <a:t>12-</a:t>
            </a:r>
            <a:fld id="{1EAAD7E9-9D70-4EDF-8292-91A9A2831942}" type="slidenum">
              <a:rPr lang="en-US"/>
              <a:pPr fontAlgn="base">
                <a:spcBef>
                  <a:spcPct val="0"/>
                </a:spcBef>
                <a:spcAft>
                  <a:spcPct val="0"/>
                </a:spcAft>
                <a:defRPr/>
              </a:pPr>
              <a:t>6</a:t>
            </a:fld>
            <a:endParaRPr lang="en-US"/>
          </a:p>
        </p:txBody>
      </p:sp>
      <p:pic>
        <p:nvPicPr>
          <p:cNvPr id="22531" name="Picture 3"/>
          <p:cNvPicPr>
            <a:picLocks noChangeAspect="1" noChangeArrowheads="1"/>
          </p:cNvPicPr>
          <p:nvPr/>
        </p:nvPicPr>
        <p:blipFill>
          <a:blip r:embed="rId3"/>
          <a:srcRect/>
          <a:stretch>
            <a:fillRect/>
          </a:stretch>
        </p:blipFill>
        <p:spPr bwMode="auto">
          <a:xfrm>
            <a:off x="76200" y="76200"/>
            <a:ext cx="6492875" cy="6727825"/>
          </a:xfrm>
          <a:prstGeom prst="rect">
            <a:avLst/>
          </a:prstGeom>
          <a:noFill/>
          <a:ln w="9525">
            <a:solidFill>
              <a:schemeClr val="tx1"/>
            </a:solidFill>
            <a:miter lim="800000"/>
            <a:headEnd/>
            <a:tailEnd/>
          </a:ln>
        </p:spPr>
      </p:pic>
      <p:pic>
        <p:nvPicPr>
          <p:cNvPr id="22532" name="Picture 2" descr="http://www.nationalbeverage.com/images/Home_09Logo.jpg"/>
          <p:cNvPicPr>
            <a:picLocks noChangeAspect="1" noChangeArrowheads="1"/>
          </p:cNvPicPr>
          <p:nvPr/>
        </p:nvPicPr>
        <p:blipFill>
          <a:blip r:embed="rId4"/>
          <a:srcRect/>
          <a:stretch>
            <a:fillRect/>
          </a:stretch>
        </p:blipFill>
        <p:spPr bwMode="auto">
          <a:xfrm>
            <a:off x="7086600" y="1143000"/>
            <a:ext cx="1554163" cy="1295400"/>
          </a:xfrm>
          <a:prstGeom prst="rect">
            <a:avLst/>
          </a:prstGeom>
          <a:noFill/>
          <a:ln w="9525">
            <a:noFill/>
            <a:miter lim="800000"/>
            <a:headEnd/>
            <a:tailEnd/>
          </a:ln>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fontAlgn="auto" hangingPunct="1">
              <a:spcAft>
                <a:spcPts val="0"/>
              </a:spcAft>
              <a:defRPr/>
            </a:pPr>
            <a:r>
              <a:rPr lang="en-US" dirty="0" smtClean="0"/>
              <a:t>Direct Method vs. Indirect Method</a:t>
            </a:r>
          </a:p>
        </p:txBody>
      </p:sp>
      <p:grpSp>
        <p:nvGrpSpPr>
          <p:cNvPr id="2" name="Group 4"/>
          <p:cNvGrpSpPr>
            <a:grpSpLocks/>
          </p:cNvGrpSpPr>
          <p:nvPr/>
        </p:nvGrpSpPr>
        <p:grpSpPr bwMode="auto">
          <a:xfrm>
            <a:off x="762000" y="1752600"/>
            <a:ext cx="2590800" cy="3308350"/>
            <a:chOff x="384" y="1536"/>
            <a:chExt cx="1632" cy="2084"/>
          </a:xfrm>
        </p:grpSpPr>
        <p:sp>
          <p:nvSpPr>
            <p:cNvPr id="24587" name="Text Box 5"/>
            <p:cNvSpPr txBox="1">
              <a:spLocks noChangeArrowheads="1"/>
            </p:cNvSpPr>
            <p:nvPr/>
          </p:nvSpPr>
          <p:spPr bwMode="auto">
            <a:xfrm>
              <a:off x="384" y="2631"/>
              <a:ext cx="1632" cy="989"/>
            </a:xfrm>
            <a:prstGeom prst="rect">
              <a:avLst/>
            </a:prstGeom>
            <a:solidFill>
              <a:srgbClr val="EBFFFF"/>
            </a:solidFill>
            <a:ln w="9525">
              <a:solidFill>
                <a:schemeClr val="tx1"/>
              </a:solidFill>
              <a:miter lim="800000"/>
              <a:headEnd/>
              <a:tailEnd/>
            </a:ln>
          </p:spPr>
          <p:txBody>
            <a:bodyPr>
              <a:spAutoFit/>
            </a:bodyPr>
            <a:lstStyle/>
            <a:p>
              <a:pPr algn="ctr">
                <a:spcBef>
                  <a:spcPct val="50000"/>
                </a:spcBef>
              </a:pPr>
              <a:r>
                <a:rPr lang="en-US" sz="2400" b="1"/>
                <a:t>Reports the cash effects of each operating activity</a:t>
              </a:r>
            </a:p>
          </p:txBody>
        </p:sp>
        <p:sp>
          <p:nvSpPr>
            <p:cNvPr id="24588" name="Line 6"/>
            <p:cNvSpPr>
              <a:spLocks noChangeShapeType="1"/>
            </p:cNvSpPr>
            <p:nvPr/>
          </p:nvSpPr>
          <p:spPr bwMode="auto">
            <a:xfrm>
              <a:off x="1200" y="1536"/>
              <a:ext cx="0" cy="480"/>
            </a:xfrm>
            <a:prstGeom prst="line">
              <a:avLst/>
            </a:prstGeom>
            <a:noFill/>
            <a:ln w="38100">
              <a:solidFill>
                <a:schemeClr val="tx1"/>
              </a:solidFill>
              <a:miter lim="800000"/>
              <a:headEnd/>
              <a:tailEnd type="triangle" w="med" len="med"/>
            </a:ln>
          </p:spPr>
          <p:txBody>
            <a:bodyPr wrap="none"/>
            <a:lstStyle/>
            <a:p>
              <a:endParaRPr lang="en-US"/>
            </a:p>
          </p:txBody>
        </p:sp>
        <p:cxnSp>
          <p:nvCxnSpPr>
            <p:cNvPr id="24589" name="AutoShape 7"/>
            <p:cNvCxnSpPr>
              <a:cxnSpLocks noChangeShapeType="1"/>
              <a:endCxn id="24587" idx="0"/>
            </p:cNvCxnSpPr>
            <p:nvPr/>
          </p:nvCxnSpPr>
          <p:spPr bwMode="auto">
            <a:xfrm>
              <a:off x="1200" y="2208"/>
              <a:ext cx="0" cy="423"/>
            </a:xfrm>
            <a:prstGeom prst="straightConnector1">
              <a:avLst/>
            </a:prstGeom>
            <a:noFill/>
            <a:ln w="38100">
              <a:solidFill>
                <a:schemeClr val="tx1"/>
              </a:solidFill>
              <a:miter lim="800000"/>
              <a:headEnd/>
              <a:tailEnd type="triangle" w="med" len="med"/>
            </a:ln>
          </p:spPr>
        </p:cxnSp>
        <p:sp>
          <p:nvSpPr>
            <p:cNvPr id="24590" name="Text Box 8"/>
            <p:cNvSpPr txBox="1">
              <a:spLocks noChangeArrowheads="1"/>
            </p:cNvSpPr>
            <p:nvPr/>
          </p:nvSpPr>
          <p:spPr bwMode="auto">
            <a:xfrm>
              <a:off x="384" y="2016"/>
              <a:ext cx="1632" cy="291"/>
            </a:xfrm>
            <a:prstGeom prst="rect">
              <a:avLst/>
            </a:prstGeom>
            <a:solidFill>
              <a:srgbClr val="EBFFFF"/>
            </a:solidFill>
            <a:ln w="9525">
              <a:solidFill>
                <a:schemeClr val="tx1"/>
              </a:solidFill>
              <a:miter lim="800000"/>
              <a:headEnd/>
              <a:tailEnd/>
            </a:ln>
          </p:spPr>
          <p:txBody>
            <a:bodyPr>
              <a:spAutoFit/>
            </a:bodyPr>
            <a:lstStyle/>
            <a:p>
              <a:pPr algn="ctr">
                <a:spcBef>
                  <a:spcPct val="50000"/>
                </a:spcBef>
              </a:pPr>
              <a:r>
                <a:rPr lang="en-US" sz="2400" b="1"/>
                <a:t>Direct Method</a:t>
              </a:r>
            </a:p>
          </p:txBody>
        </p:sp>
      </p:grpSp>
      <p:grpSp>
        <p:nvGrpSpPr>
          <p:cNvPr id="3" name="Group 9"/>
          <p:cNvGrpSpPr>
            <a:grpSpLocks/>
          </p:cNvGrpSpPr>
          <p:nvPr/>
        </p:nvGrpSpPr>
        <p:grpSpPr bwMode="auto">
          <a:xfrm>
            <a:off x="5715000" y="1784350"/>
            <a:ext cx="2590800" cy="3586163"/>
            <a:chOff x="3504" y="1554"/>
            <a:chExt cx="1632" cy="2328"/>
          </a:xfrm>
        </p:grpSpPr>
        <p:sp>
          <p:nvSpPr>
            <p:cNvPr id="24583" name="Text Box 10"/>
            <p:cNvSpPr txBox="1">
              <a:spLocks noChangeArrowheads="1"/>
            </p:cNvSpPr>
            <p:nvPr/>
          </p:nvSpPr>
          <p:spPr bwMode="auto">
            <a:xfrm>
              <a:off x="3504" y="2631"/>
              <a:ext cx="1632" cy="1251"/>
            </a:xfrm>
            <a:prstGeom prst="rect">
              <a:avLst/>
            </a:prstGeom>
            <a:solidFill>
              <a:srgbClr val="CCFFCC"/>
            </a:solidFill>
            <a:ln w="9525">
              <a:solidFill>
                <a:schemeClr val="tx1"/>
              </a:solidFill>
              <a:miter lim="800000"/>
              <a:headEnd/>
              <a:tailEnd/>
            </a:ln>
          </p:spPr>
          <p:txBody>
            <a:bodyPr>
              <a:spAutoFit/>
            </a:bodyPr>
            <a:lstStyle/>
            <a:p>
              <a:pPr algn="ctr">
                <a:spcBef>
                  <a:spcPct val="50000"/>
                </a:spcBef>
              </a:pPr>
              <a:r>
                <a:rPr lang="en-US" sz="2400" b="1"/>
                <a:t>Starts with accrual net income and converts to cash basis</a:t>
              </a:r>
            </a:p>
          </p:txBody>
        </p:sp>
        <p:sp>
          <p:nvSpPr>
            <p:cNvPr id="24584" name="Line 11"/>
            <p:cNvSpPr>
              <a:spLocks noChangeShapeType="1"/>
            </p:cNvSpPr>
            <p:nvPr/>
          </p:nvSpPr>
          <p:spPr bwMode="auto">
            <a:xfrm>
              <a:off x="4320" y="1554"/>
              <a:ext cx="0" cy="480"/>
            </a:xfrm>
            <a:prstGeom prst="line">
              <a:avLst/>
            </a:prstGeom>
            <a:noFill/>
            <a:ln w="38100">
              <a:solidFill>
                <a:schemeClr val="tx1"/>
              </a:solidFill>
              <a:miter lim="800000"/>
              <a:headEnd/>
              <a:tailEnd type="triangle" w="med" len="med"/>
            </a:ln>
          </p:spPr>
          <p:txBody>
            <a:bodyPr wrap="none"/>
            <a:lstStyle/>
            <a:p>
              <a:endParaRPr lang="en-US"/>
            </a:p>
          </p:txBody>
        </p:sp>
        <p:cxnSp>
          <p:nvCxnSpPr>
            <p:cNvPr id="24585" name="AutoShape 12"/>
            <p:cNvCxnSpPr>
              <a:cxnSpLocks noChangeShapeType="1"/>
              <a:endCxn id="24583" idx="0"/>
            </p:cNvCxnSpPr>
            <p:nvPr/>
          </p:nvCxnSpPr>
          <p:spPr bwMode="auto">
            <a:xfrm>
              <a:off x="4320" y="2226"/>
              <a:ext cx="0" cy="405"/>
            </a:xfrm>
            <a:prstGeom prst="straightConnector1">
              <a:avLst/>
            </a:prstGeom>
            <a:noFill/>
            <a:ln w="38100">
              <a:solidFill>
                <a:schemeClr val="tx1"/>
              </a:solidFill>
              <a:miter lim="800000"/>
              <a:headEnd/>
              <a:tailEnd type="triangle" w="med" len="med"/>
            </a:ln>
          </p:spPr>
        </p:cxnSp>
        <p:sp>
          <p:nvSpPr>
            <p:cNvPr id="24586" name="Text Box 13"/>
            <p:cNvSpPr txBox="1">
              <a:spLocks noChangeArrowheads="1"/>
            </p:cNvSpPr>
            <p:nvPr/>
          </p:nvSpPr>
          <p:spPr bwMode="auto">
            <a:xfrm>
              <a:off x="3504" y="2028"/>
              <a:ext cx="1632" cy="303"/>
            </a:xfrm>
            <a:prstGeom prst="rect">
              <a:avLst/>
            </a:prstGeom>
            <a:solidFill>
              <a:srgbClr val="CCFFCC"/>
            </a:solidFill>
            <a:ln w="9525">
              <a:solidFill>
                <a:schemeClr val="tx1"/>
              </a:solidFill>
              <a:miter lim="800000"/>
              <a:headEnd/>
              <a:tailEnd/>
            </a:ln>
          </p:spPr>
          <p:txBody>
            <a:bodyPr>
              <a:spAutoFit/>
            </a:bodyPr>
            <a:lstStyle/>
            <a:p>
              <a:pPr algn="ctr">
                <a:spcBef>
                  <a:spcPct val="50000"/>
                </a:spcBef>
              </a:pPr>
              <a:r>
                <a:rPr lang="en-US" sz="2400" b="1"/>
                <a:t>Indirect Method</a:t>
              </a:r>
            </a:p>
          </p:txBody>
        </p:sp>
      </p:grpSp>
      <p:sp>
        <p:nvSpPr>
          <p:cNvPr id="24580" name="Text Box 14"/>
          <p:cNvSpPr txBox="1">
            <a:spLocks noChangeArrowheads="1"/>
          </p:cNvSpPr>
          <p:nvPr/>
        </p:nvSpPr>
        <p:spPr bwMode="auto">
          <a:xfrm>
            <a:off x="381000" y="5410200"/>
            <a:ext cx="8305800" cy="1196975"/>
          </a:xfrm>
          <a:prstGeom prst="rect">
            <a:avLst/>
          </a:prstGeom>
          <a:solidFill>
            <a:srgbClr val="FFEBD7"/>
          </a:solidFill>
          <a:ln w="9525">
            <a:solidFill>
              <a:schemeClr val="tx1"/>
            </a:solidFill>
            <a:miter lim="800000"/>
            <a:headEnd/>
            <a:tailEnd/>
          </a:ln>
        </p:spPr>
        <p:txBody>
          <a:bodyPr>
            <a:spAutoFit/>
          </a:bodyPr>
          <a:lstStyle/>
          <a:p>
            <a:pPr algn="ctr">
              <a:spcBef>
                <a:spcPct val="30000"/>
              </a:spcBef>
            </a:pPr>
            <a:r>
              <a:rPr lang="en-US" sz="2400" b="1"/>
              <a:t>Note that no matter which format is used, the same amount of net cash flows from operating activities is generated.</a:t>
            </a:r>
          </a:p>
        </p:txBody>
      </p:sp>
      <p:sp>
        <p:nvSpPr>
          <p:cNvPr id="24581" name="Footer Placeholder 4"/>
          <p:cNvSpPr>
            <a:spLocks noGrp="1"/>
          </p:cNvSpPr>
          <p:nvPr>
            <p:ph type="ftr" sz="quarter" idx="10"/>
          </p:nvPr>
        </p:nvSpPr>
        <p:spPr bwMode="auto">
          <a:ln>
            <a:miter lim="800000"/>
            <a:headEnd/>
            <a:tailEnd/>
          </a:ln>
        </p:spPr>
        <p:txBody>
          <a:bodyPr wrap="square" numCol="1" anchor="b" anchorCtr="0" compatLnSpc="1">
            <a:prstTxWarp prst="textNoShape">
              <a:avLst/>
            </a:prstTxWarp>
          </a:bodyPr>
          <a:lstStyle/>
          <a:p>
            <a:pPr fontAlgn="base">
              <a:spcBef>
                <a:spcPct val="0"/>
              </a:spcBef>
              <a:spcAft>
                <a:spcPct val="0"/>
              </a:spcAft>
              <a:defRPr/>
            </a:pPr>
            <a:r>
              <a:rPr lang="en-US"/>
              <a:t>12-</a:t>
            </a:r>
            <a:fld id="{87C028F7-57C9-418E-97CF-E5C6C119277D}" type="slidenum">
              <a:rPr lang="en-US"/>
              <a:pPr fontAlgn="base">
                <a:spcBef>
                  <a:spcPct val="0"/>
                </a:spcBef>
                <a:spcAft>
                  <a:spcPct val="0"/>
                </a:spcAft>
                <a:defRPr/>
              </a:pPr>
              <a:t>7</a:t>
            </a:fld>
            <a:endParaRPr lang="en-US"/>
          </a:p>
        </p:txBody>
      </p:sp>
      <p:sp>
        <p:nvSpPr>
          <p:cNvPr id="24582" name="Text Box 3"/>
          <p:cNvSpPr txBox="1">
            <a:spLocks noChangeArrowheads="1"/>
          </p:cNvSpPr>
          <p:nvPr/>
        </p:nvSpPr>
        <p:spPr bwMode="auto">
          <a:xfrm>
            <a:off x="609600" y="1595438"/>
            <a:ext cx="7924800" cy="461962"/>
          </a:xfrm>
          <a:prstGeom prst="rect">
            <a:avLst/>
          </a:prstGeom>
          <a:solidFill>
            <a:srgbClr val="FFEBD7"/>
          </a:solidFill>
          <a:ln w="9525">
            <a:solidFill>
              <a:schemeClr val="tx1"/>
            </a:solidFill>
            <a:miter lim="800000"/>
            <a:headEnd/>
            <a:tailEnd/>
          </a:ln>
        </p:spPr>
        <p:txBody>
          <a:bodyPr>
            <a:spAutoFit/>
          </a:bodyPr>
          <a:lstStyle/>
          <a:p>
            <a:pPr algn="ctr">
              <a:spcBef>
                <a:spcPct val="50000"/>
              </a:spcBef>
            </a:pPr>
            <a:r>
              <a:rPr lang="en-US" sz="2400" b="1"/>
              <a:t>Two Formats for Reporting Operating Activities</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Top)">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2"/>
          <p:cNvSpPr>
            <a:spLocks noGrp="1" noChangeArrowheads="1"/>
          </p:cNvSpPr>
          <p:nvPr>
            <p:ph type="title"/>
          </p:nvPr>
        </p:nvSpPr>
        <p:spPr/>
        <p:txBody>
          <a:bodyPr/>
          <a:lstStyle/>
          <a:p>
            <a:pPr eaLnBrk="1" fontAlgn="auto" hangingPunct="1">
              <a:spcAft>
                <a:spcPts val="0"/>
              </a:spcAft>
              <a:defRPr/>
            </a:pPr>
            <a:r>
              <a:rPr lang="en-US" dirty="0" smtClean="0"/>
              <a:t>Cash Flows from Operating Activities</a:t>
            </a:r>
          </a:p>
        </p:txBody>
      </p:sp>
      <p:sp>
        <p:nvSpPr>
          <p:cNvPr id="59395" name="Rectangle 3"/>
          <p:cNvSpPr>
            <a:spLocks noChangeArrowheads="1"/>
          </p:cNvSpPr>
          <p:nvPr/>
        </p:nvSpPr>
        <p:spPr bwMode="auto">
          <a:xfrm>
            <a:off x="6548438" y="2643188"/>
            <a:ext cx="2143125" cy="2538412"/>
          </a:xfrm>
          <a:prstGeom prst="rect">
            <a:avLst/>
          </a:prstGeom>
          <a:solidFill>
            <a:srgbClr val="CCFFCC"/>
          </a:solidFill>
          <a:ln w="12700">
            <a:solidFill>
              <a:schemeClr val="tx1"/>
            </a:solidFill>
            <a:miter lim="800000"/>
            <a:headEnd/>
            <a:tailEnd/>
          </a:ln>
          <a:effectLst>
            <a:outerShdw dist="107763" dir="2700000" algn="ctr" rotWithShape="0">
              <a:schemeClr val="bg2"/>
            </a:outerShdw>
          </a:effectLst>
        </p:spPr>
        <p:txBody>
          <a:bodyPr lIns="90488" tIns="44450" rIns="90488" bIns="44450">
            <a:spAutoFit/>
          </a:bodyPr>
          <a:lstStyle/>
          <a:p>
            <a:pPr algn="ctr" eaLnBrk="0" fontAlgn="auto" hangingPunct="0">
              <a:spcBef>
                <a:spcPct val="50000"/>
              </a:spcBef>
              <a:spcAft>
                <a:spcPts val="0"/>
              </a:spcAft>
              <a:defRPr/>
            </a:pPr>
            <a:r>
              <a:rPr lang="en-US" sz="3200" b="1" dirty="0">
                <a:latin typeface="+mn-lt"/>
                <a:cs typeface="Arial" pitchFamily="34" charset="0"/>
              </a:rPr>
              <a:t>Cash Flows from Operating Activities</a:t>
            </a:r>
          </a:p>
        </p:txBody>
      </p:sp>
      <p:grpSp>
        <p:nvGrpSpPr>
          <p:cNvPr id="2" name="Group 4"/>
          <p:cNvGrpSpPr>
            <a:grpSpLocks/>
          </p:cNvGrpSpPr>
          <p:nvPr/>
        </p:nvGrpSpPr>
        <p:grpSpPr bwMode="auto">
          <a:xfrm>
            <a:off x="463550" y="1447800"/>
            <a:ext cx="5988050" cy="2184400"/>
            <a:chOff x="292" y="960"/>
            <a:chExt cx="3772" cy="1376"/>
          </a:xfrm>
        </p:grpSpPr>
        <p:sp>
          <p:nvSpPr>
            <p:cNvPr id="59397" name="Rectangle 5"/>
            <p:cNvSpPr>
              <a:spLocks noChangeArrowheads="1"/>
            </p:cNvSpPr>
            <p:nvPr/>
          </p:nvSpPr>
          <p:spPr bwMode="auto">
            <a:xfrm>
              <a:off x="292" y="1036"/>
              <a:ext cx="2824" cy="1264"/>
            </a:xfrm>
            <a:prstGeom prst="rect">
              <a:avLst/>
            </a:prstGeom>
            <a:solidFill>
              <a:srgbClr val="C8FEC8"/>
            </a:solidFill>
            <a:ln w="12700">
              <a:solidFill>
                <a:schemeClr val="tx1"/>
              </a:solidFill>
              <a:miter lim="800000"/>
              <a:headEnd/>
              <a:tailEnd/>
            </a:ln>
            <a:effectLst>
              <a:outerShdw dist="107763" dir="2700000" algn="ctr" rotWithShape="0">
                <a:schemeClr val="bg2"/>
              </a:outerShdw>
            </a:effectLst>
          </p:spPr>
          <p:txBody>
            <a:bodyPr lIns="90488" tIns="44450" rIns="90488" bIns="44450"/>
            <a:lstStyle/>
            <a:p>
              <a:pPr marL="342900" indent="-342900" algn="ctr" eaLnBrk="0" fontAlgn="auto" hangingPunct="0">
                <a:lnSpc>
                  <a:spcPct val="85000"/>
                </a:lnSpc>
                <a:spcBef>
                  <a:spcPct val="20000"/>
                </a:spcBef>
                <a:spcAft>
                  <a:spcPts val="0"/>
                </a:spcAft>
                <a:buClr>
                  <a:schemeClr val="tx1"/>
                </a:buClr>
                <a:buSzPct val="80000"/>
                <a:buFont typeface="Wingdings" pitchFamily="-112" charset="2"/>
                <a:buNone/>
                <a:defRPr/>
              </a:pPr>
              <a:r>
                <a:rPr lang="en-US" sz="2400" b="1" u="sng" dirty="0">
                  <a:solidFill>
                    <a:srgbClr val="00CC00"/>
                  </a:solidFill>
                  <a:latin typeface="+mn-lt"/>
                  <a:cs typeface="Arial" pitchFamily="34" charset="0"/>
                </a:rPr>
                <a:t>Inflows</a:t>
              </a:r>
            </a:p>
            <a:p>
              <a:pPr marL="342900" indent="-342900" eaLnBrk="0" fontAlgn="auto" hangingPunct="0">
                <a:lnSpc>
                  <a:spcPct val="85000"/>
                </a:lnSpc>
                <a:spcBef>
                  <a:spcPct val="20000"/>
                </a:spcBef>
                <a:spcAft>
                  <a:spcPts val="0"/>
                </a:spcAft>
                <a:buClr>
                  <a:schemeClr val="tx1"/>
                </a:buClr>
                <a:buSzPct val="80000"/>
                <a:buFont typeface="Wingdings" pitchFamily="-112" charset="2"/>
                <a:buNone/>
                <a:defRPr/>
              </a:pPr>
              <a:r>
                <a:rPr lang="en-US" sz="2400" b="1" dirty="0">
                  <a:solidFill>
                    <a:srgbClr val="00AE00"/>
                  </a:solidFill>
                  <a:latin typeface="+mn-lt"/>
                  <a:cs typeface="Arial" pitchFamily="34" charset="0"/>
                </a:rPr>
                <a:t> </a:t>
              </a:r>
              <a:r>
                <a:rPr lang="en-US" sz="2400" b="1" dirty="0">
                  <a:latin typeface="+mn-lt"/>
                  <a:cs typeface="Arial" pitchFamily="34" charset="0"/>
                </a:rPr>
                <a:t>Cash received from:</a:t>
              </a:r>
            </a:p>
            <a:p>
              <a:pPr marL="342900" indent="-342900" eaLnBrk="0" fontAlgn="auto" hangingPunct="0">
                <a:lnSpc>
                  <a:spcPct val="85000"/>
                </a:lnSpc>
                <a:spcBef>
                  <a:spcPct val="20000"/>
                </a:spcBef>
                <a:spcAft>
                  <a:spcPts val="0"/>
                </a:spcAft>
                <a:buClr>
                  <a:schemeClr val="tx1"/>
                </a:buClr>
                <a:buSzPct val="80000"/>
                <a:buFont typeface="Wingdings" pitchFamily="-112" charset="2"/>
                <a:buChar char="l"/>
                <a:defRPr/>
              </a:pPr>
              <a:r>
                <a:rPr lang="en-US" sz="2400" dirty="0">
                  <a:latin typeface="+mn-lt"/>
                  <a:cs typeface="Arial" pitchFamily="34" charset="0"/>
                </a:rPr>
                <a:t>Customers</a:t>
              </a:r>
            </a:p>
            <a:p>
              <a:pPr marL="342900" indent="-342900" eaLnBrk="0" fontAlgn="auto" hangingPunct="0">
                <a:lnSpc>
                  <a:spcPct val="85000"/>
                </a:lnSpc>
                <a:spcBef>
                  <a:spcPct val="20000"/>
                </a:spcBef>
                <a:spcAft>
                  <a:spcPts val="0"/>
                </a:spcAft>
                <a:buClr>
                  <a:schemeClr val="tx1"/>
                </a:buClr>
                <a:buSzPct val="80000"/>
                <a:buFont typeface="Wingdings" pitchFamily="-112" charset="2"/>
                <a:buChar char="l"/>
                <a:defRPr/>
              </a:pPr>
              <a:r>
                <a:rPr lang="en-US" sz="2400" dirty="0">
                  <a:latin typeface="+mn-lt"/>
                  <a:cs typeface="Arial" pitchFamily="34" charset="0"/>
                </a:rPr>
                <a:t>Dividends and interest on investments</a:t>
              </a:r>
            </a:p>
          </p:txBody>
        </p:sp>
        <p:grpSp>
          <p:nvGrpSpPr>
            <p:cNvPr id="3139" name="Group 6"/>
            <p:cNvGrpSpPr>
              <a:grpSpLocks/>
            </p:cNvGrpSpPr>
            <p:nvPr/>
          </p:nvGrpSpPr>
          <p:grpSpPr bwMode="auto">
            <a:xfrm>
              <a:off x="2688" y="960"/>
              <a:ext cx="803" cy="672"/>
              <a:chOff x="2688" y="960"/>
              <a:chExt cx="803" cy="672"/>
            </a:xfrm>
          </p:grpSpPr>
          <p:graphicFrame>
            <p:nvGraphicFramePr>
              <p:cNvPr id="3125" name="Object 53">
                <a:hlinkClick r:id="" action="ppaction://ole?verb=0"/>
              </p:cNvPr>
              <p:cNvGraphicFramePr>
                <a:graphicFrameLocks/>
              </p:cNvGraphicFramePr>
              <p:nvPr/>
            </p:nvGraphicFramePr>
            <p:xfrm>
              <a:off x="2778" y="1422"/>
              <a:ext cx="595" cy="108"/>
            </p:xfrm>
            <a:graphic>
              <a:graphicData uri="http://schemas.openxmlformats.org/presentationml/2006/ole">
                <p:oleObj spid="_x0000_s3125" name="Clip" r:id="rId4" imgW="2283555" imgH="982858" progId="">
                  <p:embed/>
                </p:oleObj>
              </a:graphicData>
            </a:graphic>
          </p:graphicFrame>
          <p:grpSp>
            <p:nvGrpSpPr>
              <p:cNvPr id="3142" name="Group 8"/>
              <p:cNvGrpSpPr>
                <a:grpSpLocks/>
              </p:cNvGrpSpPr>
              <p:nvPr/>
            </p:nvGrpSpPr>
            <p:grpSpPr bwMode="auto">
              <a:xfrm>
                <a:off x="2688" y="960"/>
                <a:ext cx="803" cy="672"/>
                <a:chOff x="2688" y="960"/>
                <a:chExt cx="803" cy="672"/>
              </a:xfrm>
            </p:grpSpPr>
            <p:graphicFrame>
              <p:nvGraphicFramePr>
                <p:cNvPr id="3126" name="Object 54"/>
                <p:cNvGraphicFramePr>
                  <a:graphicFrameLocks/>
                </p:cNvGraphicFramePr>
                <p:nvPr/>
              </p:nvGraphicFramePr>
              <p:xfrm>
                <a:off x="2688" y="960"/>
                <a:ext cx="803" cy="672"/>
              </p:xfrm>
              <a:graphic>
                <a:graphicData uri="http://schemas.openxmlformats.org/presentationml/2006/ole">
                  <p:oleObj spid="_x0000_s3126" name="Clip" r:id="rId5" imgW="6338570" imgH="6010910" progId="">
                    <p:embed/>
                  </p:oleObj>
                </a:graphicData>
              </a:graphic>
            </p:graphicFrame>
            <p:graphicFrame>
              <p:nvGraphicFramePr>
                <p:cNvPr id="3127" name="Object 55"/>
                <p:cNvGraphicFramePr>
                  <a:graphicFrameLocks/>
                </p:cNvGraphicFramePr>
                <p:nvPr/>
              </p:nvGraphicFramePr>
              <p:xfrm>
                <a:off x="2712" y="1408"/>
                <a:ext cx="595" cy="180"/>
              </p:xfrm>
              <a:graphic>
                <a:graphicData uri="http://schemas.openxmlformats.org/presentationml/2006/ole">
                  <p:oleObj spid="_x0000_s3127" name="Clip" r:id="rId6" imgW="2283555" imgH="982858" progId="">
                    <p:embed/>
                  </p:oleObj>
                </a:graphicData>
              </a:graphic>
            </p:graphicFrame>
          </p:grpSp>
        </p:grpSp>
        <p:sp>
          <p:nvSpPr>
            <p:cNvPr id="3140" name="Line 11"/>
            <p:cNvSpPr>
              <a:spLocks noChangeShapeType="1"/>
            </p:cNvSpPr>
            <p:nvPr/>
          </p:nvSpPr>
          <p:spPr bwMode="auto">
            <a:xfrm>
              <a:off x="3136" y="1696"/>
              <a:ext cx="928" cy="640"/>
            </a:xfrm>
            <a:prstGeom prst="line">
              <a:avLst/>
            </a:prstGeom>
            <a:noFill/>
            <a:ln w="50800">
              <a:solidFill>
                <a:srgbClr val="009900"/>
              </a:solidFill>
              <a:round/>
              <a:headEnd/>
              <a:tailEnd type="triangle" w="med" len="med"/>
            </a:ln>
          </p:spPr>
          <p:txBody>
            <a:bodyPr wrap="none" anchor="ctr"/>
            <a:lstStyle/>
            <a:p>
              <a:endParaRPr lang="en-US"/>
            </a:p>
          </p:txBody>
        </p:sp>
        <p:sp>
          <p:nvSpPr>
            <p:cNvPr id="3141" name="Rectangle 12"/>
            <p:cNvSpPr>
              <a:spLocks noChangeArrowheads="1"/>
            </p:cNvSpPr>
            <p:nvPr/>
          </p:nvSpPr>
          <p:spPr bwMode="auto">
            <a:xfrm>
              <a:off x="3529" y="1681"/>
              <a:ext cx="286" cy="444"/>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4000">
                  <a:solidFill>
                    <a:srgbClr val="009900"/>
                  </a:solidFill>
                </a:rPr>
                <a:t>+</a:t>
              </a:r>
            </a:p>
          </p:txBody>
        </p:sp>
      </p:grpSp>
      <p:grpSp>
        <p:nvGrpSpPr>
          <p:cNvPr id="5" name="Group 20"/>
          <p:cNvGrpSpPr>
            <a:grpSpLocks/>
          </p:cNvGrpSpPr>
          <p:nvPr/>
        </p:nvGrpSpPr>
        <p:grpSpPr bwMode="auto">
          <a:xfrm>
            <a:off x="488950" y="3778250"/>
            <a:ext cx="5988050" cy="2851150"/>
            <a:chOff x="308" y="2428"/>
            <a:chExt cx="3772" cy="1796"/>
          </a:xfrm>
        </p:grpSpPr>
        <p:sp>
          <p:nvSpPr>
            <p:cNvPr id="59406" name="Rectangle 14"/>
            <p:cNvSpPr>
              <a:spLocks noChangeArrowheads="1"/>
            </p:cNvSpPr>
            <p:nvPr/>
          </p:nvSpPr>
          <p:spPr bwMode="auto">
            <a:xfrm>
              <a:off x="308" y="2428"/>
              <a:ext cx="2824" cy="1796"/>
            </a:xfrm>
            <a:prstGeom prst="rect">
              <a:avLst/>
            </a:prstGeom>
            <a:solidFill>
              <a:srgbClr val="FFFFCC"/>
            </a:solidFill>
            <a:ln w="12700">
              <a:solidFill>
                <a:schemeClr val="tx1"/>
              </a:solidFill>
              <a:miter lim="800000"/>
              <a:headEnd/>
              <a:tailEnd/>
            </a:ln>
            <a:effectLst>
              <a:outerShdw dist="107763" dir="2700000" algn="ctr" rotWithShape="0">
                <a:schemeClr val="bg2"/>
              </a:outerShdw>
            </a:effectLst>
          </p:spPr>
          <p:txBody>
            <a:bodyPr lIns="90488" tIns="44450" rIns="90488" bIns="44450"/>
            <a:lstStyle/>
            <a:p>
              <a:pPr marL="342900" indent="-342900" algn="ctr" eaLnBrk="0" fontAlgn="auto" hangingPunct="0">
                <a:lnSpc>
                  <a:spcPct val="85000"/>
                </a:lnSpc>
                <a:spcBef>
                  <a:spcPct val="20000"/>
                </a:spcBef>
                <a:spcAft>
                  <a:spcPts val="0"/>
                </a:spcAft>
                <a:buClr>
                  <a:srgbClr val="000000"/>
                </a:buClr>
                <a:buSzPct val="80000"/>
                <a:buFont typeface="Wingdings" pitchFamily="-112" charset="2"/>
                <a:buNone/>
                <a:defRPr/>
              </a:pPr>
              <a:r>
                <a:rPr lang="en-US" sz="2400" b="1" u="sng" dirty="0">
                  <a:solidFill>
                    <a:srgbClr val="FC0128"/>
                  </a:solidFill>
                  <a:latin typeface="+mn-lt"/>
                  <a:cs typeface="Arial" pitchFamily="34" charset="0"/>
                </a:rPr>
                <a:t>Outflows</a:t>
              </a:r>
              <a:r>
                <a:rPr lang="en-US" sz="2400" b="1" dirty="0">
                  <a:solidFill>
                    <a:schemeClr val="folHlink"/>
                  </a:solidFill>
                  <a:latin typeface="+mn-lt"/>
                  <a:cs typeface="Arial" pitchFamily="34" charset="0"/>
                </a:rPr>
                <a:t> </a:t>
              </a:r>
            </a:p>
            <a:p>
              <a:pPr marL="342900" indent="-342900" eaLnBrk="0" fontAlgn="auto" hangingPunct="0">
                <a:lnSpc>
                  <a:spcPct val="85000"/>
                </a:lnSpc>
                <a:spcBef>
                  <a:spcPct val="20000"/>
                </a:spcBef>
                <a:spcAft>
                  <a:spcPts val="0"/>
                </a:spcAft>
                <a:buClr>
                  <a:srgbClr val="000000"/>
                </a:buClr>
                <a:buSzPct val="80000"/>
                <a:buFont typeface="Wingdings" pitchFamily="-112" charset="2"/>
                <a:buNone/>
                <a:defRPr/>
              </a:pPr>
              <a:r>
                <a:rPr lang="en-US" sz="2400" b="1" dirty="0">
                  <a:latin typeface="+mn-lt"/>
                  <a:cs typeface="Arial" pitchFamily="34" charset="0"/>
                </a:rPr>
                <a:t>Cash paid for:</a:t>
              </a:r>
              <a:endParaRPr lang="en-US" sz="2400" dirty="0">
                <a:latin typeface="+mn-lt"/>
                <a:cs typeface="Arial" pitchFamily="34" charset="0"/>
              </a:endParaRPr>
            </a:p>
            <a:p>
              <a:pPr marL="342900" indent="-342900" eaLnBrk="0" fontAlgn="auto" hangingPunct="0">
                <a:lnSpc>
                  <a:spcPct val="85000"/>
                </a:lnSpc>
                <a:spcBef>
                  <a:spcPct val="20000"/>
                </a:spcBef>
                <a:spcAft>
                  <a:spcPts val="0"/>
                </a:spcAft>
                <a:buClr>
                  <a:srgbClr val="000000"/>
                </a:buClr>
                <a:buSzPct val="80000"/>
                <a:buFont typeface="Wingdings" pitchFamily="-112" charset="2"/>
                <a:buChar char="l"/>
                <a:defRPr/>
              </a:pPr>
              <a:r>
                <a:rPr lang="en-US" sz="2400" dirty="0">
                  <a:latin typeface="+mn-lt"/>
                  <a:cs typeface="Arial" pitchFamily="34" charset="0"/>
                </a:rPr>
                <a:t>Purchase of goods for resale and services (electricity, etc.)</a:t>
              </a:r>
            </a:p>
            <a:p>
              <a:pPr marL="342900" indent="-342900" eaLnBrk="0" fontAlgn="auto" hangingPunct="0">
                <a:lnSpc>
                  <a:spcPct val="85000"/>
                </a:lnSpc>
                <a:spcBef>
                  <a:spcPct val="20000"/>
                </a:spcBef>
                <a:spcAft>
                  <a:spcPts val="0"/>
                </a:spcAft>
                <a:buClr>
                  <a:srgbClr val="000000"/>
                </a:buClr>
                <a:buSzPct val="80000"/>
                <a:buFont typeface="Wingdings" pitchFamily="-112" charset="2"/>
                <a:buChar char="l"/>
                <a:defRPr/>
              </a:pPr>
              <a:r>
                <a:rPr lang="en-US" sz="2400" dirty="0">
                  <a:latin typeface="+mn-lt"/>
                  <a:cs typeface="Arial" pitchFamily="34" charset="0"/>
                </a:rPr>
                <a:t>Salaries and wages</a:t>
              </a:r>
            </a:p>
            <a:p>
              <a:pPr marL="342900" indent="-342900" eaLnBrk="0" fontAlgn="auto" hangingPunct="0">
                <a:lnSpc>
                  <a:spcPct val="85000"/>
                </a:lnSpc>
                <a:spcBef>
                  <a:spcPct val="20000"/>
                </a:spcBef>
                <a:spcAft>
                  <a:spcPts val="0"/>
                </a:spcAft>
                <a:buClr>
                  <a:srgbClr val="000000"/>
                </a:buClr>
                <a:buSzPct val="80000"/>
                <a:buFont typeface="Wingdings" pitchFamily="-112" charset="2"/>
                <a:buChar char="l"/>
                <a:defRPr/>
              </a:pPr>
              <a:r>
                <a:rPr lang="en-US" sz="2400" dirty="0">
                  <a:latin typeface="+mn-lt"/>
                  <a:cs typeface="Arial" pitchFamily="34" charset="0"/>
                </a:rPr>
                <a:t>Income taxes</a:t>
              </a:r>
            </a:p>
            <a:p>
              <a:pPr marL="342900" indent="-342900" eaLnBrk="0" fontAlgn="auto" hangingPunct="0">
                <a:lnSpc>
                  <a:spcPct val="85000"/>
                </a:lnSpc>
                <a:spcBef>
                  <a:spcPct val="20000"/>
                </a:spcBef>
                <a:spcAft>
                  <a:spcPts val="0"/>
                </a:spcAft>
                <a:buClr>
                  <a:srgbClr val="000000"/>
                </a:buClr>
                <a:buSzPct val="80000"/>
                <a:buFont typeface="Wingdings" pitchFamily="-112" charset="2"/>
                <a:buChar char="l"/>
                <a:defRPr/>
              </a:pPr>
              <a:r>
                <a:rPr lang="en-US" sz="2400" dirty="0">
                  <a:latin typeface="+mn-lt"/>
                  <a:cs typeface="Arial" pitchFamily="34" charset="0"/>
                </a:rPr>
                <a:t>Interest on liabilities</a:t>
              </a:r>
            </a:p>
          </p:txBody>
        </p:sp>
        <p:grpSp>
          <p:nvGrpSpPr>
            <p:cNvPr id="3135" name="Group 15"/>
            <p:cNvGrpSpPr>
              <a:grpSpLocks/>
            </p:cNvGrpSpPr>
            <p:nvPr/>
          </p:nvGrpSpPr>
          <p:grpSpPr bwMode="auto">
            <a:xfrm>
              <a:off x="3152" y="2720"/>
              <a:ext cx="928" cy="704"/>
              <a:chOff x="3136" y="2720"/>
              <a:chExt cx="928" cy="704"/>
            </a:xfrm>
          </p:grpSpPr>
          <p:sp>
            <p:nvSpPr>
              <p:cNvPr id="3136" name="Line 16"/>
              <p:cNvSpPr>
                <a:spLocks noChangeShapeType="1"/>
              </p:cNvSpPr>
              <p:nvPr/>
            </p:nvSpPr>
            <p:spPr bwMode="auto">
              <a:xfrm flipV="1">
                <a:off x="3136" y="2720"/>
                <a:ext cx="928" cy="704"/>
              </a:xfrm>
              <a:prstGeom prst="line">
                <a:avLst/>
              </a:prstGeom>
              <a:noFill/>
              <a:ln w="50800">
                <a:solidFill>
                  <a:srgbClr val="FC0128"/>
                </a:solidFill>
                <a:round/>
                <a:headEnd/>
                <a:tailEnd type="triangle" w="med" len="med"/>
              </a:ln>
            </p:spPr>
            <p:txBody>
              <a:bodyPr wrap="none" anchor="ctr"/>
              <a:lstStyle/>
              <a:p>
                <a:endParaRPr lang="en-US"/>
              </a:p>
            </p:txBody>
          </p:sp>
          <p:sp>
            <p:nvSpPr>
              <p:cNvPr id="3137" name="Rectangle 17"/>
              <p:cNvSpPr>
                <a:spLocks noChangeArrowheads="1"/>
              </p:cNvSpPr>
              <p:nvPr/>
            </p:nvSpPr>
            <p:spPr bwMode="auto">
              <a:xfrm>
                <a:off x="3529" y="2832"/>
                <a:ext cx="286" cy="444"/>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4000" b="1">
                    <a:solidFill>
                      <a:srgbClr val="FF3300"/>
                    </a:solidFill>
                  </a:rPr>
                  <a:t>_</a:t>
                </a:r>
              </a:p>
            </p:txBody>
          </p:sp>
        </p:grpSp>
        <p:graphicFrame>
          <p:nvGraphicFramePr>
            <p:cNvPr id="3128" name="Object 56"/>
            <p:cNvGraphicFramePr>
              <a:graphicFrameLocks/>
            </p:cNvGraphicFramePr>
            <p:nvPr/>
          </p:nvGraphicFramePr>
          <p:xfrm>
            <a:off x="2765" y="3504"/>
            <a:ext cx="803" cy="672"/>
          </p:xfrm>
          <a:graphic>
            <a:graphicData uri="http://schemas.openxmlformats.org/presentationml/2006/ole">
              <p:oleObj spid="_x0000_s3128" name="Clip" r:id="rId7" imgW="6338570" imgH="6010910" progId="">
                <p:embed/>
              </p:oleObj>
            </a:graphicData>
          </a:graphic>
        </p:graphicFrame>
      </p:grpSp>
      <p:sp>
        <p:nvSpPr>
          <p:cNvPr id="3129" name="Footer Placeholder 4"/>
          <p:cNvSpPr>
            <a:spLocks noGrp="1"/>
          </p:cNvSpPr>
          <p:nvPr>
            <p:ph type="ftr" sz="quarter" idx="10"/>
          </p:nvPr>
        </p:nvSpPr>
        <p:spPr bwMode="auto">
          <a:ln>
            <a:miter lim="800000"/>
            <a:headEnd/>
            <a:tailEnd/>
          </a:ln>
        </p:spPr>
        <p:txBody>
          <a:bodyPr wrap="square" numCol="1" anchor="b" anchorCtr="0" compatLnSpc="1">
            <a:prstTxWarp prst="textNoShape">
              <a:avLst/>
            </a:prstTxWarp>
          </a:bodyPr>
          <a:lstStyle/>
          <a:p>
            <a:pPr fontAlgn="base">
              <a:spcBef>
                <a:spcPct val="0"/>
              </a:spcBef>
              <a:spcAft>
                <a:spcPct val="0"/>
              </a:spcAft>
              <a:defRPr/>
            </a:pPr>
            <a:r>
              <a:rPr lang="en-US"/>
              <a:t>12-</a:t>
            </a:r>
            <a:fld id="{396E38DE-B3B3-4F6B-9862-DD0CC000AAF9}" type="slidenum">
              <a:rPr lang="en-US"/>
              <a:pPr fontAlgn="base">
                <a:spcBef>
                  <a:spcPct val="0"/>
                </a:spcBef>
                <a:spcAft>
                  <a:spcPct val="0"/>
                </a:spcAft>
                <a:defRPr/>
              </a:pPr>
              <a:t>8</a:t>
            </a:fld>
            <a:endParaRPr lang="en-US"/>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9395"/>
                                        </p:tgtEl>
                                        <p:attrNameLst>
                                          <p:attrName>style.visibility</p:attrName>
                                        </p:attrNameLst>
                                      </p:cBhvr>
                                      <p:to>
                                        <p:strVal val="visible"/>
                                      </p:to>
                                    </p:set>
                                    <p:animEffect transition="in" filter="slide(fromLeft)">
                                      <p:cBhvr>
                                        <p:cTn id="7" dur="500"/>
                                        <p:tgtEl>
                                          <p:spTgt spid="593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6529388" y="3017838"/>
            <a:ext cx="2143125" cy="2538412"/>
          </a:xfrm>
          <a:prstGeom prst="rect">
            <a:avLst/>
          </a:prstGeom>
          <a:solidFill>
            <a:srgbClr val="CCFFCC"/>
          </a:solidFill>
          <a:ln w="12700">
            <a:solidFill>
              <a:schemeClr val="tx1"/>
            </a:solidFill>
            <a:miter lim="800000"/>
            <a:headEnd/>
            <a:tailEnd/>
          </a:ln>
          <a:effectLst>
            <a:outerShdw dist="107763" dir="2700000" algn="ctr" rotWithShape="0">
              <a:schemeClr val="bg2"/>
            </a:outerShdw>
          </a:effectLst>
        </p:spPr>
        <p:txBody>
          <a:bodyPr lIns="90488" tIns="44450" rIns="90488" bIns="44450">
            <a:spAutoFit/>
          </a:bodyPr>
          <a:lstStyle/>
          <a:p>
            <a:pPr algn="ctr" eaLnBrk="0" fontAlgn="auto" hangingPunct="0">
              <a:spcBef>
                <a:spcPct val="50000"/>
              </a:spcBef>
              <a:spcAft>
                <a:spcPts val="0"/>
              </a:spcAft>
              <a:defRPr/>
            </a:pPr>
            <a:r>
              <a:rPr lang="en-US" sz="3200" b="1" dirty="0">
                <a:latin typeface="+mn-lt"/>
                <a:cs typeface="Arial" pitchFamily="34" charset="0"/>
              </a:rPr>
              <a:t>Cash Flows from Investing Activities</a:t>
            </a:r>
          </a:p>
        </p:txBody>
      </p:sp>
      <p:grpSp>
        <p:nvGrpSpPr>
          <p:cNvPr id="29698" name="Group 3"/>
          <p:cNvGrpSpPr>
            <a:grpSpLocks/>
          </p:cNvGrpSpPr>
          <p:nvPr/>
        </p:nvGrpSpPr>
        <p:grpSpPr bwMode="auto">
          <a:xfrm>
            <a:off x="4978400" y="2820988"/>
            <a:ext cx="1473200" cy="1039812"/>
            <a:chOff x="3136" y="1681"/>
            <a:chExt cx="928" cy="655"/>
          </a:xfrm>
        </p:grpSpPr>
        <p:sp>
          <p:nvSpPr>
            <p:cNvPr id="29708" name="Line 4"/>
            <p:cNvSpPr>
              <a:spLocks noChangeShapeType="1"/>
            </p:cNvSpPr>
            <p:nvPr/>
          </p:nvSpPr>
          <p:spPr bwMode="auto">
            <a:xfrm>
              <a:off x="3136" y="1696"/>
              <a:ext cx="928" cy="640"/>
            </a:xfrm>
            <a:prstGeom prst="line">
              <a:avLst/>
            </a:prstGeom>
            <a:noFill/>
            <a:ln w="50800">
              <a:solidFill>
                <a:srgbClr val="009900"/>
              </a:solidFill>
              <a:round/>
              <a:headEnd/>
              <a:tailEnd type="triangle" w="med" len="med"/>
            </a:ln>
          </p:spPr>
          <p:txBody>
            <a:bodyPr wrap="none" anchor="ctr"/>
            <a:lstStyle/>
            <a:p>
              <a:endParaRPr lang="en-US"/>
            </a:p>
          </p:txBody>
        </p:sp>
        <p:sp>
          <p:nvSpPr>
            <p:cNvPr id="29709" name="Rectangle 5"/>
            <p:cNvSpPr>
              <a:spLocks noChangeArrowheads="1"/>
            </p:cNvSpPr>
            <p:nvPr/>
          </p:nvSpPr>
          <p:spPr bwMode="auto">
            <a:xfrm>
              <a:off x="3529" y="1681"/>
              <a:ext cx="286" cy="444"/>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4000">
                  <a:solidFill>
                    <a:srgbClr val="009900"/>
                  </a:solidFill>
                </a:rPr>
                <a:t>+</a:t>
              </a:r>
            </a:p>
          </p:txBody>
        </p:sp>
      </p:grpSp>
      <p:sp>
        <p:nvSpPr>
          <p:cNvPr id="4101" name="Rectangle 7"/>
          <p:cNvSpPr>
            <a:spLocks noGrp="1" noChangeArrowheads="1"/>
          </p:cNvSpPr>
          <p:nvPr>
            <p:ph type="title"/>
          </p:nvPr>
        </p:nvSpPr>
        <p:spPr/>
        <p:txBody>
          <a:bodyPr/>
          <a:lstStyle/>
          <a:p>
            <a:pPr eaLnBrk="1" fontAlgn="auto" hangingPunct="1">
              <a:spcAft>
                <a:spcPts val="0"/>
              </a:spcAft>
              <a:defRPr/>
            </a:pPr>
            <a:r>
              <a:rPr lang="en-US" dirty="0" smtClean="0"/>
              <a:t>Cash Flows from Investing Activities</a:t>
            </a:r>
          </a:p>
        </p:txBody>
      </p:sp>
      <p:sp>
        <p:nvSpPr>
          <p:cNvPr id="65544" name="Rectangle 8"/>
          <p:cNvSpPr>
            <a:spLocks noGrp="1" noChangeArrowheads="1"/>
          </p:cNvSpPr>
          <p:nvPr>
            <p:ph type="body" idx="4294967295"/>
          </p:nvPr>
        </p:nvSpPr>
        <p:spPr>
          <a:xfrm>
            <a:off x="193675" y="1600200"/>
            <a:ext cx="4940300" cy="2590800"/>
          </a:xfrm>
          <a:solidFill>
            <a:srgbClr val="C8FEC8"/>
          </a:solidFill>
          <a:ln w="12700" cap="flat">
            <a:solidFill>
              <a:srgbClr val="000000"/>
            </a:solidFill>
          </a:ln>
          <a:effectLst>
            <a:outerShdw dist="107763" dir="2700000" algn="ctr" rotWithShape="0">
              <a:schemeClr val="bg2"/>
            </a:outerShdw>
          </a:effectLst>
        </p:spPr>
        <p:txBody>
          <a:bodyPr lIns="90488" tIns="44450" rIns="90488" bIns="44450" rtlCol="0">
            <a:normAutofit/>
          </a:bodyPr>
          <a:lstStyle/>
          <a:p>
            <a:pPr algn="ctr" eaLnBrk="1" fontAlgn="auto" hangingPunct="1">
              <a:lnSpc>
                <a:spcPct val="85000"/>
              </a:lnSpc>
              <a:buClr>
                <a:schemeClr val="tx1"/>
              </a:buClr>
              <a:buSzPct val="80000"/>
              <a:buFont typeface="Wingdings" pitchFamily="-112" charset="2"/>
              <a:buNone/>
              <a:defRPr/>
            </a:pPr>
            <a:r>
              <a:rPr lang="en-US" sz="2400" b="1" u="sng" dirty="0">
                <a:solidFill>
                  <a:srgbClr val="00CC00"/>
                </a:solidFill>
                <a:cs typeface="Arial" pitchFamily="34" charset="0"/>
              </a:rPr>
              <a:t>Inflows</a:t>
            </a:r>
          </a:p>
          <a:p>
            <a:pPr marL="342900" indent="-342900" fontAlgn="auto">
              <a:lnSpc>
                <a:spcPct val="85000"/>
              </a:lnSpc>
              <a:buClr>
                <a:srgbClr val="000000"/>
              </a:buClr>
              <a:buSzPct val="80000"/>
              <a:buFont typeface="Arial" pitchFamily="34" charset="0"/>
              <a:buNone/>
              <a:defRPr/>
            </a:pPr>
            <a:r>
              <a:rPr lang="en-US" sz="2400" b="1" dirty="0">
                <a:solidFill>
                  <a:srgbClr val="00AE00"/>
                </a:solidFill>
                <a:cs typeface="Arial" pitchFamily="34" charset="0"/>
              </a:rPr>
              <a:t> </a:t>
            </a:r>
            <a:r>
              <a:rPr lang="en-US" sz="2400" b="1" dirty="0">
                <a:cs typeface="Arial" pitchFamily="34" charset="0"/>
              </a:rPr>
              <a:t>Cash received from</a:t>
            </a:r>
            <a:r>
              <a:rPr lang="en-US" sz="2400" b="1" dirty="0" smtClean="0">
                <a:cs typeface="Arial" pitchFamily="34" charset="0"/>
              </a:rPr>
              <a:t>:</a:t>
            </a:r>
            <a:endParaRPr lang="en-US" sz="2400" dirty="0" smtClean="0">
              <a:cs typeface="Arial" pitchFamily="34" charset="0"/>
            </a:endParaRPr>
          </a:p>
          <a:p>
            <a:pPr marL="342900" indent="-342900" fontAlgn="auto">
              <a:lnSpc>
                <a:spcPct val="85000"/>
              </a:lnSpc>
              <a:buClr>
                <a:srgbClr val="000000"/>
              </a:buClr>
              <a:buSzPct val="80000"/>
              <a:buFont typeface="Wingdings" pitchFamily="-112" charset="2"/>
              <a:buChar char="l"/>
              <a:defRPr/>
            </a:pPr>
            <a:r>
              <a:rPr lang="en-US" sz="2400" dirty="0" smtClean="0">
                <a:cs typeface="Arial" pitchFamily="34" charset="0"/>
              </a:rPr>
              <a:t>Sale or disposal </a:t>
            </a:r>
            <a:r>
              <a:rPr lang="en-US" sz="2400" dirty="0">
                <a:cs typeface="Arial" pitchFamily="34" charset="0"/>
              </a:rPr>
              <a:t>of property</a:t>
            </a:r>
            <a:r>
              <a:rPr lang="en-US" sz="2400" dirty="0" smtClean="0">
                <a:cs typeface="Arial" pitchFamily="34" charset="0"/>
              </a:rPr>
              <a:t>, plant </a:t>
            </a:r>
            <a:r>
              <a:rPr lang="en-US" sz="2400" dirty="0">
                <a:cs typeface="Arial" pitchFamily="34" charset="0"/>
              </a:rPr>
              <a:t>and </a:t>
            </a:r>
            <a:r>
              <a:rPr lang="en-US" sz="2400" dirty="0" smtClean="0">
                <a:cs typeface="Arial" pitchFamily="34" charset="0"/>
              </a:rPr>
              <a:t>equipment</a:t>
            </a:r>
          </a:p>
          <a:p>
            <a:pPr marL="342900" indent="-342900" fontAlgn="auto">
              <a:lnSpc>
                <a:spcPct val="85000"/>
              </a:lnSpc>
              <a:buClr>
                <a:srgbClr val="000000"/>
              </a:buClr>
              <a:buSzPct val="80000"/>
              <a:buFont typeface="Wingdings" pitchFamily="-112" charset="2"/>
              <a:buChar char="l"/>
              <a:defRPr/>
            </a:pPr>
            <a:r>
              <a:rPr lang="en-US" sz="2400" dirty="0" smtClean="0">
                <a:cs typeface="Arial" pitchFamily="34" charset="0"/>
              </a:rPr>
              <a:t>Sale </a:t>
            </a:r>
            <a:r>
              <a:rPr lang="en-US" sz="2400" dirty="0">
                <a:cs typeface="Arial" pitchFamily="34" charset="0"/>
              </a:rPr>
              <a:t>or maturity of </a:t>
            </a:r>
            <a:r>
              <a:rPr lang="en-US" sz="2400" dirty="0" smtClean="0">
                <a:cs typeface="Arial" pitchFamily="34" charset="0"/>
              </a:rPr>
              <a:t>investments in </a:t>
            </a:r>
            <a:r>
              <a:rPr lang="en-US" sz="2400" dirty="0">
                <a:cs typeface="Arial" pitchFamily="34" charset="0"/>
              </a:rPr>
              <a:t>securities</a:t>
            </a:r>
          </a:p>
        </p:txBody>
      </p:sp>
      <p:grpSp>
        <p:nvGrpSpPr>
          <p:cNvPr id="29701" name="Group 14"/>
          <p:cNvGrpSpPr>
            <a:grpSpLocks/>
          </p:cNvGrpSpPr>
          <p:nvPr/>
        </p:nvGrpSpPr>
        <p:grpSpPr bwMode="auto">
          <a:xfrm>
            <a:off x="193675" y="4362450"/>
            <a:ext cx="6257925" cy="2343150"/>
            <a:chOff x="122" y="2652"/>
            <a:chExt cx="3942" cy="1476"/>
          </a:xfrm>
        </p:grpSpPr>
        <p:grpSp>
          <p:nvGrpSpPr>
            <p:cNvPr id="29704" name="Group 10"/>
            <p:cNvGrpSpPr>
              <a:grpSpLocks/>
            </p:cNvGrpSpPr>
            <p:nvPr/>
          </p:nvGrpSpPr>
          <p:grpSpPr bwMode="auto">
            <a:xfrm>
              <a:off x="3136" y="2720"/>
              <a:ext cx="928" cy="704"/>
              <a:chOff x="3136" y="2720"/>
              <a:chExt cx="928" cy="704"/>
            </a:xfrm>
          </p:grpSpPr>
          <p:sp>
            <p:nvSpPr>
              <p:cNvPr id="29706" name="Line 11"/>
              <p:cNvSpPr>
                <a:spLocks noChangeShapeType="1"/>
              </p:cNvSpPr>
              <p:nvPr/>
            </p:nvSpPr>
            <p:spPr bwMode="auto">
              <a:xfrm flipV="1">
                <a:off x="3136" y="2720"/>
                <a:ext cx="928" cy="704"/>
              </a:xfrm>
              <a:prstGeom prst="line">
                <a:avLst/>
              </a:prstGeom>
              <a:noFill/>
              <a:ln w="50800">
                <a:solidFill>
                  <a:srgbClr val="FC0128"/>
                </a:solidFill>
                <a:round/>
                <a:headEnd/>
                <a:tailEnd type="triangle" w="med" len="med"/>
              </a:ln>
            </p:spPr>
            <p:txBody>
              <a:bodyPr wrap="none" anchor="ctr"/>
              <a:lstStyle/>
              <a:p>
                <a:endParaRPr lang="en-US"/>
              </a:p>
            </p:txBody>
          </p:sp>
          <p:sp>
            <p:nvSpPr>
              <p:cNvPr id="29707" name="Rectangle 12"/>
              <p:cNvSpPr>
                <a:spLocks noChangeArrowheads="1"/>
              </p:cNvSpPr>
              <p:nvPr/>
            </p:nvSpPr>
            <p:spPr bwMode="auto">
              <a:xfrm>
                <a:off x="3529" y="2832"/>
                <a:ext cx="286" cy="444"/>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4000" b="1">
                    <a:solidFill>
                      <a:srgbClr val="FF3300"/>
                    </a:solidFill>
                  </a:rPr>
                  <a:t>_</a:t>
                </a:r>
              </a:p>
            </p:txBody>
          </p:sp>
        </p:grpSp>
        <p:sp>
          <p:nvSpPr>
            <p:cNvPr id="65549" name="Rectangle 13"/>
            <p:cNvSpPr>
              <a:spLocks noChangeArrowheads="1"/>
            </p:cNvSpPr>
            <p:nvPr/>
          </p:nvSpPr>
          <p:spPr bwMode="auto">
            <a:xfrm>
              <a:off x="122" y="2652"/>
              <a:ext cx="3112" cy="1476"/>
            </a:xfrm>
            <a:prstGeom prst="rect">
              <a:avLst/>
            </a:prstGeom>
            <a:solidFill>
              <a:srgbClr val="FFFFCC"/>
            </a:solidFill>
            <a:ln w="12700">
              <a:solidFill>
                <a:srgbClr val="000000"/>
              </a:solidFill>
              <a:miter lim="800000"/>
              <a:headEnd/>
              <a:tailEnd/>
            </a:ln>
            <a:effectLst>
              <a:outerShdw dist="107763" dir="2700000" algn="ctr" rotWithShape="0">
                <a:schemeClr val="bg2"/>
              </a:outerShdw>
            </a:effectLst>
          </p:spPr>
          <p:txBody>
            <a:bodyPr lIns="90488" tIns="44450" rIns="90488" bIns="44450"/>
            <a:lstStyle/>
            <a:p>
              <a:pPr marL="342900" indent="-342900" algn="ctr" eaLnBrk="0" fontAlgn="auto" hangingPunct="0">
                <a:lnSpc>
                  <a:spcPct val="85000"/>
                </a:lnSpc>
                <a:spcBef>
                  <a:spcPct val="20000"/>
                </a:spcBef>
                <a:spcAft>
                  <a:spcPts val="0"/>
                </a:spcAft>
                <a:buClr>
                  <a:srgbClr val="000000"/>
                </a:buClr>
                <a:buSzPct val="80000"/>
                <a:buFont typeface="Wingdings" pitchFamily="-112" charset="2"/>
                <a:buNone/>
                <a:defRPr/>
              </a:pPr>
              <a:r>
                <a:rPr lang="en-US" sz="2400" b="1" u="sng" dirty="0">
                  <a:solidFill>
                    <a:srgbClr val="FC0128"/>
                  </a:solidFill>
                  <a:latin typeface="+mn-lt"/>
                  <a:cs typeface="Arial" pitchFamily="34" charset="0"/>
                </a:rPr>
                <a:t>Outflows</a:t>
              </a:r>
              <a:r>
                <a:rPr lang="en-US" sz="2400" b="1" dirty="0">
                  <a:solidFill>
                    <a:schemeClr val="folHlink"/>
                  </a:solidFill>
                  <a:latin typeface="+mn-lt"/>
                  <a:cs typeface="Arial" pitchFamily="34" charset="0"/>
                </a:rPr>
                <a:t> </a:t>
              </a:r>
            </a:p>
            <a:p>
              <a:pPr marL="342900" indent="-342900" eaLnBrk="0" fontAlgn="auto" hangingPunct="0">
                <a:lnSpc>
                  <a:spcPct val="85000"/>
                </a:lnSpc>
                <a:spcBef>
                  <a:spcPct val="20000"/>
                </a:spcBef>
                <a:spcAft>
                  <a:spcPts val="0"/>
                </a:spcAft>
                <a:buClr>
                  <a:srgbClr val="000000"/>
                </a:buClr>
                <a:buSzPct val="80000"/>
                <a:buFont typeface="Wingdings" pitchFamily="-112" charset="2"/>
                <a:buNone/>
                <a:defRPr/>
              </a:pPr>
              <a:r>
                <a:rPr lang="en-US" sz="2400" b="1" dirty="0">
                  <a:latin typeface="+mn-lt"/>
                  <a:cs typeface="Arial" pitchFamily="34" charset="0"/>
                </a:rPr>
                <a:t>Cash paid for:</a:t>
              </a:r>
              <a:endParaRPr lang="en-US" sz="2400" dirty="0">
                <a:latin typeface="+mn-lt"/>
                <a:cs typeface="Arial" pitchFamily="34" charset="0"/>
              </a:endParaRPr>
            </a:p>
            <a:p>
              <a:pPr marL="342900" indent="-342900" eaLnBrk="0" fontAlgn="auto" hangingPunct="0">
                <a:lnSpc>
                  <a:spcPct val="85000"/>
                </a:lnSpc>
                <a:spcBef>
                  <a:spcPct val="20000"/>
                </a:spcBef>
                <a:spcAft>
                  <a:spcPts val="0"/>
                </a:spcAft>
                <a:buClr>
                  <a:srgbClr val="000000"/>
                </a:buClr>
                <a:buSzPct val="80000"/>
                <a:buFont typeface="Wingdings" pitchFamily="-112" charset="2"/>
                <a:buChar char="l"/>
                <a:defRPr/>
              </a:pPr>
              <a:r>
                <a:rPr lang="en-US" sz="2400" dirty="0">
                  <a:latin typeface="+mn-lt"/>
                  <a:cs typeface="Arial" pitchFamily="34" charset="0"/>
                </a:rPr>
                <a:t>Purchase of property, plant and equipment</a:t>
              </a:r>
            </a:p>
            <a:p>
              <a:pPr marL="342900" indent="-342900" eaLnBrk="0" fontAlgn="auto" hangingPunct="0">
                <a:lnSpc>
                  <a:spcPct val="85000"/>
                </a:lnSpc>
                <a:spcBef>
                  <a:spcPct val="20000"/>
                </a:spcBef>
                <a:spcAft>
                  <a:spcPts val="0"/>
                </a:spcAft>
                <a:buClr>
                  <a:srgbClr val="000000"/>
                </a:buClr>
                <a:buSzPct val="80000"/>
                <a:buFont typeface="Wingdings" pitchFamily="-112" charset="2"/>
                <a:buChar char="l"/>
                <a:defRPr/>
              </a:pPr>
              <a:r>
                <a:rPr lang="en-US" sz="2400" dirty="0">
                  <a:latin typeface="+mn-lt"/>
                  <a:cs typeface="Arial" pitchFamily="34" charset="0"/>
                </a:rPr>
                <a:t>Purchase of investments in securities</a:t>
              </a:r>
            </a:p>
          </p:txBody>
        </p:sp>
      </p:grpSp>
      <p:sp>
        <p:nvSpPr>
          <p:cNvPr id="29702" name="Footer Placeholder 4"/>
          <p:cNvSpPr>
            <a:spLocks noGrp="1"/>
          </p:cNvSpPr>
          <p:nvPr>
            <p:ph type="ftr" sz="quarter" idx="10"/>
          </p:nvPr>
        </p:nvSpPr>
        <p:spPr bwMode="auto">
          <a:ln>
            <a:miter lim="800000"/>
            <a:headEnd/>
            <a:tailEnd/>
          </a:ln>
        </p:spPr>
        <p:txBody>
          <a:bodyPr wrap="square" numCol="1" anchor="b" anchorCtr="0" compatLnSpc="1">
            <a:prstTxWarp prst="textNoShape">
              <a:avLst/>
            </a:prstTxWarp>
          </a:bodyPr>
          <a:lstStyle/>
          <a:p>
            <a:pPr fontAlgn="base">
              <a:spcBef>
                <a:spcPct val="0"/>
              </a:spcBef>
              <a:spcAft>
                <a:spcPct val="0"/>
              </a:spcAft>
              <a:defRPr/>
            </a:pPr>
            <a:r>
              <a:rPr lang="en-US"/>
              <a:t>12-</a:t>
            </a:r>
            <a:fld id="{F71D6DAD-E1BB-45B6-AB5E-02C18688264A}" type="slidenum">
              <a:rPr lang="en-US"/>
              <a:pPr fontAlgn="base">
                <a:spcBef>
                  <a:spcPct val="0"/>
                </a:spcBef>
                <a:spcAft>
                  <a:spcPct val="0"/>
                </a:spcAft>
                <a:defRPr/>
              </a:pPr>
              <a:t>9</a:t>
            </a:fld>
            <a:endParaRPr lang="en-US"/>
          </a:p>
        </p:txBody>
      </p:sp>
      <p:pic>
        <p:nvPicPr>
          <p:cNvPr id="29703" name="Picture 4" descr="View details"/>
          <p:cNvPicPr>
            <a:picLocks noChangeAspect="1" noChangeArrowheads="1"/>
          </p:cNvPicPr>
          <p:nvPr/>
        </p:nvPicPr>
        <p:blipFill>
          <a:blip r:embed="rId3"/>
          <a:srcRect t="8333" b="12500"/>
          <a:stretch>
            <a:fillRect/>
          </a:stretch>
        </p:blipFill>
        <p:spPr bwMode="auto">
          <a:xfrm>
            <a:off x="6499225" y="1219200"/>
            <a:ext cx="2193925" cy="1736725"/>
          </a:xfrm>
          <a:prstGeom prst="rect">
            <a:avLst/>
          </a:prstGeom>
          <a:noFill/>
          <a:ln w="9525">
            <a:noFill/>
            <a:miter lim="800000"/>
            <a:headEnd/>
            <a:tailEnd/>
          </a:ln>
        </p:spPr>
      </p:pic>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additive="base">
                                        <p:cTn id="7" dur="500" fill="hold"/>
                                        <p:tgtEl>
                                          <p:spTgt spid="65538"/>
                                        </p:tgtEl>
                                        <p:attrNameLst>
                                          <p:attrName>ppt_x</p:attrName>
                                        </p:attrNameLst>
                                      </p:cBhvr>
                                      <p:tavLst>
                                        <p:tav tm="0">
                                          <p:val>
                                            <p:strVal val="1+#ppt_w/2"/>
                                          </p:val>
                                        </p:tav>
                                        <p:tav tm="100000">
                                          <p:val>
                                            <p:strVal val="#ppt_x"/>
                                          </p:val>
                                        </p:tav>
                                      </p:tavLst>
                                    </p:anim>
                                    <p:anim calcmode="lin" valueType="num">
                                      <p:cBhvr additive="base">
                                        <p:cTn id="8" dur="500" fill="hold"/>
                                        <p:tgtEl>
                                          <p:spTgt spid="655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nimBg="1"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1356</TotalTime>
  <Words>4727</Words>
  <Application>Microsoft Office PowerPoint</Application>
  <PresentationFormat>On-screen Show (4:3)</PresentationFormat>
  <Paragraphs>299</Paragraphs>
  <Slides>43</Slides>
  <Notes>43</Notes>
  <HiddenSlides>0</HiddenSlides>
  <MMClips>0</MMClips>
  <ScaleCrop>false</ScaleCrop>
  <HeadingPairs>
    <vt:vector size="8" baseType="variant">
      <vt:variant>
        <vt:lpstr>Fonts Used</vt:lpstr>
      </vt:variant>
      <vt:variant>
        <vt:i4>7</vt:i4>
      </vt:variant>
      <vt:variant>
        <vt:lpstr>Design Template</vt:lpstr>
      </vt:variant>
      <vt:variant>
        <vt:i4>2</vt:i4>
      </vt:variant>
      <vt:variant>
        <vt:lpstr>Embedded OLE Servers</vt:lpstr>
      </vt:variant>
      <vt:variant>
        <vt:i4>3</vt:i4>
      </vt:variant>
      <vt:variant>
        <vt:lpstr>Slide Titles</vt:lpstr>
      </vt:variant>
      <vt:variant>
        <vt:i4>43</vt:i4>
      </vt:variant>
    </vt:vector>
  </HeadingPairs>
  <TitlesOfParts>
    <vt:vector size="55" baseType="lpstr">
      <vt:lpstr>Arial</vt:lpstr>
      <vt:lpstr>Calibri</vt:lpstr>
      <vt:lpstr>Book Antiqua</vt:lpstr>
      <vt:lpstr>Wingdings</vt:lpstr>
      <vt:lpstr>Symbol</vt:lpstr>
      <vt:lpstr>Arial Black</vt:lpstr>
      <vt:lpstr>Times New Roman</vt:lpstr>
      <vt:lpstr>Essential</vt:lpstr>
      <vt:lpstr>Essential</vt:lpstr>
      <vt:lpstr>Clip</vt:lpstr>
      <vt:lpstr>Worksheet</vt:lpstr>
      <vt:lpstr>Microsoft ClipArt Gallery</vt:lpstr>
      <vt:lpstr>CHAPTER 12</vt:lpstr>
      <vt:lpstr>UNDERSTANDING THE BUSINESS</vt:lpstr>
      <vt:lpstr>CLASSIFICATIONS OF THE STATEMENT OF CASH FLOWS</vt:lpstr>
      <vt:lpstr>CLASSIFICATIONS OF THE STATEMENT OF CASH FLOWS</vt:lpstr>
      <vt:lpstr>Slide 5</vt:lpstr>
      <vt:lpstr>Slide 6</vt:lpstr>
      <vt:lpstr>DIRECT METHOD VS. INDIRECT METHOD</vt:lpstr>
      <vt:lpstr>CASH FLOWS FROM OPERATING ACTIVITIES</vt:lpstr>
      <vt:lpstr>CASH FLOWS FROM INVESTING ACTIVITIES</vt:lpstr>
      <vt:lpstr>CASH FLOWS FROM FINANCING ACTIVITIES</vt:lpstr>
      <vt:lpstr>RELATIONSHIPS TO THE BALANCE SHEET AND THE INCOME STATEMENT</vt:lpstr>
      <vt:lpstr>RELATIONSHIPS TO THE BALANCE SHEET AND THE INCOME STATEMENT</vt:lpstr>
      <vt:lpstr>RELATIONSHIPS TO THE BALANCE SHEET AND THE INCOME STATEMENT</vt:lpstr>
      <vt:lpstr>REPORTING AND INTERPRETING CASH FLOWS FROM OPERATING ACTIVITIES</vt:lpstr>
      <vt:lpstr>REPORTING AND INTERPRETING CASH FLOWS FROM OPERATING ACTIVITIES</vt:lpstr>
      <vt:lpstr>ADJUSTMENT FOR GAINS AND LOSSES</vt:lpstr>
      <vt:lpstr>Slide 17</vt:lpstr>
      <vt:lpstr>Slide 18</vt:lpstr>
      <vt:lpstr>Slide 19</vt:lpstr>
      <vt:lpstr>Slide 20</vt:lpstr>
      <vt:lpstr>Slide 21</vt:lpstr>
      <vt:lpstr>INTERPRETING CASH FLOWS FROM OPERATING ACTIVITIES</vt:lpstr>
      <vt:lpstr>INTERNATIONAL PERSPECTIVE—IFRS  CLASSIFICATION OF INTEREST ON THE CASH FLOW STATEMENT</vt:lpstr>
      <vt:lpstr>QUALITY OF INCOME RATIO</vt:lpstr>
      <vt:lpstr>Slide 25</vt:lpstr>
      <vt:lpstr>Slide 26</vt:lpstr>
      <vt:lpstr>Slide 27</vt:lpstr>
      <vt:lpstr>CAPITAL ACQUISITIONS RATIO</vt:lpstr>
      <vt:lpstr>FREE CASH FLOW</vt:lpstr>
      <vt:lpstr>REPORTING CASH FLOWS FROM FINANCING ACTIVITIES</vt:lpstr>
      <vt:lpstr>Slide 31</vt:lpstr>
      <vt:lpstr>Slide 32</vt:lpstr>
      <vt:lpstr>Slide 33</vt:lpstr>
      <vt:lpstr>Slide 34</vt:lpstr>
      <vt:lpstr>INTERPRETING CASH FLOWS FROM FINANCING ACTIVITIES</vt:lpstr>
      <vt:lpstr>COMPLETING THE STATEMENT AND ADDITIONAL DISCLOSURES</vt:lpstr>
      <vt:lpstr>SUPPLEMENT A: REPORTING CASH FLOWS FROM OPERATING ACTIVITIES—DIRECT METHOD</vt:lpstr>
      <vt:lpstr>Slide 38</vt:lpstr>
      <vt:lpstr>SUPPLEMENT B: ADJUSTMENTS FOR GAINS AND LOSSES ON SALE OF LONG-TERM ASSETS: INDIRECT METHOD</vt:lpstr>
      <vt:lpstr>SUPPLEMENT C: T-ACCOUNT APPROACH (INDIRECT METHOD)</vt:lpstr>
      <vt:lpstr>Slide 41</vt:lpstr>
      <vt:lpstr>Slide 42</vt:lpstr>
      <vt:lpstr>END OF CHAPTER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dc:creator>
  <cp:lastModifiedBy>IT Operations</cp:lastModifiedBy>
  <cp:revision>120</cp:revision>
  <cp:lastPrinted>2013-06-21T13:55:39Z</cp:lastPrinted>
  <dcterms:created xsi:type="dcterms:W3CDTF">2013-04-01T20:41:30Z</dcterms:created>
  <dcterms:modified xsi:type="dcterms:W3CDTF">2013-07-10T11:55:56Z</dcterms:modified>
</cp:coreProperties>
</file>