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4"/>
  </p:notesMasterIdLst>
  <p:handoutMasterIdLst>
    <p:handoutMasterId r:id="rId45"/>
  </p:handout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304" r:id="rId25"/>
    <p:sldId id="287" r:id="rId26"/>
    <p:sldId id="303"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263"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6657" autoAdjust="0"/>
  </p:normalViewPr>
  <p:slideViewPr>
    <p:cSldViewPr>
      <p:cViewPr>
        <p:scale>
          <a:sx n="50" d="100"/>
          <a:sy n="50" d="100"/>
        </p:scale>
        <p:origin x="-2256" y="-6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3077" y="-91"/>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1.xml"/><Relationship Id="rId1" Type="http://schemas.openxmlformats.org/officeDocument/2006/relationships/slide" Target="slides/slide12.xml"/><Relationship Id="rId6" Type="http://schemas.openxmlformats.org/officeDocument/2006/relationships/slide" Target="slides/slide40.xml"/><Relationship Id="rId5" Type="http://schemas.openxmlformats.org/officeDocument/2006/relationships/slide" Target="slides/slide39.xml"/><Relationship Id="rId4"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dirty="0" smtClean="0">
                <a:latin typeface="+mn-lt"/>
              </a:defRPr>
            </a:lvl1pPr>
          </a:lstStyle>
          <a:p>
            <a:pPr>
              <a:defRPr/>
            </a:pPr>
            <a:r>
              <a:rPr lang="en-US"/>
              <a:t>11-</a:t>
            </a:r>
            <a:fld id="{BAFC74D9-0123-46FD-BC51-3B1E167342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75363" y="0"/>
            <a:ext cx="935037" cy="249238"/>
          </a:xfrm>
          <a:prstGeom prst="rect">
            <a:avLst/>
          </a:prstGeom>
          <a:noFill/>
        </p:spPr>
        <p:txBody>
          <a:bodyPr lIns="92830" tIns="46415" rIns="92830" bIns="46415">
            <a:spAutoFit/>
          </a:bodyPr>
          <a:lstStyle/>
          <a:p>
            <a:pPr algn="r" fontAlgn="auto">
              <a:spcBef>
                <a:spcPts val="0"/>
              </a:spcBef>
              <a:spcAft>
                <a:spcPts val="0"/>
              </a:spcAft>
              <a:defRPr/>
            </a:pPr>
            <a:r>
              <a:rPr lang="en-US" sz="1000" dirty="0">
                <a:latin typeface="+mn-lt"/>
              </a:rPr>
              <a:t>11-</a:t>
            </a:r>
            <a:fld id="{C27459A6-DC79-4895-AB0E-5628FB220A37}"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a:spcBef>
                <a:spcPct val="0"/>
              </a:spcBef>
            </a:pPr>
            <a:r>
              <a:rPr lang="en-US" smtClean="0"/>
              <a:t>Chapter 11: Reporting and Interpreting Owners’ Equity</a:t>
            </a:r>
          </a:p>
          <a:p>
            <a:pPr defTabSz="927100">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75000"/>
              </a:spcBef>
            </a:pPr>
            <a:r>
              <a:rPr lang="en-US" smtClean="0"/>
              <a:t>Common stock is the basic voting stock of the corporation. It represents the residual claim on assets in liquidation. Dividends paid must first satisfy preferred stock agreements before any distribution can be made to common stockholders.</a:t>
            </a:r>
            <a:endParaRPr lang="en-US" smtClean="0">
              <a:solidFill>
                <a:srgbClr val="FF3300"/>
              </a:solidFill>
            </a:endParaRP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Common stock normally has a par value which is usually a very small amount, typically less than one dollar per share. In states that require a par value per share, the par value is also the legal capital that must remain invested in the business.</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Par value is an arbitrary amount assigned to each share of stock in the corporate charter. Par value is a nominal amount, and is not related in any manner to market value which is the selling price of a share of stock.</a:t>
            </a:r>
          </a:p>
          <a:p>
            <a:pPr>
              <a:spcBef>
                <a:spcPct val="0"/>
              </a:spcBef>
            </a:pPr>
            <a:endParaRPr lang="en-US" smtClean="0"/>
          </a:p>
          <a:p>
            <a:pPr>
              <a:spcBef>
                <a:spcPct val="0"/>
              </a:spcBef>
            </a:pPr>
            <a:r>
              <a:rPr lang="en-US" smtClean="0"/>
              <a:t>In addition to par value stock, some states permit no-par value common stock. </a:t>
            </a:r>
          </a:p>
          <a:p>
            <a:pPr>
              <a:spcBef>
                <a:spcPct val="0"/>
              </a:spcBef>
            </a:pPr>
            <a:endParaRPr lang="en-US" smtClean="0"/>
          </a:p>
          <a:p>
            <a:pPr>
              <a:spcBef>
                <a:spcPct val="0"/>
              </a:spcBef>
            </a:pPr>
            <a:r>
              <a:rPr lang="en-US" smtClean="0"/>
              <a:t> </a:t>
            </a:r>
          </a:p>
          <a:p>
            <a:pPr>
              <a:spcBef>
                <a:spcPct val="0"/>
              </a:spcBef>
            </a:pPr>
            <a:r>
              <a:rPr lang="en-US" smtClean="0"/>
              <a:t/>
            </a:r>
            <a:br>
              <a:rPr lang="en-US" smtClean="0"/>
            </a:b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At the initial public offering, shares of stock are sold to the public for the first time, usually through major securities brokerage firms with retail offices in cities across the country. At a later date, the company may wish to raise additional capital with another sale of stock to the public. This is referred to as a seasoned new issue. </a:t>
            </a:r>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par value stock is sold for cash, the common stock account is credited for the par value of the stock sold. Remember that par value and market value are not related. The difference between the par value of the stock and the market value of the stock is credited to capital in excess of par value. When added together, the amount of par value in the common stock account and the amount in the contributed capital in excess of par value account is equal to the market value of the sale of the stock.</a:t>
            </a:r>
          </a:p>
          <a:p>
            <a:pPr>
              <a:spcBef>
                <a:spcPct val="0"/>
              </a:spcBef>
            </a:pPr>
            <a:endParaRPr lang="en-US" smtClean="0"/>
          </a:p>
          <a:p>
            <a:pPr>
              <a:spcBef>
                <a:spcPct val="0"/>
              </a:spcBef>
            </a:pPr>
            <a:r>
              <a:rPr lang="en-US" smtClean="0"/>
              <a:t>Let’s look at an example of how to account for par value stock</a:t>
            </a:r>
          </a:p>
          <a:p>
            <a:pPr>
              <a:spcBef>
                <a:spcPct val="0"/>
              </a:spcBef>
            </a:pPr>
            <a:endParaRPr lang="en-US" smtClean="0"/>
          </a:p>
          <a:p>
            <a:pPr>
              <a:spcBef>
                <a:spcPct val="20000"/>
              </a:spcBef>
              <a:buClr>
                <a:schemeClr val="accent1"/>
              </a:buClr>
              <a:buSzPct val="65000"/>
              <a:buFont typeface="Wingdings" pitchFamily="2" charset="2"/>
              <a:buNone/>
            </a:pPr>
            <a:r>
              <a:rPr lang="en-US" smtClean="0"/>
              <a:t>Kroger issued 100,000 shares of $1 par value common stock for $20 per share. Let’s prepare the journal entry to record this transaction. </a:t>
            </a:r>
          </a:p>
          <a:p>
            <a:pPr>
              <a:spcBef>
                <a:spcPct val="0"/>
              </a:spcBef>
            </a:pPr>
            <a:endParaRPr lang="en-US" smtClean="0"/>
          </a:p>
          <a:p>
            <a:pPr>
              <a:spcBef>
                <a:spcPct val="0"/>
              </a:spcBef>
            </a:pPr>
            <a:r>
              <a:rPr lang="en-US" smtClean="0"/>
              <a:t>To record this stock issue, we debit cash for the market value of the stock sold: 100,000 shares times $20 per share. We credit common stock for the par value of the share sold: 100,000 shares times $1 per share. Next, we credit capital in excess of par value for the excess of market over par value, $1,900,000. </a:t>
            </a:r>
          </a:p>
          <a:p>
            <a:pPr>
              <a:spcBef>
                <a:spcPct val="0"/>
              </a:spcBef>
            </a:pPr>
            <a:endParaRPr lang="en-US" smtClean="0"/>
          </a:p>
          <a:p>
            <a:pPr>
              <a:spcBef>
                <a:spcPct val="0"/>
              </a:spcBef>
            </a:pPr>
            <a:r>
              <a:rPr lang="en-US" smtClean="0"/>
              <a:t>The accounting entry for no-par, stated value stock is very similar to accounting for par value stock. When a company has no-par stock, all the proceeds are credited to the common stock account. </a:t>
            </a:r>
          </a:p>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Once shares of stock are owned by the public, they may be bought and sold in the open market. Such transactions do not involve the company or its accounting records. The millions of shares that are bought and sold on the New York Stock Exchange each business day are examples of this type of transaction.</a:t>
            </a:r>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Many corporations have employee compensation packages that include both salary and stock options. Most stock option plans allow employees to buy shares of stock from the corporation at a predetermined, fixed price. If the market price of the company’s stock rises above that predetermined price, holders of stock options can exercise those options and then sell the stock at a profit. Stock option compensation plans can motivate employees to increase financial performance which can increase the stock price. All investors in the company also benefit when the stock price increases. </a:t>
            </a:r>
          </a:p>
          <a:p>
            <a:pPr>
              <a:spcBef>
                <a:spcPct val="50000"/>
              </a:spcBef>
            </a:pPr>
            <a:r>
              <a:rPr lang="en-US" smtClean="0"/>
              <a:t>If the company granting the options to its employees does not have unissued shares of stock to sell to employees when the stock options are exercised, the company can repurchase the shares in the open market.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Kroger buys its own shares from current stockholders in a secondary market to make them available for employee stock option plans. The repurchased shares are called treasury stock.</a:t>
            </a:r>
          </a:p>
          <a:p>
            <a:pPr>
              <a:spcBef>
                <a:spcPct val="0"/>
              </a:spcBef>
            </a:pPr>
            <a:endParaRPr lang="en-US" smtClean="0"/>
          </a:p>
          <a:p>
            <a:pPr>
              <a:spcBef>
                <a:spcPct val="0"/>
              </a:spcBef>
            </a:pPr>
            <a:r>
              <a:rPr lang="en-US" smtClean="0"/>
              <a:t>In addition to repurchasing shares for employee stock option plans, companies buy their own stock to support the market price, to increase shares needed to use in the acquisition of another company, to limit the shares available for a hostile takeover, and to return cash to shareholders who wish to sell their shares. </a:t>
            </a:r>
          </a:p>
          <a:p>
            <a:pPr>
              <a:spcBef>
                <a:spcPct val="0"/>
              </a:spcBef>
            </a:pPr>
            <a:endParaRPr lang="en-US" smtClean="0"/>
          </a:p>
          <a:p>
            <a:pPr>
              <a:spcBef>
                <a:spcPct val="0"/>
              </a:spcBef>
            </a:pPr>
            <a:r>
              <a:rPr lang="en-US" smtClean="0"/>
              <a:t>Treasury stock has no voting or dividend rights. Treasury stock is not an asset. It is a contra equity account and is subtracted from the stockholders’ equity section on the balance sheet. Treasury stock is usually recorded at the cost to purchase it, and the total cost of all shares of treasury stock held by the company is the amount reported as a reduction in stockholders’ equity. </a:t>
            </a:r>
          </a:p>
          <a:p>
            <a:pPr>
              <a:spcBef>
                <a:spcPct val="0"/>
              </a:spcBef>
            </a:pPr>
            <a:endParaRPr lang="en-US" smtClean="0"/>
          </a:p>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Kroger reacquired 100,000 shares of its common stock at $20 per share. The journal entry requires a debit to treasury stock and a credit to cash for the cost of the shares, 100,000 shares times $20 per share equals $2,000,000. </a:t>
            </a:r>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Kroger reissued 10,000 shares of the treasury stock for $30 per share. Remember that the original cost of the treasury stock was $20 per share.</a:t>
            </a:r>
          </a:p>
          <a:p>
            <a:pPr>
              <a:spcBef>
                <a:spcPct val="0"/>
              </a:spcBef>
            </a:pPr>
            <a:endParaRPr lang="en-US" smtClean="0"/>
          </a:p>
          <a:p>
            <a:pPr>
              <a:spcBef>
                <a:spcPct val="0"/>
              </a:spcBef>
            </a:pPr>
            <a:r>
              <a:rPr lang="en-US" smtClean="0"/>
              <a:t>The entry to record the sale of the treasury stock includes a debit to cash for $300,000, a credit to treasury stock for $200,000, and a credit to capital in excess of par value for $100,000. </a:t>
            </a:r>
          </a:p>
          <a:p>
            <a:pPr>
              <a:spcBef>
                <a:spcPct val="0"/>
              </a:spcBef>
            </a:pPr>
            <a:endParaRPr lang="en-US" smtClean="0"/>
          </a:p>
          <a:p>
            <a:pPr>
              <a:spcBef>
                <a:spcPct val="0"/>
              </a:spcBef>
            </a:pPr>
            <a:r>
              <a:rPr lang="en-US" smtClean="0"/>
              <a:t>The credit to treasury stock is the original cost of $20 per share times the 10,000 sold. The difference between the selling price and the cost of the treasury stock is the credit to capital in excess of par value. No profit or loss is recognized on treasury stock transactions.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corporate form of organization has several advantages. The major advantage is the ease of raising large amounts of money because both large and small investors can participate in corporate ownership. It is simple to become an owner of corporate shares of stock and it is just as simple to sell the shares. Organized exchanges, such as the New York Stock Exchange, maintain markets in which shares in thousands of companies are bought and sold each business day. Another advantage is limited liability. Stockholders’ losses are limited to the amount invested in the corporation. Corporate creditors cannot make claims on the personal assets of shareholders to satisfy corporate debt. </a:t>
            </a:r>
          </a:p>
          <a:p>
            <a:pPr>
              <a:spcBef>
                <a:spcPct val="0"/>
              </a:spcBef>
            </a:pPr>
            <a:endParaRPr lang="en-US" smtClean="0"/>
          </a:p>
          <a:p>
            <a:pPr>
              <a:spcBef>
                <a:spcPct val="0"/>
              </a:spcBef>
            </a:pPr>
            <a:r>
              <a:rPr lang="en-US" smtClean="0"/>
              <a:t>Corporations are entities created by law that exist separately from their owners and that have rights and privileges. As separate entities, corporations can:</a:t>
            </a:r>
          </a:p>
          <a:p>
            <a:pPr>
              <a:spcBef>
                <a:spcPct val="0"/>
              </a:spcBef>
              <a:buFontTx/>
              <a:buChar char="•"/>
            </a:pPr>
            <a:r>
              <a:rPr lang="en-US" smtClean="0"/>
              <a:t> Own assets.</a:t>
            </a:r>
          </a:p>
          <a:p>
            <a:pPr>
              <a:spcBef>
                <a:spcPct val="0"/>
              </a:spcBef>
              <a:buFontTx/>
              <a:buChar char="•"/>
            </a:pPr>
            <a:r>
              <a:rPr lang="en-US" smtClean="0"/>
              <a:t> Incur liabilities.</a:t>
            </a:r>
          </a:p>
          <a:p>
            <a:pPr>
              <a:spcBef>
                <a:spcPct val="0"/>
              </a:spcBef>
              <a:buFontTx/>
              <a:buChar char="•"/>
            </a:pPr>
            <a:r>
              <a:rPr lang="en-US" smtClean="0"/>
              <a:t> Sue and be sued.</a:t>
            </a:r>
          </a:p>
          <a:p>
            <a:pPr>
              <a:spcBef>
                <a:spcPct val="0"/>
              </a:spcBef>
              <a:buFontTx/>
              <a:buChar char="•"/>
            </a:pPr>
            <a:r>
              <a:rPr lang="en-US" smtClean="0"/>
              <a:t> Enter into contracts.</a:t>
            </a:r>
          </a:p>
          <a:p>
            <a:pPr>
              <a:spcBef>
                <a:spcPct val="0"/>
              </a:spcBef>
              <a:buFontTx/>
              <a:buChar char="•"/>
            </a:pPr>
            <a:endParaRPr lang="en-US" smtClean="0"/>
          </a:p>
          <a:p>
            <a:pPr>
              <a:spcBef>
                <a:spcPct val="0"/>
              </a:spcBef>
            </a:pPr>
            <a:r>
              <a:rPr lang="en-US" smtClean="0"/>
              <a:t>Stockholders are not agents of the corporation and cannot enter into contracts on the corporation’s behalf.</a:t>
            </a:r>
            <a:r>
              <a:rPr lang="en-US" smtClean="0">
                <a:solidFill>
                  <a:srgbClr val="FF0000"/>
                </a:solidFill>
              </a:rPr>
              <a:t> </a:t>
            </a: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8"/>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1029"/>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Cash dividends are declared by the board of directors. There is no legal obligation to declare a cash dividend, but once declared, there is a legal obligation to pay the dividend. Most corporations that pay cash dividends pay them quarterly. To pay a cash dividend, a corporation must have two things:</a:t>
            </a:r>
          </a:p>
          <a:p>
            <a:pPr>
              <a:spcBef>
                <a:spcPct val="0"/>
              </a:spcBef>
            </a:pPr>
            <a:r>
              <a:rPr lang="en-US" smtClean="0">
                <a:sym typeface="Wingdings" pitchFamily="2" charset="2"/>
              </a:rPr>
              <a:t> </a:t>
            </a:r>
            <a:r>
              <a:rPr lang="en-US" smtClean="0"/>
              <a:t>Sufficient retained earnings to absorb the dividend without going negative</a:t>
            </a:r>
            <a:br>
              <a:rPr lang="en-US" smtClean="0"/>
            </a:br>
            <a:r>
              <a:rPr lang="en-US" smtClean="0"/>
              <a:t>    and </a:t>
            </a:r>
          </a:p>
          <a:p>
            <a:pPr>
              <a:spcBef>
                <a:spcPct val="0"/>
              </a:spcBef>
              <a:buFont typeface="Wingdings" pitchFamily="2" charset="2"/>
              <a:buChar char=""/>
            </a:pPr>
            <a:r>
              <a:rPr lang="en-US" smtClean="0"/>
              <a:t> Enough cash to pay the dividend.</a:t>
            </a:r>
          </a:p>
          <a:p>
            <a:pPr>
              <a:spcBef>
                <a:spcPct val="0"/>
              </a:spcBef>
              <a:buFont typeface="Wingdings" pitchFamily="2" charset="2"/>
              <a:buChar char=""/>
            </a:pPr>
            <a:endParaRPr lang="en-US" smtClean="0"/>
          </a:p>
          <a:p>
            <a:pPr>
              <a:spcBef>
                <a:spcPct val="0"/>
              </a:spcBef>
            </a:pPr>
            <a:r>
              <a:rPr lang="en-US" smtClean="0"/>
              <a:t>There are three important dates to remember when discussing dividends:</a:t>
            </a:r>
          </a:p>
          <a:p>
            <a:pPr>
              <a:spcBef>
                <a:spcPct val="0"/>
              </a:spcBef>
            </a:pPr>
            <a:r>
              <a:rPr lang="en-US" smtClean="0">
                <a:sym typeface="Wingdings" pitchFamily="2" charset="2"/>
              </a:rPr>
              <a:t> </a:t>
            </a:r>
            <a:r>
              <a:rPr lang="en-US" smtClean="0"/>
              <a:t>The date of declaration.</a:t>
            </a:r>
          </a:p>
          <a:p>
            <a:pPr>
              <a:spcBef>
                <a:spcPct val="0"/>
              </a:spcBef>
            </a:pPr>
            <a:r>
              <a:rPr lang="en-US" smtClean="0">
                <a:sym typeface="Wingdings" pitchFamily="2" charset="2"/>
              </a:rPr>
              <a:t> </a:t>
            </a:r>
            <a:r>
              <a:rPr lang="en-US" smtClean="0"/>
              <a:t>The date of record. </a:t>
            </a:r>
          </a:p>
          <a:p>
            <a:pPr>
              <a:spcBef>
                <a:spcPct val="0"/>
              </a:spcBef>
              <a:buFont typeface="Wingdings" pitchFamily="2" charset="2"/>
              <a:buChar char=""/>
            </a:pPr>
            <a:r>
              <a:rPr lang="en-US" smtClean="0"/>
              <a:t> The date of payment.</a:t>
            </a:r>
          </a:p>
          <a:p>
            <a:pPr>
              <a:spcBef>
                <a:spcPct val="0"/>
              </a:spcBef>
              <a:buFont typeface="Wingdings" pitchFamily="2" charset="2"/>
              <a:buChar char=""/>
            </a:pPr>
            <a:endParaRPr lang="en-US" smtClean="0"/>
          </a:p>
          <a:p>
            <a:pPr>
              <a:spcBef>
                <a:spcPct val="0"/>
              </a:spcBef>
            </a:pPr>
            <a:r>
              <a:rPr lang="en-US" smtClean="0"/>
              <a:t>The date of declaration is the date the directors declare the dividend. At this time a liability is created and must be recorded. The entry at the date of declaration includes a debit to retained earnings and a credit to dividends payable.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date of record is important because it is the date when the corporation determines the owners of record who will receive the dividend. No entry is required in the accounting records on this date.</a:t>
            </a:r>
          </a:p>
          <a:p>
            <a:pPr>
              <a:spcBef>
                <a:spcPct val="0"/>
              </a:spcBef>
            </a:pPr>
            <a:endParaRPr lang="en-US" smtClean="0"/>
          </a:p>
          <a:p>
            <a:pPr>
              <a:spcBef>
                <a:spcPct val="0"/>
              </a:spcBef>
            </a:pPr>
            <a:r>
              <a:rPr lang="en-US" smtClean="0"/>
              <a:t>The date of payment is the date the corporation pays the dividend to the stockholders who owned the stock on the record date. The entry on the date of payment includes a debit to dividends payable and credit to cash for the total amount of cash paid to the owners of record. </a:t>
            </a:r>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Investors are interested in the amount of income that they will receive in the form of dividends. One comparison that investors make is based on dividend yield. To calculate the dividend yield ratio, we divide the annual dividend per share by the market price per share of the company’s common stock. </a:t>
            </a:r>
          </a:p>
          <a:p>
            <a:pPr>
              <a:spcBef>
                <a:spcPct val="0"/>
              </a:spcBef>
            </a:pPr>
            <a:endParaRPr lang="en-US" smtClean="0"/>
          </a:p>
          <a:p>
            <a:pPr>
              <a:spcBef>
                <a:spcPct val="0"/>
              </a:spcBef>
            </a:pPr>
            <a:r>
              <a:rPr lang="en-US" smtClean="0"/>
              <a:t>In 2012, Kroger paid a dividend of $0.36 per share and the market price of a share of Kroger stock was $22. The dividend yield for 2012 is 1.6 percent, an increase from 1 percent in 2010 and 1.1 percent in 2011. Kroger’s dividend yield is higher than Whole Foods, but lower than Safeway. </a:t>
            </a:r>
          </a:p>
          <a:p>
            <a:pPr>
              <a:spcBef>
                <a:spcPct val="0"/>
              </a:spcBef>
            </a:pPr>
            <a:r>
              <a:rPr 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stock dividend is a distribution of additional shares of stock to stockholders. All stockholders retain the same percentage ownership. The stockholders have more shares of stock representing the same ownership as they had before the stock dividend. There is no change in total stockholders’ equity and par value per share does not change. </a:t>
            </a:r>
          </a:p>
          <a:p>
            <a:pPr>
              <a:spcBef>
                <a:spcPct val="0"/>
              </a:spcBef>
            </a:pPr>
            <a:endParaRPr lang="en-US" smtClean="0"/>
          </a:p>
          <a:p>
            <a:pPr>
              <a:spcBef>
                <a:spcPct val="0"/>
              </a:spcBef>
            </a:pPr>
            <a:r>
              <a:rPr lang="en-US" smtClean="0"/>
              <a:t>Why do corporations issue stock dividends which are merely more pieces of paper evidencing the same percentage ownership? Corporations may issue stock dividends to:</a:t>
            </a:r>
          </a:p>
          <a:p>
            <a:pPr>
              <a:spcBef>
                <a:spcPct val="0"/>
              </a:spcBef>
              <a:buFontTx/>
              <a:buChar char="•"/>
            </a:pPr>
            <a:r>
              <a:rPr lang="en-US" smtClean="0"/>
              <a:t> Reduce the market price per share of stock to make the shares more affordable for investors to purchase. </a:t>
            </a:r>
          </a:p>
          <a:p>
            <a:pPr>
              <a:spcBef>
                <a:spcPct val="0"/>
              </a:spcBef>
              <a:buFontTx/>
              <a:buChar char="•"/>
            </a:pPr>
            <a:r>
              <a:rPr lang="en-US" smtClean="0"/>
              <a:t> Signal that the management expects strong financial performance in the future.</a:t>
            </a:r>
          </a:p>
          <a:p>
            <a:pPr>
              <a:spcBef>
                <a:spcPct val="0"/>
              </a:spcBef>
              <a:buFontTx/>
              <a:buChar char="•"/>
            </a:pPr>
            <a:endParaRPr lang="en-US" smtClean="0"/>
          </a:p>
          <a:p>
            <a:pPr>
              <a:spcBef>
                <a:spcPct val="0"/>
              </a:spcBef>
            </a:pPr>
            <a:r>
              <a:rPr lang="en-US" smtClean="0"/>
              <a:t>A stock dividend can be classified as small or large. A small stock dividend is a distribution of stock that is less than 20-25 percent of the outstanding shares. Small stock dividends are recorded at the market value of the stock. A large stock dividend is a distribution of stock that is greater than 20-25 percent of the outstanding shares. Large stock dividends are recorded at the par value of the stock. Most stock dividends are classified as large. </a:t>
            </a:r>
          </a:p>
          <a:p>
            <a:pPr>
              <a:spcBef>
                <a:spcPct val="0"/>
              </a:spcBef>
            </a:pPr>
            <a:endParaRPr lang="en-US" smtClean="0"/>
          </a:p>
          <a:p>
            <a:pPr>
              <a:spcBef>
                <a:spcPct val="0"/>
              </a:spcBef>
            </a:pPr>
            <a:r>
              <a:rPr lang="en-US" smtClean="0"/>
              <a:t>When a stock dividend occurs, the company must transfer an additional amount from the retained earnings account (or capital in excess of par value account, if there is not a sufficient balance in retained earnings) into the common stock account to reflect the additional shares issued.</a:t>
            </a:r>
          </a:p>
          <a:p>
            <a:pPr>
              <a:spcBef>
                <a:spcPct val="0"/>
              </a:spcBef>
            </a:pPr>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Assume The Kroger Co. issued a large stock dividend. The company issued 400,000,000 shares of its $1 par value stock.</a:t>
            </a:r>
          </a:p>
          <a:p>
            <a:pPr>
              <a:spcBef>
                <a:spcPct val="0"/>
              </a:spcBef>
            </a:pPr>
            <a:endParaRPr lang="en-US" smtClean="0"/>
          </a:p>
          <a:p>
            <a:pPr>
              <a:spcBef>
                <a:spcPct val="0"/>
              </a:spcBef>
            </a:pPr>
            <a:r>
              <a:rPr lang="en-US" smtClean="0"/>
              <a:t>The journal entry moves an amount equal to the total par value of 400,000 shares from retained earnings to the common stock account by debiting Retained Earnings for $400,000 and crediting Common Stock for $400,000. </a:t>
            </a:r>
          </a:p>
          <a:p>
            <a:pPr>
              <a:spcBef>
                <a:spcPct val="0"/>
              </a:spcBef>
            </a:pPr>
            <a:endParaRPr lang="en-US" smtClean="0"/>
          </a:p>
          <a:p>
            <a:pPr>
              <a:spcBef>
                <a:spcPct val="0"/>
              </a:spcBef>
            </a:pPr>
            <a:r>
              <a:rPr lang="en-US" smtClean="0"/>
              <a:t>Notice that the stock dividend did not change total stockholders’ equity. It changed only the balances of some of the accounts that constitute stockholders’ equity.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stock split is the distribution of additional shares of stock to stockholders according to their percent ownership. When a stock split occurs, the corporation calls in the outstanding shares and issues new shares of stock. In the process of a stock split, the par value per share of the stock changes. Each shareholder has the same percentage ownership of the company after the split as before the split. So we sometimes say that a stock split creates more, but smaller, pieces of the same pie. Let’s look at an example.</a:t>
            </a:r>
          </a:p>
          <a:p>
            <a:pPr>
              <a:spcBef>
                <a:spcPct val="50000"/>
              </a:spcBef>
            </a:pPr>
            <a:r>
              <a:rPr lang="en-US" smtClean="0"/>
              <a:t>Assume that a corporation had 3,000 shares of $2 par value common stock</a:t>
            </a:r>
            <a:br>
              <a:rPr lang="en-US" smtClean="0"/>
            </a:br>
            <a:r>
              <a:rPr lang="en-US" smtClean="0"/>
              <a:t>outstanding before a 2–for–1 stock split. After the two-for-one split, the number of shares doubled and the par value was cut in half. Notice that an accounting entry is not required, and that retained earnings is not reduced. </a:t>
            </a:r>
          </a:p>
          <a:p>
            <a:pPr>
              <a:spcBef>
                <a:spcPct val="50000"/>
              </a:spcBef>
            </a:pPr>
            <a:r>
              <a:rPr lang="en-US" smtClean="0"/>
              <a:t>In many respects a 100 percent stock dividend and a two-for-one stock split result in similar impacts to the price per share in the stock market. The stock split usually requires more administrative tasks to call in and reissue stock certificates. </a:t>
            </a:r>
          </a:p>
          <a:p>
            <a:pPr>
              <a:spcBef>
                <a:spcPct val="0"/>
              </a:spcBef>
            </a:pPr>
            <a:endParaRPr lang="en-US" smtClean="0"/>
          </a:p>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the income statement, the balance sheet, and the statement of cash flows, a fourth financial statement, the statement of changes in stockholders’ equity, is required.</a:t>
            </a:r>
          </a:p>
          <a:p>
            <a:pPr>
              <a:spcBef>
                <a:spcPct val="0"/>
              </a:spcBef>
            </a:pPr>
            <a:endParaRPr lang="en-US" smtClean="0"/>
          </a:p>
          <a:p>
            <a:pPr>
              <a:spcBef>
                <a:spcPct val="0"/>
              </a:spcBef>
            </a:pPr>
            <a:r>
              <a:rPr lang="en-US" smtClean="0"/>
              <a:t>The purpose of this statement is to show changes in the key components of stockholders’</a:t>
            </a:r>
          </a:p>
          <a:p>
            <a:pPr>
              <a:spcBef>
                <a:spcPct val="0"/>
              </a:spcBef>
            </a:pPr>
            <a:r>
              <a:rPr lang="en-US" smtClean="0"/>
              <a:t>equity, including common stock, paid-in capital, treasury stock, and retained earnings. GAAP requires three years of data but, for illustrative purposes, only the current year is shown.</a:t>
            </a:r>
          </a:p>
          <a:p>
            <a:pPr>
              <a:spcBef>
                <a:spcPct val="0"/>
              </a:spcBef>
            </a:pPr>
            <a:endParaRPr lang="en-US" smtClean="0"/>
          </a:p>
          <a:p>
            <a:pPr>
              <a:spcBef>
                <a:spcPct val="0"/>
              </a:spcBef>
            </a:pPr>
            <a:r>
              <a:rPr lang="en-US" smtClean="0"/>
              <a:t>The Kroger statement shown here also contains a number of other changes involving topics that are covered in subsequent accounting courses. The most important of these topics is accumulated other comprehensive gain (loss), which is defined as net income plus items that bypass the income statement because they have not satisfied the revenue recognition criteria. Examples of items that bypass the income statement include: unrealized hold gains or losses from available-for-sale securities and foreign currency translation gains and losses.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75000"/>
              </a:spcBef>
            </a:pPr>
            <a:r>
              <a:rPr lang="en-US" smtClean="0"/>
              <a:t>Preferred stock is a separate class of stock that typically has priority over common stock in dividend distributions and distribution of assets in a liquidation. Preferred stock usually has a stated dividend that is expressed as a percentage of its par value. It normally does not have voting rights and is often callable by the corporation at a stated value.</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 GAAP and International Financial Accounting Standards use different words to describe the same corporate equity accounts. Don’t be misled by the different terminology when there is no difference in substance.</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74754"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Preferred stock has a current dividend preference when compared to common stock. Current preferred dividends must be paid to preferred stockholders before any dividends are paid to common stockholders.</a:t>
            </a:r>
          </a:p>
          <a:p>
            <a:pPr>
              <a:spcBef>
                <a:spcPct val="0"/>
              </a:spcBef>
            </a:pPr>
            <a:endParaRPr lang="en-US" smtClean="0"/>
          </a:p>
          <a:p>
            <a:pPr>
              <a:spcBef>
                <a:spcPct val="0"/>
              </a:spcBef>
            </a:pPr>
            <a:r>
              <a:rPr lang="en-US" smtClean="0"/>
              <a:t>Cumulative preferred stockholders have the right to be paid both the current and all prior periods’ unpaid dividends before any dividends are paid to common stockholders. When the preferred stock is cumulative and the directors do not declare a dividend to preferred stockholders, the unpaid dividend is called a dividend in arrears and must be disclosed in the financial statements.</a:t>
            </a:r>
          </a:p>
          <a:p>
            <a:pPr>
              <a:spcBef>
                <a:spcPct val="0"/>
              </a:spcBef>
            </a:pPr>
            <a:endParaRPr lang="en-US" smtClean="0"/>
          </a:p>
          <a:p>
            <a:pPr>
              <a:spcBef>
                <a:spcPct val="0"/>
              </a:spcBef>
            </a:pPr>
            <a:r>
              <a:rPr lang="en-US" smtClean="0"/>
              <a:t>Noncumulative preferred stock has no rights to prior periods’ dividends if they were not declared in those prior periods.</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voting on important issues at annual meetings, stockholders have other benefits. Stockholders have the right to receive dividends when declared by the board of directors. In the event of liquidation, stockholders share, according to their percentage ownership, in any remaining assets after creditors are paid. </a:t>
            </a:r>
          </a:p>
          <a:p>
            <a:pPr>
              <a:spcBef>
                <a:spcPct val="0"/>
              </a:spcBef>
            </a:pPr>
            <a:endParaRPr lang="en-US" smtClean="0"/>
          </a:p>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Kites, Inc. has the following stock outstanding:</a:t>
            </a:r>
          </a:p>
          <a:p>
            <a:pPr>
              <a:spcBef>
                <a:spcPct val="50000"/>
              </a:spcBef>
              <a:buFontTx/>
              <a:buChar char="•"/>
            </a:pPr>
            <a:r>
              <a:rPr lang="en-US" smtClean="0"/>
              <a:t> Common stock: $1 par, 100,000 shares </a:t>
            </a:r>
          </a:p>
          <a:p>
            <a:pPr>
              <a:spcBef>
                <a:spcPct val="0"/>
              </a:spcBef>
              <a:buFontTx/>
              <a:buChar char="•"/>
            </a:pPr>
            <a:r>
              <a:rPr lang="en-US" smtClean="0"/>
              <a:t> Preferred stock: 3%, $100 par, cumulative, 5,000 shares</a:t>
            </a:r>
          </a:p>
          <a:p>
            <a:pPr>
              <a:spcBef>
                <a:spcPct val="0"/>
              </a:spcBef>
              <a:buFontTx/>
              <a:buChar char="•"/>
            </a:pPr>
            <a:r>
              <a:rPr lang="en-US" smtClean="0"/>
              <a:t> Preferred stock: 6%, $50 par, noncumulative, 3,000 shares</a:t>
            </a:r>
          </a:p>
          <a:p>
            <a:pPr>
              <a:spcBef>
                <a:spcPct val="35000"/>
              </a:spcBef>
            </a:pPr>
            <a:r>
              <a:rPr lang="en-US" smtClean="0"/>
              <a:t>Dividends were not paid last year. In the current year, the board of directors declared dividends of $50,000. </a:t>
            </a:r>
          </a:p>
          <a:p>
            <a:pPr>
              <a:spcBef>
                <a:spcPct val="35000"/>
              </a:spcBef>
            </a:pPr>
            <a:r>
              <a:rPr lang="en-US" smtClean="0"/>
              <a:t>How much will each class of stock receive? Note that this company has both common stock and two classes of preferred stock. Let’s see how the $50,000 dividend is distributed.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Recall that preferred stockholders receive any declared dividends before common stockholders. In addition, cumulative preferred stockholders have rights to the dividends in arrears from last year in addition to the current year’s dividends. </a:t>
            </a:r>
          </a:p>
          <a:p>
            <a:pPr>
              <a:spcBef>
                <a:spcPct val="0"/>
              </a:spcBef>
            </a:pPr>
            <a:endParaRPr lang="en-US" smtClean="0"/>
          </a:p>
          <a:p>
            <a:pPr>
              <a:spcBef>
                <a:spcPct val="0"/>
              </a:spcBef>
            </a:pPr>
            <a:r>
              <a:rPr lang="en-US" smtClean="0"/>
              <a:t>First, we compute the amount of dividends in arrears on the preferred stock. This amount will be paid before any other dividend consideration. The cumulative preferred stockholders have rights to the dividends in arrears from last year in addition to dividends for the current year. The arrearage for last year is $15,000 computed by multiplying 3 percent times the $100 par value times 5,000 shares. The current year’s dividend on the cumulative preferred is also $15,000. Of the original total $50,000 dividend, we now have $20,000 remaining for the noncumulative preferred and the common.</a:t>
            </a:r>
          </a:p>
          <a:p>
            <a:pPr>
              <a:spcBef>
                <a:spcPct val="0"/>
              </a:spcBef>
            </a:pPr>
            <a:endParaRPr lang="en-US" smtClean="0"/>
          </a:p>
          <a:p>
            <a:pPr>
              <a:spcBef>
                <a:spcPct val="0"/>
              </a:spcBef>
            </a:pPr>
            <a:r>
              <a:rPr lang="en-US" smtClean="0"/>
              <a:t>Next, we calculate the noncumulative preferred dividend for the current year. It must be paid before common stockholders receive a dividend. The current year’s dividend on the noncumulative preferred is $9,000 computed by multiplying 6 percent times the $50 par value times 3,000 shares. Of the original total $50,000 dividend, we now have $11,000 remaining for the common stockholders. Now, let’s look at a question about dividend declarations.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Retained earnings can have legal or contractual restrictions. In most states, the corporate charters will not allow companies to purchase treasury stock in excess of the balance in retained earnings. Some creditors include a loan covenant that limits the amount of dividends a corporation can pay. For additional security, debt covenants often also include a limit on borrowing and require a minimum balance of cash or working capital. Restrictions on retained earnings are generally disclosed in the notes to the financial statements.</a:t>
            </a:r>
          </a:p>
          <a:p>
            <a:pPr>
              <a:spcBef>
                <a:spcPct val="0"/>
              </a:spcBef>
            </a:pPr>
            <a:endParaRPr lang="en-US" smtClean="0"/>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Issuing stock for cash and selling treasury stock for cash results in cash inflows. Purchasing treasury stock with cash and paying cash dividends results in cash outflows. These cash flows are reported in the financing activities section of the statement of cash flows.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corporations, there are two other forms of business organizations: sole proprietorships and partnerships.</a:t>
            </a:r>
          </a:p>
          <a:p>
            <a:pPr>
              <a:spcBef>
                <a:spcPct val="0"/>
              </a:spcBef>
            </a:pPr>
            <a:endParaRPr lang="en-US" smtClean="0"/>
          </a:p>
          <a:p>
            <a:pPr>
              <a:spcBef>
                <a:spcPct val="0"/>
              </a:spcBef>
            </a:pPr>
            <a:r>
              <a:rPr lang="en-US" smtClean="0"/>
              <a:t>A sole proprietorship is owned by one person. There are two equity accounts for a sole proprietorship: capital and drawings. Capital is the equivalent of common stock and retained earnings combined for a corporation. Drawings are the equivalent of dividends for a corporation. Let’s look at an example.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 Doe started a retail store by investing $150,000 of his own money. The journal entry on the books of the proprietorship to record this business formation is a debit to cash and a credit to J. Doe, Capital for $150,000.</a:t>
            </a:r>
          </a:p>
          <a:p>
            <a:pPr>
              <a:spcBef>
                <a:spcPct val="0"/>
              </a:spcBef>
            </a:pPr>
            <a:endParaRPr lang="en-US" smtClean="0"/>
          </a:p>
          <a:p>
            <a:pPr>
              <a:spcBef>
                <a:spcPct val="0"/>
              </a:spcBef>
            </a:pPr>
            <a:r>
              <a:rPr lang="en-US" smtClean="0"/>
              <a:t>Each month, J. Doe withdraws $1,000 from the business for personal living expenses. The January 30 journal entry to record the first withdrawal is a debit to J. Doe, Drawings and a credit to cash for $1,000.</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first year, J. Doe’s income totaled $18,000, and his withdrawals totaled $12,000. The equity section of J. Doe’s balance sheet at the end of the first year shows an ending balance in the capital account of $156,000. We arrive at this amount by adding the $18,000 of income to the $150,000 beginning capital balance and subtracting the $12,000 of drawings from the total.</a:t>
            </a:r>
          </a:p>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3186"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partnership is owned by two or more individuals. Partnerships require clear agreements about authority, risks, and the sharing of profits and losses. Separate capital and drawings accounts are maintained for each partner. Partnership income is divided among the partners according to the partnership agreement.</a:t>
            </a:r>
          </a:p>
          <a:p>
            <a:pPr>
              <a:spcBef>
                <a:spcPct val="0"/>
              </a:spcBef>
            </a:pPr>
            <a:endParaRPr lang="en-US" smtClean="0"/>
          </a:p>
          <a:p>
            <a:pPr>
              <a:spcBef>
                <a:spcPct val="0"/>
              </a:spcBef>
            </a:pPr>
            <a:r>
              <a:rPr lang="en-US" smtClean="0"/>
              <a:t>Partnerships have some advantages and disadvantages when compared to corporations. The primary advantages are ease of formation, complete control by the partners, and the avoidance of income taxes on the partnership income. Instead of income taxes on the partnership income, each partner pays taxes on his or her share of the partnership income at his or her individual tax rate. The primary disadvantage of a partnership is unlimited liability. Creditors can make claims against partners’ personal assets to satisfy partnership debts.</a:t>
            </a:r>
          </a:p>
          <a:p>
            <a:pPr>
              <a:spcBef>
                <a:spcPct val="0"/>
              </a:spcBef>
            </a:pPr>
            <a:endParaRPr lang="en-US" smtClean="0"/>
          </a:p>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Able and Baker formed a partnership. Able contributed $60,000 cash. Baker contributed $40,000 cash. The partners agreed to divide partnership income in the ratio of their contributions (60:40). The journal entry to record this business formation on the books of the partnership is a debit to cash for $100,000, a credit to Able, Capital for $60,000, and a credit to Baker, Capital for $40,000.</a:t>
            </a:r>
          </a:p>
          <a:p>
            <a:pPr>
              <a:spcBef>
                <a:spcPct val="0"/>
              </a:spcBef>
            </a:pPr>
            <a:r>
              <a:rPr lang="en-US" smtClean="0"/>
              <a:t/>
            </a:r>
            <a:br>
              <a:rPr lang="en-US" smtClean="0"/>
            </a:b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28"/>
          <p:cNvSpPr>
            <a:spLocks noGrp="1" noRot="1" noChangeAspect="1" noChangeArrowheads="1" noTextEdit="1"/>
          </p:cNvSpPr>
          <p:nvPr>
            <p:ph type="sldImg"/>
          </p:nvPr>
        </p:nvSpPr>
        <p:spPr bwMode="auto">
          <a:noFill/>
          <a:ln>
            <a:solidFill>
              <a:srgbClr val="000000"/>
            </a:solidFill>
            <a:miter lim="800000"/>
            <a:headEnd/>
            <a:tailEnd/>
          </a:ln>
        </p:spPr>
      </p:sp>
      <p:sp>
        <p:nvSpPr>
          <p:cNvPr id="97282" name="Rectangle 1029"/>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partners agreed that each month Able would withdraw $1,000 and Baker would withdraw $650. The January 30 journal entry to record the first withdrawal is a debit to Able, Drawings for $1,000, a debit to Baker, Drawings for $650, and a credit to cash for $1,650.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Ultimate control of a corporation rests with the stockholders. At their annual meeting, stockholders elect the board of directors and vote on important management issues facing the company. The members of the board of directors hire the executive officers of the corporation. Finally, officers of the corporation empower others to hire needed employees. Employees, officers, and members of the board of directors may also be owners of the corporation.</a:t>
            </a:r>
          </a:p>
          <a:p>
            <a:pPr>
              <a:spcBef>
                <a:spcPct val="0"/>
              </a:spcBef>
            </a:pPr>
            <a:r>
              <a:rPr lang="en-US" smtClean="0"/>
              <a:t>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first year, partnership income totaled $30,000. The $30,000 of partnership income is credited to the partners’ capital accounts in the agreed upon 60:40 ratio, with Able receiving $18,000 and Baker receiving $12,000. Withdrawals totaled $12,000 for Able and $7,800 for Baker. The equity section of the partnership balance sheet at the end of the first year shows ending capital balances of $66,000 for Able and $44,200 for Baker. We get these amounts similar to the way we did for the proprietorship, by adding investments and income to the beginning capital balances and deducting withdrawals from the total.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Here’s a convenient summary of the accounting and reporting issues for the three forms of business that we have discussed in this chapter.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Authorized shares are the maximum number of shares of stock that can be sold to the public. The number of authorized shares is identified in the corporate charter of the corporation that is issued by the state.</a:t>
            </a:r>
          </a:p>
          <a:p>
            <a:pPr>
              <a:spcBef>
                <a:spcPct val="0"/>
              </a:spcBef>
            </a:pPr>
            <a:endParaRPr lang="en-US" smtClean="0"/>
          </a:p>
          <a:p>
            <a:pPr>
              <a:spcBef>
                <a:spcPct val="0"/>
              </a:spcBef>
            </a:pPr>
            <a:r>
              <a:rPr lang="en-US" smtClean="0"/>
              <a:t>Authorized shares are either issued or unissued. Unissued shares are shares of stock that have never been sold to the public. Issued shares are shares of stock that have been sold to the public.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Issued shares can be classified as either outstanding shares or treasury shares. Outstanding shares are shares that have been issued and are currently owned by stockholders. Treasury shares are shares that have been issued to stockholders, but have since been repurchased by the corporation.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Earnings per share is one of the most widely quoted financial ratios. It is a measure of the company’s ability to produce income for each common share outstanding. Earnings per share is equal to income (less preferred dividends, if any) divided by the average number of common shares outstanding for the period.</a:t>
            </a:r>
          </a:p>
          <a:p>
            <a:pPr>
              <a:spcBef>
                <a:spcPct val="0"/>
              </a:spcBef>
            </a:pPr>
            <a:endParaRPr lang="en-US" smtClean="0"/>
          </a:p>
          <a:p>
            <a:pPr>
              <a:spcBef>
                <a:spcPct val="0"/>
              </a:spcBef>
            </a:pPr>
            <a:r>
              <a:rPr lang="en-US" smtClean="0"/>
              <a:t>Kroger’s income for 2012 is $602,000,000 and the average number of shares outstanding is 597,000,000. Let’s calculate Kroger’s earnings per share for 2012.</a:t>
            </a:r>
          </a:p>
          <a:p>
            <a:pPr>
              <a:spcBef>
                <a:spcPct val="0"/>
              </a:spcBef>
            </a:pPr>
            <a:endParaRPr lang="en-US" smtClean="0"/>
          </a:p>
          <a:p>
            <a:pPr>
              <a:spcBef>
                <a:spcPct val="0"/>
              </a:spcBef>
            </a:pPr>
            <a:r>
              <a:rPr lang="en-US" smtClean="0"/>
              <a:t>Kroger’s earnings per share for 2012 is $1.01, obtained by dividing income of $602,000,000 by 597,000,000, the average number of shares outstanding for the year.</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Kroger has increased earnings per share from $0.11 in 2010 to $1.01 in 2012. We also see a comparison of 2012 earnings per share for Kroger and two competitors.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Corporations have two primary sources of equity. The first is contributed capital. The two accounts in contributed capita are: 1) common stock, par value, and 2) capital in excess of par value. These accounts represent amounts that shareholders have invested by buying shares of stock from the company. The second source of equity is retained earnings. The retained earnings account reports the cumulative amount of net income the corporation has earned since its organization less the cumulative amount of dividends declared since organization. This is the portion of the net income that has been reinvested in the business rather than distributed to the owners in dividends. </a:t>
            </a:r>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11-</a:t>
            </a:r>
            <a:fld id="{2FB56D5C-0BC0-4C12-8427-F8BE71BA07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11-</a:t>
            </a:r>
            <a:fld id="{E18A311C-5BB9-4E49-B276-F3B90C1A59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11-</a:t>
            </a:r>
            <a:fld id="{92B91364-E724-4145-A96F-C05893FA21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11-</a:t>
            </a:r>
            <a:fld id="{275C2601-CEF8-4D65-BEB7-1A34C5E4F7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11-</a:t>
            </a:r>
            <a:fld id="{52FD3945-D056-4908-A9A8-63532D9CB6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11-</a:t>
            </a:r>
            <a:fld id="{FEBBB979-FC94-4D53-BDB6-0878714BEB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11-</a:t>
            </a:r>
            <a:fld id="{BA870794-1A7F-412F-A703-FD7DE7B1F568}"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fontAlgn="base">
        <a:spcBef>
          <a:spcPct val="0"/>
        </a:spcBef>
        <a:spcAft>
          <a:spcPct val="0"/>
        </a:spcAft>
        <a:defRPr sz="4000" kern="1200" cap="all" spc="-60">
          <a:solidFill>
            <a:srgbClr val="6E2C12"/>
          </a:solidFill>
          <a:latin typeface="+mn-lt"/>
          <a:ea typeface="+mj-ea"/>
          <a:cs typeface="+mj-cs"/>
        </a:defRPr>
      </a:lvl1pPr>
      <a:lvl2pPr algn="l" rtl="0" fontAlgn="base">
        <a:spcBef>
          <a:spcPct val="0"/>
        </a:spcBef>
        <a:spcAft>
          <a:spcPct val="0"/>
        </a:spcAft>
        <a:defRPr sz="4000">
          <a:solidFill>
            <a:srgbClr val="6E2C12"/>
          </a:solidFill>
          <a:latin typeface="Arial" charset="0"/>
        </a:defRPr>
      </a:lvl2pPr>
      <a:lvl3pPr algn="l" rtl="0" fontAlgn="base">
        <a:spcBef>
          <a:spcPct val="0"/>
        </a:spcBef>
        <a:spcAft>
          <a:spcPct val="0"/>
        </a:spcAft>
        <a:defRPr sz="4000">
          <a:solidFill>
            <a:srgbClr val="6E2C12"/>
          </a:solidFill>
          <a:latin typeface="Arial" charset="0"/>
        </a:defRPr>
      </a:lvl3pPr>
      <a:lvl4pPr algn="l" rtl="0" fontAlgn="base">
        <a:spcBef>
          <a:spcPct val="0"/>
        </a:spcBef>
        <a:spcAft>
          <a:spcPct val="0"/>
        </a:spcAft>
        <a:defRPr sz="4000">
          <a:solidFill>
            <a:srgbClr val="6E2C12"/>
          </a:solidFill>
          <a:latin typeface="Arial" charset="0"/>
        </a:defRPr>
      </a:lvl4pPr>
      <a:lvl5pPr algn="l" rtl="0" fontAlgn="base">
        <a:spcBef>
          <a:spcPct val="0"/>
        </a:spcBef>
        <a:spcAft>
          <a:spcPct val="0"/>
        </a:spcAft>
        <a:defRPr sz="4000">
          <a:solidFill>
            <a:srgbClr val="6E2C12"/>
          </a:solidFill>
          <a:latin typeface="Arial" charset="0"/>
        </a:defRPr>
      </a:lvl5pPr>
      <a:lvl6pPr marL="457200" algn="l" rtl="0" fontAlgn="base">
        <a:spcBef>
          <a:spcPct val="0"/>
        </a:spcBef>
        <a:spcAft>
          <a:spcPct val="0"/>
        </a:spcAft>
        <a:defRPr sz="4000">
          <a:solidFill>
            <a:srgbClr val="6E2C12"/>
          </a:solidFill>
          <a:latin typeface="Arial" charset="0"/>
        </a:defRPr>
      </a:lvl6pPr>
      <a:lvl7pPr marL="914400" algn="l" rtl="0" fontAlgn="base">
        <a:spcBef>
          <a:spcPct val="0"/>
        </a:spcBef>
        <a:spcAft>
          <a:spcPct val="0"/>
        </a:spcAft>
        <a:defRPr sz="4000">
          <a:solidFill>
            <a:srgbClr val="6E2C12"/>
          </a:solidFill>
          <a:latin typeface="Arial" charset="0"/>
        </a:defRPr>
      </a:lvl7pPr>
      <a:lvl8pPr marL="1371600" algn="l" rtl="0" fontAlgn="base">
        <a:spcBef>
          <a:spcPct val="0"/>
        </a:spcBef>
        <a:spcAft>
          <a:spcPct val="0"/>
        </a:spcAft>
        <a:defRPr sz="4000">
          <a:solidFill>
            <a:srgbClr val="6E2C12"/>
          </a:solidFill>
          <a:latin typeface="Arial" charset="0"/>
        </a:defRPr>
      </a:lvl8pPr>
      <a:lvl9pPr marL="1828800" algn="l" rtl="0" fontAlgn="base">
        <a:spcBef>
          <a:spcPct val="0"/>
        </a:spcBef>
        <a:spcAft>
          <a:spcPct val="0"/>
        </a:spcAft>
        <a:defRPr sz="40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Excel_97-2003_Worksheet2.xls"/></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Excel_97-2003_Worksheet3.xls"/></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Excel_97-2003_Worksheet4.xls"/></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Excel_97-2003_Worksheet5.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Excel_97-2003_Worksheet6.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Microsoft_Excel_97-2003_Worksheet7.xls"/></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11</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92500" lnSpcReduction="10000"/>
          </a:bodyPr>
          <a:lstStyle/>
          <a:p>
            <a:pPr fontAlgn="auto">
              <a:buFont typeface="Arial" pitchFamily="34" charset="0"/>
              <a:buNone/>
              <a:defRPr/>
            </a:pPr>
            <a:r>
              <a:rPr lang="en-US" sz="3200" dirty="0" smtClean="0">
                <a:solidFill>
                  <a:schemeClr val="tx1"/>
                </a:solidFill>
              </a:rPr>
              <a:t>reporting and Interpreting Owners’ Equity</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pPr fontAlgn="auto">
              <a:spcAft>
                <a:spcPts val="0"/>
              </a:spcAft>
              <a:defRPr/>
            </a:pPr>
            <a:r>
              <a:rPr lang="en-US" sz="3600" dirty="0" smtClean="0"/>
              <a:t>Common Stock Transactions</a:t>
            </a:r>
          </a:p>
        </p:txBody>
      </p:sp>
      <p:graphicFrame>
        <p:nvGraphicFramePr>
          <p:cNvPr id="4122" name="Object 26">
            <a:hlinkClick r:id="" action="ppaction://ole?verb=0"/>
          </p:cNvPr>
          <p:cNvGraphicFramePr>
            <a:graphicFrameLocks/>
          </p:cNvGraphicFramePr>
          <p:nvPr/>
        </p:nvGraphicFramePr>
        <p:xfrm>
          <a:off x="685800" y="1508125"/>
          <a:ext cx="7700963" cy="5273675"/>
        </p:xfrm>
        <a:graphic>
          <a:graphicData uri="http://schemas.openxmlformats.org/presentationml/2006/ole">
            <p:oleObj spid="_x0000_s4122" name="Clip" r:id="rId4" imgW="121797720" imgH="84448080" progId="">
              <p:embed/>
            </p:oleObj>
          </a:graphicData>
        </a:graphic>
      </p:graphicFrame>
      <p:sp>
        <p:nvSpPr>
          <p:cNvPr id="4124" name="Rectangle 8"/>
          <p:cNvSpPr>
            <a:spLocks noChangeArrowheads="1"/>
          </p:cNvSpPr>
          <p:nvPr/>
        </p:nvSpPr>
        <p:spPr bwMode="auto">
          <a:xfrm>
            <a:off x="5162550" y="5224463"/>
            <a:ext cx="2895600" cy="1420812"/>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3200" b="1"/>
              <a:t>Dividend set</a:t>
            </a:r>
            <a:br>
              <a:rPr lang="en-US" sz="3200" b="1"/>
            </a:br>
            <a:r>
              <a:rPr lang="en-US" sz="3200" b="1"/>
              <a:t>by board</a:t>
            </a:r>
            <a:br>
              <a:rPr lang="en-US" sz="3200" b="1"/>
            </a:br>
            <a:r>
              <a:rPr lang="en-US" sz="3200" b="1"/>
              <a:t>of directors</a:t>
            </a:r>
          </a:p>
        </p:txBody>
      </p:sp>
      <p:sp>
        <p:nvSpPr>
          <p:cNvPr id="4125" name="Rectangle 9"/>
          <p:cNvSpPr>
            <a:spLocks noChangeArrowheads="1"/>
          </p:cNvSpPr>
          <p:nvPr/>
        </p:nvSpPr>
        <p:spPr bwMode="auto">
          <a:xfrm>
            <a:off x="3773488" y="1552575"/>
            <a:ext cx="1412875" cy="1570038"/>
          </a:xfrm>
          <a:prstGeom prst="rect">
            <a:avLst/>
          </a:prstGeom>
          <a:noFill/>
          <a:ln w="9525">
            <a:noFill/>
            <a:miter lim="800000"/>
            <a:headEnd/>
            <a:tailEnd/>
          </a:ln>
        </p:spPr>
        <p:txBody>
          <a:bodyPr wrap="none">
            <a:spAutoFit/>
          </a:bodyPr>
          <a:lstStyle/>
          <a:p>
            <a:pPr algn="ctr" eaLnBrk="0" hangingPunct="0">
              <a:spcBef>
                <a:spcPct val="50000"/>
              </a:spcBef>
            </a:pPr>
            <a:r>
              <a:rPr lang="en-US" sz="3200" b="1"/>
              <a:t>Basic</a:t>
            </a:r>
            <a:br>
              <a:rPr lang="en-US" sz="3200" b="1"/>
            </a:br>
            <a:r>
              <a:rPr lang="en-US" sz="3200" b="1"/>
              <a:t>voting</a:t>
            </a:r>
            <a:br>
              <a:rPr lang="en-US" sz="3200" b="1"/>
            </a:br>
            <a:r>
              <a:rPr lang="en-US" sz="3200" b="1"/>
              <a:t>stock</a:t>
            </a:r>
          </a:p>
        </p:txBody>
      </p:sp>
      <p:sp>
        <p:nvSpPr>
          <p:cNvPr id="4126" name="Rectangle 10"/>
          <p:cNvSpPr>
            <a:spLocks noChangeArrowheads="1"/>
          </p:cNvSpPr>
          <p:nvPr/>
        </p:nvSpPr>
        <p:spPr bwMode="auto">
          <a:xfrm>
            <a:off x="1300163" y="5219700"/>
            <a:ext cx="2416175" cy="1422400"/>
          </a:xfrm>
          <a:prstGeom prst="rect">
            <a:avLst/>
          </a:prstGeom>
          <a:noFill/>
          <a:ln w="9525">
            <a:noFill/>
            <a:miter lim="800000"/>
            <a:headEnd/>
            <a:tailEnd/>
          </a:ln>
        </p:spPr>
        <p:txBody>
          <a:bodyPr wrap="none">
            <a:spAutoFit/>
          </a:bodyPr>
          <a:lstStyle/>
          <a:p>
            <a:pPr algn="ctr" eaLnBrk="0" hangingPunct="0">
              <a:lnSpc>
                <a:spcPct val="90000"/>
              </a:lnSpc>
              <a:spcBef>
                <a:spcPct val="50000"/>
              </a:spcBef>
            </a:pPr>
            <a:r>
              <a:rPr lang="en-US" sz="3200" b="1"/>
              <a:t>Ranks after</a:t>
            </a:r>
            <a:br>
              <a:rPr lang="en-US" sz="3200" b="1"/>
            </a:br>
            <a:r>
              <a:rPr lang="en-US" sz="3200" b="1"/>
              <a:t>preferred</a:t>
            </a:r>
            <a:br>
              <a:rPr lang="en-US" sz="3200" b="1"/>
            </a:br>
            <a:r>
              <a:rPr lang="en-US" sz="3200" b="1"/>
              <a:t>stock</a:t>
            </a:r>
          </a:p>
        </p:txBody>
      </p:sp>
      <p:sp>
        <p:nvSpPr>
          <p:cNvPr id="4127" name="TextBox 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9F384835-B05C-4D73-BF20-23C627E6CD45}" type="slidenum">
              <a:rPr lang="en-US" sz="1000"/>
              <a:pPr algn="r"/>
              <a:t>10</a:t>
            </a:fld>
            <a:endParaRPr lang="en-US" sz="100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title"/>
          </p:nvPr>
        </p:nvSpPr>
        <p:spPr/>
        <p:txBody>
          <a:bodyPr/>
          <a:lstStyle/>
          <a:p>
            <a:pPr fontAlgn="auto">
              <a:spcAft>
                <a:spcPts val="0"/>
              </a:spcAft>
              <a:defRPr/>
            </a:pPr>
            <a:r>
              <a:rPr lang="en-US" sz="3600" dirty="0" smtClean="0"/>
              <a:t>Common Stock Transactions</a:t>
            </a:r>
          </a:p>
        </p:txBody>
      </p:sp>
      <p:sp>
        <p:nvSpPr>
          <p:cNvPr id="92163" name="Rectangle 3"/>
          <p:cNvSpPr>
            <a:spLocks noChangeArrowheads="1"/>
          </p:cNvSpPr>
          <p:nvPr/>
        </p:nvSpPr>
        <p:spPr bwMode="auto">
          <a:xfrm>
            <a:off x="784225" y="5011738"/>
            <a:ext cx="7521575" cy="1196975"/>
          </a:xfrm>
          <a:prstGeom prst="rect">
            <a:avLst/>
          </a:prstGeom>
          <a:solidFill>
            <a:srgbClr val="DDDDDD"/>
          </a:solidFill>
          <a:ln w="38099" cmpd="dbl">
            <a:solidFill>
              <a:schemeClr val="tx1"/>
            </a:solidFill>
            <a:miter lim="800000"/>
            <a:headEnd/>
            <a:tailEnd/>
          </a:ln>
        </p:spPr>
        <p:txBody>
          <a:bodyPr lIns="90488" tIns="44450" rIns="90488" bIns="44450">
            <a:spAutoFit/>
          </a:bodyPr>
          <a:lstStyle/>
          <a:p>
            <a:pPr algn="ctr" eaLnBrk="0" hangingPunct="0">
              <a:spcBef>
                <a:spcPct val="20000"/>
              </a:spcBef>
            </a:pPr>
            <a:r>
              <a:rPr lang="en-US" sz="2400" b="1">
                <a:solidFill>
                  <a:srgbClr val="C00000"/>
                </a:solidFill>
              </a:rPr>
              <a:t>Legal capital </a:t>
            </a:r>
            <a:r>
              <a:rPr lang="en-US" sz="2400" b="1"/>
              <a:t>is the amount of capital, required by the state, that must remain invested in the business.</a:t>
            </a:r>
          </a:p>
        </p:txBody>
      </p:sp>
      <p:sp>
        <p:nvSpPr>
          <p:cNvPr id="33795" name="Rectangle 4"/>
          <p:cNvSpPr>
            <a:spLocks noChangeArrowheads="1"/>
          </p:cNvSpPr>
          <p:nvPr/>
        </p:nvSpPr>
        <p:spPr bwMode="auto">
          <a:xfrm>
            <a:off x="3117850" y="1963738"/>
            <a:ext cx="2854325" cy="644525"/>
          </a:xfrm>
          <a:prstGeom prst="rect">
            <a:avLst/>
          </a:prstGeom>
          <a:solidFill>
            <a:srgbClr val="CCECFF"/>
          </a:solidFill>
          <a:ln w="38099" cmpd="dbl">
            <a:solidFill>
              <a:schemeClr val="tx1"/>
            </a:solidFill>
            <a:miter lim="800000"/>
            <a:headEnd/>
            <a:tailEnd/>
          </a:ln>
        </p:spPr>
        <p:txBody>
          <a:bodyPr lIns="90488" tIns="44450" rIns="90488" bIns="44450">
            <a:spAutoFit/>
          </a:bodyPr>
          <a:lstStyle/>
          <a:p>
            <a:pPr algn="ctr" eaLnBrk="0" hangingPunct="0">
              <a:spcBef>
                <a:spcPct val="50000"/>
              </a:spcBef>
            </a:pPr>
            <a:r>
              <a:rPr lang="en-US" sz="3600" b="1">
                <a:solidFill>
                  <a:srgbClr val="C00000"/>
                </a:solidFill>
              </a:rPr>
              <a:t>Par Value </a:t>
            </a:r>
          </a:p>
        </p:txBody>
      </p:sp>
      <p:grpSp>
        <p:nvGrpSpPr>
          <p:cNvPr id="2" name="Group 5"/>
          <p:cNvGrpSpPr>
            <a:grpSpLocks/>
          </p:cNvGrpSpPr>
          <p:nvPr/>
        </p:nvGrpSpPr>
        <p:grpSpPr bwMode="auto">
          <a:xfrm>
            <a:off x="1382713" y="2608263"/>
            <a:ext cx="6283325" cy="2105025"/>
            <a:chOff x="912" y="1643"/>
            <a:chExt cx="3958" cy="1326"/>
          </a:xfrm>
        </p:grpSpPr>
        <p:sp>
          <p:nvSpPr>
            <p:cNvPr id="33798" name="Rectangle 6"/>
            <p:cNvSpPr>
              <a:spLocks noChangeArrowheads="1"/>
            </p:cNvSpPr>
            <p:nvPr/>
          </p:nvSpPr>
          <p:spPr bwMode="auto">
            <a:xfrm>
              <a:off x="912" y="2197"/>
              <a:ext cx="1798" cy="772"/>
            </a:xfrm>
            <a:prstGeom prst="rect">
              <a:avLst/>
            </a:prstGeom>
            <a:solidFill>
              <a:srgbClr val="FFFFCC"/>
            </a:solidFill>
            <a:ln w="38099" cmpd="dbl">
              <a:solidFill>
                <a:schemeClr val="tx1"/>
              </a:solidFill>
              <a:miter lim="800000"/>
              <a:headEnd/>
              <a:tailEnd/>
            </a:ln>
          </p:spPr>
          <p:txBody>
            <a:bodyPr lIns="90488" tIns="44450" rIns="90488" bIns="44450">
              <a:spAutoFit/>
            </a:bodyPr>
            <a:lstStyle/>
            <a:p>
              <a:pPr algn="ctr" eaLnBrk="0" hangingPunct="0">
                <a:spcBef>
                  <a:spcPct val="20000"/>
                </a:spcBef>
              </a:pPr>
              <a:r>
                <a:rPr lang="en-US" sz="3600" b="1"/>
                <a:t>Nominal value</a:t>
              </a:r>
            </a:p>
          </p:txBody>
        </p:sp>
        <p:sp>
          <p:nvSpPr>
            <p:cNvPr id="33799" name="Rectangle 7"/>
            <p:cNvSpPr>
              <a:spLocks noChangeArrowheads="1"/>
            </p:cNvSpPr>
            <p:nvPr/>
          </p:nvSpPr>
          <p:spPr bwMode="auto">
            <a:xfrm>
              <a:off x="3072" y="2197"/>
              <a:ext cx="1798" cy="772"/>
            </a:xfrm>
            <a:prstGeom prst="rect">
              <a:avLst/>
            </a:prstGeom>
            <a:solidFill>
              <a:srgbClr val="FFFFCC"/>
            </a:solidFill>
            <a:ln w="38099" cmpd="dbl">
              <a:solidFill>
                <a:schemeClr val="tx1"/>
              </a:solidFill>
              <a:miter lim="800000"/>
              <a:headEnd/>
              <a:tailEnd/>
            </a:ln>
          </p:spPr>
          <p:txBody>
            <a:bodyPr lIns="90488" tIns="44450" rIns="90488" bIns="44450">
              <a:spAutoFit/>
            </a:bodyPr>
            <a:lstStyle/>
            <a:p>
              <a:pPr algn="ctr" eaLnBrk="0" hangingPunct="0">
                <a:spcBef>
                  <a:spcPct val="20000"/>
                </a:spcBef>
              </a:pPr>
              <a:r>
                <a:rPr lang="en-US" sz="3600" b="1"/>
                <a:t>Legal capital</a:t>
              </a:r>
            </a:p>
          </p:txBody>
        </p:sp>
        <p:grpSp>
          <p:nvGrpSpPr>
            <p:cNvPr id="33800" name="Group 8"/>
            <p:cNvGrpSpPr>
              <a:grpSpLocks/>
            </p:cNvGrpSpPr>
            <p:nvPr/>
          </p:nvGrpSpPr>
          <p:grpSpPr bwMode="auto">
            <a:xfrm>
              <a:off x="1810" y="1643"/>
              <a:ext cx="2160" cy="554"/>
              <a:chOff x="1810" y="1643"/>
              <a:chExt cx="2160" cy="554"/>
            </a:xfrm>
          </p:grpSpPr>
          <p:cxnSp>
            <p:nvCxnSpPr>
              <p:cNvPr id="33801" name="AutoShape 9"/>
              <p:cNvCxnSpPr>
                <a:cxnSpLocks noChangeShapeType="1"/>
                <a:stCxn id="33795" idx="2"/>
                <a:endCxn id="33798" idx="0"/>
              </p:cNvCxnSpPr>
              <p:nvPr/>
            </p:nvCxnSpPr>
            <p:spPr bwMode="auto">
              <a:xfrm rot="5400000">
                <a:off x="2087" y="1366"/>
                <a:ext cx="554" cy="1107"/>
              </a:xfrm>
              <a:prstGeom prst="bentConnector3">
                <a:avLst>
                  <a:gd name="adj1" fmla="val 50000"/>
                </a:avLst>
              </a:prstGeom>
              <a:noFill/>
              <a:ln w="38100">
                <a:solidFill>
                  <a:schemeClr val="tx1"/>
                </a:solidFill>
                <a:miter lim="800000"/>
                <a:headEnd/>
                <a:tailEnd type="triangle" w="med" len="med"/>
              </a:ln>
            </p:spPr>
          </p:cxnSp>
          <p:cxnSp>
            <p:nvCxnSpPr>
              <p:cNvPr id="33802" name="AutoShape 10"/>
              <p:cNvCxnSpPr>
                <a:cxnSpLocks noChangeShapeType="1"/>
                <a:stCxn id="33795" idx="2"/>
                <a:endCxn id="33799" idx="0"/>
              </p:cNvCxnSpPr>
              <p:nvPr/>
            </p:nvCxnSpPr>
            <p:spPr bwMode="auto">
              <a:xfrm rot="16200000" flipH="1">
                <a:off x="3167" y="1393"/>
                <a:ext cx="554" cy="1053"/>
              </a:xfrm>
              <a:prstGeom prst="bentConnector3">
                <a:avLst>
                  <a:gd name="adj1" fmla="val 50000"/>
                </a:avLst>
              </a:prstGeom>
              <a:noFill/>
              <a:ln w="38100">
                <a:solidFill>
                  <a:schemeClr val="tx1"/>
                </a:solidFill>
                <a:miter lim="800000"/>
                <a:headEnd/>
                <a:tailEnd type="triangle" w="med" len="med"/>
              </a:ln>
            </p:spPr>
          </p:cxnSp>
        </p:grpSp>
      </p:grpSp>
      <p:sp>
        <p:nvSpPr>
          <p:cNvPr id="33797" name="TextBox 10"/>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4325C20-3AC0-47D3-BD31-722C21A70914}" type="slidenum">
              <a:rPr lang="en-US" sz="1000"/>
              <a:pPr algn="r"/>
              <a:t>11</a:t>
            </a:fld>
            <a:endParaRPr lang="en-US" sz="100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163"/>
                                        </p:tgtEl>
                                        <p:attrNameLst>
                                          <p:attrName>style.visibility</p:attrName>
                                        </p:attrNameLst>
                                      </p:cBhvr>
                                      <p:to>
                                        <p:strVal val="visible"/>
                                      </p:to>
                                    </p:set>
                                    <p:anim calcmode="lin" valueType="num">
                                      <p:cBhvr>
                                        <p:cTn id="11" dur="500" fill="hold"/>
                                        <p:tgtEl>
                                          <p:spTgt spid="92163"/>
                                        </p:tgtEl>
                                        <p:attrNameLst>
                                          <p:attrName>ppt_w</p:attrName>
                                        </p:attrNameLst>
                                      </p:cBhvr>
                                      <p:tavLst>
                                        <p:tav tm="0">
                                          <p:val>
                                            <p:fltVal val="0"/>
                                          </p:val>
                                        </p:tav>
                                        <p:tav tm="100000">
                                          <p:val>
                                            <p:strVal val="#ppt_w"/>
                                          </p:val>
                                        </p:tav>
                                      </p:tavLst>
                                    </p:anim>
                                    <p:anim calcmode="lin" valueType="num">
                                      <p:cBhvr>
                                        <p:cTn id="12" dur="500" fill="hold"/>
                                        <p:tgtEl>
                                          <p:spTgt spid="921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76200" y="1514475"/>
            <a:ext cx="3514725" cy="19367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6000" b="1"/>
              <a:t>Par Value</a:t>
            </a:r>
          </a:p>
        </p:txBody>
      </p:sp>
      <p:sp>
        <p:nvSpPr>
          <p:cNvPr id="35842" name="Rectangle 4"/>
          <p:cNvSpPr>
            <a:spLocks noChangeArrowheads="1"/>
          </p:cNvSpPr>
          <p:nvPr/>
        </p:nvSpPr>
        <p:spPr bwMode="auto">
          <a:xfrm>
            <a:off x="76200" y="4684713"/>
            <a:ext cx="3514725" cy="19367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6000" b="1"/>
              <a:t>Market Value</a:t>
            </a:r>
          </a:p>
        </p:txBody>
      </p:sp>
      <p:sp>
        <p:nvSpPr>
          <p:cNvPr id="35843" name="Rectangle 5"/>
          <p:cNvSpPr>
            <a:spLocks noChangeArrowheads="1"/>
          </p:cNvSpPr>
          <p:nvPr/>
        </p:nvSpPr>
        <p:spPr bwMode="auto">
          <a:xfrm>
            <a:off x="76200" y="2847975"/>
            <a:ext cx="3514725" cy="2274888"/>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14200" b="1">
                <a:solidFill>
                  <a:srgbClr val="C00000"/>
                </a:solidFill>
                <a:latin typeface="Symbol" pitchFamily="18" charset="2"/>
              </a:rPr>
              <a:t></a:t>
            </a:r>
          </a:p>
        </p:txBody>
      </p:sp>
      <p:sp>
        <p:nvSpPr>
          <p:cNvPr id="36869" name="Rectangle 12"/>
          <p:cNvSpPr>
            <a:spLocks noGrp="1" noChangeArrowheads="1"/>
          </p:cNvSpPr>
          <p:nvPr>
            <p:ph type="title"/>
          </p:nvPr>
        </p:nvSpPr>
        <p:spPr/>
        <p:txBody>
          <a:bodyPr/>
          <a:lstStyle/>
          <a:p>
            <a:pPr fontAlgn="auto">
              <a:spcAft>
                <a:spcPts val="0"/>
              </a:spcAft>
              <a:defRPr/>
            </a:pPr>
            <a:r>
              <a:rPr lang="en-US" sz="3600" dirty="0" smtClean="0">
                <a:solidFill>
                  <a:schemeClr val="tx1"/>
                </a:solidFill>
              </a:rPr>
              <a:t>Common Stock Transactions</a:t>
            </a:r>
          </a:p>
        </p:txBody>
      </p:sp>
      <p:grpSp>
        <p:nvGrpSpPr>
          <p:cNvPr id="35845" name="Group 3"/>
          <p:cNvGrpSpPr>
            <a:grpSpLocks/>
          </p:cNvGrpSpPr>
          <p:nvPr/>
        </p:nvGrpSpPr>
        <p:grpSpPr bwMode="auto">
          <a:xfrm>
            <a:off x="4116388" y="1744663"/>
            <a:ext cx="4800600" cy="4884737"/>
            <a:chOff x="1344" y="1008"/>
            <a:chExt cx="3024" cy="3077"/>
          </a:xfrm>
        </p:grpSpPr>
        <p:sp>
          <p:nvSpPr>
            <p:cNvPr id="35847" name="Rectangle 4"/>
            <p:cNvSpPr>
              <a:spLocks noChangeArrowheads="1"/>
            </p:cNvSpPr>
            <p:nvPr/>
          </p:nvSpPr>
          <p:spPr bwMode="auto">
            <a:xfrm>
              <a:off x="2086" y="1267"/>
              <a:ext cx="1755" cy="120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solidFill>
                    <a:schemeClr val="bg2"/>
                  </a:solidFill>
                </a:rPr>
                <a:t>Some states do not require that a par value be stated in the charter.</a:t>
              </a:r>
            </a:p>
          </p:txBody>
        </p:sp>
        <p:sp>
          <p:nvSpPr>
            <p:cNvPr id="35848" name="Freeform 5"/>
            <p:cNvSpPr>
              <a:spLocks/>
            </p:cNvSpPr>
            <p:nvPr/>
          </p:nvSpPr>
          <p:spPr bwMode="auto">
            <a:xfrm>
              <a:off x="1630" y="1008"/>
              <a:ext cx="1811" cy="662"/>
            </a:xfrm>
            <a:custGeom>
              <a:avLst/>
              <a:gdLst>
                <a:gd name="T0" fmla="*/ 327 w 2088"/>
                <a:gd name="T1" fmla="*/ 0 h 656"/>
                <a:gd name="T2" fmla="*/ 327 w 2088"/>
                <a:gd name="T3" fmla="*/ 736 h 656"/>
                <a:gd name="T4" fmla="*/ 0 w 2088"/>
                <a:gd name="T5" fmla="*/ 736 h 656"/>
                <a:gd name="T6" fmla="*/ 0 w 2088"/>
                <a:gd name="T7" fmla="*/ 0 h 656"/>
                <a:gd name="T8" fmla="*/ 327 w 2088"/>
                <a:gd name="T9" fmla="*/ 0 h 656"/>
                <a:gd name="T10" fmla="*/ 0 60000 65536"/>
                <a:gd name="T11" fmla="*/ 0 60000 65536"/>
                <a:gd name="T12" fmla="*/ 0 60000 65536"/>
                <a:gd name="T13" fmla="*/ 0 60000 65536"/>
                <a:gd name="T14" fmla="*/ 0 60000 65536"/>
                <a:gd name="T15" fmla="*/ 0 w 2088"/>
                <a:gd name="T16" fmla="*/ 0 h 656"/>
                <a:gd name="T17" fmla="*/ 2088 w 2088"/>
                <a:gd name="T18" fmla="*/ 656 h 656"/>
              </a:gdLst>
              <a:ahLst/>
              <a:cxnLst>
                <a:cxn ang="T10">
                  <a:pos x="T0" y="T1"/>
                </a:cxn>
                <a:cxn ang="T11">
                  <a:pos x="T2" y="T3"/>
                </a:cxn>
                <a:cxn ang="T12">
                  <a:pos x="T4" y="T5"/>
                </a:cxn>
                <a:cxn ang="T13">
                  <a:pos x="T6" y="T7"/>
                </a:cxn>
                <a:cxn ang="T14">
                  <a:pos x="T8" y="T9"/>
                </a:cxn>
              </a:cxnLst>
              <a:rect l="T15" t="T16" r="T17" b="T18"/>
              <a:pathLst>
                <a:path w="2088" h="656">
                  <a:moveTo>
                    <a:pt x="2087" y="0"/>
                  </a:moveTo>
                  <a:lnTo>
                    <a:pt x="2087" y="655"/>
                  </a:lnTo>
                  <a:lnTo>
                    <a:pt x="0" y="655"/>
                  </a:lnTo>
                  <a:lnTo>
                    <a:pt x="0" y="0"/>
                  </a:lnTo>
                  <a:lnTo>
                    <a:pt x="2087" y="0"/>
                  </a:lnTo>
                </a:path>
              </a:pathLst>
            </a:custGeom>
            <a:solidFill>
              <a:srgbClr val="FFFFCC"/>
            </a:solidFill>
            <a:ln w="12699" cap="rnd">
              <a:solidFill>
                <a:srgbClr val="000000"/>
              </a:solidFill>
              <a:round/>
              <a:headEnd/>
              <a:tailEnd/>
            </a:ln>
          </p:spPr>
          <p:txBody>
            <a:bodyPr/>
            <a:lstStyle/>
            <a:p>
              <a:endParaRPr lang="en-US"/>
            </a:p>
          </p:txBody>
        </p:sp>
        <p:sp>
          <p:nvSpPr>
            <p:cNvPr id="35849" name="Freeform 6"/>
            <p:cNvSpPr>
              <a:spLocks/>
            </p:cNvSpPr>
            <p:nvPr/>
          </p:nvSpPr>
          <p:spPr bwMode="auto">
            <a:xfrm>
              <a:off x="1344" y="1008"/>
              <a:ext cx="570" cy="662"/>
            </a:xfrm>
            <a:custGeom>
              <a:avLst/>
              <a:gdLst>
                <a:gd name="T0" fmla="*/ 104 w 657"/>
                <a:gd name="T1" fmla="*/ 369 h 656"/>
                <a:gd name="T2" fmla="*/ 103 w 657"/>
                <a:gd name="T3" fmla="*/ 327 h 656"/>
                <a:gd name="T4" fmla="*/ 102 w 657"/>
                <a:gd name="T5" fmla="*/ 277 h 656"/>
                <a:gd name="T6" fmla="*/ 100 w 657"/>
                <a:gd name="T7" fmla="*/ 235 h 656"/>
                <a:gd name="T8" fmla="*/ 98 w 657"/>
                <a:gd name="T9" fmla="*/ 199 h 656"/>
                <a:gd name="T10" fmla="*/ 94 w 657"/>
                <a:gd name="T11" fmla="*/ 153 h 656"/>
                <a:gd name="T12" fmla="*/ 91 w 657"/>
                <a:gd name="T13" fmla="*/ 122 h 656"/>
                <a:gd name="T14" fmla="*/ 86 w 657"/>
                <a:gd name="T15" fmla="*/ 94 h 656"/>
                <a:gd name="T16" fmla="*/ 81 w 657"/>
                <a:gd name="T17" fmla="*/ 70 h 656"/>
                <a:gd name="T18" fmla="*/ 75 w 657"/>
                <a:gd name="T19" fmla="*/ 36 h 656"/>
                <a:gd name="T20" fmla="*/ 69 w 657"/>
                <a:gd name="T21" fmla="*/ 20 h 656"/>
                <a:gd name="T22" fmla="*/ 62 w 657"/>
                <a:gd name="T23" fmla="*/ 9 h 656"/>
                <a:gd name="T24" fmla="*/ 57 w 657"/>
                <a:gd name="T25" fmla="*/ 3 h 656"/>
                <a:gd name="T26" fmla="*/ 49 w 657"/>
                <a:gd name="T27" fmla="*/ 0 h 656"/>
                <a:gd name="T28" fmla="*/ 45 w 657"/>
                <a:gd name="T29" fmla="*/ 4 h 656"/>
                <a:gd name="T30" fmla="*/ 37 w 657"/>
                <a:gd name="T31" fmla="*/ 12 h 656"/>
                <a:gd name="T32" fmla="*/ 32 w 657"/>
                <a:gd name="T33" fmla="*/ 26 h 656"/>
                <a:gd name="T34" fmla="*/ 27 w 657"/>
                <a:gd name="T35" fmla="*/ 42 h 656"/>
                <a:gd name="T36" fmla="*/ 21 w 657"/>
                <a:gd name="T37" fmla="*/ 77 h 656"/>
                <a:gd name="T38" fmla="*/ 16 w 657"/>
                <a:gd name="T39" fmla="*/ 103 h 656"/>
                <a:gd name="T40" fmla="*/ 12 w 657"/>
                <a:gd name="T41" fmla="*/ 132 h 656"/>
                <a:gd name="T42" fmla="*/ 8 w 657"/>
                <a:gd name="T43" fmla="*/ 165 h 656"/>
                <a:gd name="T44" fmla="*/ 5 w 657"/>
                <a:gd name="T45" fmla="*/ 213 h 656"/>
                <a:gd name="T46" fmla="*/ 3 w 657"/>
                <a:gd name="T47" fmla="*/ 251 h 656"/>
                <a:gd name="T48" fmla="*/ 3 w 657"/>
                <a:gd name="T49" fmla="*/ 295 h 656"/>
                <a:gd name="T50" fmla="*/ 3 w 657"/>
                <a:gd name="T51" fmla="*/ 341 h 656"/>
                <a:gd name="T52" fmla="*/ 0 w 657"/>
                <a:gd name="T53" fmla="*/ 381 h 656"/>
                <a:gd name="T54" fmla="*/ 3 w 657"/>
                <a:gd name="T55" fmla="*/ 435 h 656"/>
                <a:gd name="T56" fmla="*/ 3 w 657"/>
                <a:gd name="T57" fmla="*/ 473 h 656"/>
                <a:gd name="T58" fmla="*/ 4 w 657"/>
                <a:gd name="T59" fmla="*/ 516 h 656"/>
                <a:gd name="T60" fmla="*/ 8 w 657"/>
                <a:gd name="T61" fmla="*/ 559 h 656"/>
                <a:gd name="T62" fmla="*/ 10 w 657"/>
                <a:gd name="T63" fmla="*/ 593 h 656"/>
                <a:gd name="T64" fmla="*/ 15 w 657"/>
                <a:gd name="T65" fmla="*/ 627 h 656"/>
                <a:gd name="T66" fmla="*/ 20 w 657"/>
                <a:gd name="T67" fmla="*/ 660 h 656"/>
                <a:gd name="T68" fmla="*/ 24 w 657"/>
                <a:gd name="T69" fmla="*/ 686 h 656"/>
                <a:gd name="T70" fmla="*/ 31 w 657"/>
                <a:gd name="T71" fmla="*/ 705 h 656"/>
                <a:gd name="T72" fmla="*/ 37 w 657"/>
                <a:gd name="T73" fmla="*/ 719 h 656"/>
                <a:gd name="T74" fmla="*/ 43 w 657"/>
                <a:gd name="T75" fmla="*/ 730 h 656"/>
                <a:gd name="T76" fmla="*/ 49 w 657"/>
                <a:gd name="T77" fmla="*/ 736 h 656"/>
                <a:gd name="T78" fmla="*/ 56 w 657"/>
                <a:gd name="T79" fmla="*/ 736 h 656"/>
                <a:gd name="T80" fmla="*/ 62 w 657"/>
                <a:gd name="T81" fmla="*/ 730 h 656"/>
                <a:gd name="T82" fmla="*/ 67 w 657"/>
                <a:gd name="T83" fmla="*/ 719 h 656"/>
                <a:gd name="T84" fmla="*/ 75 w 657"/>
                <a:gd name="T85" fmla="*/ 704 h 656"/>
                <a:gd name="T86" fmla="*/ 79 w 657"/>
                <a:gd name="T87" fmla="*/ 685 h 656"/>
                <a:gd name="T88" fmla="*/ 84 w 657"/>
                <a:gd name="T89" fmla="*/ 658 h 656"/>
                <a:gd name="T90" fmla="*/ 88 w 657"/>
                <a:gd name="T91" fmla="*/ 626 h 656"/>
                <a:gd name="T92" fmla="*/ 93 w 657"/>
                <a:gd name="T93" fmla="*/ 589 h 656"/>
                <a:gd name="T94" fmla="*/ 96 w 657"/>
                <a:gd name="T95" fmla="*/ 559 h 656"/>
                <a:gd name="T96" fmla="*/ 100 w 657"/>
                <a:gd name="T97" fmla="*/ 513 h 656"/>
                <a:gd name="T98" fmla="*/ 102 w 657"/>
                <a:gd name="T99" fmla="*/ 470 h 656"/>
                <a:gd name="T100" fmla="*/ 102 w 657"/>
                <a:gd name="T101" fmla="*/ 431 h 656"/>
                <a:gd name="T102" fmla="*/ 104 w 657"/>
                <a:gd name="T103" fmla="*/ 377 h 656"/>
                <a:gd name="T104" fmla="*/ 104 w 657"/>
                <a:gd name="T105" fmla="*/ 369 h 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7"/>
                <a:gd name="T160" fmla="*/ 0 h 656"/>
                <a:gd name="T161" fmla="*/ 657 w 657"/>
                <a:gd name="T162" fmla="*/ 656 h 6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7" h="656">
                  <a:moveTo>
                    <a:pt x="656" y="330"/>
                  </a:moveTo>
                  <a:lnTo>
                    <a:pt x="655" y="288"/>
                  </a:lnTo>
                  <a:lnTo>
                    <a:pt x="647" y="250"/>
                  </a:lnTo>
                  <a:lnTo>
                    <a:pt x="634" y="209"/>
                  </a:lnTo>
                  <a:lnTo>
                    <a:pt x="618" y="173"/>
                  </a:lnTo>
                  <a:lnTo>
                    <a:pt x="595" y="140"/>
                  </a:lnTo>
                  <a:lnTo>
                    <a:pt x="572" y="109"/>
                  </a:lnTo>
                  <a:lnTo>
                    <a:pt x="543" y="81"/>
                  </a:lnTo>
                  <a:lnTo>
                    <a:pt x="511" y="57"/>
                  </a:lnTo>
                  <a:lnTo>
                    <a:pt x="476" y="36"/>
                  </a:lnTo>
                  <a:lnTo>
                    <a:pt x="439" y="20"/>
                  </a:lnTo>
                  <a:lnTo>
                    <a:pt x="401" y="9"/>
                  </a:lnTo>
                  <a:lnTo>
                    <a:pt x="361" y="3"/>
                  </a:lnTo>
                  <a:lnTo>
                    <a:pt x="321" y="0"/>
                  </a:lnTo>
                  <a:lnTo>
                    <a:pt x="281" y="4"/>
                  </a:lnTo>
                  <a:lnTo>
                    <a:pt x="242" y="12"/>
                  </a:lnTo>
                  <a:lnTo>
                    <a:pt x="205" y="26"/>
                  </a:lnTo>
                  <a:lnTo>
                    <a:pt x="167" y="42"/>
                  </a:lnTo>
                  <a:lnTo>
                    <a:pt x="135" y="64"/>
                  </a:lnTo>
                  <a:lnTo>
                    <a:pt x="102" y="90"/>
                  </a:lnTo>
                  <a:lnTo>
                    <a:pt x="76" y="119"/>
                  </a:lnTo>
                  <a:lnTo>
                    <a:pt x="52" y="152"/>
                  </a:lnTo>
                  <a:lnTo>
                    <a:pt x="33" y="187"/>
                  </a:lnTo>
                  <a:lnTo>
                    <a:pt x="18" y="225"/>
                  </a:lnTo>
                  <a:lnTo>
                    <a:pt x="7" y="262"/>
                  </a:lnTo>
                  <a:lnTo>
                    <a:pt x="3" y="302"/>
                  </a:lnTo>
                  <a:lnTo>
                    <a:pt x="0" y="342"/>
                  </a:lnTo>
                  <a:lnTo>
                    <a:pt x="5" y="383"/>
                  </a:lnTo>
                  <a:lnTo>
                    <a:pt x="13" y="421"/>
                  </a:lnTo>
                  <a:lnTo>
                    <a:pt x="28" y="460"/>
                  </a:lnTo>
                  <a:lnTo>
                    <a:pt x="47" y="494"/>
                  </a:lnTo>
                  <a:lnTo>
                    <a:pt x="68" y="528"/>
                  </a:lnTo>
                  <a:lnTo>
                    <a:pt x="95" y="558"/>
                  </a:lnTo>
                  <a:lnTo>
                    <a:pt x="125" y="586"/>
                  </a:lnTo>
                  <a:lnTo>
                    <a:pt x="157" y="608"/>
                  </a:lnTo>
                  <a:lnTo>
                    <a:pt x="194" y="627"/>
                  </a:lnTo>
                  <a:lnTo>
                    <a:pt x="230" y="640"/>
                  </a:lnTo>
                  <a:lnTo>
                    <a:pt x="269" y="650"/>
                  </a:lnTo>
                  <a:lnTo>
                    <a:pt x="311" y="655"/>
                  </a:lnTo>
                  <a:lnTo>
                    <a:pt x="351" y="655"/>
                  </a:lnTo>
                  <a:lnTo>
                    <a:pt x="391" y="650"/>
                  </a:lnTo>
                  <a:lnTo>
                    <a:pt x="428" y="640"/>
                  </a:lnTo>
                  <a:lnTo>
                    <a:pt x="466" y="626"/>
                  </a:lnTo>
                  <a:lnTo>
                    <a:pt x="501" y="607"/>
                  </a:lnTo>
                  <a:lnTo>
                    <a:pt x="534" y="584"/>
                  </a:lnTo>
                  <a:lnTo>
                    <a:pt x="564" y="557"/>
                  </a:lnTo>
                  <a:lnTo>
                    <a:pt x="589" y="524"/>
                  </a:lnTo>
                  <a:lnTo>
                    <a:pt x="614" y="494"/>
                  </a:lnTo>
                  <a:lnTo>
                    <a:pt x="630" y="457"/>
                  </a:lnTo>
                  <a:lnTo>
                    <a:pt x="644" y="418"/>
                  </a:lnTo>
                  <a:lnTo>
                    <a:pt x="653" y="380"/>
                  </a:lnTo>
                  <a:lnTo>
                    <a:pt x="656" y="338"/>
                  </a:lnTo>
                  <a:lnTo>
                    <a:pt x="656" y="330"/>
                  </a:lnTo>
                </a:path>
              </a:pathLst>
            </a:custGeom>
            <a:solidFill>
              <a:srgbClr val="DDDDDD"/>
            </a:solidFill>
            <a:ln w="12699" cap="rnd">
              <a:solidFill>
                <a:srgbClr val="000000"/>
              </a:solidFill>
              <a:round/>
              <a:headEnd/>
              <a:tailEnd/>
            </a:ln>
          </p:spPr>
          <p:txBody>
            <a:bodyPr/>
            <a:lstStyle/>
            <a:p>
              <a:endParaRPr lang="en-US"/>
            </a:p>
          </p:txBody>
        </p:sp>
        <p:sp>
          <p:nvSpPr>
            <p:cNvPr id="35850" name="Freeform 7"/>
            <p:cNvSpPr>
              <a:spLocks/>
            </p:cNvSpPr>
            <p:nvPr/>
          </p:nvSpPr>
          <p:spPr bwMode="auto">
            <a:xfrm>
              <a:off x="1670" y="1008"/>
              <a:ext cx="2698" cy="2839"/>
            </a:xfrm>
            <a:custGeom>
              <a:avLst/>
              <a:gdLst>
                <a:gd name="T0" fmla="*/ 323 w 3111"/>
                <a:gd name="T1" fmla="*/ 4 h 2811"/>
                <a:gd name="T2" fmla="*/ 336 w 3111"/>
                <a:gd name="T3" fmla="*/ 32 h 2811"/>
                <a:gd name="T4" fmla="*/ 349 w 3111"/>
                <a:gd name="T5" fmla="*/ 94 h 2811"/>
                <a:gd name="T6" fmla="*/ 360 w 3111"/>
                <a:gd name="T7" fmla="*/ 167 h 2811"/>
                <a:gd name="T8" fmla="*/ 369 w 3111"/>
                <a:gd name="T9" fmla="*/ 252 h 2811"/>
                <a:gd name="T10" fmla="*/ 377 w 3111"/>
                <a:gd name="T11" fmla="*/ 362 h 2811"/>
                <a:gd name="T12" fmla="*/ 386 w 3111"/>
                <a:gd name="T13" fmla="*/ 490 h 2811"/>
                <a:gd name="T14" fmla="*/ 391 w 3111"/>
                <a:gd name="T15" fmla="*/ 625 h 2811"/>
                <a:gd name="T16" fmla="*/ 395 w 3111"/>
                <a:gd name="T17" fmla="*/ 765 h 2811"/>
                <a:gd name="T18" fmla="*/ 397 w 3111"/>
                <a:gd name="T19" fmla="*/ 913 h 2811"/>
                <a:gd name="T20" fmla="*/ 410 w 3111"/>
                <a:gd name="T21" fmla="*/ 2123 h 2811"/>
                <a:gd name="T22" fmla="*/ 412 w 3111"/>
                <a:gd name="T23" fmla="*/ 2300 h 2811"/>
                <a:gd name="T24" fmla="*/ 420 w 3111"/>
                <a:gd name="T25" fmla="*/ 2478 h 2811"/>
                <a:gd name="T26" fmla="*/ 428 w 3111"/>
                <a:gd name="T27" fmla="*/ 2648 h 2811"/>
                <a:gd name="T28" fmla="*/ 440 w 3111"/>
                <a:gd name="T29" fmla="*/ 2807 h 2811"/>
                <a:gd name="T30" fmla="*/ 454 w 3111"/>
                <a:gd name="T31" fmla="*/ 2956 h 2811"/>
                <a:gd name="T32" fmla="*/ 471 w 3111"/>
                <a:gd name="T33" fmla="*/ 3090 h 2811"/>
                <a:gd name="T34" fmla="*/ 488 w 3111"/>
                <a:gd name="T35" fmla="*/ 3197 h 2811"/>
                <a:gd name="T36" fmla="*/ 160 w 3111"/>
                <a:gd name="T37" fmla="*/ 3151 h 2811"/>
                <a:gd name="T38" fmla="*/ 143 w 3111"/>
                <a:gd name="T39" fmla="*/ 3025 h 2811"/>
                <a:gd name="T40" fmla="*/ 127 w 3111"/>
                <a:gd name="T41" fmla="*/ 2883 h 2811"/>
                <a:gd name="T42" fmla="*/ 114 w 3111"/>
                <a:gd name="T43" fmla="*/ 2728 h 2811"/>
                <a:gd name="T44" fmla="*/ 103 w 3111"/>
                <a:gd name="T45" fmla="*/ 2563 h 2811"/>
                <a:gd name="T46" fmla="*/ 95 w 3111"/>
                <a:gd name="T47" fmla="*/ 2389 h 2811"/>
                <a:gd name="T48" fmla="*/ 91 w 3111"/>
                <a:gd name="T49" fmla="*/ 2212 h 2811"/>
                <a:gd name="T50" fmla="*/ 76 w 3111"/>
                <a:gd name="T51" fmla="*/ 990 h 2811"/>
                <a:gd name="T52" fmla="*/ 76 w 3111"/>
                <a:gd name="T53" fmla="*/ 839 h 2811"/>
                <a:gd name="T54" fmla="*/ 73 w 3111"/>
                <a:gd name="T55" fmla="*/ 695 h 2811"/>
                <a:gd name="T56" fmla="*/ 69 w 3111"/>
                <a:gd name="T57" fmla="*/ 554 h 2811"/>
                <a:gd name="T58" fmla="*/ 62 w 3111"/>
                <a:gd name="T59" fmla="*/ 425 h 2811"/>
                <a:gd name="T60" fmla="*/ 54 w 3111"/>
                <a:gd name="T61" fmla="*/ 312 h 2811"/>
                <a:gd name="T62" fmla="*/ 44 w 3111"/>
                <a:gd name="T63" fmla="*/ 210 h 2811"/>
                <a:gd name="T64" fmla="*/ 34 w 3111"/>
                <a:gd name="T65" fmla="*/ 122 h 2811"/>
                <a:gd name="T66" fmla="*/ 22 w 3111"/>
                <a:gd name="T67" fmla="*/ 68 h 2811"/>
                <a:gd name="T68" fmla="*/ 9 w 3111"/>
                <a:gd name="T69" fmla="*/ 17 h 2811"/>
                <a:gd name="T70" fmla="*/ 0 w 3111"/>
                <a:gd name="T71" fmla="*/ 0 h 28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11"/>
                <a:gd name="T109" fmla="*/ 0 h 2811"/>
                <a:gd name="T110" fmla="*/ 3111 w 3111"/>
                <a:gd name="T111" fmla="*/ 2811 h 28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11" h="2811">
                  <a:moveTo>
                    <a:pt x="2041" y="0"/>
                  </a:moveTo>
                  <a:lnTo>
                    <a:pt x="2061" y="4"/>
                  </a:lnTo>
                  <a:lnTo>
                    <a:pt x="2100" y="17"/>
                  </a:lnTo>
                  <a:lnTo>
                    <a:pt x="2140" y="32"/>
                  </a:lnTo>
                  <a:lnTo>
                    <a:pt x="2178" y="55"/>
                  </a:lnTo>
                  <a:lnTo>
                    <a:pt x="2216" y="81"/>
                  </a:lnTo>
                  <a:lnTo>
                    <a:pt x="2253" y="109"/>
                  </a:lnTo>
                  <a:lnTo>
                    <a:pt x="2288" y="146"/>
                  </a:lnTo>
                  <a:lnTo>
                    <a:pt x="2320" y="184"/>
                  </a:lnTo>
                  <a:lnTo>
                    <a:pt x="2351" y="226"/>
                  </a:lnTo>
                  <a:lnTo>
                    <a:pt x="2380" y="273"/>
                  </a:lnTo>
                  <a:lnTo>
                    <a:pt x="2408" y="321"/>
                  </a:lnTo>
                  <a:lnTo>
                    <a:pt x="2432" y="373"/>
                  </a:lnTo>
                  <a:lnTo>
                    <a:pt x="2455" y="431"/>
                  </a:lnTo>
                  <a:lnTo>
                    <a:pt x="2475" y="489"/>
                  </a:lnTo>
                  <a:lnTo>
                    <a:pt x="2493" y="548"/>
                  </a:lnTo>
                  <a:lnTo>
                    <a:pt x="2505" y="611"/>
                  </a:lnTo>
                  <a:lnTo>
                    <a:pt x="2516" y="673"/>
                  </a:lnTo>
                  <a:lnTo>
                    <a:pt x="2525" y="738"/>
                  </a:lnTo>
                  <a:lnTo>
                    <a:pt x="2529" y="803"/>
                  </a:lnTo>
                  <a:lnTo>
                    <a:pt x="2530" y="870"/>
                  </a:lnTo>
                  <a:lnTo>
                    <a:pt x="2609" y="1865"/>
                  </a:lnTo>
                  <a:lnTo>
                    <a:pt x="2616" y="1944"/>
                  </a:lnTo>
                  <a:lnTo>
                    <a:pt x="2630" y="2022"/>
                  </a:lnTo>
                  <a:lnTo>
                    <a:pt x="2647" y="2100"/>
                  </a:lnTo>
                  <a:lnTo>
                    <a:pt x="2669" y="2179"/>
                  </a:lnTo>
                  <a:lnTo>
                    <a:pt x="2695" y="2253"/>
                  </a:lnTo>
                  <a:lnTo>
                    <a:pt x="2727" y="2328"/>
                  </a:lnTo>
                  <a:lnTo>
                    <a:pt x="2763" y="2398"/>
                  </a:lnTo>
                  <a:lnTo>
                    <a:pt x="2803" y="2467"/>
                  </a:lnTo>
                  <a:lnTo>
                    <a:pt x="2847" y="2535"/>
                  </a:lnTo>
                  <a:lnTo>
                    <a:pt x="2896" y="2599"/>
                  </a:lnTo>
                  <a:lnTo>
                    <a:pt x="2949" y="2659"/>
                  </a:lnTo>
                  <a:lnTo>
                    <a:pt x="3004" y="2717"/>
                  </a:lnTo>
                  <a:lnTo>
                    <a:pt x="3063" y="2770"/>
                  </a:lnTo>
                  <a:lnTo>
                    <a:pt x="3110" y="2810"/>
                  </a:lnTo>
                  <a:lnTo>
                    <a:pt x="1071" y="2810"/>
                  </a:lnTo>
                  <a:lnTo>
                    <a:pt x="1023" y="2770"/>
                  </a:lnTo>
                  <a:lnTo>
                    <a:pt x="964" y="2717"/>
                  </a:lnTo>
                  <a:lnTo>
                    <a:pt x="910" y="2659"/>
                  </a:lnTo>
                  <a:lnTo>
                    <a:pt x="856" y="2599"/>
                  </a:lnTo>
                  <a:lnTo>
                    <a:pt x="808" y="2535"/>
                  </a:lnTo>
                  <a:lnTo>
                    <a:pt x="766" y="2467"/>
                  </a:lnTo>
                  <a:lnTo>
                    <a:pt x="724" y="2398"/>
                  </a:lnTo>
                  <a:lnTo>
                    <a:pt x="687" y="2328"/>
                  </a:lnTo>
                  <a:lnTo>
                    <a:pt x="657" y="2253"/>
                  </a:lnTo>
                  <a:lnTo>
                    <a:pt x="630" y="2179"/>
                  </a:lnTo>
                  <a:lnTo>
                    <a:pt x="607" y="2100"/>
                  </a:lnTo>
                  <a:lnTo>
                    <a:pt x="590" y="2022"/>
                  </a:lnTo>
                  <a:lnTo>
                    <a:pt x="578" y="1944"/>
                  </a:lnTo>
                  <a:lnTo>
                    <a:pt x="571" y="1865"/>
                  </a:lnTo>
                  <a:lnTo>
                    <a:pt x="492" y="870"/>
                  </a:lnTo>
                  <a:lnTo>
                    <a:pt x="491" y="803"/>
                  </a:lnTo>
                  <a:lnTo>
                    <a:pt x="484" y="738"/>
                  </a:lnTo>
                  <a:lnTo>
                    <a:pt x="476" y="673"/>
                  </a:lnTo>
                  <a:lnTo>
                    <a:pt x="465" y="611"/>
                  </a:lnTo>
                  <a:lnTo>
                    <a:pt x="452" y="548"/>
                  </a:lnTo>
                  <a:lnTo>
                    <a:pt x="435" y="489"/>
                  </a:lnTo>
                  <a:lnTo>
                    <a:pt x="417" y="431"/>
                  </a:lnTo>
                  <a:lnTo>
                    <a:pt x="394" y="373"/>
                  </a:lnTo>
                  <a:lnTo>
                    <a:pt x="369" y="321"/>
                  </a:lnTo>
                  <a:lnTo>
                    <a:pt x="343" y="273"/>
                  </a:lnTo>
                  <a:lnTo>
                    <a:pt x="313" y="226"/>
                  </a:lnTo>
                  <a:lnTo>
                    <a:pt x="280" y="184"/>
                  </a:lnTo>
                  <a:lnTo>
                    <a:pt x="249" y="146"/>
                  </a:lnTo>
                  <a:lnTo>
                    <a:pt x="213" y="109"/>
                  </a:lnTo>
                  <a:lnTo>
                    <a:pt x="177" y="81"/>
                  </a:lnTo>
                  <a:lnTo>
                    <a:pt x="140" y="55"/>
                  </a:lnTo>
                  <a:lnTo>
                    <a:pt x="100" y="32"/>
                  </a:lnTo>
                  <a:lnTo>
                    <a:pt x="60" y="17"/>
                  </a:lnTo>
                  <a:lnTo>
                    <a:pt x="20" y="4"/>
                  </a:lnTo>
                  <a:lnTo>
                    <a:pt x="0" y="0"/>
                  </a:lnTo>
                  <a:lnTo>
                    <a:pt x="2041" y="0"/>
                  </a:lnTo>
                </a:path>
              </a:pathLst>
            </a:custGeom>
            <a:solidFill>
              <a:srgbClr val="FFFFCC"/>
            </a:solidFill>
            <a:ln w="12699" cap="rnd">
              <a:solidFill>
                <a:srgbClr val="000000"/>
              </a:solidFill>
              <a:round/>
              <a:headEnd/>
              <a:tailEnd/>
            </a:ln>
          </p:spPr>
          <p:txBody>
            <a:bodyPr/>
            <a:lstStyle/>
            <a:p>
              <a:endParaRPr lang="en-US"/>
            </a:p>
          </p:txBody>
        </p:sp>
        <p:sp>
          <p:nvSpPr>
            <p:cNvPr id="35851" name="Freeform 8"/>
            <p:cNvSpPr>
              <a:spLocks/>
            </p:cNvSpPr>
            <p:nvPr/>
          </p:nvSpPr>
          <p:spPr bwMode="auto">
            <a:xfrm>
              <a:off x="2744" y="3527"/>
              <a:ext cx="391" cy="558"/>
            </a:xfrm>
            <a:custGeom>
              <a:avLst/>
              <a:gdLst>
                <a:gd name="T0" fmla="*/ 36 w 451"/>
                <a:gd name="T1" fmla="*/ 453 h 553"/>
                <a:gd name="T2" fmla="*/ 70 w 451"/>
                <a:gd name="T3" fmla="*/ 618 h 553"/>
                <a:gd name="T4" fmla="*/ 36 w 451"/>
                <a:gd name="T5" fmla="*/ 0 h 553"/>
                <a:gd name="T6" fmla="*/ 0 w 451"/>
                <a:gd name="T7" fmla="*/ 618 h 553"/>
                <a:gd name="T8" fmla="*/ 36 w 451"/>
                <a:gd name="T9" fmla="*/ 453 h 553"/>
                <a:gd name="T10" fmla="*/ 0 60000 65536"/>
                <a:gd name="T11" fmla="*/ 0 60000 65536"/>
                <a:gd name="T12" fmla="*/ 0 60000 65536"/>
                <a:gd name="T13" fmla="*/ 0 60000 65536"/>
                <a:gd name="T14" fmla="*/ 0 60000 65536"/>
                <a:gd name="T15" fmla="*/ 0 w 451"/>
                <a:gd name="T16" fmla="*/ 0 h 553"/>
                <a:gd name="T17" fmla="*/ 451 w 451"/>
                <a:gd name="T18" fmla="*/ 553 h 553"/>
              </a:gdLst>
              <a:ahLst/>
              <a:cxnLst>
                <a:cxn ang="T10">
                  <a:pos x="T0" y="T1"/>
                </a:cxn>
                <a:cxn ang="T11">
                  <a:pos x="T2" y="T3"/>
                </a:cxn>
                <a:cxn ang="T12">
                  <a:pos x="T4" y="T5"/>
                </a:cxn>
                <a:cxn ang="T13">
                  <a:pos x="T6" y="T7"/>
                </a:cxn>
                <a:cxn ang="T14">
                  <a:pos x="T8" y="T9"/>
                </a:cxn>
              </a:cxnLst>
              <a:rect l="T15" t="T16" r="T17" b="T18"/>
              <a:pathLst>
                <a:path w="451" h="553">
                  <a:moveTo>
                    <a:pt x="224" y="401"/>
                  </a:moveTo>
                  <a:lnTo>
                    <a:pt x="450" y="552"/>
                  </a:lnTo>
                  <a:lnTo>
                    <a:pt x="224" y="0"/>
                  </a:lnTo>
                  <a:lnTo>
                    <a:pt x="0" y="552"/>
                  </a:lnTo>
                  <a:lnTo>
                    <a:pt x="224" y="401"/>
                  </a:lnTo>
                </a:path>
              </a:pathLst>
            </a:custGeom>
            <a:solidFill>
              <a:srgbClr val="FF0000"/>
            </a:solidFill>
            <a:ln w="12699" cap="rnd">
              <a:solidFill>
                <a:srgbClr val="000000"/>
              </a:solidFill>
              <a:round/>
              <a:headEnd/>
              <a:tailEnd/>
            </a:ln>
          </p:spPr>
          <p:txBody>
            <a:bodyPr/>
            <a:lstStyle/>
            <a:p>
              <a:endParaRPr lang="en-US"/>
            </a:p>
          </p:txBody>
        </p:sp>
        <p:sp>
          <p:nvSpPr>
            <p:cNvPr id="35852" name="Freeform 9"/>
            <p:cNvSpPr>
              <a:spLocks/>
            </p:cNvSpPr>
            <p:nvPr/>
          </p:nvSpPr>
          <p:spPr bwMode="auto">
            <a:xfrm>
              <a:off x="2754" y="3295"/>
              <a:ext cx="371" cy="436"/>
            </a:xfrm>
            <a:custGeom>
              <a:avLst/>
              <a:gdLst>
                <a:gd name="T0" fmla="*/ 66 w 428"/>
                <a:gd name="T1" fmla="*/ 252 h 431"/>
                <a:gd name="T2" fmla="*/ 66 w 428"/>
                <a:gd name="T3" fmla="*/ 209 h 431"/>
                <a:gd name="T4" fmla="*/ 65 w 428"/>
                <a:gd name="T5" fmla="*/ 176 h 431"/>
                <a:gd name="T6" fmla="*/ 63 w 428"/>
                <a:gd name="T7" fmla="*/ 140 h 431"/>
                <a:gd name="T8" fmla="*/ 61 w 428"/>
                <a:gd name="T9" fmla="*/ 106 h 431"/>
                <a:gd name="T10" fmla="*/ 58 w 428"/>
                <a:gd name="T11" fmla="*/ 80 h 431"/>
                <a:gd name="T12" fmla="*/ 54 w 428"/>
                <a:gd name="T13" fmla="*/ 58 h 431"/>
                <a:gd name="T14" fmla="*/ 49 w 428"/>
                <a:gd name="T15" fmla="*/ 28 h 431"/>
                <a:gd name="T16" fmla="*/ 45 w 428"/>
                <a:gd name="T17" fmla="*/ 15 h 431"/>
                <a:gd name="T18" fmla="*/ 40 w 428"/>
                <a:gd name="T19" fmla="*/ 6 h 431"/>
                <a:gd name="T20" fmla="*/ 36 w 428"/>
                <a:gd name="T21" fmla="*/ 0 h 431"/>
                <a:gd name="T22" fmla="*/ 30 w 428"/>
                <a:gd name="T23" fmla="*/ 0 h 431"/>
                <a:gd name="T24" fmla="*/ 25 w 428"/>
                <a:gd name="T25" fmla="*/ 8 h 431"/>
                <a:gd name="T26" fmla="*/ 20 w 428"/>
                <a:gd name="T27" fmla="*/ 18 h 431"/>
                <a:gd name="T28" fmla="*/ 15 w 428"/>
                <a:gd name="T29" fmla="*/ 32 h 431"/>
                <a:gd name="T30" fmla="*/ 11 w 428"/>
                <a:gd name="T31" fmla="*/ 64 h 431"/>
                <a:gd name="T32" fmla="*/ 9 w 428"/>
                <a:gd name="T33" fmla="*/ 87 h 431"/>
                <a:gd name="T34" fmla="*/ 5 w 428"/>
                <a:gd name="T35" fmla="*/ 113 h 431"/>
                <a:gd name="T36" fmla="*/ 3 w 428"/>
                <a:gd name="T37" fmla="*/ 152 h 431"/>
                <a:gd name="T38" fmla="*/ 3 w 428"/>
                <a:gd name="T39" fmla="*/ 186 h 431"/>
                <a:gd name="T40" fmla="*/ 0 w 428"/>
                <a:gd name="T41" fmla="*/ 219 h 431"/>
                <a:gd name="T42" fmla="*/ 0 w 428"/>
                <a:gd name="T43" fmla="*/ 263 h 431"/>
                <a:gd name="T44" fmla="*/ 3 w 428"/>
                <a:gd name="T45" fmla="*/ 294 h 431"/>
                <a:gd name="T46" fmla="*/ 3 w 428"/>
                <a:gd name="T47" fmla="*/ 334 h 431"/>
                <a:gd name="T48" fmla="*/ 3 w 428"/>
                <a:gd name="T49" fmla="*/ 369 h 431"/>
                <a:gd name="T50" fmla="*/ 7 w 428"/>
                <a:gd name="T51" fmla="*/ 399 h 431"/>
                <a:gd name="T52" fmla="*/ 10 w 428"/>
                <a:gd name="T53" fmla="*/ 429 h 431"/>
                <a:gd name="T54" fmla="*/ 13 w 428"/>
                <a:gd name="T55" fmla="*/ 453 h 431"/>
                <a:gd name="T56" fmla="*/ 17 w 428"/>
                <a:gd name="T57" fmla="*/ 470 h 431"/>
                <a:gd name="T58" fmla="*/ 23 w 428"/>
                <a:gd name="T59" fmla="*/ 483 h 431"/>
                <a:gd name="T60" fmla="*/ 27 w 428"/>
                <a:gd name="T61" fmla="*/ 494 h 431"/>
                <a:gd name="T62" fmla="*/ 33 w 428"/>
                <a:gd name="T63" fmla="*/ 499 h 431"/>
                <a:gd name="T64" fmla="*/ 37 w 428"/>
                <a:gd name="T65" fmla="*/ 495 h 431"/>
                <a:gd name="T66" fmla="*/ 42 w 428"/>
                <a:gd name="T67" fmla="*/ 488 h 431"/>
                <a:gd name="T68" fmla="*/ 48 w 428"/>
                <a:gd name="T69" fmla="*/ 473 h 431"/>
                <a:gd name="T70" fmla="*/ 53 w 428"/>
                <a:gd name="T71" fmla="*/ 458 h 431"/>
                <a:gd name="T72" fmla="*/ 56 w 428"/>
                <a:gd name="T73" fmla="*/ 431 h 431"/>
                <a:gd name="T74" fmla="*/ 59 w 428"/>
                <a:gd name="T75" fmla="*/ 404 h 431"/>
                <a:gd name="T76" fmla="*/ 62 w 428"/>
                <a:gd name="T77" fmla="*/ 375 h 431"/>
                <a:gd name="T78" fmla="*/ 65 w 428"/>
                <a:gd name="T79" fmla="*/ 340 h 431"/>
                <a:gd name="T80" fmla="*/ 66 w 428"/>
                <a:gd name="T81" fmla="*/ 301 h 431"/>
                <a:gd name="T82" fmla="*/ 66 w 428"/>
                <a:gd name="T83" fmla="*/ 269 h 431"/>
                <a:gd name="T84" fmla="*/ 66 w 428"/>
                <a:gd name="T85" fmla="*/ 252 h 4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431"/>
                <a:gd name="T131" fmla="*/ 428 w 428"/>
                <a:gd name="T132" fmla="*/ 431 h 4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431">
                  <a:moveTo>
                    <a:pt x="427" y="214"/>
                  </a:moveTo>
                  <a:lnTo>
                    <a:pt x="425" y="183"/>
                  </a:lnTo>
                  <a:lnTo>
                    <a:pt x="417" y="150"/>
                  </a:lnTo>
                  <a:lnTo>
                    <a:pt x="404" y="122"/>
                  </a:lnTo>
                  <a:lnTo>
                    <a:pt x="389" y="93"/>
                  </a:lnTo>
                  <a:lnTo>
                    <a:pt x="371" y="67"/>
                  </a:lnTo>
                  <a:lnTo>
                    <a:pt x="344" y="45"/>
                  </a:lnTo>
                  <a:lnTo>
                    <a:pt x="317" y="28"/>
                  </a:lnTo>
                  <a:lnTo>
                    <a:pt x="288" y="15"/>
                  </a:lnTo>
                  <a:lnTo>
                    <a:pt x="257" y="6"/>
                  </a:lnTo>
                  <a:lnTo>
                    <a:pt x="225" y="0"/>
                  </a:lnTo>
                  <a:lnTo>
                    <a:pt x="193" y="0"/>
                  </a:lnTo>
                  <a:lnTo>
                    <a:pt x="161" y="8"/>
                  </a:lnTo>
                  <a:lnTo>
                    <a:pt x="131" y="18"/>
                  </a:lnTo>
                  <a:lnTo>
                    <a:pt x="100" y="32"/>
                  </a:lnTo>
                  <a:lnTo>
                    <a:pt x="75" y="51"/>
                  </a:lnTo>
                  <a:lnTo>
                    <a:pt x="53" y="74"/>
                  </a:lnTo>
                  <a:lnTo>
                    <a:pt x="33" y="100"/>
                  </a:lnTo>
                  <a:lnTo>
                    <a:pt x="17" y="128"/>
                  </a:lnTo>
                  <a:lnTo>
                    <a:pt x="6" y="160"/>
                  </a:lnTo>
                  <a:lnTo>
                    <a:pt x="0" y="192"/>
                  </a:lnTo>
                  <a:lnTo>
                    <a:pt x="0" y="224"/>
                  </a:lnTo>
                  <a:lnTo>
                    <a:pt x="3" y="255"/>
                  </a:lnTo>
                  <a:lnTo>
                    <a:pt x="12" y="287"/>
                  </a:lnTo>
                  <a:lnTo>
                    <a:pt x="25" y="317"/>
                  </a:lnTo>
                  <a:lnTo>
                    <a:pt x="43" y="345"/>
                  </a:lnTo>
                  <a:lnTo>
                    <a:pt x="64" y="369"/>
                  </a:lnTo>
                  <a:lnTo>
                    <a:pt x="87" y="388"/>
                  </a:lnTo>
                  <a:lnTo>
                    <a:pt x="117" y="405"/>
                  </a:lnTo>
                  <a:lnTo>
                    <a:pt x="147" y="417"/>
                  </a:lnTo>
                  <a:lnTo>
                    <a:pt x="177" y="426"/>
                  </a:lnTo>
                  <a:lnTo>
                    <a:pt x="211" y="430"/>
                  </a:lnTo>
                  <a:lnTo>
                    <a:pt x="242" y="427"/>
                  </a:lnTo>
                  <a:lnTo>
                    <a:pt x="275" y="421"/>
                  </a:lnTo>
                  <a:lnTo>
                    <a:pt x="305" y="408"/>
                  </a:lnTo>
                  <a:lnTo>
                    <a:pt x="333" y="393"/>
                  </a:lnTo>
                  <a:lnTo>
                    <a:pt x="359" y="371"/>
                  </a:lnTo>
                  <a:lnTo>
                    <a:pt x="380" y="349"/>
                  </a:lnTo>
                  <a:lnTo>
                    <a:pt x="399" y="323"/>
                  </a:lnTo>
                  <a:lnTo>
                    <a:pt x="414" y="292"/>
                  </a:lnTo>
                  <a:lnTo>
                    <a:pt x="423" y="262"/>
                  </a:lnTo>
                  <a:lnTo>
                    <a:pt x="427" y="230"/>
                  </a:lnTo>
                  <a:lnTo>
                    <a:pt x="427" y="214"/>
                  </a:lnTo>
                </a:path>
              </a:pathLst>
            </a:custGeom>
            <a:solidFill>
              <a:srgbClr val="0066FF"/>
            </a:solidFill>
            <a:ln w="12699" cap="rnd">
              <a:solidFill>
                <a:srgbClr val="000000"/>
              </a:solidFill>
              <a:round/>
              <a:headEnd/>
              <a:tailEnd/>
            </a:ln>
          </p:spPr>
          <p:txBody>
            <a:bodyPr/>
            <a:lstStyle/>
            <a:p>
              <a:endParaRPr lang="en-US"/>
            </a:p>
          </p:txBody>
        </p:sp>
        <p:sp>
          <p:nvSpPr>
            <p:cNvPr id="35853" name="Rectangle 10"/>
            <p:cNvSpPr>
              <a:spLocks noChangeArrowheads="1"/>
            </p:cNvSpPr>
            <p:nvPr/>
          </p:nvSpPr>
          <p:spPr bwMode="auto">
            <a:xfrm>
              <a:off x="2112" y="1456"/>
              <a:ext cx="1753" cy="1732"/>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3200" b="1"/>
                <a:t>Some states do not</a:t>
              </a:r>
              <a:br>
                <a:rPr lang="en-US" sz="3200" b="1"/>
              </a:br>
              <a:r>
                <a:rPr lang="en-US" sz="3200" b="1"/>
                <a:t>require a par value to be stated in the charter.</a:t>
              </a:r>
            </a:p>
          </p:txBody>
        </p:sp>
      </p:grpSp>
      <p:sp>
        <p:nvSpPr>
          <p:cNvPr id="35846" name="TextBox 1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B2315C2D-5BF6-40A5-98BD-B5CD9BD8B591}" type="slidenum">
              <a:rPr lang="en-US" sz="1000"/>
              <a:pPr algn="r"/>
              <a:t>12</a:t>
            </a:fld>
            <a:endParaRPr lang="en-US" sz="1000"/>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noChangeArrowheads="1"/>
          </p:cNvPicPr>
          <p:nvPr/>
        </p:nvPicPr>
        <p:blipFill>
          <a:blip r:embed="rId3"/>
          <a:srcRect/>
          <a:stretch>
            <a:fillRect/>
          </a:stretch>
        </p:blipFill>
        <p:spPr bwMode="auto">
          <a:xfrm>
            <a:off x="609600" y="4724400"/>
            <a:ext cx="2835275" cy="1916113"/>
          </a:xfrm>
          <a:prstGeom prst="rect">
            <a:avLst/>
          </a:prstGeom>
          <a:noFill/>
          <a:ln w="9525">
            <a:noFill/>
            <a:miter lim="800000"/>
            <a:headEnd/>
            <a:tailEnd/>
          </a:ln>
        </p:spPr>
      </p:pic>
      <p:pic>
        <p:nvPicPr>
          <p:cNvPr id="37890" name="Picture 4" descr="Group of smiling business people"/>
          <p:cNvPicPr>
            <a:picLocks noChangeAspect="1" noChangeArrowheads="1"/>
          </p:cNvPicPr>
          <p:nvPr/>
        </p:nvPicPr>
        <p:blipFill>
          <a:blip r:embed="rId4"/>
          <a:srcRect t="3622" b="5797"/>
          <a:stretch>
            <a:fillRect/>
          </a:stretch>
        </p:blipFill>
        <p:spPr bwMode="auto">
          <a:xfrm>
            <a:off x="6324600" y="4800600"/>
            <a:ext cx="2220913" cy="2011363"/>
          </a:xfrm>
          <a:prstGeom prst="rect">
            <a:avLst/>
          </a:prstGeom>
          <a:noFill/>
          <a:ln w="9525">
            <a:noFill/>
            <a:miter lim="800000"/>
            <a:headEnd/>
            <a:tailEnd/>
          </a:ln>
        </p:spPr>
      </p:pic>
      <p:sp>
        <p:nvSpPr>
          <p:cNvPr id="37891" name="Line 1026"/>
          <p:cNvSpPr>
            <a:spLocks noChangeShapeType="1"/>
          </p:cNvSpPr>
          <p:nvPr/>
        </p:nvSpPr>
        <p:spPr bwMode="auto">
          <a:xfrm>
            <a:off x="6945313" y="2552700"/>
            <a:ext cx="0" cy="990600"/>
          </a:xfrm>
          <a:prstGeom prst="line">
            <a:avLst/>
          </a:prstGeom>
          <a:noFill/>
          <a:ln w="76199">
            <a:solidFill>
              <a:schemeClr val="tx1"/>
            </a:solidFill>
            <a:round/>
            <a:headEnd/>
            <a:tailEnd/>
          </a:ln>
        </p:spPr>
        <p:txBody>
          <a:bodyPr wrap="none" anchor="ctr"/>
          <a:lstStyle/>
          <a:p>
            <a:endParaRPr lang="en-US"/>
          </a:p>
        </p:txBody>
      </p:sp>
      <p:sp>
        <p:nvSpPr>
          <p:cNvPr id="37892" name="Line 1027"/>
          <p:cNvSpPr>
            <a:spLocks noChangeShapeType="1"/>
          </p:cNvSpPr>
          <p:nvPr/>
        </p:nvSpPr>
        <p:spPr bwMode="auto">
          <a:xfrm>
            <a:off x="2525713" y="2514600"/>
            <a:ext cx="0" cy="990600"/>
          </a:xfrm>
          <a:prstGeom prst="line">
            <a:avLst/>
          </a:prstGeom>
          <a:noFill/>
          <a:ln w="76199">
            <a:solidFill>
              <a:schemeClr val="tx1"/>
            </a:solidFill>
            <a:round/>
            <a:headEnd/>
            <a:tailEnd/>
          </a:ln>
        </p:spPr>
        <p:txBody>
          <a:bodyPr wrap="none" anchor="ctr"/>
          <a:lstStyle/>
          <a:p>
            <a:endParaRPr lang="en-US"/>
          </a:p>
        </p:txBody>
      </p:sp>
      <p:sp>
        <p:nvSpPr>
          <p:cNvPr id="5126" name="Rectangle 1041"/>
          <p:cNvSpPr>
            <a:spLocks noGrp="1" noChangeArrowheads="1"/>
          </p:cNvSpPr>
          <p:nvPr>
            <p:ph type="title"/>
          </p:nvPr>
        </p:nvSpPr>
        <p:spPr/>
        <p:txBody>
          <a:bodyPr/>
          <a:lstStyle/>
          <a:p>
            <a:pPr fontAlgn="auto">
              <a:spcAft>
                <a:spcPts val="0"/>
              </a:spcAft>
              <a:defRPr/>
            </a:pPr>
            <a:r>
              <a:rPr lang="en-US" sz="3600" dirty="0" smtClean="0"/>
              <a:t> Initial Sale of Stock</a:t>
            </a:r>
          </a:p>
        </p:txBody>
      </p:sp>
      <p:sp>
        <p:nvSpPr>
          <p:cNvPr id="6151" name="Rectangle 1029"/>
          <p:cNvSpPr>
            <a:spLocks noChangeArrowheads="1"/>
          </p:cNvSpPr>
          <p:nvPr/>
        </p:nvSpPr>
        <p:spPr bwMode="auto">
          <a:xfrm>
            <a:off x="860425" y="1649413"/>
            <a:ext cx="3330575" cy="914400"/>
          </a:xfrm>
          <a:prstGeom prst="rect">
            <a:avLst/>
          </a:prstGeom>
          <a:solidFill>
            <a:schemeClr val="accent2">
              <a:lumMod val="40000"/>
              <a:lumOff val="60000"/>
            </a:schemeClr>
          </a:solidFill>
          <a:ln w="57149" cmpd="thickThin">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500" b="1" dirty="0">
                <a:latin typeface="+mn-lt"/>
              </a:rPr>
              <a:t>Initial public offering (IPO)</a:t>
            </a:r>
          </a:p>
        </p:txBody>
      </p:sp>
      <p:sp>
        <p:nvSpPr>
          <p:cNvPr id="6152" name="Rectangle 1030"/>
          <p:cNvSpPr>
            <a:spLocks noChangeArrowheads="1"/>
          </p:cNvSpPr>
          <p:nvPr/>
        </p:nvSpPr>
        <p:spPr bwMode="auto">
          <a:xfrm>
            <a:off x="5280025" y="1878013"/>
            <a:ext cx="3330575" cy="914400"/>
          </a:xfrm>
          <a:prstGeom prst="rect">
            <a:avLst/>
          </a:prstGeom>
          <a:solidFill>
            <a:schemeClr val="accent1">
              <a:lumMod val="40000"/>
              <a:lumOff val="60000"/>
            </a:schemeClr>
          </a:solidFill>
          <a:ln w="57149" cmpd="thickThin">
            <a:solidFill>
              <a:schemeClr val="tx1"/>
            </a:solidFill>
            <a:miter lim="800000"/>
            <a:headEnd/>
            <a:tailEnd/>
          </a:ln>
        </p:spPr>
        <p:txBody>
          <a:bodyPr lIns="90488" tIns="44450" rIns="90488" bIns="44450" anchor="ctr">
            <a:spAutoFit/>
          </a:bodyPr>
          <a:lstStyle/>
          <a:p>
            <a:pPr algn="ctr" eaLnBrk="0" fontAlgn="auto" hangingPunct="0">
              <a:spcBef>
                <a:spcPct val="50000"/>
              </a:spcBef>
              <a:spcAft>
                <a:spcPts val="0"/>
              </a:spcAft>
              <a:defRPr/>
            </a:pPr>
            <a:r>
              <a:rPr lang="en-US" sz="2500" b="1" dirty="0">
                <a:latin typeface="+mn-lt"/>
              </a:rPr>
              <a:t>Seasoned new issue</a:t>
            </a:r>
          </a:p>
        </p:txBody>
      </p:sp>
      <p:sp>
        <p:nvSpPr>
          <p:cNvPr id="6153" name="Rectangle 1031"/>
          <p:cNvSpPr>
            <a:spLocks noChangeArrowheads="1"/>
          </p:cNvSpPr>
          <p:nvPr/>
        </p:nvSpPr>
        <p:spPr bwMode="auto">
          <a:xfrm>
            <a:off x="860425" y="3516313"/>
            <a:ext cx="3330575" cy="1289050"/>
          </a:xfrm>
          <a:prstGeom prst="rect">
            <a:avLst/>
          </a:prstGeom>
          <a:solidFill>
            <a:schemeClr val="accent2">
              <a:lumMod val="40000"/>
              <a:lumOff val="60000"/>
            </a:schemeClr>
          </a:solidFill>
          <a:ln w="57149" cmpd="thickThin">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500" b="1" dirty="0">
                <a:latin typeface="+mn-lt"/>
              </a:rPr>
              <a:t>The first time a corporation sells stock to the public</a:t>
            </a:r>
            <a:r>
              <a:rPr lang="en-US" sz="2500" b="1" dirty="0">
                <a:solidFill>
                  <a:schemeClr val="accent4">
                    <a:lumMod val="75000"/>
                  </a:schemeClr>
                </a:solidFill>
                <a:latin typeface="+mn-lt"/>
              </a:rPr>
              <a:t>.</a:t>
            </a:r>
          </a:p>
        </p:txBody>
      </p:sp>
      <p:sp>
        <p:nvSpPr>
          <p:cNvPr id="6154" name="Rectangle 1032"/>
          <p:cNvSpPr>
            <a:spLocks noChangeArrowheads="1"/>
          </p:cNvSpPr>
          <p:nvPr/>
        </p:nvSpPr>
        <p:spPr bwMode="auto">
          <a:xfrm>
            <a:off x="5280025" y="3516313"/>
            <a:ext cx="3330575" cy="1289050"/>
          </a:xfrm>
          <a:prstGeom prst="rect">
            <a:avLst/>
          </a:prstGeom>
          <a:solidFill>
            <a:schemeClr val="accent1">
              <a:lumMod val="40000"/>
              <a:lumOff val="60000"/>
            </a:schemeClr>
          </a:solidFill>
          <a:ln w="57149" cmpd="thickThin">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500" b="1" dirty="0">
                <a:latin typeface="+mn-lt"/>
              </a:rPr>
              <a:t>Subsequent sales of new stock to the public.</a:t>
            </a:r>
          </a:p>
        </p:txBody>
      </p:sp>
      <p:grpSp>
        <p:nvGrpSpPr>
          <p:cNvPr id="37898" name="Group 1034"/>
          <p:cNvGrpSpPr>
            <a:grpSpLocks/>
          </p:cNvGrpSpPr>
          <p:nvPr/>
        </p:nvGrpSpPr>
        <p:grpSpPr bwMode="auto">
          <a:xfrm>
            <a:off x="3389313" y="5200650"/>
            <a:ext cx="3022600" cy="1257300"/>
            <a:chOff x="1984" y="3276"/>
            <a:chExt cx="1904" cy="792"/>
          </a:xfrm>
        </p:grpSpPr>
        <p:sp>
          <p:nvSpPr>
            <p:cNvPr id="37900" name="Line 1035"/>
            <p:cNvSpPr>
              <a:spLocks noChangeShapeType="1"/>
            </p:cNvSpPr>
            <p:nvPr/>
          </p:nvSpPr>
          <p:spPr bwMode="auto">
            <a:xfrm>
              <a:off x="1984" y="3567"/>
              <a:ext cx="1840" cy="0"/>
            </a:xfrm>
            <a:prstGeom prst="line">
              <a:avLst/>
            </a:prstGeom>
            <a:noFill/>
            <a:ln w="50799">
              <a:solidFill>
                <a:schemeClr val="tx1"/>
              </a:solidFill>
              <a:round/>
              <a:headEnd/>
              <a:tailEnd type="triangle" w="med" len="med"/>
            </a:ln>
          </p:spPr>
          <p:txBody>
            <a:bodyPr wrap="none" anchor="ctr"/>
            <a:lstStyle/>
            <a:p>
              <a:endParaRPr lang="en-US"/>
            </a:p>
          </p:txBody>
        </p:sp>
        <p:sp>
          <p:nvSpPr>
            <p:cNvPr id="37901" name="Rectangle 1036"/>
            <p:cNvSpPr>
              <a:spLocks noChangeArrowheads="1"/>
            </p:cNvSpPr>
            <p:nvPr/>
          </p:nvSpPr>
          <p:spPr bwMode="auto">
            <a:xfrm>
              <a:off x="2250" y="3276"/>
              <a:ext cx="1638" cy="289"/>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Kroger</a:t>
              </a:r>
            </a:p>
          </p:txBody>
        </p:sp>
        <p:sp>
          <p:nvSpPr>
            <p:cNvPr id="37902" name="Rectangle 1037"/>
            <p:cNvSpPr>
              <a:spLocks noChangeArrowheads="1"/>
            </p:cNvSpPr>
            <p:nvPr/>
          </p:nvSpPr>
          <p:spPr bwMode="auto">
            <a:xfrm>
              <a:off x="2250" y="3552"/>
              <a:ext cx="1638" cy="516"/>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issues new stock.</a:t>
              </a:r>
            </a:p>
          </p:txBody>
        </p:sp>
      </p:grpSp>
      <p:sp>
        <p:nvSpPr>
          <p:cNvPr id="37899" name="TextBox 1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DEAE5744-012C-4C02-AF7C-5EAD90A9C980}" type="slidenum">
              <a:rPr lang="en-US" sz="1000"/>
              <a:pPr algn="r"/>
              <a:t>13</a:t>
            </a:fld>
            <a:endParaRPr lang="en-US" sz="1000"/>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1609725" y="3621088"/>
            <a:ext cx="5902325" cy="828675"/>
          </a:xfrm>
          <a:prstGeom prst="rect">
            <a:avLst/>
          </a:prstGeom>
          <a:noFill/>
          <a:ln w="38099" cmpd="dbl">
            <a:noFill/>
            <a:miter lim="800000"/>
            <a:headEnd/>
            <a:tailEnd/>
          </a:ln>
        </p:spPr>
        <p:txBody>
          <a:bodyPr lIns="90488" tIns="44450" rIns="90488" bIns="44450">
            <a:spAutoFit/>
          </a:bodyPr>
          <a:lstStyle/>
          <a:p>
            <a:pPr algn="ctr" eaLnBrk="0" hangingPunct="0">
              <a:spcBef>
                <a:spcPct val="20000"/>
              </a:spcBef>
            </a:pPr>
            <a:r>
              <a:rPr lang="en-US" sz="2400" b="1"/>
              <a:t>The journal entry to record this transaction is:</a:t>
            </a:r>
          </a:p>
        </p:txBody>
      </p:sp>
      <p:sp>
        <p:nvSpPr>
          <p:cNvPr id="39938" name="Rectangle 7"/>
          <p:cNvSpPr>
            <a:spLocks noChangeArrowheads="1"/>
          </p:cNvSpPr>
          <p:nvPr/>
        </p:nvSpPr>
        <p:spPr bwMode="auto">
          <a:xfrm>
            <a:off x="338138" y="2219325"/>
            <a:ext cx="8382000" cy="1006475"/>
          </a:xfrm>
          <a:prstGeom prst="rect">
            <a:avLst/>
          </a:prstGeom>
          <a:solidFill>
            <a:schemeClr val="accent2"/>
          </a:solidFill>
          <a:ln w="9525">
            <a:solidFill>
              <a:schemeClr val="tx1"/>
            </a:solidFill>
            <a:miter lim="800000"/>
            <a:headEnd/>
            <a:tailEnd/>
          </a:ln>
        </p:spPr>
        <p:txBody>
          <a:bodyPr lIns="90488" tIns="44450" rIns="90488" bIns="44450"/>
          <a:lstStyle/>
          <a:p>
            <a:pPr marL="342900" indent="-342900" algn="ctr">
              <a:spcBef>
                <a:spcPct val="20000"/>
              </a:spcBef>
              <a:buClr>
                <a:schemeClr val="accent1"/>
              </a:buClr>
              <a:buSzPct val="65000"/>
              <a:buFont typeface="Wingdings" pitchFamily="2" charset="2"/>
              <a:buNone/>
            </a:pPr>
            <a:r>
              <a:rPr lang="en-US" sz="2800"/>
              <a:t>   Kroger issued 100,000 shares of $1 par value common stock for $20 per share.</a:t>
            </a:r>
          </a:p>
        </p:txBody>
      </p:sp>
      <p:sp>
        <p:nvSpPr>
          <p:cNvPr id="6150" name="Rectangle 1041"/>
          <p:cNvSpPr>
            <a:spLocks noGrp="1" noChangeArrowheads="1"/>
          </p:cNvSpPr>
          <p:nvPr>
            <p:ph type="title"/>
          </p:nvPr>
        </p:nvSpPr>
        <p:spPr/>
        <p:txBody>
          <a:bodyPr/>
          <a:lstStyle/>
          <a:p>
            <a:pPr fontAlgn="auto">
              <a:spcAft>
                <a:spcPts val="0"/>
              </a:spcAft>
              <a:defRPr/>
            </a:pPr>
            <a:r>
              <a:rPr lang="en-US" sz="3600" dirty="0" smtClean="0"/>
              <a:t> Initial Sale of Stock</a:t>
            </a:r>
          </a:p>
        </p:txBody>
      </p:sp>
      <p:sp>
        <p:nvSpPr>
          <p:cNvPr id="39940" name="TextBox 10"/>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963F5941-24D1-488A-8A26-D4043892E169}" type="slidenum">
              <a:rPr lang="en-US" sz="1000"/>
              <a:pPr algn="r"/>
              <a:t>14</a:t>
            </a:fld>
            <a:endParaRPr lang="en-US" sz="1000"/>
          </a:p>
        </p:txBody>
      </p:sp>
      <p:pic>
        <p:nvPicPr>
          <p:cNvPr id="39941" name="Picture 3"/>
          <p:cNvPicPr>
            <a:picLocks noChangeAspect="1" noChangeArrowheads="1"/>
          </p:cNvPicPr>
          <p:nvPr/>
        </p:nvPicPr>
        <p:blipFill>
          <a:blip r:embed="rId3"/>
          <a:srcRect/>
          <a:stretch>
            <a:fillRect/>
          </a:stretch>
        </p:blipFill>
        <p:spPr bwMode="auto">
          <a:xfrm>
            <a:off x="174625" y="4876800"/>
            <a:ext cx="8686800" cy="1068388"/>
          </a:xfrm>
          <a:prstGeom prst="rect">
            <a:avLst/>
          </a:prstGeom>
          <a:noFill/>
          <a:ln w="9525">
            <a:solidFill>
              <a:schemeClr val="tx1"/>
            </a:solid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Grp="1" noChangeArrowheads="1"/>
          </p:cNvSpPr>
          <p:nvPr>
            <p:ph type="title"/>
          </p:nvPr>
        </p:nvSpPr>
        <p:spPr/>
        <p:txBody>
          <a:bodyPr/>
          <a:lstStyle/>
          <a:p>
            <a:pPr fontAlgn="auto">
              <a:spcAft>
                <a:spcPts val="0"/>
              </a:spcAft>
              <a:defRPr/>
            </a:pPr>
            <a:r>
              <a:rPr lang="en-US" sz="3600" dirty="0" smtClean="0"/>
              <a:t>Sale of Stock in Secondary Markets</a:t>
            </a:r>
          </a:p>
        </p:txBody>
      </p:sp>
      <p:sp>
        <p:nvSpPr>
          <p:cNvPr id="41986" name="Rectangle 3"/>
          <p:cNvSpPr>
            <a:spLocks noGrp="1" noChangeArrowheads="1"/>
          </p:cNvSpPr>
          <p:nvPr>
            <p:ph type="body" idx="4294967295"/>
          </p:nvPr>
        </p:nvSpPr>
        <p:spPr>
          <a:xfrm>
            <a:off x="609600" y="1570038"/>
            <a:ext cx="7772400" cy="1554162"/>
          </a:xfrm>
        </p:spPr>
        <p:txBody>
          <a:bodyPr lIns="90488" tIns="44450" rIns="90488" bIns="44450"/>
          <a:lstStyle/>
          <a:p>
            <a:pPr algn="ctr">
              <a:buFont typeface="Wingdings" pitchFamily="2" charset="2"/>
              <a:buNone/>
            </a:pPr>
            <a:r>
              <a:rPr lang="en-US" sz="3200" smtClean="0"/>
              <a:t> Transactions between two investors</a:t>
            </a:r>
            <a:br>
              <a:rPr lang="en-US" sz="3200" smtClean="0"/>
            </a:br>
            <a:r>
              <a:rPr lang="en-US" sz="3200" smtClean="0"/>
              <a:t>that </a:t>
            </a:r>
            <a:r>
              <a:rPr lang="en-US" sz="3200" i="1" smtClean="0">
                <a:solidFill>
                  <a:srgbClr val="C00000"/>
                </a:solidFill>
              </a:rPr>
              <a:t>do not affect </a:t>
            </a:r>
            <a:r>
              <a:rPr lang="en-US" sz="3200" smtClean="0"/>
              <a:t>the corporation’s accounting records. </a:t>
            </a:r>
          </a:p>
        </p:txBody>
      </p:sp>
      <p:sp>
        <p:nvSpPr>
          <p:cNvPr id="8197" name="AutoShape 5"/>
          <p:cNvSpPr>
            <a:spLocks noChangeArrowheads="1"/>
          </p:cNvSpPr>
          <p:nvPr/>
        </p:nvSpPr>
        <p:spPr bwMode="auto">
          <a:xfrm flipH="1">
            <a:off x="387350" y="3282950"/>
            <a:ext cx="2806700" cy="1385888"/>
          </a:xfrm>
          <a:prstGeom prst="wedgeRoundRectCallout">
            <a:avLst>
              <a:gd name="adj1" fmla="val -41671"/>
              <a:gd name="adj2" fmla="val 66667"/>
              <a:gd name="adj3" fmla="val 16667"/>
            </a:avLst>
          </a:prstGeom>
          <a:solidFill>
            <a:schemeClr val="accent4">
              <a:lumMod val="40000"/>
              <a:lumOff val="60000"/>
            </a:schemeClr>
          </a:solidFill>
          <a:ln w="12699">
            <a:solidFill>
              <a:schemeClr val="tx1"/>
            </a:solidFill>
            <a:miter lim="800000"/>
            <a:headEnd/>
            <a:tailEnd/>
          </a:ln>
        </p:spPr>
        <p:txBody>
          <a:bodyPr wrap="none" anchor="ctr"/>
          <a:lstStyle/>
          <a:p>
            <a:pPr algn="ctr" eaLnBrk="0" fontAlgn="auto" hangingPunct="0">
              <a:spcBef>
                <a:spcPts val="0"/>
              </a:spcBef>
              <a:spcAft>
                <a:spcPts val="0"/>
              </a:spcAft>
              <a:defRPr/>
            </a:pPr>
            <a:endParaRPr lang="en-US" sz="2400" dirty="0">
              <a:solidFill>
                <a:srgbClr val="000000"/>
              </a:solidFill>
              <a:latin typeface="+mn-lt"/>
            </a:endParaRPr>
          </a:p>
        </p:txBody>
      </p:sp>
      <p:sp>
        <p:nvSpPr>
          <p:cNvPr id="41988" name="Rectangle 6"/>
          <p:cNvSpPr>
            <a:spLocks noChangeArrowheads="1"/>
          </p:cNvSpPr>
          <p:nvPr/>
        </p:nvSpPr>
        <p:spPr bwMode="auto">
          <a:xfrm>
            <a:off x="300038" y="3386138"/>
            <a:ext cx="2905125" cy="119697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solidFill>
                  <a:srgbClr val="000000"/>
                </a:solidFill>
              </a:rPr>
              <a:t>I’d like to sell some of my</a:t>
            </a:r>
            <a:br>
              <a:rPr lang="en-US" sz="2400" b="1">
                <a:solidFill>
                  <a:srgbClr val="000000"/>
                </a:solidFill>
              </a:rPr>
            </a:br>
            <a:r>
              <a:rPr lang="en-US" sz="2400" b="1">
                <a:solidFill>
                  <a:srgbClr val="000000"/>
                </a:solidFill>
              </a:rPr>
              <a:t>Kroger stock.</a:t>
            </a:r>
          </a:p>
        </p:txBody>
      </p:sp>
      <p:sp>
        <p:nvSpPr>
          <p:cNvPr id="8199" name="AutoShape 7"/>
          <p:cNvSpPr>
            <a:spLocks noChangeArrowheads="1"/>
          </p:cNvSpPr>
          <p:nvPr/>
        </p:nvSpPr>
        <p:spPr bwMode="auto">
          <a:xfrm>
            <a:off x="5645150" y="3282950"/>
            <a:ext cx="2806700" cy="1385888"/>
          </a:xfrm>
          <a:prstGeom prst="wedgeRoundRectCallout">
            <a:avLst>
              <a:gd name="adj1" fmla="val -41671"/>
              <a:gd name="adj2" fmla="val 66667"/>
              <a:gd name="adj3" fmla="val 16667"/>
            </a:avLst>
          </a:prstGeom>
          <a:solidFill>
            <a:schemeClr val="accent1">
              <a:lumMod val="60000"/>
              <a:lumOff val="40000"/>
            </a:schemeClr>
          </a:solidFill>
          <a:ln w="12699">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41990" name="Rectangle 8"/>
          <p:cNvSpPr>
            <a:spLocks noChangeArrowheads="1"/>
          </p:cNvSpPr>
          <p:nvPr/>
        </p:nvSpPr>
        <p:spPr bwMode="auto">
          <a:xfrm>
            <a:off x="5629275" y="3386138"/>
            <a:ext cx="2905125" cy="119697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solidFill>
                  <a:srgbClr val="000000"/>
                </a:solidFill>
              </a:rPr>
              <a:t>I’d like to buy some of your</a:t>
            </a:r>
            <a:br>
              <a:rPr lang="en-US" sz="2400" b="1">
                <a:solidFill>
                  <a:srgbClr val="000000"/>
                </a:solidFill>
              </a:rPr>
            </a:br>
            <a:r>
              <a:rPr lang="en-US" sz="2400" b="1">
                <a:solidFill>
                  <a:srgbClr val="000000"/>
                </a:solidFill>
              </a:rPr>
              <a:t>Kroger stock.</a:t>
            </a:r>
          </a:p>
        </p:txBody>
      </p:sp>
      <p:pic>
        <p:nvPicPr>
          <p:cNvPr id="41991" name="Picture 3" descr="C:\Users\Charles\Pictures\Microsoft Clip Organizer\j0437521.wmf"/>
          <p:cNvPicPr>
            <a:picLocks noChangeAspect="1" noChangeArrowheads="1"/>
          </p:cNvPicPr>
          <p:nvPr/>
        </p:nvPicPr>
        <p:blipFill>
          <a:blip r:embed="rId3"/>
          <a:srcRect/>
          <a:stretch>
            <a:fillRect/>
          </a:stretch>
        </p:blipFill>
        <p:spPr bwMode="auto">
          <a:xfrm>
            <a:off x="2514600" y="4754563"/>
            <a:ext cx="3786188" cy="2103437"/>
          </a:xfrm>
          <a:prstGeom prst="rect">
            <a:avLst/>
          </a:prstGeom>
          <a:noFill/>
          <a:ln w="9525">
            <a:noFill/>
            <a:miter lim="800000"/>
            <a:headEnd/>
            <a:tailEnd/>
          </a:ln>
        </p:spPr>
      </p:pic>
      <p:sp>
        <p:nvSpPr>
          <p:cNvPr id="41992" name="TextBox 9"/>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D8931CF-F8D0-42D7-B5F8-969515145EB3}" type="slidenum">
              <a:rPr lang="en-US" sz="1000"/>
              <a:pPr algn="r"/>
              <a:t>15</a:t>
            </a:fld>
            <a:endParaRPr lang="en-US" sz="1000"/>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p:txBody>
          <a:bodyPr/>
          <a:lstStyle/>
          <a:p>
            <a:pPr fontAlgn="auto">
              <a:spcAft>
                <a:spcPts val="0"/>
              </a:spcAft>
              <a:defRPr/>
            </a:pPr>
            <a:r>
              <a:rPr lang="en-US" sz="3600" dirty="0" smtClean="0"/>
              <a:t>Stock Issued for Employee Compensation</a:t>
            </a:r>
          </a:p>
        </p:txBody>
      </p:sp>
      <p:sp>
        <p:nvSpPr>
          <p:cNvPr id="44034" name="Rectangle 4"/>
          <p:cNvSpPr>
            <a:spLocks noChangeArrowheads="1"/>
          </p:cNvSpPr>
          <p:nvPr/>
        </p:nvSpPr>
        <p:spPr bwMode="auto">
          <a:xfrm>
            <a:off x="2586038" y="6172200"/>
            <a:ext cx="2219325" cy="45402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Employee</a:t>
            </a:r>
          </a:p>
        </p:txBody>
      </p:sp>
      <p:grpSp>
        <p:nvGrpSpPr>
          <p:cNvPr id="2" name="Group 8"/>
          <p:cNvGrpSpPr>
            <a:grpSpLocks/>
          </p:cNvGrpSpPr>
          <p:nvPr/>
        </p:nvGrpSpPr>
        <p:grpSpPr bwMode="auto">
          <a:xfrm>
            <a:off x="4033838" y="1671638"/>
            <a:ext cx="4886325" cy="1757362"/>
            <a:chOff x="2541" y="1053"/>
            <a:chExt cx="3078" cy="1107"/>
          </a:xfrm>
        </p:grpSpPr>
        <p:sp>
          <p:nvSpPr>
            <p:cNvPr id="7180" name="Rectangle 9"/>
            <p:cNvSpPr>
              <a:spLocks noChangeArrowheads="1"/>
            </p:cNvSpPr>
            <p:nvPr/>
          </p:nvSpPr>
          <p:spPr bwMode="auto">
            <a:xfrm>
              <a:off x="2541" y="1053"/>
              <a:ext cx="3078" cy="754"/>
            </a:xfrm>
            <a:prstGeom prst="rect">
              <a:avLst/>
            </a:prstGeom>
            <a:noFill/>
            <a:ln w="12699">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chemeClr val="accent3">
                      <a:lumMod val="75000"/>
                    </a:schemeClr>
                  </a:solidFill>
                  <a:latin typeface="+mn-lt"/>
                </a:rPr>
                <a:t>If Kroger does not have new stock to issue when the stock options are exercised, </a:t>
              </a:r>
              <a:r>
                <a:rPr lang="en-US" sz="2400" b="1" dirty="0">
                  <a:solidFill>
                    <a:schemeClr val="accent3">
                      <a:lumMod val="75000"/>
                    </a:schemeClr>
                  </a:solidFill>
                  <a:latin typeface="+mn-lt"/>
                </a:rPr>
                <a:t>then... </a:t>
              </a:r>
              <a:endParaRPr lang="en-US" sz="2400" b="1" dirty="0">
                <a:solidFill>
                  <a:schemeClr val="accent3">
                    <a:lumMod val="75000"/>
                  </a:schemeClr>
                </a:solidFill>
                <a:latin typeface="+mn-lt"/>
              </a:endParaRPr>
            </a:p>
          </p:txBody>
        </p:sp>
        <p:sp>
          <p:nvSpPr>
            <p:cNvPr id="44043" name="AutoShape 10"/>
            <p:cNvSpPr>
              <a:spLocks noChangeArrowheads="1"/>
            </p:cNvSpPr>
            <p:nvPr/>
          </p:nvSpPr>
          <p:spPr bwMode="auto">
            <a:xfrm>
              <a:off x="4176" y="1824"/>
              <a:ext cx="1392" cy="336"/>
            </a:xfrm>
            <a:prstGeom prst="rightArrow">
              <a:avLst>
                <a:gd name="adj1" fmla="val 50000"/>
                <a:gd name="adj2" fmla="val 103571"/>
              </a:avLst>
            </a:prstGeom>
            <a:solidFill>
              <a:srgbClr val="C00000"/>
            </a:solidFill>
            <a:ln w="9525">
              <a:solidFill>
                <a:schemeClr val="tx1"/>
              </a:solidFill>
              <a:miter lim="800000"/>
              <a:headEnd/>
              <a:tailEnd/>
            </a:ln>
          </p:spPr>
          <p:txBody>
            <a:bodyPr wrap="none" anchor="ctr"/>
            <a:lstStyle/>
            <a:p>
              <a:pPr algn="ctr" eaLnBrk="0" hangingPunct="0"/>
              <a:endParaRPr lang="en-US" sz="2400">
                <a:solidFill>
                  <a:srgbClr val="FF3300"/>
                </a:solidFill>
              </a:endParaRPr>
            </a:p>
          </p:txBody>
        </p:sp>
      </p:grpSp>
      <p:pic>
        <p:nvPicPr>
          <p:cNvPr id="44036" name="Picture 4" descr="C:\Users\Charles\Pictures\Microsoft Clip Organizer\j0316821.jpg"/>
          <p:cNvPicPr>
            <a:picLocks noChangeAspect="1" noChangeArrowheads="1"/>
          </p:cNvPicPr>
          <p:nvPr/>
        </p:nvPicPr>
        <p:blipFill>
          <a:blip r:embed="rId3"/>
          <a:srcRect/>
          <a:stretch>
            <a:fillRect/>
          </a:stretch>
        </p:blipFill>
        <p:spPr bwMode="auto">
          <a:xfrm>
            <a:off x="2819400" y="4191000"/>
            <a:ext cx="1830388" cy="2011363"/>
          </a:xfrm>
          <a:prstGeom prst="rect">
            <a:avLst/>
          </a:prstGeom>
          <a:noFill/>
          <a:ln w="9525">
            <a:noFill/>
            <a:miter lim="800000"/>
            <a:headEnd/>
            <a:tailEnd/>
          </a:ln>
        </p:spPr>
      </p:pic>
      <p:sp>
        <p:nvSpPr>
          <p:cNvPr id="9224" name="Rectangle 7"/>
          <p:cNvSpPr>
            <a:spLocks noChangeArrowheads="1"/>
          </p:cNvSpPr>
          <p:nvPr/>
        </p:nvSpPr>
        <p:spPr bwMode="auto">
          <a:xfrm>
            <a:off x="4764088" y="4267200"/>
            <a:ext cx="4151312" cy="1936750"/>
          </a:xfrm>
          <a:prstGeom prst="rect">
            <a:avLst/>
          </a:prstGeom>
          <a:solidFill>
            <a:schemeClr val="tx2">
              <a:lumMod val="20000"/>
              <a:lumOff val="80000"/>
            </a:schemeClr>
          </a:solidFill>
          <a:ln w="76199" cmpd="tri">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C00000"/>
                </a:solidFill>
                <a:latin typeface="+mn-lt"/>
              </a:rPr>
              <a:t>Stock options </a:t>
            </a:r>
            <a:r>
              <a:rPr lang="en-US" sz="2400" b="1" dirty="0">
                <a:solidFill>
                  <a:srgbClr val="000000"/>
                </a:solidFill>
                <a:latin typeface="+mn-lt"/>
              </a:rPr>
              <a:t>allow employees to purchase stock from the corporation at a predetermined, fixed price. </a:t>
            </a:r>
          </a:p>
        </p:txBody>
      </p:sp>
      <p:sp>
        <p:nvSpPr>
          <p:cNvPr id="44038" name="Rectangle 5"/>
          <p:cNvSpPr>
            <a:spLocks noChangeArrowheads="1"/>
          </p:cNvSpPr>
          <p:nvPr/>
        </p:nvSpPr>
        <p:spPr bwMode="auto">
          <a:xfrm>
            <a:off x="20638" y="3576638"/>
            <a:ext cx="2905125" cy="193675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Employee compensation package includes salary and </a:t>
            </a:r>
            <a:r>
              <a:rPr lang="en-US" sz="2400" b="1">
                <a:solidFill>
                  <a:srgbClr val="C00000"/>
                </a:solidFill>
              </a:rPr>
              <a:t>stock options</a:t>
            </a:r>
            <a:r>
              <a:rPr lang="en-US" sz="2400" b="1"/>
              <a:t>.</a:t>
            </a:r>
          </a:p>
        </p:txBody>
      </p:sp>
      <p:sp>
        <p:nvSpPr>
          <p:cNvPr id="44039" name="TextBox 1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3BA5327-C709-4369-B4D4-CD4E570C0B57}" type="slidenum">
              <a:rPr lang="en-US" sz="1000"/>
              <a:pPr algn="r"/>
              <a:t>16</a:t>
            </a:fld>
            <a:endParaRPr lang="en-US" sz="1000"/>
          </a:p>
        </p:txBody>
      </p:sp>
      <p:pic>
        <p:nvPicPr>
          <p:cNvPr id="44040" name="Picture 4"/>
          <p:cNvPicPr>
            <a:picLocks noChangeAspect="1" noChangeArrowheads="1"/>
          </p:cNvPicPr>
          <p:nvPr/>
        </p:nvPicPr>
        <p:blipFill>
          <a:blip r:embed="rId4"/>
          <a:srcRect/>
          <a:stretch>
            <a:fillRect/>
          </a:stretch>
        </p:blipFill>
        <p:spPr bwMode="auto">
          <a:xfrm>
            <a:off x="609600" y="1524000"/>
            <a:ext cx="2835275" cy="1916113"/>
          </a:xfrm>
          <a:prstGeom prst="rect">
            <a:avLst/>
          </a:prstGeom>
          <a:noFill/>
          <a:ln w="9525">
            <a:noFill/>
            <a:miter lim="800000"/>
            <a:headEnd/>
            <a:tailEnd/>
          </a:ln>
        </p:spPr>
      </p:pic>
      <p:sp>
        <p:nvSpPr>
          <p:cNvPr id="44041" name="Line 6"/>
          <p:cNvSpPr>
            <a:spLocks noChangeShapeType="1"/>
          </p:cNvSpPr>
          <p:nvPr/>
        </p:nvSpPr>
        <p:spPr bwMode="auto">
          <a:xfrm>
            <a:off x="3073400" y="2692400"/>
            <a:ext cx="736600" cy="1498600"/>
          </a:xfrm>
          <a:prstGeom prst="line">
            <a:avLst/>
          </a:prstGeom>
          <a:noFill/>
          <a:ln w="50799">
            <a:solidFill>
              <a:schemeClr val="tx1"/>
            </a:solidFill>
            <a:round/>
            <a:headEnd/>
            <a:tailEnd type="triangle" w="med" len="med"/>
          </a:ln>
        </p:spPr>
        <p:txBody>
          <a:bodyPr wrap="none" anchor="ctr"/>
          <a:lstStyle/>
          <a:p>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7"/>
          <p:cNvSpPr>
            <a:spLocks noGrp="1" noChangeArrowheads="1"/>
          </p:cNvSpPr>
          <p:nvPr>
            <p:ph type="title"/>
          </p:nvPr>
        </p:nvSpPr>
        <p:spPr/>
        <p:txBody>
          <a:bodyPr/>
          <a:lstStyle/>
          <a:p>
            <a:pPr fontAlgn="auto">
              <a:spcAft>
                <a:spcPts val="0"/>
              </a:spcAft>
              <a:defRPr/>
            </a:pPr>
            <a:r>
              <a:rPr lang="en-US" sz="3600" dirty="0" smtClean="0"/>
              <a:t>Repurchase of Stock</a:t>
            </a:r>
          </a:p>
        </p:txBody>
      </p:sp>
      <p:sp>
        <p:nvSpPr>
          <p:cNvPr id="46082" name="Line 4"/>
          <p:cNvSpPr>
            <a:spLocks noChangeShapeType="1"/>
          </p:cNvSpPr>
          <p:nvPr/>
        </p:nvSpPr>
        <p:spPr bwMode="auto">
          <a:xfrm>
            <a:off x="3544888" y="2767013"/>
            <a:ext cx="2921000" cy="0"/>
          </a:xfrm>
          <a:prstGeom prst="line">
            <a:avLst/>
          </a:prstGeom>
          <a:noFill/>
          <a:ln w="50799">
            <a:solidFill>
              <a:schemeClr val="tx1"/>
            </a:solidFill>
            <a:round/>
            <a:headEnd type="triangle" w="med" len="med"/>
            <a:tailEnd/>
          </a:ln>
        </p:spPr>
        <p:txBody>
          <a:bodyPr wrap="none" anchor="ctr"/>
          <a:lstStyle/>
          <a:p>
            <a:endParaRPr lang="en-US"/>
          </a:p>
        </p:txBody>
      </p:sp>
      <p:sp>
        <p:nvSpPr>
          <p:cNvPr id="46083" name="Rectangle 5"/>
          <p:cNvSpPr>
            <a:spLocks noChangeArrowheads="1"/>
          </p:cNvSpPr>
          <p:nvPr/>
        </p:nvSpPr>
        <p:spPr bwMode="auto">
          <a:xfrm>
            <a:off x="3489325" y="1924050"/>
            <a:ext cx="2752725" cy="82867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Kroger buys</a:t>
            </a:r>
            <a:br>
              <a:rPr lang="en-US" sz="2400" b="1"/>
            </a:br>
            <a:r>
              <a:rPr lang="en-US" sz="2400" b="1"/>
              <a:t>its own stock in </a:t>
            </a:r>
          </a:p>
        </p:txBody>
      </p:sp>
      <p:sp>
        <p:nvSpPr>
          <p:cNvPr id="46084" name="Rectangle 6"/>
          <p:cNvSpPr>
            <a:spLocks noChangeArrowheads="1"/>
          </p:cNvSpPr>
          <p:nvPr/>
        </p:nvSpPr>
        <p:spPr bwMode="auto">
          <a:xfrm>
            <a:off x="3565525" y="2762250"/>
            <a:ext cx="2747963" cy="1087438"/>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2400" b="1"/>
              <a:t>the secondary market.</a:t>
            </a:r>
            <a:br>
              <a:rPr lang="en-US" sz="2400" b="1"/>
            </a:br>
            <a:r>
              <a:rPr lang="en-US" sz="2400" b="1"/>
              <a:t> </a:t>
            </a:r>
            <a:r>
              <a:rPr lang="en-US" sz="2400" b="1">
                <a:solidFill>
                  <a:srgbClr val="C00000"/>
                </a:solidFill>
              </a:rPr>
              <a:t>(Treasury Stock)</a:t>
            </a:r>
          </a:p>
        </p:txBody>
      </p:sp>
      <p:grpSp>
        <p:nvGrpSpPr>
          <p:cNvPr id="46085" name="Group 14"/>
          <p:cNvGrpSpPr>
            <a:grpSpLocks/>
          </p:cNvGrpSpPr>
          <p:nvPr/>
        </p:nvGrpSpPr>
        <p:grpSpPr bwMode="auto">
          <a:xfrm>
            <a:off x="6532563" y="1646238"/>
            <a:ext cx="2230437" cy="2316162"/>
            <a:chOff x="6315075" y="1264920"/>
            <a:chExt cx="2230420" cy="2316480"/>
          </a:xfrm>
        </p:grpSpPr>
        <p:pic>
          <p:nvPicPr>
            <p:cNvPr id="46089" name="Picture 4" descr="Group of smiling business people"/>
            <p:cNvPicPr>
              <a:picLocks noChangeAspect="1" noChangeArrowheads="1"/>
            </p:cNvPicPr>
            <p:nvPr/>
          </p:nvPicPr>
          <p:blipFill>
            <a:blip r:embed="rId3"/>
            <a:srcRect t="3622" b="5797"/>
            <a:stretch>
              <a:fillRect/>
            </a:stretch>
          </p:blipFill>
          <p:spPr bwMode="auto">
            <a:xfrm>
              <a:off x="6324600" y="1264920"/>
              <a:ext cx="2220895" cy="2011680"/>
            </a:xfrm>
            <a:prstGeom prst="rect">
              <a:avLst/>
            </a:prstGeom>
            <a:noFill/>
            <a:ln w="9525">
              <a:noFill/>
              <a:miter lim="800000"/>
              <a:headEnd/>
              <a:tailEnd/>
            </a:ln>
          </p:spPr>
        </p:pic>
        <p:sp>
          <p:nvSpPr>
            <p:cNvPr id="46090" name="Rectangle 9"/>
            <p:cNvSpPr>
              <a:spLocks noChangeArrowheads="1"/>
            </p:cNvSpPr>
            <p:nvPr/>
          </p:nvSpPr>
          <p:spPr bwMode="auto">
            <a:xfrm>
              <a:off x="6315075" y="3127375"/>
              <a:ext cx="2219325" cy="45402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t>Stockholders</a:t>
              </a:r>
            </a:p>
          </p:txBody>
        </p:sp>
      </p:grpSp>
      <p:sp>
        <p:nvSpPr>
          <p:cNvPr id="17" name="Rectangle 16"/>
          <p:cNvSpPr/>
          <p:nvPr/>
        </p:nvSpPr>
        <p:spPr>
          <a:xfrm>
            <a:off x="163513" y="4876800"/>
            <a:ext cx="8686800" cy="13716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20000"/>
              </a:spcBef>
              <a:spcAft>
                <a:spcPts val="0"/>
              </a:spcAft>
              <a:defRPr/>
            </a:pPr>
            <a:r>
              <a:rPr lang="en-US" sz="2200" b="1" dirty="0">
                <a:solidFill>
                  <a:schemeClr val="tx1">
                    <a:lumMod val="95000"/>
                    <a:lumOff val="5000"/>
                  </a:schemeClr>
                </a:solidFill>
                <a:cs typeface="Arial" pitchFamily="34" charset="0"/>
              </a:rPr>
              <a:t>Repurchased stock is called treasury stock. A corporation records treasury stock at </a:t>
            </a:r>
            <a:r>
              <a:rPr lang="en-US" sz="2200" b="1" dirty="0">
                <a:solidFill>
                  <a:srgbClr val="C00000"/>
                </a:solidFill>
                <a:cs typeface="Arial" pitchFamily="34" charset="0"/>
              </a:rPr>
              <a:t>cost</a:t>
            </a:r>
            <a:r>
              <a:rPr lang="en-US" sz="2200" b="1" dirty="0">
                <a:solidFill>
                  <a:schemeClr val="tx1">
                    <a:lumMod val="95000"/>
                    <a:lumOff val="5000"/>
                  </a:schemeClr>
                </a:solidFill>
                <a:cs typeface="Arial" pitchFamily="34" charset="0"/>
              </a:rPr>
              <a:t>. Treasury stock has no voting or dividend rights. Treasury stock is not an asset</a:t>
            </a:r>
            <a:r>
              <a:rPr lang="en-US" sz="2200" b="1" dirty="0">
                <a:solidFill>
                  <a:schemeClr val="tx1">
                    <a:lumMod val="95000"/>
                    <a:lumOff val="5000"/>
                  </a:schemeClr>
                </a:solidFill>
                <a:cs typeface="Arial" pitchFamily="34" charset="0"/>
              </a:rPr>
              <a:t>. It </a:t>
            </a:r>
            <a:r>
              <a:rPr lang="en-US" sz="2200" b="1" dirty="0">
                <a:solidFill>
                  <a:schemeClr val="tx1">
                    <a:lumMod val="95000"/>
                    <a:lumOff val="5000"/>
                  </a:schemeClr>
                </a:solidFill>
                <a:cs typeface="Arial" pitchFamily="34" charset="0"/>
              </a:rPr>
              <a:t>is a contra equity account.</a:t>
            </a:r>
          </a:p>
        </p:txBody>
      </p:sp>
      <p:sp>
        <p:nvSpPr>
          <p:cNvPr id="46087" name="TextBox 12"/>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E535277-F2D2-4CD1-B5B3-6A7CFBB0483E}" type="slidenum">
              <a:rPr lang="en-US" sz="1000"/>
              <a:pPr algn="r"/>
              <a:t>17</a:t>
            </a:fld>
            <a:endParaRPr lang="en-US" sz="1000"/>
          </a:p>
        </p:txBody>
      </p:sp>
      <p:pic>
        <p:nvPicPr>
          <p:cNvPr id="46088" name="Picture 4"/>
          <p:cNvPicPr>
            <a:picLocks noChangeAspect="1" noChangeArrowheads="1"/>
          </p:cNvPicPr>
          <p:nvPr/>
        </p:nvPicPr>
        <p:blipFill>
          <a:blip r:embed="rId4"/>
          <a:srcRect/>
          <a:stretch>
            <a:fillRect/>
          </a:stretch>
        </p:blipFill>
        <p:spPr bwMode="auto">
          <a:xfrm>
            <a:off x="609600" y="1524000"/>
            <a:ext cx="2835275" cy="19161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189038" y="2066925"/>
            <a:ext cx="6583362" cy="828675"/>
          </a:xfrm>
          <a:prstGeom prst="rect">
            <a:avLst/>
          </a:prstGeom>
          <a:solidFill>
            <a:schemeClr val="accent2"/>
          </a:solidFill>
          <a:ln w="12699">
            <a:solidFill>
              <a:schemeClr val="tx1"/>
            </a:solidFill>
            <a:miter lim="800000"/>
            <a:headEnd/>
            <a:tailEnd/>
          </a:ln>
        </p:spPr>
        <p:txBody>
          <a:bodyPr lIns="90488" tIns="44450" rIns="90488" bIns="44450">
            <a:spAutoFit/>
          </a:bodyPr>
          <a:lstStyle/>
          <a:p>
            <a:pPr algn="ctr" eaLnBrk="0" hangingPunct="0">
              <a:spcBef>
                <a:spcPct val="50000"/>
              </a:spcBef>
            </a:pPr>
            <a:r>
              <a:rPr lang="en-US" sz="2400"/>
              <a:t>Kroger reacquired 100,000 shares of its</a:t>
            </a:r>
            <a:br>
              <a:rPr lang="en-US" sz="2400"/>
            </a:br>
            <a:r>
              <a:rPr lang="en-US" sz="2400"/>
              <a:t>common stock at $20 per share.</a:t>
            </a:r>
          </a:p>
        </p:txBody>
      </p:sp>
      <p:sp>
        <p:nvSpPr>
          <p:cNvPr id="9220" name="Rectangle 17"/>
          <p:cNvSpPr>
            <a:spLocks noGrp="1" noChangeArrowheads="1"/>
          </p:cNvSpPr>
          <p:nvPr>
            <p:ph type="title"/>
          </p:nvPr>
        </p:nvSpPr>
        <p:spPr/>
        <p:txBody>
          <a:bodyPr/>
          <a:lstStyle/>
          <a:p>
            <a:pPr fontAlgn="auto">
              <a:spcAft>
                <a:spcPts val="0"/>
              </a:spcAft>
              <a:defRPr/>
            </a:pPr>
            <a:r>
              <a:rPr lang="en-US" sz="3600" dirty="0" smtClean="0"/>
              <a:t>Repurchase of Stock</a:t>
            </a:r>
          </a:p>
        </p:txBody>
      </p:sp>
      <p:sp>
        <p:nvSpPr>
          <p:cNvPr id="48131"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8265D21-030D-4AB4-A0B9-219CCC5DFB57}" type="slidenum">
              <a:rPr lang="en-US" sz="1000"/>
              <a:pPr algn="r"/>
              <a:t>18</a:t>
            </a:fld>
            <a:endParaRPr lang="en-US" sz="1000"/>
          </a:p>
        </p:txBody>
      </p:sp>
      <p:pic>
        <p:nvPicPr>
          <p:cNvPr id="48132" name="Picture 3"/>
          <p:cNvPicPr>
            <a:picLocks noChangeAspect="1" noChangeArrowheads="1"/>
          </p:cNvPicPr>
          <p:nvPr/>
        </p:nvPicPr>
        <p:blipFill>
          <a:blip r:embed="rId3"/>
          <a:srcRect/>
          <a:stretch>
            <a:fillRect/>
          </a:stretch>
        </p:blipFill>
        <p:spPr bwMode="auto">
          <a:xfrm>
            <a:off x="152400" y="4811713"/>
            <a:ext cx="8686800" cy="750887"/>
          </a:xfrm>
          <a:prstGeom prst="rect">
            <a:avLst/>
          </a:prstGeom>
          <a:noFill/>
          <a:ln w="9525">
            <a:solidFill>
              <a:schemeClr val="tx1"/>
            </a:solidFill>
            <a:miter lim="800000"/>
            <a:headEnd/>
            <a:tailEnd/>
          </a:ln>
        </p:spPr>
      </p:pic>
      <p:sp>
        <p:nvSpPr>
          <p:cNvPr id="48133" name="Rectangle 5"/>
          <p:cNvSpPr>
            <a:spLocks noChangeArrowheads="1"/>
          </p:cNvSpPr>
          <p:nvPr/>
        </p:nvSpPr>
        <p:spPr bwMode="auto">
          <a:xfrm>
            <a:off x="1609725" y="3621088"/>
            <a:ext cx="5902325" cy="828675"/>
          </a:xfrm>
          <a:prstGeom prst="rect">
            <a:avLst/>
          </a:prstGeom>
          <a:noFill/>
          <a:ln w="38099" cmpd="dbl">
            <a:noFill/>
            <a:miter lim="800000"/>
            <a:headEnd/>
            <a:tailEnd/>
          </a:ln>
        </p:spPr>
        <p:txBody>
          <a:bodyPr lIns="90488" tIns="44450" rIns="90488" bIns="44450">
            <a:spAutoFit/>
          </a:bodyPr>
          <a:lstStyle/>
          <a:p>
            <a:pPr algn="ctr" eaLnBrk="0" hangingPunct="0">
              <a:spcBef>
                <a:spcPct val="20000"/>
              </a:spcBef>
            </a:pPr>
            <a:r>
              <a:rPr lang="en-US" sz="2400" b="1"/>
              <a:t>The journal entry to record this transaction is: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ChangeArrowheads="1"/>
          </p:cNvSpPr>
          <p:nvPr/>
        </p:nvSpPr>
        <p:spPr bwMode="auto">
          <a:xfrm>
            <a:off x="838200" y="2295525"/>
            <a:ext cx="7315200" cy="828675"/>
          </a:xfrm>
          <a:prstGeom prst="rect">
            <a:avLst/>
          </a:prstGeom>
          <a:solidFill>
            <a:schemeClr val="accent2"/>
          </a:solidFill>
          <a:ln w="12699">
            <a:solidFill>
              <a:schemeClr val="tx1"/>
            </a:solidFill>
            <a:miter lim="800000"/>
            <a:headEnd/>
            <a:tailEnd/>
          </a:ln>
        </p:spPr>
        <p:txBody>
          <a:bodyPr lIns="90488" tIns="44450" rIns="90488" bIns="44450">
            <a:spAutoFit/>
          </a:bodyPr>
          <a:lstStyle/>
          <a:p>
            <a:pPr algn="ctr" eaLnBrk="0" hangingPunct="0">
              <a:spcBef>
                <a:spcPct val="50000"/>
              </a:spcBef>
            </a:pPr>
            <a:r>
              <a:rPr lang="en-US" sz="2400"/>
              <a:t>Kroger reissued 10,000 shares</a:t>
            </a:r>
            <a:br>
              <a:rPr lang="en-US" sz="2400"/>
            </a:br>
            <a:r>
              <a:rPr lang="en-US" sz="2400"/>
              <a:t>of the treasury stock at $30 per share. </a:t>
            </a:r>
          </a:p>
        </p:txBody>
      </p:sp>
      <p:sp>
        <p:nvSpPr>
          <p:cNvPr id="10248" name="Rectangle 10"/>
          <p:cNvSpPr>
            <a:spLocks noGrp="1" noChangeArrowheads="1"/>
          </p:cNvSpPr>
          <p:nvPr>
            <p:ph type="title"/>
          </p:nvPr>
        </p:nvSpPr>
        <p:spPr/>
        <p:txBody>
          <a:bodyPr/>
          <a:lstStyle/>
          <a:p>
            <a:pPr fontAlgn="auto">
              <a:spcAft>
                <a:spcPts val="0"/>
              </a:spcAft>
              <a:defRPr/>
            </a:pPr>
            <a:r>
              <a:rPr lang="en-US" sz="3600" dirty="0" smtClean="0"/>
              <a:t>Reissuance of Treasury Stock</a:t>
            </a:r>
          </a:p>
        </p:txBody>
      </p:sp>
      <p:sp>
        <p:nvSpPr>
          <p:cNvPr id="50179" name="TextBox 8"/>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1FC942AC-73F3-4F85-BA01-F1F48AA1482E}" type="slidenum">
              <a:rPr lang="en-US" sz="1000"/>
              <a:pPr algn="r"/>
              <a:t>19</a:t>
            </a:fld>
            <a:endParaRPr lang="en-US" sz="1000"/>
          </a:p>
        </p:txBody>
      </p:sp>
      <p:pic>
        <p:nvPicPr>
          <p:cNvPr id="50180" name="Picture 3"/>
          <p:cNvPicPr>
            <a:picLocks noChangeAspect="1" noChangeArrowheads="1"/>
          </p:cNvPicPr>
          <p:nvPr/>
        </p:nvPicPr>
        <p:blipFill>
          <a:blip r:embed="rId3"/>
          <a:srcRect/>
          <a:stretch>
            <a:fillRect/>
          </a:stretch>
        </p:blipFill>
        <p:spPr bwMode="auto">
          <a:xfrm>
            <a:off x="152400" y="4767263"/>
            <a:ext cx="8686800" cy="1100137"/>
          </a:xfrm>
          <a:prstGeom prst="rect">
            <a:avLst/>
          </a:prstGeom>
          <a:noFill/>
          <a:ln w="9525">
            <a:solidFill>
              <a:schemeClr val="tx1"/>
            </a:solidFill>
            <a:miter lim="800000"/>
            <a:headEnd/>
            <a:tailEnd/>
          </a:ln>
        </p:spPr>
      </p:pic>
      <p:sp>
        <p:nvSpPr>
          <p:cNvPr id="50181" name="Rectangle 5"/>
          <p:cNvSpPr>
            <a:spLocks noChangeArrowheads="1"/>
          </p:cNvSpPr>
          <p:nvPr/>
        </p:nvSpPr>
        <p:spPr bwMode="auto">
          <a:xfrm>
            <a:off x="1609725" y="3621088"/>
            <a:ext cx="5902325" cy="828675"/>
          </a:xfrm>
          <a:prstGeom prst="rect">
            <a:avLst/>
          </a:prstGeom>
          <a:noFill/>
          <a:ln w="38099" cmpd="dbl">
            <a:noFill/>
            <a:miter lim="800000"/>
            <a:headEnd/>
            <a:tailEnd/>
          </a:ln>
        </p:spPr>
        <p:txBody>
          <a:bodyPr lIns="90488" tIns="44450" rIns="90488" bIns="44450">
            <a:spAutoFit/>
          </a:bodyPr>
          <a:lstStyle/>
          <a:p>
            <a:pPr algn="ctr" eaLnBrk="0" hangingPunct="0">
              <a:spcBef>
                <a:spcPct val="20000"/>
              </a:spcBef>
            </a:pPr>
            <a:r>
              <a:rPr lang="en-US" sz="2400" b="1"/>
              <a:t>The journal entry to record this transaction is:</a:t>
            </a: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8"/>
          <p:cNvSpPr>
            <a:spLocks noGrp="1" noChangeArrowheads="1"/>
          </p:cNvSpPr>
          <p:nvPr>
            <p:ph type="title"/>
          </p:nvPr>
        </p:nvSpPr>
        <p:spPr>
          <a:xfrm>
            <a:off x="457200" y="-4763"/>
            <a:ext cx="8382000" cy="911226"/>
          </a:xfrm>
        </p:spPr>
        <p:txBody>
          <a:bodyPr/>
          <a:lstStyle/>
          <a:p>
            <a:pPr fontAlgn="auto">
              <a:spcAft>
                <a:spcPts val="0"/>
              </a:spcAft>
              <a:defRPr/>
            </a:pPr>
            <a:r>
              <a:rPr lang="en-US" sz="3600" dirty="0" smtClean="0"/>
              <a:t>Understanding The Business</a:t>
            </a:r>
          </a:p>
        </p:txBody>
      </p:sp>
      <p:grpSp>
        <p:nvGrpSpPr>
          <p:cNvPr id="13314" name="Group 43"/>
          <p:cNvGrpSpPr>
            <a:grpSpLocks/>
          </p:cNvGrpSpPr>
          <p:nvPr/>
        </p:nvGrpSpPr>
        <p:grpSpPr bwMode="auto">
          <a:xfrm>
            <a:off x="228600" y="1225550"/>
            <a:ext cx="8597900" cy="2209800"/>
            <a:chOff x="257342" y="1219200"/>
            <a:chExt cx="8597900" cy="2209799"/>
          </a:xfrm>
        </p:grpSpPr>
        <p:sp>
          <p:nvSpPr>
            <p:cNvPr id="40983" name="Oval 7"/>
            <p:cNvSpPr>
              <a:spLocks noChangeArrowheads="1"/>
            </p:cNvSpPr>
            <p:nvPr/>
          </p:nvSpPr>
          <p:spPr bwMode="auto">
            <a:xfrm>
              <a:off x="257342" y="2235200"/>
              <a:ext cx="2654300" cy="1193799"/>
            </a:xfrm>
            <a:prstGeom prst="ellipse">
              <a:avLst/>
            </a:prstGeom>
            <a:solidFill>
              <a:schemeClr val="accent1">
                <a:lumMod val="60000"/>
                <a:lumOff val="40000"/>
              </a:schemeClr>
            </a:solidFill>
            <a:ln w="28575">
              <a:solidFill>
                <a:schemeClr val="tx1"/>
              </a:solidFill>
              <a:round/>
              <a:headEnd/>
              <a:tailEnd/>
            </a:ln>
          </p:spPr>
          <p:txBody>
            <a:bodyPr wrap="none" anchor="ctr"/>
            <a:lstStyle/>
            <a:p>
              <a:pPr algn="ctr" eaLnBrk="0" fontAlgn="auto" hangingPunct="0">
                <a:spcBef>
                  <a:spcPts val="0"/>
                </a:spcBef>
                <a:spcAft>
                  <a:spcPts val="0"/>
                </a:spcAft>
                <a:defRPr/>
              </a:pPr>
              <a:endParaRPr lang="en-US" sz="2400" dirty="0">
                <a:latin typeface="+mn-lt"/>
              </a:endParaRPr>
            </a:p>
          </p:txBody>
        </p:sp>
        <p:sp>
          <p:nvSpPr>
            <p:cNvPr id="13337" name="Rectangle 8"/>
            <p:cNvSpPr>
              <a:spLocks noChangeArrowheads="1"/>
            </p:cNvSpPr>
            <p:nvPr/>
          </p:nvSpPr>
          <p:spPr bwMode="auto">
            <a:xfrm>
              <a:off x="512930" y="2273968"/>
              <a:ext cx="2143125" cy="1105431"/>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t>Simple to become an owner</a:t>
              </a:r>
            </a:p>
          </p:txBody>
        </p:sp>
        <p:cxnSp>
          <p:nvCxnSpPr>
            <p:cNvPr id="13338" name="AutoShape 9"/>
            <p:cNvCxnSpPr>
              <a:cxnSpLocks noChangeShapeType="1"/>
              <a:endCxn id="40983" idx="7"/>
            </p:cNvCxnSpPr>
            <p:nvPr/>
          </p:nvCxnSpPr>
          <p:spPr bwMode="auto">
            <a:xfrm rot="10800000" flipV="1">
              <a:off x="2522928" y="1752599"/>
              <a:ext cx="2049072" cy="657654"/>
            </a:xfrm>
            <a:prstGeom prst="straightConnector1">
              <a:avLst/>
            </a:prstGeom>
            <a:noFill/>
            <a:ln w="38100">
              <a:solidFill>
                <a:schemeClr val="tx1"/>
              </a:solidFill>
              <a:round/>
              <a:headEnd/>
              <a:tailEnd type="triangle" w="med" len="med"/>
            </a:ln>
          </p:spPr>
        </p:cxnSp>
        <p:sp>
          <p:nvSpPr>
            <p:cNvPr id="40986" name="Oval 11"/>
            <p:cNvSpPr>
              <a:spLocks noChangeArrowheads="1"/>
            </p:cNvSpPr>
            <p:nvPr/>
          </p:nvSpPr>
          <p:spPr bwMode="auto">
            <a:xfrm>
              <a:off x="3229142" y="2235200"/>
              <a:ext cx="2654300" cy="1193799"/>
            </a:xfrm>
            <a:prstGeom prst="ellipse">
              <a:avLst/>
            </a:prstGeom>
            <a:solidFill>
              <a:schemeClr val="accent3">
                <a:lumMod val="60000"/>
                <a:lumOff val="40000"/>
              </a:schemeClr>
            </a:solidFill>
            <a:ln w="28575">
              <a:solidFill>
                <a:schemeClr val="tx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3340" name="Rectangle 12"/>
            <p:cNvSpPr>
              <a:spLocks noChangeArrowheads="1"/>
            </p:cNvSpPr>
            <p:nvPr/>
          </p:nvSpPr>
          <p:spPr bwMode="auto">
            <a:xfrm>
              <a:off x="3484730" y="2273968"/>
              <a:ext cx="2143125" cy="1105431"/>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t>Easy to transfer ownership</a:t>
              </a:r>
            </a:p>
          </p:txBody>
        </p:sp>
        <p:cxnSp>
          <p:nvCxnSpPr>
            <p:cNvPr id="13341" name="AutoShape 13"/>
            <p:cNvCxnSpPr>
              <a:cxnSpLocks noChangeShapeType="1"/>
            </p:cNvCxnSpPr>
            <p:nvPr/>
          </p:nvCxnSpPr>
          <p:spPr bwMode="auto">
            <a:xfrm rot="16200000" flipH="1">
              <a:off x="4216436" y="1879565"/>
              <a:ext cx="711462" cy="335"/>
            </a:xfrm>
            <a:prstGeom prst="straightConnector1">
              <a:avLst/>
            </a:prstGeom>
            <a:noFill/>
            <a:ln w="38100">
              <a:solidFill>
                <a:schemeClr val="tx1"/>
              </a:solidFill>
              <a:round/>
              <a:headEnd/>
              <a:tailEnd type="triangle" w="med" len="med"/>
            </a:ln>
          </p:spPr>
        </p:cxnSp>
        <p:sp>
          <p:nvSpPr>
            <p:cNvPr id="40989" name="Oval 15"/>
            <p:cNvSpPr>
              <a:spLocks noChangeArrowheads="1"/>
            </p:cNvSpPr>
            <p:nvPr/>
          </p:nvSpPr>
          <p:spPr bwMode="auto">
            <a:xfrm>
              <a:off x="6200942" y="2235200"/>
              <a:ext cx="2654300" cy="1193799"/>
            </a:xfrm>
            <a:prstGeom prst="ellipse">
              <a:avLst/>
            </a:prstGeom>
            <a:solidFill>
              <a:schemeClr val="accent6">
                <a:lumMod val="40000"/>
                <a:lumOff val="60000"/>
              </a:schemeClr>
            </a:solidFill>
            <a:ln w="28575">
              <a:solidFill>
                <a:schemeClr val="tx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3343" name="Rectangle 16"/>
            <p:cNvSpPr>
              <a:spLocks noChangeArrowheads="1"/>
            </p:cNvSpPr>
            <p:nvPr/>
          </p:nvSpPr>
          <p:spPr bwMode="auto">
            <a:xfrm>
              <a:off x="6456530" y="2273968"/>
              <a:ext cx="2143125" cy="1105431"/>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t>Provides limited</a:t>
              </a:r>
              <a:br>
                <a:rPr lang="en-US" sz="2200" b="1"/>
              </a:br>
              <a:r>
                <a:rPr lang="en-US" sz="2200" b="1"/>
                <a:t>liability</a:t>
              </a:r>
            </a:p>
          </p:txBody>
        </p:sp>
        <p:cxnSp>
          <p:nvCxnSpPr>
            <p:cNvPr id="13344" name="AutoShape 17"/>
            <p:cNvCxnSpPr>
              <a:cxnSpLocks noChangeShapeType="1"/>
              <a:endCxn id="40989" idx="1"/>
            </p:cNvCxnSpPr>
            <p:nvPr/>
          </p:nvCxnSpPr>
          <p:spPr bwMode="auto">
            <a:xfrm>
              <a:off x="4572000" y="1752600"/>
              <a:ext cx="2017656" cy="657653"/>
            </a:xfrm>
            <a:prstGeom prst="straightConnector1">
              <a:avLst/>
            </a:prstGeom>
            <a:noFill/>
            <a:ln w="38100">
              <a:solidFill>
                <a:schemeClr val="tx1"/>
              </a:solidFill>
              <a:round/>
              <a:headEnd/>
              <a:tailEnd type="triangle" w="med" len="med"/>
            </a:ln>
          </p:spPr>
        </p:cxnSp>
        <p:sp>
          <p:nvSpPr>
            <p:cNvPr id="55313" name="Rectangle 5"/>
            <p:cNvSpPr>
              <a:spLocks noChangeArrowheads="1"/>
            </p:cNvSpPr>
            <p:nvPr/>
          </p:nvSpPr>
          <p:spPr bwMode="auto">
            <a:xfrm>
              <a:off x="1873417" y="1219200"/>
              <a:ext cx="5410200" cy="520700"/>
            </a:xfrm>
            <a:prstGeom prst="rect">
              <a:avLst/>
            </a:prstGeom>
            <a:solidFill>
              <a:schemeClr val="accent6">
                <a:lumMod val="20000"/>
                <a:lumOff val="80000"/>
              </a:schemeClr>
            </a:solidFill>
            <a:ln w="38100">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latin typeface="+mn-lt"/>
                </a:rPr>
                <a:t>Advantages of a corporation</a:t>
              </a:r>
            </a:p>
          </p:txBody>
        </p:sp>
      </p:grpSp>
      <p:sp>
        <p:nvSpPr>
          <p:cNvPr id="22" name="Rectangle 2"/>
          <p:cNvSpPr>
            <a:spLocks noChangeArrowheads="1"/>
          </p:cNvSpPr>
          <p:nvPr/>
        </p:nvSpPr>
        <p:spPr bwMode="auto">
          <a:xfrm>
            <a:off x="228600" y="3957638"/>
            <a:ext cx="8610600" cy="460375"/>
          </a:xfrm>
          <a:prstGeom prst="rect">
            <a:avLst/>
          </a:prstGeom>
          <a:noFill/>
          <a:ln w="12699">
            <a:noFill/>
            <a:miter lim="800000"/>
            <a:headEnd/>
            <a:tailEnd/>
          </a:ln>
        </p:spPr>
        <p:txBody>
          <a:bodyPr lIns="90488" tIns="44450" rIns="90488" bIns="44450">
            <a:spAutoFit/>
          </a:bodyPr>
          <a:lstStyle/>
          <a:p>
            <a:pPr algn="ctr" eaLnBrk="0" hangingPunct="0">
              <a:spcBef>
                <a:spcPct val="20000"/>
              </a:spcBef>
            </a:pPr>
            <a:r>
              <a:rPr lang="en-US" sz="2400" b="1"/>
              <a:t>Because a corporation is a </a:t>
            </a:r>
            <a:r>
              <a:rPr lang="en-US" sz="2400" b="1">
                <a:solidFill>
                  <a:srgbClr val="C00000"/>
                </a:solidFill>
              </a:rPr>
              <a:t>separate legal entity</a:t>
            </a:r>
            <a:r>
              <a:rPr lang="en-US" sz="2400" b="1"/>
              <a:t>, it can . . .</a:t>
            </a:r>
          </a:p>
        </p:txBody>
      </p:sp>
      <p:grpSp>
        <p:nvGrpSpPr>
          <p:cNvPr id="37" name="Group 36"/>
          <p:cNvGrpSpPr>
            <a:grpSpLocks/>
          </p:cNvGrpSpPr>
          <p:nvPr/>
        </p:nvGrpSpPr>
        <p:grpSpPr bwMode="auto">
          <a:xfrm>
            <a:off x="990600" y="4471988"/>
            <a:ext cx="7239000" cy="1782762"/>
            <a:chOff x="990600" y="4922838"/>
            <a:chExt cx="7239000" cy="1782762"/>
          </a:xfrm>
        </p:grpSpPr>
        <p:grpSp>
          <p:nvGrpSpPr>
            <p:cNvPr id="13318" name="Group 34"/>
            <p:cNvGrpSpPr>
              <a:grpSpLocks/>
            </p:cNvGrpSpPr>
            <p:nvPr/>
          </p:nvGrpSpPr>
          <p:grpSpPr bwMode="auto">
            <a:xfrm>
              <a:off x="990600" y="4922838"/>
              <a:ext cx="7212013" cy="1782762"/>
              <a:chOff x="990600" y="4922838"/>
              <a:chExt cx="7212013" cy="1782762"/>
            </a:xfrm>
          </p:grpSpPr>
          <p:sp>
            <p:nvSpPr>
              <p:cNvPr id="13324" name="Freeform 5"/>
              <p:cNvSpPr>
                <a:spLocks/>
              </p:cNvSpPr>
              <p:nvPr/>
            </p:nvSpPr>
            <p:spPr bwMode="auto">
              <a:xfrm>
                <a:off x="990600" y="5820108"/>
                <a:ext cx="3613150" cy="351842"/>
              </a:xfrm>
              <a:custGeom>
                <a:avLst/>
                <a:gdLst>
                  <a:gd name="T0" fmla="*/ 0 w 7164"/>
                  <a:gd name="T1" fmla="*/ 0 h 1953"/>
                  <a:gd name="T2" fmla="*/ 0 w 7164"/>
                  <a:gd name="T3" fmla="*/ 0 h 1953"/>
                  <a:gd name="T4" fmla="*/ 0 w 7164"/>
                  <a:gd name="T5" fmla="*/ 0 h 1953"/>
                  <a:gd name="T6" fmla="*/ 0 w 7164"/>
                  <a:gd name="T7" fmla="*/ 0 h 1953"/>
                  <a:gd name="T8" fmla="*/ 0 60000 65536"/>
                  <a:gd name="T9" fmla="*/ 0 60000 65536"/>
                  <a:gd name="T10" fmla="*/ 0 60000 65536"/>
                  <a:gd name="T11" fmla="*/ 0 60000 65536"/>
                  <a:gd name="T12" fmla="*/ 0 w 7164"/>
                  <a:gd name="T13" fmla="*/ 0 h 1953"/>
                  <a:gd name="T14" fmla="*/ 7164 w 7164"/>
                  <a:gd name="T15" fmla="*/ 1953 h 1953"/>
                </a:gdLst>
                <a:ahLst/>
                <a:cxnLst>
                  <a:cxn ang="T8">
                    <a:pos x="T0" y="T1"/>
                  </a:cxn>
                  <a:cxn ang="T9">
                    <a:pos x="T2" y="T3"/>
                  </a:cxn>
                  <a:cxn ang="T10">
                    <a:pos x="T4" y="T5"/>
                  </a:cxn>
                  <a:cxn ang="T11">
                    <a:pos x="T6" y="T7"/>
                  </a:cxn>
                </a:cxnLst>
                <a:rect l="T12" t="T13" r="T14" b="T15"/>
                <a:pathLst>
                  <a:path w="7164" h="1953">
                    <a:moveTo>
                      <a:pt x="7164" y="0"/>
                    </a:moveTo>
                    <a:lnTo>
                      <a:pt x="0" y="1953"/>
                    </a:lnTo>
                    <a:lnTo>
                      <a:pt x="6087" y="1953"/>
                    </a:lnTo>
                    <a:lnTo>
                      <a:pt x="7164" y="0"/>
                    </a:lnTo>
                    <a:close/>
                  </a:path>
                </a:pathLst>
              </a:custGeom>
              <a:solidFill>
                <a:srgbClr val="000000"/>
              </a:solidFill>
              <a:ln w="0">
                <a:solidFill>
                  <a:srgbClr val="000000"/>
                </a:solidFill>
                <a:round/>
                <a:headEnd/>
                <a:tailEnd/>
              </a:ln>
            </p:spPr>
            <p:txBody>
              <a:bodyPr/>
              <a:lstStyle/>
              <a:p>
                <a:endParaRPr lang="en-US"/>
              </a:p>
            </p:txBody>
          </p:sp>
          <p:sp>
            <p:nvSpPr>
              <p:cNvPr id="40972" name="Freeform 6"/>
              <p:cNvSpPr>
                <a:spLocks/>
              </p:cNvSpPr>
              <p:nvPr/>
            </p:nvSpPr>
            <p:spPr bwMode="auto">
              <a:xfrm>
                <a:off x="4060825" y="5819775"/>
                <a:ext cx="542925" cy="885825"/>
              </a:xfrm>
              <a:custGeom>
                <a:avLst/>
                <a:gdLst>
                  <a:gd name="T0" fmla="*/ 0 w 1077"/>
                  <a:gd name="T1" fmla="*/ 0 h 4927"/>
                  <a:gd name="T2" fmla="*/ 0 w 1077"/>
                  <a:gd name="T3" fmla="*/ 0 h 4927"/>
                  <a:gd name="T4" fmla="*/ 0 w 1077"/>
                  <a:gd name="T5" fmla="*/ 0 h 4927"/>
                  <a:gd name="T6" fmla="*/ 0 w 1077"/>
                  <a:gd name="T7" fmla="*/ 0 h 4927"/>
                  <a:gd name="T8" fmla="*/ 0 60000 65536"/>
                  <a:gd name="T9" fmla="*/ 0 60000 65536"/>
                  <a:gd name="T10" fmla="*/ 0 60000 65536"/>
                  <a:gd name="T11" fmla="*/ 0 60000 65536"/>
                  <a:gd name="T12" fmla="*/ 0 w 1077"/>
                  <a:gd name="T13" fmla="*/ 0 h 4927"/>
                  <a:gd name="T14" fmla="*/ 1077 w 1077"/>
                  <a:gd name="T15" fmla="*/ 4927 h 4927"/>
                </a:gdLst>
                <a:ahLst/>
                <a:cxnLst>
                  <a:cxn ang="T8">
                    <a:pos x="T0" y="T1"/>
                  </a:cxn>
                  <a:cxn ang="T9">
                    <a:pos x="T2" y="T3"/>
                  </a:cxn>
                  <a:cxn ang="T10">
                    <a:pos x="T4" y="T5"/>
                  </a:cxn>
                  <a:cxn ang="T11">
                    <a:pos x="T6" y="T7"/>
                  </a:cxn>
                </a:cxnLst>
                <a:rect l="T12" t="T13" r="T14" b="T15"/>
                <a:pathLst>
                  <a:path w="1077" h="4927">
                    <a:moveTo>
                      <a:pt x="0" y="1953"/>
                    </a:moveTo>
                    <a:lnTo>
                      <a:pt x="1077" y="0"/>
                    </a:lnTo>
                    <a:lnTo>
                      <a:pt x="0" y="4927"/>
                    </a:lnTo>
                    <a:lnTo>
                      <a:pt x="0" y="1953"/>
                    </a:lnTo>
                    <a:close/>
                  </a:path>
                </a:pathLst>
              </a:custGeom>
              <a:solidFill>
                <a:schemeClr val="accent5">
                  <a:lumMod val="40000"/>
                  <a:lumOff val="60000"/>
                </a:schemeClr>
              </a:solidFill>
              <a:ln w="0">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0973" name="Rectangle 7"/>
              <p:cNvSpPr>
                <a:spLocks noChangeArrowheads="1"/>
              </p:cNvSpPr>
              <p:nvPr/>
            </p:nvSpPr>
            <p:spPr bwMode="auto">
              <a:xfrm>
                <a:off x="1001713" y="6172200"/>
                <a:ext cx="3063875" cy="530225"/>
              </a:xfrm>
              <a:prstGeom prst="rect">
                <a:avLst/>
              </a:prstGeom>
              <a:solidFill>
                <a:schemeClr val="accent5">
                  <a:lumMod val="40000"/>
                  <a:lumOff val="60000"/>
                </a:schemeClr>
              </a:solidFill>
              <a:ln w="0">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sp>
            <p:nvSpPr>
              <p:cNvPr id="13327" name="Freeform 8"/>
              <p:cNvSpPr>
                <a:spLocks/>
              </p:cNvSpPr>
              <p:nvPr/>
            </p:nvSpPr>
            <p:spPr bwMode="auto">
              <a:xfrm>
                <a:off x="4603750" y="5820108"/>
                <a:ext cx="3598863" cy="351842"/>
              </a:xfrm>
              <a:custGeom>
                <a:avLst/>
                <a:gdLst>
                  <a:gd name="T0" fmla="*/ 0 w 7134"/>
                  <a:gd name="T1" fmla="*/ 0 h 1953"/>
                  <a:gd name="T2" fmla="*/ 0 w 7134"/>
                  <a:gd name="T3" fmla="*/ 0 h 1953"/>
                  <a:gd name="T4" fmla="*/ 0 w 7134"/>
                  <a:gd name="T5" fmla="*/ 0 h 1953"/>
                  <a:gd name="T6" fmla="*/ 0 w 7134"/>
                  <a:gd name="T7" fmla="*/ 0 h 1953"/>
                  <a:gd name="T8" fmla="*/ 0 60000 65536"/>
                  <a:gd name="T9" fmla="*/ 0 60000 65536"/>
                  <a:gd name="T10" fmla="*/ 0 60000 65536"/>
                  <a:gd name="T11" fmla="*/ 0 60000 65536"/>
                  <a:gd name="T12" fmla="*/ 0 w 7134"/>
                  <a:gd name="T13" fmla="*/ 0 h 1953"/>
                  <a:gd name="T14" fmla="*/ 7134 w 7134"/>
                  <a:gd name="T15" fmla="*/ 1953 h 1953"/>
                </a:gdLst>
                <a:ahLst/>
                <a:cxnLst>
                  <a:cxn ang="T8">
                    <a:pos x="T0" y="T1"/>
                  </a:cxn>
                  <a:cxn ang="T9">
                    <a:pos x="T2" y="T3"/>
                  </a:cxn>
                  <a:cxn ang="T10">
                    <a:pos x="T4" y="T5"/>
                  </a:cxn>
                  <a:cxn ang="T11">
                    <a:pos x="T6" y="T7"/>
                  </a:cxn>
                </a:cxnLst>
                <a:rect l="T12" t="T13" r="T14" b="T15"/>
                <a:pathLst>
                  <a:path w="7134" h="1953">
                    <a:moveTo>
                      <a:pt x="0" y="0"/>
                    </a:moveTo>
                    <a:lnTo>
                      <a:pt x="7134" y="1953"/>
                    </a:lnTo>
                    <a:lnTo>
                      <a:pt x="1037" y="1953"/>
                    </a:lnTo>
                    <a:lnTo>
                      <a:pt x="0" y="0"/>
                    </a:lnTo>
                    <a:close/>
                  </a:path>
                </a:pathLst>
              </a:custGeom>
              <a:solidFill>
                <a:srgbClr val="000000"/>
              </a:solidFill>
              <a:ln w="0">
                <a:solidFill>
                  <a:srgbClr val="000000"/>
                </a:solidFill>
                <a:round/>
                <a:headEnd/>
                <a:tailEnd/>
              </a:ln>
            </p:spPr>
            <p:txBody>
              <a:bodyPr/>
              <a:lstStyle/>
              <a:p>
                <a:endParaRPr lang="en-US"/>
              </a:p>
            </p:txBody>
          </p:sp>
          <p:sp>
            <p:nvSpPr>
              <p:cNvPr id="30735" name="Freeform 9"/>
              <p:cNvSpPr>
                <a:spLocks/>
              </p:cNvSpPr>
              <p:nvPr/>
            </p:nvSpPr>
            <p:spPr bwMode="auto">
              <a:xfrm>
                <a:off x="4603750" y="5819775"/>
                <a:ext cx="523875" cy="885825"/>
              </a:xfrm>
              <a:custGeom>
                <a:avLst/>
                <a:gdLst>
                  <a:gd name="T0" fmla="*/ 0 w 1037"/>
                  <a:gd name="T1" fmla="*/ 0 h 4927"/>
                  <a:gd name="T2" fmla="*/ 0 w 1037"/>
                  <a:gd name="T3" fmla="*/ 0 h 4927"/>
                  <a:gd name="T4" fmla="*/ 0 w 1037"/>
                  <a:gd name="T5" fmla="*/ 0 h 4927"/>
                  <a:gd name="T6" fmla="*/ 0 w 1037"/>
                  <a:gd name="T7" fmla="*/ 0 h 4927"/>
                  <a:gd name="T8" fmla="*/ 0 60000 65536"/>
                  <a:gd name="T9" fmla="*/ 0 60000 65536"/>
                  <a:gd name="T10" fmla="*/ 0 60000 65536"/>
                  <a:gd name="T11" fmla="*/ 0 60000 65536"/>
                  <a:gd name="T12" fmla="*/ 0 w 1037"/>
                  <a:gd name="T13" fmla="*/ 0 h 4927"/>
                  <a:gd name="T14" fmla="*/ 1037 w 1037"/>
                  <a:gd name="T15" fmla="*/ 4927 h 4927"/>
                </a:gdLst>
                <a:ahLst/>
                <a:cxnLst>
                  <a:cxn ang="T8">
                    <a:pos x="T0" y="T1"/>
                  </a:cxn>
                  <a:cxn ang="T9">
                    <a:pos x="T2" y="T3"/>
                  </a:cxn>
                  <a:cxn ang="T10">
                    <a:pos x="T4" y="T5"/>
                  </a:cxn>
                  <a:cxn ang="T11">
                    <a:pos x="T6" y="T7"/>
                  </a:cxn>
                </a:cxnLst>
                <a:rect l="T12" t="T13" r="T14" b="T15"/>
                <a:pathLst>
                  <a:path w="1037" h="4927">
                    <a:moveTo>
                      <a:pt x="1037" y="1953"/>
                    </a:moveTo>
                    <a:lnTo>
                      <a:pt x="0" y="0"/>
                    </a:lnTo>
                    <a:lnTo>
                      <a:pt x="1037" y="4927"/>
                    </a:lnTo>
                    <a:lnTo>
                      <a:pt x="1037" y="1953"/>
                    </a:lnTo>
                    <a:close/>
                  </a:path>
                </a:pathLst>
              </a:custGeom>
              <a:solidFill>
                <a:schemeClr val="accent6">
                  <a:lumMod val="60000"/>
                  <a:lumOff val="40000"/>
                </a:schemeClr>
              </a:solidFill>
              <a:ln w="0">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30736" name="Rectangle 10"/>
              <p:cNvSpPr>
                <a:spLocks noChangeArrowheads="1"/>
              </p:cNvSpPr>
              <p:nvPr/>
            </p:nvSpPr>
            <p:spPr bwMode="auto">
              <a:xfrm>
                <a:off x="5127625" y="6172200"/>
                <a:ext cx="3074988" cy="531813"/>
              </a:xfrm>
              <a:prstGeom prst="rect">
                <a:avLst/>
              </a:prstGeom>
              <a:solidFill>
                <a:schemeClr val="accent6">
                  <a:lumMod val="60000"/>
                  <a:lumOff val="40000"/>
                </a:schemeClr>
              </a:solidFill>
              <a:ln w="0">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sp>
            <p:nvSpPr>
              <p:cNvPr id="13330" name="Freeform 11"/>
              <p:cNvSpPr>
                <a:spLocks/>
              </p:cNvSpPr>
              <p:nvPr/>
            </p:nvSpPr>
            <p:spPr bwMode="auto">
              <a:xfrm>
                <a:off x="990600" y="5455017"/>
                <a:ext cx="3613150" cy="356994"/>
              </a:xfrm>
              <a:custGeom>
                <a:avLst/>
                <a:gdLst>
                  <a:gd name="T0" fmla="*/ 0 w 7164"/>
                  <a:gd name="T1" fmla="*/ 0 h 1984"/>
                  <a:gd name="T2" fmla="*/ 0 w 7164"/>
                  <a:gd name="T3" fmla="*/ 0 h 1984"/>
                  <a:gd name="T4" fmla="*/ 0 w 7164"/>
                  <a:gd name="T5" fmla="*/ 0 h 1984"/>
                  <a:gd name="T6" fmla="*/ 0 w 7164"/>
                  <a:gd name="T7" fmla="*/ 0 h 1984"/>
                  <a:gd name="T8" fmla="*/ 0 60000 65536"/>
                  <a:gd name="T9" fmla="*/ 0 60000 65536"/>
                  <a:gd name="T10" fmla="*/ 0 60000 65536"/>
                  <a:gd name="T11" fmla="*/ 0 60000 65536"/>
                  <a:gd name="T12" fmla="*/ 0 w 7164"/>
                  <a:gd name="T13" fmla="*/ 0 h 1984"/>
                  <a:gd name="T14" fmla="*/ 7164 w 7164"/>
                  <a:gd name="T15" fmla="*/ 1984 h 1984"/>
                </a:gdLst>
                <a:ahLst/>
                <a:cxnLst>
                  <a:cxn ang="T8">
                    <a:pos x="T0" y="T1"/>
                  </a:cxn>
                  <a:cxn ang="T9">
                    <a:pos x="T2" y="T3"/>
                  </a:cxn>
                  <a:cxn ang="T10">
                    <a:pos x="T4" y="T5"/>
                  </a:cxn>
                  <a:cxn ang="T11">
                    <a:pos x="T6" y="T7"/>
                  </a:cxn>
                </a:cxnLst>
                <a:rect l="T12" t="T13" r="T14" b="T15"/>
                <a:pathLst>
                  <a:path w="7164" h="1984">
                    <a:moveTo>
                      <a:pt x="7164" y="1984"/>
                    </a:moveTo>
                    <a:lnTo>
                      <a:pt x="0" y="0"/>
                    </a:lnTo>
                    <a:lnTo>
                      <a:pt x="6087" y="0"/>
                    </a:lnTo>
                    <a:lnTo>
                      <a:pt x="7164" y="1984"/>
                    </a:lnTo>
                    <a:close/>
                  </a:path>
                </a:pathLst>
              </a:custGeom>
              <a:solidFill>
                <a:srgbClr val="000000"/>
              </a:solidFill>
              <a:ln w="0">
                <a:solidFill>
                  <a:srgbClr val="000000"/>
                </a:solidFill>
                <a:round/>
                <a:headEnd/>
                <a:tailEnd/>
              </a:ln>
            </p:spPr>
            <p:txBody>
              <a:bodyPr/>
              <a:lstStyle/>
              <a:p>
                <a:endParaRPr lang="en-US"/>
              </a:p>
            </p:txBody>
          </p:sp>
          <p:sp>
            <p:nvSpPr>
              <p:cNvPr id="40978" name="Freeform 12"/>
              <p:cNvSpPr>
                <a:spLocks/>
              </p:cNvSpPr>
              <p:nvPr/>
            </p:nvSpPr>
            <p:spPr bwMode="auto">
              <a:xfrm>
                <a:off x="4060825" y="4922838"/>
                <a:ext cx="542925" cy="889000"/>
              </a:xfrm>
              <a:custGeom>
                <a:avLst/>
                <a:gdLst>
                  <a:gd name="T0" fmla="*/ 0 w 1077"/>
                  <a:gd name="T1" fmla="*/ 0 h 4948"/>
                  <a:gd name="T2" fmla="*/ 0 w 1077"/>
                  <a:gd name="T3" fmla="*/ 0 h 4948"/>
                  <a:gd name="T4" fmla="*/ 0 w 1077"/>
                  <a:gd name="T5" fmla="*/ 0 h 4948"/>
                  <a:gd name="T6" fmla="*/ 0 w 1077"/>
                  <a:gd name="T7" fmla="*/ 0 h 4948"/>
                  <a:gd name="T8" fmla="*/ 0 60000 65536"/>
                  <a:gd name="T9" fmla="*/ 0 60000 65536"/>
                  <a:gd name="T10" fmla="*/ 0 60000 65536"/>
                  <a:gd name="T11" fmla="*/ 0 60000 65536"/>
                  <a:gd name="T12" fmla="*/ 0 w 1077"/>
                  <a:gd name="T13" fmla="*/ 0 h 4948"/>
                  <a:gd name="T14" fmla="*/ 1077 w 1077"/>
                  <a:gd name="T15" fmla="*/ 4948 h 4948"/>
                </a:gdLst>
                <a:ahLst/>
                <a:cxnLst>
                  <a:cxn ang="T8">
                    <a:pos x="T0" y="T1"/>
                  </a:cxn>
                  <a:cxn ang="T9">
                    <a:pos x="T2" y="T3"/>
                  </a:cxn>
                  <a:cxn ang="T10">
                    <a:pos x="T4" y="T5"/>
                  </a:cxn>
                  <a:cxn ang="T11">
                    <a:pos x="T6" y="T7"/>
                  </a:cxn>
                </a:cxnLst>
                <a:rect l="T12" t="T13" r="T14" b="T15"/>
                <a:pathLst>
                  <a:path w="1077" h="4948">
                    <a:moveTo>
                      <a:pt x="0" y="2964"/>
                    </a:moveTo>
                    <a:lnTo>
                      <a:pt x="1077" y="4948"/>
                    </a:lnTo>
                    <a:lnTo>
                      <a:pt x="0" y="0"/>
                    </a:lnTo>
                    <a:lnTo>
                      <a:pt x="0" y="2964"/>
                    </a:lnTo>
                    <a:close/>
                  </a:path>
                </a:pathLst>
              </a:custGeom>
              <a:solidFill>
                <a:schemeClr val="accent2">
                  <a:lumMod val="60000"/>
                  <a:lumOff val="40000"/>
                </a:schemeClr>
              </a:solidFill>
              <a:ln w="0">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0979" name="Rectangle 13"/>
              <p:cNvSpPr>
                <a:spLocks noChangeArrowheads="1"/>
              </p:cNvSpPr>
              <p:nvPr/>
            </p:nvSpPr>
            <p:spPr bwMode="auto">
              <a:xfrm>
                <a:off x="1001713" y="4922838"/>
                <a:ext cx="3063875" cy="531812"/>
              </a:xfrm>
              <a:prstGeom prst="rect">
                <a:avLst/>
              </a:prstGeom>
              <a:solidFill>
                <a:schemeClr val="accent2">
                  <a:lumMod val="60000"/>
                  <a:lumOff val="40000"/>
                </a:schemeClr>
              </a:solidFill>
              <a:ln w="0">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sp>
            <p:nvSpPr>
              <p:cNvPr id="13333" name="Freeform 14"/>
              <p:cNvSpPr>
                <a:spLocks/>
              </p:cNvSpPr>
              <p:nvPr/>
            </p:nvSpPr>
            <p:spPr bwMode="auto">
              <a:xfrm>
                <a:off x="4603750" y="5455017"/>
                <a:ext cx="3598863" cy="356994"/>
              </a:xfrm>
              <a:custGeom>
                <a:avLst/>
                <a:gdLst>
                  <a:gd name="T0" fmla="*/ 0 w 7134"/>
                  <a:gd name="T1" fmla="*/ 0 h 1984"/>
                  <a:gd name="T2" fmla="*/ 0 w 7134"/>
                  <a:gd name="T3" fmla="*/ 0 h 1984"/>
                  <a:gd name="T4" fmla="*/ 0 w 7134"/>
                  <a:gd name="T5" fmla="*/ 0 h 1984"/>
                  <a:gd name="T6" fmla="*/ 0 w 7134"/>
                  <a:gd name="T7" fmla="*/ 0 h 1984"/>
                  <a:gd name="T8" fmla="*/ 0 60000 65536"/>
                  <a:gd name="T9" fmla="*/ 0 60000 65536"/>
                  <a:gd name="T10" fmla="*/ 0 60000 65536"/>
                  <a:gd name="T11" fmla="*/ 0 60000 65536"/>
                  <a:gd name="T12" fmla="*/ 0 w 7134"/>
                  <a:gd name="T13" fmla="*/ 0 h 1984"/>
                  <a:gd name="T14" fmla="*/ 7134 w 7134"/>
                  <a:gd name="T15" fmla="*/ 1984 h 1984"/>
                </a:gdLst>
                <a:ahLst/>
                <a:cxnLst>
                  <a:cxn ang="T8">
                    <a:pos x="T0" y="T1"/>
                  </a:cxn>
                  <a:cxn ang="T9">
                    <a:pos x="T2" y="T3"/>
                  </a:cxn>
                  <a:cxn ang="T10">
                    <a:pos x="T4" y="T5"/>
                  </a:cxn>
                  <a:cxn ang="T11">
                    <a:pos x="T6" y="T7"/>
                  </a:cxn>
                </a:cxnLst>
                <a:rect l="T12" t="T13" r="T14" b="T15"/>
                <a:pathLst>
                  <a:path w="7134" h="1984">
                    <a:moveTo>
                      <a:pt x="0" y="1984"/>
                    </a:moveTo>
                    <a:lnTo>
                      <a:pt x="7134" y="0"/>
                    </a:lnTo>
                    <a:lnTo>
                      <a:pt x="1037" y="0"/>
                    </a:lnTo>
                    <a:lnTo>
                      <a:pt x="0" y="1984"/>
                    </a:lnTo>
                    <a:close/>
                  </a:path>
                </a:pathLst>
              </a:custGeom>
              <a:solidFill>
                <a:srgbClr val="000000"/>
              </a:solidFill>
              <a:ln w="0">
                <a:solidFill>
                  <a:srgbClr val="000000"/>
                </a:solidFill>
                <a:round/>
                <a:headEnd/>
                <a:tailEnd/>
              </a:ln>
            </p:spPr>
            <p:txBody>
              <a:bodyPr/>
              <a:lstStyle/>
              <a:p>
                <a:endParaRPr lang="en-US"/>
              </a:p>
            </p:txBody>
          </p:sp>
          <p:sp>
            <p:nvSpPr>
              <p:cNvPr id="30741" name="Freeform 15"/>
              <p:cNvSpPr>
                <a:spLocks/>
              </p:cNvSpPr>
              <p:nvPr/>
            </p:nvSpPr>
            <p:spPr bwMode="auto">
              <a:xfrm>
                <a:off x="4603750" y="4922838"/>
                <a:ext cx="523875" cy="889000"/>
              </a:xfrm>
              <a:custGeom>
                <a:avLst/>
                <a:gdLst>
                  <a:gd name="T0" fmla="*/ 0 w 1037"/>
                  <a:gd name="T1" fmla="*/ 0 h 4948"/>
                  <a:gd name="T2" fmla="*/ 0 w 1037"/>
                  <a:gd name="T3" fmla="*/ 0 h 4948"/>
                  <a:gd name="T4" fmla="*/ 0 w 1037"/>
                  <a:gd name="T5" fmla="*/ 0 h 4948"/>
                  <a:gd name="T6" fmla="*/ 0 w 1037"/>
                  <a:gd name="T7" fmla="*/ 0 h 4948"/>
                  <a:gd name="T8" fmla="*/ 0 60000 65536"/>
                  <a:gd name="T9" fmla="*/ 0 60000 65536"/>
                  <a:gd name="T10" fmla="*/ 0 60000 65536"/>
                  <a:gd name="T11" fmla="*/ 0 60000 65536"/>
                  <a:gd name="T12" fmla="*/ 0 w 1037"/>
                  <a:gd name="T13" fmla="*/ 0 h 4948"/>
                  <a:gd name="T14" fmla="*/ 1037 w 1037"/>
                  <a:gd name="T15" fmla="*/ 4948 h 4948"/>
                </a:gdLst>
                <a:ahLst/>
                <a:cxnLst>
                  <a:cxn ang="T8">
                    <a:pos x="T0" y="T1"/>
                  </a:cxn>
                  <a:cxn ang="T9">
                    <a:pos x="T2" y="T3"/>
                  </a:cxn>
                  <a:cxn ang="T10">
                    <a:pos x="T4" y="T5"/>
                  </a:cxn>
                  <a:cxn ang="T11">
                    <a:pos x="T6" y="T7"/>
                  </a:cxn>
                </a:cxnLst>
                <a:rect l="T12" t="T13" r="T14" b="T15"/>
                <a:pathLst>
                  <a:path w="1037" h="4948">
                    <a:moveTo>
                      <a:pt x="1037" y="2964"/>
                    </a:moveTo>
                    <a:lnTo>
                      <a:pt x="0" y="4948"/>
                    </a:lnTo>
                    <a:lnTo>
                      <a:pt x="1037" y="0"/>
                    </a:lnTo>
                    <a:lnTo>
                      <a:pt x="1037" y="2964"/>
                    </a:lnTo>
                    <a:close/>
                  </a:path>
                </a:pathLst>
              </a:custGeom>
              <a:solidFill>
                <a:schemeClr val="accent3">
                  <a:lumMod val="60000"/>
                  <a:lumOff val="40000"/>
                </a:schemeClr>
              </a:solidFill>
              <a:ln w="0">
                <a:solidFill>
                  <a:schemeClr val="tx1"/>
                </a:solidFill>
                <a:round/>
                <a:headEnd/>
                <a:tailEnd/>
              </a:ln>
            </p:spPr>
            <p:txBody>
              <a:bodyPr/>
              <a:lstStyle/>
              <a:p>
                <a:pPr fontAlgn="auto">
                  <a:spcBef>
                    <a:spcPts val="0"/>
                  </a:spcBef>
                  <a:spcAft>
                    <a:spcPts val="0"/>
                  </a:spcAft>
                  <a:defRPr/>
                </a:pPr>
                <a:endParaRPr lang="en-US" dirty="0">
                  <a:latin typeface="+mn-lt"/>
                </a:endParaRPr>
              </a:p>
            </p:txBody>
          </p:sp>
          <p:sp>
            <p:nvSpPr>
              <p:cNvPr id="30742" name="Rectangle 16"/>
              <p:cNvSpPr>
                <a:spLocks noChangeArrowheads="1"/>
              </p:cNvSpPr>
              <p:nvPr/>
            </p:nvSpPr>
            <p:spPr bwMode="auto">
              <a:xfrm>
                <a:off x="5127625" y="4922838"/>
                <a:ext cx="3074988" cy="531812"/>
              </a:xfrm>
              <a:prstGeom prst="rect">
                <a:avLst/>
              </a:prstGeom>
              <a:solidFill>
                <a:schemeClr val="accent3">
                  <a:lumMod val="60000"/>
                  <a:lumOff val="40000"/>
                </a:schemeClr>
              </a:solidFill>
              <a:ln w="0">
                <a:solidFill>
                  <a:srgbClr val="000000"/>
                </a:solidFill>
                <a:miter lim="800000"/>
                <a:headEnd/>
                <a:tailEnd/>
              </a:ln>
            </p:spPr>
            <p:txBody>
              <a:bodyPr/>
              <a:lstStyle/>
              <a:p>
                <a:pPr fontAlgn="auto">
                  <a:spcBef>
                    <a:spcPts val="0"/>
                  </a:spcBef>
                  <a:spcAft>
                    <a:spcPts val="0"/>
                  </a:spcAft>
                  <a:defRPr/>
                </a:pPr>
                <a:endParaRPr lang="en-US" dirty="0">
                  <a:latin typeface="+mn-lt"/>
                </a:endParaRPr>
              </a:p>
            </p:txBody>
          </p:sp>
        </p:grpSp>
        <p:grpSp>
          <p:nvGrpSpPr>
            <p:cNvPr id="13319" name="Group 35"/>
            <p:cNvGrpSpPr>
              <a:grpSpLocks/>
            </p:cNvGrpSpPr>
            <p:nvPr/>
          </p:nvGrpSpPr>
          <p:grpSpPr bwMode="auto">
            <a:xfrm>
              <a:off x="1209675" y="5014847"/>
              <a:ext cx="7019925" cy="1654686"/>
              <a:chOff x="1209675" y="5014847"/>
              <a:chExt cx="7019925" cy="1654686"/>
            </a:xfrm>
          </p:grpSpPr>
          <p:sp>
            <p:nvSpPr>
              <p:cNvPr id="13320" name="Rectangle 17"/>
              <p:cNvSpPr>
                <a:spLocks noChangeArrowheads="1"/>
              </p:cNvSpPr>
              <p:nvPr/>
            </p:nvSpPr>
            <p:spPr bwMode="auto">
              <a:xfrm>
                <a:off x="1209675" y="5022207"/>
                <a:ext cx="2600325" cy="394534"/>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2200" b="1"/>
                  <a:t>Own assets.</a:t>
                </a:r>
              </a:p>
            </p:txBody>
          </p:sp>
          <p:sp>
            <p:nvSpPr>
              <p:cNvPr id="13321" name="Rectangle 18"/>
              <p:cNvSpPr>
                <a:spLocks noChangeArrowheads="1"/>
              </p:cNvSpPr>
              <p:nvPr/>
            </p:nvSpPr>
            <p:spPr bwMode="auto">
              <a:xfrm>
                <a:off x="1219200" y="6270583"/>
                <a:ext cx="2600325" cy="394534"/>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2200" b="1"/>
                  <a:t>Sue and be sued.</a:t>
                </a:r>
              </a:p>
            </p:txBody>
          </p:sp>
          <p:sp>
            <p:nvSpPr>
              <p:cNvPr id="13322" name="Rectangle 19"/>
              <p:cNvSpPr>
                <a:spLocks noChangeArrowheads="1"/>
              </p:cNvSpPr>
              <p:nvPr/>
            </p:nvSpPr>
            <p:spPr bwMode="auto">
              <a:xfrm>
                <a:off x="5400675" y="5014847"/>
                <a:ext cx="2600325" cy="394534"/>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2200" b="1"/>
                  <a:t>Incur liabilities.</a:t>
                </a:r>
              </a:p>
            </p:txBody>
          </p:sp>
          <p:sp>
            <p:nvSpPr>
              <p:cNvPr id="13323" name="Rectangle 20"/>
              <p:cNvSpPr>
                <a:spLocks noChangeArrowheads="1"/>
              </p:cNvSpPr>
              <p:nvPr/>
            </p:nvSpPr>
            <p:spPr bwMode="auto">
              <a:xfrm>
                <a:off x="5181600" y="6274999"/>
                <a:ext cx="3048000" cy="394534"/>
              </a:xfrm>
              <a:prstGeom prst="rect">
                <a:avLst/>
              </a:prstGeom>
              <a:noFill/>
              <a:ln w="12699">
                <a:noFill/>
                <a:miter lim="800000"/>
                <a:headEnd/>
                <a:tailEnd/>
              </a:ln>
            </p:spPr>
            <p:txBody>
              <a:bodyPr lIns="90488" tIns="44450" rIns="90488" bIns="44450">
                <a:spAutoFit/>
              </a:bodyPr>
              <a:lstStyle/>
              <a:p>
                <a:pPr algn="ctr" eaLnBrk="0" hangingPunct="0">
                  <a:lnSpc>
                    <a:spcPct val="90000"/>
                  </a:lnSpc>
                  <a:spcBef>
                    <a:spcPct val="50000"/>
                  </a:spcBef>
                </a:pPr>
                <a:r>
                  <a:rPr lang="en-US" sz="2200" b="1"/>
                  <a:t>Enter into contracts.</a:t>
                </a:r>
              </a:p>
            </p:txBody>
          </p:sp>
        </p:grpSp>
      </p:grpSp>
      <p:sp>
        <p:nvSpPr>
          <p:cNvPr id="13317" name="TextBox 3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312C0D8F-B72E-4F6D-A058-A20095695CC0}" type="slidenum">
              <a:rPr lang="en-US" sz="1000"/>
              <a:pPr algn="r"/>
              <a:t>2</a:t>
            </a:fld>
            <a:endParaRPr lang="en-US" sz="100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1000"/>
                                        <p:tgtEl>
                                          <p:spTgt spid="22"/>
                                        </p:tgtEl>
                                      </p:cBhvr>
                                    </p:animEffect>
                                  </p:childTnLst>
                                </p:cTn>
                              </p:par>
                            </p:childTnLst>
                          </p:cTn>
                        </p:par>
                        <p:par>
                          <p:cTn id="8" fill="hold">
                            <p:stCondLst>
                              <p:cond delay="2500"/>
                            </p:stCondLst>
                            <p:childTnLst>
                              <p:par>
                                <p:cTn id="9" presetID="4" presetClass="entr" presetSubtype="3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ox(out)">
                                      <p:cBhvr>
                                        <p:cTn id="1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Grp="1" noChangeArrowheads="1"/>
          </p:cNvSpPr>
          <p:nvPr>
            <p:ph type="title"/>
          </p:nvPr>
        </p:nvSpPr>
        <p:spPr/>
        <p:txBody>
          <a:bodyPr/>
          <a:lstStyle/>
          <a:p>
            <a:pPr fontAlgn="auto">
              <a:spcAft>
                <a:spcPts val="0"/>
              </a:spcAft>
              <a:defRPr/>
            </a:pPr>
            <a:r>
              <a:rPr lang="en-US" sz="3600" dirty="0" smtClean="0"/>
              <a:t>Dividends on Common Stock</a:t>
            </a:r>
          </a:p>
        </p:txBody>
      </p:sp>
      <p:sp>
        <p:nvSpPr>
          <p:cNvPr id="15365" name="Rectangle 5"/>
          <p:cNvSpPr>
            <a:spLocks noChangeArrowheads="1"/>
          </p:cNvSpPr>
          <p:nvPr/>
        </p:nvSpPr>
        <p:spPr bwMode="auto">
          <a:xfrm>
            <a:off x="96838" y="1546225"/>
            <a:ext cx="3444875" cy="828675"/>
          </a:xfrm>
          <a:prstGeom prst="rect">
            <a:avLst/>
          </a:prstGeom>
          <a:solidFill>
            <a:schemeClr val="accent4">
              <a:lumMod val="40000"/>
              <a:lumOff val="60000"/>
            </a:schemeClr>
          </a:solidFill>
          <a:ln w="76199" cmpd="tri">
            <a:solidFill>
              <a:schemeClr val="tx2"/>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Declared by board of directors.</a:t>
            </a:r>
          </a:p>
        </p:txBody>
      </p:sp>
      <p:sp>
        <p:nvSpPr>
          <p:cNvPr id="15366" name="Rectangle 6"/>
          <p:cNvSpPr>
            <a:spLocks noChangeArrowheads="1"/>
          </p:cNvSpPr>
          <p:nvPr/>
        </p:nvSpPr>
        <p:spPr bwMode="auto">
          <a:xfrm>
            <a:off x="5459413" y="1546225"/>
            <a:ext cx="3349625" cy="828675"/>
          </a:xfrm>
          <a:prstGeom prst="rect">
            <a:avLst/>
          </a:prstGeom>
          <a:solidFill>
            <a:schemeClr val="accent2">
              <a:lumMod val="40000"/>
              <a:lumOff val="60000"/>
            </a:schemeClr>
          </a:solidFill>
          <a:ln w="76199" cmpd="tri">
            <a:solidFill>
              <a:schemeClr val="tx2"/>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b="1" dirty="0">
                <a:solidFill>
                  <a:srgbClr val="000000"/>
                </a:solidFill>
                <a:latin typeface="+mn-lt"/>
              </a:rPr>
              <a:t>Not legally </a:t>
            </a:r>
          </a:p>
          <a:p>
            <a:pPr algn="ctr" eaLnBrk="0" fontAlgn="auto" hangingPunct="0">
              <a:spcBef>
                <a:spcPts val="0"/>
              </a:spcBef>
              <a:spcAft>
                <a:spcPts val="0"/>
              </a:spcAft>
              <a:defRPr/>
            </a:pPr>
            <a:r>
              <a:rPr lang="en-US" sz="2400" b="1" dirty="0">
                <a:solidFill>
                  <a:srgbClr val="000000"/>
                </a:solidFill>
                <a:latin typeface="+mn-lt"/>
              </a:rPr>
              <a:t>required.</a:t>
            </a:r>
          </a:p>
        </p:txBody>
      </p:sp>
      <p:sp>
        <p:nvSpPr>
          <p:cNvPr id="15367" name="Rectangle 7"/>
          <p:cNvSpPr>
            <a:spLocks noChangeArrowheads="1"/>
          </p:cNvSpPr>
          <p:nvPr/>
        </p:nvSpPr>
        <p:spPr bwMode="auto">
          <a:xfrm>
            <a:off x="144463" y="2749550"/>
            <a:ext cx="3349625" cy="828675"/>
          </a:xfrm>
          <a:prstGeom prst="rect">
            <a:avLst/>
          </a:prstGeom>
          <a:solidFill>
            <a:schemeClr val="accent1">
              <a:lumMod val="60000"/>
              <a:lumOff val="40000"/>
            </a:schemeClr>
          </a:solidFill>
          <a:ln w="76199" cmpd="tri">
            <a:solidFill>
              <a:schemeClr val="tx2"/>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Creates </a:t>
            </a:r>
            <a:r>
              <a:rPr lang="en-US" sz="2400" b="1" dirty="0">
                <a:solidFill>
                  <a:srgbClr val="000000"/>
                </a:solidFill>
                <a:latin typeface="+mn-lt"/>
              </a:rPr>
              <a:t>liability at </a:t>
            </a:r>
            <a:r>
              <a:rPr lang="en-US" sz="2400" b="1" dirty="0">
                <a:solidFill>
                  <a:srgbClr val="000000"/>
                </a:solidFill>
                <a:latin typeface="+mn-lt"/>
              </a:rPr>
              <a:t>declaration.</a:t>
            </a:r>
          </a:p>
        </p:txBody>
      </p:sp>
      <p:sp>
        <p:nvSpPr>
          <p:cNvPr id="15368" name="Rectangle 8"/>
          <p:cNvSpPr>
            <a:spLocks noChangeArrowheads="1"/>
          </p:cNvSpPr>
          <p:nvPr/>
        </p:nvSpPr>
        <p:spPr bwMode="auto">
          <a:xfrm>
            <a:off x="5373688" y="2536825"/>
            <a:ext cx="3521075" cy="1196975"/>
          </a:xfrm>
          <a:prstGeom prst="rect">
            <a:avLst/>
          </a:prstGeom>
          <a:solidFill>
            <a:schemeClr val="accent5">
              <a:lumMod val="40000"/>
              <a:lumOff val="60000"/>
            </a:schemeClr>
          </a:solidFill>
          <a:ln w="76199" cmpd="tri">
            <a:solidFill>
              <a:schemeClr val="tx2"/>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Requires sufficient Retained Earnings and Cash.</a:t>
            </a:r>
          </a:p>
        </p:txBody>
      </p:sp>
      <p:sp>
        <p:nvSpPr>
          <p:cNvPr id="9" name="Rectangle 7"/>
          <p:cNvSpPr txBox="1">
            <a:spLocks noChangeArrowheads="1"/>
          </p:cNvSpPr>
          <p:nvPr/>
        </p:nvSpPr>
        <p:spPr bwMode="auto">
          <a:xfrm>
            <a:off x="381000" y="3657600"/>
            <a:ext cx="8382000" cy="1524000"/>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buFont typeface="Wingdings" pitchFamily="2" charset="2"/>
              <a:buNone/>
            </a:pPr>
            <a:r>
              <a:rPr lang="en-US" sz="2800" u="sng"/>
              <a:t>Declaration date</a:t>
            </a:r>
          </a:p>
          <a:p>
            <a:pPr marL="547688" lvl="1" indent="-273050" eaLnBrk="0" hangingPunct="0">
              <a:spcBef>
                <a:spcPts val="500"/>
              </a:spcBef>
              <a:buSzPct val="125000"/>
              <a:buFont typeface="Arial" charset="0"/>
              <a:buChar char="•"/>
            </a:pPr>
            <a:r>
              <a:rPr lang="en-US" sz="2400"/>
              <a:t>Board of directors declares the dividend.</a:t>
            </a:r>
          </a:p>
          <a:p>
            <a:pPr marL="547688" lvl="1" indent="-273050" eaLnBrk="0" hangingPunct="0">
              <a:spcBef>
                <a:spcPts val="500"/>
              </a:spcBef>
              <a:buSzPct val="125000"/>
              <a:buFont typeface="Arial" charset="0"/>
              <a:buChar char="•"/>
            </a:pPr>
            <a:r>
              <a:rPr lang="en-US" sz="2400"/>
              <a:t>Record a liability. </a:t>
            </a:r>
          </a:p>
        </p:txBody>
      </p:sp>
      <p:graphicFrame>
        <p:nvGraphicFramePr>
          <p:cNvPr id="15369" name="Object 27"/>
          <p:cNvGraphicFramePr>
            <a:graphicFrameLocks/>
          </p:cNvGraphicFramePr>
          <p:nvPr/>
        </p:nvGraphicFramePr>
        <p:xfrm>
          <a:off x="685800" y="5073650"/>
          <a:ext cx="7772400" cy="1646238"/>
        </p:xfrm>
        <a:graphic>
          <a:graphicData uri="http://schemas.openxmlformats.org/presentationml/2006/ole">
            <p:oleObj spid="_x0000_s11291" name="Worksheet" r:id="rId4" imgW="3752841" imgH="952410" progId="Excel.Sheet.8">
              <p:embed/>
            </p:oleObj>
          </a:graphicData>
        </a:graphic>
      </p:graphicFrame>
      <p:sp>
        <p:nvSpPr>
          <p:cNvPr id="11298" name="TextBox 9"/>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486AE6F1-EED2-4DCD-813A-E36AFF403D34}" type="slidenum">
              <a:rPr lang="en-US" sz="1000"/>
              <a:pPr algn="r"/>
              <a:t>20</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diamond(in)">
                                      <p:cBhvr>
                                        <p:cTn id="7" dur="1000"/>
                                        <p:tgtEl>
                                          <p:spTgt spid="1536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1000"/>
                                        <p:tgtEl>
                                          <p:spTgt spid="1536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diamond(in)">
                                      <p:cBhvr>
                                        <p:cTn id="13" dur="1000"/>
                                        <p:tgtEl>
                                          <p:spTgt spid="1536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5368"/>
                                        </p:tgtEl>
                                        <p:attrNameLst>
                                          <p:attrName>style.visibility</p:attrName>
                                        </p:attrNameLst>
                                      </p:cBhvr>
                                      <p:to>
                                        <p:strVal val="visible"/>
                                      </p:to>
                                    </p:set>
                                    <p:animEffect transition="in" filter="diamond(in)">
                                      <p:cBhvr>
                                        <p:cTn id="16" dur="1000"/>
                                        <p:tgtEl>
                                          <p:spTgt spid="15368"/>
                                        </p:tgtEl>
                                      </p:cBhvr>
                                    </p:animEffect>
                                  </p:childTnLst>
                                </p:cTn>
                              </p:par>
                            </p:childTnLst>
                          </p:cTn>
                        </p:par>
                        <p:par>
                          <p:cTn id="17" fill="hold">
                            <p:stCondLst>
                              <p:cond delay="1000"/>
                            </p:stCondLst>
                            <p:childTnLst>
                              <p:par>
                                <p:cTn id="18" presetID="12" presetClass="entr" presetSubtype="1" fill="hold" grpId="0" nodeType="afterEffect">
                                  <p:stCondLst>
                                    <p:cond delay="1500"/>
                                  </p:stCondLst>
                                  <p:childTnLst>
                                    <p:set>
                                      <p:cBhvr>
                                        <p:cTn id="19" dur="1" fill="hold">
                                          <p:stCondLst>
                                            <p:cond delay="0"/>
                                          </p:stCondLst>
                                        </p:cTn>
                                        <p:tgtEl>
                                          <p:spTgt spid="9"/>
                                        </p:tgtEl>
                                        <p:attrNameLst>
                                          <p:attrName>style.visibility</p:attrName>
                                        </p:attrNameLst>
                                      </p:cBhvr>
                                      <p:to>
                                        <p:strVal val="visible"/>
                                      </p:to>
                                    </p:set>
                                    <p:animEffect transition="in" filter="slide(fromTop)">
                                      <p:cBhvr>
                                        <p:cTn id="20" dur="1000"/>
                                        <p:tgtEl>
                                          <p:spTgt spid="9"/>
                                        </p:tgtEl>
                                      </p:cBhvr>
                                    </p:animEffect>
                                  </p:childTnLst>
                                </p:cTn>
                              </p:par>
                            </p:childTnLst>
                          </p:cTn>
                        </p:par>
                        <p:par>
                          <p:cTn id="21" fill="hold">
                            <p:stCondLst>
                              <p:cond delay="3500"/>
                            </p:stCondLst>
                            <p:childTnLst>
                              <p:par>
                                <p:cTn id="22" presetID="12" presetClass="entr" presetSubtype="1" fill="hold" nodeType="after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slide(fromTop)">
                                      <p:cBhvr>
                                        <p:cTn id="24"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5" name="Rectangle 5"/>
          <p:cNvSpPr>
            <a:spLocks noChangeArrowheads="1"/>
          </p:cNvSpPr>
          <p:nvPr/>
        </p:nvSpPr>
        <p:spPr bwMode="auto">
          <a:xfrm>
            <a:off x="609600" y="1570038"/>
            <a:ext cx="7772400" cy="1554162"/>
          </a:xfrm>
          <a:prstGeom prst="rect">
            <a:avLst/>
          </a:prstGeom>
          <a:noFill/>
          <a:ln w="12699">
            <a:noFill/>
            <a:miter lim="800000"/>
            <a:headEnd/>
            <a:tailEnd/>
          </a:ln>
        </p:spPr>
        <p:txBody>
          <a:bodyPr lIns="90488" tIns="44450" rIns="90488" bIns="44450"/>
          <a:lstStyle/>
          <a:p>
            <a:pPr marL="342900" indent="-342900">
              <a:spcBef>
                <a:spcPct val="20000"/>
              </a:spcBef>
              <a:buClr>
                <a:srgbClr val="FF3300"/>
              </a:buClr>
              <a:buSzPct val="85000"/>
            </a:pPr>
            <a:r>
              <a:rPr lang="en-US" sz="2800" u="sng"/>
              <a:t>Date of Record</a:t>
            </a:r>
          </a:p>
          <a:p>
            <a:pPr marL="742950" lvl="1" indent="-285750">
              <a:spcBef>
                <a:spcPct val="20000"/>
              </a:spcBef>
              <a:buSzPct val="125000"/>
              <a:buFont typeface="Arial" charset="0"/>
              <a:buChar char="•"/>
            </a:pPr>
            <a:r>
              <a:rPr lang="en-US" sz="2400"/>
              <a:t>Stockholders holding shares on this date will</a:t>
            </a:r>
            <a:br>
              <a:rPr lang="en-US" sz="2400"/>
            </a:br>
            <a:r>
              <a:rPr lang="en-US" sz="2400"/>
              <a:t>receive the dividend</a:t>
            </a:r>
            <a:r>
              <a:rPr lang="en-US" sz="2400">
                <a:solidFill>
                  <a:srgbClr val="C00000"/>
                </a:solidFill>
              </a:rPr>
              <a:t>. (No entry)</a:t>
            </a:r>
          </a:p>
        </p:txBody>
      </p:sp>
      <p:sp>
        <p:nvSpPr>
          <p:cNvPr id="12292" name="Rectangle 9"/>
          <p:cNvSpPr>
            <a:spLocks noGrp="1" noChangeArrowheads="1"/>
          </p:cNvSpPr>
          <p:nvPr>
            <p:ph type="title"/>
          </p:nvPr>
        </p:nvSpPr>
        <p:spPr/>
        <p:txBody>
          <a:bodyPr/>
          <a:lstStyle/>
          <a:p>
            <a:pPr fontAlgn="auto">
              <a:spcAft>
                <a:spcPts val="0"/>
              </a:spcAft>
              <a:defRPr/>
            </a:pPr>
            <a:r>
              <a:rPr lang="en-US" sz="3600" dirty="0" smtClean="0">
                <a:solidFill>
                  <a:schemeClr val="tx1"/>
                </a:solidFill>
              </a:rPr>
              <a:t> Dividend Dates</a:t>
            </a:r>
          </a:p>
        </p:txBody>
      </p:sp>
      <p:sp>
        <p:nvSpPr>
          <p:cNvPr id="6" name="Rectangle 5"/>
          <p:cNvSpPr>
            <a:spLocks noChangeArrowheads="1"/>
          </p:cNvSpPr>
          <p:nvPr/>
        </p:nvSpPr>
        <p:spPr bwMode="auto">
          <a:xfrm>
            <a:off x="609600" y="3238500"/>
            <a:ext cx="7772400" cy="1028700"/>
          </a:xfrm>
          <a:prstGeom prst="rect">
            <a:avLst/>
          </a:prstGeom>
          <a:noFill/>
          <a:ln w="12699">
            <a:noFill/>
            <a:miter lim="800000"/>
            <a:headEnd/>
            <a:tailEnd/>
          </a:ln>
        </p:spPr>
        <p:txBody>
          <a:bodyPr lIns="90488" tIns="44450" rIns="90488" bIns="44450"/>
          <a:lstStyle/>
          <a:p>
            <a:pPr marL="342900" indent="-342900">
              <a:spcBef>
                <a:spcPct val="20000"/>
              </a:spcBef>
              <a:buClr>
                <a:srgbClr val="FF3300"/>
              </a:buClr>
              <a:buSzPct val="85000"/>
            </a:pPr>
            <a:r>
              <a:rPr lang="en-US" sz="2800" u="sng"/>
              <a:t>Date of Payment</a:t>
            </a:r>
          </a:p>
          <a:p>
            <a:pPr marL="742950" lvl="1" indent="-285750">
              <a:spcBef>
                <a:spcPct val="20000"/>
              </a:spcBef>
              <a:buSzPct val="125000"/>
              <a:buFont typeface="Arial" charset="0"/>
              <a:buChar char="•"/>
            </a:pPr>
            <a:r>
              <a:rPr lang="en-US" sz="2400"/>
              <a:t>Record the dividend payment to stockholders.</a:t>
            </a:r>
            <a:endParaRPr lang="en-US" sz="2400">
              <a:solidFill>
                <a:srgbClr val="FF3300"/>
              </a:solidFill>
            </a:endParaRPr>
          </a:p>
        </p:txBody>
      </p:sp>
      <p:graphicFrame>
        <p:nvGraphicFramePr>
          <p:cNvPr id="17414" name="Object 26"/>
          <p:cNvGraphicFramePr>
            <a:graphicFrameLocks/>
          </p:cNvGraphicFramePr>
          <p:nvPr/>
        </p:nvGraphicFramePr>
        <p:xfrm>
          <a:off x="577850" y="4468813"/>
          <a:ext cx="7924800" cy="1779587"/>
        </p:xfrm>
        <a:graphic>
          <a:graphicData uri="http://schemas.openxmlformats.org/presentationml/2006/ole">
            <p:oleObj spid="_x0000_s12314" name="Worksheet" r:id="rId4" imgW="3752841" imgH="952410" progId="Excel.Sheet.8">
              <p:embed/>
            </p:oleObj>
          </a:graphicData>
        </a:graphic>
      </p:graphicFrame>
      <p:sp>
        <p:nvSpPr>
          <p:cNvPr id="12318" name="TextBox 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08A2E8E6-79D2-429F-A283-2142A61C8149}" type="slidenum">
              <a:rPr lang="en-US" sz="1000"/>
              <a:pPr algn="r"/>
              <a:t>21</a:t>
            </a:fld>
            <a:endParaRPr lang="en-US" sz="100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1500"/>
                            </p:stCondLst>
                            <p:childTnLst>
                              <p:par>
                                <p:cTn id="9" presetID="12" presetClass="entr" presetSubtype="1"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slide(fromTop)">
                                      <p:cBhvr>
                                        <p:cTn id="11"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
          <p:cNvSpPr>
            <a:spLocks noGrp="1" noChangeArrowheads="1"/>
          </p:cNvSpPr>
          <p:nvPr>
            <p:ph type="title"/>
          </p:nvPr>
        </p:nvSpPr>
        <p:spPr/>
        <p:txBody>
          <a:bodyPr/>
          <a:lstStyle/>
          <a:p>
            <a:pPr fontAlgn="auto">
              <a:spcAft>
                <a:spcPts val="0"/>
              </a:spcAft>
              <a:defRPr/>
            </a:pPr>
            <a:r>
              <a:rPr lang="en-US" sz="3600" dirty="0" smtClean="0"/>
              <a:t> Dividend Yield Ratio</a:t>
            </a:r>
          </a:p>
        </p:txBody>
      </p:sp>
      <p:grpSp>
        <p:nvGrpSpPr>
          <p:cNvPr id="58370" name="Group 3"/>
          <p:cNvGrpSpPr>
            <a:grpSpLocks/>
          </p:cNvGrpSpPr>
          <p:nvPr/>
        </p:nvGrpSpPr>
        <p:grpSpPr bwMode="auto">
          <a:xfrm>
            <a:off x="1325563" y="1460500"/>
            <a:ext cx="6699250" cy="977900"/>
            <a:chOff x="835" y="1057"/>
            <a:chExt cx="4220" cy="616"/>
          </a:xfrm>
        </p:grpSpPr>
        <p:sp>
          <p:nvSpPr>
            <p:cNvPr id="58383" name="Rectangle 4"/>
            <p:cNvSpPr>
              <a:spLocks noChangeArrowheads="1"/>
            </p:cNvSpPr>
            <p:nvPr/>
          </p:nvSpPr>
          <p:spPr bwMode="auto">
            <a:xfrm>
              <a:off x="835" y="1057"/>
              <a:ext cx="932" cy="616"/>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Dividend</a:t>
              </a:r>
            </a:p>
            <a:p>
              <a:pPr algn="ctr" eaLnBrk="0" hangingPunct="0">
                <a:lnSpc>
                  <a:spcPct val="120000"/>
                </a:lnSpc>
              </a:pPr>
              <a:r>
                <a:rPr lang="en-US" sz="2400" b="1"/>
                <a:t>Yield</a:t>
              </a:r>
            </a:p>
          </p:txBody>
        </p:sp>
        <p:sp>
          <p:nvSpPr>
            <p:cNvPr id="58384" name="Rectangle 5"/>
            <p:cNvSpPr>
              <a:spLocks noChangeArrowheads="1"/>
            </p:cNvSpPr>
            <p:nvPr/>
          </p:nvSpPr>
          <p:spPr bwMode="auto">
            <a:xfrm>
              <a:off x="2483" y="1057"/>
              <a:ext cx="2572" cy="616"/>
            </a:xfrm>
            <a:prstGeom prst="rect">
              <a:avLst/>
            </a:prstGeom>
            <a:noFill/>
            <a:ln w="12699">
              <a:noFill/>
              <a:miter lim="800000"/>
              <a:headEnd/>
              <a:tailEnd/>
            </a:ln>
          </p:spPr>
          <p:txBody>
            <a:bodyPr wrap="none" lIns="90488" tIns="44450" rIns="90488" bIns="44450">
              <a:spAutoFit/>
            </a:bodyPr>
            <a:lstStyle/>
            <a:p>
              <a:pPr eaLnBrk="0" hangingPunct="0">
                <a:lnSpc>
                  <a:spcPct val="120000"/>
                </a:lnSpc>
              </a:pPr>
              <a:r>
                <a:rPr lang="en-US" sz="2400" b="1"/>
                <a:t>      Dividends Per Share     </a:t>
              </a:r>
            </a:p>
            <a:p>
              <a:pPr eaLnBrk="0" hangingPunct="0">
                <a:lnSpc>
                  <a:spcPct val="120000"/>
                </a:lnSpc>
              </a:pPr>
              <a:r>
                <a:rPr lang="en-US" sz="2400" b="1"/>
                <a:t>    Market Price Per Share</a:t>
              </a:r>
            </a:p>
          </p:txBody>
        </p:sp>
        <p:sp>
          <p:nvSpPr>
            <p:cNvPr id="58385" name="Rectangle 6"/>
            <p:cNvSpPr>
              <a:spLocks noChangeArrowheads="1"/>
            </p:cNvSpPr>
            <p:nvPr/>
          </p:nvSpPr>
          <p:spPr bwMode="auto">
            <a:xfrm>
              <a:off x="2147" y="1218"/>
              <a:ext cx="234" cy="294"/>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sp>
          <p:nvSpPr>
            <p:cNvPr id="58386" name="Line 7"/>
            <p:cNvSpPr>
              <a:spLocks noChangeShapeType="1"/>
            </p:cNvSpPr>
            <p:nvPr/>
          </p:nvSpPr>
          <p:spPr bwMode="auto">
            <a:xfrm>
              <a:off x="2744" y="1359"/>
              <a:ext cx="2096" cy="0"/>
            </a:xfrm>
            <a:prstGeom prst="line">
              <a:avLst/>
            </a:prstGeom>
            <a:noFill/>
            <a:ln w="25399">
              <a:solidFill>
                <a:schemeClr val="tx1"/>
              </a:solidFill>
              <a:round/>
              <a:headEnd/>
              <a:tailEnd/>
            </a:ln>
          </p:spPr>
          <p:txBody>
            <a:bodyPr wrap="none" anchor="ctr"/>
            <a:lstStyle/>
            <a:p>
              <a:endParaRPr lang="en-US"/>
            </a:p>
          </p:txBody>
        </p:sp>
      </p:grpSp>
      <p:sp>
        <p:nvSpPr>
          <p:cNvPr id="113675" name="Rectangle 11"/>
          <p:cNvSpPr>
            <a:spLocks noChangeArrowheads="1"/>
          </p:cNvSpPr>
          <p:nvPr/>
        </p:nvSpPr>
        <p:spPr bwMode="auto">
          <a:xfrm>
            <a:off x="409575" y="2409825"/>
            <a:ext cx="8305800" cy="828675"/>
          </a:xfrm>
          <a:prstGeom prst="rect">
            <a:avLst/>
          </a:prstGeom>
          <a:solidFill>
            <a:schemeClr val="accent5">
              <a:lumMod val="75000"/>
            </a:schemeClr>
          </a:solidFill>
          <a:ln w="57149" cmpd="thinThick">
            <a:solidFill>
              <a:schemeClr val="tx1"/>
            </a:solidFill>
            <a:miter lim="800000"/>
            <a:headEnd/>
            <a:tailEnd/>
          </a:ln>
          <a:effectLst>
            <a:outerShdw dist="71842" dir="2700000" algn="ctr" rotWithShape="0">
              <a:srgbClr val="000000"/>
            </a:outerShdw>
          </a:effectLst>
        </p:spPr>
        <p:txBody>
          <a:bodyPr lIns="90488" tIns="44450" rIns="90488" bIns="44450">
            <a:spAutoFit/>
          </a:bodyPr>
          <a:lstStyle/>
          <a:p>
            <a:pPr algn="ctr" eaLnBrk="0" fontAlgn="auto" hangingPunct="0">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rPr>
              <a:t>This ratio is often used to compare the dividend-paying performance of different investment alternatives.</a:t>
            </a:r>
          </a:p>
        </p:txBody>
      </p:sp>
      <p:sp>
        <p:nvSpPr>
          <p:cNvPr id="11" name="Rectangle 7"/>
          <p:cNvSpPr>
            <a:spLocks noChangeArrowheads="1"/>
          </p:cNvSpPr>
          <p:nvPr/>
        </p:nvSpPr>
        <p:spPr bwMode="auto">
          <a:xfrm>
            <a:off x="487363" y="3476625"/>
            <a:ext cx="8153400" cy="828675"/>
          </a:xfrm>
          <a:prstGeom prst="rect">
            <a:avLst/>
          </a:prstGeom>
          <a:solidFill>
            <a:schemeClr val="bg2">
              <a:lumMod val="60000"/>
              <a:lumOff val="40000"/>
            </a:schemeClr>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latin typeface="+mn-lt"/>
              </a:rPr>
              <a:t>In </a:t>
            </a:r>
            <a:r>
              <a:rPr lang="en-US" sz="2400" b="1" dirty="0">
                <a:latin typeface="+mn-lt"/>
              </a:rPr>
              <a:t>2012, </a:t>
            </a:r>
            <a:r>
              <a:rPr lang="en-US" sz="2400" b="1" dirty="0">
                <a:latin typeface="+mn-lt"/>
              </a:rPr>
              <a:t>Kroger paid a dividend of $0.36 per share and the market price of a share of Kroger stock was $22.</a:t>
            </a:r>
          </a:p>
        </p:txBody>
      </p:sp>
      <p:grpSp>
        <p:nvGrpSpPr>
          <p:cNvPr id="3" name="Group 18"/>
          <p:cNvGrpSpPr>
            <a:grpSpLocks/>
          </p:cNvGrpSpPr>
          <p:nvPr/>
        </p:nvGrpSpPr>
        <p:grpSpPr bwMode="auto">
          <a:xfrm>
            <a:off x="1320800" y="4479925"/>
            <a:ext cx="7121525" cy="977900"/>
            <a:chOff x="1320075" y="4356100"/>
            <a:chExt cx="7121600" cy="977900"/>
          </a:xfrm>
        </p:grpSpPr>
        <p:grpSp>
          <p:nvGrpSpPr>
            <p:cNvPr id="58377" name="Group 3"/>
            <p:cNvGrpSpPr>
              <a:grpSpLocks/>
            </p:cNvGrpSpPr>
            <p:nvPr/>
          </p:nvGrpSpPr>
          <p:grpSpPr bwMode="auto">
            <a:xfrm>
              <a:off x="1320075" y="4356100"/>
              <a:ext cx="5508625" cy="977900"/>
              <a:chOff x="835" y="1057"/>
              <a:chExt cx="3470" cy="616"/>
            </a:xfrm>
          </p:grpSpPr>
          <p:sp>
            <p:nvSpPr>
              <p:cNvPr id="58379" name="Rectangle 4"/>
              <p:cNvSpPr>
                <a:spLocks noChangeArrowheads="1"/>
              </p:cNvSpPr>
              <p:nvPr/>
            </p:nvSpPr>
            <p:spPr bwMode="auto">
              <a:xfrm>
                <a:off x="835" y="1057"/>
                <a:ext cx="932" cy="616"/>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Dividend</a:t>
                </a:r>
              </a:p>
              <a:p>
                <a:pPr algn="ctr" eaLnBrk="0" hangingPunct="0">
                  <a:lnSpc>
                    <a:spcPct val="120000"/>
                  </a:lnSpc>
                </a:pPr>
                <a:r>
                  <a:rPr lang="en-US" sz="2400" b="1"/>
                  <a:t>Yield</a:t>
                </a:r>
              </a:p>
            </p:txBody>
          </p:sp>
          <p:sp>
            <p:nvSpPr>
              <p:cNvPr id="58380" name="Rectangle 5"/>
              <p:cNvSpPr>
                <a:spLocks noChangeArrowheads="1"/>
              </p:cNvSpPr>
              <p:nvPr/>
            </p:nvSpPr>
            <p:spPr bwMode="auto">
              <a:xfrm>
                <a:off x="2777" y="1057"/>
                <a:ext cx="1528" cy="615"/>
              </a:xfrm>
              <a:prstGeom prst="rect">
                <a:avLst/>
              </a:prstGeom>
              <a:noFill/>
              <a:ln w="12699">
                <a:noFill/>
                <a:miter lim="800000"/>
                <a:headEnd/>
                <a:tailEnd/>
              </a:ln>
            </p:spPr>
            <p:txBody>
              <a:bodyPr wrap="none" lIns="90488" tIns="44450" rIns="90488" bIns="44450">
                <a:spAutoFit/>
              </a:bodyPr>
              <a:lstStyle/>
              <a:p>
                <a:pPr algn="ctr" eaLnBrk="0" hangingPunct="0">
                  <a:lnSpc>
                    <a:spcPct val="120000"/>
                  </a:lnSpc>
                </a:pPr>
                <a:r>
                  <a:rPr lang="en-US" sz="2400" b="1"/>
                  <a:t>$0.36 per share</a:t>
                </a:r>
                <a:br>
                  <a:rPr lang="en-US" sz="2400" b="1"/>
                </a:br>
                <a:r>
                  <a:rPr lang="en-US" sz="2400" b="1"/>
                  <a:t>$22 per share</a:t>
                </a:r>
              </a:p>
            </p:txBody>
          </p:sp>
          <p:sp>
            <p:nvSpPr>
              <p:cNvPr id="58381" name="Rectangle 6"/>
              <p:cNvSpPr>
                <a:spLocks noChangeArrowheads="1"/>
              </p:cNvSpPr>
              <p:nvPr/>
            </p:nvSpPr>
            <p:spPr bwMode="auto">
              <a:xfrm>
                <a:off x="2147" y="1218"/>
                <a:ext cx="234" cy="294"/>
              </a:xfrm>
              <a:prstGeom prst="rect">
                <a:avLst/>
              </a:prstGeom>
              <a:noFill/>
              <a:ln w="12699">
                <a:noFill/>
                <a:miter lim="800000"/>
                <a:headEnd/>
                <a:tailEnd/>
              </a:ln>
            </p:spPr>
            <p:txBody>
              <a:bodyPr wrap="none" lIns="90488" tIns="44450" rIns="90488" bIns="44450">
                <a:spAutoFit/>
              </a:bodyPr>
              <a:lstStyle/>
              <a:p>
                <a:pPr eaLnBrk="0" hangingPunct="0"/>
                <a:r>
                  <a:rPr lang="en-US" sz="2400" b="1"/>
                  <a:t>=</a:t>
                </a:r>
              </a:p>
            </p:txBody>
          </p:sp>
          <p:sp>
            <p:nvSpPr>
              <p:cNvPr id="58382" name="Line 7"/>
              <p:cNvSpPr>
                <a:spLocks noChangeShapeType="1"/>
              </p:cNvSpPr>
              <p:nvPr/>
            </p:nvSpPr>
            <p:spPr bwMode="auto">
              <a:xfrm>
                <a:off x="2839" y="1359"/>
                <a:ext cx="1440" cy="0"/>
              </a:xfrm>
              <a:prstGeom prst="line">
                <a:avLst/>
              </a:prstGeom>
              <a:noFill/>
              <a:ln w="25399">
                <a:solidFill>
                  <a:schemeClr val="tx1"/>
                </a:solidFill>
                <a:round/>
                <a:headEnd/>
                <a:tailEnd/>
              </a:ln>
            </p:spPr>
            <p:txBody>
              <a:bodyPr wrap="none" anchor="ctr"/>
              <a:lstStyle/>
              <a:p>
                <a:endParaRPr lang="en-US"/>
              </a:p>
            </p:txBody>
          </p:sp>
        </p:grpSp>
        <p:sp>
          <p:nvSpPr>
            <p:cNvPr id="58378" name="Rectangle 6"/>
            <p:cNvSpPr>
              <a:spLocks noChangeArrowheads="1"/>
            </p:cNvSpPr>
            <p:nvPr/>
          </p:nvSpPr>
          <p:spPr bwMode="auto">
            <a:xfrm>
              <a:off x="6867525" y="4613475"/>
              <a:ext cx="1574150" cy="459100"/>
            </a:xfrm>
            <a:prstGeom prst="rect">
              <a:avLst/>
            </a:prstGeom>
            <a:noFill/>
            <a:ln w="12699">
              <a:noFill/>
              <a:miter lim="800000"/>
              <a:headEnd/>
              <a:tailEnd/>
            </a:ln>
          </p:spPr>
          <p:txBody>
            <a:bodyPr wrap="none" lIns="90488" tIns="44450" rIns="90488" bIns="44450">
              <a:spAutoFit/>
            </a:bodyPr>
            <a:lstStyle/>
            <a:p>
              <a:pPr eaLnBrk="0" hangingPunct="0"/>
              <a:r>
                <a:rPr lang="en-US" sz="2400" b="1"/>
                <a:t>  =    1.6%</a:t>
              </a:r>
            </a:p>
          </p:txBody>
        </p:sp>
      </p:grpSp>
      <p:sp>
        <p:nvSpPr>
          <p:cNvPr id="58374" name="TextBox 18"/>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04FA0830-3B58-4809-BF46-7BB025822F8C}" type="slidenum">
              <a:rPr lang="en-US" sz="1000"/>
              <a:pPr algn="r"/>
              <a:t>22</a:t>
            </a:fld>
            <a:endParaRPr lang="en-US" sz="1000"/>
          </a:p>
        </p:txBody>
      </p:sp>
      <p:pic>
        <p:nvPicPr>
          <p:cNvPr id="5" name="Picture 4"/>
          <p:cNvPicPr>
            <a:picLocks noChangeAspect="1" noChangeArrowheads="1"/>
          </p:cNvPicPr>
          <p:nvPr/>
        </p:nvPicPr>
        <p:blipFill>
          <a:blip r:embed="rId3"/>
          <a:srcRect/>
          <a:stretch>
            <a:fillRect/>
          </a:stretch>
        </p:blipFill>
        <p:spPr bwMode="auto">
          <a:xfrm>
            <a:off x="1066800" y="5486400"/>
            <a:ext cx="2390775" cy="1371600"/>
          </a:xfrm>
          <a:prstGeom prst="rect">
            <a:avLst/>
          </a:prstGeom>
          <a:noFill/>
          <a:ln w="9525">
            <a:noFill/>
            <a:miter lim="800000"/>
            <a:headEnd/>
            <a:tailEnd/>
          </a:ln>
        </p:spPr>
      </p:pic>
      <p:pic>
        <p:nvPicPr>
          <p:cNvPr id="13317" name="Picture 5"/>
          <p:cNvPicPr>
            <a:picLocks noChangeAspect="1" noChangeArrowheads="1"/>
          </p:cNvPicPr>
          <p:nvPr/>
        </p:nvPicPr>
        <p:blipFill>
          <a:blip r:embed="rId4"/>
          <a:srcRect/>
          <a:stretch>
            <a:fillRect/>
          </a:stretch>
        </p:blipFill>
        <p:spPr bwMode="auto">
          <a:xfrm>
            <a:off x="5195888" y="5457825"/>
            <a:ext cx="3109912" cy="1371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000"/>
                                        <p:tgtEl>
                                          <p:spTgt spid="11"/>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4500"/>
                            </p:stCondLst>
                            <p:childTnLst>
                              <p:par>
                                <p:cTn id="13" presetID="22" presetClass="entr" presetSubtype="4"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wipe(down)">
                                      <p:cBhvr>
                                        <p:cTn id="18"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Grp="1" noChangeArrowheads="1"/>
          </p:cNvSpPr>
          <p:nvPr>
            <p:ph type="title"/>
          </p:nvPr>
        </p:nvSpPr>
        <p:spPr>
          <a:xfrm>
            <a:off x="457200" y="146050"/>
            <a:ext cx="8382000" cy="914400"/>
          </a:xfrm>
        </p:spPr>
        <p:txBody>
          <a:bodyPr/>
          <a:lstStyle/>
          <a:p>
            <a:pPr fontAlgn="auto">
              <a:spcAft>
                <a:spcPts val="0"/>
              </a:spcAft>
              <a:defRPr/>
            </a:pPr>
            <a:r>
              <a:rPr lang="en-US" sz="3600" dirty="0" smtClean="0"/>
              <a:t> Stock Dividends</a:t>
            </a:r>
          </a:p>
        </p:txBody>
      </p:sp>
      <p:grpSp>
        <p:nvGrpSpPr>
          <p:cNvPr id="60418" name="Group 27"/>
          <p:cNvGrpSpPr>
            <a:grpSpLocks/>
          </p:cNvGrpSpPr>
          <p:nvPr/>
        </p:nvGrpSpPr>
        <p:grpSpPr bwMode="auto">
          <a:xfrm>
            <a:off x="277813" y="1325563"/>
            <a:ext cx="8588375" cy="2671762"/>
            <a:chOff x="277813" y="1295400"/>
            <a:chExt cx="8588375" cy="2671877"/>
          </a:xfrm>
        </p:grpSpPr>
        <p:sp>
          <p:nvSpPr>
            <p:cNvPr id="47121" name="Rectangle 3"/>
            <p:cNvSpPr>
              <a:spLocks noChangeArrowheads="1"/>
            </p:cNvSpPr>
            <p:nvPr/>
          </p:nvSpPr>
          <p:spPr bwMode="auto">
            <a:xfrm>
              <a:off x="735013" y="1295400"/>
              <a:ext cx="7673975" cy="428643"/>
            </a:xfrm>
            <a:prstGeom prst="rect">
              <a:avLst/>
            </a:prstGeom>
            <a:solidFill>
              <a:schemeClr val="accent2">
                <a:lumMod val="40000"/>
                <a:lumOff val="60000"/>
              </a:schemeClr>
            </a:solidFill>
            <a:ln w="57149" cmpd="thinThick">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Distribution of additional shares of stock to owners.</a:t>
              </a:r>
            </a:p>
          </p:txBody>
        </p:sp>
        <p:sp>
          <p:nvSpPr>
            <p:cNvPr id="47122" name="Rectangle 6"/>
            <p:cNvSpPr>
              <a:spLocks noChangeArrowheads="1"/>
            </p:cNvSpPr>
            <p:nvPr/>
          </p:nvSpPr>
          <p:spPr bwMode="auto">
            <a:xfrm>
              <a:off x="277813" y="2286043"/>
              <a:ext cx="3482975" cy="766795"/>
            </a:xfrm>
            <a:prstGeom prst="rect">
              <a:avLst/>
            </a:prstGeom>
            <a:solidFill>
              <a:schemeClr val="accent3">
                <a:lumMod val="40000"/>
                <a:lumOff val="60000"/>
              </a:schemeClr>
            </a:solidFill>
            <a:ln w="57149" cmpd="thinThick">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No change in total stockholders’ equity.</a:t>
              </a:r>
            </a:p>
          </p:txBody>
        </p:sp>
        <p:sp>
          <p:nvSpPr>
            <p:cNvPr id="47123" name="Rectangle 7"/>
            <p:cNvSpPr>
              <a:spLocks noChangeArrowheads="1"/>
            </p:cNvSpPr>
            <p:nvPr/>
          </p:nvSpPr>
          <p:spPr bwMode="auto">
            <a:xfrm>
              <a:off x="2438400" y="3200482"/>
              <a:ext cx="4256088" cy="766795"/>
            </a:xfrm>
            <a:prstGeom prst="rect">
              <a:avLst/>
            </a:prstGeom>
            <a:solidFill>
              <a:schemeClr val="accent3">
                <a:lumMod val="40000"/>
                <a:lumOff val="60000"/>
              </a:schemeClr>
            </a:solidFill>
            <a:ln w="57149" cmpd="thinThick">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All stockholders retain same percentage ownership.</a:t>
              </a:r>
            </a:p>
          </p:txBody>
        </p:sp>
        <p:sp>
          <p:nvSpPr>
            <p:cNvPr id="47124" name="Rectangle 8"/>
            <p:cNvSpPr>
              <a:spLocks noChangeArrowheads="1"/>
            </p:cNvSpPr>
            <p:nvPr/>
          </p:nvSpPr>
          <p:spPr bwMode="auto">
            <a:xfrm>
              <a:off x="5383213" y="2286043"/>
              <a:ext cx="3482975" cy="428643"/>
            </a:xfrm>
            <a:prstGeom prst="rect">
              <a:avLst/>
            </a:prstGeom>
            <a:solidFill>
              <a:schemeClr val="accent3">
                <a:lumMod val="40000"/>
                <a:lumOff val="60000"/>
              </a:schemeClr>
            </a:solidFill>
            <a:ln w="57149" cmpd="thinThick">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No change in par values.</a:t>
              </a:r>
            </a:p>
          </p:txBody>
        </p:sp>
        <p:cxnSp>
          <p:nvCxnSpPr>
            <p:cNvPr id="60432" name="AutoShape 9"/>
            <p:cNvCxnSpPr>
              <a:cxnSpLocks noChangeShapeType="1"/>
              <a:stCxn id="47121" idx="2"/>
              <a:endCxn id="47122" idx="0"/>
            </p:cNvCxnSpPr>
            <p:nvPr/>
          </p:nvCxnSpPr>
          <p:spPr bwMode="auto">
            <a:xfrm rot="5400000">
              <a:off x="3014512" y="728511"/>
              <a:ext cx="562278" cy="2552700"/>
            </a:xfrm>
            <a:prstGeom prst="bentConnector3">
              <a:avLst>
                <a:gd name="adj1" fmla="val 50000"/>
              </a:avLst>
            </a:prstGeom>
            <a:noFill/>
            <a:ln w="38100">
              <a:solidFill>
                <a:schemeClr val="tx1"/>
              </a:solidFill>
              <a:miter lim="800000"/>
              <a:headEnd/>
              <a:tailEnd type="triangle" w="med" len="med"/>
            </a:ln>
          </p:spPr>
        </p:cxnSp>
        <p:cxnSp>
          <p:nvCxnSpPr>
            <p:cNvPr id="60433" name="AutoShape 10"/>
            <p:cNvCxnSpPr>
              <a:cxnSpLocks noChangeShapeType="1"/>
              <a:stCxn id="47121" idx="2"/>
              <a:endCxn id="47124" idx="0"/>
            </p:cNvCxnSpPr>
            <p:nvPr/>
          </p:nvCxnSpPr>
          <p:spPr bwMode="auto">
            <a:xfrm rot="16200000" flipH="1">
              <a:off x="5567212" y="728511"/>
              <a:ext cx="562278" cy="2552700"/>
            </a:xfrm>
            <a:prstGeom prst="bentConnector3">
              <a:avLst>
                <a:gd name="adj1" fmla="val 50000"/>
              </a:avLst>
            </a:prstGeom>
            <a:noFill/>
            <a:ln w="38100">
              <a:solidFill>
                <a:schemeClr val="tx1"/>
              </a:solidFill>
              <a:miter lim="800000"/>
              <a:headEnd/>
              <a:tailEnd type="triangle" w="med" len="med"/>
            </a:ln>
          </p:spPr>
        </p:cxnSp>
        <p:cxnSp>
          <p:nvCxnSpPr>
            <p:cNvPr id="60434" name="AutoShape 11"/>
            <p:cNvCxnSpPr>
              <a:cxnSpLocks noChangeShapeType="1"/>
              <a:stCxn id="47121" idx="2"/>
              <a:endCxn id="47123" idx="0"/>
            </p:cNvCxnSpPr>
            <p:nvPr/>
          </p:nvCxnSpPr>
          <p:spPr bwMode="auto">
            <a:xfrm rot="5400000">
              <a:off x="3830884" y="2459283"/>
              <a:ext cx="1476678" cy="5557"/>
            </a:xfrm>
            <a:prstGeom prst="straightConnector1">
              <a:avLst/>
            </a:prstGeom>
            <a:noFill/>
            <a:ln w="38100">
              <a:solidFill>
                <a:schemeClr val="tx1"/>
              </a:solidFill>
              <a:round/>
              <a:headEnd/>
              <a:tailEnd type="triangle" w="med" len="med"/>
            </a:ln>
          </p:spPr>
        </p:cxnSp>
      </p:grpSp>
      <p:sp>
        <p:nvSpPr>
          <p:cNvPr id="60419" name="Rectangle 2"/>
          <p:cNvSpPr>
            <a:spLocks noChangeArrowheads="1"/>
          </p:cNvSpPr>
          <p:nvPr/>
        </p:nvSpPr>
        <p:spPr bwMode="auto">
          <a:xfrm>
            <a:off x="685800" y="5419725"/>
            <a:ext cx="7696200" cy="396875"/>
          </a:xfrm>
          <a:prstGeom prst="rect">
            <a:avLst/>
          </a:prstGeom>
          <a:noFill/>
          <a:ln w="12699">
            <a:noFill/>
            <a:miter lim="800000"/>
            <a:headEnd/>
            <a:tailEnd/>
          </a:ln>
        </p:spPr>
        <p:txBody>
          <a:bodyPr wrap="none" anchor="ctr"/>
          <a:lstStyle/>
          <a:p>
            <a:endParaRPr lang="en-US"/>
          </a:p>
        </p:txBody>
      </p:sp>
      <p:grpSp>
        <p:nvGrpSpPr>
          <p:cNvPr id="3" name="Group 28"/>
          <p:cNvGrpSpPr>
            <a:grpSpLocks/>
          </p:cNvGrpSpPr>
          <p:nvPr/>
        </p:nvGrpSpPr>
        <p:grpSpPr bwMode="auto">
          <a:xfrm>
            <a:off x="76200" y="4256088"/>
            <a:ext cx="4202113" cy="2103437"/>
            <a:chOff x="76200" y="4449763"/>
            <a:chExt cx="4202113" cy="2103432"/>
          </a:xfrm>
        </p:grpSpPr>
        <p:sp>
          <p:nvSpPr>
            <p:cNvPr id="17" name="Rectangle 3"/>
            <p:cNvSpPr>
              <a:spLocks noChangeArrowheads="1"/>
            </p:cNvSpPr>
            <p:nvPr/>
          </p:nvSpPr>
          <p:spPr bwMode="auto">
            <a:xfrm>
              <a:off x="76200" y="5060949"/>
              <a:ext cx="4202113" cy="428624"/>
            </a:xfrm>
            <a:prstGeom prst="rect">
              <a:avLst/>
            </a:prstGeom>
            <a:solidFill>
              <a:schemeClr val="accent5">
                <a:lumMod val="40000"/>
                <a:lumOff val="60000"/>
              </a:schemeClr>
            </a:solidFill>
            <a:ln w="25399">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20000"/>
                </a:spcBef>
                <a:spcAft>
                  <a:spcPts val="0"/>
                </a:spcAft>
                <a:defRPr/>
              </a:pPr>
              <a:r>
                <a:rPr lang="en-US" sz="2200" b="1" dirty="0">
                  <a:solidFill>
                    <a:srgbClr val="000000"/>
                  </a:solidFill>
                  <a:latin typeface="+mn-lt"/>
                </a:rPr>
                <a:t>Stock dividend </a:t>
              </a:r>
              <a:r>
                <a:rPr lang="en-US" sz="2200" b="1" dirty="0">
                  <a:solidFill>
                    <a:srgbClr val="C00000"/>
                  </a:solidFill>
                  <a:latin typeface="+mn-lt"/>
                </a:rPr>
                <a:t>&lt;</a:t>
              </a:r>
              <a:r>
                <a:rPr lang="en-US" sz="2200" b="1" dirty="0">
                  <a:solidFill>
                    <a:srgbClr val="000000"/>
                  </a:solidFill>
                  <a:latin typeface="+mn-lt"/>
                </a:rPr>
                <a:t> 20-25%</a:t>
              </a:r>
            </a:p>
          </p:txBody>
        </p:sp>
        <p:grpSp>
          <p:nvGrpSpPr>
            <p:cNvPr id="60424" name="Group 18"/>
            <p:cNvGrpSpPr>
              <a:grpSpLocks/>
            </p:cNvGrpSpPr>
            <p:nvPr/>
          </p:nvGrpSpPr>
          <p:grpSpPr bwMode="auto">
            <a:xfrm>
              <a:off x="80963" y="5565770"/>
              <a:ext cx="4191000" cy="987425"/>
              <a:chOff x="51" y="3094"/>
              <a:chExt cx="2640" cy="622"/>
            </a:xfrm>
          </p:grpSpPr>
          <p:sp>
            <p:nvSpPr>
              <p:cNvPr id="24" name="Rectangle 8"/>
              <p:cNvSpPr>
                <a:spLocks noChangeArrowheads="1"/>
              </p:cNvSpPr>
              <p:nvPr/>
            </p:nvSpPr>
            <p:spPr bwMode="auto">
              <a:xfrm>
                <a:off x="51" y="3233"/>
                <a:ext cx="2640" cy="483"/>
              </a:xfrm>
              <a:prstGeom prst="rect">
                <a:avLst/>
              </a:prstGeom>
              <a:solidFill>
                <a:schemeClr val="accent5">
                  <a:lumMod val="40000"/>
                  <a:lumOff val="60000"/>
                </a:schemeClr>
              </a:solidFill>
              <a:ln w="25399">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000000"/>
                    </a:solidFill>
                    <a:latin typeface="+mn-lt"/>
                  </a:rPr>
                  <a:t>Record at current </a:t>
                </a:r>
                <a:r>
                  <a:rPr lang="en-US" sz="2200" b="1" dirty="0">
                    <a:solidFill>
                      <a:srgbClr val="C00000"/>
                    </a:solidFill>
                    <a:latin typeface="+mn-lt"/>
                  </a:rPr>
                  <a:t>market value</a:t>
                </a:r>
                <a:r>
                  <a:rPr lang="en-US" sz="2200" b="1" dirty="0">
                    <a:solidFill>
                      <a:srgbClr val="FF3300"/>
                    </a:solidFill>
                    <a:latin typeface="+mn-lt"/>
                  </a:rPr>
                  <a:t> </a:t>
                </a:r>
                <a:r>
                  <a:rPr lang="en-US" sz="2200" b="1" dirty="0">
                    <a:solidFill>
                      <a:srgbClr val="000000"/>
                    </a:solidFill>
                    <a:latin typeface="+mn-lt"/>
                  </a:rPr>
                  <a:t>of stock.</a:t>
                </a:r>
              </a:p>
            </p:txBody>
          </p:sp>
          <p:cxnSp>
            <p:nvCxnSpPr>
              <p:cNvPr id="60427" name="AutoShape 9"/>
              <p:cNvCxnSpPr>
                <a:cxnSpLocks noChangeShapeType="1"/>
                <a:stCxn id="17" idx="2"/>
                <a:endCxn id="24" idx="0"/>
              </p:cNvCxnSpPr>
              <p:nvPr/>
            </p:nvCxnSpPr>
            <p:spPr bwMode="auto">
              <a:xfrm rot="5400000">
                <a:off x="1302" y="3163"/>
                <a:ext cx="139" cy="1"/>
              </a:xfrm>
              <a:prstGeom prst="straightConnector1">
                <a:avLst/>
              </a:prstGeom>
              <a:noFill/>
              <a:ln w="38100">
                <a:solidFill>
                  <a:schemeClr val="tx1"/>
                </a:solidFill>
                <a:round/>
                <a:headEnd/>
                <a:tailEnd type="triangle" w="med" len="med"/>
              </a:ln>
            </p:spPr>
          </p:cxnSp>
        </p:grpSp>
        <p:sp>
          <p:nvSpPr>
            <p:cNvPr id="60425" name="Text Box 14"/>
            <p:cNvSpPr txBox="1">
              <a:spLocks noChangeArrowheads="1"/>
            </p:cNvSpPr>
            <p:nvPr/>
          </p:nvSpPr>
          <p:spPr bwMode="auto">
            <a:xfrm>
              <a:off x="1576388" y="4449763"/>
              <a:ext cx="1200150" cy="579437"/>
            </a:xfrm>
            <a:prstGeom prst="rect">
              <a:avLst/>
            </a:prstGeom>
            <a:noFill/>
            <a:ln w="12700">
              <a:noFill/>
              <a:miter lim="800000"/>
              <a:headEnd/>
              <a:tailEnd/>
            </a:ln>
          </p:spPr>
          <p:txBody>
            <a:bodyPr wrap="none">
              <a:spAutoFit/>
            </a:bodyPr>
            <a:lstStyle/>
            <a:p>
              <a:pPr eaLnBrk="0" hangingPunct="0"/>
              <a:r>
                <a:rPr lang="en-US" sz="3200" u="sng">
                  <a:solidFill>
                    <a:srgbClr val="C00000"/>
                  </a:solidFill>
                </a:rPr>
                <a:t>Small</a:t>
              </a:r>
            </a:p>
          </p:txBody>
        </p:sp>
      </p:grpSp>
      <p:grpSp>
        <p:nvGrpSpPr>
          <p:cNvPr id="5" name="Group 29"/>
          <p:cNvGrpSpPr>
            <a:grpSpLocks/>
          </p:cNvGrpSpPr>
          <p:nvPr/>
        </p:nvGrpSpPr>
        <p:grpSpPr bwMode="auto">
          <a:xfrm>
            <a:off x="4724400" y="4256578"/>
            <a:ext cx="4202113" cy="2103437"/>
            <a:chOff x="4832350" y="4449763"/>
            <a:chExt cx="4202113" cy="2103436"/>
          </a:xfrm>
          <a:solidFill>
            <a:schemeClr val="accent2">
              <a:lumMod val="60000"/>
              <a:lumOff val="40000"/>
            </a:schemeClr>
          </a:solidFill>
        </p:grpSpPr>
        <p:sp>
          <p:nvSpPr>
            <p:cNvPr id="18" name="Rectangle 5"/>
            <p:cNvSpPr>
              <a:spLocks noChangeArrowheads="1"/>
            </p:cNvSpPr>
            <p:nvPr/>
          </p:nvSpPr>
          <p:spPr bwMode="auto">
            <a:xfrm>
              <a:off x="4832350" y="5057775"/>
              <a:ext cx="4202113" cy="428625"/>
            </a:xfrm>
            <a:prstGeom prst="rect">
              <a:avLst/>
            </a:prstGeom>
            <a:grpFill/>
            <a:ln w="25399">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20000"/>
                </a:spcBef>
                <a:spcAft>
                  <a:spcPts val="0"/>
                </a:spcAft>
                <a:defRPr/>
              </a:pPr>
              <a:r>
                <a:rPr lang="en-US" sz="2200" b="1" dirty="0">
                  <a:solidFill>
                    <a:srgbClr val="000000"/>
                  </a:solidFill>
                  <a:latin typeface="+mn-lt"/>
                </a:rPr>
                <a:t>Stock dividend</a:t>
              </a:r>
              <a:r>
                <a:rPr lang="en-US" sz="2200" b="1" dirty="0">
                  <a:solidFill>
                    <a:srgbClr val="FF3300"/>
                  </a:solidFill>
                  <a:latin typeface="+mn-lt"/>
                </a:rPr>
                <a:t> </a:t>
              </a:r>
              <a:r>
                <a:rPr lang="en-US" sz="2200" b="1" dirty="0">
                  <a:solidFill>
                    <a:srgbClr val="C00000"/>
                  </a:solidFill>
                  <a:latin typeface="+mn-lt"/>
                </a:rPr>
                <a:t>&gt;</a:t>
              </a:r>
              <a:r>
                <a:rPr lang="en-US" sz="2200" b="1" dirty="0">
                  <a:solidFill>
                    <a:srgbClr val="000000"/>
                  </a:solidFill>
                  <a:latin typeface="+mn-lt"/>
                </a:rPr>
                <a:t> 20-25%</a:t>
              </a:r>
            </a:p>
          </p:txBody>
        </p:sp>
        <p:grpSp>
          <p:nvGrpSpPr>
            <p:cNvPr id="6" name="Group 19"/>
            <p:cNvGrpSpPr>
              <a:grpSpLocks/>
            </p:cNvGrpSpPr>
            <p:nvPr/>
          </p:nvGrpSpPr>
          <p:grpSpPr bwMode="auto">
            <a:xfrm>
              <a:off x="4838700" y="5484811"/>
              <a:ext cx="4191000" cy="1068388"/>
              <a:chOff x="3048" y="3043"/>
              <a:chExt cx="2640" cy="673"/>
            </a:xfrm>
            <a:grpFill/>
          </p:grpSpPr>
          <p:sp>
            <p:nvSpPr>
              <p:cNvPr id="22" name="Rectangle 11"/>
              <p:cNvSpPr>
                <a:spLocks noChangeArrowheads="1"/>
              </p:cNvSpPr>
              <p:nvPr/>
            </p:nvSpPr>
            <p:spPr bwMode="auto">
              <a:xfrm>
                <a:off x="3048" y="3233"/>
                <a:ext cx="2640" cy="483"/>
              </a:xfrm>
              <a:prstGeom prst="rect">
                <a:avLst/>
              </a:prstGeom>
              <a:grpFill/>
              <a:ln w="25399">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200" b="1" dirty="0">
                    <a:solidFill>
                      <a:srgbClr val="000000"/>
                    </a:solidFill>
                    <a:latin typeface="+mn-lt"/>
                  </a:rPr>
                  <a:t>Record at </a:t>
                </a:r>
                <a:r>
                  <a:rPr lang="en-US" sz="2200" b="1" dirty="0">
                    <a:solidFill>
                      <a:srgbClr val="C00000"/>
                    </a:solidFill>
                    <a:latin typeface="+mn-lt"/>
                  </a:rPr>
                  <a:t>par value</a:t>
                </a:r>
                <a:br>
                  <a:rPr lang="en-US" sz="2200" b="1" dirty="0">
                    <a:solidFill>
                      <a:srgbClr val="C00000"/>
                    </a:solidFill>
                    <a:latin typeface="+mn-lt"/>
                  </a:rPr>
                </a:br>
                <a:r>
                  <a:rPr lang="en-US" sz="2200" b="1" dirty="0">
                    <a:solidFill>
                      <a:srgbClr val="000000"/>
                    </a:solidFill>
                    <a:latin typeface="+mn-lt"/>
                  </a:rPr>
                  <a:t>of stock.</a:t>
                </a:r>
              </a:p>
            </p:txBody>
          </p:sp>
          <p:cxnSp>
            <p:nvCxnSpPr>
              <p:cNvPr id="47115" name="AutoShape 12"/>
              <p:cNvCxnSpPr>
                <a:cxnSpLocks noChangeShapeType="1"/>
                <a:stCxn id="18" idx="2"/>
                <a:endCxn id="22" idx="0"/>
              </p:cNvCxnSpPr>
              <p:nvPr/>
            </p:nvCxnSpPr>
            <p:spPr bwMode="auto">
              <a:xfrm rot="16200000" flipH="1">
                <a:off x="4273" y="3138"/>
                <a:ext cx="189" cy="0"/>
              </a:xfrm>
              <a:prstGeom prst="straightConnector1">
                <a:avLst/>
              </a:prstGeom>
              <a:grpFill/>
              <a:ln w="38100">
                <a:solidFill>
                  <a:schemeClr val="tx1"/>
                </a:solidFill>
                <a:round/>
                <a:headEnd/>
                <a:tailEnd type="triangle" w="med" len="med"/>
              </a:ln>
            </p:spPr>
          </p:cxnSp>
        </p:grpSp>
        <p:sp>
          <p:nvSpPr>
            <p:cNvPr id="47113" name="Text Box 15"/>
            <p:cNvSpPr txBox="1">
              <a:spLocks noChangeArrowheads="1"/>
            </p:cNvSpPr>
            <p:nvPr/>
          </p:nvSpPr>
          <p:spPr bwMode="auto">
            <a:xfrm>
              <a:off x="6323013" y="4449763"/>
              <a:ext cx="1220787" cy="579437"/>
            </a:xfrm>
            <a:prstGeom prst="rect">
              <a:avLst/>
            </a:prstGeom>
            <a:noFill/>
            <a:ln w="12700">
              <a:noFill/>
              <a:miter lim="800000"/>
              <a:headEnd/>
              <a:tailEnd/>
            </a:ln>
          </p:spPr>
          <p:txBody>
            <a:bodyPr wrap="none">
              <a:spAutoFit/>
            </a:bodyPr>
            <a:lstStyle/>
            <a:p>
              <a:pPr eaLnBrk="0" fontAlgn="auto" hangingPunct="0">
                <a:spcBef>
                  <a:spcPts val="0"/>
                </a:spcBef>
                <a:spcAft>
                  <a:spcPts val="0"/>
                </a:spcAft>
                <a:defRPr/>
              </a:pPr>
              <a:r>
                <a:rPr lang="en-US" sz="3200" u="sng" dirty="0">
                  <a:solidFill>
                    <a:srgbClr val="C00000"/>
                  </a:solidFill>
                  <a:latin typeface="+mn-lt"/>
                </a:rPr>
                <a:t>Large</a:t>
              </a:r>
            </a:p>
          </p:txBody>
        </p:sp>
      </p:grpSp>
      <p:sp>
        <p:nvSpPr>
          <p:cNvPr id="60422" name="TextBox 2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DB658ADE-92D5-4AD1-8447-BAAB44126677}" type="slidenum">
              <a:rPr lang="en-US" sz="1000"/>
              <a:pPr algn="r"/>
              <a:t>23</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1000"/>
                                        <p:tgtEl>
                                          <p:spTgt spid="3"/>
                                        </p:tgtEl>
                                      </p:cBhvr>
                                    </p:animEffect>
                                  </p:childTnLst>
                                </p:cTn>
                              </p:par>
                            </p:childTnLst>
                          </p:cTn>
                        </p:par>
                        <p:par>
                          <p:cTn id="8" fill="hold">
                            <p:stCondLst>
                              <p:cond delay="2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Stock Dividends</a:t>
            </a:r>
            <a:endParaRPr lang="en-US" dirty="0"/>
          </a:p>
        </p:txBody>
      </p:sp>
      <p:pic>
        <p:nvPicPr>
          <p:cNvPr id="92162" name="Picture 2"/>
          <p:cNvPicPr>
            <a:picLocks noChangeAspect="1" noChangeArrowheads="1"/>
          </p:cNvPicPr>
          <p:nvPr/>
        </p:nvPicPr>
        <p:blipFill>
          <a:blip r:embed="rId3"/>
          <a:srcRect/>
          <a:stretch>
            <a:fillRect/>
          </a:stretch>
        </p:blipFill>
        <p:spPr bwMode="auto">
          <a:xfrm>
            <a:off x="152400" y="3657600"/>
            <a:ext cx="8686800" cy="773113"/>
          </a:xfrm>
          <a:prstGeom prst="rect">
            <a:avLst/>
          </a:prstGeom>
          <a:noFill/>
          <a:ln w="9525">
            <a:solidFill>
              <a:schemeClr val="tx1"/>
            </a:solidFill>
            <a:miter lim="800000"/>
            <a:headEnd/>
            <a:tailEnd/>
          </a:ln>
        </p:spPr>
      </p:pic>
      <p:sp>
        <p:nvSpPr>
          <p:cNvPr id="4" name="Rectangle 3"/>
          <p:cNvSpPr/>
          <p:nvPr/>
        </p:nvSpPr>
        <p:spPr>
          <a:xfrm>
            <a:off x="650875" y="5029200"/>
            <a:ext cx="7680325" cy="1143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rPr>
              <a:t>The stock dividend did not change total stockholders’ equity. </a:t>
            </a:r>
            <a:br>
              <a:rPr lang="en-US" sz="2200" dirty="0">
                <a:solidFill>
                  <a:schemeClr val="tx1"/>
                </a:solidFill>
              </a:rPr>
            </a:br>
            <a:r>
              <a:rPr lang="en-US" sz="2200" dirty="0">
                <a:solidFill>
                  <a:schemeClr val="tx1"/>
                </a:solidFill>
              </a:rPr>
              <a:t>It changed only the balances of two accounts within stockholders’ equity.</a:t>
            </a:r>
            <a:endParaRPr lang="en-US" sz="2200" dirty="0"/>
          </a:p>
        </p:txBody>
      </p:sp>
      <p:sp>
        <p:nvSpPr>
          <p:cNvPr id="5" name="Rectangle 4"/>
          <p:cNvSpPr/>
          <p:nvPr/>
        </p:nvSpPr>
        <p:spPr>
          <a:xfrm>
            <a:off x="609600" y="1981200"/>
            <a:ext cx="7772400" cy="109696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rPr>
              <a:t>Assume The Kroger Co. issued a large stock dividend. The company issued 400,000,000 shares of its $1 par value stock. The journal entry to record the stock dividend is: </a:t>
            </a:r>
            <a:endParaRPr lang="en-US" sz="2200" dirty="0"/>
          </a:p>
        </p:txBody>
      </p:sp>
      <p:sp>
        <p:nvSpPr>
          <p:cNvPr id="62469" name="TextBox 5"/>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544978AB-D4C5-48B3-AF6F-2D4431F5ED81}" type="slidenum">
              <a:rPr lang="en-US" sz="1000"/>
              <a:pPr algn="r"/>
              <a:t>24</a:t>
            </a:fld>
            <a:endParaRPr lang="en-US" sz="100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92162"/>
                                        </p:tgtEl>
                                        <p:attrNameLst>
                                          <p:attrName>style.visibility</p:attrName>
                                        </p:attrNameLst>
                                      </p:cBhvr>
                                      <p:to>
                                        <p:strVal val="visible"/>
                                      </p:to>
                                    </p:set>
                                    <p:animEffect transition="in" filter="wipe(left)">
                                      <p:cBhvr>
                                        <p:cTn id="7" dur="1000"/>
                                        <p:tgtEl>
                                          <p:spTgt spid="92162"/>
                                        </p:tgtEl>
                                      </p:cBhvr>
                                    </p:animEffect>
                                  </p:childTnLst>
                                </p:cTn>
                              </p:par>
                            </p:childTnLst>
                          </p:cTn>
                        </p:par>
                        <p:par>
                          <p:cTn id="8" fill="hold">
                            <p:stCondLst>
                              <p:cond delay="2500"/>
                            </p:stCondLst>
                            <p:childTnLst>
                              <p:par>
                                <p:cTn id="9" presetID="5" presetClass="entr" presetSubtype="1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96838" y="1563688"/>
            <a:ext cx="8772525" cy="950912"/>
          </a:xfrm>
          <a:prstGeom prst="rect">
            <a:avLst/>
          </a:prstGeom>
          <a:solidFill>
            <a:schemeClr val="accent2">
              <a:lumMod val="60000"/>
              <a:lumOff val="40000"/>
            </a:schemeClr>
          </a:solidFill>
          <a:ln w="28575">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dirty="0">
                <a:latin typeface="+mn-lt"/>
              </a:rPr>
              <a:t>Stock splits change the par value per share,</a:t>
            </a:r>
            <a:br>
              <a:rPr lang="en-US" sz="2800" dirty="0">
                <a:latin typeface="+mn-lt"/>
              </a:rPr>
            </a:br>
            <a:r>
              <a:rPr lang="en-US" sz="2800" dirty="0">
                <a:latin typeface="+mn-lt"/>
              </a:rPr>
              <a:t>but the total par value is unchanged. </a:t>
            </a:r>
            <a:endParaRPr lang="en-US" sz="3000" b="1" dirty="0">
              <a:latin typeface="+mn-lt"/>
            </a:endParaRPr>
          </a:p>
        </p:txBody>
      </p:sp>
      <p:sp>
        <p:nvSpPr>
          <p:cNvPr id="14340" name="Rectangle 6"/>
          <p:cNvSpPr>
            <a:spLocks noGrp="1" noChangeArrowheads="1"/>
          </p:cNvSpPr>
          <p:nvPr>
            <p:ph type="title"/>
          </p:nvPr>
        </p:nvSpPr>
        <p:spPr/>
        <p:txBody>
          <a:bodyPr/>
          <a:lstStyle/>
          <a:p>
            <a:pPr fontAlgn="auto">
              <a:spcAft>
                <a:spcPts val="0"/>
              </a:spcAft>
              <a:defRPr/>
            </a:pPr>
            <a:r>
              <a:rPr lang="en-US" sz="3600" dirty="0" smtClean="0"/>
              <a:t> Stock Splits</a:t>
            </a:r>
          </a:p>
        </p:txBody>
      </p:sp>
      <p:sp>
        <p:nvSpPr>
          <p:cNvPr id="9" name="Rectangle 8"/>
          <p:cNvSpPr/>
          <p:nvPr/>
        </p:nvSpPr>
        <p:spPr>
          <a:xfrm>
            <a:off x="60325" y="2743200"/>
            <a:ext cx="8869363" cy="914400"/>
          </a:xfrm>
          <a:prstGeom prst="rect">
            <a:avLst/>
          </a:prstGeom>
          <a:solidFill>
            <a:schemeClr val="accent4">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50000"/>
              </a:spcBef>
              <a:spcAft>
                <a:spcPts val="0"/>
              </a:spcAft>
              <a:defRPr/>
            </a:pPr>
            <a:r>
              <a:rPr lang="en-US" sz="2400" b="1" dirty="0">
                <a:effectLst>
                  <a:outerShdw blurRad="38100" dist="38100" dir="2700000" algn="tl">
                    <a:srgbClr val="000000">
                      <a:alpha val="43137"/>
                    </a:srgbClr>
                  </a:outerShdw>
                </a:effectLst>
                <a:cs typeface="Arial" pitchFamily="34" charset="0"/>
              </a:rPr>
              <a:t>Assume that a corporation had </a:t>
            </a:r>
            <a:r>
              <a:rPr lang="en-US" sz="2400" b="1" dirty="0">
                <a:effectLst>
                  <a:outerShdw blurRad="38100" dist="38100" dir="2700000" algn="tl">
                    <a:srgbClr val="000000">
                      <a:alpha val="43137"/>
                    </a:srgbClr>
                  </a:outerShdw>
                </a:effectLst>
                <a:cs typeface="Arial" pitchFamily="34" charset="0"/>
              </a:rPr>
              <a:t>3,000 shares </a:t>
            </a:r>
            <a:r>
              <a:rPr lang="en-US" sz="2400" b="1" dirty="0">
                <a:effectLst>
                  <a:outerShdw blurRad="38100" dist="38100" dir="2700000" algn="tl">
                    <a:srgbClr val="000000">
                      <a:alpha val="43137"/>
                    </a:srgbClr>
                  </a:outerShdw>
                </a:effectLst>
                <a:cs typeface="Arial" pitchFamily="34" charset="0"/>
              </a:rPr>
              <a:t>of $2 par value common </a:t>
            </a:r>
            <a:r>
              <a:rPr lang="en-US" sz="2400" b="1" dirty="0">
                <a:effectLst>
                  <a:outerShdw blurRad="38100" dist="38100" dir="2700000" algn="tl">
                    <a:srgbClr val="000000">
                      <a:alpha val="43137"/>
                    </a:srgbClr>
                  </a:outerShdw>
                </a:effectLst>
                <a:cs typeface="Arial" pitchFamily="34" charset="0"/>
              </a:rPr>
              <a:t>stock outstanding </a:t>
            </a:r>
            <a:r>
              <a:rPr lang="en-US" sz="2400" b="1" dirty="0">
                <a:effectLst>
                  <a:outerShdw blurRad="38100" dist="38100" dir="2700000" algn="tl">
                    <a:srgbClr val="000000">
                      <a:alpha val="43137"/>
                    </a:srgbClr>
                  </a:outerShdw>
                </a:effectLst>
                <a:cs typeface="Arial" pitchFamily="34" charset="0"/>
              </a:rPr>
              <a:t>before a 2–for–1 stock split.</a:t>
            </a:r>
          </a:p>
        </p:txBody>
      </p:sp>
      <p:grpSp>
        <p:nvGrpSpPr>
          <p:cNvPr id="2" name="Group 23"/>
          <p:cNvGrpSpPr>
            <a:grpSpLocks/>
          </p:cNvGrpSpPr>
          <p:nvPr/>
        </p:nvGrpSpPr>
        <p:grpSpPr bwMode="auto">
          <a:xfrm>
            <a:off x="1447800" y="3962400"/>
            <a:ext cx="6934200" cy="2647950"/>
            <a:chOff x="1981200" y="3962400"/>
            <a:chExt cx="6934200" cy="2647950"/>
          </a:xfrm>
        </p:grpSpPr>
        <p:sp>
          <p:nvSpPr>
            <p:cNvPr id="14368" name="Rectangle 3"/>
            <p:cNvSpPr>
              <a:spLocks noChangeArrowheads="1"/>
            </p:cNvSpPr>
            <p:nvPr/>
          </p:nvSpPr>
          <p:spPr bwMode="auto">
            <a:xfrm>
              <a:off x="7391400" y="4572000"/>
              <a:ext cx="1304925" cy="393700"/>
            </a:xfrm>
            <a:prstGeom prst="rect">
              <a:avLst/>
            </a:prstGeom>
            <a:noFill/>
            <a:ln w="12699">
              <a:noFill/>
              <a:miter lim="800000"/>
              <a:headEnd/>
              <a:tailEnd/>
            </a:ln>
          </p:spPr>
          <p:txBody>
            <a:bodyPr lIns="90488" tIns="44450" rIns="90488" bIns="44450">
              <a:spAutoFit/>
            </a:bodyPr>
            <a:lstStyle/>
            <a:p>
              <a:pPr algn="r" eaLnBrk="0" hangingPunct="0">
                <a:spcBef>
                  <a:spcPct val="50000"/>
                </a:spcBef>
              </a:pPr>
              <a:r>
                <a:rPr lang="en-US" sz="2000" b="1">
                  <a:solidFill>
                    <a:srgbClr val="008000"/>
                  </a:solidFill>
                </a:rPr>
                <a:t>Increase</a:t>
              </a:r>
            </a:p>
          </p:txBody>
        </p:sp>
        <p:sp>
          <p:nvSpPr>
            <p:cNvPr id="14369" name="Rectangle 4"/>
            <p:cNvSpPr>
              <a:spLocks noChangeArrowheads="1"/>
            </p:cNvSpPr>
            <p:nvPr/>
          </p:nvSpPr>
          <p:spPr bwMode="auto">
            <a:xfrm>
              <a:off x="7315200" y="5181600"/>
              <a:ext cx="1457325" cy="393700"/>
            </a:xfrm>
            <a:prstGeom prst="rect">
              <a:avLst/>
            </a:prstGeom>
            <a:noFill/>
            <a:ln w="12699">
              <a:noFill/>
              <a:miter lim="800000"/>
              <a:headEnd/>
              <a:tailEnd/>
            </a:ln>
          </p:spPr>
          <p:txBody>
            <a:bodyPr lIns="90488" tIns="44450" rIns="90488" bIns="44450">
              <a:spAutoFit/>
            </a:bodyPr>
            <a:lstStyle/>
            <a:p>
              <a:pPr algn="r" eaLnBrk="0" hangingPunct="0">
                <a:spcBef>
                  <a:spcPct val="50000"/>
                </a:spcBef>
              </a:pPr>
              <a:r>
                <a:rPr lang="en-US" sz="2000" b="1">
                  <a:solidFill>
                    <a:srgbClr val="C00000"/>
                  </a:solidFill>
                </a:rPr>
                <a:t>Decrease</a:t>
              </a:r>
            </a:p>
          </p:txBody>
        </p:sp>
        <p:sp>
          <p:nvSpPr>
            <p:cNvPr id="14370" name="Rectangle 5"/>
            <p:cNvSpPr>
              <a:spLocks noChangeArrowheads="1"/>
            </p:cNvSpPr>
            <p:nvPr/>
          </p:nvSpPr>
          <p:spPr bwMode="auto">
            <a:xfrm>
              <a:off x="7389396" y="5822616"/>
              <a:ext cx="1457325" cy="698500"/>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000" b="1">
                  <a:solidFill>
                    <a:srgbClr val="000000"/>
                  </a:solidFill>
                </a:rPr>
                <a:t>No Change</a:t>
              </a:r>
            </a:p>
          </p:txBody>
        </p:sp>
        <p:graphicFrame>
          <p:nvGraphicFramePr>
            <p:cNvPr id="14362" name="Object 26"/>
            <p:cNvGraphicFramePr>
              <a:graphicFrameLocks/>
            </p:cNvGraphicFramePr>
            <p:nvPr/>
          </p:nvGraphicFramePr>
          <p:xfrm>
            <a:off x="1981200" y="3962400"/>
            <a:ext cx="5181600" cy="2647950"/>
          </p:xfrm>
          <a:graphic>
            <a:graphicData uri="http://schemas.openxmlformats.org/presentationml/2006/ole">
              <p:oleObj spid="_x0000_s14362" name="Worksheet" r:id="rId4" imgW="3152851" imgH="1628851" progId="Excel.Sheet.8">
                <p:embed/>
              </p:oleObj>
            </a:graphicData>
          </a:graphic>
        </p:graphicFrame>
        <p:cxnSp>
          <p:nvCxnSpPr>
            <p:cNvPr id="15" name="Straight Arrow Connector 14"/>
            <p:cNvCxnSpPr/>
            <p:nvPr/>
          </p:nvCxnSpPr>
          <p:spPr>
            <a:xfrm rot="10800000">
              <a:off x="7010400" y="4940300"/>
              <a:ext cx="1905000" cy="127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7050088" y="5545138"/>
              <a:ext cx="1849437" cy="174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7054850" y="6154738"/>
              <a:ext cx="1847850" cy="174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367" name="TextBox 12"/>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DA8BBAB-9BBB-4360-9EFE-833719D81458}" type="slidenum">
              <a:rPr lang="en-US" sz="1000"/>
              <a:pPr algn="r"/>
              <a:t>25</a:t>
            </a:fld>
            <a:endParaRPr lang="en-US" sz="10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382000" cy="1371601"/>
          </a:xfrm>
        </p:spPr>
        <p:txBody>
          <a:bodyPr/>
          <a:lstStyle/>
          <a:p>
            <a:pPr fontAlgn="auto">
              <a:spcAft>
                <a:spcPts val="0"/>
              </a:spcAft>
              <a:defRPr/>
            </a:pPr>
            <a:r>
              <a:rPr lang="en-US" dirty="0" smtClean="0"/>
              <a:t>Statement of Changes in stockholders’ equity</a:t>
            </a:r>
            <a:endParaRPr lang="en-US" dirty="0"/>
          </a:p>
        </p:txBody>
      </p:sp>
      <p:sp>
        <p:nvSpPr>
          <p:cNvPr id="67586" name="TextBox 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89C62D4-6254-40B4-8B2E-ED45A70E614E}" type="slidenum">
              <a:rPr lang="en-US" sz="1000"/>
              <a:pPr algn="r"/>
              <a:t>26</a:t>
            </a:fld>
            <a:endParaRPr lang="en-US" sz="1000"/>
          </a:p>
        </p:txBody>
      </p:sp>
      <p:pic>
        <p:nvPicPr>
          <p:cNvPr id="67587" name="Picture 3"/>
          <p:cNvPicPr>
            <a:picLocks noChangeAspect="1" noChangeArrowheads="1"/>
          </p:cNvPicPr>
          <p:nvPr/>
        </p:nvPicPr>
        <p:blipFill>
          <a:blip r:embed="rId3"/>
          <a:srcRect/>
          <a:stretch>
            <a:fillRect/>
          </a:stretch>
        </p:blipFill>
        <p:spPr bwMode="auto">
          <a:xfrm>
            <a:off x="463550" y="1536700"/>
            <a:ext cx="8108950" cy="4994275"/>
          </a:xfrm>
          <a:prstGeom prst="rect">
            <a:avLst/>
          </a:prstGeom>
          <a:noFill/>
          <a:ln w="9525">
            <a:solidFill>
              <a:schemeClr val="tx1"/>
            </a:solidFill>
            <a:miter lim="800000"/>
            <a:headEnd/>
            <a:tailEnd/>
          </a:ln>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5"/>
          <p:cNvSpPr>
            <a:spLocks noGrp="1" noChangeArrowheads="1"/>
          </p:cNvSpPr>
          <p:nvPr>
            <p:ph type="title"/>
          </p:nvPr>
        </p:nvSpPr>
        <p:spPr/>
        <p:txBody>
          <a:bodyPr/>
          <a:lstStyle/>
          <a:p>
            <a:pPr fontAlgn="auto">
              <a:spcAft>
                <a:spcPts val="0"/>
              </a:spcAft>
              <a:defRPr/>
            </a:pPr>
            <a:r>
              <a:rPr lang="en-US" sz="3600" dirty="0" smtClean="0"/>
              <a:t> Preferred Stock</a:t>
            </a:r>
          </a:p>
        </p:txBody>
      </p:sp>
      <p:grpSp>
        <p:nvGrpSpPr>
          <p:cNvPr id="2" name="Group 3"/>
          <p:cNvGrpSpPr>
            <a:grpSpLocks/>
          </p:cNvGrpSpPr>
          <p:nvPr/>
        </p:nvGrpSpPr>
        <p:grpSpPr bwMode="auto">
          <a:xfrm>
            <a:off x="871538" y="1497013"/>
            <a:ext cx="7400925" cy="5132387"/>
            <a:chOff x="573" y="885"/>
            <a:chExt cx="4662" cy="3233"/>
          </a:xfrm>
        </p:grpSpPr>
        <p:sp>
          <p:nvSpPr>
            <p:cNvPr id="48132" name="Freeform 4"/>
            <p:cNvSpPr>
              <a:spLocks/>
            </p:cNvSpPr>
            <p:nvPr/>
          </p:nvSpPr>
          <p:spPr bwMode="auto">
            <a:xfrm>
              <a:off x="1943" y="1846"/>
              <a:ext cx="1930" cy="669"/>
            </a:xfrm>
            <a:custGeom>
              <a:avLst/>
              <a:gdLst>
                <a:gd name="T0" fmla="*/ 0 w 1930"/>
                <a:gd name="T1" fmla="*/ 0 h 669"/>
                <a:gd name="T2" fmla="*/ 966 w 1930"/>
                <a:gd name="T3" fmla="*/ 668 h 669"/>
                <a:gd name="T4" fmla="*/ 1929 w 1930"/>
                <a:gd name="T5" fmla="*/ 0 h 669"/>
                <a:gd name="T6" fmla="*/ 0 w 1930"/>
                <a:gd name="T7" fmla="*/ 0 h 669"/>
                <a:gd name="T8" fmla="*/ 0 60000 65536"/>
                <a:gd name="T9" fmla="*/ 0 60000 65536"/>
                <a:gd name="T10" fmla="*/ 0 60000 65536"/>
                <a:gd name="T11" fmla="*/ 0 60000 65536"/>
                <a:gd name="T12" fmla="*/ 0 w 1930"/>
                <a:gd name="T13" fmla="*/ 0 h 669"/>
                <a:gd name="T14" fmla="*/ 1930 w 1930"/>
                <a:gd name="T15" fmla="*/ 669 h 669"/>
              </a:gdLst>
              <a:ahLst/>
              <a:cxnLst>
                <a:cxn ang="T8">
                  <a:pos x="T0" y="T1"/>
                </a:cxn>
                <a:cxn ang="T9">
                  <a:pos x="T2" y="T3"/>
                </a:cxn>
                <a:cxn ang="T10">
                  <a:pos x="T4" y="T5"/>
                </a:cxn>
                <a:cxn ang="T11">
                  <a:pos x="T6" y="T7"/>
                </a:cxn>
              </a:cxnLst>
              <a:rect l="T12" t="T13" r="T14" b="T15"/>
              <a:pathLst>
                <a:path w="1930" h="669">
                  <a:moveTo>
                    <a:pt x="0" y="0"/>
                  </a:moveTo>
                  <a:lnTo>
                    <a:pt x="966" y="668"/>
                  </a:lnTo>
                  <a:lnTo>
                    <a:pt x="1929" y="0"/>
                  </a:lnTo>
                  <a:lnTo>
                    <a:pt x="0" y="0"/>
                  </a:lnTo>
                </a:path>
              </a:pathLst>
            </a:custGeom>
            <a:solidFill>
              <a:schemeClr val="accent1">
                <a:lumMod val="60000"/>
                <a:lumOff val="40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3" name="Freeform 5"/>
            <p:cNvSpPr>
              <a:spLocks/>
            </p:cNvSpPr>
            <p:nvPr/>
          </p:nvSpPr>
          <p:spPr bwMode="auto">
            <a:xfrm>
              <a:off x="1943" y="885"/>
              <a:ext cx="1930" cy="962"/>
            </a:xfrm>
            <a:custGeom>
              <a:avLst/>
              <a:gdLst>
                <a:gd name="T0" fmla="*/ 0 w 1930"/>
                <a:gd name="T1" fmla="*/ 961 h 962"/>
                <a:gd name="T2" fmla="*/ 0 w 1930"/>
                <a:gd name="T3" fmla="*/ 0 h 962"/>
                <a:gd name="T4" fmla="*/ 1929 w 1930"/>
                <a:gd name="T5" fmla="*/ 0 h 962"/>
                <a:gd name="T6" fmla="*/ 1929 w 1930"/>
                <a:gd name="T7" fmla="*/ 961 h 962"/>
                <a:gd name="T8" fmla="*/ 0 w 1930"/>
                <a:gd name="T9" fmla="*/ 961 h 962"/>
                <a:gd name="T10" fmla="*/ 0 60000 65536"/>
                <a:gd name="T11" fmla="*/ 0 60000 65536"/>
                <a:gd name="T12" fmla="*/ 0 60000 65536"/>
                <a:gd name="T13" fmla="*/ 0 60000 65536"/>
                <a:gd name="T14" fmla="*/ 0 60000 65536"/>
                <a:gd name="T15" fmla="*/ 0 w 1930"/>
                <a:gd name="T16" fmla="*/ 0 h 962"/>
                <a:gd name="T17" fmla="*/ 1930 w 1930"/>
                <a:gd name="T18" fmla="*/ 962 h 962"/>
              </a:gdLst>
              <a:ahLst/>
              <a:cxnLst>
                <a:cxn ang="T10">
                  <a:pos x="T0" y="T1"/>
                </a:cxn>
                <a:cxn ang="T11">
                  <a:pos x="T2" y="T3"/>
                </a:cxn>
                <a:cxn ang="T12">
                  <a:pos x="T4" y="T5"/>
                </a:cxn>
                <a:cxn ang="T13">
                  <a:pos x="T6" y="T7"/>
                </a:cxn>
                <a:cxn ang="T14">
                  <a:pos x="T8" y="T9"/>
                </a:cxn>
              </a:cxnLst>
              <a:rect l="T15" t="T16" r="T17" b="T18"/>
              <a:pathLst>
                <a:path w="1930" h="962">
                  <a:moveTo>
                    <a:pt x="0" y="961"/>
                  </a:moveTo>
                  <a:lnTo>
                    <a:pt x="0" y="0"/>
                  </a:lnTo>
                  <a:lnTo>
                    <a:pt x="1929" y="0"/>
                  </a:lnTo>
                  <a:lnTo>
                    <a:pt x="1929" y="961"/>
                  </a:lnTo>
                  <a:lnTo>
                    <a:pt x="0" y="961"/>
                  </a:lnTo>
                </a:path>
              </a:pathLst>
            </a:custGeom>
            <a:solidFill>
              <a:schemeClr val="accent1">
                <a:lumMod val="75000"/>
              </a:schemeClr>
            </a:solidFill>
            <a:ln w="12699" cap="rnd">
              <a:solidFill>
                <a:srgbClr val="000000"/>
              </a:solidFill>
              <a:round/>
              <a:headEnd/>
              <a:tailEnd/>
            </a:ln>
          </p:spPr>
          <p:txBody>
            <a:bodyPr/>
            <a:lstStyle/>
            <a:p>
              <a:pPr fontAlgn="auto">
                <a:spcBef>
                  <a:spcPts val="0"/>
                </a:spcBef>
                <a:spcAft>
                  <a:spcPts val="0"/>
                </a:spcAft>
                <a:defRPr/>
              </a:pPr>
              <a:endParaRPr lang="en-US" dirty="0">
                <a:effectLst>
                  <a:outerShdw blurRad="38100" dist="38100" dir="2700000" algn="tl">
                    <a:srgbClr val="000000">
                      <a:alpha val="43137"/>
                    </a:srgbClr>
                  </a:outerShdw>
                </a:effectLst>
                <a:latin typeface="+mn-lt"/>
              </a:endParaRPr>
            </a:p>
          </p:txBody>
        </p:sp>
        <p:sp>
          <p:nvSpPr>
            <p:cNvPr id="48134" name="Freeform 6"/>
            <p:cNvSpPr>
              <a:spLocks/>
            </p:cNvSpPr>
            <p:nvPr/>
          </p:nvSpPr>
          <p:spPr bwMode="auto">
            <a:xfrm>
              <a:off x="639" y="2514"/>
              <a:ext cx="2271" cy="636"/>
            </a:xfrm>
            <a:custGeom>
              <a:avLst/>
              <a:gdLst>
                <a:gd name="T0" fmla="*/ 2270 w 2271"/>
                <a:gd name="T1" fmla="*/ 0 h 636"/>
                <a:gd name="T2" fmla="*/ 0 w 2271"/>
                <a:gd name="T3" fmla="*/ 635 h 636"/>
                <a:gd name="T4" fmla="*/ 1932 w 2271"/>
                <a:gd name="T5" fmla="*/ 635 h 636"/>
                <a:gd name="T6" fmla="*/ 2270 w 2271"/>
                <a:gd name="T7" fmla="*/ 0 h 636"/>
                <a:gd name="T8" fmla="*/ 0 60000 65536"/>
                <a:gd name="T9" fmla="*/ 0 60000 65536"/>
                <a:gd name="T10" fmla="*/ 0 60000 65536"/>
                <a:gd name="T11" fmla="*/ 0 60000 65536"/>
                <a:gd name="T12" fmla="*/ 0 w 2271"/>
                <a:gd name="T13" fmla="*/ 0 h 636"/>
                <a:gd name="T14" fmla="*/ 2271 w 2271"/>
                <a:gd name="T15" fmla="*/ 636 h 636"/>
              </a:gdLst>
              <a:ahLst/>
              <a:cxnLst>
                <a:cxn ang="T8">
                  <a:pos x="T0" y="T1"/>
                </a:cxn>
                <a:cxn ang="T9">
                  <a:pos x="T2" y="T3"/>
                </a:cxn>
                <a:cxn ang="T10">
                  <a:pos x="T4" y="T5"/>
                </a:cxn>
                <a:cxn ang="T11">
                  <a:pos x="T6" y="T7"/>
                </a:cxn>
              </a:cxnLst>
              <a:rect l="T12" t="T13" r="T14" b="T15"/>
              <a:pathLst>
                <a:path w="2271" h="636">
                  <a:moveTo>
                    <a:pt x="2270" y="0"/>
                  </a:moveTo>
                  <a:lnTo>
                    <a:pt x="0" y="635"/>
                  </a:lnTo>
                  <a:lnTo>
                    <a:pt x="1932" y="635"/>
                  </a:lnTo>
                  <a:lnTo>
                    <a:pt x="2270" y="0"/>
                  </a:lnTo>
                </a:path>
              </a:pathLst>
            </a:custGeom>
            <a:solidFill>
              <a:schemeClr val="accent1">
                <a:lumMod val="60000"/>
                <a:lumOff val="40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5" name="Freeform 7"/>
            <p:cNvSpPr>
              <a:spLocks/>
            </p:cNvSpPr>
            <p:nvPr/>
          </p:nvSpPr>
          <p:spPr bwMode="auto">
            <a:xfrm>
              <a:off x="2571" y="2514"/>
              <a:ext cx="339" cy="1604"/>
            </a:xfrm>
            <a:custGeom>
              <a:avLst/>
              <a:gdLst>
                <a:gd name="T0" fmla="*/ 0 w 339"/>
                <a:gd name="T1" fmla="*/ 635 h 1604"/>
                <a:gd name="T2" fmla="*/ 338 w 339"/>
                <a:gd name="T3" fmla="*/ 0 h 1604"/>
                <a:gd name="T4" fmla="*/ 0 w 339"/>
                <a:gd name="T5" fmla="*/ 1603 h 1604"/>
                <a:gd name="T6" fmla="*/ 0 w 339"/>
                <a:gd name="T7" fmla="*/ 635 h 1604"/>
                <a:gd name="T8" fmla="*/ 0 60000 65536"/>
                <a:gd name="T9" fmla="*/ 0 60000 65536"/>
                <a:gd name="T10" fmla="*/ 0 60000 65536"/>
                <a:gd name="T11" fmla="*/ 0 60000 65536"/>
                <a:gd name="T12" fmla="*/ 0 w 339"/>
                <a:gd name="T13" fmla="*/ 0 h 1604"/>
                <a:gd name="T14" fmla="*/ 339 w 339"/>
                <a:gd name="T15" fmla="*/ 1604 h 1604"/>
              </a:gdLst>
              <a:ahLst/>
              <a:cxnLst>
                <a:cxn ang="T8">
                  <a:pos x="T0" y="T1"/>
                </a:cxn>
                <a:cxn ang="T9">
                  <a:pos x="T2" y="T3"/>
                </a:cxn>
                <a:cxn ang="T10">
                  <a:pos x="T4" y="T5"/>
                </a:cxn>
                <a:cxn ang="T11">
                  <a:pos x="T6" y="T7"/>
                </a:cxn>
              </a:cxnLst>
              <a:rect l="T12" t="T13" r="T14" b="T15"/>
              <a:pathLst>
                <a:path w="339" h="1604">
                  <a:moveTo>
                    <a:pt x="0" y="635"/>
                  </a:moveTo>
                  <a:lnTo>
                    <a:pt x="338" y="0"/>
                  </a:lnTo>
                  <a:lnTo>
                    <a:pt x="0" y="1603"/>
                  </a:lnTo>
                  <a:lnTo>
                    <a:pt x="0" y="635"/>
                  </a:lnTo>
                </a:path>
              </a:pathLst>
            </a:custGeom>
            <a:solidFill>
              <a:schemeClr val="accent1">
                <a:lumMod val="75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6" name="Freeform 8"/>
            <p:cNvSpPr>
              <a:spLocks/>
            </p:cNvSpPr>
            <p:nvPr/>
          </p:nvSpPr>
          <p:spPr bwMode="auto">
            <a:xfrm>
              <a:off x="642" y="3149"/>
              <a:ext cx="1930" cy="963"/>
            </a:xfrm>
            <a:custGeom>
              <a:avLst/>
              <a:gdLst>
                <a:gd name="T0" fmla="*/ 0 w 1930"/>
                <a:gd name="T1" fmla="*/ 962 h 963"/>
                <a:gd name="T2" fmla="*/ 0 w 1930"/>
                <a:gd name="T3" fmla="*/ 0 h 963"/>
                <a:gd name="T4" fmla="*/ 1929 w 1930"/>
                <a:gd name="T5" fmla="*/ 0 h 963"/>
                <a:gd name="T6" fmla="*/ 1929 w 1930"/>
                <a:gd name="T7" fmla="*/ 962 h 963"/>
                <a:gd name="T8" fmla="*/ 0 w 1930"/>
                <a:gd name="T9" fmla="*/ 962 h 963"/>
                <a:gd name="T10" fmla="*/ 0 60000 65536"/>
                <a:gd name="T11" fmla="*/ 0 60000 65536"/>
                <a:gd name="T12" fmla="*/ 0 60000 65536"/>
                <a:gd name="T13" fmla="*/ 0 60000 65536"/>
                <a:gd name="T14" fmla="*/ 0 60000 65536"/>
                <a:gd name="T15" fmla="*/ 0 w 1930"/>
                <a:gd name="T16" fmla="*/ 0 h 963"/>
                <a:gd name="T17" fmla="*/ 1930 w 1930"/>
                <a:gd name="T18" fmla="*/ 963 h 963"/>
              </a:gdLst>
              <a:ahLst/>
              <a:cxnLst>
                <a:cxn ang="T10">
                  <a:pos x="T0" y="T1"/>
                </a:cxn>
                <a:cxn ang="T11">
                  <a:pos x="T2" y="T3"/>
                </a:cxn>
                <a:cxn ang="T12">
                  <a:pos x="T4" y="T5"/>
                </a:cxn>
                <a:cxn ang="T13">
                  <a:pos x="T6" y="T7"/>
                </a:cxn>
                <a:cxn ang="T14">
                  <a:pos x="T8" y="T9"/>
                </a:cxn>
              </a:cxnLst>
              <a:rect l="T15" t="T16" r="T17" b="T18"/>
              <a:pathLst>
                <a:path w="1930" h="963">
                  <a:moveTo>
                    <a:pt x="0" y="962"/>
                  </a:moveTo>
                  <a:lnTo>
                    <a:pt x="0" y="0"/>
                  </a:lnTo>
                  <a:lnTo>
                    <a:pt x="1929" y="0"/>
                  </a:lnTo>
                  <a:lnTo>
                    <a:pt x="1929" y="962"/>
                  </a:lnTo>
                  <a:lnTo>
                    <a:pt x="0" y="962"/>
                  </a:lnTo>
                </a:path>
              </a:pathLst>
            </a:custGeom>
            <a:solidFill>
              <a:schemeClr val="accent1">
                <a:lumMod val="75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7" name="Freeform 9"/>
            <p:cNvSpPr>
              <a:spLocks/>
            </p:cNvSpPr>
            <p:nvPr/>
          </p:nvSpPr>
          <p:spPr bwMode="auto">
            <a:xfrm>
              <a:off x="2909" y="2514"/>
              <a:ext cx="2264" cy="636"/>
            </a:xfrm>
            <a:custGeom>
              <a:avLst/>
              <a:gdLst>
                <a:gd name="T0" fmla="*/ 0 w 2264"/>
                <a:gd name="T1" fmla="*/ 0 h 636"/>
                <a:gd name="T2" fmla="*/ 2263 w 2264"/>
                <a:gd name="T3" fmla="*/ 635 h 636"/>
                <a:gd name="T4" fmla="*/ 335 w 2264"/>
                <a:gd name="T5" fmla="*/ 635 h 636"/>
                <a:gd name="T6" fmla="*/ 0 w 2264"/>
                <a:gd name="T7" fmla="*/ 0 h 636"/>
                <a:gd name="T8" fmla="*/ 0 60000 65536"/>
                <a:gd name="T9" fmla="*/ 0 60000 65536"/>
                <a:gd name="T10" fmla="*/ 0 60000 65536"/>
                <a:gd name="T11" fmla="*/ 0 60000 65536"/>
                <a:gd name="T12" fmla="*/ 0 w 2264"/>
                <a:gd name="T13" fmla="*/ 0 h 636"/>
                <a:gd name="T14" fmla="*/ 2264 w 2264"/>
                <a:gd name="T15" fmla="*/ 636 h 636"/>
              </a:gdLst>
              <a:ahLst/>
              <a:cxnLst>
                <a:cxn ang="T8">
                  <a:pos x="T0" y="T1"/>
                </a:cxn>
                <a:cxn ang="T9">
                  <a:pos x="T2" y="T3"/>
                </a:cxn>
                <a:cxn ang="T10">
                  <a:pos x="T4" y="T5"/>
                </a:cxn>
                <a:cxn ang="T11">
                  <a:pos x="T6" y="T7"/>
                </a:cxn>
              </a:cxnLst>
              <a:rect l="T12" t="T13" r="T14" b="T15"/>
              <a:pathLst>
                <a:path w="2264" h="636">
                  <a:moveTo>
                    <a:pt x="0" y="0"/>
                  </a:moveTo>
                  <a:lnTo>
                    <a:pt x="2263" y="635"/>
                  </a:lnTo>
                  <a:lnTo>
                    <a:pt x="335" y="635"/>
                  </a:lnTo>
                  <a:lnTo>
                    <a:pt x="0" y="0"/>
                  </a:lnTo>
                </a:path>
              </a:pathLst>
            </a:custGeom>
            <a:solidFill>
              <a:schemeClr val="accent1">
                <a:lumMod val="60000"/>
                <a:lumOff val="40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8" name="Freeform 10"/>
            <p:cNvSpPr>
              <a:spLocks/>
            </p:cNvSpPr>
            <p:nvPr/>
          </p:nvSpPr>
          <p:spPr bwMode="auto">
            <a:xfrm>
              <a:off x="2909" y="2514"/>
              <a:ext cx="336" cy="1604"/>
            </a:xfrm>
            <a:custGeom>
              <a:avLst/>
              <a:gdLst>
                <a:gd name="T0" fmla="*/ 335 w 336"/>
                <a:gd name="T1" fmla="*/ 635 h 1604"/>
                <a:gd name="T2" fmla="*/ 0 w 336"/>
                <a:gd name="T3" fmla="*/ 0 h 1604"/>
                <a:gd name="T4" fmla="*/ 335 w 336"/>
                <a:gd name="T5" fmla="*/ 1603 h 1604"/>
                <a:gd name="T6" fmla="*/ 335 w 336"/>
                <a:gd name="T7" fmla="*/ 635 h 1604"/>
                <a:gd name="T8" fmla="*/ 0 60000 65536"/>
                <a:gd name="T9" fmla="*/ 0 60000 65536"/>
                <a:gd name="T10" fmla="*/ 0 60000 65536"/>
                <a:gd name="T11" fmla="*/ 0 60000 65536"/>
                <a:gd name="T12" fmla="*/ 0 w 336"/>
                <a:gd name="T13" fmla="*/ 0 h 1604"/>
                <a:gd name="T14" fmla="*/ 336 w 336"/>
                <a:gd name="T15" fmla="*/ 1604 h 1604"/>
              </a:gdLst>
              <a:ahLst/>
              <a:cxnLst>
                <a:cxn ang="T8">
                  <a:pos x="T0" y="T1"/>
                </a:cxn>
                <a:cxn ang="T9">
                  <a:pos x="T2" y="T3"/>
                </a:cxn>
                <a:cxn ang="T10">
                  <a:pos x="T4" y="T5"/>
                </a:cxn>
                <a:cxn ang="T11">
                  <a:pos x="T6" y="T7"/>
                </a:cxn>
              </a:cxnLst>
              <a:rect l="T12" t="T13" r="T14" b="T15"/>
              <a:pathLst>
                <a:path w="336" h="1604">
                  <a:moveTo>
                    <a:pt x="335" y="635"/>
                  </a:moveTo>
                  <a:lnTo>
                    <a:pt x="0" y="0"/>
                  </a:lnTo>
                  <a:lnTo>
                    <a:pt x="335" y="1603"/>
                  </a:lnTo>
                  <a:lnTo>
                    <a:pt x="335" y="635"/>
                  </a:lnTo>
                </a:path>
              </a:pathLst>
            </a:custGeom>
            <a:solidFill>
              <a:schemeClr val="accent1">
                <a:lumMod val="75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39" name="Freeform 11"/>
            <p:cNvSpPr>
              <a:spLocks/>
            </p:cNvSpPr>
            <p:nvPr/>
          </p:nvSpPr>
          <p:spPr bwMode="auto">
            <a:xfrm>
              <a:off x="3244" y="3149"/>
              <a:ext cx="1929" cy="966"/>
            </a:xfrm>
            <a:custGeom>
              <a:avLst/>
              <a:gdLst>
                <a:gd name="T0" fmla="*/ 0 w 1929"/>
                <a:gd name="T1" fmla="*/ 965 h 966"/>
                <a:gd name="T2" fmla="*/ 0 w 1929"/>
                <a:gd name="T3" fmla="*/ 0 h 966"/>
                <a:gd name="T4" fmla="*/ 1928 w 1929"/>
                <a:gd name="T5" fmla="*/ 0 h 966"/>
                <a:gd name="T6" fmla="*/ 1928 w 1929"/>
                <a:gd name="T7" fmla="*/ 965 h 966"/>
                <a:gd name="T8" fmla="*/ 0 w 1929"/>
                <a:gd name="T9" fmla="*/ 965 h 966"/>
                <a:gd name="T10" fmla="*/ 0 60000 65536"/>
                <a:gd name="T11" fmla="*/ 0 60000 65536"/>
                <a:gd name="T12" fmla="*/ 0 60000 65536"/>
                <a:gd name="T13" fmla="*/ 0 60000 65536"/>
                <a:gd name="T14" fmla="*/ 0 60000 65536"/>
                <a:gd name="T15" fmla="*/ 0 w 1929"/>
                <a:gd name="T16" fmla="*/ 0 h 966"/>
                <a:gd name="T17" fmla="*/ 1929 w 1929"/>
                <a:gd name="T18" fmla="*/ 966 h 966"/>
              </a:gdLst>
              <a:ahLst/>
              <a:cxnLst>
                <a:cxn ang="T10">
                  <a:pos x="T0" y="T1"/>
                </a:cxn>
                <a:cxn ang="T11">
                  <a:pos x="T2" y="T3"/>
                </a:cxn>
                <a:cxn ang="T12">
                  <a:pos x="T4" y="T5"/>
                </a:cxn>
                <a:cxn ang="T13">
                  <a:pos x="T6" y="T7"/>
                </a:cxn>
                <a:cxn ang="T14">
                  <a:pos x="T8" y="T9"/>
                </a:cxn>
              </a:cxnLst>
              <a:rect l="T15" t="T16" r="T17" b="T18"/>
              <a:pathLst>
                <a:path w="1929" h="966">
                  <a:moveTo>
                    <a:pt x="0" y="965"/>
                  </a:moveTo>
                  <a:lnTo>
                    <a:pt x="0" y="0"/>
                  </a:lnTo>
                  <a:lnTo>
                    <a:pt x="1928" y="0"/>
                  </a:lnTo>
                  <a:lnTo>
                    <a:pt x="1928" y="965"/>
                  </a:lnTo>
                  <a:lnTo>
                    <a:pt x="0" y="965"/>
                  </a:lnTo>
                </a:path>
              </a:pathLst>
            </a:custGeom>
            <a:solidFill>
              <a:schemeClr val="accent1">
                <a:lumMod val="75000"/>
              </a:schemeClr>
            </a:solidFill>
            <a:ln w="12699" cap="rnd">
              <a:solidFill>
                <a:srgbClr val="000000"/>
              </a:solidFill>
              <a:round/>
              <a:headEnd/>
              <a:tailEnd/>
            </a:ln>
          </p:spPr>
          <p:txBody>
            <a:bodyPr/>
            <a:lstStyle/>
            <a:p>
              <a:pPr fontAlgn="auto">
                <a:spcBef>
                  <a:spcPts val="0"/>
                </a:spcBef>
                <a:spcAft>
                  <a:spcPts val="0"/>
                </a:spcAft>
                <a:defRPr/>
              </a:pPr>
              <a:endParaRPr lang="en-US" dirty="0">
                <a:latin typeface="+mn-lt"/>
              </a:endParaRPr>
            </a:p>
          </p:txBody>
        </p:sp>
        <p:sp>
          <p:nvSpPr>
            <p:cNvPr id="48140" name="Rectangle 12"/>
            <p:cNvSpPr>
              <a:spLocks noChangeArrowheads="1"/>
            </p:cNvSpPr>
            <p:nvPr/>
          </p:nvSpPr>
          <p:spPr bwMode="auto">
            <a:xfrm>
              <a:off x="1917" y="889"/>
              <a:ext cx="1974" cy="894"/>
            </a:xfrm>
            <a:prstGeom prst="rect">
              <a:avLst/>
            </a:prstGeom>
            <a:noFill/>
            <a:ln w="12699">
              <a:noFill/>
              <a:miter lim="800000"/>
              <a:headEnd/>
              <a:tailEnd/>
            </a:ln>
          </p:spPr>
          <p:txBody>
            <a:bodyPr lIns="90488" tIns="44450" rIns="90488" bIns="44450">
              <a:spAutoFit/>
            </a:bodyPr>
            <a:lstStyle/>
            <a:p>
              <a:pPr algn="ctr" eaLnBrk="0" fontAlgn="auto" hangingPunct="0">
                <a:lnSpc>
                  <a:spcPct val="90000"/>
                </a:lnSpc>
                <a:spcBef>
                  <a:spcPct val="50000"/>
                </a:spcBef>
                <a:spcAft>
                  <a:spcPts val="0"/>
                </a:spcAft>
                <a:defRPr/>
              </a:pPr>
              <a:r>
                <a:rPr lang="en-US" sz="3200" b="1" dirty="0">
                  <a:solidFill>
                    <a:srgbClr val="FFFFFF"/>
                  </a:solidFill>
                  <a:effectLst>
                    <a:outerShdw blurRad="38100" dist="38100" dir="2700000" algn="tl">
                      <a:srgbClr val="000000">
                        <a:alpha val="43137"/>
                      </a:srgbClr>
                    </a:outerShdw>
                  </a:effectLst>
                  <a:latin typeface="+mn-lt"/>
                </a:rPr>
                <a:t>Preference over common stock</a:t>
              </a:r>
            </a:p>
          </p:txBody>
        </p:sp>
        <p:sp>
          <p:nvSpPr>
            <p:cNvPr id="48141" name="Rectangle 13"/>
            <p:cNvSpPr>
              <a:spLocks noChangeArrowheads="1"/>
            </p:cNvSpPr>
            <p:nvPr/>
          </p:nvSpPr>
          <p:spPr bwMode="auto">
            <a:xfrm>
              <a:off x="573" y="3193"/>
              <a:ext cx="1974" cy="894"/>
            </a:xfrm>
            <a:prstGeom prst="rect">
              <a:avLst/>
            </a:prstGeom>
            <a:noFill/>
            <a:ln w="12699">
              <a:noFill/>
              <a:miter lim="800000"/>
              <a:headEnd/>
              <a:tailEnd/>
            </a:ln>
          </p:spPr>
          <p:txBody>
            <a:bodyPr lIns="90488" tIns="44450" rIns="90488" bIns="44450">
              <a:spAutoFit/>
            </a:bodyPr>
            <a:lstStyle/>
            <a:p>
              <a:pPr algn="ctr" eaLnBrk="0" fontAlgn="auto" hangingPunct="0">
                <a:lnSpc>
                  <a:spcPct val="90000"/>
                </a:lnSpc>
                <a:spcBef>
                  <a:spcPct val="50000"/>
                </a:spcBef>
                <a:spcAft>
                  <a:spcPts val="0"/>
                </a:spcAft>
                <a:defRPr/>
              </a:pPr>
              <a:r>
                <a:rPr lang="en-US" sz="3200" b="1" dirty="0">
                  <a:solidFill>
                    <a:srgbClr val="FFFFFF"/>
                  </a:solidFill>
                  <a:effectLst>
                    <a:outerShdw blurRad="38100" dist="38100" dir="2700000" algn="tl">
                      <a:srgbClr val="000000">
                        <a:alpha val="43137"/>
                      </a:srgbClr>
                    </a:outerShdw>
                  </a:effectLst>
                  <a:latin typeface="+mn-lt"/>
                </a:rPr>
                <a:t>Usually has</a:t>
              </a:r>
              <a:br>
                <a:rPr lang="en-US" sz="3200" b="1" dirty="0">
                  <a:solidFill>
                    <a:srgbClr val="FFFFFF"/>
                  </a:solidFill>
                  <a:effectLst>
                    <a:outerShdw blurRad="38100" dist="38100" dir="2700000" algn="tl">
                      <a:srgbClr val="000000">
                        <a:alpha val="43137"/>
                      </a:srgbClr>
                    </a:outerShdw>
                  </a:effectLst>
                  <a:latin typeface="+mn-lt"/>
                </a:rPr>
              </a:br>
              <a:r>
                <a:rPr lang="en-US" sz="3200" b="1" dirty="0">
                  <a:solidFill>
                    <a:srgbClr val="FFFFFF"/>
                  </a:solidFill>
                  <a:effectLst>
                    <a:outerShdw blurRad="38100" dist="38100" dir="2700000" algn="tl">
                      <a:srgbClr val="000000">
                        <a:alpha val="43137"/>
                      </a:srgbClr>
                    </a:outerShdw>
                  </a:effectLst>
                  <a:latin typeface="+mn-lt"/>
                </a:rPr>
                <a:t>no voting rights</a:t>
              </a:r>
              <a:endParaRPr lang="en-US" sz="3200" b="1" dirty="0">
                <a:effectLst>
                  <a:outerShdw blurRad="38100" dist="38100" dir="2700000" algn="tl">
                    <a:srgbClr val="000000">
                      <a:alpha val="43137"/>
                    </a:srgbClr>
                  </a:outerShdw>
                </a:effectLst>
                <a:latin typeface="+mn-lt"/>
              </a:endParaRPr>
            </a:p>
          </p:txBody>
        </p:sp>
        <p:sp>
          <p:nvSpPr>
            <p:cNvPr id="48142" name="Rectangle 14"/>
            <p:cNvSpPr>
              <a:spLocks noChangeArrowheads="1"/>
            </p:cNvSpPr>
            <p:nvPr/>
          </p:nvSpPr>
          <p:spPr bwMode="auto">
            <a:xfrm>
              <a:off x="3261" y="3193"/>
              <a:ext cx="1974" cy="894"/>
            </a:xfrm>
            <a:prstGeom prst="rect">
              <a:avLst/>
            </a:prstGeom>
            <a:noFill/>
            <a:ln w="12699">
              <a:noFill/>
              <a:miter lim="800000"/>
              <a:headEnd/>
              <a:tailEnd/>
            </a:ln>
          </p:spPr>
          <p:txBody>
            <a:bodyPr lIns="90488" tIns="44450" rIns="90488" bIns="44450">
              <a:spAutoFit/>
            </a:bodyPr>
            <a:lstStyle/>
            <a:p>
              <a:pPr algn="ctr" eaLnBrk="0" fontAlgn="auto" hangingPunct="0">
                <a:lnSpc>
                  <a:spcPct val="90000"/>
                </a:lnSpc>
                <a:spcBef>
                  <a:spcPct val="50000"/>
                </a:spcBef>
                <a:spcAft>
                  <a:spcPts val="0"/>
                </a:spcAft>
                <a:defRPr/>
              </a:pPr>
              <a:r>
                <a:rPr lang="en-US" sz="3200" b="1" dirty="0">
                  <a:solidFill>
                    <a:srgbClr val="FFFFFF"/>
                  </a:solidFill>
                  <a:effectLst>
                    <a:outerShdw blurRad="38100" dist="38100" dir="2700000" algn="tl">
                      <a:srgbClr val="000000">
                        <a:alpha val="43137"/>
                      </a:srgbClr>
                    </a:outerShdw>
                  </a:effectLst>
                  <a:latin typeface="+mn-lt"/>
                </a:rPr>
                <a:t>Usually has a fixed dividend rate</a:t>
              </a:r>
            </a:p>
          </p:txBody>
        </p:sp>
      </p:grpSp>
      <p:sp>
        <p:nvSpPr>
          <p:cNvPr id="69635" name="TextBox 1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C97EE31F-23EA-4F88-87BB-FC0B83D95005}" type="slidenum">
              <a:rPr lang="en-US" sz="1000"/>
              <a:pPr algn="r"/>
              <a:t>27</a:t>
            </a:fld>
            <a:endParaRPr lang="en-US" sz="10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sz="3600" dirty="0" smtClean="0"/>
              <a:t>International Perspective—</a:t>
            </a:r>
            <a:br>
              <a:rPr lang="en-US" sz="3600" dirty="0" smtClean="0"/>
            </a:br>
            <a:r>
              <a:rPr lang="en-US" sz="3600" dirty="0" smtClean="0"/>
              <a:t>what’s in a name?</a:t>
            </a:r>
          </a:p>
        </p:txBody>
      </p:sp>
      <p:pic>
        <p:nvPicPr>
          <p:cNvPr id="71682"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696200" y="361950"/>
            <a:ext cx="1263650" cy="1390650"/>
          </a:xfrm>
          <a:prstGeom prst="rect">
            <a:avLst/>
          </a:prstGeom>
          <a:noFill/>
          <a:ln w="9525">
            <a:noFill/>
            <a:miter lim="800000"/>
            <a:headEnd/>
            <a:tailEnd/>
          </a:ln>
        </p:spPr>
      </p:pic>
      <p:sp>
        <p:nvSpPr>
          <p:cNvPr id="8" name="TextBox 7"/>
          <p:cNvSpPr txBox="1"/>
          <p:nvPr/>
        </p:nvSpPr>
        <p:spPr>
          <a:xfrm>
            <a:off x="211138" y="2370138"/>
            <a:ext cx="8610600" cy="830262"/>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400" dirty="0">
                <a:latin typeface="+mn-lt"/>
              </a:rPr>
              <a:t>US GAAP and IFRS use different words to describe</a:t>
            </a:r>
            <a:br>
              <a:rPr lang="en-US" sz="2400" dirty="0">
                <a:latin typeface="+mn-lt"/>
              </a:rPr>
            </a:br>
            <a:r>
              <a:rPr lang="en-US" sz="2400" dirty="0">
                <a:latin typeface="+mn-lt"/>
              </a:rPr>
              <a:t>the same corporate equity accounts.</a:t>
            </a:r>
            <a:endParaRPr lang="en-US" sz="2400" dirty="0">
              <a:latin typeface="Arial" pitchFamily="34" charset="0"/>
              <a:cs typeface="Arial" pitchFamily="34" charset="0"/>
            </a:endParaRPr>
          </a:p>
        </p:txBody>
      </p:sp>
      <p:sp>
        <p:nvSpPr>
          <p:cNvPr id="71684" name="TextBox 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3AE46FA-4258-4C26-B60C-4C336C58615A}" type="slidenum">
              <a:rPr lang="en-US" sz="1000"/>
              <a:pPr algn="r"/>
              <a:t>28</a:t>
            </a:fld>
            <a:endParaRPr lang="en-US" sz="1000"/>
          </a:p>
        </p:txBody>
      </p:sp>
      <p:pic>
        <p:nvPicPr>
          <p:cNvPr id="71685" name="Picture 1"/>
          <p:cNvPicPr>
            <a:picLocks noChangeAspect="1" noChangeArrowheads="1"/>
          </p:cNvPicPr>
          <p:nvPr/>
        </p:nvPicPr>
        <p:blipFill>
          <a:blip r:embed="rId4"/>
          <a:srcRect/>
          <a:stretch>
            <a:fillRect/>
          </a:stretch>
        </p:blipFill>
        <p:spPr bwMode="auto">
          <a:xfrm>
            <a:off x="1535113" y="3703638"/>
            <a:ext cx="5851525" cy="21637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04800" y="1600200"/>
            <a:ext cx="8534400" cy="3276600"/>
          </a:xfrm>
          <a:solidFill>
            <a:srgbClr val="DDDDDD"/>
          </a:solidFill>
          <a:ln w="28575">
            <a:solidFill>
              <a:srgbClr val="000000"/>
            </a:solidFill>
          </a:ln>
          <a:effectLst>
            <a:outerShdw dist="71842" dir="2700000" algn="ctr" rotWithShape="0">
              <a:schemeClr val="tx1"/>
            </a:outerShdw>
          </a:effectLst>
        </p:spPr>
        <p:txBody>
          <a:bodyPr lIns="90488" tIns="44450" rIns="90488" bIns="44450" rtlCol="0">
            <a:normAutofit/>
          </a:bodyPr>
          <a:lstStyle/>
          <a:p>
            <a:pPr fontAlgn="auto">
              <a:spcBef>
                <a:spcPct val="50000"/>
              </a:spcBef>
              <a:buClr>
                <a:schemeClr val="tx1"/>
              </a:buClr>
              <a:buFont typeface="Wingdings" pitchFamily="2" charset="2"/>
              <a:buNone/>
              <a:defRPr/>
            </a:pPr>
            <a:r>
              <a:rPr lang="en-US" sz="2800" dirty="0">
                <a:sym typeface="Wingdings" pitchFamily="2" charset="2"/>
              </a:rPr>
              <a:t></a:t>
            </a:r>
            <a:r>
              <a:rPr lang="en-US" sz="2800" dirty="0">
                <a:solidFill>
                  <a:srgbClr val="C00000"/>
                </a:solidFill>
              </a:rPr>
              <a:t>Current Dividend Preference</a:t>
            </a:r>
            <a:r>
              <a:rPr lang="en-US" sz="2800" dirty="0" smtClean="0">
                <a:solidFill>
                  <a:srgbClr val="C00000"/>
                </a:solidFill>
              </a:rPr>
              <a:t>: </a:t>
            </a:r>
            <a:r>
              <a:rPr lang="en-US" sz="2800" dirty="0" smtClean="0">
                <a:solidFill>
                  <a:srgbClr val="000000"/>
                </a:solidFill>
              </a:rPr>
              <a:t>The </a:t>
            </a:r>
            <a:r>
              <a:rPr lang="en-US" sz="2800" dirty="0">
                <a:solidFill>
                  <a:srgbClr val="000000"/>
                </a:solidFill>
              </a:rPr>
              <a:t>current preferred dividends must be paid before paying any dividends to common </a:t>
            </a:r>
            <a:r>
              <a:rPr lang="en-US" sz="2800" dirty="0" smtClean="0">
                <a:solidFill>
                  <a:srgbClr val="000000"/>
                </a:solidFill>
              </a:rPr>
              <a:t>stock stockholders.</a:t>
            </a:r>
            <a:endParaRPr lang="en-US" sz="2800" dirty="0">
              <a:solidFill>
                <a:srgbClr val="000000"/>
              </a:solidFill>
            </a:endParaRPr>
          </a:p>
          <a:p>
            <a:pPr fontAlgn="auto">
              <a:spcBef>
                <a:spcPct val="50000"/>
              </a:spcBef>
              <a:buClr>
                <a:schemeClr val="tx1"/>
              </a:buClr>
              <a:buFont typeface="Wingdings" pitchFamily="2" charset="2"/>
              <a:buNone/>
              <a:defRPr/>
            </a:pPr>
            <a:r>
              <a:rPr lang="en-US" sz="2800" dirty="0">
                <a:sym typeface="Wingdings" pitchFamily="2" charset="2"/>
              </a:rPr>
              <a:t></a:t>
            </a:r>
            <a:r>
              <a:rPr lang="en-US" sz="2800" dirty="0">
                <a:solidFill>
                  <a:srgbClr val="C00000"/>
                </a:solidFill>
              </a:rPr>
              <a:t>Cumulative Dividend Preference</a:t>
            </a:r>
            <a:r>
              <a:rPr lang="en-US" sz="2800" dirty="0" smtClean="0">
                <a:solidFill>
                  <a:srgbClr val="C00000"/>
                </a:solidFill>
              </a:rPr>
              <a:t>: </a:t>
            </a:r>
            <a:r>
              <a:rPr lang="en-US" sz="2800" dirty="0" smtClean="0">
                <a:solidFill>
                  <a:srgbClr val="000000"/>
                </a:solidFill>
              </a:rPr>
              <a:t>Any </a:t>
            </a:r>
            <a:r>
              <a:rPr lang="en-US" sz="2800" dirty="0">
                <a:solidFill>
                  <a:srgbClr val="000000"/>
                </a:solidFill>
              </a:rPr>
              <a:t>unpaid dividends from previous years</a:t>
            </a:r>
            <a:r>
              <a:rPr lang="en-US" sz="2800" dirty="0"/>
              <a:t> (</a:t>
            </a:r>
            <a:r>
              <a:rPr lang="en-US" sz="2800" dirty="0">
                <a:solidFill>
                  <a:srgbClr val="C00000"/>
                </a:solidFill>
              </a:rPr>
              <a:t>dividends in arrears</a:t>
            </a:r>
            <a:r>
              <a:rPr lang="en-US" sz="2800" dirty="0"/>
              <a:t>) </a:t>
            </a:r>
            <a:r>
              <a:rPr lang="en-US" sz="2800" dirty="0">
                <a:solidFill>
                  <a:srgbClr val="000000"/>
                </a:solidFill>
              </a:rPr>
              <a:t>must be paid before common dividends are paid.</a:t>
            </a:r>
            <a:endParaRPr lang="en-US" sz="2800" dirty="0"/>
          </a:p>
        </p:txBody>
      </p:sp>
      <p:sp>
        <p:nvSpPr>
          <p:cNvPr id="41987" name="Rectangle 5"/>
          <p:cNvSpPr>
            <a:spLocks noGrp="1" noChangeArrowheads="1"/>
          </p:cNvSpPr>
          <p:nvPr>
            <p:ph type="title"/>
          </p:nvPr>
        </p:nvSpPr>
        <p:spPr/>
        <p:txBody>
          <a:bodyPr/>
          <a:lstStyle/>
          <a:p>
            <a:pPr fontAlgn="auto">
              <a:spcAft>
                <a:spcPts val="0"/>
              </a:spcAft>
              <a:defRPr/>
            </a:pPr>
            <a:r>
              <a:rPr lang="en-US" sz="3600" dirty="0" smtClean="0">
                <a:solidFill>
                  <a:schemeClr val="tx1"/>
                </a:solidFill>
              </a:rPr>
              <a:t>Dividends on Preferred Stock</a:t>
            </a:r>
          </a:p>
        </p:txBody>
      </p:sp>
      <p:sp>
        <p:nvSpPr>
          <p:cNvPr id="5" name="Rectangle 4"/>
          <p:cNvSpPr>
            <a:spLocks noChangeArrowheads="1"/>
          </p:cNvSpPr>
          <p:nvPr/>
        </p:nvSpPr>
        <p:spPr bwMode="auto">
          <a:xfrm>
            <a:off x="73025" y="5205413"/>
            <a:ext cx="8777288" cy="890587"/>
          </a:xfrm>
          <a:prstGeom prst="rect">
            <a:avLst/>
          </a:prstGeom>
          <a:solidFill>
            <a:schemeClr val="accent4">
              <a:lumMod val="40000"/>
              <a:lumOff val="60000"/>
            </a:schemeClr>
          </a:solidFill>
          <a:ln w="38100">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600" b="1" dirty="0">
                <a:solidFill>
                  <a:srgbClr val="000000"/>
                </a:solidFill>
                <a:latin typeface="+mn-lt"/>
              </a:rPr>
              <a:t>If the preferred stock is</a:t>
            </a:r>
            <a:r>
              <a:rPr lang="en-US" sz="2600" b="1" dirty="0">
                <a:solidFill>
                  <a:srgbClr val="DC0081"/>
                </a:solidFill>
                <a:latin typeface="+mn-lt"/>
              </a:rPr>
              <a:t> </a:t>
            </a:r>
            <a:r>
              <a:rPr lang="en-US" sz="2600" b="1" dirty="0">
                <a:solidFill>
                  <a:srgbClr val="C00000"/>
                </a:solidFill>
                <a:latin typeface="+mn-lt"/>
              </a:rPr>
              <a:t>noncumulative</a:t>
            </a:r>
            <a:r>
              <a:rPr lang="en-US" sz="2600" b="1" dirty="0">
                <a:solidFill>
                  <a:srgbClr val="000000"/>
                </a:solidFill>
                <a:latin typeface="+mn-lt"/>
              </a:rPr>
              <a:t>, any dividends not declared in previous years are</a:t>
            </a:r>
            <a:r>
              <a:rPr lang="en-US" sz="2600" b="1" dirty="0">
                <a:solidFill>
                  <a:srgbClr val="FF3300"/>
                </a:solidFill>
                <a:latin typeface="+mn-lt"/>
              </a:rPr>
              <a:t> </a:t>
            </a:r>
            <a:r>
              <a:rPr lang="en-US" sz="2600" b="1" dirty="0">
                <a:solidFill>
                  <a:srgbClr val="C00000"/>
                </a:solidFill>
                <a:latin typeface="+mn-lt"/>
              </a:rPr>
              <a:t>lost</a:t>
            </a:r>
            <a:r>
              <a:rPr lang="en-US" sz="2600" b="1" dirty="0">
                <a:solidFill>
                  <a:srgbClr val="DC0081"/>
                </a:solidFill>
                <a:latin typeface="+mn-lt"/>
              </a:rPr>
              <a:t> </a:t>
            </a:r>
            <a:r>
              <a:rPr lang="en-US" sz="2600" b="1" dirty="0">
                <a:solidFill>
                  <a:srgbClr val="000000"/>
                </a:solidFill>
                <a:latin typeface="+mn-lt"/>
              </a:rPr>
              <a:t>permanently</a:t>
            </a:r>
            <a:r>
              <a:rPr lang="en-US" sz="2600" b="1" dirty="0">
                <a:solidFill>
                  <a:srgbClr val="000000"/>
                </a:solidFill>
                <a:latin typeface="+mn-lt"/>
              </a:rPr>
              <a:t>. </a:t>
            </a:r>
            <a:endParaRPr lang="en-US" sz="2600" b="1" dirty="0">
              <a:solidFill>
                <a:srgbClr val="000000"/>
              </a:solidFill>
              <a:latin typeface="+mn-lt"/>
            </a:endParaRPr>
          </a:p>
        </p:txBody>
      </p:sp>
      <p:sp>
        <p:nvSpPr>
          <p:cNvPr id="73732" name="TextBox 5"/>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7127422-DB5C-4363-BC7D-DC84646316CF}" type="slidenum">
              <a:rPr lang="en-US" sz="1000"/>
              <a:pPr algn="r"/>
              <a:t>29</a:t>
            </a:fld>
            <a:endParaRPr lang="en-US" sz="10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3"/>
          <p:cNvSpPr>
            <a:spLocks noGrp="1" noChangeArrowheads="1"/>
          </p:cNvSpPr>
          <p:nvPr>
            <p:ph type="title"/>
          </p:nvPr>
        </p:nvSpPr>
        <p:spPr/>
        <p:txBody>
          <a:bodyPr/>
          <a:lstStyle/>
          <a:p>
            <a:pPr fontAlgn="auto">
              <a:spcAft>
                <a:spcPts val="0"/>
              </a:spcAft>
              <a:defRPr/>
            </a:pPr>
            <a:r>
              <a:rPr lang="en-US" sz="3600" dirty="0" smtClean="0"/>
              <a:t>Ownership of a Corporation</a:t>
            </a:r>
          </a:p>
        </p:txBody>
      </p:sp>
      <p:grpSp>
        <p:nvGrpSpPr>
          <p:cNvPr id="2" name="Group 32"/>
          <p:cNvGrpSpPr>
            <a:grpSpLocks/>
          </p:cNvGrpSpPr>
          <p:nvPr/>
        </p:nvGrpSpPr>
        <p:grpSpPr bwMode="auto">
          <a:xfrm>
            <a:off x="4948238" y="1695450"/>
            <a:ext cx="4014787" cy="4933950"/>
            <a:chOff x="3117" y="900"/>
            <a:chExt cx="2529" cy="3108"/>
          </a:xfrm>
        </p:grpSpPr>
        <p:sp>
          <p:nvSpPr>
            <p:cNvPr id="78858" name="Rectangle 7"/>
            <p:cNvSpPr>
              <a:spLocks noChangeArrowheads="1"/>
            </p:cNvSpPr>
            <p:nvPr/>
          </p:nvSpPr>
          <p:spPr bwMode="auto">
            <a:xfrm>
              <a:off x="3117" y="900"/>
              <a:ext cx="2529" cy="677"/>
            </a:xfrm>
            <a:prstGeom prst="rect">
              <a:avLst/>
            </a:prstGeom>
            <a:noFill/>
            <a:ln w="12699">
              <a:noFill/>
              <a:miter lim="800000"/>
              <a:headEnd/>
              <a:tailEnd/>
            </a:ln>
          </p:spPr>
          <p:txBody>
            <a:bodyPr lIns="90488" tIns="44450" rIns="90488" bIns="44450">
              <a:spAutoFit/>
            </a:bodyPr>
            <a:lstStyle/>
            <a:p>
              <a:pPr algn="ctr" eaLnBrk="0" hangingPunct="0">
                <a:spcBef>
                  <a:spcPct val="20000"/>
                </a:spcBef>
                <a:buClr>
                  <a:schemeClr val="tx1"/>
                </a:buClr>
                <a:buFont typeface="Wingdings" pitchFamily="2" charset="2"/>
                <a:buNone/>
              </a:pPr>
              <a:r>
                <a:rPr lang="en-US" sz="3200" b="1"/>
                <a:t> </a:t>
              </a:r>
              <a:r>
                <a:rPr lang="en-US" sz="3200" b="1">
                  <a:sym typeface="Wingdings" pitchFamily="2" charset="2"/>
                </a:rPr>
                <a:t></a:t>
              </a:r>
              <a:r>
                <a:rPr lang="en-US" sz="3200" b="1"/>
                <a:t>Voting (in person or by </a:t>
              </a:r>
              <a:r>
                <a:rPr lang="en-US" sz="3200" b="1">
                  <a:solidFill>
                    <a:srgbClr val="C00000"/>
                  </a:solidFill>
                </a:rPr>
                <a:t>proxy</a:t>
              </a:r>
              <a:r>
                <a:rPr lang="en-US" sz="3200" b="1"/>
                <a:t>).</a:t>
              </a:r>
            </a:p>
          </p:txBody>
        </p:sp>
        <p:sp>
          <p:nvSpPr>
            <p:cNvPr id="78859" name="Rectangle 8"/>
            <p:cNvSpPr>
              <a:spLocks noChangeArrowheads="1"/>
            </p:cNvSpPr>
            <p:nvPr/>
          </p:nvSpPr>
          <p:spPr bwMode="auto">
            <a:xfrm>
              <a:off x="3117" y="1668"/>
              <a:ext cx="2529" cy="987"/>
            </a:xfrm>
            <a:prstGeom prst="rect">
              <a:avLst/>
            </a:prstGeom>
            <a:noFill/>
            <a:ln w="12699">
              <a:noFill/>
              <a:miter lim="800000"/>
              <a:headEnd/>
              <a:tailEnd/>
            </a:ln>
          </p:spPr>
          <p:txBody>
            <a:bodyPr lIns="90488" tIns="44450" rIns="90488" bIns="44450">
              <a:spAutoFit/>
            </a:bodyPr>
            <a:lstStyle/>
            <a:p>
              <a:pPr algn="ctr" eaLnBrk="0" hangingPunct="0">
                <a:spcBef>
                  <a:spcPct val="20000"/>
                </a:spcBef>
                <a:buClr>
                  <a:schemeClr val="tx1"/>
                </a:buClr>
                <a:buFont typeface="Wingdings" pitchFamily="2" charset="2"/>
                <a:buNone/>
              </a:pPr>
              <a:r>
                <a:rPr lang="en-US" sz="3200" b="1">
                  <a:sym typeface="Wingdings" pitchFamily="2" charset="2"/>
                </a:rPr>
                <a:t></a:t>
              </a:r>
              <a:r>
                <a:rPr lang="en-US" sz="3200" b="1"/>
                <a:t> Proportionate distributions of profits (dividends).</a:t>
              </a:r>
            </a:p>
          </p:txBody>
        </p:sp>
        <p:sp>
          <p:nvSpPr>
            <p:cNvPr id="78860" name="Rectangle 9"/>
            <p:cNvSpPr>
              <a:spLocks noChangeArrowheads="1"/>
            </p:cNvSpPr>
            <p:nvPr/>
          </p:nvSpPr>
          <p:spPr bwMode="auto">
            <a:xfrm>
              <a:off x="3117" y="2724"/>
              <a:ext cx="2529" cy="1284"/>
            </a:xfrm>
            <a:prstGeom prst="rect">
              <a:avLst/>
            </a:prstGeom>
            <a:noFill/>
            <a:ln w="12699">
              <a:noFill/>
              <a:miter lim="800000"/>
              <a:headEnd/>
              <a:tailEnd/>
            </a:ln>
          </p:spPr>
          <p:txBody>
            <a:bodyPr lIns="90488" tIns="44450" rIns="90488" bIns="44450">
              <a:spAutoFit/>
            </a:bodyPr>
            <a:lstStyle/>
            <a:p>
              <a:pPr algn="ctr" eaLnBrk="0" hangingPunct="0">
                <a:spcBef>
                  <a:spcPct val="20000"/>
                </a:spcBef>
                <a:buClr>
                  <a:schemeClr val="tx1"/>
                </a:buClr>
                <a:buFont typeface="Wingdings" pitchFamily="2" charset="2"/>
                <a:buNone/>
              </a:pPr>
              <a:r>
                <a:rPr lang="en-US" sz="3200" b="1"/>
                <a:t> </a:t>
              </a:r>
              <a:r>
                <a:rPr lang="en-US" sz="3200" b="1">
                  <a:sym typeface="Wingdings" pitchFamily="2" charset="2"/>
                </a:rPr>
                <a:t> </a:t>
              </a:r>
              <a:r>
                <a:rPr lang="en-US" sz="3200" b="1"/>
                <a:t>Proportionate distributions of assets in a liquidation.</a:t>
              </a:r>
            </a:p>
          </p:txBody>
        </p:sp>
      </p:grpSp>
      <p:grpSp>
        <p:nvGrpSpPr>
          <p:cNvPr id="5" name="Group 30"/>
          <p:cNvGrpSpPr>
            <a:grpSpLocks/>
          </p:cNvGrpSpPr>
          <p:nvPr/>
        </p:nvGrpSpPr>
        <p:grpSpPr bwMode="auto">
          <a:xfrm>
            <a:off x="3529013" y="2305050"/>
            <a:ext cx="1463675" cy="3113088"/>
            <a:chOff x="2223" y="1284"/>
            <a:chExt cx="922" cy="1961"/>
          </a:xfrm>
        </p:grpSpPr>
        <p:cxnSp>
          <p:nvCxnSpPr>
            <p:cNvPr id="78855" name="AutoShape 27"/>
            <p:cNvCxnSpPr>
              <a:cxnSpLocks noChangeShapeType="1"/>
            </p:cNvCxnSpPr>
            <p:nvPr/>
          </p:nvCxnSpPr>
          <p:spPr bwMode="auto">
            <a:xfrm flipV="1">
              <a:off x="2223" y="1284"/>
              <a:ext cx="922" cy="921"/>
            </a:xfrm>
            <a:prstGeom prst="bentConnector3">
              <a:avLst>
                <a:gd name="adj1" fmla="val 50000"/>
              </a:avLst>
            </a:prstGeom>
            <a:noFill/>
            <a:ln w="38100">
              <a:solidFill>
                <a:schemeClr val="tx1"/>
              </a:solidFill>
              <a:miter lim="800000"/>
              <a:headEnd/>
              <a:tailEnd type="triangle" w="med" len="med"/>
            </a:ln>
          </p:spPr>
        </p:cxnSp>
        <p:cxnSp>
          <p:nvCxnSpPr>
            <p:cNvPr id="78856" name="AutoShape 28"/>
            <p:cNvCxnSpPr>
              <a:cxnSpLocks noChangeShapeType="1"/>
              <a:endCxn id="78859" idx="1"/>
            </p:cNvCxnSpPr>
            <p:nvPr/>
          </p:nvCxnSpPr>
          <p:spPr bwMode="auto">
            <a:xfrm>
              <a:off x="2256" y="2208"/>
              <a:ext cx="861" cy="2"/>
            </a:xfrm>
            <a:prstGeom prst="bentConnector3">
              <a:avLst>
                <a:gd name="adj1" fmla="val 50000"/>
              </a:avLst>
            </a:prstGeom>
            <a:noFill/>
            <a:ln w="38100">
              <a:solidFill>
                <a:schemeClr val="tx1"/>
              </a:solidFill>
              <a:miter lim="800000"/>
              <a:headEnd/>
              <a:tailEnd type="triangle" w="med" len="med"/>
            </a:ln>
          </p:spPr>
        </p:cxnSp>
        <p:cxnSp>
          <p:nvCxnSpPr>
            <p:cNvPr id="78857" name="AutoShape 29"/>
            <p:cNvCxnSpPr>
              <a:cxnSpLocks noChangeShapeType="1"/>
              <a:endCxn id="78860" idx="1"/>
            </p:cNvCxnSpPr>
            <p:nvPr/>
          </p:nvCxnSpPr>
          <p:spPr bwMode="auto">
            <a:xfrm>
              <a:off x="2256" y="2208"/>
              <a:ext cx="861" cy="1037"/>
            </a:xfrm>
            <a:prstGeom prst="bentConnector3">
              <a:avLst>
                <a:gd name="adj1" fmla="val 50000"/>
              </a:avLst>
            </a:prstGeom>
            <a:noFill/>
            <a:ln w="38100">
              <a:solidFill>
                <a:schemeClr val="tx1"/>
              </a:solidFill>
              <a:miter lim="800000"/>
              <a:headEnd/>
              <a:tailEnd type="triangle" w="med" len="med"/>
            </a:ln>
          </p:spPr>
        </p:cxnSp>
      </p:grpSp>
      <p:sp>
        <p:nvSpPr>
          <p:cNvPr id="78852" name="TextBox 1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04AE7440-24F4-44BB-89CB-8853AE2D22D7}" type="slidenum">
              <a:rPr lang="en-US" sz="1000"/>
              <a:pPr algn="r"/>
              <a:t>3</a:t>
            </a:fld>
            <a:endParaRPr lang="en-US" sz="1000"/>
          </a:p>
        </p:txBody>
      </p:sp>
      <p:grpSp>
        <p:nvGrpSpPr>
          <p:cNvPr id="3" name="Group 31"/>
          <p:cNvGrpSpPr>
            <a:grpSpLocks/>
          </p:cNvGrpSpPr>
          <p:nvPr/>
        </p:nvGrpSpPr>
        <p:grpSpPr bwMode="auto">
          <a:xfrm>
            <a:off x="152400" y="1878013"/>
            <a:ext cx="3429000" cy="3633787"/>
            <a:chOff x="96" y="1015"/>
            <a:chExt cx="2160" cy="2289"/>
          </a:xfrm>
          <a:solidFill>
            <a:schemeClr val="accent3">
              <a:lumMod val="40000"/>
              <a:lumOff val="60000"/>
            </a:schemeClr>
          </a:solidFill>
        </p:grpSpPr>
        <p:sp>
          <p:nvSpPr>
            <p:cNvPr id="1034" name="Rectangle 26"/>
            <p:cNvSpPr>
              <a:spLocks noChangeArrowheads="1"/>
            </p:cNvSpPr>
            <p:nvPr/>
          </p:nvSpPr>
          <p:spPr bwMode="auto">
            <a:xfrm>
              <a:off x="96" y="1015"/>
              <a:ext cx="2160" cy="2289"/>
            </a:xfrm>
            <a:prstGeom prst="rect">
              <a:avLst/>
            </a:prstGeom>
            <a:grp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grpSp>
          <p:nvGrpSpPr>
            <p:cNvPr id="4" name="Group 15"/>
            <p:cNvGrpSpPr>
              <a:grpSpLocks/>
            </p:cNvGrpSpPr>
            <p:nvPr/>
          </p:nvGrpSpPr>
          <p:grpSpPr bwMode="auto">
            <a:xfrm>
              <a:off x="141" y="2553"/>
              <a:ext cx="2022" cy="639"/>
              <a:chOff x="141" y="1980"/>
              <a:chExt cx="2022" cy="639"/>
            </a:xfrm>
            <a:grpFill/>
          </p:grpSpPr>
          <p:sp>
            <p:nvSpPr>
              <p:cNvPr id="1036" name="Rectangle 5"/>
              <p:cNvSpPr>
                <a:spLocks noChangeArrowheads="1"/>
              </p:cNvSpPr>
              <p:nvPr/>
            </p:nvSpPr>
            <p:spPr bwMode="auto">
              <a:xfrm flipH="1">
                <a:off x="693" y="2256"/>
                <a:ext cx="918" cy="363"/>
              </a:xfrm>
              <a:prstGeom prst="rect">
                <a:avLst/>
              </a:prstGeom>
              <a:grpFill/>
              <a:ln w="12699">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latin typeface="+mn-lt"/>
                  </a:rPr>
                  <a:t>Rights</a:t>
                </a:r>
              </a:p>
            </p:txBody>
          </p:sp>
          <p:sp>
            <p:nvSpPr>
              <p:cNvPr id="1037" name="Rectangle 11"/>
              <p:cNvSpPr>
                <a:spLocks noChangeArrowheads="1"/>
              </p:cNvSpPr>
              <p:nvPr/>
            </p:nvSpPr>
            <p:spPr bwMode="auto">
              <a:xfrm>
                <a:off x="141" y="1980"/>
                <a:ext cx="2022" cy="363"/>
              </a:xfrm>
              <a:prstGeom prst="rect">
                <a:avLst/>
              </a:prstGeom>
              <a:grpFill/>
              <a:ln w="12699">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latin typeface="+mn-lt"/>
                  </a:rPr>
                  <a:t>Stockholders’</a:t>
                </a:r>
              </a:p>
            </p:txBody>
          </p:sp>
        </p:grpSp>
      </p:grpSp>
      <p:pic>
        <p:nvPicPr>
          <p:cNvPr id="78854" name="Picture 4" descr="Group of smiling business people"/>
          <p:cNvPicPr>
            <a:picLocks noChangeAspect="1" noChangeArrowheads="1"/>
          </p:cNvPicPr>
          <p:nvPr/>
        </p:nvPicPr>
        <p:blipFill>
          <a:blip r:embed="rId3"/>
          <a:srcRect/>
          <a:stretch>
            <a:fillRect/>
          </a:stretch>
        </p:blipFill>
        <p:spPr bwMode="auto">
          <a:xfrm>
            <a:off x="685800" y="1981200"/>
            <a:ext cx="2378075" cy="2378075"/>
          </a:xfrm>
          <a:prstGeom prst="rect">
            <a:avLst/>
          </a:prstGeom>
          <a:noFill/>
          <a:ln w="9525">
            <a:solidFill>
              <a:schemeClr val="tx1"/>
            </a:solid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87313" y="1319213"/>
            <a:ext cx="8839200" cy="5181600"/>
          </a:xfrm>
          <a:solidFill>
            <a:schemeClr val="accent1">
              <a:lumMod val="40000"/>
              <a:lumOff val="60000"/>
            </a:schemeClr>
          </a:solidFill>
          <a:ln w="38100">
            <a:solidFill>
              <a:schemeClr val="tx1"/>
            </a:solidFill>
          </a:ln>
        </p:spPr>
        <p:txBody>
          <a:bodyPr lIns="90488" tIns="44450" rIns="90488" bIns="44450" rtlCol="0">
            <a:normAutofit/>
          </a:bodyPr>
          <a:lstStyle/>
          <a:p>
            <a:pPr algn="ctr" fontAlgn="auto">
              <a:buFont typeface="Wingdings" pitchFamily="2" charset="2"/>
              <a:buNone/>
              <a:defRPr/>
            </a:pPr>
            <a:r>
              <a:rPr lang="en-US" sz="2800" dirty="0" smtClean="0">
                <a:cs typeface="Arial" charset="0"/>
              </a:rPr>
              <a:t>Kites, Inc. has the following stock outstanding:</a:t>
            </a:r>
          </a:p>
          <a:p>
            <a:pPr fontAlgn="auto">
              <a:spcBef>
                <a:spcPct val="50000"/>
              </a:spcBef>
              <a:buFont typeface="Wingdings" pitchFamily="2" charset="2"/>
              <a:buNone/>
              <a:defRPr/>
            </a:pPr>
            <a:r>
              <a:rPr lang="en-US" sz="2800" dirty="0" smtClean="0">
                <a:cs typeface="Arial" charset="0"/>
              </a:rPr>
              <a:t>Common stock: $1 par, 100,000 shares</a:t>
            </a:r>
          </a:p>
          <a:p>
            <a:pPr fontAlgn="auto">
              <a:buFont typeface="Wingdings" pitchFamily="2" charset="2"/>
              <a:buNone/>
              <a:defRPr/>
            </a:pPr>
            <a:r>
              <a:rPr lang="en-US" sz="2800" dirty="0" smtClean="0">
                <a:cs typeface="Arial" charset="0"/>
              </a:rPr>
              <a:t>Preferred stock: 3%, $100 par, cumulative, 5,000 				shares</a:t>
            </a:r>
          </a:p>
          <a:p>
            <a:pPr fontAlgn="auto">
              <a:buFont typeface="Wingdings" pitchFamily="2" charset="2"/>
              <a:buNone/>
              <a:defRPr/>
            </a:pPr>
            <a:r>
              <a:rPr lang="en-US" sz="2800" dirty="0" smtClean="0">
                <a:cs typeface="Arial" charset="0"/>
              </a:rPr>
              <a:t>Preferred stock: 6%, $50 par, noncumulative, 3,000 			shares</a:t>
            </a:r>
          </a:p>
          <a:p>
            <a:pPr algn="ctr" fontAlgn="auto">
              <a:spcBef>
                <a:spcPct val="35000"/>
              </a:spcBef>
              <a:buFont typeface="Wingdings" pitchFamily="2" charset="2"/>
              <a:buNone/>
              <a:defRPr/>
            </a:pPr>
            <a:r>
              <a:rPr lang="en-US" sz="2800" dirty="0" smtClean="0">
                <a:cs typeface="Arial" charset="0"/>
              </a:rPr>
              <a:t>  Dividends were not paid last year. In the current year, the board of directors declared dividends of $50,000. </a:t>
            </a:r>
          </a:p>
          <a:p>
            <a:pPr algn="ctr" fontAlgn="auto">
              <a:spcBef>
                <a:spcPct val="35000"/>
              </a:spcBef>
              <a:buFont typeface="Wingdings" pitchFamily="2" charset="2"/>
              <a:buNone/>
              <a:defRPr/>
            </a:pPr>
            <a:r>
              <a:rPr lang="en-US" sz="2800" dirty="0" smtClean="0">
                <a:solidFill>
                  <a:srgbClr val="C00000"/>
                </a:solidFill>
                <a:cs typeface="Arial" charset="0"/>
              </a:rPr>
              <a:t>How much will each class of stock receive? </a:t>
            </a:r>
          </a:p>
        </p:txBody>
      </p:sp>
      <p:sp>
        <p:nvSpPr>
          <p:cNvPr id="43011" name="Rectangle 5"/>
          <p:cNvSpPr>
            <a:spLocks noGrp="1" noChangeArrowheads="1"/>
          </p:cNvSpPr>
          <p:nvPr>
            <p:ph type="title"/>
          </p:nvPr>
        </p:nvSpPr>
        <p:spPr>
          <a:xfrm>
            <a:off x="457200" y="98425"/>
            <a:ext cx="8382000" cy="1143000"/>
          </a:xfrm>
        </p:spPr>
        <p:txBody>
          <a:bodyPr/>
          <a:lstStyle/>
          <a:p>
            <a:pPr fontAlgn="auto">
              <a:spcAft>
                <a:spcPts val="0"/>
              </a:spcAft>
              <a:defRPr/>
            </a:pPr>
            <a:r>
              <a:rPr lang="en-US" sz="3600" dirty="0" smtClean="0">
                <a:solidFill>
                  <a:schemeClr val="tx1"/>
                </a:solidFill>
              </a:rPr>
              <a:t>Dividends on Preferred Stock</a:t>
            </a:r>
          </a:p>
        </p:txBody>
      </p:sp>
      <p:pic>
        <p:nvPicPr>
          <p:cNvPr id="75779" name="Picture 6" descr="HH01715_"/>
          <p:cNvPicPr>
            <a:picLocks noChangeAspect="1" noChangeArrowheads="1"/>
          </p:cNvPicPr>
          <p:nvPr/>
        </p:nvPicPr>
        <p:blipFill>
          <a:blip r:embed="rId3"/>
          <a:srcRect/>
          <a:stretch>
            <a:fillRect/>
          </a:stretch>
        </p:blipFill>
        <p:spPr bwMode="auto">
          <a:xfrm>
            <a:off x="7696200" y="22225"/>
            <a:ext cx="1150938" cy="1100138"/>
          </a:xfrm>
          <a:prstGeom prst="rect">
            <a:avLst/>
          </a:prstGeom>
          <a:noFill/>
          <a:ln w="9525">
            <a:noFill/>
            <a:miter lim="800000"/>
            <a:headEnd/>
            <a:tailEnd/>
          </a:ln>
        </p:spPr>
      </p:pic>
      <p:sp>
        <p:nvSpPr>
          <p:cNvPr id="75780"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7A139CD-6FB1-4CB0-BE3A-965B10D7FE73}" type="slidenum">
              <a:rPr lang="en-US" sz="1000"/>
              <a:pPr algn="r"/>
              <a:t>30</a:t>
            </a:fld>
            <a:endParaRPr lang="en-US" sz="1000"/>
          </a:p>
        </p:txBody>
      </p:sp>
    </p:spTree>
  </p:cSld>
  <p:clrMapOvr>
    <a:masterClrMapping/>
  </p:clrMapOvr>
  <p:transition>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Object 26"/>
          <p:cNvGraphicFramePr>
            <a:graphicFrameLocks/>
          </p:cNvGraphicFramePr>
          <p:nvPr/>
        </p:nvGraphicFramePr>
        <p:xfrm>
          <a:off x="114300" y="1600200"/>
          <a:ext cx="8778875" cy="4406900"/>
        </p:xfrm>
        <a:graphic>
          <a:graphicData uri="http://schemas.openxmlformats.org/presentationml/2006/ole">
            <p:oleObj spid="_x0000_s15386" name="Worksheet" r:id="rId4" imgW="5486508" imgH="2453544" progId="Excel.Sheet.8">
              <p:embed/>
            </p:oleObj>
          </a:graphicData>
        </a:graphic>
      </p:graphicFrame>
      <p:sp>
        <p:nvSpPr>
          <p:cNvPr id="15363" name="Rectangle 5"/>
          <p:cNvSpPr>
            <a:spLocks noGrp="1" noChangeArrowheads="1"/>
          </p:cNvSpPr>
          <p:nvPr>
            <p:ph type="title"/>
          </p:nvPr>
        </p:nvSpPr>
        <p:spPr/>
        <p:txBody>
          <a:bodyPr/>
          <a:lstStyle/>
          <a:p>
            <a:pPr fontAlgn="auto">
              <a:spcAft>
                <a:spcPts val="0"/>
              </a:spcAft>
              <a:defRPr/>
            </a:pPr>
            <a:r>
              <a:rPr lang="en-US" sz="3600" dirty="0" smtClean="0"/>
              <a:t>Dividends on Preferred Stock</a:t>
            </a:r>
          </a:p>
        </p:txBody>
      </p:sp>
      <p:sp>
        <p:nvSpPr>
          <p:cNvPr id="15388" name="TextBox 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43D27F93-A62A-405D-89B2-BE84E387B8FE}" type="slidenum">
              <a:rPr lang="en-US" sz="1000"/>
              <a:pPr algn="r"/>
              <a:t>31</a:t>
            </a:fld>
            <a:endParaRPr lang="en-US" sz="100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
          <p:cNvSpPr>
            <a:spLocks noGrp="1" noChangeArrowheads="1"/>
          </p:cNvSpPr>
          <p:nvPr>
            <p:ph type="title"/>
          </p:nvPr>
        </p:nvSpPr>
        <p:spPr/>
        <p:txBody>
          <a:bodyPr/>
          <a:lstStyle/>
          <a:p>
            <a:pPr fontAlgn="auto">
              <a:spcAft>
                <a:spcPts val="0"/>
              </a:spcAft>
              <a:defRPr/>
            </a:pPr>
            <a:r>
              <a:rPr lang="en-US" sz="3600" dirty="0" smtClean="0"/>
              <a:t>Restrictions on the Payment of Dividends</a:t>
            </a:r>
          </a:p>
        </p:txBody>
      </p:sp>
      <p:pic>
        <p:nvPicPr>
          <p:cNvPr id="80898" name="Picture 3" descr="C:\Users\Charles\Pictures\Microsoft Clip Organizer\j0423028.jpg"/>
          <p:cNvPicPr>
            <a:picLocks noChangeAspect="1" noChangeArrowheads="1"/>
          </p:cNvPicPr>
          <p:nvPr/>
        </p:nvPicPr>
        <p:blipFill>
          <a:blip r:embed="rId3"/>
          <a:srcRect/>
          <a:stretch>
            <a:fillRect/>
          </a:stretch>
        </p:blipFill>
        <p:spPr bwMode="auto">
          <a:xfrm>
            <a:off x="3322638" y="2590800"/>
            <a:ext cx="2925762" cy="2925763"/>
          </a:xfrm>
          <a:prstGeom prst="rect">
            <a:avLst/>
          </a:prstGeom>
          <a:noFill/>
          <a:ln w="9525">
            <a:noFill/>
            <a:miter lim="800000"/>
            <a:headEnd/>
            <a:tailEnd/>
          </a:ln>
        </p:spPr>
      </p:pic>
      <p:grpSp>
        <p:nvGrpSpPr>
          <p:cNvPr id="80899" name="Group 7"/>
          <p:cNvGrpSpPr>
            <a:grpSpLocks/>
          </p:cNvGrpSpPr>
          <p:nvPr/>
        </p:nvGrpSpPr>
        <p:grpSpPr bwMode="auto">
          <a:xfrm>
            <a:off x="5867400" y="1905000"/>
            <a:ext cx="2590800" cy="835025"/>
            <a:chOff x="4032" y="1392"/>
            <a:chExt cx="1632" cy="526"/>
          </a:xfrm>
        </p:grpSpPr>
        <p:sp>
          <p:nvSpPr>
            <p:cNvPr id="80905" name="AutoShape 8"/>
            <p:cNvSpPr>
              <a:spLocks noChangeArrowheads="1"/>
            </p:cNvSpPr>
            <p:nvPr/>
          </p:nvSpPr>
          <p:spPr bwMode="auto">
            <a:xfrm>
              <a:off x="4088" y="1392"/>
              <a:ext cx="1576" cy="518"/>
            </a:xfrm>
            <a:prstGeom prst="wedgeRoundRectCallout">
              <a:avLst>
                <a:gd name="adj1" fmla="val -41671"/>
                <a:gd name="adj2" fmla="val 66667"/>
                <a:gd name="adj3" fmla="val 16667"/>
              </a:avLst>
            </a:prstGeom>
            <a:solidFill>
              <a:srgbClr val="CCFFFF"/>
            </a:solidFill>
            <a:ln w="12699">
              <a:solidFill>
                <a:schemeClr val="tx1"/>
              </a:solidFill>
              <a:miter lim="800000"/>
              <a:headEnd/>
              <a:tailEnd/>
            </a:ln>
          </p:spPr>
          <p:txBody>
            <a:bodyPr wrap="none" anchor="ctr"/>
            <a:lstStyle/>
            <a:p>
              <a:endParaRPr lang="en-US"/>
            </a:p>
          </p:txBody>
        </p:sp>
        <p:sp>
          <p:nvSpPr>
            <p:cNvPr id="80906" name="Rectangle 9"/>
            <p:cNvSpPr>
              <a:spLocks noChangeArrowheads="1"/>
            </p:cNvSpPr>
            <p:nvPr/>
          </p:nvSpPr>
          <p:spPr bwMode="auto">
            <a:xfrm>
              <a:off x="4032" y="1440"/>
              <a:ext cx="1632" cy="478"/>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t>Why would you</a:t>
              </a:r>
              <a:br>
                <a:rPr lang="en-US" sz="2200" b="1"/>
              </a:br>
              <a:r>
                <a:rPr lang="en-US" sz="2200" b="1"/>
                <a:t>want to do that?</a:t>
              </a:r>
            </a:p>
          </p:txBody>
        </p:sp>
      </p:grpSp>
      <p:grpSp>
        <p:nvGrpSpPr>
          <p:cNvPr id="80900" name="Group 4"/>
          <p:cNvGrpSpPr>
            <a:grpSpLocks/>
          </p:cNvGrpSpPr>
          <p:nvPr/>
        </p:nvGrpSpPr>
        <p:grpSpPr bwMode="auto">
          <a:xfrm>
            <a:off x="382588" y="1689100"/>
            <a:ext cx="3960812" cy="1189038"/>
            <a:chOff x="96" y="1016"/>
            <a:chExt cx="2495" cy="749"/>
          </a:xfrm>
        </p:grpSpPr>
        <p:sp>
          <p:nvSpPr>
            <p:cNvPr id="80903" name="AutoShape 5"/>
            <p:cNvSpPr>
              <a:spLocks noChangeArrowheads="1"/>
            </p:cNvSpPr>
            <p:nvPr/>
          </p:nvSpPr>
          <p:spPr bwMode="auto">
            <a:xfrm flipH="1">
              <a:off x="103" y="1016"/>
              <a:ext cx="2488" cy="749"/>
            </a:xfrm>
            <a:prstGeom prst="wedgeRoundRectCallout">
              <a:avLst>
                <a:gd name="adj1" fmla="val -41671"/>
                <a:gd name="adj2" fmla="val 66667"/>
                <a:gd name="adj3" fmla="val 16667"/>
              </a:avLst>
            </a:prstGeom>
            <a:solidFill>
              <a:srgbClr val="FFFFCC"/>
            </a:solidFill>
            <a:ln w="12699">
              <a:solidFill>
                <a:schemeClr val="tx1"/>
              </a:solidFill>
              <a:miter lim="800000"/>
              <a:headEnd/>
              <a:tailEnd/>
            </a:ln>
          </p:spPr>
          <p:txBody>
            <a:bodyPr wrap="none" anchor="ctr"/>
            <a:lstStyle/>
            <a:p>
              <a:pPr algn="ctr" eaLnBrk="0" hangingPunct="0"/>
              <a:endParaRPr lang="en-US" sz="2400">
                <a:solidFill>
                  <a:srgbClr val="000000"/>
                </a:solidFill>
              </a:endParaRPr>
            </a:p>
          </p:txBody>
        </p:sp>
        <p:sp>
          <p:nvSpPr>
            <p:cNvPr id="80904" name="Rectangle 6"/>
            <p:cNvSpPr>
              <a:spLocks noChangeArrowheads="1"/>
            </p:cNvSpPr>
            <p:nvPr/>
          </p:nvSpPr>
          <p:spPr bwMode="auto">
            <a:xfrm>
              <a:off x="96" y="1056"/>
              <a:ext cx="2454" cy="689"/>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200" b="1">
                  <a:solidFill>
                    <a:srgbClr val="000000"/>
                  </a:solidFill>
                </a:rPr>
                <a:t>If I loan you $150,000, I will want you to restrict your retained earnings.</a:t>
              </a:r>
            </a:p>
          </p:txBody>
        </p:sp>
      </p:grpSp>
      <p:sp>
        <p:nvSpPr>
          <p:cNvPr id="80901" name="TextBox 9"/>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84A19A20-628A-44B4-948C-B87D4D2E976A}" type="slidenum">
              <a:rPr lang="en-US" sz="1000"/>
              <a:pPr algn="r"/>
              <a:t>32</a:t>
            </a:fld>
            <a:endParaRPr lang="en-US" sz="1000"/>
          </a:p>
        </p:txBody>
      </p:sp>
      <p:sp>
        <p:nvSpPr>
          <p:cNvPr id="11" name="Rectangle 10"/>
          <p:cNvSpPr/>
          <p:nvPr/>
        </p:nvSpPr>
        <p:spPr>
          <a:xfrm>
            <a:off x="1127125" y="5562600"/>
            <a:ext cx="6950075"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rPr>
              <a:t>Retained earnings restrictions often limit borrowing and limit the amount of dividends that can be paid.</a:t>
            </a:r>
            <a:endParaRPr lang="en-US" sz="2200" dirty="0">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p:nvPr>
        </p:nvSpPr>
        <p:spPr/>
        <p:txBody>
          <a:bodyPr/>
          <a:lstStyle/>
          <a:p>
            <a:pPr fontAlgn="auto">
              <a:spcAft>
                <a:spcPts val="0"/>
              </a:spcAft>
              <a:defRPr/>
            </a:pPr>
            <a:r>
              <a:rPr lang="en-US" sz="3600" dirty="0" smtClean="0"/>
              <a:t>Effect on Statement of Cash flows</a:t>
            </a:r>
          </a:p>
        </p:txBody>
      </p:sp>
      <p:sp>
        <p:nvSpPr>
          <p:cNvPr id="82946"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DDA21144-452C-4CFF-9D3D-F7A98B61881C}" type="slidenum">
              <a:rPr lang="en-US" sz="1000"/>
              <a:pPr algn="r"/>
              <a:t>33</a:t>
            </a:fld>
            <a:endParaRPr lang="en-US" sz="1000"/>
          </a:p>
        </p:txBody>
      </p:sp>
      <p:pic>
        <p:nvPicPr>
          <p:cNvPr id="82947" name="Picture 4" descr="Dollar signs and money"/>
          <p:cNvPicPr>
            <a:picLocks noChangeAspect="1" noChangeArrowheads="1"/>
          </p:cNvPicPr>
          <p:nvPr/>
        </p:nvPicPr>
        <p:blipFill>
          <a:blip r:embed="rId3"/>
          <a:srcRect t="12500" b="12500"/>
          <a:stretch>
            <a:fillRect/>
          </a:stretch>
        </p:blipFill>
        <p:spPr bwMode="auto">
          <a:xfrm>
            <a:off x="3429000" y="5135563"/>
            <a:ext cx="2193925" cy="1646237"/>
          </a:xfrm>
          <a:prstGeom prst="rect">
            <a:avLst/>
          </a:prstGeom>
          <a:noFill/>
          <a:ln w="9525">
            <a:noFill/>
            <a:miter lim="800000"/>
            <a:headEnd/>
            <a:tailEnd/>
          </a:ln>
        </p:spPr>
      </p:pic>
      <p:pic>
        <p:nvPicPr>
          <p:cNvPr id="82948" name="Picture 4"/>
          <p:cNvPicPr>
            <a:picLocks noChangeAspect="1" noChangeArrowheads="1"/>
          </p:cNvPicPr>
          <p:nvPr/>
        </p:nvPicPr>
        <p:blipFill>
          <a:blip r:embed="rId4"/>
          <a:srcRect/>
          <a:stretch>
            <a:fillRect/>
          </a:stretch>
        </p:blipFill>
        <p:spPr bwMode="auto">
          <a:xfrm>
            <a:off x="533400" y="2514600"/>
            <a:ext cx="7954963" cy="2143125"/>
          </a:xfrm>
          <a:prstGeom prst="rect">
            <a:avLst/>
          </a:prstGeom>
          <a:noFill/>
          <a:ln w="9525">
            <a:solidFill>
              <a:schemeClr val="tx1"/>
            </a:solid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304800" y="2590800"/>
            <a:ext cx="4267200" cy="990600"/>
          </a:xfrm>
          <a:prstGeom prst="rect">
            <a:avLst/>
          </a:prstGeom>
          <a:solidFill>
            <a:schemeClr val="accent4">
              <a:lumMod val="40000"/>
              <a:lumOff val="60000"/>
            </a:schemeClr>
          </a:solidFill>
          <a:ln w="28575">
            <a:solidFill>
              <a:schemeClr val="tx1"/>
            </a:solidFill>
            <a:miter lim="800000"/>
            <a:headEnd/>
            <a:tailEnd/>
          </a:ln>
          <a:effectLst>
            <a:outerShdw dist="71842" dir="2700000" algn="ctr" rotWithShape="0">
              <a:schemeClr val="tx1"/>
            </a:outerShdw>
          </a:effectLst>
        </p:spPr>
        <p:txBody>
          <a:bodyPr wrap="none" anchor="ctr"/>
          <a:lstStyle/>
          <a:p>
            <a:pPr algn="ctr" fontAlgn="auto">
              <a:lnSpc>
                <a:spcPct val="95000"/>
              </a:lnSpc>
              <a:spcBef>
                <a:spcPct val="40000"/>
              </a:spcBef>
              <a:spcAft>
                <a:spcPts val="0"/>
              </a:spcAft>
              <a:defRPr/>
            </a:pPr>
            <a:r>
              <a:rPr lang="en-US" sz="2400" dirty="0">
                <a:latin typeface="+mn-lt"/>
              </a:rPr>
              <a:t>A sole proprietorship is</a:t>
            </a:r>
            <a:br>
              <a:rPr lang="en-US" sz="2400" dirty="0">
                <a:latin typeface="+mn-lt"/>
              </a:rPr>
            </a:br>
            <a:r>
              <a:rPr lang="en-US" sz="2400" dirty="0">
                <a:latin typeface="+mn-lt"/>
              </a:rPr>
              <a:t>owned by a one person.</a:t>
            </a:r>
          </a:p>
        </p:txBody>
      </p:sp>
      <p:sp>
        <p:nvSpPr>
          <p:cNvPr id="51203" name="Rectangle 8"/>
          <p:cNvSpPr>
            <a:spLocks noChangeArrowheads="1"/>
          </p:cNvSpPr>
          <p:nvPr/>
        </p:nvSpPr>
        <p:spPr bwMode="auto">
          <a:xfrm>
            <a:off x="2705100" y="4419600"/>
            <a:ext cx="3429000" cy="762000"/>
          </a:xfrm>
          <a:prstGeom prst="rect">
            <a:avLst/>
          </a:prstGeom>
          <a:solidFill>
            <a:schemeClr val="accent1">
              <a:lumMod val="60000"/>
              <a:lumOff val="40000"/>
            </a:schemeClr>
          </a:solidFill>
          <a:ln w="28575">
            <a:solidFill>
              <a:schemeClr val="tx1"/>
            </a:solidFill>
            <a:miter lim="800000"/>
            <a:headEnd/>
            <a:tailEnd/>
          </a:ln>
        </p:spPr>
        <p:txBody>
          <a:bodyPr wrap="none" anchor="ctr"/>
          <a:lstStyle/>
          <a:p>
            <a:pPr algn="ctr" fontAlgn="auto">
              <a:spcBef>
                <a:spcPts val="0"/>
              </a:spcBef>
              <a:spcAft>
                <a:spcPts val="0"/>
              </a:spcAft>
              <a:defRPr/>
            </a:pPr>
            <a:r>
              <a:rPr lang="en-US" sz="2400" dirty="0">
                <a:latin typeface="+mn-lt"/>
              </a:rPr>
              <a:t>Two equity accounts</a:t>
            </a:r>
          </a:p>
        </p:txBody>
      </p:sp>
      <p:sp>
        <p:nvSpPr>
          <p:cNvPr id="51204" name="Rectangle 9"/>
          <p:cNvSpPr>
            <a:spLocks noChangeArrowheads="1"/>
          </p:cNvSpPr>
          <p:nvPr/>
        </p:nvSpPr>
        <p:spPr bwMode="auto">
          <a:xfrm>
            <a:off x="1600200" y="5867400"/>
            <a:ext cx="2057400" cy="685800"/>
          </a:xfrm>
          <a:prstGeom prst="rect">
            <a:avLst/>
          </a:prstGeom>
          <a:solidFill>
            <a:schemeClr val="accent1">
              <a:lumMod val="60000"/>
              <a:lumOff val="40000"/>
            </a:schemeClr>
          </a:solidFill>
          <a:ln w="28575">
            <a:solidFill>
              <a:schemeClr val="tx1"/>
            </a:solidFill>
            <a:miter lim="800000"/>
            <a:headEnd/>
            <a:tailEnd/>
          </a:ln>
        </p:spPr>
        <p:txBody>
          <a:bodyPr wrap="none" anchor="ctr"/>
          <a:lstStyle/>
          <a:p>
            <a:pPr algn="ctr" fontAlgn="auto">
              <a:spcBef>
                <a:spcPts val="0"/>
              </a:spcBef>
              <a:spcAft>
                <a:spcPts val="0"/>
              </a:spcAft>
              <a:defRPr/>
            </a:pPr>
            <a:r>
              <a:rPr lang="en-US" sz="2400" dirty="0">
                <a:latin typeface="+mn-lt"/>
              </a:rPr>
              <a:t>Capital</a:t>
            </a:r>
          </a:p>
        </p:txBody>
      </p:sp>
      <p:sp>
        <p:nvSpPr>
          <p:cNvPr id="51205" name="Rectangle 10"/>
          <p:cNvSpPr>
            <a:spLocks noChangeArrowheads="1"/>
          </p:cNvSpPr>
          <p:nvPr/>
        </p:nvSpPr>
        <p:spPr bwMode="auto">
          <a:xfrm>
            <a:off x="5181600" y="5867400"/>
            <a:ext cx="2057400" cy="685800"/>
          </a:xfrm>
          <a:prstGeom prst="rect">
            <a:avLst/>
          </a:prstGeom>
          <a:solidFill>
            <a:schemeClr val="accent1">
              <a:lumMod val="60000"/>
              <a:lumOff val="40000"/>
            </a:schemeClr>
          </a:solidFill>
          <a:ln w="28575">
            <a:solidFill>
              <a:schemeClr val="tx1"/>
            </a:solidFill>
            <a:miter lim="800000"/>
            <a:headEnd/>
            <a:tailEnd/>
          </a:ln>
        </p:spPr>
        <p:txBody>
          <a:bodyPr wrap="none" anchor="ctr"/>
          <a:lstStyle/>
          <a:p>
            <a:pPr algn="ctr" fontAlgn="auto">
              <a:spcBef>
                <a:spcPts val="0"/>
              </a:spcBef>
              <a:spcAft>
                <a:spcPts val="0"/>
              </a:spcAft>
              <a:defRPr/>
            </a:pPr>
            <a:r>
              <a:rPr lang="en-US" sz="2400" dirty="0">
                <a:latin typeface="+mn-lt"/>
              </a:rPr>
              <a:t>Drawings</a:t>
            </a:r>
          </a:p>
        </p:txBody>
      </p:sp>
      <p:cxnSp>
        <p:nvCxnSpPr>
          <p:cNvPr id="84997" name="AutoShape 11"/>
          <p:cNvCxnSpPr>
            <a:cxnSpLocks noChangeShapeType="1"/>
            <a:stCxn id="51203" idx="2"/>
            <a:endCxn id="51204" idx="0"/>
          </p:cNvCxnSpPr>
          <p:nvPr/>
        </p:nvCxnSpPr>
        <p:spPr bwMode="auto">
          <a:xfrm rot="5400000">
            <a:off x="3195637" y="4629151"/>
            <a:ext cx="657225" cy="1790700"/>
          </a:xfrm>
          <a:prstGeom prst="bentConnector3">
            <a:avLst>
              <a:gd name="adj1" fmla="val 50000"/>
            </a:avLst>
          </a:prstGeom>
          <a:noFill/>
          <a:ln w="28575">
            <a:solidFill>
              <a:schemeClr val="tx1"/>
            </a:solidFill>
            <a:miter lim="800000"/>
            <a:headEnd/>
            <a:tailEnd type="triangle" w="med" len="med"/>
          </a:ln>
        </p:spPr>
      </p:cxnSp>
      <p:cxnSp>
        <p:nvCxnSpPr>
          <p:cNvPr id="84998" name="AutoShape 12"/>
          <p:cNvCxnSpPr>
            <a:cxnSpLocks noChangeShapeType="1"/>
            <a:stCxn id="51203" idx="2"/>
            <a:endCxn id="51205" idx="0"/>
          </p:cNvCxnSpPr>
          <p:nvPr/>
        </p:nvCxnSpPr>
        <p:spPr bwMode="auto">
          <a:xfrm rot="16200000" flipH="1">
            <a:off x="4986337" y="4629151"/>
            <a:ext cx="657225" cy="1790700"/>
          </a:xfrm>
          <a:prstGeom prst="bentConnector3">
            <a:avLst>
              <a:gd name="adj1" fmla="val 50000"/>
            </a:avLst>
          </a:prstGeom>
          <a:noFill/>
          <a:ln w="28575">
            <a:solidFill>
              <a:schemeClr val="tx1"/>
            </a:solidFill>
            <a:miter lim="800000"/>
            <a:headEnd/>
            <a:tailEnd type="triangle" w="med" len="med"/>
          </a:ln>
        </p:spPr>
      </p:cxnSp>
      <p:pic>
        <p:nvPicPr>
          <p:cNvPr id="84999" name="Picture 14" descr="TAILOR1"/>
          <p:cNvPicPr>
            <a:picLocks noChangeAspect="1" noChangeArrowheads="1"/>
          </p:cNvPicPr>
          <p:nvPr/>
        </p:nvPicPr>
        <p:blipFill>
          <a:blip r:embed="rId3"/>
          <a:srcRect/>
          <a:stretch>
            <a:fillRect/>
          </a:stretch>
        </p:blipFill>
        <p:spPr bwMode="auto">
          <a:xfrm>
            <a:off x="6456363" y="2057400"/>
            <a:ext cx="2687637" cy="2971800"/>
          </a:xfrm>
          <a:prstGeom prst="rect">
            <a:avLst/>
          </a:prstGeom>
          <a:noFill/>
          <a:ln w="9525">
            <a:noFill/>
            <a:miter lim="800000"/>
            <a:headEnd/>
            <a:tailEnd/>
          </a:ln>
        </p:spPr>
      </p:pic>
      <p:sp>
        <p:nvSpPr>
          <p:cNvPr id="45065" name="Rectangle 2"/>
          <p:cNvSpPr>
            <a:spLocks noGrp="1" noChangeArrowheads="1"/>
          </p:cNvSpPr>
          <p:nvPr>
            <p:ph type="title"/>
          </p:nvPr>
        </p:nvSpPr>
        <p:spPr>
          <a:xfrm>
            <a:off x="457200" y="274638"/>
            <a:ext cx="8229600" cy="1401762"/>
          </a:xfrm>
        </p:spPr>
        <p:txBody>
          <a:bodyPr>
            <a:noAutofit/>
          </a:bodyPr>
          <a:lstStyle/>
          <a:p>
            <a:pPr fontAlgn="auto">
              <a:spcAft>
                <a:spcPts val="0"/>
              </a:spcAft>
              <a:defRPr/>
            </a:pPr>
            <a:r>
              <a:rPr lang="en-US" sz="3200" dirty="0" smtClean="0"/>
              <a:t>Chapter Supplement </a:t>
            </a:r>
            <a:r>
              <a:rPr lang="en-US" sz="3200" dirty="0" smtClean="0">
                <a:cs typeface="Arial" charset="0"/>
              </a:rPr>
              <a:t>─ Accounting for Owners’ Equity for Sole Proprietorships and Partnerships</a:t>
            </a:r>
            <a:endParaRPr lang="en-US" sz="3200" dirty="0" smtClean="0"/>
          </a:p>
        </p:txBody>
      </p:sp>
      <p:sp>
        <p:nvSpPr>
          <p:cNvPr id="85001" name="TextBox 9"/>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78D3D0C-B454-498F-BB31-F696D63D5764}" type="slidenum">
              <a:rPr lang="en-US" sz="1000"/>
              <a:pPr algn="r"/>
              <a:t>34</a:t>
            </a:fld>
            <a:endParaRPr lang="en-US" sz="1000"/>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fontAlgn="auto">
              <a:spcAft>
                <a:spcPts val="0"/>
              </a:spcAft>
              <a:defRPr/>
            </a:pPr>
            <a:r>
              <a:rPr lang="en-US" sz="3600" dirty="0" smtClean="0"/>
              <a:t> Sole Proprietorships</a:t>
            </a:r>
          </a:p>
        </p:txBody>
      </p:sp>
      <p:sp>
        <p:nvSpPr>
          <p:cNvPr id="292868" name="Rectangle 4"/>
          <p:cNvSpPr>
            <a:spLocks noChangeArrowheads="1"/>
          </p:cNvSpPr>
          <p:nvPr/>
        </p:nvSpPr>
        <p:spPr bwMode="auto">
          <a:xfrm>
            <a:off x="381000" y="1828800"/>
            <a:ext cx="8267700" cy="762000"/>
          </a:xfrm>
          <a:prstGeom prst="rect">
            <a:avLst/>
          </a:prstGeom>
          <a:solidFill>
            <a:schemeClr val="accent2">
              <a:lumMod val="40000"/>
              <a:lumOff val="6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000" dirty="0">
                <a:latin typeface="+mn-lt"/>
              </a:rPr>
              <a:t>J</a:t>
            </a:r>
            <a:r>
              <a:rPr lang="en-US" sz="2000" dirty="0">
                <a:latin typeface="+mn-lt"/>
              </a:rPr>
              <a:t>. Doe started a retail store by investing $150,000 </a:t>
            </a:r>
            <a:r>
              <a:rPr lang="en-US" sz="2000" dirty="0">
                <a:latin typeface="+mn-lt"/>
              </a:rPr>
              <a:t>of his own</a:t>
            </a:r>
            <a:br>
              <a:rPr lang="en-US" sz="2000" dirty="0">
                <a:latin typeface="+mn-lt"/>
              </a:rPr>
            </a:br>
            <a:r>
              <a:rPr lang="en-US" sz="2000" dirty="0">
                <a:latin typeface="+mn-lt"/>
              </a:rPr>
              <a:t>money. The </a:t>
            </a:r>
            <a:r>
              <a:rPr lang="en-US" sz="2000" dirty="0">
                <a:latin typeface="+mn-lt"/>
              </a:rPr>
              <a:t>journal entry to record this business formation is:</a:t>
            </a:r>
          </a:p>
        </p:txBody>
      </p:sp>
      <p:sp>
        <p:nvSpPr>
          <p:cNvPr id="5" name="Rectangle 3"/>
          <p:cNvSpPr>
            <a:spLocks noChangeArrowheads="1"/>
          </p:cNvSpPr>
          <p:nvPr/>
        </p:nvSpPr>
        <p:spPr bwMode="auto">
          <a:xfrm>
            <a:off x="381000" y="4495800"/>
            <a:ext cx="8267700" cy="762000"/>
          </a:xfrm>
          <a:prstGeom prst="rect">
            <a:avLst/>
          </a:prstGeom>
          <a:solidFill>
            <a:schemeClr val="accent1">
              <a:lumMod val="40000"/>
              <a:lumOff val="6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000" dirty="0">
                <a:latin typeface="+mn-lt"/>
              </a:rPr>
              <a:t>Each month, J. Doe withdraws $1,000 for personal living expenses.</a:t>
            </a:r>
            <a:br>
              <a:rPr lang="en-US" sz="2000" dirty="0">
                <a:latin typeface="+mn-lt"/>
              </a:rPr>
            </a:br>
            <a:r>
              <a:rPr lang="en-US" sz="2000" dirty="0">
                <a:latin typeface="+mn-lt"/>
              </a:rPr>
              <a:t>The January 30 journal entry to record the first withdrawal is: </a:t>
            </a:r>
          </a:p>
        </p:txBody>
      </p:sp>
      <p:sp>
        <p:nvSpPr>
          <p:cNvPr id="87044" name="TextBox 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45703DA3-FAD8-4774-ABAB-BEDAD8B7D3D2}" type="slidenum">
              <a:rPr lang="en-US" sz="1000"/>
              <a:pPr algn="r"/>
              <a:t>35</a:t>
            </a:fld>
            <a:endParaRPr lang="en-US" sz="1000"/>
          </a:p>
        </p:txBody>
      </p:sp>
      <p:pic>
        <p:nvPicPr>
          <p:cNvPr id="2" name="Picture 4"/>
          <p:cNvPicPr>
            <a:picLocks noChangeAspect="1" noChangeArrowheads="1"/>
          </p:cNvPicPr>
          <p:nvPr/>
        </p:nvPicPr>
        <p:blipFill>
          <a:blip r:embed="rId3"/>
          <a:srcRect/>
          <a:stretch>
            <a:fillRect/>
          </a:stretch>
        </p:blipFill>
        <p:spPr bwMode="auto">
          <a:xfrm>
            <a:off x="152400" y="2876550"/>
            <a:ext cx="8686800" cy="781050"/>
          </a:xfrm>
          <a:prstGeom prst="rect">
            <a:avLst/>
          </a:prstGeom>
          <a:noFill/>
          <a:ln w="9525">
            <a:solidFill>
              <a:schemeClr val="tx1"/>
            </a:solidFill>
            <a:miter lim="800000"/>
            <a:headEnd/>
            <a:tailEnd/>
          </a:ln>
        </p:spPr>
      </p:pic>
      <p:pic>
        <p:nvPicPr>
          <p:cNvPr id="17413" name="Picture 5"/>
          <p:cNvPicPr>
            <a:picLocks noChangeAspect="1" noChangeArrowheads="1"/>
          </p:cNvPicPr>
          <p:nvPr/>
        </p:nvPicPr>
        <p:blipFill>
          <a:blip r:embed="rId4"/>
          <a:srcRect/>
          <a:stretch>
            <a:fillRect/>
          </a:stretch>
        </p:blipFill>
        <p:spPr bwMode="auto">
          <a:xfrm>
            <a:off x="152400" y="5514975"/>
            <a:ext cx="8686800" cy="809625"/>
          </a:xfrm>
          <a:prstGeom prst="rect">
            <a:avLst/>
          </a:prstGeom>
          <a:noFill/>
          <a:ln w="9525">
            <a:solidFill>
              <a:schemeClr val="tx1"/>
            </a:solid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2500"/>
                            </p:stCondLst>
                            <p:childTnLst>
                              <p:par>
                                <p:cTn id="9" presetID="12" presetClass="entr" presetSubtype="8"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1000"/>
                                        <p:tgtEl>
                                          <p:spTgt spid="5"/>
                                        </p:tgtEl>
                                      </p:cBhvr>
                                    </p:animEffect>
                                  </p:childTnLst>
                                </p:cTn>
                              </p:par>
                            </p:childTnLst>
                          </p:cTn>
                        </p:par>
                        <p:par>
                          <p:cTn id="12" fill="hold">
                            <p:stCondLst>
                              <p:cond delay="5000"/>
                            </p:stCondLst>
                            <p:childTnLst>
                              <p:par>
                                <p:cTn id="13" presetID="22" presetClass="entr" presetSubtype="8" fill="hold" nodeType="afterEffect">
                                  <p:stCondLst>
                                    <p:cond delay="1500"/>
                                  </p:stCondLst>
                                  <p:childTnLst>
                                    <p:set>
                                      <p:cBhvr>
                                        <p:cTn id="14" dur="1" fill="hold">
                                          <p:stCondLst>
                                            <p:cond delay="0"/>
                                          </p:stCondLst>
                                        </p:cTn>
                                        <p:tgtEl>
                                          <p:spTgt spid="17413"/>
                                        </p:tgtEl>
                                        <p:attrNameLst>
                                          <p:attrName>style.visibility</p:attrName>
                                        </p:attrNameLst>
                                      </p:cBhvr>
                                      <p:to>
                                        <p:strVal val="visible"/>
                                      </p:to>
                                    </p:set>
                                    <p:animEffect transition="in" filter="wipe(left)">
                                      <p:cBhvr>
                                        <p:cTn id="15"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fontAlgn="auto">
              <a:spcAft>
                <a:spcPts val="0"/>
              </a:spcAft>
              <a:defRPr/>
            </a:pPr>
            <a:r>
              <a:rPr lang="en-US" sz="3600" dirty="0" smtClean="0"/>
              <a:t> Sole Proprietorships</a:t>
            </a:r>
          </a:p>
        </p:txBody>
      </p:sp>
      <p:sp>
        <p:nvSpPr>
          <p:cNvPr id="294915" name="Rectangle 3"/>
          <p:cNvSpPr>
            <a:spLocks noChangeArrowheads="1"/>
          </p:cNvSpPr>
          <p:nvPr/>
        </p:nvSpPr>
        <p:spPr bwMode="auto">
          <a:xfrm>
            <a:off x="381000" y="1905000"/>
            <a:ext cx="8267700" cy="1828800"/>
          </a:xfrm>
          <a:prstGeom prst="rect">
            <a:avLst/>
          </a:prstGeom>
          <a:solidFill>
            <a:schemeClr val="accent4">
              <a:lumMod val="40000"/>
              <a:lumOff val="6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400" dirty="0">
                <a:latin typeface="+mn-lt"/>
              </a:rPr>
              <a:t>During the first year, J. Doe’s income totaled</a:t>
            </a:r>
            <a:br>
              <a:rPr lang="en-US" sz="2400" dirty="0">
                <a:latin typeface="+mn-lt"/>
              </a:rPr>
            </a:br>
            <a:r>
              <a:rPr lang="en-US" sz="2400" dirty="0">
                <a:latin typeface="+mn-lt"/>
              </a:rPr>
              <a:t>$18,000, and his withdrawals totaled $12,000.</a:t>
            </a:r>
          </a:p>
          <a:p>
            <a:pPr algn="ctr" fontAlgn="auto">
              <a:spcBef>
                <a:spcPts val="0"/>
              </a:spcBef>
              <a:spcAft>
                <a:spcPts val="0"/>
              </a:spcAft>
              <a:defRPr/>
            </a:pPr>
            <a:r>
              <a:rPr lang="en-US" sz="2400" dirty="0">
                <a:latin typeface="+mn-lt"/>
              </a:rPr>
              <a:t>The equity section of J. Doe’s balance sheet at</a:t>
            </a:r>
            <a:br>
              <a:rPr lang="en-US" sz="2400" dirty="0">
                <a:latin typeface="+mn-lt"/>
              </a:rPr>
            </a:br>
            <a:r>
              <a:rPr lang="en-US" sz="2400" dirty="0">
                <a:latin typeface="+mn-lt"/>
              </a:rPr>
              <a:t>the end of the first year is:</a:t>
            </a:r>
          </a:p>
        </p:txBody>
      </p:sp>
      <p:graphicFrame>
        <p:nvGraphicFramePr>
          <p:cNvPr id="18458" name="Object 26"/>
          <p:cNvGraphicFramePr>
            <a:graphicFrameLocks noChangeAspect="1"/>
          </p:cNvGraphicFramePr>
          <p:nvPr/>
        </p:nvGraphicFramePr>
        <p:xfrm>
          <a:off x="407988" y="4140200"/>
          <a:ext cx="8202612" cy="2336800"/>
        </p:xfrm>
        <a:graphic>
          <a:graphicData uri="http://schemas.openxmlformats.org/presentationml/2006/ole">
            <p:oleObj spid="_x0000_s18458" name="Worksheet" r:id="rId4" imgW="3657600" imgH="1036368" progId="Excel.Sheet.8">
              <p:embed/>
            </p:oleObj>
          </a:graphicData>
        </a:graphic>
      </p:graphicFrame>
      <p:sp>
        <p:nvSpPr>
          <p:cNvPr id="18461"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DBE29400-C274-4116-A525-5D416E9637BE}" type="slidenum">
              <a:rPr lang="en-US" sz="1000"/>
              <a:pPr algn="r"/>
              <a:t>36</a:t>
            </a:fld>
            <a:endParaRPr lang="en-US" sz="1000"/>
          </a:p>
        </p:txBody>
      </p:sp>
    </p:spTree>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fontAlgn="auto">
              <a:spcAft>
                <a:spcPts val="0"/>
              </a:spcAft>
              <a:defRPr/>
            </a:pPr>
            <a:r>
              <a:rPr lang="en-US" sz="3600" dirty="0" smtClean="0"/>
              <a:t> Partnerships</a:t>
            </a:r>
          </a:p>
        </p:txBody>
      </p:sp>
      <p:sp>
        <p:nvSpPr>
          <p:cNvPr id="290820" name="Rectangle 4"/>
          <p:cNvSpPr>
            <a:spLocks noChangeArrowheads="1"/>
          </p:cNvSpPr>
          <p:nvPr/>
        </p:nvSpPr>
        <p:spPr bwMode="auto">
          <a:xfrm>
            <a:off x="44450" y="1584325"/>
            <a:ext cx="4664075" cy="1920875"/>
          </a:xfrm>
          <a:prstGeom prst="rect">
            <a:avLst/>
          </a:prstGeom>
          <a:solidFill>
            <a:schemeClr val="accent1">
              <a:lumMod val="40000"/>
              <a:lumOff val="60000"/>
            </a:schemeClr>
          </a:solidFill>
          <a:ln w="28575">
            <a:solidFill>
              <a:schemeClr val="tx1"/>
            </a:solidFill>
            <a:miter lim="800000"/>
            <a:headEnd/>
            <a:tailEnd/>
          </a:ln>
          <a:effectLst>
            <a:outerShdw dist="53882" dir="2700000" algn="ctr" rotWithShape="0">
              <a:schemeClr val="tx1"/>
            </a:outerShdw>
          </a:effectLst>
        </p:spPr>
        <p:txBody>
          <a:bodyPr wrap="none" anchor="ctr"/>
          <a:lstStyle/>
          <a:p>
            <a:pPr algn="ctr" fontAlgn="auto">
              <a:lnSpc>
                <a:spcPct val="90000"/>
              </a:lnSpc>
              <a:spcBef>
                <a:spcPct val="40000"/>
              </a:spcBef>
              <a:spcAft>
                <a:spcPts val="0"/>
              </a:spcAft>
              <a:defRPr/>
            </a:pPr>
            <a:r>
              <a:rPr lang="en-US" sz="2200" dirty="0">
                <a:latin typeface="Arial" pitchFamily="34" charset="0"/>
                <a:cs typeface="Arial" pitchFamily="34" charset="0"/>
              </a:rPr>
              <a:t>A partnership is owned by</a:t>
            </a:r>
            <a:br>
              <a:rPr lang="en-US" sz="2200" dirty="0">
                <a:latin typeface="Arial" pitchFamily="34" charset="0"/>
                <a:cs typeface="Arial" pitchFamily="34" charset="0"/>
              </a:rPr>
            </a:br>
            <a:r>
              <a:rPr lang="en-US" sz="2200" dirty="0">
                <a:latin typeface="Arial" pitchFamily="34" charset="0"/>
                <a:cs typeface="Arial" pitchFamily="34" charset="0"/>
              </a:rPr>
              <a:t>two or more individuals</a:t>
            </a:r>
            <a:r>
              <a:rPr lang="en-US" sz="2200" dirty="0">
                <a:latin typeface="Arial" pitchFamily="34" charset="0"/>
                <a:cs typeface="Arial" pitchFamily="34" charset="0"/>
              </a:rPr>
              <a:t>.</a:t>
            </a:r>
            <a:endParaRPr lang="en-US" sz="2200" dirty="0">
              <a:latin typeface="Arial" pitchFamily="34" charset="0"/>
              <a:cs typeface="Arial" pitchFamily="34" charset="0"/>
            </a:endParaRPr>
          </a:p>
          <a:p>
            <a:pPr algn="ctr" fontAlgn="auto">
              <a:lnSpc>
                <a:spcPct val="90000"/>
              </a:lnSpc>
              <a:spcBef>
                <a:spcPct val="40000"/>
              </a:spcBef>
              <a:spcAft>
                <a:spcPts val="0"/>
              </a:spcAft>
              <a:defRPr/>
            </a:pPr>
            <a:r>
              <a:rPr lang="en-US" sz="2200" dirty="0">
                <a:latin typeface="Arial" pitchFamily="34" charset="0"/>
                <a:cs typeface="Arial" pitchFamily="34" charset="0"/>
              </a:rPr>
              <a:t>Partnerships require clear</a:t>
            </a:r>
            <a:br>
              <a:rPr lang="en-US" sz="2200" dirty="0">
                <a:latin typeface="Arial" pitchFamily="34" charset="0"/>
                <a:cs typeface="Arial" pitchFamily="34" charset="0"/>
              </a:rPr>
            </a:br>
            <a:r>
              <a:rPr lang="en-US" sz="2200" dirty="0">
                <a:latin typeface="Arial" pitchFamily="34" charset="0"/>
                <a:cs typeface="Arial" pitchFamily="34" charset="0"/>
              </a:rPr>
              <a:t>agreements about authority, risks,</a:t>
            </a:r>
            <a:br>
              <a:rPr lang="en-US" sz="2200" dirty="0">
                <a:latin typeface="Arial" pitchFamily="34" charset="0"/>
                <a:cs typeface="Arial" pitchFamily="34" charset="0"/>
              </a:rPr>
            </a:br>
            <a:r>
              <a:rPr lang="en-US" sz="2200" dirty="0">
                <a:latin typeface="Arial" pitchFamily="34" charset="0"/>
                <a:cs typeface="Arial" pitchFamily="34" charset="0"/>
              </a:rPr>
              <a:t>and the sharing of profits and losses.</a:t>
            </a:r>
          </a:p>
        </p:txBody>
      </p:sp>
      <p:sp>
        <p:nvSpPr>
          <p:cNvPr id="290824" name="Rectangle 8"/>
          <p:cNvSpPr>
            <a:spLocks noChangeArrowheads="1"/>
          </p:cNvSpPr>
          <p:nvPr/>
        </p:nvSpPr>
        <p:spPr bwMode="auto">
          <a:xfrm>
            <a:off x="4802188" y="1143000"/>
            <a:ext cx="4114800" cy="1066800"/>
          </a:xfrm>
          <a:prstGeom prst="rect">
            <a:avLst/>
          </a:prstGeom>
          <a:solidFill>
            <a:schemeClr val="tx2">
              <a:lumMod val="20000"/>
              <a:lumOff val="80000"/>
            </a:schemeClr>
          </a:solidFill>
          <a:ln w="2857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200" dirty="0">
                <a:latin typeface="+mn-lt"/>
              </a:rPr>
              <a:t>Separate capital and drawings</a:t>
            </a:r>
            <a:br>
              <a:rPr lang="en-US" sz="2200" dirty="0">
                <a:latin typeface="+mn-lt"/>
              </a:rPr>
            </a:br>
            <a:r>
              <a:rPr lang="en-US" sz="2200" dirty="0">
                <a:latin typeface="+mn-lt"/>
              </a:rPr>
              <a:t>accounts are maintained</a:t>
            </a:r>
            <a:br>
              <a:rPr lang="en-US" sz="2200" dirty="0">
                <a:latin typeface="+mn-lt"/>
              </a:rPr>
            </a:br>
            <a:r>
              <a:rPr lang="en-US" sz="2200" dirty="0">
                <a:latin typeface="+mn-lt"/>
              </a:rPr>
              <a:t>for each partner.</a:t>
            </a:r>
          </a:p>
        </p:txBody>
      </p:sp>
      <p:sp>
        <p:nvSpPr>
          <p:cNvPr id="290829" name="Rectangle 13"/>
          <p:cNvSpPr>
            <a:spLocks noChangeArrowheads="1"/>
          </p:cNvSpPr>
          <p:nvPr/>
        </p:nvSpPr>
        <p:spPr bwMode="auto">
          <a:xfrm>
            <a:off x="4805363" y="2330450"/>
            <a:ext cx="4114800" cy="1143000"/>
          </a:xfrm>
          <a:prstGeom prst="rect">
            <a:avLst/>
          </a:prstGeom>
          <a:solidFill>
            <a:schemeClr val="tx2">
              <a:lumMod val="20000"/>
              <a:lumOff val="80000"/>
            </a:schemeClr>
          </a:solidFill>
          <a:ln w="2857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200" dirty="0">
                <a:latin typeface="+mn-lt"/>
              </a:rPr>
              <a:t>Partnership income is divided</a:t>
            </a:r>
            <a:br>
              <a:rPr lang="en-US" sz="2200" dirty="0">
                <a:latin typeface="+mn-lt"/>
              </a:rPr>
            </a:br>
            <a:r>
              <a:rPr lang="en-US" sz="2200" dirty="0">
                <a:latin typeface="+mn-lt"/>
              </a:rPr>
              <a:t>among the partners according</a:t>
            </a:r>
            <a:br>
              <a:rPr lang="en-US" sz="2200" dirty="0">
                <a:latin typeface="+mn-lt"/>
              </a:rPr>
            </a:br>
            <a:r>
              <a:rPr lang="en-US" sz="2200" dirty="0">
                <a:latin typeface="+mn-lt"/>
              </a:rPr>
              <a:t>to the partnership agreement.</a:t>
            </a:r>
          </a:p>
        </p:txBody>
      </p:sp>
      <p:grpSp>
        <p:nvGrpSpPr>
          <p:cNvPr id="2" name="Group 18"/>
          <p:cNvGrpSpPr>
            <a:grpSpLocks/>
          </p:cNvGrpSpPr>
          <p:nvPr/>
        </p:nvGrpSpPr>
        <p:grpSpPr bwMode="auto">
          <a:xfrm>
            <a:off x="228600" y="3733800"/>
            <a:ext cx="5791200" cy="2971800"/>
            <a:chOff x="240" y="1021"/>
            <a:chExt cx="3648" cy="1955"/>
          </a:xfrm>
        </p:grpSpPr>
        <p:sp>
          <p:nvSpPr>
            <p:cNvPr id="15" name="Rectangle 7"/>
            <p:cNvSpPr>
              <a:spLocks noChangeArrowheads="1"/>
            </p:cNvSpPr>
            <p:nvPr/>
          </p:nvSpPr>
          <p:spPr bwMode="auto">
            <a:xfrm>
              <a:off x="240" y="1021"/>
              <a:ext cx="3648" cy="1955"/>
            </a:xfrm>
            <a:prstGeom prst="rect">
              <a:avLst/>
            </a:prstGeom>
            <a:solidFill>
              <a:schemeClr val="accent4">
                <a:lumMod val="20000"/>
                <a:lumOff val="8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endParaRPr lang="en-US" dirty="0">
                <a:latin typeface="+mn-lt"/>
              </a:endParaRPr>
            </a:p>
          </p:txBody>
        </p:sp>
        <p:sp>
          <p:nvSpPr>
            <p:cNvPr id="52239" name="Rectangle 9"/>
            <p:cNvSpPr>
              <a:spLocks noChangeArrowheads="1"/>
            </p:cNvSpPr>
            <p:nvPr/>
          </p:nvSpPr>
          <p:spPr bwMode="auto">
            <a:xfrm>
              <a:off x="1392" y="1138"/>
              <a:ext cx="1344" cy="384"/>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dirty="0">
                  <a:latin typeface="+mn-lt"/>
                </a:rPr>
                <a:t>Advantages</a:t>
              </a:r>
            </a:p>
          </p:txBody>
        </p:sp>
      </p:grpSp>
      <p:sp>
        <p:nvSpPr>
          <p:cNvPr id="17" name="Oval 10"/>
          <p:cNvSpPr>
            <a:spLocks noChangeArrowheads="1"/>
          </p:cNvSpPr>
          <p:nvPr/>
        </p:nvSpPr>
        <p:spPr bwMode="auto">
          <a:xfrm>
            <a:off x="3505200" y="4565650"/>
            <a:ext cx="2209800" cy="1104900"/>
          </a:xfrm>
          <a:prstGeom prst="ellipse">
            <a:avLst/>
          </a:prstGeom>
          <a:solidFill>
            <a:schemeClr val="accent3">
              <a:lumMod val="40000"/>
              <a:lumOff val="60000"/>
            </a:schemeClr>
          </a:solidFill>
          <a:ln w="9525">
            <a:solidFill>
              <a:schemeClr val="tx1"/>
            </a:solidFill>
            <a:round/>
            <a:headEnd/>
            <a:tailEnd/>
          </a:ln>
        </p:spPr>
        <p:txBody>
          <a:bodyPr wrap="none" anchor="ctr"/>
          <a:lstStyle/>
          <a:p>
            <a:pPr algn="ctr" fontAlgn="auto">
              <a:spcBef>
                <a:spcPts val="0"/>
              </a:spcBef>
              <a:spcAft>
                <a:spcPts val="0"/>
              </a:spcAft>
              <a:defRPr/>
            </a:pPr>
            <a:r>
              <a:rPr lang="en-US" sz="2000" dirty="0">
                <a:latin typeface="+mn-lt"/>
              </a:rPr>
              <a:t>Complete</a:t>
            </a:r>
            <a:br>
              <a:rPr lang="en-US" sz="2000" dirty="0">
                <a:latin typeface="+mn-lt"/>
              </a:rPr>
            </a:br>
            <a:r>
              <a:rPr lang="en-US" sz="2000" dirty="0">
                <a:latin typeface="+mn-lt"/>
              </a:rPr>
              <a:t>control by</a:t>
            </a:r>
            <a:br>
              <a:rPr lang="en-US" sz="2000" dirty="0">
                <a:latin typeface="+mn-lt"/>
              </a:rPr>
            </a:br>
            <a:r>
              <a:rPr lang="en-US" sz="2000" dirty="0">
                <a:latin typeface="+mn-lt"/>
              </a:rPr>
              <a:t>partners</a:t>
            </a:r>
          </a:p>
        </p:txBody>
      </p:sp>
      <p:sp>
        <p:nvSpPr>
          <p:cNvPr id="18" name="Oval 11"/>
          <p:cNvSpPr>
            <a:spLocks noChangeArrowheads="1"/>
          </p:cNvSpPr>
          <p:nvPr/>
        </p:nvSpPr>
        <p:spPr bwMode="auto">
          <a:xfrm>
            <a:off x="1600200" y="5594350"/>
            <a:ext cx="2895600" cy="1066800"/>
          </a:xfrm>
          <a:prstGeom prst="ellipse">
            <a:avLst/>
          </a:prstGeom>
          <a:solidFill>
            <a:schemeClr val="accent3">
              <a:lumMod val="40000"/>
              <a:lumOff val="60000"/>
            </a:schemeClr>
          </a:solidFill>
          <a:ln w="9525">
            <a:solidFill>
              <a:schemeClr val="tx1"/>
            </a:solidFill>
            <a:round/>
            <a:headEnd/>
            <a:tailEnd/>
          </a:ln>
        </p:spPr>
        <p:txBody>
          <a:bodyPr wrap="none" anchor="ctr"/>
          <a:lstStyle/>
          <a:p>
            <a:pPr algn="ctr" fontAlgn="auto">
              <a:spcBef>
                <a:spcPts val="0"/>
              </a:spcBef>
              <a:spcAft>
                <a:spcPts val="0"/>
              </a:spcAft>
              <a:defRPr/>
            </a:pPr>
            <a:r>
              <a:rPr lang="en-US" sz="2000" dirty="0">
                <a:latin typeface="+mn-lt"/>
              </a:rPr>
              <a:t>No income</a:t>
            </a:r>
            <a:br>
              <a:rPr lang="en-US" sz="2000" dirty="0">
                <a:latin typeface="+mn-lt"/>
              </a:rPr>
            </a:br>
            <a:r>
              <a:rPr lang="en-US" sz="2000" dirty="0">
                <a:latin typeface="+mn-lt"/>
              </a:rPr>
              <a:t>taxes </a:t>
            </a:r>
            <a:r>
              <a:rPr lang="en-US" sz="2000" dirty="0">
                <a:latin typeface="+mn-lt"/>
              </a:rPr>
              <a:t>on business</a:t>
            </a:r>
            <a:br>
              <a:rPr lang="en-US" sz="2000" dirty="0">
                <a:latin typeface="+mn-lt"/>
              </a:rPr>
            </a:br>
            <a:r>
              <a:rPr lang="en-US" sz="2000" dirty="0">
                <a:latin typeface="+mn-lt"/>
              </a:rPr>
              <a:t>itself</a:t>
            </a:r>
            <a:endParaRPr lang="en-US" sz="2000" dirty="0">
              <a:latin typeface="+mn-lt"/>
            </a:endParaRPr>
          </a:p>
        </p:txBody>
      </p:sp>
      <p:grpSp>
        <p:nvGrpSpPr>
          <p:cNvPr id="3" name="Group 19"/>
          <p:cNvGrpSpPr>
            <a:grpSpLocks/>
          </p:cNvGrpSpPr>
          <p:nvPr/>
        </p:nvGrpSpPr>
        <p:grpSpPr bwMode="auto">
          <a:xfrm>
            <a:off x="6324600" y="4038600"/>
            <a:ext cx="2514600" cy="2209800"/>
            <a:chOff x="3984" y="2688"/>
            <a:chExt cx="1584" cy="1392"/>
          </a:xfrm>
        </p:grpSpPr>
        <p:sp>
          <p:nvSpPr>
            <p:cNvPr id="20" name="Rectangle 12"/>
            <p:cNvSpPr>
              <a:spLocks noChangeArrowheads="1"/>
            </p:cNvSpPr>
            <p:nvPr/>
          </p:nvSpPr>
          <p:spPr bwMode="auto">
            <a:xfrm>
              <a:off x="3984" y="2688"/>
              <a:ext cx="1584" cy="1392"/>
            </a:xfrm>
            <a:prstGeom prst="rect">
              <a:avLst/>
            </a:prstGeom>
            <a:solidFill>
              <a:schemeClr val="accent2">
                <a:lumMod val="75000"/>
              </a:schemeClr>
            </a:solidFill>
            <a:ln w="9525">
              <a:solidFill>
                <a:schemeClr val="tx1"/>
              </a:solidFill>
              <a:miter lim="800000"/>
              <a:headEnd/>
              <a:tailEnd/>
            </a:ln>
            <a:effectLst>
              <a:outerShdw dist="71842" dir="2700000" algn="ctr" rotWithShape="0">
                <a:schemeClr val="tx1"/>
              </a:outerShdw>
            </a:effectLst>
          </p:spPr>
          <p:txBody>
            <a:bodyPr wrap="none" anchor="ctr"/>
            <a:lstStyle/>
            <a:p>
              <a:pPr fontAlgn="auto">
                <a:spcBef>
                  <a:spcPts val="0"/>
                </a:spcBef>
                <a:spcAft>
                  <a:spcPts val="0"/>
                </a:spcAft>
                <a:defRPr/>
              </a:pPr>
              <a:endParaRPr lang="en-US" dirty="0">
                <a:latin typeface="+mn-lt"/>
              </a:endParaRPr>
            </a:p>
          </p:txBody>
        </p:sp>
        <p:sp>
          <p:nvSpPr>
            <p:cNvPr id="52237" name="Rectangle 13"/>
            <p:cNvSpPr>
              <a:spLocks noChangeArrowheads="1"/>
            </p:cNvSpPr>
            <p:nvPr/>
          </p:nvSpPr>
          <p:spPr bwMode="auto">
            <a:xfrm>
              <a:off x="4128" y="2784"/>
              <a:ext cx="1296" cy="48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dirty="0">
                  <a:latin typeface="+mn-lt"/>
                </a:rPr>
                <a:t>Primary</a:t>
              </a:r>
              <a:br>
                <a:rPr lang="en-US" sz="2400" dirty="0">
                  <a:latin typeface="+mn-lt"/>
                </a:rPr>
              </a:br>
              <a:r>
                <a:rPr lang="en-US" sz="2400" dirty="0">
                  <a:latin typeface="+mn-lt"/>
                </a:rPr>
                <a:t>disadvantage</a:t>
              </a:r>
            </a:p>
          </p:txBody>
        </p:sp>
      </p:grpSp>
      <p:sp>
        <p:nvSpPr>
          <p:cNvPr id="22" name="Oval 14"/>
          <p:cNvSpPr>
            <a:spLocks noChangeArrowheads="1"/>
          </p:cNvSpPr>
          <p:nvPr/>
        </p:nvSpPr>
        <p:spPr bwMode="auto">
          <a:xfrm>
            <a:off x="6667500" y="5105400"/>
            <a:ext cx="1828800" cy="990600"/>
          </a:xfrm>
          <a:prstGeom prst="ellipse">
            <a:avLst/>
          </a:prstGeom>
          <a:solidFill>
            <a:srgbClr val="C00000"/>
          </a:solidFill>
          <a:ln w="9525">
            <a:solidFill>
              <a:schemeClr val="tx1"/>
            </a:solidFill>
            <a:round/>
            <a:headEnd/>
            <a:tailEnd/>
          </a:ln>
        </p:spPr>
        <p:txBody>
          <a:bodyPr wrap="none" anchor="ctr"/>
          <a:lstStyle/>
          <a:p>
            <a:pPr algn="ctr"/>
            <a:r>
              <a:rPr lang="en-US" sz="2400">
                <a:solidFill>
                  <a:schemeClr val="bg1"/>
                </a:solidFill>
              </a:rPr>
              <a:t>Unlimited</a:t>
            </a:r>
            <a:br>
              <a:rPr lang="en-US" sz="2400">
                <a:solidFill>
                  <a:schemeClr val="bg1"/>
                </a:solidFill>
              </a:rPr>
            </a:br>
            <a:r>
              <a:rPr lang="en-US" sz="2400">
                <a:solidFill>
                  <a:schemeClr val="bg1"/>
                </a:solidFill>
              </a:rPr>
              <a:t>liability</a:t>
            </a:r>
          </a:p>
        </p:txBody>
      </p:sp>
      <p:sp>
        <p:nvSpPr>
          <p:cNvPr id="23" name="Oval 8"/>
          <p:cNvSpPr>
            <a:spLocks noChangeArrowheads="1"/>
          </p:cNvSpPr>
          <p:nvPr/>
        </p:nvSpPr>
        <p:spPr bwMode="auto">
          <a:xfrm>
            <a:off x="381000" y="4679950"/>
            <a:ext cx="1981200" cy="762000"/>
          </a:xfrm>
          <a:prstGeom prst="ellipse">
            <a:avLst/>
          </a:prstGeom>
          <a:solidFill>
            <a:schemeClr val="accent3">
              <a:lumMod val="40000"/>
              <a:lumOff val="60000"/>
            </a:schemeClr>
          </a:solidFill>
          <a:ln w="9525">
            <a:solidFill>
              <a:schemeClr val="tx1"/>
            </a:solidFill>
            <a:round/>
            <a:headEnd/>
            <a:tailEnd/>
          </a:ln>
        </p:spPr>
        <p:txBody>
          <a:bodyPr wrap="none" anchor="ctr"/>
          <a:lstStyle/>
          <a:p>
            <a:pPr algn="ctr" fontAlgn="auto">
              <a:spcBef>
                <a:spcPts val="0"/>
              </a:spcBef>
              <a:spcAft>
                <a:spcPts val="0"/>
              </a:spcAft>
              <a:defRPr/>
            </a:pPr>
            <a:r>
              <a:rPr lang="en-US" sz="2000" dirty="0">
                <a:latin typeface="+mn-lt"/>
              </a:rPr>
              <a:t>Ease of</a:t>
            </a:r>
            <a:br>
              <a:rPr lang="en-US" sz="2000" dirty="0">
                <a:latin typeface="+mn-lt"/>
              </a:rPr>
            </a:br>
            <a:r>
              <a:rPr lang="en-US" sz="2000" dirty="0">
                <a:latin typeface="+mn-lt"/>
              </a:rPr>
              <a:t>formation</a:t>
            </a:r>
          </a:p>
        </p:txBody>
      </p:sp>
      <p:sp>
        <p:nvSpPr>
          <p:cNvPr id="92171" name="TextBox 15"/>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459CABD5-A573-4E51-A80E-547C8FC0162F}" type="slidenum">
              <a:rPr lang="en-US" sz="1000"/>
              <a:pPr algn="r"/>
              <a:t>37</a:t>
            </a:fld>
            <a:endParaRPr lang="en-US" sz="100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90824"/>
                                        </p:tgtEl>
                                        <p:attrNameLst>
                                          <p:attrName>style.visibility</p:attrName>
                                        </p:attrNameLst>
                                      </p:cBhvr>
                                      <p:to>
                                        <p:strVal val="visible"/>
                                      </p:to>
                                    </p:set>
                                    <p:anim calcmode="lin" valueType="num">
                                      <p:cBhvr additive="base">
                                        <p:cTn id="7" dur="1000" fill="hold"/>
                                        <p:tgtEl>
                                          <p:spTgt spid="290824"/>
                                        </p:tgtEl>
                                        <p:attrNameLst>
                                          <p:attrName>ppt_x</p:attrName>
                                        </p:attrNameLst>
                                      </p:cBhvr>
                                      <p:tavLst>
                                        <p:tav tm="0">
                                          <p:val>
                                            <p:strVal val="0-#ppt_w/2"/>
                                          </p:val>
                                        </p:tav>
                                        <p:tav tm="100000">
                                          <p:val>
                                            <p:strVal val="#ppt_x"/>
                                          </p:val>
                                        </p:tav>
                                      </p:tavLst>
                                    </p:anim>
                                    <p:anim calcmode="lin" valueType="num">
                                      <p:cBhvr additive="base">
                                        <p:cTn id="8" dur="1000" fill="hold"/>
                                        <p:tgtEl>
                                          <p:spTgt spid="29082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1000"/>
                                  </p:stCondLst>
                                  <p:childTnLst>
                                    <p:set>
                                      <p:cBhvr>
                                        <p:cTn id="11" dur="1" fill="hold">
                                          <p:stCondLst>
                                            <p:cond delay="0"/>
                                          </p:stCondLst>
                                        </p:cTn>
                                        <p:tgtEl>
                                          <p:spTgt spid="290829"/>
                                        </p:tgtEl>
                                        <p:attrNameLst>
                                          <p:attrName>style.visibility</p:attrName>
                                        </p:attrNameLst>
                                      </p:cBhvr>
                                      <p:to>
                                        <p:strVal val="visible"/>
                                      </p:to>
                                    </p:set>
                                    <p:anim calcmode="lin" valueType="num">
                                      <p:cBhvr additive="base">
                                        <p:cTn id="12" dur="1000" fill="hold"/>
                                        <p:tgtEl>
                                          <p:spTgt spid="290829"/>
                                        </p:tgtEl>
                                        <p:attrNameLst>
                                          <p:attrName>ppt_x</p:attrName>
                                        </p:attrNameLst>
                                      </p:cBhvr>
                                      <p:tavLst>
                                        <p:tav tm="0">
                                          <p:val>
                                            <p:strVal val="0-#ppt_w/2"/>
                                          </p:val>
                                        </p:tav>
                                        <p:tav tm="100000">
                                          <p:val>
                                            <p:strVal val="#ppt_x"/>
                                          </p:val>
                                        </p:tav>
                                      </p:tavLst>
                                    </p:anim>
                                    <p:anim calcmode="lin" valueType="num">
                                      <p:cBhvr additive="base">
                                        <p:cTn id="13" dur="1000" fill="hold"/>
                                        <p:tgtEl>
                                          <p:spTgt spid="290829"/>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2" presetClass="entr" presetSubtype="8" fill="hold" nodeType="after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7000"/>
                            </p:stCondLst>
                            <p:childTnLst>
                              <p:par>
                                <p:cTn id="19" presetID="23" presetClass="entr" presetSubtype="52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 calcmode="lin" valueType="num">
                                      <p:cBhvr>
                                        <p:cTn id="23" dur="500" fill="hold"/>
                                        <p:tgtEl>
                                          <p:spTgt spid="17"/>
                                        </p:tgtEl>
                                        <p:attrNameLst>
                                          <p:attrName>ppt_x</p:attrName>
                                        </p:attrNameLst>
                                      </p:cBhvr>
                                      <p:tavLst>
                                        <p:tav tm="0">
                                          <p:val>
                                            <p:fltVal val="0.5"/>
                                          </p:val>
                                        </p:tav>
                                        <p:tav tm="100000">
                                          <p:val>
                                            <p:strVal val="#ppt_x"/>
                                          </p:val>
                                        </p:tav>
                                      </p:tavLst>
                                    </p:anim>
                                    <p:anim calcmode="lin" valueType="num">
                                      <p:cBhvr>
                                        <p:cTn id="24" dur="500" fill="hold"/>
                                        <p:tgtEl>
                                          <p:spTgt spid="17"/>
                                        </p:tgtEl>
                                        <p:attrNameLst>
                                          <p:attrName>ppt_y</p:attrName>
                                        </p:attrNameLst>
                                      </p:cBhvr>
                                      <p:tavLst>
                                        <p:tav tm="0">
                                          <p:val>
                                            <p:fltVal val="0.5"/>
                                          </p:val>
                                        </p:tav>
                                        <p:tav tm="100000">
                                          <p:val>
                                            <p:strVal val="#ppt_y"/>
                                          </p:val>
                                        </p:tav>
                                      </p:tavLst>
                                    </p:anim>
                                  </p:childTnLst>
                                </p:cTn>
                              </p:par>
                            </p:childTnLst>
                          </p:cTn>
                        </p:par>
                        <p:par>
                          <p:cTn id="25" fill="hold">
                            <p:stCondLst>
                              <p:cond delay="7500"/>
                            </p:stCondLst>
                            <p:childTnLst>
                              <p:par>
                                <p:cTn id="26" presetID="2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ppt_x</p:attrName>
                                        </p:attrNameLst>
                                      </p:cBhvr>
                                      <p:tavLst>
                                        <p:tav tm="0">
                                          <p:val>
                                            <p:fltVal val="0.5"/>
                                          </p:val>
                                        </p:tav>
                                        <p:tav tm="100000">
                                          <p:val>
                                            <p:strVal val="#ppt_x"/>
                                          </p:val>
                                        </p:tav>
                                      </p:tavLst>
                                    </p:anim>
                                    <p:anim calcmode="lin" valueType="num">
                                      <p:cBhvr>
                                        <p:cTn id="31" dur="500" fill="hold"/>
                                        <p:tgtEl>
                                          <p:spTgt spid="18"/>
                                        </p:tgtEl>
                                        <p:attrNameLst>
                                          <p:attrName>ppt_y</p:attrName>
                                        </p:attrNameLst>
                                      </p:cBhvr>
                                      <p:tavLst>
                                        <p:tav tm="0">
                                          <p:val>
                                            <p:fltVal val="0.5"/>
                                          </p:val>
                                        </p:tav>
                                        <p:tav tm="100000">
                                          <p:val>
                                            <p:strVal val="#ppt_y"/>
                                          </p:val>
                                        </p:tav>
                                      </p:tavLst>
                                    </p:anim>
                                  </p:childTnLst>
                                </p:cTn>
                              </p:par>
                            </p:childTnLst>
                          </p:cTn>
                        </p:par>
                        <p:par>
                          <p:cTn id="32" fill="hold">
                            <p:stCondLst>
                              <p:cond delay="8000"/>
                            </p:stCondLst>
                            <p:childTnLst>
                              <p:par>
                                <p:cTn id="33" presetID="23" presetClass="entr" presetSubtype="52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 calcmode="lin" valueType="num">
                                      <p:cBhvr>
                                        <p:cTn id="37" dur="500" fill="hold"/>
                                        <p:tgtEl>
                                          <p:spTgt spid="23"/>
                                        </p:tgtEl>
                                        <p:attrNameLst>
                                          <p:attrName>ppt_x</p:attrName>
                                        </p:attrNameLst>
                                      </p:cBhvr>
                                      <p:tavLst>
                                        <p:tav tm="0">
                                          <p:val>
                                            <p:fltVal val="0.5"/>
                                          </p:val>
                                        </p:tav>
                                        <p:tav tm="100000">
                                          <p:val>
                                            <p:strVal val="#ppt_x"/>
                                          </p:val>
                                        </p:tav>
                                      </p:tavLst>
                                    </p:anim>
                                    <p:anim calcmode="lin" valueType="num">
                                      <p:cBhvr>
                                        <p:cTn id="38" dur="500" fill="hold"/>
                                        <p:tgtEl>
                                          <p:spTgt spid="23"/>
                                        </p:tgtEl>
                                        <p:attrNameLst>
                                          <p:attrName>ppt_y</p:attrName>
                                        </p:attrNameLst>
                                      </p:cBhvr>
                                      <p:tavLst>
                                        <p:tav tm="0">
                                          <p:val>
                                            <p:fltVal val="0.5"/>
                                          </p:val>
                                        </p:tav>
                                        <p:tav tm="100000">
                                          <p:val>
                                            <p:strVal val="#ppt_y"/>
                                          </p:val>
                                        </p:tav>
                                      </p:tavLst>
                                    </p:anim>
                                  </p:childTnLst>
                                </p:cTn>
                              </p:par>
                            </p:childTnLst>
                          </p:cTn>
                        </p:par>
                        <p:par>
                          <p:cTn id="39" fill="hold">
                            <p:stCondLst>
                              <p:cond delay="8500"/>
                            </p:stCondLst>
                            <p:childTnLst>
                              <p:par>
                                <p:cTn id="40" presetID="22" presetClass="entr" presetSubtype="1"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1000"/>
                                        <p:tgtEl>
                                          <p:spTgt spid="3"/>
                                        </p:tgtEl>
                                      </p:cBhvr>
                                    </p:animEffect>
                                  </p:childTnLst>
                                </p:cTn>
                              </p:par>
                            </p:childTnLst>
                          </p:cTn>
                        </p:par>
                        <p:par>
                          <p:cTn id="43" fill="hold">
                            <p:stCondLst>
                              <p:cond delay="9500"/>
                            </p:stCondLst>
                            <p:childTnLst>
                              <p:par>
                                <p:cTn id="44" presetID="2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4" grpId="0" animBg="1" autoUpdateAnimBg="0"/>
      <p:bldP spid="290829" grpId="0" animBg="1" autoUpdateAnimBg="0"/>
      <p:bldP spid="17" grpId="0" animBg="1" autoUpdateAnimBg="0"/>
      <p:bldP spid="18" grpId="0" animBg="1" autoUpdateAnimBg="0"/>
      <p:bldP spid="22" grpId="0" animBg="1" autoUpdateAnimBg="0"/>
      <p:bldP spid="2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4294967295"/>
          </p:nvPr>
        </p:nvSpPr>
        <p:spPr>
          <a:xfrm>
            <a:off x="152400" y="2316163"/>
            <a:ext cx="8686800" cy="1646237"/>
          </a:xfrm>
          <a:solidFill>
            <a:schemeClr val="accent1">
              <a:lumMod val="40000"/>
              <a:lumOff val="60000"/>
            </a:schemeClr>
          </a:solidFill>
          <a:ln w="12700">
            <a:solidFill>
              <a:schemeClr val="tx1"/>
            </a:solidFill>
          </a:ln>
          <a:effectLst>
            <a:outerShdw dist="71842" dir="2700000" algn="ctr" rotWithShape="0">
              <a:schemeClr val="tx1"/>
            </a:outerShdw>
          </a:effectLst>
        </p:spPr>
        <p:txBody>
          <a:bodyPr lIns="90488" tIns="44450" rIns="90488" bIns="44450" rtlCol="0" anchor="ctr">
            <a:normAutofit/>
          </a:bodyPr>
          <a:lstStyle/>
          <a:p>
            <a:pPr algn="ctr" fontAlgn="auto">
              <a:buFont typeface="Wingdings" pitchFamily="2" charset="2"/>
              <a:buNone/>
              <a:defRPr/>
            </a:pPr>
            <a:r>
              <a:rPr lang="en-US" dirty="0" smtClean="0">
                <a:cs typeface="Arial" pitchFamily="34" charset="0"/>
              </a:rPr>
              <a:t>Able </a:t>
            </a:r>
            <a:r>
              <a:rPr lang="en-US" dirty="0">
                <a:cs typeface="Arial" pitchFamily="34" charset="0"/>
              </a:rPr>
              <a:t>and Baker formed a partnership. Able contributed $60,000 cash</a:t>
            </a:r>
            <a:r>
              <a:rPr lang="en-US" dirty="0" smtClean="0">
                <a:cs typeface="Arial" pitchFamily="34" charset="0"/>
              </a:rPr>
              <a:t>. Baker </a:t>
            </a:r>
            <a:r>
              <a:rPr lang="en-US" dirty="0">
                <a:cs typeface="Arial" pitchFamily="34" charset="0"/>
              </a:rPr>
              <a:t>contributed $40,000 cash</a:t>
            </a:r>
            <a:r>
              <a:rPr lang="en-US" dirty="0" smtClean="0">
                <a:cs typeface="Arial" pitchFamily="34" charset="0"/>
              </a:rPr>
              <a:t>. The </a:t>
            </a:r>
            <a:r>
              <a:rPr lang="en-US" dirty="0">
                <a:cs typeface="Arial" pitchFamily="34" charset="0"/>
              </a:rPr>
              <a:t>partners agreed to divide partnership income in the ratio of their contributions (60:40). The journal entry to record this business formation is:</a:t>
            </a:r>
          </a:p>
        </p:txBody>
      </p:sp>
      <p:sp>
        <p:nvSpPr>
          <p:cNvPr id="19460" name="Rectangle 7"/>
          <p:cNvSpPr>
            <a:spLocks noGrp="1" noChangeArrowheads="1"/>
          </p:cNvSpPr>
          <p:nvPr>
            <p:ph type="title"/>
          </p:nvPr>
        </p:nvSpPr>
        <p:spPr/>
        <p:txBody>
          <a:bodyPr/>
          <a:lstStyle/>
          <a:p>
            <a:pPr fontAlgn="auto">
              <a:spcAft>
                <a:spcPts val="0"/>
              </a:spcAft>
              <a:defRPr/>
            </a:pPr>
            <a:r>
              <a:rPr lang="en-US" sz="3600" dirty="0" smtClean="0"/>
              <a:t> Partnerships</a:t>
            </a:r>
          </a:p>
        </p:txBody>
      </p:sp>
      <p:sp>
        <p:nvSpPr>
          <p:cNvPr id="94211"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B74D6F7C-6E7A-47EE-A030-11C22FC73E24}" type="slidenum">
              <a:rPr lang="en-US" sz="1000"/>
              <a:pPr algn="r"/>
              <a:t>38</a:t>
            </a:fld>
            <a:endParaRPr lang="en-US" sz="1000"/>
          </a:p>
        </p:txBody>
      </p:sp>
      <p:pic>
        <p:nvPicPr>
          <p:cNvPr id="94212" name="Picture 3"/>
          <p:cNvPicPr>
            <a:picLocks noChangeAspect="1" noChangeArrowheads="1"/>
          </p:cNvPicPr>
          <p:nvPr/>
        </p:nvPicPr>
        <p:blipFill>
          <a:blip r:embed="rId3"/>
          <a:srcRect/>
          <a:stretch>
            <a:fillRect/>
          </a:stretch>
        </p:blipFill>
        <p:spPr bwMode="auto">
          <a:xfrm>
            <a:off x="152400" y="4416425"/>
            <a:ext cx="8686800" cy="1069975"/>
          </a:xfrm>
          <a:prstGeom prst="rect">
            <a:avLst/>
          </a:prstGeom>
          <a:noFill/>
          <a:ln w="9525">
            <a:solidFill>
              <a:schemeClr val="tx1"/>
            </a:solidFill>
            <a:miter lim="800000"/>
            <a:headEnd/>
            <a:tailEnd/>
          </a:ln>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6" name="Rectangle 1030"/>
          <p:cNvSpPr>
            <a:spLocks noChangeArrowheads="1"/>
          </p:cNvSpPr>
          <p:nvPr/>
        </p:nvSpPr>
        <p:spPr bwMode="auto">
          <a:xfrm>
            <a:off x="187325" y="2540000"/>
            <a:ext cx="8610600" cy="1346200"/>
          </a:xfrm>
          <a:prstGeom prst="rect">
            <a:avLst/>
          </a:prstGeom>
          <a:solidFill>
            <a:schemeClr val="accent3">
              <a:lumMod val="40000"/>
              <a:lumOff val="6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400" dirty="0">
                <a:latin typeface="+mn-lt"/>
              </a:rPr>
              <a:t>The partners agreed that each month Able would withdraw</a:t>
            </a:r>
            <a:br>
              <a:rPr lang="en-US" sz="2400" dirty="0">
                <a:latin typeface="+mn-lt"/>
              </a:rPr>
            </a:br>
            <a:r>
              <a:rPr lang="en-US" sz="2400" dirty="0">
                <a:latin typeface="+mn-lt"/>
              </a:rPr>
              <a:t> $1,000 and Baker would withdraw $650</a:t>
            </a:r>
            <a:r>
              <a:rPr lang="en-US" sz="2400" dirty="0">
                <a:latin typeface="+mn-lt"/>
              </a:rPr>
              <a:t>. The </a:t>
            </a:r>
            <a:r>
              <a:rPr lang="en-US" sz="2400" dirty="0">
                <a:latin typeface="+mn-lt"/>
              </a:rPr>
              <a:t>January 30</a:t>
            </a:r>
            <a:br>
              <a:rPr lang="en-US" sz="2400" dirty="0">
                <a:latin typeface="+mn-lt"/>
              </a:rPr>
            </a:br>
            <a:r>
              <a:rPr lang="en-US" sz="2400" dirty="0">
                <a:latin typeface="+mn-lt"/>
              </a:rPr>
              <a:t>journal entry to record the first withdrawal is: </a:t>
            </a:r>
          </a:p>
        </p:txBody>
      </p:sp>
      <p:sp>
        <p:nvSpPr>
          <p:cNvPr id="20484" name="Rectangle 1031"/>
          <p:cNvSpPr>
            <a:spLocks noGrp="1" noChangeArrowheads="1"/>
          </p:cNvSpPr>
          <p:nvPr>
            <p:ph type="title"/>
          </p:nvPr>
        </p:nvSpPr>
        <p:spPr/>
        <p:txBody>
          <a:bodyPr/>
          <a:lstStyle/>
          <a:p>
            <a:pPr fontAlgn="auto">
              <a:spcAft>
                <a:spcPts val="0"/>
              </a:spcAft>
              <a:defRPr/>
            </a:pPr>
            <a:r>
              <a:rPr lang="en-US" sz="3600" dirty="0" smtClean="0">
                <a:solidFill>
                  <a:schemeClr val="tx1"/>
                </a:solidFill>
              </a:rPr>
              <a:t> Partnerships</a:t>
            </a:r>
          </a:p>
        </p:txBody>
      </p:sp>
      <p:sp>
        <p:nvSpPr>
          <p:cNvPr id="96259"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B35B1F8F-7BC3-4351-A4B3-4BD395F9BB4F}" type="slidenum">
              <a:rPr lang="en-US" sz="1000"/>
              <a:pPr algn="r"/>
              <a:t>39</a:t>
            </a:fld>
            <a:endParaRPr lang="en-US" sz="1000"/>
          </a:p>
        </p:txBody>
      </p:sp>
      <p:pic>
        <p:nvPicPr>
          <p:cNvPr id="96260" name="Picture 3"/>
          <p:cNvPicPr>
            <a:picLocks noChangeAspect="1" noChangeArrowheads="1"/>
          </p:cNvPicPr>
          <p:nvPr/>
        </p:nvPicPr>
        <p:blipFill>
          <a:blip r:embed="rId3"/>
          <a:srcRect/>
          <a:stretch>
            <a:fillRect/>
          </a:stretch>
        </p:blipFill>
        <p:spPr bwMode="auto">
          <a:xfrm>
            <a:off x="152400" y="4495800"/>
            <a:ext cx="8686800" cy="1066800"/>
          </a:xfrm>
          <a:prstGeom prst="rect">
            <a:avLst/>
          </a:prstGeom>
          <a:noFill/>
          <a:ln w="9525">
            <a:solidFill>
              <a:schemeClr val="tx1"/>
            </a:solid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4" name="Object 26"/>
          <p:cNvGraphicFramePr>
            <a:graphicFrameLocks/>
          </p:cNvGraphicFramePr>
          <p:nvPr/>
        </p:nvGraphicFramePr>
        <p:xfrm>
          <a:off x="481013" y="1681163"/>
          <a:ext cx="7797800" cy="4637087"/>
        </p:xfrm>
        <a:graphic>
          <a:graphicData uri="http://schemas.openxmlformats.org/presentationml/2006/ole">
            <p:oleObj spid="_x0000_s2074" name="MS Org Chart" r:id="rId4" imgW="5029200" imgH="2571008" progId="">
              <p:embed followColorScheme="full"/>
            </p:oleObj>
          </a:graphicData>
        </a:graphic>
      </p:graphicFrame>
      <p:grpSp>
        <p:nvGrpSpPr>
          <p:cNvPr id="2" name="Group 10"/>
          <p:cNvGrpSpPr>
            <a:grpSpLocks/>
          </p:cNvGrpSpPr>
          <p:nvPr/>
        </p:nvGrpSpPr>
        <p:grpSpPr bwMode="auto">
          <a:xfrm>
            <a:off x="5867400" y="2971800"/>
            <a:ext cx="3048000" cy="1143000"/>
            <a:chOff x="5943600" y="2971800"/>
            <a:chExt cx="3048000" cy="1143000"/>
          </a:xfrm>
          <a:solidFill>
            <a:schemeClr val="accent1">
              <a:lumMod val="40000"/>
              <a:lumOff val="60000"/>
            </a:schemeClr>
          </a:solidFill>
        </p:grpSpPr>
        <p:sp>
          <p:nvSpPr>
            <p:cNvPr id="2056" name="Line 5"/>
            <p:cNvSpPr>
              <a:spLocks noChangeShapeType="1"/>
            </p:cNvSpPr>
            <p:nvPr/>
          </p:nvSpPr>
          <p:spPr bwMode="auto">
            <a:xfrm flipH="1">
              <a:off x="5943600" y="3543300"/>
              <a:ext cx="685800" cy="0"/>
            </a:xfrm>
            <a:prstGeom prst="line">
              <a:avLst/>
            </a:prstGeom>
            <a:grpFill/>
            <a:ln w="38100">
              <a:solidFill>
                <a:schemeClr val="tx1"/>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sp>
          <p:nvSpPr>
            <p:cNvPr id="2057" name="Oval 6"/>
            <p:cNvSpPr>
              <a:spLocks noChangeArrowheads="1"/>
            </p:cNvSpPr>
            <p:nvPr/>
          </p:nvSpPr>
          <p:spPr bwMode="auto">
            <a:xfrm>
              <a:off x="6553200" y="2971800"/>
              <a:ext cx="2438400" cy="1143000"/>
            </a:xfrm>
            <a:prstGeom prst="ellipse">
              <a:avLst/>
            </a:prstGeom>
            <a:grpFill/>
            <a:ln w="28575">
              <a:solidFill>
                <a:schemeClr val="tx1"/>
              </a:solidFill>
              <a:round/>
              <a:headEnd/>
              <a:tailEnd/>
            </a:ln>
          </p:spPr>
          <p:txBody>
            <a:bodyPr wrap="none" anchor="ctr"/>
            <a:lstStyle/>
            <a:p>
              <a:pPr algn="ctr" eaLnBrk="0" fontAlgn="auto" hangingPunct="0">
                <a:spcBef>
                  <a:spcPts val="0"/>
                </a:spcBef>
                <a:spcAft>
                  <a:spcPts val="0"/>
                </a:spcAft>
                <a:defRPr/>
              </a:pPr>
              <a:r>
                <a:rPr lang="en-US" sz="2400" b="1" dirty="0">
                  <a:latin typeface="+mn-lt"/>
                </a:rPr>
                <a:t>Elected by</a:t>
              </a:r>
              <a:br>
                <a:rPr lang="en-US" sz="2400" b="1" dirty="0">
                  <a:latin typeface="+mn-lt"/>
                </a:rPr>
              </a:br>
              <a:r>
                <a:rPr lang="en-US" sz="2400" b="1" dirty="0">
                  <a:latin typeface="+mn-lt"/>
                </a:rPr>
                <a:t>shareholders</a:t>
              </a:r>
            </a:p>
          </p:txBody>
        </p:sp>
      </p:grpSp>
      <p:grpSp>
        <p:nvGrpSpPr>
          <p:cNvPr id="3" name="Group 9"/>
          <p:cNvGrpSpPr>
            <a:grpSpLocks/>
          </p:cNvGrpSpPr>
          <p:nvPr/>
        </p:nvGrpSpPr>
        <p:grpSpPr bwMode="auto">
          <a:xfrm>
            <a:off x="76200" y="3810000"/>
            <a:ext cx="3352800" cy="1143000"/>
            <a:chOff x="152400" y="3810000"/>
            <a:chExt cx="3352800" cy="1143000"/>
          </a:xfrm>
        </p:grpSpPr>
        <p:sp>
          <p:nvSpPr>
            <p:cNvPr id="2054" name="Oval 8"/>
            <p:cNvSpPr>
              <a:spLocks noChangeArrowheads="1"/>
            </p:cNvSpPr>
            <p:nvPr/>
          </p:nvSpPr>
          <p:spPr bwMode="auto">
            <a:xfrm flipH="1">
              <a:off x="152400" y="3810000"/>
              <a:ext cx="2438400" cy="1143000"/>
            </a:xfrm>
            <a:prstGeom prst="ellipse">
              <a:avLst/>
            </a:prstGeom>
            <a:solidFill>
              <a:schemeClr val="accent6">
                <a:lumMod val="50000"/>
              </a:schemeClr>
            </a:solidFill>
            <a:ln w="28575">
              <a:solidFill>
                <a:schemeClr val="tx1"/>
              </a:solidFill>
              <a:round/>
              <a:headEnd/>
              <a:tailEnd/>
            </a:ln>
          </p:spPr>
          <p:txBody>
            <a:bodyPr wrap="none" anchor="ctr"/>
            <a:lstStyle/>
            <a:p>
              <a:pPr algn="ctr" eaLnBrk="0" fontAlgn="auto" hangingPunct="0">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rPr>
                <a:t>Appointed</a:t>
              </a:r>
              <a:br>
                <a:rPr lang="en-US" sz="2400" b="1" dirty="0">
                  <a:solidFill>
                    <a:schemeClr val="bg1"/>
                  </a:solidFill>
                  <a:effectLst>
                    <a:outerShdw blurRad="38100" dist="38100" dir="2700000" algn="tl">
                      <a:srgbClr val="000000">
                        <a:alpha val="43137"/>
                      </a:srgbClr>
                    </a:outerShdw>
                  </a:effectLst>
                  <a:latin typeface="+mn-lt"/>
                </a:rPr>
              </a:br>
              <a:r>
                <a:rPr lang="en-US" sz="2400" b="1" dirty="0">
                  <a:solidFill>
                    <a:schemeClr val="bg1"/>
                  </a:solidFill>
                  <a:effectLst>
                    <a:outerShdw blurRad="38100" dist="38100" dir="2700000" algn="tl">
                      <a:srgbClr val="000000">
                        <a:alpha val="43137"/>
                      </a:srgbClr>
                    </a:outerShdw>
                  </a:effectLst>
                  <a:latin typeface="+mn-lt"/>
                </a:rPr>
                <a:t>by directors</a:t>
              </a:r>
            </a:p>
          </p:txBody>
        </p:sp>
        <p:sp>
          <p:nvSpPr>
            <p:cNvPr id="2080" name="Line 9"/>
            <p:cNvSpPr>
              <a:spLocks noChangeShapeType="1"/>
            </p:cNvSpPr>
            <p:nvPr/>
          </p:nvSpPr>
          <p:spPr bwMode="auto">
            <a:xfrm>
              <a:off x="2590800" y="4343400"/>
              <a:ext cx="914400" cy="457200"/>
            </a:xfrm>
            <a:prstGeom prst="line">
              <a:avLst/>
            </a:prstGeom>
            <a:noFill/>
            <a:ln w="38100">
              <a:solidFill>
                <a:schemeClr val="tx1"/>
              </a:solidFill>
              <a:round/>
              <a:headEnd/>
              <a:tailEnd type="triangle" w="med" len="med"/>
            </a:ln>
          </p:spPr>
          <p:txBody>
            <a:bodyPr wrap="none" anchor="ctr"/>
            <a:lstStyle/>
            <a:p>
              <a:endParaRPr lang="en-US"/>
            </a:p>
          </p:txBody>
        </p:sp>
      </p:grpSp>
      <p:sp>
        <p:nvSpPr>
          <p:cNvPr id="2053" name="Rectangle 11"/>
          <p:cNvSpPr>
            <a:spLocks noGrp="1" noChangeArrowheads="1"/>
          </p:cNvSpPr>
          <p:nvPr>
            <p:ph type="title"/>
          </p:nvPr>
        </p:nvSpPr>
        <p:spPr/>
        <p:txBody>
          <a:bodyPr/>
          <a:lstStyle/>
          <a:p>
            <a:pPr fontAlgn="auto">
              <a:spcAft>
                <a:spcPts val="0"/>
              </a:spcAft>
              <a:defRPr/>
            </a:pPr>
            <a:r>
              <a:rPr lang="en-US" sz="3600" dirty="0" smtClean="0"/>
              <a:t>Ownership of a Corporation</a:t>
            </a:r>
          </a:p>
        </p:txBody>
      </p:sp>
      <p:sp>
        <p:nvSpPr>
          <p:cNvPr id="2078" name="TextBox 9"/>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6536A8F2-FCBE-4CCD-B607-E2EC3A0D4AB5}" type="slidenum">
              <a:rPr lang="en-US" sz="1000"/>
              <a:pPr algn="r"/>
              <a:t>4</a:t>
            </a:fld>
            <a:endParaRPr lang="en-US" sz="1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
          <p:cNvSpPr>
            <a:spLocks noGrp="1" noChangeArrowheads="1"/>
          </p:cNvSpPr>
          <p:nvPr>
            <p:ph type="title"/>
          </p:nvPr>
        </p:nvSpPr>
        <p:spPr/>
        <p:txBody>
          <a:bodyPr/>
          <a:lstStyle/>
          <a:p>
            <a:pPr fontAlgn="auto">
              <a:spcAft>
                <a:spcPts val="0"/>
              </a:spcAft>
              <a:defRPr/>
            </a:pPr>
            <a:r>
              <a:rPr lang="en-US" sz="3600" dirty="0" smtClean="0">
                <a:solidFill>
                  <a:schemeClr val="tx1"/>
                </a:solidFill>
              </a:rPr>
              <a:t> Partnerships</a:t>
            </a:r>
          </a:p>
        </p:txBody>
      </p:sp>
      <p:sp>
        <p:nvSpPr>
          <p:cNvPr id="237578" name="Rectangle 10"/>
          <p:cNvSpPr>
            <a:spLocks noChangeArrowheads="1"/>
          </p:cNvSpPr>
          <p:nvPr/>
        </p:nvSpPr>
        <p:spPr bwMode="auto">
          <a:xfrm>
            <a:off x="152400" y="1524000"/>
            <a:ext cx="8686800" cy="1905000"/>
          </a:xfrm>
          <a:prstGeom prst="rect">
            <a:avLst/>
          </a:prstGeom>
          <a:solidFill>
            <a:schemeClr val="tx2">
              <a:lumMod val="20000"/>
              <a:lumOff val="80000"/>
            </a:schemeClr>
          </a:solidFill>
          <a:ln w="9525">
            <a:solidFill>
              <a:schemeClr val="tx1"/>
            </a:solidFill>
            <a:miter lim="800000"/>
            <a:headEnd/>
            <a:tailEnd/>
          </a:ln>
          <a:effectLst>
            <a:outerShdw dist="71842" dir="2700000" algn="ctr" rotWithShape="0">
              <a:schemeClr val="tx1"/>
            </a:outerShdw>
          </a:effectLst>
        </p:spPr>
        <p:txBody>
          <a:bodyPr wrap="none" anchor="ctr"/>
          <a:lstStyle/>
          <a:p>
            <a:pPr algn="ctr" fontAlgn="auto">
              <a:spcBef>
                <a:spcPts val="0"/>
              </a:spcBef>
              <a:spcAft>
                <a:spcPts val="0"/>
              </a:spcAft>
              <a:defRPr/>
            </a:pPr>
            <a:r>
              <a:rPr lang="en-US" sz="2400" dirty="0">
                <a:latin typeface="+mn-lt"/>
              </a:rPr>
              <a:t>During the first year, partnership income totaled $30,000.</a:t>
            </a:r>
            <a:br>
              <a:rPr lang="en-US" sz="2400" dirty="0">
                <a:latin typeface="+mn-lt"/>
              </a:rPr>
            </a:br>
            <a:r>
              <a:rPr lang="en-US" sz="2400" dirty="0">
                <a:latin typeface="+mn-lt"/>
              </a:rPr>
              <a:t>Withdrawals totaled $12,000 for Able and $7,800 for Baker.</a:t>
            </a:r>
            <a:br>
              <a:rPr lang="en-US" sz="2400" dirty="0">
                <a:latin typeface="+mn-lt"/>
              </a:rPr>
            </a:br>
            <a:r>
              <a:rPr lang="en-US" sz="2400" dirty="0">
                <a:latin typeface="+mn-lt"/>
              </a:rPr>
              <a:t>The equity section of the partnership balance sheet at the</a:t>
            </a:r>
            <a:br>
              <a:rPr lang="en-US" sz="2400" dirty="0">
                <a:latin typeface="+mn-lt"/>
              </a:rPr>
            </a:br>
            <a:r>
              <a:rPr lang="en-US" sz="2400" dirty="0">
                <a:latin typeface="+mn-lt"/>
              </a:rPr>
              <a:t>end of the first year is:</a:t>
            </a:r>
          </a:p>
        </p:txBody>
      </p:sp>
      <p:graphicFrame>
        <p:nvGraphicFramePr>
          <p:cNvPr id="21530" name="Object 26"/>
          <p:cNvGraphicFramePr>
            <a:graphicFrameLocks noChangeAspect="1"/>
          </p:cNvGraphicFramePr>
          <p:nvPr/>
        </p:nvGraphicFramePr>
        <p:xfrm>
          <a:off x="1066800" y="3703638"/>
          <a:ext cx="7010400" cy="3001962"/>
        </p:xfrm>
        <a:graphic>
          <a:graphicData uri="http://schemas.openxmlformats.org/presentationml/2006/ole">
            <p:oleObj spid="_x0000_s21530" name="Worksheet" r:id="rId4" imgW="4522680" imgH="1912680" progId="Excel.Sheet.8">
              <p:embed/>
            </p:oleObj>
          </a:graphicData>
        </a:graphic>
      </p:graphicFrame>
      <p:sp>
        <p:nvSpPr>
          <p:cNvPr id="21533"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EDE1FD9D-15E9-4FEC-94D7-7022260B8F14}" type="slidenum">
              <a:rPr lang="en-US" sz="1000"/>
              <a:pPr algn="r"/>
              <a:t>40</a:t>
            </a:fld>
            <a:endParaRPr lang="en-US" sz="1000"/>
          </a:p>
        </p:txBody>
      </p:sp>
    </p:spTree>
  </p:cSld>
  <p:clrMapOvr>
    <a:masterClrMapping/>
  </p:clrMapOvr>
  <p:transition>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lIns="90488" tIns="44450" rIns="90488" bIns="44450">
            <a:normAutofit fontScale="90000"/>
          </a:bodyPr>
          <a:lstStyle/>
          <a:p>
            <a:pPr fontAlgn="auto">
              <a:lnSpc>
                <a:spcPct val="90000"/>
              </a:lnSpc>
              <a:spcAft>
                <a:spcPts val="0"/>
              </a:spcAft>
              <a:defRPr/>
            </a:pPr>
            <a:r>
              <a:rPr lang="en-US" dirty="0" smtClean="0"/>
              <a:t>Accounting and Reporting for Three Types of Businesses</a:t>
            </a:r>
          </a:p>
        </p:txBody>
      </p:sp>
      <p:graphicFrame>
        <p:nvGraphicFramePr>
          <p:cNvPr id="22555" name="Object 27"/>
          <p:cNvGraphicFramePr>
            <a:graphicFrameLocks/>
          </p:cNvGraphicFramePr>
          <p:nvPr/>
        </p:nvGraphicFramePr>
        <p:xfrm>
          <a:off x="228600" y="1689100"/>
          <a:ext cx="8504238" cy="4664075"/>
        </p:xfrm>
        <a:graphic>
          <a:graphicData uri="http://schemas.openxmlformats.org/presentationml/2006/ole">
            <p:oleObj spid="_x0000_s22555" name="Worksheet" r:id="rId4" imgW="6141743" imgH="2994624" progId="Excel.Sheet.8">
              <p:embed/>
            </p:oleObj>
          </a:graphicData>
        </a:graphic>
      </p:graphicFrame>
      <p:sp>
        <p:nvSpPr>
          <p:cNvPr id="22557" name="TextBox 3"/>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73FE5617-012C-427B-AE88-F514B5BA720D}" type="slidenum">
              <a:rPr lang="en-US" sz="1000"/>
              <a:pPr algn="r"/>
              <a:t>41</a:t>
            </a:fld>
            <a:endParaRPr lang="en-US" sz="1000"/>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3600" dirty="0" smtClean="0"/>
              <a:t>End of Chapter 11</a:t>
            </a:r>
            <a:endParaRPr lang="en-US" sz="36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104451" name="TextBox 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4FE713FB-9B52-48E9-BAF6-D76A2666AF53}" type="slidenum">
              <a:rPr lang="en-US" sz="1000"/>
              <a:pPr algn="r"/>
              <a:t>42</a:t>
            </a:fld>
            <a:endParaRPr lang="en-US" sz="1000"/>
          </a:p>
        </p:txBody>
      </p:sp>
    </p:spTree>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962150" y="3003550"/>
            <a:ext cx="5200650" cy="3778250"/>
            <a:chOff x="1962150" y="2800350"/>
            <a:chExt cx="5200650" cy="3778250"/>
          </a:xfrm>
        </p:grpSpPr>
        <p:grpSp>
          <p:nvGrpSpPr>
            <p:cNvPr id="20488" name="Group 8"/>
            <p:cNvGrpSpPr>
              <a:grpSpLocks/>
            </p:cNvGrpSpPr>
            <p:nvPr/>
          </p:nvGrpSpPr>
          <p:grpSpPr bwMode="auto">
            <a:xfrm>
              <a:off x="1962150" y="2800350"/>
              <a:ext cx="5200650" cy="3752850"/>
              <a:chOff x="2286000" y="1857375"/>
              <a:chExt cx="5200650" cy="4438650"/>
            </a:xfrm>
          </p:grpSpPr>
          <p:sp>
            <p:nvSpPr>
              <p:cNvPr id="41994" name="Oval 3"/>
              <p:cNvSpPr>
                <a:spLocks noChangeArrowheads="1"/>
              </p:cNvSpPr>
              <p:nvPr/>
            </p:nvSpPr>
            <p:spPr bwMode="auto">
              <a:xfrm>
                <a:off x="2286000" y="1857375"/>
                <a:ext cx="5200650" cy="4438650"/>
              </a:xfrm>
              <a:prstGeom prst="ellipse">
                <a:avLst/>
              </a:prstGeom>
              <a:solidFill>
                <a:schemeClr val="accent4">
                  <a:lumMod val="20000"/>
                  <a:lumOff val="80000"/>
                </a:schemeClr>
              </a:solidFill>
              <a:ln w="38100">
                <a:solidFill>
                  <a:srgbClr val="00279F"/>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20491" name="Rectangle 7"/>
              <p:cNvSpPr>
                <a:spLocks noChangeArrowheads="1"/>
              </p:cNvSpPr>
              <p:nvPr/>
            </p:nvSpPr>
            <p:spPr bwMode="auto">
              <a:xfrm>
                <a:off x="2967038" y="2586038"/>
                <a:ext cx="1866900" cy="3163940"/>
              </a:xfrm>
              <a:prstGeom prst="rect">
                <a:avLst/>
              </a:prstGeom>
              <a:noFill/>
              <a:ln w="57149" cmpd="thickThin">
                <a:noFill/>
                <a:miter lim="800000"/>
                <a:headEnd/>
                <a:tailEnd/>
              </a:ln>
            </p:spPr>
            <p:txBody>
              <a:bodyPr lIns="90488" tIns="44450" rIns="90488" bIns="44450">
                <a:spAutoFit/>
              </a:bodyPr>
              <a:lstStyle/>
              <a:p>
                <a:pPr algn="ctr" eaLnBrk="0" hangingPunct="0">
                  <a:spcBef>
                    <a:spcPct val="50000"/>
                  </a:spcBef>
                </a:pPr>
                <a:r>
                  <a:rPr lang="en-US" sz="2400" b="1">
                    <a:solidFill>
                      <a:srgbClr val="C00000"/>
                    </a:solidFill>
                  </a:rPr>
                  <a:t>Issued shares </a:t>
                </a:r>
                <a:r>
                  <a:rPr lang="en-US" sz="2400" b="1">
                    <a:solidFill>
                      <a:srgbClr val="00279F"/>
                    </a:solidFill>
                  </a:rPr>
                  <a:t>are authorized shares of stock that have been sold.</a:t>
                </a:r>
              </a:p>
            </p:txBody>
          </p:sp>
          <p:sp>
            <p:nvSpPr>
              <p:cNvPr id="20492" name="Rectangle 8"/>
              <p:cNvSpPr>
                <a:spLocks noChangeArrowheads="1"/>
              </p:cNvSpPr>
              <p:nvPr/>
            </p:nvSpPr>
            <p:spPr bwMode="auto">
              <a:xfrm>
                <a:off x="4872038" y="2586038"/>
                <a:ext cx="2019300" cy="3163940"/>
              </a:xfrm>
              <a:prstGeom prst="rect">
                <a:avLst/>
              </a:prstGeom>
              <a:noFill/>
              <a:ln w="57149" cmpd="thickThin">
                <a:noFill/>
                <a:miter lim="800000"/>
                <a:headEnd/>
                <a:tailEnd/>
              </a:ln>
            </p:spPr>
            <p:txBody>
              <a:bodyPr lIns="90488" tIns="44450" rIns="90488" bIns="44450">
                <a:spAutoFit/>
              </a:bodyPr>
              <a:lstStyle/>
              <a:p>
                <a:pPr algn="ctr" eaLnBrk="0" hangingPunct="0">
                  <a:spcBef>
                    <a:spcPct val="50000"/>
                  </a:spcBef>
                </a:pPr>
                <a:r>
                  <a:rPr lang="en-US" sz="2400" b="1">
                    <a:solidFill>
                      <a:srgbClr val="C00000"/>
                    </a:solidFill>
                  </a:rPr>
                  <a:t>Unissued shares </a:t>
                </a:r>
                <a:r>
                  <a:rPr lang="en-US" sz="2400" b="1">
                    <a:solidFill>
                      <a:srgbClr val="00279F"/>
                    </a:solidFill>
                  </a:rPr>
                  <a:t>are authorized shares of stock that never have been sold.</a:t>
                </a:r>
              </a:p>
            </p:txBody>
          </p:sp>
        </p:grpSp>
        <p:sp>
          <p:nvSpPr>
            <p:cNvPr id="20489" name="Line 4"/>
            <p:cNvSpPr>
              <a:spLocks noChangeShapeType="1"/>
            </p:cNvSpPr>
            <p:nvPr/>
          </p:nvSpPr>
          <p:spPr bwMode="auto">
            <a:xfrm>
              <a:off x="4572000" y="2819400"/>
              <a:ext cx="0" cy="3759200"/>
            </a:xfrm>
            <a:prstGeom prst="line">
              <a:avLst/>
            </a:prstGeom>
            <a:noFill/>
            <a:ln w="50799">
              <a:solidFill>
                <a:srgbClr val="00279F"/>
              </a:solidFill>
              <a:round/>
              <a:headEnd/>
              <a:tailEnd/>
            </a:ln>
          </p:spPr>
          <p:txBody>
            <a:bodyPr wrap="none" anchor="ctr"/>
            <a:lstStyle/>
            <a:p>
              <a:endParaRPr lang="en-US"/>
            </a:p>
          </p:txBody>
        </p:sp>
      </p:grpSp>
      <p:grpSp>
        <p:nvGrpSpPr>
          <p:cNvPr id="4" name="Group 12"/>
          <p:cNvGrpSpPr>
            <a:grpSpLocks/>
          </p:cNvGrpSpPr>
          <p:nvPr/>
        </p:nvGrpSpPr>
        <p:grpSpPr bwMode="auto">
          <a:xfrm>
            <a:off x="2549525" y="2128838"/>
            <a:ext cx="4030663" cy="1570037"/>
            <a:chOff x="2549574" y="1926389"/>
            <a:chExt cx="4030116" cy="1569717"/>
          </a:xfrm>
        </p:grpSpPr>
        <p:sp>
          <p:nvSpPr>
            <p:cNvPr id="11" name="Curved Left Arrow 10"/>
            <p:cNvSpPr/>
            <p:nvPr/>
          </p:nvSpPr>
          <p:spPr>
            <a:xfrm rot="20295806">
              <a:off x="5817793" y="1932738"/>
              <a:ext cx="761897" cy="156336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Curved Left Arrow 11"/>
            <p:cNvSpPr/>
            <p:nvPr/>
          </p:nvSpPr>
          <p:spPr>
            <a:xfrm rot="1304194" flipH="1">
              <a:off x="2549574" y="1926389"/>
              <a:ext cx="761897" cy="1569717"/>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
        <p:nvSpPr>
          <p:cNvPr id="10" name="Rectangle 9"/>
          <p:cNvSpPr/>
          <p:nvPr/>
        </p:nvSpPr>
        <p:spPr>
          <a:xfrm>
            <a:off x="1447800" y="1676400"/>
            <a:ext cx="6248400" cy="1219200"/>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C00000"/>
                </a:solidFill>
                <a:cs typeface="Arial" pitchFamily="34" charset="0"/>
              </a:rPr>
              <a:t>Authorized shares </a:t>
            </a:r>
            <a:r>
              <a:rPr lang="en-US" sz="2400" b="1" dirty="0">
                <a:solidFill>
                  <a:srgbClr val="00279F"/>
                </a:solidFill>
                <a:cs typeface="Arial" pitchFamily="34" charset="0"/>
              </a:rPr>
              <a:t>are the maximum</a:t>
            </a:r>
            <a:br>
              <a:rPr lang="en-US" sz="2400" b="1" dirty="0">
                <a:solidFill>
                  <a:srgbClr val="00279F"/>
                </a:solidFill>
                <a:cs typeface="Arial" pitchFamily="34" charset="0"/>
              </a:rPr>
            </a:br>
            <a:r>
              <a:rPr lang="en-US" sz="2400" b="1" dirty="0">
                <a:solidFill>
                  <a:srgbClr val="00279F"/>
                </a:solidFill>
                <a:cs typeface="Arial" pitchFamily="34" charset="0"/>
              </a:rPr>
              <a:t>number of shares of capital stock that</a:t>
            </a:r>
            <a:br>
              <a:rPr lang="en-US" sz="2400" b="1" dirty="0">
                <a:solidFill>
                  <a:srgbClr val="00279F"/>
                </a:solidFill>
                <a:cs typeface="Arial" pitchFamily="34" charset="0"/>
              </a:rPr>
            </a:br>
            <a:r>
              <a:rPr lang="en-US" sz="2400" b="1" dirty="0">
                <a:solidFill>
                  <a:srgbClr val="00279F"/>
                </a:solidFill>
                <a:cs typeface="Arial" pitchFamily="34" charset="0"/>
              </a:rPr>
              <a:t>can be sold to the public.</a:t>
            </a:r>
            <a:endParaRPr lang="en-US" sz="2400" dirty="0">
              <a:cs typeface="Arial" pitchFamily="34" charset="0"/>
            </a:endParaRPr>
          </a:p>
        </p:txBody>
      </p:sp>
      <p:sp>
        <p:nvSpPr>
          <p:cNvPr id="31749" name="Title 14"/>
          <p:cNvSpPr>
            <a:spLocks noGrp="1"/>
          </p:cNvSpPr>
          <p:nvPr>
            <p:ph type="title"/>
          </p:nvPr>
        </p:nvSpPr>
        <p:spPr/>
        <p:txBody>
          <a:bodyPr/>
          <a:lstStyle/>
          <a:p>
            <a:pPr fontAlgn="auto">
              <a:spcAft>
                <a:spcPts val="0"/>
              </a:spcAft>
              <a:defRPr/>
            </a:pPr>
            <a:r>
              <a:rPr lang="en-US" sz="3600" dirty="0" smtClean="0"/>
              <a:t>Authorized, Issued, and Outstanding Shares</a:t>
            </a:r>
          </a:p>
        </p:txBody>
      </p:sp>
      <p:sp>
        <p:nvSpPr>
          <p:cNvPr id="20485" name="TextBox 12"/>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5B4A8387-1F3D-4FFF-816D-0E0ABCCD87C1}" type="slidenum">
              <a:rPr lang="en-US" sz="1000"/>
              <a:pPr algn="r"/>
              <a:t>5</a:t>
            </a:fld>
            <a:endParaRPr lang="en-US" sz="10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1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3"/>
          <p:cNvSpPr>
            <a:spLocks noChangeArrowheads="1"/>
          </p:cNvSpPr>
          <p:nvPr/>
        </p:nvSpPr>
        <p:spPr bwMode="auto">
          <a:xfrm>
            <a:off x="1814513" y="2927350"/>
            <a:ext cx="5200650" cy="3752850"/>
          </a:xfrm>
          <a:prstGeom prst="ellipse">
            <a:avLst/>
          </a:prstGeom>
          <a:solidFill>
            <a:schemeClr val="accent4">
              <a:lumMod val="20000"/>
              <a:lumOff val="80000"/>
            </a:schemeClr>
          </a:solidFill>
          <a:ln w="38100">
            <a:solidFill>
              <a:srgbClr val="00279F"/>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02402" name="Rectangle 6"/>
          <p:cNvSpPr>
            <a:spLocks noChangeArrowheads="1"/>
          </p:cNvSpPr>
          <p:nvPr/>
        </p:nvSpPr>
        <p:spPr bwMode="auto">
          <a:xfrm>
            <a:off x="4500563" y="3565525"/>
            <a:ext cx="1914525" cy="828675"/>
          </a:xfrm>
          <a:prstGeom prst="rect">
            <a:avLst/>
          </a:prstGeom>
          <a:noFill/>
          <a:ln w="12699">
            <a:noFill/>
            <a:miter lim="800000"/>
            <a:headEnd/>
            <a:tailEnd/>
          </a:ln>
        </p:spPr>
        <p:txBody>
          <a:bodyPr lIns="90488" tIns="44450" rIns="90488" bIns="44450">
            <a:spAutoFit/>
          </a:bodyPr>
          <a:lstStyle/>
          <a:p>
            <a:pPr algn="ctr" eaLnBrk="0" hangingPunct="0"/>
            <a:r>
              <a:rPr lang="en-US" sz="2400" b="1">
                <a:solidFill>
                  <a:srgbClr val="C00000"/>
                </a:solidFill>
              </a:rPr>
              <a:t>Unissued</a:t>
            </a:r>
          </a:p>
          <a:p>
            <a:pPr algn="ctr" eaLnBrk="0" hangingPunct="0"/>
            <a:r>
              <a:rPr lang="en-US" sz="2400" b="1">
                <a:solidFill>
                  <a:srgbClr val="C00000"/>
                </a:solidFill>
              </a:rPr>
              <a:t>Shares</a:t>
            </a:r>
          </a:p>
        </p:txBody>
      </p:sp>
      <p:sp>
        <p:nvSpPr>
          <p:cNvPr id="102403" name="Rectangle 7"/>
          <p:cNvSpPr>
            <a:spLocks noChangeArrowheads="1"/>
          </p:cNvSpPr>
          <p:nvPr/>
        </p:nvSpPr>
        <p:spPr bwMode="auto">
          <a:xfrm>
            <a:off x="2433638" y="4846638"/>
            <a:ext cx="1914525" cy="828675"/>
          </a:xfrm>
          <a:prstGeom prst="rect">
            <a:avLst/>
          </a:prstGeom>
          <a:noFill/>
          <a:ln w="12699">
            <a:noFill/>
            <a:miter lim="800000"/>
            <a:headEnd/>
            <a:tailEnd/>
          </a:ln>
        </p:spPr>
        <p:txBody>
          <a:bodyPr lIns="90488" tIns="44450" rIns="90488" bIns="44450">
            <a:spAutoFit/>
          </a:bodyPr>
          <a:lstStyle/>
          <a:p>
            <a:pPr algn="ctr" eaLnBrk="0" hangingPunct="0">
              <a:spcBef>
                <a:spcPct val="50000"/>
              </a:spcBef>
            </a:pPr>
            <a:r>
              <a:rPr lang="en-US" sz="2400" b="1">
                <a:solidFill>
                  <a:srgbClr val="C00000"/>
                </a:solidFill>
              </a:rPr>
              <a:t>Treasury</a:t>
            </a:r>
          </a:p>
          <a:p>
            <a:pPr algn="ctr" eaLnBrk="0" hangingPunct="0"/>
            <a:r>
              <a:rPr lang="en-US" sz="2400" b="1">
                <a:solidFill>
                  <a:srgbClr val="C00000"/>
                </a:solidFill>
              </a:rPr>
              <a:t>Shares</a:t>
            </a:r>
          </a:p>
        </p:txBody>
      </p:sp>
      <p:sp>
        <p:nvSpPr>
          <p:cNvPr id="102404" name="Line 9"/>
          <p:cNvSpPr>
            <a:spLocks noChangeShapeType="1"/>
          </p:cNvSpPr>
          <p:nvPr/>
        </p:nvSpPr>
        <p:spPr bwMode="auto">
          <a:xfrm>
            <a:off x="1833563" y="4699000"/>
            <a:ext cx="2590800" cy="0"/>
          </a:xfrm>
          <a:prstGeom prst="line">
            <a:avLst/>
          </a:prstGeom>
          <a:noFill/>
          <a:ln w="50799">
            <a:solidFill>
              <a:srgbClr val="00279F"/>
            </a:solidFill>
            <a:round/>
            <a:headEnd/>
            <a:tailEnd/>
          </a:ln>
        </p:spPr>
        <p:txBody>
          <a:bodyPr wrap="none" anchor="ctr"/>
          <a:lstStyle/>
          <a:p>
            <a:endParaRPr lang="en-US"/>
          </a:p>
        </p:txBody>
      </p:sp>
      <p:sp>
        <p:nvSpPr>
          <p:cNvPr id="102405" name="Rectangle 10"/>
          <p:cNvSpPr>
            <a:spLocks noChangeArrowheads="1"/>
          </p:cNvSpPr>
          <p:nvPr/>
        </p:nvSpPr>
        <p:spPr bwMode="auto">
          <a:xfrm>
            <a:off x="2138363" y="3565525"/>
            <a:ext cx="2524125" cy="828675"/>
          </a:xfrm>
          <a:prstGeom prst="rect">
            <a:avLst/>
          </a:prstGeom>
          <a:noFill/>
          <a:ln w="57149" cmpd="thinThick">
            <a:noFill/>
            <a:miter lim="800000"/>
            <a:headEnd/>
            <a:tailEnd/>
          </a:ln>
        </p:spPr>
        <p:txBody>
          <a:bodyPr lIns="90488" tIns="44450" rIns="90488" bIns="44450">
            <a:spAutoFit/>
          </a:bodyPr>
          <a:lstStyle/>
          <a:p>
            <a:pPr algn="ctr" eaLnBrk="0" hangingPunct="0"/>
            <a:r>
              <a:rPr lang="en-US" sz="2400" b="1">
                <a:solidFill>
                  <a:srgbClr val="C00000"/>
                </a:solidFill>
              </a:rPr>
              <a:t>Outstanding</a:t>
            </a:r>
          </a:p>
          <a:p>
            <a:pPr algn="ctr" eaLnBrk="0" hangingPunct="0"/>
            <a:r>
              <a:rPr lang="en-US" sz="2400" b="1">
                <a:solidFill>
                  <a:srgbClr val="C00000"/>
                </a:solidFill>
              </a:rPr>
              <a:t>Shares</a:t>
            </a:r>
          </a:p>
        </p:txBody>
      </p:sp>
      <p:grpSp>
        <p:nvGrpSpPr>
          <p:cNvPr id="2" name="Group 11"/>
          <p:cNvGrpSpPr>
            <a:grpSpLocks/>
          </p:cNvGrpSpPr>
          <p:nvPr/>
        </p:nvGrpSpPr>
        <p:grpSpPr bwMode="auto">
          <a:xfrm>
            <a:off x="76200" y="3894138"/>
            <a:ext cx="2646362" cy="1084262"/>
            <a:chOff x="141" y="2373"/>
            <a:chExt cx="1667" cy="683"/>
          </a:xfrm>
          <a:solidFill>
            <a:schemeClr val="accent6">
              <a:lumMod val="40000"/>
              <a:lumOff val="60000"/>
            </a:schemeClr>
          </a:solidFill>
        </p:grpSpPr>
        <p:sp>
          <p:nvSpPr>
            <p:cNvPr id="43023" name="Line 12"/>
            <p:cNvSpPr>
              <a:spLocks noChangeShapeType="1"/>
            </p:cNvSpPr>
            <p:nvPr/>
          </p:nvSpPr>
          <p:spPr bwMode="auto">
            <a:xfrm flipV="1">
              <a:off x="1168" y="2384"/>
              <a:ext cx="544" cy="320"/>
            </a:xfrm>
            <a:prstGeom prst="line">
              <a:avLst/>
            </a:prstGeom>
            <a:grpFill/>
            <a:ln w="50799">
              <a:solidFill>
                <a:srgbClr val="B50069"/>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sp>
          <p:nvSpPr>
            <p:cNvPr id="43024" name="Line 13"/>
            <p:cNvSpPr>
              <a:spLocks noChangeShapeType="1"/>
            </p:cNvSpPr>
            <p:nvPr/>
          </p:nvSpPr>
          <p:spPr bwMode="auto">
            <a:xfrm>
              <a:off x="1168" y="2704"/>
              <a:ext cx="640" cy="352"/>
            </a:xfrm>
            <a:prstGeom prst="line">
              <a:avLst/>
            </a:prstGeom>
            <a:grpFill/>
            <a:ln w="50799">
              <a:solidFill>
                <a:srgbClr val="B50069"/>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sp>
          <p:nvSpPr>
            <p:cNvPr id="43025" name="Rectangle 14"/>
            <p:cNvSpPr>
              <a:spLocks noChangeArrowheads="1"/>
            </p:cNvSpPr>
            <p:nvPr/>
          </p:nvSpPr>
          <p:spPr bwMode="auto">
            <a:xfrm>
              <a:off x="141" y="2373"/>
              <a:ext cx="1062" cy="522"/>
            </a:xfrm>
            <a:prstGeom prst="rect">
              <a:avLst/>
            </a:prstGeom>
            <a:grpFill/>
            <a:ln w="38100">
              <a:solidFill>
                <a:srgbClr val="B50069"/>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b="1" dirty="0">
                  <a:latin typeface="+mn-lt"/>
                </a:rPr>
                <a:t>Issued</a:t>
              </a:r>
            </a:p>
            <a:p>
              <a:pPr algn="ctr" eaLnBrk="0" fontAlgn="auto" hangingPunct="0">
                <a:spcBef>
                  <a:spcPts val="0"/>
                </a:spcBef>
                <a:spcAft>
                  <a:spcPts val="0"/>
                </a:spcAft>
                <a:defRPr/>
              </a:pPr>
              <a:r>
                <a:rPr lang="en-US" sz="2400" b="1" dirty="0">
                  <a:latin typeface="+mn-lt"/>
                </a:rPr>
                <a:t>Shares</a:t>
              </a:r>
            </a:p>
          </p:txBody>
        </p:sp>
      </p:grpSp>
      <p:grpSp>
        <p:nvGrpSpPr>
          <p:cNvPr id="3" name="Group 15"/>
          <p:cNvGrpSpPr>
            <a:grpSpLocks/>
          </p:cNvGrpSpPr>
          <p:nvPr/>
        </p:nvGrpSpPr>
        <p:grpSpPr bwMode="auto">
          <a:xfrm>
            <a:off x="3865563" y="1852613"/>
            <a:ext cx="5033962" cy="4403725"/>
            <a:chOff x="2528" y="1087"/>
            <a:chExt cx="3171" cy="2774"/>
          </a:xfrm>
        </p:grpSpPr>
        <p:sp>
          <p:nvSpPr>
            <p:cNvPr id="102411" name="Line 16"/>
            <p:cNvSpPr>
              <a:spLocks noChangeShapeType="1"/>
            </p:cNvSpPr>
            <p:nvPr/>
          </p:nvSpPr>
          <p:spPr bwMode="auto">
            <a:xfrm flipH="1">
              <a:off x="2768" y="3040"/>
              <a:ext cx="608" cy="256"/>
            </a:xfrm>
            <a:prstGeom prst="line">
              <a:avLst/>
            </a:prstGeom>
            <a:noFill/>
            <a:ln w="50799">
              <a:solidFill>
                <a:srgbClr val="B50069"/>
              </a:solidFill>
              <a:round/>
              <a:headEnd/>
              <a:tailEnd type="triangle" w="med" len="med"/>
            </a:ln>
          </p:spPr>
          <p:txBody>
            <a:bodyPr wrap="none" anchor="ctr"/>
            <a:lstStyle/>
            <a:p>
              <a:endParaRPr lang="en-US"/>
            </a:p>
          </p:txBody>
        </p:sp>
        <p:sp>
          <p:nvSpPr>
            <p:cNvPr id="43020" name="Rectangle 17"/>
            <p:cNvSpPr>
              <a:spLocks noChangeArrowheads="1"/>
            </p:cNvSpPr>
            <p:nvPr/>
          </p:nvSpPr>
          <p:spPr bwMode="auto">
            <a:xfrm>
              <a:off x="3277" y="2893"/>
              <a:ext cx="2422" cy="968"/>
            </a:xfrm>
            <a:prstGeom prst="rect">
              <a:avLst/>
            </a:prstGeom>
            <a:solidFill>
              <a:schemeClr val="accent2">
                <a:lumMod val="40000"/>
                <a:lumOff val="60000"/>
              </a:schemeClr>
            </a:solidFill>
            <a:ln w="57149" cmpd="thickThin">
              <a:solidFill>
                <a:srgbClr val="B50069"/>
              </a:solidFill>
              <a:miter lim="800000"/>
              <a:headEnd/>
              <a:tailEnd/>
            </a:ln>
          </p:spPr>
          <p:txBody>
            <a:bodyPr lIns="90488" tIns="44450" rIns="90488" bIns="44450">
              <a:spAutoFit/>
            </a:bodyPr>
            <a:lstStyle/>
            <a:p>
              <a:pPr algn="ctr" eaLnBrk="0" fontAlgn="auto" hangingPunct="0">
                <a:lnSpc>
                  <a:spcPct val="95000"/>
                </a:lnSpc>
                <a:spcBef>
                  <a:spcPct val="50000"/>
                </a:spcBef>
                <a:spcAft>
                  <a:spcPts val="0"/>
                </a:spcAft>
                <a:defRPr/>
              </a:pPr>
              <a:r>
                <a:rPr lang="en-US" sz="2400" b="1" dirty="0">
                  <a:solidFill>
                    <a:srgbClr val="C00000"/>
                  </a:solidFill>
                  <a:latin typeface="+mn-lt"/>
                </a:rPr>
                <a:t>Treasury shares </a:t>
              </a:r>
              <a:r>
                <a:rPr lang="en-US" sz="2400" b="1" dirty="0">
                  <a:solidFill>
                    <a:srgbClr val="00279F"/>
                  </a:solidFill>
                  <a:latin typeface="+mn-lt"/>
                </a:rPr>
                <a:t>are issued shares that have been reacquired by the corporation.</a:t>
              </a:r>
            </a:p>
          </p:txBody>
        </p:sp>
        <p:sp>
          <p:nvSpPr>
            <p:cNvPr id="102413" name="Line 18"/>
            <p:cNvSpPr>
              <a:spLocks noChangeShapeType="1"/>
            </p:cNvSpPr>
            <p:nvPr/>
          </p:nvSpPr>
          <p:spPr bwMode="auto">
            <a:xfrm flipH="1">
              <a:off x="2528" y="1456"/>
              <a:ext cx="608" cy="448"/>
            </a:xfrm>
            <a:prstGeom prst="line">
              <a:avLst/>
            </a:prstGeom>
            <a:noFill/>
            <a:ln w="50799">
              <a:solidFill>
                <a:srgbClr val="B50069"/>
              </a:solidFill>
              <a:round/>
              <a:headEnd/>
              <a:tailEnd type="triangle" w="med" len="med"/>
            </a:ln>
          </p:spPr>
          <p:txBody>
            <a:bodyPr wrap="none" anchor="ctr"/>
            <a:lstStyle/>
            <a:p>
              <a:endParaRPr lang="en-US"/>
            </a:p>
          </p:txBody>
        </p:sp>
        <p:sp>
          <p:nvSpPr>
            <p:cNvPr id="43022" name="Rectangle 19"/>
            <p:cNvSpPr>
              <a:spLocks noChangeArrowheads="1"/>
            </p:cNvSpPr>
            <p:nvPr/>
          </p:nvSpPr>
          <p:spPr bwMode="auto">
            <a:xfrm>
              <a:off x="3085" y="1087"/>
              <a:ext cx="2614" cy="720"/>
            </a:xfrm>
            <a:prstGeom prst="rect">
              <a:avLst/>
            </a:prstGeom>
            <a:solidFill>
              <a:schemeClr val="accent2">
                <a:lumMod val="40000"/>
                <a:lumOff val="60000"/>
              </a:schemeClr>
            </a:solidFill>
            <a:ln w="57149" cmpd="thinThick">
              <a:solidFill>
                <a:srgbClr val="B50069"/>
              </a:solidFill>
              <a:miter lim="800000"/>
              <a:headEnd/>
              <a:tailEnd/>
            </a:ln>
          </p:spPr>
          <p:txBody>
            <a:bodyPr lIns="90488" tIns="44450" rIns="90488" bIns="44450">
              <a:spAutoFit/>
            </a:bodyPr>
            <a:lstStyle/>
            <a:p>
              <a:pPr algn="ctr" eaLnBrk="0" fontAlgn="auto" hangingPunct="0">
                <a:lnSpc>
                  <a:spcPct val="95000"/>
                </a:lnSpc>
                <a:spcBef>
                  <a:spcPct val="50000"/>
                </a:spcBef>
                <a:spcAft>
                  <a:spcPts val="0"/>
                </a:spcAft>
                <a:defRPr/>
              </a:pPr>
              <a:r>
                <a:rPr lang="en-US" sz="2400" b="1" dirty="0">
                  <a:solidFill>
                    <a:srgbClr val="C00000"/>
                  </a:solidFill>
                  <a:latin typeface="+mn-lt"/>
                </a:rPr>
                <a:t>Outstanding shares </a:t>
              </a:r>
              <a:r>
                <a:rPr lang="en-US" sz="2400" b="1" dirty="0">
                  <a:solidFill>
                    <a:srgbClr val="00279F"/>
                  </a:solidFill>
                  <a:latin typeface="+mn-lt"/>
                </a:rPr>
                <a:t>are issued </a:t>
              </a:r>
              <a:r>
                <a:rPr lang="en-US" sz="2400" b="1" dirty="0">
                  <a:solidFill>
                    <a:srgbClr val="00279F"/>
                  </a:solidFill>
                  <a:latin typeface="+mn-lt"/>
                </a:rPr>
                <a:t>shares that are owned by stockholders.</a:t>
              </a:r>
            </a:p>
          </p:txBody>
        </p:sp>
      </p:grpSp>
      <p:sp>
        <p:nvSpPr>
          <p:cNvPr id="102408" name="Line 4"/>
          <p:cNvSpPr>
            <a:spLocks noChangeShapeType="1"/>
          </p:cNvSpPr>
          <p:nvPr/>
        </p:nvSpPr>
        <p:spPr bwMode="auto">
          <a:xfrm>
            <a:off x="4424363" y="2946400"/>
            <a:ext cx="0" cy="3759200"/>
          </a:xfrm>
          <a:prstGeom prst="line">
            <a:avLst/>
          </a:prstGeom>
          <a:noFill/>
          <a:ln w="50799">
            <a:solidFill>
              <a:srgbClr val="00279F"/>
            </a:solidFill>
            <a:round/>
            <a:headEnd/>
            <a:tailEnd/>
          </a:ln>
        </p:spPr>
        <p:txBody>
          <a:bodyPr wrap="none" anchor="ctr"/>
          <a:lstStyle/>
          <a:p>
            <a:endParaRPr lang="en-US"/>
          </a:p>
        </p:txBody>
      </p:sp>
      <p:sp>
        <p:nvSpPr>
          <p:cNvPr id="32778" name="Title 14"/>
          <p:cNvSpPr>
            <a:spLocks noGrp="1"/>
          </p:cNvSpPr>
          <p:nvPr>
            <p:ph type="title"/>
          </p:nvPr>
        </p:nvSpPr>
        <p:spPr/>
        <p:txBody>
          <a:bodyPr/>
          <a:lstStyle/>
          <a:p>
            <a:pPr fontAlgn="auto">
              <a:spcAft>
                <a:spcPts val="0"/>
              </a:spcAft>
              <a:defRPr/>
            </a:pPr>
            <a:r>
              <a:rPr lang="en-US" sz="3600" dirty="0" smtClean="0"/>
              <a:t>Authorized, Issued, and Outstanding Shares</a:t>
            </a:r>
          </a:p>
        </p:txBody>
      </p:sp>
      <p:sp>
        <p:nvSpPr>
          <p:cNvPr id="102410" name="TextBox 17"/>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25F2A571-2C05-4DBF-A228-EF4BB0212BF6}" type="slidenum">
              <a:rPr lang="en-US" sz="1000"/>
              <a:pPr algn="r"/>
              <a:t>6</a:t>
            </a:fld>
            <a:endParaRPr lang="en-US" sz="10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sz="3600" dirty="0" smtClean="0"/>
              <a:t>Earnings Per Share (EPS)</a:t>
            </a:r>
          </a:p>
        </p:txBody>
      </p:sp>
      <p:sp>
        <p:nvSpPr>
          <p:cNvPr id="87047" name="Rectangle 7"/>
          <p:cNvSpPr>
            <a:spLocks noChangeArrowheads="1"/>
          </p:cNvSpPr>
          <p:nvPr/>
        </p:nvSpPr>
        <p:spPr bwMode="auto">
          <a:xfrm>
            <a:off x="487363" y="4735513"/>
            <a:ext cx="8153400" cy="828675"/>
          </a:xfrm>
          <a:prstGeom prst="rect">
            <a:avLst/>
          </a:prstGeom>
          <a:solidFill>
            <a:schemeClr val="bg2">
              <a:lumMod val="60000"/>
              <a:lumOff val="40000"/>
            </a:schemeClr>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latin typeface="+mn-lt"/>
              </a:rPr>
              <a:t>Kroger’s income for 2012 is $602,000,000 and the average number of shares outstanding is 597,000,000.</a:t>
            </a:r>
            <a:endParaRPr lang="en-US" sz="2400" b="1" dirty="0">
              <a:latin typeface="+mn-lt"/>
            </a:endParaRPr>
          </a:p>
        </p:txBody>
      </p:sp>
      <p:sp>
        <p:nvSpPr>
          <p:cNvPr id="87049" name="Rectangle 9"/>
          <p:cNvSpPr>
            <a:spLocks noChangeArrowheads="1"/>
          </p:cNvSpPr>
          <p:nvPr/>
        </p:nvSpPr>
        <p:spPr bwMode="auto">
          <a:xfrm>
            <a:off x="1143000" y="3486150"/>
            <a:ext cx="6891338" cy="828675"/>
          </a:xfrm>
          <a:prstGeom prst="rect">
            <a:avLst/>
          </a:prstGeom>
          <a:solidFill>
            <a:schemeClr val="accent1">
              <a:lumMod val="20000"/>
              <a:lumOff val="80000"/>
            </a:schemeClr>
          </a:solidFill>
          <a:ln w="57149" cmpd="thinThick">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latin typeface="+mn-lt"/>
              </a:rPr>
              <a:t>Earnings per share is probably the single most widely watched financial ratio.</a:t>
            </a:r>
          </a:p>
        </p:txBody>
      </p:sp>
      <p:grpSp>
        <p:nvGrpSpPr>
          <p:cNvPr id="2" name="Group 7"/>
          <p:cNvGrpSpPr>
            <a:grpSpLocks/>
          </p:cNvGrpSpPr>
          <p:nvPr/>
        </p:nvGrpSpPr>
        <p:grpSpPr bwMode="auto">
          <a:xfrm>
            <a:off x="655638" y="5729288"/>
            <a:ext cx="7837487" cy="976312"/>
            <a:chOff x="672" y="1840"/>
            <a:chExt cx="4937" cy="615"/>
          </a:xfrm>
        </p:grpSpPr>
        <p:sp>
          <p:nvSpPr>
            <p:cNvPr id="24587" name="Rectangle 8"/>
            <p:cNvSpPr>
              <a:spLocks noChangeArrowheads="1"/>
            </p:cNvSpPr>
            <p:nvPr/>
          </p:nvSpPr>
          <p:spPr bwMode="auto">
            <a:xfrm>
              <a:off x="1523" y="1840"/>
              <a:ext cx="2109" cy="615"/>
            </a:xfrm>
            <a:prstGeom prst="rect">
              <a:avLst/>
            </a:prstGeom>
            <a:noFill/>
            <a:ln w="12699">
              <a:noFill/>
              <a:miter lim="800000"/>
              <a:headEnd/>
              <a:tailEnd/>
            </a:ln>
          </p:spPr>
          <p:txBody>
            <a:bodyPr wrap="none" lIns="90488" tIns="44450" rIns="90488" bIns="44450">
              <a:spAutoFit/>
            </a:bodyPr>
            <a:lstStyle/>
            <a:p>
              <a:pPr eaLnBrk="0" hangingPunct="0">
                <a:lnSpc>
                  <a:spcPct val="120000"/>
                </a:lnSpc>
              </a:pPr>
              <a:r>
                <a:rPr lang="en-US" sz="2400" b="1"/>
                <a:t>        $602,000,000     </a:t>
              </a:r>
            </a:p>
            <a:p>
              <a:pPr eaLnBrk="0" hangingPunct="0">
                <a:lnSpc>
                  <a:spcPct val="120000"/>
                </a:lnSpc>
              </a:pPr>
              <a:r>
                <a:rPr lang="en-US" sz="2400" b="1"/>
                <a:t>    597,000,000 Shares</a:t>
              </a:r>
            </a:p>
          </p:txBody>
        </p:sp>
        <p:sp>
          <p:nvSpPr>
            <p:cNvPr id="24588" name="Rectangle 9"/>
            <p:cNvSpPr>
              <a:spLocks noChangeArrowheads="1"/>
            </p:cNvSpPr>
            <p:nvPr/>
          </p:nvSpPr>
          <p:spPr bwMode="auto">
            <a:xfrm>
              <a:off x="672" y="2001"/>
              <a:ext cx="822" cy="286"/>
            </a:xfrm>
            <a:prstGeom prst="rect">
              <a:avLst/>
            </a:prstGeom>
            <a:noFill/>
            <a:ln w="12699">
              <a:noFill/>
              <a:miter lim="800000"/>
              <a:headEnd/>
              <a:tailEnd/>
            </a:ln>
          </p:spPr>
          <p:txBody>
            <a:bodyPr wrap="none" lIns="90488" tIns="44450" rIns="90488" bIns="44450">
              <a:spAutoFit/>
            </a:bodyPr>
            <a:lstStyle/>
            <a:p>
              <a:pPr eaLnBrk="0" hangingPunct="0"/>
              <a:r>
                <a:rPr lang="en-US" sz="2400" b="1"/>
                <a:t>EPS    =</a:t>
              </a:r>
            </a:p>
          </p:txBody>
        </p:sp>
        <p:sp>
          <p:nvSpPr>
            <p:cNvPr id="24589" name="Line 10"/>
            <p:cNvSpPr>
              <a:spLocks noChangeShapeType="1"/>
            </p:cNvSpPr>
            <p:nvPr/>
          </p:nvSpPr>
          <p:spPr bwMode="auto">
            <a:xfrm>
              <a:off x="1800" y="2142"/>
              <a:ext cx="1632" cy="0"/>
            </a:xfrm>
            <a:prstGeom prst="line">
              <a:avLst/>
            </a:prstGeom>
            <a:noFill/>
            <a:ln w="25399">
              <a:solidFill>
                <a:schemeClr val="tx1"/>
              </a:solidFill>
              <a:round/>
              <a:headEnd/>
              <a:tailEnd/>
            </a:ln>
          </p:spPr>
          <p:txBody>
            <a:bodyPr wrap="none" anchor="ctr"/>
            <a:lstStyle/>
            <a:p>
              <a:endParaRPr lang="en-US"/>
            </a:p>
          </p:txBody>
        </p:sp>
        <p:sp>
          <p:nvSpPr>
            <p:cNvPr id="24590" name="Rectangle 11"/>
            <p:cNvSpPr>
              <a:spLocks noChangeArrowheads="1"/>
            </p:cNvSpPr>
            <p:nvPr/>
          </p:nvSpPr>
          <p:spPr bwMode="auto">
            <a:xfrm>
              <a:off x="3594" y="2000"/>
              <a:ext cx="2015" cy="289"/>
            </a:xfrm>
            <a:prstGeom prst="rect">
              <a:avLst/>
            </a:prstGeom>
            <a:noFill/>
            <a:ln w="12699">
              <a:noFill/>
              <a:miter lim="800000"/>
              <a:headEnd/>
              <a:tailEnd/>
            </a:ln>
          </p:spPr>
          <p:txBody>
            <a:bodyPr wrap="none" lIns="90488" tIns="44450" rIns="90488" bIns="44450">
              <a:spAutoFit/>
            </a:bodyPr>
            <a:lstStyle/>
            <a:p>
              <a:pPr eaLnBrk="0" hangingPunct="0"/>
              <a:r>
                <a:rPr lang="en-US" sz="2400" b="1"/>
                <a:t>  =     $1.01 per share</a:t>
              </a:r>
            </a:p>
          </p:txBody>
        </p:sp>
      </p:grpSp>
      <p:sp>
        <p:nvSpPr>
          <p:cNvPr id="24581" name="TextBox 13"/>
          <p:cNvSpPr txBox="1">
            <a:spLocks noChangeArrowheads="1"/>
          </p:cNvSpPr>
          <p:nvPr/>
        </p:nvSpPr>
        <p:spPr bwMode="auto">
          <a:xfrm>
            <a:off x="209550" y="2816225"/>
            <a:ext cx="8705850" cy="400050"/>
          </a:xfrm>
          <a:prstGeom prst="rect">
            <a:avLst/>
          </a:prstGeom>
          <a:noFill/>
          <a:ln w="9525">
            <a:noFill/>
            <a:miter lim="800000"/>
            <a:headEnd/>
            <a:tailEnd/>
          </a:ln>
        </p:spPr>
        <p:txBody>
          <a:bodyPr wrap="none">
            <a:spAutoFit/>
          </a:bodyPr>
          <a:lstStyle/>
          <a:p>
            <a:pPr algn="ctr"/>
            <a:r>
              <a:rPr lang="en-US" sz="2000">
                <a:solidFill>
                  <a:srgbClr val="C00000"/>
                </a:solidFill>
              </a:rPr>
              <a:t>*If there are preferred dividends, the amount is subtracted from net income.</a:t>
            </a:r>
          </a:p>
        </p:txBody>
      </p:sp>
      <p:grpSp>
        <p:nvGrpSpPr>
          <p:cNvPr id="24582" name="Group 3"/>
          <p:cNvGrpSpPr>
            <a:grpSpLocks/>
          </p:cNvGrpSpPr>
          <p:nvPr/>
        </p:nvGrpSpPr>
        <p:grpSpPr bwMode="auto">
          <a:xfrm>
            <a:off x="1819275" y="1539875"/>
            <a:ext cx="5900738" cy="1271588"/>
            <a:chOff x="1146" y="1057"/>
            <a:chExt cx="3717" cy="801"/>
          </a:xfrm>
        </p:grpSpPr>
        <p:sp>
          <p:nvSpPr>
            <p:cNvPr id="24585" name="Rectangle 4"/>
            <p:cNvSpPr>
              <a:spLocks noChangeArrowheads="1"/>
            </p:cNvSpPr>
            <p:nvPr/>
          </p:nvSpPr>
          <p:spPr bwMode="auto">
            <a:xfrm>
              <a:off x="1523" y="1057"/>
              <a:ext cx="3340" cy="801"/>
            </a:xfrm>
            <a:prstGeom prst="rect">
              <a:avLst/>
            </a:prstGeom>
            <a:noFill/>
            <a:ln w="12699">
              <a:noFill/>
              <a:miter lim="800000"/>
              <a:headEnd/>
              <a:tailEnd/>
            </a:ln>
          </p:spPr>
          <p:txBody>
            <a:bodyPr wrap="none" lIns="90488" tIns="44450" rIns="90488" bIns="44450">
              <a:spAutoFit/>
            </a:bodyPr>
            <a:lstStyle/>
            <a:p>
              <a:pPr eaLnBrk="0" hangingPunct="0">
                <a:lnSpc>
                  <a:spcPct val="120000"/>
                </a:lnSpc>
              </a:pPr>
              <a:r>
                <a:rPr lang="en-US" sz="2400" b="1"/>
                <a:t>                             Net Income</a:t>
              </a:r>
              <a:r>
                <a:rPr lang="en-US" sz="2400" b="1">
                  <a:solidFill>
                    <a:srgbClr val="C00000"/>
                  </a:solidFill>
                </a:rPr>
                <a:t>*</a:t>
              </a:r>
              <a:r>
                <a:rPr lang="en-US" sz="2400" b="1"/>
                <a:t>     </a:t>
              </a:r>
            </a:p>
            <a:p>
              <a:pPr eaLnBrk="0" hangingPunct="0"/>
              <a:r>
                <a:rPr lang="en-US" sz="2400" b="1"/>
                <a:t>              Average Number of Shares</a:t>
              </a:r>
              <a:br>
                <a:rPr lang="en-US" sz="2400" b="1"/>
              </a:br>
              <a:r>
                <a:rPr lang="en-US" sz="2400" b="1"/>
                <a:t>              Outstanding for the Period</a:t>
              </a:r>
            </a:p>
          </p:txBody>
        </p:sp>
        <p:sp>
          <p:nvSpPr>
            <p:cNvPr id="24586" name="Rectangle 5"/>
            <p:cNvSpPr>
              <a:spLocks noChangeArrowheads="1"/>
            </p:cNvSpPr>
            <p:nvPr/>
          </p:nvSpPr>
          <p:spPr bwMode="auto">
            <a:xfrm>
              <a:off x="1146" y="1218"/>
              <a:ext cx="822" cy="286"/>
            </a:xfrm>
            <a:prstGeom prst="rect">
              <a:avLst/>
            </a:prstGeom>
            <a:noFill/>
            <a:ln w="12699">
              <a:noFill/>
              <a:miter lim="800000"/>
              <a:headEnd/>
              <a:tailEnd/>
            </a:ln>
          </p:spPr>
          <p:txBody>
            <a:bodyPr wrap="none" lIns="90488" tIns="44450" rIns="90488" bIns="44450">
              <a:spAutoFit/>
            </a:bodyPr>
            <a:lstStyle/>
            <a:p>
              <a:pPr eaLnBrk="0" hangingPunct="0"/>
              <a:r>
                <a:rPr lang="en-US" sz="2400" b="1"/>
                <a:t>EPS    =</a:t>
              </a:r>
            </a:p>
          </p:txBody>
        </p:sp>
      </p:grpSp>
      <p:cxnSp>
        <p:nvCxnSpPr>
          <p:cNvPr id="18" name="Straight Connector 17"/>
          <p:cNvCxnSpPr/>
          <p:nvPr/>
        </p:nvCxnSpPr>
        <p:spPr>
          <a:xfrm>
            <a:off x="3657600" y="1997075"/>
            <a:ext cx="388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584" name="TextBox 1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D550E7C5-3346-4BA6-8D24-1C8919E0052E}" type="slidenum">
              <a:rPr lang="en-US" sz="1000"/>
              <a:pPr algn="r"/>
              <a:t>7</a:t>
            </a:fld>
            <a:endParaRPr lang="en-US" sz="10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87047"/>
                                        </p:tgtEl>
                                        <p:attrNameLst>
                                          <p:attrName>style.visibility</p:attrName>
                                        </p:attrNameLst>
                                      </p:cBhvr>
                                      <p:to>
                                        <p:strVal val="visible"/>
                                      </p:to>
                                    </p:set>
                                    <p:animEffect transition="in" filter="wedge">
                                      <p:cBhvr>
                                        <p:cTn id="7" dur="1000"/>
                                        <p:tgtEl>
                                          <p:spTgt spid="87047"/>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fontAlgn="auto">
              <a:spcAft>
                <a:spcPts val="0"/>
              </a:spcAft>
              <a:defRPr/>
            </a:pPr>
            <a:r>
              <a:rPr lang="en-US" sz="3600" dirty="0" smtClean="0"/>
              <a:t>Earnings Per Share (EPS)</a:t>
            </a:r>
          </a:p>
        </p:txBody>
      </p:sp>
      <p:sp>
        <p:nvSpPr>
          <p:cNvPr id="26626" name="TextBox 4"/>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1511AADB-FE98-49CC-B34F-B4B3CF603BD4}" type="slidenum">
              <a:rPr lang="en-US" sz="1000"/>
              <a:pPr algn="r"/>
              <a:t>8</a:t>
            </a:fld>
            <a:endParaRPr lang="en-US" sz="1000"/>
          </a:p>
        </p:txBody>
      </p:sp>
      <p:pic>
        <p:nvPicPr>
          <p:cNvPr id="26627" name="Picture 4"/>
          <p:cNvPicPr>
            <a:picLocks noChangeAspect="1" noChangeArrowheads="1"/>
          </p:cNvPicPr>
          <p:nvPr/>
        </p:nvPicPr>
        <p:blipFill>
          <a:blip r:embed="rId3"/>
          <a:srcRect/>
          <a:stretch>
            <a:fillRect/>
          </a:stretch>
        </p:blipFill>
        <p:spPr bwMode="auto">
          <a:xfrm>
            <a:off x="3881438" y="5715000"/>
            <a:ext cx="1381125" cy="1047750"/>
          </a:xfrm>
          <a:prstGeom prst="rect">
            <a:avLst/>
          </a:prstGeom>
          <a:noFill/>
          <a:ln w="9525">
            <a:noFill/>
            <a:miter lim="800000"/>
            <a:headEnd/>
            <a:tailEnd/>
          </a:ln>
        </p:spPr>
      </p:pic>
      <p:pic>
        <p:nvPicPr>
          <p:cNvPr id="26628" name="Picture 4"/>
          <p:cNvPicPr>
            <a:picLocks noChangeAspect="1" noChangeArrowheads="1"/>
          </p:cNvPicPr>
          <p:nvPr/>
        </p:nvPicPr>
        <p:blipFill>
          <a:blip r:embed="rId4"/>
          <a:srcRect/>
          <a:stretch>
            <a:fillRect/>
          </a:stretch>
        </p:blipFill>
        <p:spPr bwMode="auto">
          <a:xfrm>
            <a:off x="2987675" y="1905000"/>
            <a:ext cx="3016250" cy="1770063"/>
          </a:xfrm>
          <a:prstGeom prst="rect">
            <a:avLst/>
          </a:prstGeom>
          <a:noFill/>
          <a:ln w="9525">
            <a:noFill/>
            <a:miter lim="800000"/>
            <a:headEnd/>
            <a:tailEnd/>
          </a:ln>
        </p:spPr>
      </p:pic>
      <p:pic>
        <p:nvPicPr>
          <p:cNvPr id="26629" name="Picture 5"/>
          <p:cNvPicPr>
            <a:picLocks noChangeAspect="1" noChangeArrowheads="1"/>
          </p:cNvPicPr>
          <p:nvPr/>
        </p:nvPicPr>
        <p:blipFill>
          <a:blip r:embed="rId5"/>
          <a:srcRect/>
          <a:stretch>
            <a:fillRect/>
          </a:stretch>
        </p:blipFill>
        <p:spPr bwMode="auto">
          <a:xfrm>
            <a:off x="2667000" y="4114800"/>
            <a:ext cx="3657600" cy="15700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6"/>
          <p:cNvSpPr>
            <a:spLocks noGrp="1" noChangeArrowheads="1"/>
          </p:cNvSpPr>
          <p:nvPr>
            <p:ph type="title"/>
          </p:nvPr>
        </p:nvSpPr>
        <p:spPr/>
        <p:txBody>
          <a:bodyPr/>
          <a:lstStyle/>
          <a:p>
            <a:pPr fontAlgn="auto">
              <a:spcAft>
                <a:spcPts val="0"/>
              </a:spcAft>
              <a:defRPr/>
            </a:pPr>
            <a:r>
              <a:rPr lang="en-US" sz="3600" dirty="0" smtClean="0"/>
              <a:t>Common Stock Transactions</a:t>
            </a:r>
          </a:p>
        </p:txBody>
      </p:sp>
      <p:grpSp>
        <p:nvGrpSpPr>
          <p:cNvPr id="2" name="Group 5"/>
          <p:cNvGrpSpPr>
            <a:grpSpLocks/>
          </p:cNvGrpSpPr>
          <p:nvPr/>
        </p:nvGrpSpPr>
        <p:grpSpPr bwMode="auto">
          <a:xfrm>
            <a:off x="820738" y="2743200"/>
            <a:ext cx="7502525" cy="1784350"/>
            <a:chOff x="517" y="1671"/>
            <a:chExt cx="4726" cy="1124"/>
          </a:xfrm>
        </p:grpSpPr>
        <p:sp>
          <p:nvSpPr>
            <p:cNvPr id="18" name="Rectangle 6"/>
            <p:cNvSpPr>
              <a:spLocks noChangeArrowheads="1"/>
            </p:cNvSpPr>
            <p:nvPr/>
          </p:nvSpPr>
          <p:spPr bwMode="auto">
            <a:xfrm>
              <a:off x="3445" y="2101"/>
              <a:ext cx="1798" cy="694"/>
            </a:xfrm>
            <a:prstGeom prst="rect">
              <a:avLst/>
            </a:prstGeom>
            <a:solidFill>
              <a:srgbClr val="FFFFCC"/>
            </a:solidFill>
            <a:ln w="38099" cmpd="dbl">
              <a:solidFill>
                <a:schemeClr val="tx1"/>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3200" b="1" dirty="0">
                  <a:solidFill>
                    <a:schemeClr val="accent6">
                      <a:lumMod val="50000"/>
                    </a:schemeClr>
                  </a:solidFill>
                  <a:latin typeface="+mn-lt"/>
                </a:rPr>
                <a:t>Retained </a:t>
              </a:r>
              <a:r>
                <a:rPr lang="en-US" sz="3200" b="1" dirty="0">
                  <a:solidFill>
                    <a:schemeClr val="accent6">
                      <a:lumMod val="50000"/>
                    </a:schemeClr>
                  </a:solidFill>
                  <a:latin typeface="+mn-lt"/>
                </a:rPr>
                <a:t>earnings </a:t>
              </a:r>
              <a:endParaRPr lang="en-US" sz="3200" b="1" dirty="0">
                <a:solidFill>
                  <a:schemeClr val="accent6">
                    <a:lumMod val="50000"/>
                  </a:schemeClr>
                </a:solidFill>
                <a:latin typeface="+mn-lt"/>
              </a:endParaRPr>
            </a:p>
          </p:txBody>
        </p:sp>
        <p:sp>
          <p:nvSpPr>
            <p:cNvPr id="19" name="Rectangle 7"/>
            <p:cNvSpPr>
              <a:spLocks noChangeArrowheads="1"/>
            </p:cNvSpPr>
            <p:nvPr/>
          </p:nvSpPr>
          <p:spPr bwMode="auto">
            <a:xfrm>
              <a:off x="517" y="2101"/>
              <a:ext cx="1798" cy="694"/>
            </a:xfrm>
            <a:prstGeom prst="rect">
              <a:avLst/>
            </a:prstGeom>
            <a:solidFill>
              <a:srgbClr val="FFFFCC"/>
            </a:solidFill>
            <a:ln w="38099" cmpd="dbl">
              <a:solidFill>
                <a:schemeClr val="tx1"/>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3200" b="1" dirty="0">
                  <a:solidFill>
                    <a:schemeClr val="accent3">
                      <a:lumMod val="50000"/>
                    </a:schemeClr>
                  </a:solidFill>
                  <a:latin typeface="+mn-lt"/>
                </a:rPr>
                <a:t>Contributed capital</a:t>
              </a:r>
            </a:p>
          </p:txBody>
        </p:sp>
        <p:cxnSp>
          <p:nvCxnSpPr>
            <p:cNvPr id="28686" name="AutoShape 8"/>
            <p:cNvCxnSpPr>
              <a:cxnSpLocks noChangeShapeType="1"/>
              <a:stCxn id="16" idx="2"/>
              <a:endCxn id="19" idx="0"/>
            </p:cNvCxnSpPr>
            <p:nvPr/>
          </p:nvCxnSpPr>
          <p:spPr bwMode="auto">
            <a:xfrm rot="5400000">
              <a:off x="1933" y="1154"/>
              <a:ext cx="430" cy="1464"/>
            </a:xfrm>
            <a:prstGeom prst="bentConnector3">
              <a:avLst>
                <a:gd name="adj1" fmla="val 50000"/>
              </a:avLst>
            </a:prstGeom>
            <a:noFill/>
            <a:ln w="38100">
              <a:solidFill>
                <a:schemeClr val="tx1"/>
              </a:solidFill>
              <a:miter lim="800000"/>
              <a:headEnd/>
              <a:tailEnd type="triangle" w="med" len="med"/>
            </a:ln>
          </p:spPr>
        </p:cxnSp>
        <p:cxnSp>
          <p:nvCxnSpPr>
            <p:cNvPr id="28687" name="AutoShape 9"/>
            <p:cNvCxnSpPr>
              <a:cxnSpLocks noChangeShapeType="1"/>
              <a:stCxn id="16" idx="2"/>
              <a:endCxn id="18" idx="0"/>
            </p:cNvCxnSpPr>
            <p:nvPr/>
          </p:nvCxnSpPr>
          <p:spPr bwMode="auto">
            <a:xfrm rot="16200000" flipH="1">
              <a:off x="3397" y="1154"/>
              <a:ext cx="430" cy="1464"/>
            </a:xfrm>
            <a:prstGeom prst="bentConnector3">
              <a:avLst>
                <a:gd name="adj1" fmla="val 50000"/>
              </a:avLst>
            </a:prstGeom>
            <a:noFill/>
            <a:ln w="38100">
              <a:solidFill>
                <a:schemeClr val="tx1"/>
              </a:solidFill>
              <a:miter lim="800000"/>
              <a:headEnd/>
              <a:tailEnd type="triangle" w="med" len="med"/>
            </a:ln>
          </p:spPr>
        </p:cxnSp>
      </p:grpSp>
      <p:grpSp>
        <p:nvGrpSpPr>
          <p:cNvPr id="3" name="Group 10"/>
          <p:cNvGrpSpPr>
            <a:grpSpLocks/>
          </p:cNvGrpSpPr>
          <p:nvPr/>
        </p:nvGrpSpPr>
        <p:grpSpPr bwMode="auto">
          <a:xfrm>
            <a:off x="58738" y="4540250"/>
            <a:ext cx="4273550" cy="1866900"/>
            <a:chOff x="37" y="2799"/>
            <a:chExt cx="2692" cy="1176"/>
          </a:xfrm>
        </p:grpSpPr>
        <p:sp>
          <p:nvSpPr>
            <p:cNvPr id="28679" name="Rectangle 11"/>
            <p:cNvSpPr>
              <a:spLocks noChangeArrowheads="1"/>
            </p:cNvSpPr>
            <p:nvPr/>
          </p:nvSpPr>
          <p:spPr bwMode="auto">
            <a:xfrm>
              <a:off x="37" y="3205"/>
              <a:ext cx="1252" cy="770"/>
            </a:xfrm>
            <a:prstGeom prst="rect">
              <a:avLst/>
            </a:prstGeom>
            <a:solidFill>
              <a:srgbClr val="DDDDDD"/>
            </a:solidFill>
            <a:ln w="38099" cmpd="dbl">
              <a:solidFill>
                <a:srgbClr val="000000"/>
              </a:solidFill>
              <a:miter lim="800000"/>
              <a:headEnd/>
              <a:tailEnd/>
            </a:ln>
          </p:spPr>
          <p:txBody>
            <a:bodyPr lIns="90488" tIns="44450" rIns="90488" bIns="44450">
              <a:spAutoFit/>
            </a:bodyPr>
            <a:lstStyle/>
            <a:p>
              <a:pPr algn="ctr" eaLnBrk="0" hangingPunct="0">
                <a:spcBef>
                  <a:spcPct val="20000"/>
                </a:spcBef>
              </a:pPr>
              <a:r>
                <a:rPr lang="en-US" sz="2400" b="1"/>
                <a:t>Common stock, par value</a:t>
              </a:r>
            </a:p>
          </p:txBody>
        </p:sp>
        <p:sp>
          <p:nvSpPr>
            <p:cNvPr id="24" name="Rectangle 12"/>
            <p:cNvSpPr>
              <a:spLocks noChangeArrowheads="1"/>
            </p:cNvSpPr>
            <p:nvPr/>
          </p:nvSpPr>
          <p:spPr bwMode="auto">
            <a:xfrm>
              <a:off x="1645" y="3205"/>
              <a:ext cx="1084" cy="770"/>
            </a:xfrm>
            <a:prstGeom prst="rect">
              <a:avLst/>
            </a:prstGeom>
            <a:solidFill>
              <a:schemeClr val="accent2">
                <a:lumMod val="40000"/>
                <a:lumOff val="60000"/>
              </a:schemeClr>
            </a:solidFill>
            <a:ln w="38099" cmpd="dbl">
              <a:solidFill>
                <a:srgbClr val="000000"/>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b="1" dirty="0">
                  <a:latin typeface="+mn-lt"/>
                </a:rPr>
                <a:t>Capital in excess of par value</a:t>
              </a:r>
            </a:p>
          </p:txBody>
        </p:sp>
        <p:grpSp>
          <p:nvGrpSpPr>
            <p:cNvPr id="28681" name="Group 13"/>
            <p:cNvGrpSpPr>
              <a:grpSpLocks/>
            </p:cNvGrpSpPr>
            <p:nvPr/>
          </p:nvGrpSpPr>
          <p:grpSpPr bwMode="auto">
            <a:xfrm>
              <a:off x="662" y="2799"/>
              <a:ext cx="1524" cy="407"/>
              <a:chOff x="662" y="2799"/>
              <a:chExt cx="1524" cy="407"/>
            </a:xfrm>
          </p:grpSpPr>
          <p:cxnSp>
            <p:nvCxnSpPr>
              <p:cNvPr id="28682" name="AutoShape 14"/>
              <p:cNvCxnSpPr>
                <a:cxnSpLocks noChangeShapeType="1"/>
                <a:stCxn id="19" idx="2"/>
                <a:endCxn id="28679" idx="0"/>
              </p:cNvCxnSpPr>
              <p:nvPr/>
            </p:nvCxnSpPr>
            <p:spPr bwMode="auto">
              <a:xfrm rot="5400000">
                <a:off x="836" y="2625"/>
                <a:ext cx="406" cy="753"/>
              </a:xfrm>
              <a:prstGeom prst="bentConnector3">
                <a:avLst>
                  <a:gd name="adj1" fmla="val 50000"/>
                </a:avLst>
              </a:prstGeom>
              <a:noFill/>
              <a:ln w="38100">
                <a:solidFill>
                  <a:srgbClr val="000000"/>
                </a:solidFill>
                <a:miter lim="800000"/>
                <a:headEnd/>
                <a:tailEnd type="triangle" w="med" len="med"/>
              </a:ln>
            </p:spPr>
          </p:cxnSp>
          <p:cxnSp>
            <p:nvCxnSpPr>
              <p:cNvPr id="28683" name="AutoShape 15"/>
              <p:cNvCxnSpPr>
                <a:cxnSpLocks noChangeShapeType="1"/>
                <a:stCxn id="19" idx="2"/>
                <a:endCxn id="24" idx="0"/>
              </p:cNvCxnSpPr>
              <p:nvPr/>
            </p:nvCxnSpPr>
            <p:spPr bwMode="auto">
              <a:xfrm rot="16200000" flipH="1">
                <a:off x="1598" y="2617"/>
                <a:ext cx="406" cy="771"/>
              </a:xfrm>
              <a:prstGeom prst="bentConnector3">
                <a:avLst>
                  <a:gd name="adj1" fmla="val 50000"/>
                </a:avLst>
              </a:prstGeom>
              <a:noFill/>
              <a:ln w="38100">
                <a:solidFill>
                  <a:srgbClr val="000000"/>
                </a:solidFill>
                <a:miter lim="800000"/>
                <a:headEnd/>
                <a:tailEnd type="triangle" w="med" len="med"/>
              </a:ln>
            </p:spPr>
          </p:cxnSp>
        </p:grpSp>
      </p:grpSp>
      <p:pic>
        <p:nvPicPr>
          <p:cNvPr id="28676" name="Picture 3" descr="C:\Users\Charles\Pictures\Microsoft Clip Organizer\j0409913.wmf"/>
          <p:cNvPicPr>
            <a:picLocks noChangeAspect="1" noChangeArrowheads="1"/>
          </p:cNvPicPr>
          <p:nvPr/>
        </p:nvPicPr>
        <p:blipFill>
          <a:blip r:embed="rId3"/>
          <a:srcRect/>
          <a:stretch>
            <a:fillRect/>
          </a:stretch>
        </p:blipFill>
        <p:spPr bwMode="auto">
          <a:xfrm>
            <a:off x="6096000" y="4864100"/>
            <a:ext cx="1612900" cy="1841500"/>
          </a:xfrm>
          <a:prstGeom prst="rect">
            <a:avLst/>
          </a:prstGeom>
          <a:noFill/>
          <a:ln w="9525">
            <a:noFill/>
            <a:miter lim="800000"/>
            <a:headEnd/>
            <a:tailEnd/>
          </a:ln>
        </p:spPr>
      </p:pic>
      <p:sp>
        <p:nvSpPr>
          <p:cNvPr id="28677" name="TextBox 16"/>
          <p:cNvSpPr txBox="1">
            <a:spLocks noChangeArrowheads="1"/>
          </p:cNvSpPr>
          <p:nvPr/>
        </p:nvSpPr>
        <p:spPr bwMode="auto">
          <a:xfrm>
            <a:off x="8153400" y="6604000"/>
            <a:ext cx="838200" cy="254000"/>
          </a:xfrm>
          <a:prstGeom prst="rect">
            <a:avLst/>
          </a:prstGeom>
          <a:noFill/>
          <a:ln w="9525">
            <a:noFill/>
            <a:miter lim="800000"/>
            <a:headEnd/>
            <a:tailEnd/>
          </a:ln>
        </p:spPr>
        <p:txBody>
          <a:bodyPr>
            <a:spAutoFit/>
          </a:bodyPr>
          <a:lstStyle/>
          <a:p>
            <a:pPr algn="r"/>
            <a:r>
              <a:rPr lang="en-US" sz="1000"/>
              <a:t>11-</a:t>
            </a:r>
            <a:fld id="{A7D4970A-667C-428A-8E42-6616C683BF10}" type="slidenum">
              <a:rPr lang="en-US" sz="1000"/>
              <a:pPr algn="r"/>
              <a:t>9</a:t>
            </a:fld>
            <a:endParaRPr lang="en-US" sz="1000"/>
          </a:p>
        </p:txBody>
      </p:sp>
      <p:sp>
        <p:nvSpPr>
          <p:cNvPr id="16" name="Rectangle 3"/>
          <p:cNvSpPr>
            <a:spLocks noChangeArrowheads="1"/>
          </p:cNvSpPr>
          <p:nvPr/>
        </p:nvSpPr>
        <p:spPr bwMode="auto">
          <a:xfrm>
            <a:off x="2030413" y="1622425"/>
            <a:ext cx="5083175" cy="1120775"/>
          </a:xfrm>
          <a:prstGeom prst="rect">
            <a:avLst/>
          </a:prstGeom>
          <a:solidFill>
            <a:schemeClr val="accent2">
              <a:lumMod val="40000"/>
              <a:lumOff val="60000"/>
            </a:schemeClr>
          </a:solidFill>
          <a:ln w="57149" cmpd="thinThick">
            <a:solidFill>
              <a:srgbClr val="006B61"/>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3200" b="1" dirty="0">
                <a:solidFill>
                  <a:srgbClr val="006B61"/>
                </a:solidFill>
                <a:latin typeface="+mn-lt"/>
              </a:rPr>
              <a:t>Two primary sources of stockholders’ equity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2141</TotalTime>
  <Words>5008</Words>
  <Application>Microsoft Office PowerPoint</Application>
  <PresentationFormat>On-screen Show (4:3)</PresentationFormat>
  <Paragraphs>378</Paragraphs>
  <Slides>42</Slides>
  <Notes>42</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3</vt:i4>
      </vt:variant>
      <vt:variant>
        <vt:lpstr>Slide Titles</vt:lpstr>
      </vt:variant>
      <vt:variant>
        <vt:i4>42</vt:i4>
      </vt:variant>
    </vt:vector>
  </HeadingPairs>
  <TitlesOfParts>
    <vt:vector size="52" baseType="lpstr">
      <vt:lpstr>Arial</vt:lpstr>
      <vt:lpstr>Calibri</vt:lpstr>
      <vt:lpstr>Book Antiqua</vt:lpstr>
      <vt:lpstr>Wingdings</vt:lpstr>
      <vt:lpstr>Symbol</vt:lpstr>
      <vt:lpstr>Essential</vt:lpstr>
      <vt:lpstr>Essential</vt:lpstr>
      <vt:lpstr>MS Org Chart</vt:lpstr>
      <vt:lpstr>Clip</vt:lpstr>
      <vt:lpstr>Worksheet</vt:lpstr>
      <vt:lpstr>CHAPTER 11</vt:lpstr>
      <vt:lpstr>UNDERSTANDING THE BUSINESS</vt:lpstr>
      <vt:lpstr>OWNERSHIP OF A CORPORATION</vt:lpstr>
      <vt:lpstr>OWNERSHIP OF A CORPORATION</vt:lpstr>
      <vt:lpstr>AUTHORIZED, ISSUED, AND OUTSTANDING SHARES</vt:lpstr>
      <vt:lpstr>AUTHORIZED, ISSUED, AND OUTSTANDING SHARES</vt:lpstr>
      <vt:lpstr>EARNINGS PER SHARE (EPS)</vt:lpstr>
      <vt:lpstr>EARNINGS PER SHARE (EPS)</vt:lpstr>
      <vt:lpstr>COMMON STOCK TRANSACTIONS</vt:lpstr>
      <vt:lpstr>COMMON STOCK TRANSACTIONS</vt:lpstr>
      <vt:lpstr>COMMON STOCK TRANSACTIONS</vt:lpstr>
      <vt:lpstr>COMMON STOCK TRANSACTIONS</vt:lpstr>
      <vt:lpstr> INITIAL SALE OF STOCK</vt:lpstr>
      <vt:lpstr> INITIAL SALE OF STOCK</vt:lpstr>
      <vt:lpstr>SALE OF STOCK IN SECONDARY MARKETS</vt:lpstr>
      <vt:lpstr>STOCK ISSUED FOR EMPLOYEE COMPENSATION</vt:lpstr>
      <vt:lpstr>REPURCHASE OF STOCK</vt:lpstr>
      <vt:lpstr>REPURCHASE OF STOCK</vt:lpstr>
      <vt:lpstr>REISSUANCE OF TREASURY STOCK</vt:lpstr>
      <vt:lpstr>DIVIDENDS ON COMMON STOCK</vt:lpstr>
      <vt:lpstr> DIVIDEND DATES</vt:lpstr>
      <vt:lpstr> DIVIDEND YIELD RATIO</vt:lpstr>
      <vt:lpstr> STOCK DIVIDENDS</vt:lpstr>
      <vt:lpstr>STOCK DIVIDENDS</vt:lpstr>
      <vt:lpstr> STOCK SPLITS</vt:lpstr>
      <vt:lpstr>STATEMENT OF CHANGES IN STOCKHOLDERS’ EQUITY</vt:lpstr>
      <vt:lpstr> PREFERRED STOCK</vt:lpstr>
      <vt:lpstr>INTERNATIONAL PERSPECTIVE— WHAT’S IN A NAME?</vt:lpstr>
      <vt:lpstr>DIVIDENDS ON PREFERRED STOCK</vt:lpstr>
      <vt:lpstr>DIVIDENDS ON PREFERRED STOCK</vt:lpstr>
      <vt:lpstr>DIVIDENDS ON PREFERRED STOCK</vt:lpstr>
      <vt:lpstr>RESTRICTIONS ON THE PAYMENT OF DIVIDENDS</vt:lpstr>
      <vt:lpstr>EFFECT ON STATEMENT OF CASH FLOWS</vt:lpstr>
      <vt:lpstr>CHAPTER SUPPLEMENT ─ ACCOUNTING FOR OWNERS’ EQUITY FOR SOLE PROPRIETORSHIPS AND PARTNERSHIPS</vt:lpstr>
      <vt:lpstr> SOLE PROPRIETORSHIPS</vt:lpstr>
      <vt:lpstr> SOLE PROPRIETORSHIPS</vt:lpstr>
      <vt:lpstr> PARTNERSHIPS</vt:lpstr>
      <vt:lpstr> PARTNERSHIPS</vt:lpstr>
      <vt:lpstr> PARTNERSHIPS</vt:lpstr>
      <vt:lpstr> PARTNERSHIPS</vt:lpstr>
      <vt:lpstr>ACCOUNTING AND REPORTING FOR THREE TYPES OF BUSINESSES</vt:lpstr>
      <vt:lpstr>END OF CHAPTER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82</cp:revision>
  <cp:lastPrinted>2013-06-21T13:55:08Z</cp:lastPrinted>
  <dcterms:created xsi:type="dcterms:W3CDTF">2013-04-01T20:41:30Z</dcterms:created>
  <dcterms:modified xsi:type="dcterms:W3CDTF">2013-07-10T06:41:10Z</dcterms:modified>
</cp:coreProperties>
</file>