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65" r:id="rId3"/>
    <p:sldId id="266" r:id="rId4"/>
    <p:sldId id="267" r:id="rId5"/>
    <p:sldId id="268" r:id="rId6"/>
    <p:sldId id="269" r:id="rId7"/>
    <p:sldId id="270" r:id="rId8"/>
    <p:sldId id="272" r:id="rId9"/>
    <p:sldId id="273" r:id="rId10"/>
    <p:sldId id="274" r:id="rId11"/>
    <p:sldId id="276" r:id="rId12"/>
    <p:sldId id="304" r:id="rId13"/>
    <p:sldId id="305" r:id="rId14"/>
    <p:sldId id="278" r:id="rId15"/>
    <p:sldId id="306" r:id="rId16"/>
    <p:sldId id="280" r:id="rId17"/>
    <p:sldId id="307" r:id="rId18"/>
    <p:sldId id="308" r:id="rId19"/>
    <p:sldId id="286" r:id="rId20"/>
    <p:sldId id="288" r:id="rId21"/>
    <p:sldId id="289" r:id="rId22"/>
    <p:sldId id="309" r:id="rId23"/>
    <p:sldId id="290" r:id="rId24"/>
    <p:sldId id="310" r:id="rId25"/>
    <p:sldId id="311" r:id="rId26"/>
    <p:sldId id="292" r:id="rId27"/>
    <p:sldId id="312" r:id="rId28"/>
    <p:sldId id="313" r:id="rId29"/>
    <p:sldId id="314" r:id="rId30"/>
    <p:sldId id="299" r:id="rId31"/>
    <p:sldId id="315" r:id="rId32"/>
    <p:sldId id="316" r:id="rId33"/>
    <p:sldId id="263"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8666" autoAdjust="0"/>
  </p:normalViewPr>
  <p:slideViewPr>
    <p:cSldViewPr>
      <p:cViewPr>
        <p:scale>
          <a:sx n="50" d="100"/>
          <a:sy n="50" d="100"/>
        </p:scale>
        <p:origin x="-2256" y="-72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sorterViewPr>
    <p:cViewPr>
      <p:scale>
        <a:sx n="66" d="100"/>
        <a:sy n="66" d="100"/>
      </p:scale>
      <p:origin x="0" y="0"/>
    </p:cViewPr>
  </p:sorterViewPr>
  <p:notesViewPr>
    <p:cSldViewPr>
      <p:cViewPr varScale="1">
        <p:scale>
          <a:sx n="45" d="100"/>
          <a:sy n="45" d="100"/>
        </p:scale>
        <p:origin x="-226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26.xml"/><Relationship Id="rId7" Type="http://schemas.openxmlformats.org/officeDocument/2006/relationships/slide" Target="slides/slide31.xml"/><Relationship Id="rId2" Type="http://schemas.openxmlformats.org/officeDocument/2006/relationships/slide" Target="slides/slide25.xml"/><Relationship Id="rId1" Type="http://schemas.openxmlformats.org/officeDocument/2006/relationships/slide" Target="slides/slide8.xml"/><Relationship Id="rId6" Type="http://schemas.openxmlformats.org/officeDocument/2006/relationships/slide" Target="slides/slide30.xml"/><Relationship Id="rId5" Type="http://schemas.openxmlformats.org/officeDocument/2006/relationships/slide" Target="slides/slide28.xml"/><Relationship Id="rId4"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25" tIns="45712" rIns="91425" bIns="45712" rtlCol="0"/>
          <a:lstStyle>
            <a:lvl1pPr algn="r" fontAlgn="auto">
              <a:spcBef>
                <a:spcPts val="0"/>
              </a:spcBef>
              <a:spcAft>
                <a:spcPts val="0"/>
              </a:spcAft>
              <a:defRPr sz="1200" dirty="0" smtClean="0">
                <a:latin typeface="+mn-lt"/>
              </a:defRPr>
            </a:lvl1pPr>
          </a:lstStyle>
          <a:p>
            <a:pPr>
              <a:defRPr/>
            </a:pPr>
            <a:r>
              <a:rPr lang="en-US"/>
              <a:t>6-</a:t>
            </a:r>
            <a:fld id="{34317465-21AE-47DF-B0C1-420F4A5832E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2" rIns="91425" bIns="45712"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2" rIns="91425" bIns="4571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5943600" y="0"/>
            <a:ext cx="914400" cy="246063"/>
          </a:xfrm>
          <a:prstGeom prst="rect">
            <a:avLst/>
          </a:prstGeom>
          <a:noFill/>
        </p:spPr>
        <p:txBody>
          <a:bodyPr lIns="91425" tIns="45712" rIns="91425" bIns="45712">
            <a:spAutoFit/>
          </a:bodyPr>
          <a:lstStyle/>
          <a:p>
            <a:pPr algn="r" fontAlgn="auto">
              <a:spcBef>
                <a:spcPts val="0"/>
              </a:spcBef>
              <a:spcAft>
                <a:spcPts val="0"/>
              </a:spcAft>
              <a:defRPr/>
            </a:pPr>
            <a:r>
              <a:rPr lang="en-US" sz="1000" dirty="0">
                <a:latin typeface="+mn-lt"/>
              </a:rPr>
              <a:t>6-</a:t>
            </a:r>
            <a:fld id="{F88CB78C-A730-4C60-A29C-BB8DBF1205EE}"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6: Reporting and Interpreting Sales Revenue, Receivables and Cash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6"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bodyPr>
          <a:lstStyle/>
          <a:p>
            <a:pPr>
              <a:spcBef>
                <a:spcPct val="0"/>
              </a:spcBef>
            </a:pPr>
            <a:r>
              <a:rPr lang="en-US" smtClean="0"/>
              <a:t>Bad debt expense is the expense associated with estimated uncollectible accounts receivable. An adjusting journal entry at the end of the accounting period records the bad debt estimate. </a:t>
            </a:r>
          </a:p>
          <a:p>
            <a:pPr>
              <a:spcBef>
                <a:spcPct val="0"/>
              </a:spcBef>
            </a:pPr>
            <a:endParaRPr lang="en-US" smtClean="0"/>
          </a:p>
          <a:p>
            <a:pPr>
              <a:spcBef>
                <a:spcPct val="0"/>
              </a:spcBef>
            </a:pPr>
            <a:r>
              <a:rPr lang="en-US" smtClean="0"/>
              <a:t>For the year ended December 31, 2011, Deckers estimated Bad Debt Expense to be $75,995. In the adjusting entry, Deckers debits bad debt expense and credits Allowance for Doubtful Accounts for $75,995. </a:t>
            </a:r>
          </a:p>
          <a:p>
            <a:pPr>
              <a:spcBef>
                <a:spcPct val="0"/>
              </a:spcBef>
            </a:pPr>
            <a:endParaRPr lang="en-US" smtClean="0"/>
          </a:p>
          <a:p>
            <a:pPr>
              <a:spcBef>
                <a:spcPct val="0"/>
              </a:spcBef>
            </a:pPr>
            <a:r>
              <a:rPr lang="en-US" smtClean="0"/>
              <a:t>Bad debt expense is included in the category “Selling” expenses on the income statement. It decreases net income and stockholders’ equity. Allowance for Doubtful Accounts, a contra-asset, is subtracted from the balance of the asset accounts receivable on the balance sheet.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6"/>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103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Throughout the year, when it is determined that a customer will not pay its debts (e.g., due to bankruptcy), the write-off of that individual bad debt is recorded through a journal entry. Now that the specific uncollectible customer account receivable has been identified, it can be removed with a credit. At the same time, the related estimate is no longer needed in the contra-asset Allowance for Doubtful Accounts, which is removed by a debit. </a:t>
            </a:r>
          </a:p>
          <a:p>
            <a:pPr>
              <a:spcBef>
                <a:spcPct val="0"/>
              </a:spcBef>
            </a:pPr>
            <a:endParaRPr lang="en-US" smtClean="0"/>
          </a:p>
          <a:p>
            <a:pPr>
              <a:spcBef>
                <a:spcPct val="0"/>
              </a:spcBef>
            </a:pPr>
            <a:r>
              <a:rPr lang="en-US" smtClean="0"/>
              <a:t>When using the allowance method, we write off the specific uncollectible accounts to Allowance for Doubtful Accounts by debiting Allowance for Doubtful Accounts and crediting Accounts Receivable for $68,075.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6"/>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103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It is important to remember that accounting for bad debts is a two-step process:</a:t>
            </a:r>
          </a:p>
          <a:p>
            <a:pPr>
              <a:spcBef>
                <a:spcPct val="0"/>
              </a:spcBef>
            </a:pPr>
            <a:r>
              <a:rPr lang="en-US" smtClean="0"/>
              <a:t>1. Record the estimated bad debts adjustment.</a:t>
            </a:r>
          </a:p>
          <a:p>
            <a:pPr>
              <a:spcBef>
                <a:spcPct val="0"/>
              </a:spcBef>
            </a:pPr>
            <a:r>
              <a:rPr lang="en-US" smtClean="0"/>
              <a:t>2. Identify and write off actual bad debts.</a:t>
            </a:r>
          </a:p>
          <a:p>
            <a:pPr>
              <a:spcBef>
                <a:spcPct val="0"/>
              </a:spcBef>
            </a:pPr>
            <a:endParaRPr lang="en-US" smtClean="0"/>
          </a:p>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6"/>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103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Analysts who want information on Deckers' receivables will find Accounts Receivable, net of allowance for doubtful accounts (the net book value), of $193,375 and $116,663 for 2011 and 2010, respectively, reported on the balance sheet. Deckers reports the balance in the Allowance for Doubtful Accounts ($21,692 in 2011 and $13,772 in 2010) within the account title. </a:t>
            </a:r>
          </a:p>
          <a:p>
            <a:pPr>
              <a:spcBef>
                <a:spcPct val="0"/>
              </a:spcBef>
            </a:pPr>
            <a:endParaRPr lang="en-US" smtClean="0"/>
          </a:p>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39938"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bad debt expense amount recorded in the end-of-period adjusting entry often is estimated based on either (1) a percentage of total credit sales for the period or (2) an aging of accounts receivable. Both methods are acceptable under GAAP and are widely used. </a:t>
            </a:r>
          </a:p>
          <a:p>
            <a:pPr>
              <a:spcBef>
                <a:spcPct val="0"/>
              </a:spcBef>
            </a:pPr>
            <a:endParaRPr lang="en-US" smtClean="0"/>
          </a:p>
          <a:p>
            <a:pPr>
              <a:spcBef>
                <a:spcPct val="0"/>
              </a:spcBef>
            </a:pPr>
            <a:r>
              <a:rPr lang="en-US" smtClean="0"/>
              <a:t>The percentage of credit sales method bases bad debt expense on the historical percentage of credit sales that result in bad debts. The average percentage of credit sales that result in bad debts can be computed by dividing total bad debt losses by total credit sales. A company that has been operating for some years has sufficient experience to project probable future bad debt losses.</a:t>
            </a:r>
          </a:p>
          <a:p>
            <a:pPr>
              <a:spcBef>
                <a:spcPct val="0"/>
              </a:spcBef>
            </a:pPr>
            <a:endParaRPr lang="en-US" smtClean="0"/>
          </a:p>
          <a:p>
            <a:pPr>
              <a:spcBef>
                <a:spcPct val="0"/>
              </a:spcBef>
            </a:pPr>
            <a:r>
              <a:rPr lang="en-US" smtClean="0"/>
              <a:t>For example, if we assume that, during the year 2012, Deckers expected bad debt losses of 1.0 percent of credit sales, and its credit sales were $1,500,000, it would estimate the current year’s bad debt expense as $15,000.</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41986"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focus of the percentage of credit sales method is on determining the amount to record on the income statement as bad debt expense. The calculated amount of $15,000 would be directly recorded as a debit to Bad Debt Expense and a credit to Allowance for Doubtful Accounts in the current year. </a:t>
            </a:r>
          </a:p>
          <a:p>
            <a:pPr>
              <a:spcBef>
                <a:spcPct val="0"/>
              </a:spcBef>
            </a:pPr>
            <a:endParaRPr lang="en-US" smtClean="0"/>
          </a:p>
          <a:p>
            <a:pPr>
              <a:spcBef>
                <a:spcPct val="0"/>
              </a:spcBef>
            </a:pPr>
            <a:r>
              <a:rPr lang="en-US" smtClean="0"/>
              <a:t>Notice that when we examine the Allowance for Doubtful Accounts, the amount of the bad debt expense adjusting entry increases the account with a credit entry to the account. The ending balance for the account must be calculated. </a:t>
            </a:r>
          </a:p>
          <a:p>
            <a:pPr>
              <a:spcBef>
                <a:spcPct val="0"/>
              </a:spcBef>
            </a:pPr>
            <a:endParaRPr lang="en-US" smtClean="0"/>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44034"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US" smtClean="0"/>
              <a:t>The aging of accounts receivable method relies on the fact that, as accounts receivable become older and more overdue, it is less likely that they will be collected. For example, a receivable that was due in 30 days but has not been paid after 120 days is less likely to be collected, on average, than a similar receivable that remains unpaid after 45 days. </a:t>
            </a:r>
            <a:r>
              <a:rPr lang="en-US" smtClean="0">
                <a:solidFill>
                  <a:srgbClr val="000000"/>
                </a:solidFill>
              </a:rPr>
              <a:t>The focus of the aging of accounts receivable method is on determining </a:t>
            </a:r>
            <a:r>
              <a:rPr lang="en-US" smtClean="0"/>
              <a:t>the desired balance in the Allowance for Doubtful Accounts on the balance sheet.</a:t>
            </a:r>
          </a:p>
          <a:p>
            <a:pPr defTabSz="912813">
              <a:spcBef>
                <a:spcPct val="0"/>
              </a:spcBef>
            </a:pPr>
            <a:endParaRPr lang="en-US" smtClean="0"/>
          </a:p>
          <a:p>
            <a:pPr defTabSz="912813">
              <a:spcBef>
                <a:spcPct val="0"/>
              </a:spcBef>
            </a:pPr>
            <a:endParaRPr lang="en-US" smtClean="0"/>
          </a:p>
          <a:p>
            <a:pPr defTabSz="912813">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example, Deckers split its assumed 2012 ending balance in accounts receivable into three age categories. Then individual customer accounts receivable are examined and sorted into the three age categories. Based on prior experience, management would then estimate the probable bad debt loss rates for each category: for example, not yet due, 2 percent; 1 to 90 days past due, 10 percent; over 90 days, 30 percent.</a:t>
            </a:r>
          </a:p>
          <a:p>
            <a:pPr>
              <a:spcBef>
                <a:spcPct val="0"/>
              </a:spcBef>
            </a:pPr>
            <a:endParaRPr lang="en-US" smtClean="0"/>
          </a:p>
          <a:p>
            <a:pPr>
              <a:spcBef>
                <a:spcPct val="0"/>
              </a:spcBef>
            </a:pPr>
            <a:r>
              <a:rPr lang="en-US" smtClean="0"/>
              <a:t>The aging schedule would result in an estimate of total uncollectible amounts of $23,000, the estimated ending balance that should be in the Allowance for Doubtful Accounts. From this, the adjustment to record Bad Debt Expense (and an increase in Allowance for Doubtful Accounts) for 2012 would be computed as $15,000.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48130"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Many managers forget that extending credit will increase sales volume, but unless the related receivables are collected, they do not add to the bottom line. Companies that emphasize sales without monitoring the collection of credit sales soon find much of their current assets tied up in accounts receivable. The following practices can help minimize bad debts:</a:t>
            </a:r>
          </a:p>
          <a:p>
            <a:pPr>
              <a:spcBef>
                <a:spcPct val="0"/>
              </a:spcBef>
            </a:pPr>
            <a:r>
              <a:rPr lang="en-US" smtClean="0"/>
              <a:t>1. Require approval of customers’ credit history by a person independent of the sales and collections functions.</a:t>
            </a:r>
          </a:p>
          <a:p>
            <a:pPr>
              <a:spcBef>
                <a:spcPct val="0"/>
              </a:spcBef>
            </a:pPr>
            <a:r>
              <a:rPr lang="en-US" smtClean="0"/>
              <a:t>2. Age accounts receivable periodically and contact customers with overdue payments.</a:t>
            </a:r>
          </a:p>
          <a:p>
            <a:pPr>
              <a:spcBef>
                <a:spcPct val="0"/>
              </a:spcBef>
            </a:pPr>
            <a:r>
              <a:rPr lang="en-US" smtClean="0"/>
              <a:t>3. Reward both sales and collections personnel for speedy collections so that they work as a team.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017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US" smtClean="0"/>
              <a:t>To assess the effectiveness of overall credit-granting and collection activities, managers and analysts often compute the receivables turnover ratio.</a:t>
            </a:r>
          </a:p>
          <a:p>
            <a:pPr defTabSz="912813">
              <a:spcBef>
                <a:spcPct val="0"/>
              </a:spcBef>
            </a:pPr>
            <a:endParaRPr lang="en-US" smtClean="0"/>
          </a:p>
          <a:p>
            <a:pPr defTabSz="912813">
              <a:spcBef>
                <a:spcPct val="0"/>
              </a:spcBef>
            </a:pPr>
            <a:r>
              <a:rPr lang="en-US" smtClean="0"/>
              <a:t>The receivables turnover ratio reflects how many times average trade receivables are recorded and collected during the period. The higher the ratio, the faster the collection of receivables. A higher ratio benefits the company because it can invest the money collected to earn interest income or reduce borrowings to reduce interest expense. Overly generous payment schedules and ineffective collection methods keep the receivables turnover ratio low. Analysts and creditors watch this ratio because a sudden decline may mean that a company is extending payment deadlines in an attempt to prop up lagging sales or is even recording sales that will later be returned by customers. </a:t>
            </a:r>
          </a:p>
          <a:p>
            <a:pPr defTabSz="912813">
              <a:spcBef>
                <a:spcPct val="0"/>
              </a:spcBef>
            </a:pPr>
            <a:endParaRPr lang="en-US" smtClean="0"/>
          </a:p>
          <a:p>
            <a:pPr defTabSz="912813">
              <a:spcBef>
                <a:spcPct val="0"/>
              </a:spcBef>
            </a:pPr>
            <a:r>
              <a:rPr lang="en-US" smtClean="0"/>
              <a:t>Many managers and analysts compute the related number average collection period or average days sales in receivables, which is equal to 365 divided by the Receivables Turnover Ratio. It indicates the average time it takes a customer to pay its accounts. For Deckers, the amount would be computed as 41.0 days for 2011.</a:t>
            </a:r>
          </a:p>
          <a:p>
            <a:pPr defTabSz="912813">
              <a:spcBef>
                <a:spcPct val="0"/>
              </a:spcBef>
            </a:pPr>
            <a:endParaRPr lang="en-US" smtClean="0"/>
          </a:p>
          <a:p>
            <a:pPr defTabSz="912813">
              <a:spcBef>
                <a:spcPct val="0"/>
              </a:spcBef>
            </a:pPr>
            <a:r>
              <a:rPr lang="en-US" smtClean="0"/>
              <a:t> </a:t>
            </a:r>
          </a:p>
          <a:p>
            <a:pPr defTabSz="912813">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revenue realization principle requires that revenues be recorded when earned. Revenues are considered to be earned when the following conditions are met:</a:t>
            </a:r>
          </a:p>
          <a:p>
            <a:pPr>
              <a:spcBef>
                <a:spcPct val="0"/>
              </a:spcBef>
              <a:buFont typeface="Wingdings" pitchFamily="2" charset="2"/>
              <a:buNone/>
            </a:pPr>
            <a:r>
              <a:rPr lang="en-US" smtClean="0">
                <a:sym typeface="Wingdings" pitchFamily="2" charset="2"/>
              </a:rPr>
              <a:t>1. Goods have been delivered or services have been rendered.</a:t>
            </a:r>
          </a:p>
          <a:p>
            <a:pPr>
              <a:spcBef>
                <a:spcPct val="0"/>
              </a:spcBef>
              <a:buFont typeface="Wingdings" pitchFamily="2" charset="2"/>
              <a:buNone/>
            </a:pPr>
            <a:r>
              <a:rPr lang="en-US" smtClean="0">
                <a:sym typeface="Wingdings" pitchFamily="2" charset="2"/>
              </a:rPr>
              <a:t>2. There is persuasive evidence of an arrangement for customer payment.</a:t>
            </a:r>
          </a:p>
          <a:p>
            <a:pPr>
              <a:spcBef>
                <a:spcPct val="0"/>
              </a:spcBef>
            </a:pPr>
            <a:r>
              <a:rPr lang="en-US" smtClean="0">
                <a:sym typeface="Wingdings" pitchFamily="2" charset="2"/>
              </a:rPr>
              <a:t>3. The price for the goods or services is fixed or determinable. </a:t>
            </a:r>
          </a:p>
          <a:p>
            <a:pPr>
              <a:spcBef>
                <a:spcPct val="0"/>
              </a:spcBef>
            </a:pPr>
            <a:r>
              <a:rPr lang="en-US" smtClean="0">
                <a:sym typeface="Wingdings" pitchFamily="2" charset="2"/>
              </a:rPr>
              <a:t>4. Collection from the customer is reasonably assured.</a:t>
            </a:r>
            <a:endParaRPr lang="en-US" smtClean="0"/>
          </a:p>
          <a:p>
            <a:pPr>
              <a:spcBef>
                <a:spcPct val="0"/>
              </a:spcBef>
            </a:pPr>
            <a:r>
              <a:rPr lang="en-US" smtClean="0"/>
              <a:t> </a:t>
            </a:r>
          </a:p>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8"/>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9"/>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there is a decrease in accounts receivable for the year, cash collections from customers are more than sales revenue. When there is an increase in accounts receivable for the year, cash collections from customers are less than sales revenue.</a:t>
            </a:r>
          </a:p>
          <a:p>
            <a:pPr>
              <a:spcBef>
                <a:spcPct val="0"/>
              </a:spcBef>
            </a:pPr>
            <a:endParaRPr lang="en-US" smtClean="0"/>
          </a:p>
          <a:p>
            <a:pPr>
              <a:spcBef>
                <a:spcPct val="0"/>
              </a:spcBef>
            </a:pPr>
            <a:r>
              <a:rPr lang="en-US" smtClean="0"/>
              <a:t>Using the indirect method of preparing the cash flow from operating activities portion of the statement of cash flows, we add a decrease in accounts receivable to reported net income. Using the indirect method of preparing the cash flow from operating activities portion of the statement of cash flows, we subtract an increase in accounts receivable from reported net income.</a:t>
            </a:r>
          </a:p>
          <a:p>
            <a:pPr>
              <a:spcBef>
                <a:spcPct val="0"/>
              </a:spcBef>
            </a:pPr>
            <a:r>
              <a:rPr lang="en-US" smtClean="0"/>
              <a:t> </a:t>
            </a:r>
          </a:p>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Cash is defined as money or any instrument that banks will accept for deposit and immediate credit to a company’s account, such as a check, money order, or bank draft. Cash equivalents are investments with original maturities of three months or less that are readily convertible to cash and whose value is unlikely to change (that is, they are not sensitive to interest rate changes). Typical instruments included as cash equivalents are bank certificates of deposit and Treasury bills that the U.S. government issues to finance its activities.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56322"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Many businesses receive a large amount of cash, checks, and credit card receipts from their customers each day. Anyone can spend cash, so management must develop procedures to safeguard the cash it uses in the business. Effective cash management involves more than protecting cash from theft, fraud, or loss through carelessness. Other cash management responsibilities include:</a:t>
            </a:r>
          </a:p>
          <a:p>
            <a:pPr>
              <a:spcBef>
                <a:spcPct val="0"/>
              </a:spcBef>
            </a:pPr>
            <a:r>
              <a:rPr lang="en-US" smtClean="0"/>
              <a:t>1. Accurate accounting so that reports of cash flows and balances may be prepared.</a:t>
            </a:r>
          </a:p>
          <a:p>
            <a:pPr>
              <a:spcBef>
                <a:spcPct val="0"/>
              </a:spcBef>
            </a:pPr>
            <a:r>
              <a:rPr lang="en-US" smtClean="0"/>
              <a:t>2. Controls to ensure that enough cash is available to meet current operating needs, maturing liabilities, and unexpected emergencies.</a:t>
            </a:r>
          </a:p>
          <a:p>
            <a:pPr>
              <a:spcBef>
                <a:spcPct val="0"/>
              </a:spcBef>
            </a:pPr>
            <a:r>
              <a:rPr lang="en-US" smtClean="0"/>
              <a:t>3. Prevention of the accumulation of excess amounts of idle cash. Idle cash earns no revenue. Therefore, it is often invested in securities to earn a return until it is needed for operations.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term internal controls refers to the process by which a company safeguards its assets and provides reasonable assurance regarding the reliability of the company’s financial reporting, the effectiveness and efficiency of its operations, and its compliance with applicable laws and regulations. Controls that ensure the accuracy of the financial records are designed to prevent inadvertent errors and outright fraud. Because internal control increases the reliability of the financial statements, it is reviewed by the outside independent auditor. </a:t>
            </a:r>
          </a:p>
          <a:p>
            <a:pPr>
              <a:spcBef>
                <a:spcPct val="0"/>
              </a:spcBef>
            </a:pPr>
            <a:endParaRPr lang="en-US" smtClean="0"/>
          </a:p>
          <a:p>
            <a:pPr>
              <a:spcBef>
                <a:spcPct val="0"/>
              </a:spcBef>
            </a:pPr>
            <a:r>
              <a:rPr lang="en-US" smtClean="0"/>
              <a:t>Because cash is the asset most vulnerable to theft and fraud, a significant number of internal control procedures should focus on cash. You have already observed internal control procedures for cash, although you may not have known it at the time. At most movie theaters, one employee sells tickets and another employee collects them. Having one employee do both jobs would be less expensive, but that single employee could easily steal cash and admit a patron without issuing a ticket. If different employees perform the tasks, a successful theft requires the participation of both.</a:t>
            </a:r>
          </a:p>
          <a:p>
            <a:pPr>
              <a:spcBef>
                <a:spcPct val="0"/>
              </a:spcBef>
            </a:pPr>
            <a:endParaRPr lang="en-US" smtClean="0"/>
          </a:p>
          <a:p>
            <a:pPr>
              <a:spcBef>
                <a:spcPct val="0"/>
              </a:spcBef>
            </a:pPr>
            <a:endParaRPr lang="en-US" smtClean="0"/>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60418"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Effective internal control of cash should include the following:</a:t>
            </a:r>
          </a:p>
          <a:p>
            <a:pPr>
              <a:spcBef>
                <a:spcPct val="0"/>
              </a:spcBef>
            </a:pPr>
            <a:r>
              <a:rPr lang="en-US" smtClean="0"/>
              <a:t>1. Separation of duties.</a:t>
            </a:r>
          </a:p>
          <a:p>
            <a:pPr>
              <a:spcBef>
                <a:spcPct val="0"/>
              </a:spcBef>
            </a:pPr>
            <a:r>
              <a:rPr lang="en-US" smtClean="0"/>
              <a:t>a. Complete separation of the jobs of receiving cash and disbursing cash.</a:t>
            </a:r>
          </a:p>
          <a:p>
            <a:pPr>
              <a:spcBef>
                <a:spcPct val="0"/>
              </a:spcBef>
            </a:pPr>
            <a:r>
              <a:rPr lang="en-US" smtClean="0"/>
              <a:t>b. Complete separation of the procedures of accounting for cash receipts and cash disbursements.</a:t>
            </a:r>
          </a:p>
          <a:p>
            <a:pPr>
              <a:spcBef>
                <a:spcPct val="0"/>
              </a:spcBef>
            </a:pPr>
            <a:r>
              <a:rPr lang="en-US" smtClean="0"/>
              <a:t>c. Complete separation of the physical handling of cash and all phases of the accounting function.</a:t>
            </a:r>
          </a:p>
          <a:p>
            <a:pPr>
              <a:spcBef>
                <a:spcPct val="0"/>
              </a:spcBef>
            </a:pPr>
            <a:endParaRPr lang="en-US" smtClean="0"/>
          </a:p>
          <a:p>
            <a:pPr>
              <a:spcBef>
                <a:spcPct val="0"/>
              </a:spcBef>
            </a:pPr>
            <a:r>
              <a:rPr lang="en-US" smtClean="0"/>
              <a:t>2. Prescribed policies and procedures.</a:t>
            </a:r>
          </a:p>
          <a:p>
            <a:pPr>
              <a:spcBef>
                <a:spcPct val="0"/>
              </a:spcBef>
            </a:pPr>
            <a:r>
              <a:rPr lang="en-US" smtClean="0"/>
              <a:t>a. Require that all cash receipts be deposited in a bank daily. Keep any cash on hand under strict control.</a:t>
            </a:r>
          </a:p>
          <a:p>
            <a:pPr>
              <a:spcBef>
                <a:spcPct val="0"/>
              </a:spcBef>
            </a:pPr>
            <a:r>
              <a:rPr lang="en-US" smtClean="0"/>
              <a:t>b. Require separate approval of the purchases and the actual cash payments. Prenumbered checks should be used. Special care must be taken with payments by electronic funds transfers since they involve no controlled documents (checks).</a:t>
            </a:r>
          </a:p>
          <a:p>
            <a:pPr>
              <a:spcBef>
                <a:spcPct val="0"/>
              </a:spcBef>
            </a:pPr>
            <a:r>
              <a:rPr lang="en-US" smtClean="0"/>
              <a:t>c. Assign the responsibilities for cash payment approval and check-signing or electronic funds transfer transmittal to different individuals.</a:t>
            </a:r>
          </a:p>
          <a:p>
            <a:pPr>
              <a:spcBef>
                <a:spcPct val="0"/>
              </a:spcBef>
            </a:pPr>
            <a:r>
              <a:rPr lang="en-US" smtClean="0"/>
              <a:t>d. Require monthly reconciliation of bank accounts with the cash accounts on the company’s books.</a:t>
            </a:r>
          </a:p>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44"/>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1045"/>
          <p:cNvSpPr>
            <a:spLocks noGrp="1" noChangeArrowheads="1"/>
          </p:cNvSpPr>
          <p:nvPr>
            <p:ph type="body" idx="1"/>
          </p:nvPr>
        </p:nvSpPr>
        <p:spPr bwMode="auto">
          <a:ln>
            <a:miter lim="800000"/>
            <a:headEnd/>
            <a:tailEnd/>
          </a:ln>
        </p:spPr>
        <p:txBody>
          <a:bodyPr wrap="square" numCol="1" anchor="t" anchorCtr="0" compatLnSpc="1">
            <a:prstTxWarp prst="textNoShape">
              <a:avLst/>
            </a:prstTxWarp>
            <a:noAutofit/>
          </a:bodyPr>
          <a:lstStyle/>
          <a:p>
            <a:pPr fontAlgn="auto">
              <a:spcBef>
                <a:spcPts val="0"/>
              </a:spcBef>
              <a:spcAft>
                <a:spcPts val="0"/>
              </a:spcAft>
              <a:defRPr/>
            </a:pPr>
            <a:r>
              <a:rPr lang="en-US" dirty="0" smtClean="0"/>
              <a:t>Proper use of the bank accounts can be an important internal cash control procedure. Each month, the bank provides the company with a bank statement that lists (1) each paper or electronic deposit recorded by the bank during the period, (2) each paper or electronic check cleared by the bank during the period, and (3) the balance in the company’s account. The bank statement also shows the bank charges or deductions (such as service charges) made directly to the company’s account by the bank. </a:t>
            </a:r>
          </a:p>
          <a:p>
            <a:pPr fontAlgn="auto">
              <a:spcBef>
                <a:spcPts val="0"/>
              </a:spcBef>
              <a:spcAft>
                <a:spcPts val="0"/>
              </a:spcAft>
              <a:defRPr/>
            </a:pPr>
            <a:endParaRPr lang="en-US" dirty="0" smtClean="0"/>
          </a:p>
          <a:p>
            <a:pPr fontAlgn="auto">
              <a:spcBef>
                <a:spcPts val="0"/>
              </a:spcBef>
              <a:spcAft>
                <a:spcPts val="0"/>
              </a:spcAft>
              <a:defRPr/>
            </a:pPr>
            <a:r>
              <a:rPr lang="en-US" dirty="0" smtClean="0"/>
              <a:t>A few items may need explanation. </a:t>
            </a:r>
          </a:p>
          <a:p>
            <a:pPr marL="228562" indent="-228562" fontAlgn="auto">
              <a:spcBef>
                <a:spcPts val="0"/>
              </a:spcBef>
              <a:spcAft>
                <a:spcPts val="0"/>
              </a:spcAft>
              <a:buFontTx/>
              <a:buAutoNum type="arabicParenR"/>
              <a:defRPr/>
            </a:pPr>
            <a:r>
              <a:rPr lang="en-US" dirty="0" smtClean="0"/>
              <a:t>The code for electronic funds transfers is EFT. When a company uses electronic payments, it records these items on the company’s books in the same manner as a paper check. </a:t>
            </a:r>
          </a:p>
          <a:p>
            <a:pPr marL="228562" indent="-228562" fontAlgn="auto">
              <a:spcBef>
                <a:spcPts val="0"/>
              </a:spcBef>
              <a:spcAft>
                <a:spcPts val="0"/>
              </a:spcAft>
              <a:buFontTx/>
              <a:buAutoNum type="arabicParenR"/>
              <a:defRPr/>
            </a:pPr>
            <a:r>
              <a:rPr lang="en-US" dirty="0" smtClean="0"/>
              <a:t>Notice that listed in the Checks and Debits column there is a deduction coded NSF. This entry refers to a check for $18 received from a customer, but when processed through banking channels to the customer’s bank, the account did not have sufficient funds to cover the check. This type of check often is called an NSF check (not sufficient funds). This will now be a receivable for the company.</a:t>
            </a:r>
          </a:p>
          <a:p>
            <a:pPr marL="228562" indent="-228562" fontAlgn="auto">
              <a:spcBef>
                <a:spcPts val="0"/>
              </a:spcBef>
              <a:spcAft>
                <a:spcPts val="0"/>
              </a:spcAft>
              <a:buFontTx/>
              <a:buAutoNum type="arabicParenR"/>
              <a:defRPr/>
            </a:pPr>
            <a:r>
              <a:rPr lang="en-US" dirty="0" smtClean="0"/>
              <a:t>Notice the item coded SC in the Checks and Debits column. This is the code for bank service charges code for bank service charges. This amount will need to recorded as an expense.</a:t>
            </a:r>
          </a:p>
          <a:p>
            <a:pPr marL="228562" indent="-228562" fontAlgn="auto">
              <a:spcBef>
                <a:spcPts val="0"/>
              </a:spcBef>
              <a:spcAft>
                <a:spcPts val="0"/>
              </a:spcAft>
              <a:buFontTx/>
              <a:buAutoNum type="arabicParenR"/>
              <a:defRPr/>
            </a:pPr>
            <a:r>
              <a:rPr lang="en-US" dirty="0" smtClean="0"/>
              <a:t>Notice the INT code in the Deposits and Credits column. This indicates interest earned based on the bank paying interest on checking account balances. This amount must be recorded by the company as Interest Income.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44"/>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1045"/>
          <p:cNvSpPr>
            <a:spLocks noGrp="1" noChangeArrowheads="1"/>
          </p:cNvSpPr>
          <p:nvPr>
            <p:ph type="body" idx="1"/>
          </p:nvPr>
        </p:nvSpPr>
        <p:spPr bwMode="auto">
          <a:ln>
            <a:miter lim="800000"/>
            <a:headEnd/>
            <a:tailEnd/>
          </a:ln>
        </p:spPr>
        <p:txBody>
          <a:bodyPr wrap="square" numCol="1" anchor="t" anchorCtr="0" compatLnSpc="1">
            <a:prstTxWarp prst="textNoShape">
              <a:avLst/>
            </a:prstTxWarp>
            <a:normAutofit fontScale="92500"/>
          </a:bodyPr>
          <a:lstStyle/>
          <a:p>
            <a:pPr fontAlgn="auto">
              <a:spcBef>
                <a:spcPts val="0"/>
              </a:spcBef>
              <a:spcAft>
                <a:spcPts val="0"/>
              </a:spcAft>
              <a:defRPr/>
            </a:pPr>
            <a:r>
              <a:rPr lang="en-US" dirty="0"/>
              <a:t>A bank reconciliation is the process of comparing (reconciling) the ending cash balance in the company’s records and the ending cash balance reported by the bank on the monthly bank statement. Usually, the ending cash balance as shown on the bank statement does not agree with the ending cash balance shown by the related Cash ledger account on the books of the company.</a:t>
            </a:r>
          </a:p>
          <a:p>
            <a:pPr fontAlgn="auto">
              <a:spcBef>
                <a:spcPts val="0"/>
              </a:spcBef>
              <a:spcAft>
                <a:spcPts val="0"/>
              </a:spcAft>
              <a:defRPr/>
            </a:pPr>
            <a:endParaRPr lang="en-US" dirty="0" smtClean="0"/>
          </a:p>
          <a:p>
            <a:pPr fontAlgn="auto">
              <a:spcBef>
                <a:spcPts val="0"/>
              </a:spcBef>
              <a:spcAft>
                <a:spcPts val="0"/>
              </a:spcAft>
              <a:defRPr/>
            </a:pPr>
            <a:r>
              <a:rPr lang="en-US" dirty="0" smtClean="0"/>
              <a:t>Why are the balances different on the bank statement and on the cash ledger? </a:t>
            </a:r>
            <a:endParaRPr lang="en-US" dirty="0"/>
          </a:p>
          <a:p>
            <a:pPr marL="228562" indent="-228562" fontAlgn="auto">
              <a:spcBef>
                <a:spcPts val="0"/>
              </a:spcBef>
              <a:spcAft>
                <a:spcPts val="0"/>
              </a:spcAft>
              <a:buFontTx/>
              <a:buAutoNum type="arabicPeriod"/>
              <a:defRPr/>
            </a:pPr>
            <a:r>
              <a:rPr lang="en-US" dirty="0" smtClean="0"/>
              <a:t>Most of the difference exists because of timing differences in the recording of transactions.</a:t>
            </a:r>
          </a:p>
          <a:p>
            <a:pPr marL="228562" indent="-228562" fontAlgn="auto">
              <a:spcBef>
                <a:spcPts val="0"/>
              </a:spcBef>
              <a:spcAft>
                <a:spcPts val="0"/>
              </a:spcAft>
              <a:defRPr/>
            </a:pPr>
            <a:r>
              <a:rPr lang="en-US" dirty="0" smtClean="0"/>
              <a:t>	a) Some </a:t>
            </a:r>
            <a:r>
              <a:rPr lang="en-US" dirty="0"/>
              <a:t>transactions affecting cash were recorded in the books of the company but were not shown on the bank statement.</a:t>
            </a:r>
          </a:p>
          <a:p>
            <a:pPr marL="228562" indent="-228562" fontAlgn="auto">
              <a:spcBef>
                <a:spcPts val="0"/>
              </a:spcBef>
              <a:spcAft>
                <a:spcPts val="0"/>
              </a:spcAft>
              <a:defRPr/>
            </a:pPr>
            <a:r>
              <a:rPr lang="en-US" dirty="0" smtClean="0"/>
              <a:t>	b) Some </a:t>
            </a:r>
            <a:r>
              <a:rPr lang="en-US" dirty="0"/>
              <a:t>transactions were shown on the bank statement but had not been recorded in the books of the company.</a:t>
            </a:r>
          </a:p>
          <a:p>
            <a:pPr fontAlgn="auto">
              <a:spcBef>
                <a:spcPts val="0"/>
              </a:spcBef>
              <a:spcAft>
                <a:spcPts val="0"/>
              </a:spcAft>
              <a:defRPr/>
            </a:pPr>
            <a:r>
              <a:rPr lang="en-US" dirty="0" smtClean="0"/>
              <a:t>2. Some </a:t>
            </a:r>
            <a:r>
              <a:rPr lang="en-US" dirty="0"/>
              <a:t>of the difference may also be caused by errors in recording transactions.</a:t>
            </a:r>
          </a:p>
          <a:p>
            <a:pPr fontAlgn="auto">
              <a:spcBef>
                <a:spcPts val="0"/>
              </a:spcBef>
              <a:spcAft>
                <a:spcPts val="0"/>
              </a:spcAft>
              <a:defRPr/>
            </a:pPr>
            <a:endParaRPr lang="en-US" dirty="0"/>
          </a:p>
          <a:p>
            <a:pPr fontAlgn="auto">
              <a:spcBef>
                <a:spcPts val="0"/>
              </a:spcBef>
              <a:spcAft>
                <a:spcPts val="0"/>
              </a:spcAft>
              <a:defRPr/>
            </a:pPr>
            <a:r>
              <a:rPr lang="en-US" dirty="0"/>
              <a:t>The most common causes of differences between the ending bank balance and the ending</a:t>
            </a:r>
          </a:p>
          <a:p>
            <a:pPr fontAlgn="auto">
              <a:spcBef>
                <a:spcPts val="0"/>
              </a:spcBef>
              <a:spcAft>
                <a:spcPts val="0"/>
              </a:spcAft>
              <a:defRPr/>
            </a:pPr>
            <a:r>
              <a:rPr lang="en-US" dirty="0"/>
              <a:t>book balance of cash are as follows:</a:t>
            </a:r>
            <a:endParaRPr lang="en-US" dirty="0" smtClean="0"/>
          </a:p>
          <a:p>
            <a:pPr fontAlgn="auto">
              <a:spcBef>
                <a:spcPts val="0"/>
              </a:spcBef>
              <a:spcAft>
                <a:spcPts val="0"/>
              </a:spcAft>
              <a:defRPr/>
            </a:pPr>
            <a:r>
              <a:rPr lang="en-US" dirty="0"/>
              <a:t>1. Outstanding checks. </a:t>
            </a:r>
          </a:p>
          <a:p>
            <a:pPr fontAlgn="auto">
              <a:spcBef>
                <a:spcPts val="0"/>
              </a:spcBef>
              <a:spcAft>
                <a:spcPts val="0"/>
              </a:spcAft>
              <a:defRPr/>
            </a:pPr>
            <a:r>
              <a:rPr lang="en-US" dirty="0"/>
              <a:t>2. Deposits in transit. </a:t>
            </a:r>
          </a:p>
          <a:p>
            <a:pPr fontAlgn="auto">
              <a:spcBef>
                <a:spcPts val="0"/>
              </a:spcBef>
              <a:spcAft>
                <a:spcPts val="0"/>
              </a:spcAft>
              <a:defRPr/>
            </a:pPr>
            <a:r>
              <a:rPr lang="en-US" dirty="0"/>
              <a:t>3. Bank service charges. </a:t>
            </a:r>
          </a:p>
          <a:p>
            <a:pPr fontAlgn="auto">
              <a:spcBef>
                <a:spcPts val="0"/>
              </a:spcBef>
              <a:spcAft>
                <a:spcPts val="0"/>
              </a:spcAft>
              <a:defRPr/>
            </a:pPr>
            <a:r>
              <a:rPr lang="en-US" dirty="0"/>
              <a:t>4. NSF checks</a:t>
            </a:r>
            <a:r>
              <a:rPr lang="en-US" dirty="0" smtClean="0"/>
              <a:t>. </a:t>
            </a:r>
            <a:endParaRPr lang="en-US" dirty="0"/>
          </a:p>
          <a:p>
            <a:pPr fontAlgn="auto">
              <a:spcBef>
                <a:spcPts val="0"/>
              </a:spcBef>
              <a:spcAft>
                <a:spcPts val="0"/>
              </a:spcAft>
              <a:defRPr/>
            </a:pPr>
            <a:r>
              <a:rPr lang="en-US" dirty="0"/>
              <a:t>5. </a:t>
            </a:r>
            <a:r>
              <a:rPr lang="en-US" dirty="0" smtClean="0"/>
              <a:t>Interest earned.</a:t>
            </a:r>
            <a:endParaRPr lang="en-US" dirty="0"/>
          </a:p>
          <a:p>
            <a:pPr fontAlgn="auto">
              <a:spcBef>
                <a:spcPts val="0"/>
              </a:spcBef>
              <a:spcAft>
                <a:spcPts val="0"/>
              </a:spcAft>
              <a:defRPr/>
            </a:pPr>
            <a:r>
              <a:rPr lang="en-US" dirty="0"/>
              <a:t>6. Errors. </a:t>
            </a:r>
            <a:endParaRPr lang="en-US" dirty="0" smtClean="0"/>
          </a:p>
          <a:p>
            <a:pPr fontAlgn="auto">
              <a:spcBef>
                <a:spcPts val="0"/>
              </a:spcBef>
              <a:spcAft>
                <a:spcPts val="0"/>
              </a:spcAft>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44"/>
          <p:cNvSpPr>
            <a:spLocks noGrp="1" noRot="1" noChangeAspect="1" noChangeArrowheads="1" noTextEdit="1"/>
          </p:cNvSpPr>
          <p:nvPr>
            <p:ph type="sldImg"/>
          </p:nvPr>
        </p:nvSpPr>
        <p:spPr bwMode="auto">
          <a:noFill/>
          <a:ln>
            <a:solidFill>
              <a:srgbClr val="000000"/>
            </a:solidFill>
            <a:miter lim="800000"/>
            <a:headEnd/>
            <a:tailEnd/>
          </a:ln>
        </p:spPr>
      </p:sp>
      <p:sp>
        <p:nvSpPr>
          <p:cNvPr id="66562" name="Rectangle 104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general format of a bank reconciliation consists of two sections. In one section, the ending cash balance per the books is adjusted to determine the ending correct cash balance. In the other section, the cash balance per the bank statement is adjusted to determine the ending correct cash balance. The final correct cash balances in both sections should be equal.</a:t>
            </a:r>
          </a:p>
          <a:p>
            <a:pPr>
              <a:spcBef>
                <a:spcPct val="0"/>
              </a:spcBef>
            </a:pPr>
            <a:endParaRPr lang="en-US" smtClean="0"/>
          </a:p>
          <a:p>
            <a:pPr>
              <a:spcBef>
                <a:spcPct val="0"/>
              </a:spcBef>
            </a:pPr>
            <a:r>
              <a:rPr lang="en-US" smtClean="0"/>
              <a:t>In the first section, the reconciliation starts with the cash balance in the ledger and adjusts it for items such as interest earned, NSF checks, bank service charges, and any errors made by the company.</a:t>
            </a:r>
          </a:p>
          <a:p>
            <a:pPr>
              <a:spcBef>
                <a:spcPct val="0"/>
              </a:spcBef>
            </a:pPr>
            <a:endParaRPr lang="en-US" smtClean="0"/>
          </a:p>
          <a:p>
            <a:pPr>
              <a:spcBef>
                <a:spcPct val="0"/>
              </a:spcBef>
            </a:pPr>
            <a:r>
              <a:rPr lang="en-US" smtClean="0"/>
              <a:t>In the second section, the reconciliation starts with the cash balance on the bank statement and adjusts it for outstanding checks, deposits in transit, and errors made by the bank. </a:t>
            </a:r>
          </a:p>
          <a:p>
            <a:pPr>
              <a:spcBef>
                <a:spcPct val="0"/>
              </a:spcBef>
            </a:pPr>
            <a:endParaRPr lang="en-US" smtClean="0"/>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44"/>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1045"/>
          <p:cNvSpPr>
            <a:spLocks noGrp="1" noChangeArrowheads="1"/>
          </p:cNvSpPr>
          <p:nvPr>
            <p:ph type="body" idx="1"/>
          </p:nvPr>
        </p:nvSpPr>
        <p:spPr bwMode="auto">
          <a:ln>
            <a:miter lim="800000"/>
            <a:headEnd/>
            <a:tailEnd/>
          </a:ln>
        </p:spPr>
        <p:txBody>
          <a:bodyPr wrap="square" numCol="1" anchor="t" anchorCtr="0" compatLnSpc="1">
            <a:prstTxWarp prst="textNoShape">
              <a:avLst/>
            </a:prstTxWarp>
            <a:normAutofit fontScale="70000" lnSpcReduction="20000"/>
          </a:bodyPr>
          <a:lstStyle/>
          <a:p>
            <a:pPr fontAlgn="auto">
              <a:spcBef>
                <a:spcPts val="0"/>
              </a:spcBef>
              <a:spcAft>
                <a:spcPts val="0"/>
              </a:spcAft>
              <a:defRPr/>
            </a:pPr>
            <a:r>
              <a:rPr lang="en-US" sz="1700" dirty="0"/>
              <a:t>Consider a bank reconciliation prepared by ROW.COM for the month of June to reconcile the ending bank balance ($8,322.20) with the ending book balance ($9,040.00). On the completed reconciliation, the correct cash balance is $9,045.00. This correct balance is the amount that should be shown in the Cash account after the reconciliation.</a:t>
            </a:r>
          </a:p>
          <a:p>
            <a:pPr fontAlgn="auto">
              <a:spcBef>
                <a:spcPts val="0"/>
              </a:spcBef>
              <a:spcAft>
                <a:spcPts val="0"/>
              </a:spcAft>
              <a:defRPr/>
            </a:pPr>
            <a:endParaRPr lang="en-US" sz="1700" dirty="0"/>
          </a:p>
          <a:p>
            <a:pPr fontAlgn="auto">
              <a:spcBef>
                <a:spcPts val="0"/>
              </a:spcBef>
              <a:spcAft>
                <a:spcPts val="0"/>
              </a:spcAft>
              <a:defRPr/>
            </a:pPr>
            <a:r>
              <a:rPr lang="en-US" sz="1700" dirty="0"/>
              <a:t>These steps were completed to prepare the bank reconciliation:</a:t>
            </a:r>
          </a:p>
          <a:p>
            <a:pPr marL="228562" indent="-228562" fontAlgn="auto">
              <a:spcBef>
                <a:spcPts val="0"/>
              </a:spcBef>
              <a:spcAft>
                <a:spcPts val="0"/>
              </a:spcAft>
              <a:buFontTx/>
              <a:buAutoNum type="arabicPeriod"/>
              <a:defRPr/>
            </a:pPr>
            <a:r>
              <a:rPr lang="en-US" sz="1700" dirty="0"/>
              <a:t>Identify outstanding checks. This total appears on the reconciliation as a deduction from the bank account. </a:t>
            </a:r>
          </a:p>
          <a:p>
            <a:pPr marL="228562" indent="-228562" fontAlgn="auto">
              <a:spcBef>
                <a:spcPts val="0"/>
              </a:spcBef>
              <a:spcAft>
                <a:spcPts val="0"/>
              </a:spcAft>
              <a:buFontTx/>
              <a:buAutoNum type="arabicPeriod"/>
              <a:defRPr/>
            </a:pPr>
            <a:r>
              <a:rPr lang="en-US" sz="1700" dirty="0"/>
              <a:t>Identify deposits in transit. This amount appears on the reconciliation as an addition to the bank account. </a:t>
            </a:r>
          </a:p>
          <a:p>
            <a:pPr marL="228562" indent="-228562" fontAlgn="auto">
              <a:spcBef>
                <a:spcPts val="0"/>
              </a:spcBef>
              <a:spcAft>
                <a:spcPts val="0"/>
              </a:spcAft>
              <a:buFontTx/>
              <a:buAutoNum type="arabicPeriod"/>
              <a:defRPr/>
            </a:pPr>
            <a:r>
              <a:rPr lang="en-US" sz="1700" dirty="0"/>
              <a:t>Record bank charges and credits.</a:t>
            </a:r>
          </a:p>
          <a:p>
            <a:pPr marL="228562" indent="-228562" fontAlgn="auto">
              <a:spcBef>
                <a:spcPts val="0"/>
              </a:spcBef>
              <a:spcAft>
                <a:spcPts val="0"/>
              </a:spcAft>
              <a:defRPr/>
            </a:pPr>
            <a:r>
              <a:rPr lang="en-US" sz="1700" dirty="0"/>
              <a:t>	a. Interest received from the bank, $20—entered on the bank reconciliation as an addition to the book balance; it already has been included in the bank balance.</a:t>
            </a:r>
          </a:p>
          <a:p>
            <a:pPr marL="228562" indent="-228562" fontAlgn="auto">
              <a:spcBef>
                <a:spcPts val="0"/>
              </a:spcBef>
              <a:spcAft>
                <a:spcPts val="0"/>
              </a:spcAft>
              <a:defRPr/>
            </a:pPr>
            <a:r>
              <a:rPr lang="en-US" sz="1700" dirty="0"/>
              <a:t>	b. NSF check of R. Smith, $18—entered on the bank reconciliation as a deduction from the book balance; it has been deducted from the bank statement balance.</a:t>
            </a:r>
          </a:p>
          <a:p>
            <a:pPr marL="228562" indent="-228562" fontAlgn="auto">
              <a:spcBef>
                <a:spcPts val="0"/>
              </a:spcBef>
              <a:spcAft>
                <a:spcPts val="0"/>
              </a:spcAft>
              <a:defRPr/>
            </a:pPr>
            <a:r>
              <a:rPr lang="en-US" sz="1700" dirty="0"/>
              <a:t>	c. Bank service charges, $6—entered on the bank reconciliation as a deduction from the book balance; it has been deducted from the bank balance.</a:t>
            </a:r>
          </a:p>
          <a:p>
            <a:pPr marL="228562" indent="-457125" fontAlgn="auto">
              <a:spcBef>
                <a:spcPts val="0"/>
              </a:spcBef>
              <a:spcAft>
                <a:spcPts val="0"/>
              </a:spcAft>
              <a:defRPr/>
            </a:pPr>
            <a:r>
              <a:rPr lang="en-US" sz="1700" dirty="0"/>
              <a:t>4.	Determine the impact of errors</a:t>
            </a:r>
            <a:r>
              <a:rPr lang="en-US" sz="1700" dirty="0" smtClean="0"/>
              <a:t>. An </a:t>
            </a:r>
            <a:r>
              <a:rPr lang="en-US" sz="1700" dirty="0"/>
              <a:t>electronic payment for $100 to pay an account payable was recorded in the company’s accounts as $109. Therefore, $9 must be added to the book cash balance on the reconciliation; the bank cleared the electronic payment for the correct amount, $100.</a:t>
            </a:r>
          </a:p>
          <a:p>
            <a:pPr marL="228562" indent="-228562" fontAlgn="auto">
              <a:spcBef>
                <a:spcPts val="0"/>
              </a:spcBef>
              <a:spcAft>
                <a:spcPts val="0"/>
              </a:spcAft>
              <a:defRPr/>
            </a:pPr>
            <a:endParaRPr lang="en-US" sz="1700" dirty="0"/>
          </a:p>
          <a:p>
            <a:pPr fontAlgn="auto">
              <a:spcBef>
                <a:spcPts val="0"/>
              </a:spcBef>
              <a:spcAft>
                <a:spcPts val="0"/>
              </a:spcAft>
              <a:defRPr/>
            </a:pPr>
            <a:r>
              <a:rPr lang="en-US" sz="1700" dirty="0"/>
              <a:t>Note that the two sections of the bank reconciliation agree at a correct cash balance of $9,045.00.</a:t>
            </a:r>
          </a:p>
          <a:p>
            <a:pPr fontAlgn="auto">
              <a:spcBef>
                <a:spcPts val="0"/>
              </a:spcBef>
              <a:spcAft>
                <a:spcPts val="0"/>
              </a:spcAft>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a:t>A bank reconciliation accomplishes two major objectives:</a:t>
            </a:r>
          </a:p>
          <a:p>
            <a:pPr marL="228562" indent="-228562" fontAlgn="auto">
              <a:spcBef>
                <a:spcPts val="0"/>
              </a:spcBef>
              <a:spcAft>
                <a:spcPts val="0"/>
              </a:spcAft>
              <a:buFontTx/>
              <a:buAutoNum type="arabicPeriod"/>
              <a:defRPr/>
            </a:pPr>
            <a:r>
              <a:rPr lang="en-US" dirty="0"/>
              <a:t>It checks the accuracy of the bank balance and the company cash records, which involves developing the correct cash balance. The correct cash balance (plus cash on hand, if any) is the amount of cash that is reported on the balance sheet.</a:t>
            </a:r>
          </a:p>
          <a:p>
            <a:pPr marL="228562" indent="-228562" fontAlgn="auto">
              <a:spcBef>
                <a:spcPts val="0"/>
              </a:spcBef>
              <a:spcAft>
                <a:spcPts val="0"/>
              </a:spcAft>
              <a:buFontTx/>
              <a:buAutoNum type="arabicPeriod"/>
              <a:defRPr/>
            </a:pPr>
            <a:r>
              <a:rPr lang="en-US" dirty="0"/>
              <a:t>It identifies any previously unrecorded transactions or changes that are necessary to cause the company’s Cash account(s) to show the correct cash balance. Any transactions or changes on the company’s books side of the bank reconciliation need journal entries. </a:t>
            </a:r>
          </a:p>
          <a:p>
            <a:pPr marL="228562" indent="-228562" fontAlgn="auto">
              <a:spcBef>
                <a:spcPts val="0"/>
              </a:spcBef>
              <a:spcAft>
                <a:spcPts val="0"/>
              </a:spcAft>
              <a:buFontTx/>
              <a:buAutoNum type="arabicPeriod"/>
              <a:defRPr/>
            </a:pPr>
            <a:endParaRPr lang="en-US" dirty="0"/>
          </a:p>
          <a:p>
            <a:pPr fontAlgn="auto">
              <a:spcBef>
                <a:spcPts val="0"/>
              </a:spcBef>
              <a:spcAft>
                <a:spcPts val="0"/>
              </a:spcAft>
              <a:defRPr/>
            </a:pPr>
            <a:r>
              <a:rPr lang="en-US" dirty="0"/>
              <a:t>In this example, four journal entries based on the company’s books side of the bank reconciliation must be entered into the company’s records.</a:t>
            </a:r>
          </a:p>
          <a:p>
            <a:pPr marL="228562" indent="-228562" fontAlgn="auto">
              <a:spcBef>
                <a:spcPts val="0"/>
              </a:spcBef>
              <a:spcAft>
                <a:spcPts val="0"/>
              </a:spcAf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smtClean="0"/>
              <a:t>Companies accept credit cards for several reasons:</a:t>
            </a:r>
          </a:p>
          <a:p>
            <a:pPr>
              <a:spcBef>
                <a:spcPct val="50000"/>
              </a:spcBef>
              <a:buClr>
                <a:schemeClr val="tx1"/>
              </a:buClr>
              <a:buFontTx/>
              <a:buChar char="•"/>
            </a:pPr>
            <a:r>
              <a:rPr lang="en-US" smtClean="0"/>
              <a:t> To increase sales.</a:t>
            </a:r>
          </a:p>
          <a:p>
            <a:pPr>
              <a:spcBef>
                <a:spcPct val="50000"/>
              </a:spcBef>
              <a:buClr>
                <a:schemeClr val="tx1"/>
              </a:buClr>
              <a:buFontTx/>
              <a:buChar char="•"/>
            </a:pPr>
            <a:r>
              <a:rPr lang="en-US" smtClean="0"/>
              <a:t> To avoid costs of providing credit directly to customers.</a:t>
            </a:r>
          </a:p>
          <a:p>
            <a:pPr>
              <a:spcBef>
                <a:spcPct val="50000"/>
              </a:spcBef>
              <a:buClr>
                <a:schemeClr val="tx1"/>
              </a:buClr>
              <a:buFontTx/>
              <a:buChar char="•"/>
            </a:pPr>
            <a:r>
              <a:rPr lang="en-US" smtClean="0"/>
              <a:t> To avoid losses due to bad checks.</a:t>
            </a:r>
          </a:p>
          <a:p>
            <a:pPr>
              <a:spcBef>
                <a:spcPct val="50000"/>
              </a:spcBef>
              <a:buClr>
                <a:schemeClr val="tx1"/>
              </a:buClr>
              <a:buFontTx/>
              <a:buChar char="•"/>
            </a:pPr>
            <a:r>
              <a:rPr lang="en-US" smtClean="0">
                <a:cs typeface="Arial" charset="0"/>
              </a:rPr>
              <a:t> To avoid losses due to fraudulent credit card sales.</a:t>
            </a:r>
            <a:endParaRPr lang="en-US" smtClean="0"/>
          </a:p>
          <a:p>
            <a:pPr>
              <a:spcBef>
                <a:spcPct val="50000"/>
              </a:spcBef>
              <a:buClr>
                <a:schemeClr val="tx1"/>
              </a:buClr>
              <a:buFontTx/>
              <a:buChar char="•"/>
            </a:pPr>
            <a:r>
              <a:rPr lang="en-US" smtClean="0"/>
              <a:t> To receive payment quicker.</a:t>
            </a:r>
          </a:p>
          <a:p>
            <a:pPr>
              <a:spcBef>
                <a:spcPct val="50000"/>
              </a:spcBef>
              <a:buClr>
                <a:schemeClr val="tx1"/>
              </a:buClr>
            </a:pPr>
            <a:endParaRPr lang="en-US" smtClean="0"/>
          </a:p>
          <a:p>
            <a:pPr>
              <a:spcBef>
                <a:spcPct val="50000"/>
              </a:spcBef>
              <a:buClr>
                <a:schemeClr val="tx1"/>
              </a:buClr>
            </a:pPr>
            <a:r>
              <a:rPr lang="en-US" smtClean="0"/>
              <a:t>When credit card sales are made, the company must pay the credit card company a fee for services provided by the credit card company. In our example, the credit card company charges the company of fee of three percent of credit card sales revenue.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72706"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chapter, both credit card discounts and cash discounts have been recorded as contra-revenues.</a:t>
            </a:r>
          </a:p>
          <a:p>
            <a:pPr>
              <a:spcBef>
                <a:spcPct val="0"/>
              </a:spcBef>
            </a:pPr>
            <a:endParaRPr lang="en-US" smtClean="0"/>
          </a:p>
          <a:p>
            <a:pPr>
              <a:spcBef>
                <a:spcPct val="0"/>
              </a:spcBef>
            </a:pPr>
            <a:r>
              <a:rPr lang="en-US" smtClean="0"/>
              <a:t>Assume a credit card company is charging a 3 percent fee for its service and Deckers' Internet credit card sales are $3,000 for January 2. </a:t>
            </a:r>
          </a:p>
          <a:p>
            <a:pPr>
              <a:spcBef>
                <a:spcPct val="0"/>
              </a:spcBef>
            </a:pPr>
            <a:endParaRPr lang="en-US" smtClean="0"/>
          </a:p>
          <a:p>
            <a:pPr>
              <a:spcBef>
                <a:spcPct val="0"/>
              </a:spcBef>
            </a:pPr>
            <a:r>
              <a:rPr lang="en-US" smtClean="0"/>
              <a:t>The sale would be recorded with a journal entry showing a debit to Cash, a debit to the Credit Card Discount, and a credit to Sales Revenue.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74754"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Similarly, assume that credit sales of $1,000 are recorded with terms 2/10, n/30, and payment is made within the discount period. Deckers will make the following journal entries.</a:t>
            </a:r>
          </a:p>
          <a:p>
            <a:pPr>
              <a:spcBef>
                <a:spcPct val="0"/>
              </a:spcBef>
            </a:pPr>
            <a:endParaRPr lang="en-US" smtClean="0"/>
          </a:p>
          <a:p>
            <a:pPr>
              <a:spcBef>
                <a:spcPct val="0"/>
              </a:spcBef>
            </a:pPr>
            <a:r>
              <a:rPr lang="en-US" smtClean="0"/>
              <a:t>The sale would be recorded with journal entry showing a debit to Accounts Receivable and a credit to Sales Revenue.</a:t>
            </a:r>
          </a:p>
          <a:p>
            <a:pPr>
              <a:spcBef>
                <a:spcPct val="0"/>
              </a:spcBef>
            </a:pPr>
            <a:endParaRPr lang="en-US" smtClean="0"/>
          </a:p>
          <a:p>
            <a:pPr>
              <a:spcBef>
                <a:spcPct val="0"/>
              </a:spcBef>
            </a:pPr>
            <a:r>
              <a:rPr lang="en-US" smtClean="0"/>
              <a:t>The collection of cash would be recorded with a debit to Cash, a debit showing the Sales Discount, and a credit to Accounts Receivable.</a:t>
            </a:r>
          </a:p>
          <a:p>
            <a:pPr>
              <a:spcBef>
                <a:spcPct val="0"/>
              </a:spcBef>
            </a:pPr>
            <a:r>
              <a:rPr lang="en-US"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76802"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Sales returns and allowances should always be treated as a contra-revenue. Assume that Fontana Shoes of Ithaca, New York, buys 40 pairs of sandals from Deckers for $2,000 on account. Before paying for the sandals, however, Fontana discovers that 10 pairs of sandals are not the color ordered and returns them to Deckers.</a:t>
            </a:r>
          </a:p>
          <a:p>
            <a:pPr>
              <a:spcBef>
                <a:spcPct val="0"/>
              </a:spcBef>
            </a:pPr>
            <a:endParaRPr lang="en-US" smtClean="0"/>
          </a:p>
          <a:p>
            <a:pPr>
              <a:spcBef>
                <a:spcPct val="0"/>
              </a:spcBef>
            </a:pPr>
            <a:r>
              <a:rPr lang="en-US" smtClean="0"/>
              <a:t>The sale would be recorded with journal entry showing a debit to accounts receivable and a credit to sales revenue.</a:t>
            </a:r>
          </a:p>
          <a:p>
            <a:pPr>
              <a:spcBef>
                <a:spcPct val="0"/>
              </a:spcBef>
            </a:pPr>
            <a:endParaRPr lang="en-US" smtClean="0"/>
          </a:p>
          <a:p>
            <a:pPr>
              <a:spcBef>
                <a:spcPct val="0"/>
              </a:spcBef>
            </a:pPr>
            <a:r>
              <a:rPr lang="en-US" smtClean="0"/>
              <a:t>The return of 10 shoes would be recorded with a debit to sales returns and allowances, and a credit to accounts receivable.</a:t>
            </a:r>
          </a:p>
          <a:p>
            <a:pPr>
              <a:spcBef>
                <a:spcPct val="0"/>
              </a:spcBef>
            </a:pPr>
            <a:r>
              <a:rPr lang="en-US"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Customers, purchasing on open account, are sometimes offered a sales discount to encourage early payment. The sales discount terms are typically written as this slide shows. This particular discount term would be read as “two ten, net thirty.” </a:t>
            </a:r>
          </a:p>
          <a:p>
            <a:pPr>
              <a:spcBef>
                <a:spcPct val="0"/>
              </a:spcBef>
            </a:pPr>
            <a:endParaRPr lang="en-US" smtClean="0"/>
          </a:p>
          <a:p>
            <a:pPr>
              <a:spcBef>
                <a:spcPct val="0"/>
              </a:spcBef>
            </a:pPr>
            <a:r>
              <a:rPr lang="en-US" smtClean="0"/>
              <a:t>The first number represents the discount percentage, 2 percent. </a:t>
            </a:r>
          </a:p>
          <a:p>
            <a:pPr>
              <a:spcBef>
                <a:spcPct val="0"/>
              </a:spcBef>
            </a:pPr>
            <a:r>
              <a:rPr lang="en-US" smtClean="0"/>
              <a:t>The second number represents the discount period, 10 days. </a:t>
            </a:r>
          </a:p>
          <a:p>
            <a:pPr>
              <a:spcBef>
                <a:spcPct val="0"/>
              </a:spcBef>
            </a:pPr>
            <a:r>
              <a:rPr lang="en-US" smtClean="0"/>
              <a:t>The letter “n” stands for the word net, the total sales less any returns.</a:t>
            </a:r>
          </a:p>
          <a:p>
            <a:pPr>
              <a:spcBef>
                <a:spcPct val="0"/>
              </a:spcBef>
            </a:pPr>
            <a:r>
              <a:rPr lang="en-US" smtClean="0"/>
              <a:t>The last number represents the maximum days in the credit period.</a:t>
            </a:r>
          </a:p>
          <a:p>
            <a:pPr>
              <a:spcBef>
                <a:spcPct val="0"/>
              </a:spcBef>
            </a:pPr>
            <a:r>
              <a:rPr lang="en-US" smtClean="0"/>
              <a:t>In this case, if the customer pays within 10 days, then a 2 percent discount may be deducted from the invoice amount. If not, then the net amount is due within 30 days. </a:t>
            </a:r>
          </a:p>
          <a:p>
            <a:pPr>
              <a:lnSpc>
                <a:spcPct val="90000"/>
              </a:lnSpc>
              <a:spcBef>
                <a:spcPct val="20000"/>
              </a:spcBef>
              <a:buClr>
                <a:schemeClr val="hlink"/>
              </a:buClr>
              <a:buSzPct val="110000"/>
              <a:buFont typeface="Wingdings" pitchFamily="2" charset="2"/>
              <a:buNone/>
            </a:pPr>
            <a:endParaRPr lang="en-US" smtClean="0">
              <a:latin typeface="Tahoma" pitchFamily="34" charset="0"/>
            </a:endParaRPr>
          </a:p>
          <a:p>
            <a:pPr>
              <a:spcBef>
                <a:spcPct val="0"/>
              </a:spcBef>
            </a:pPr>
            <a:endParaRPr lang="en-US" smtClean="0"/>
          </a:p>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With discount terms of 2/10,n/30, a customer saves $2 on a $100 purchase by paying by the 10</a:t>
            </a:r>
            <a:r>
              <a:rPr lang="en-US" baseline="30000" smtClean="0"/>
              <a:t>th</a:t>
            </a:r>
            <a:r>
              <a:rPr lang="en-US" smtClean="0"/>
              <a:t> day instead of the 30</a:t>
            </a:r>
            <a:r>
              <a:rPr lang="en-US" baseline="30000" smtClean="0"/>
              <a:t>th</a:t>
            </a:r>
            <a:r>
              <a:rPr lang="en-US" smtClean="0"/>
              <a:t> day. If not paid until the thirtieth day, the customer has incurred $2 of interest on a $98 debt for twenty days. The annualized interest rate for the decision to defer payment for 20 days is 37.23 percent. Even if the customer had to borrow money to be able to pay in time to take the discount, as long as the interest rate is less than 37 percent, the money should be borrowed to avoid paying 37 percent interest.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Customers have a right to return unsatisfactory or damaged merchandise and receive a refund or an adjustment to their bill. Such returns are often accumulated in a separate account called Sales Returns and Allowances and must be deducted from gross sales revenue in determining net sales.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060"/>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206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Companies record credit card discounts, sales discounts, and sales returns and allowances separately to allow management to monitor these transactions. Credit card discounts, sales discounts, and sales returns and allowances are deducted from sales revenue in the income statement to arrive at net sales.</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Receivables may be classified in three ways. </a:t>
            </a:r>
          </a:p>
          <a:p>
            <a:pPr>
              <a:spcBef>
                <a:spcPct val="0"/>
              </a:spcBef>
            </a:pPr>
            <a:endParaRPr lang="en-US" smtClean="0"/>
          </a:p>
          <a:p>
            <a:pPr>
              <a:spcBef>
                <a:spcPct val="0"/>
              </a:spcBef>
            </a:pPr>
            <a:r>
              <a:rPr lang="en-US" smtClean="0"/>
              <a:t>First, they may be classified as either an Account Receivable or a Note Receivable. An account receivable is created when companies allow customers to purchase merchandise on an open account and the customer promises to pay the company in the future for the purchase. A note receivable is a promise, in writing, that requires another party to pay the company a specified amount, at a specified date, with a stated amount of interest.</a:t>
            </a:r>
          </a:p>
          <a:p>
            <a:pPr>
              <a:spcBef>
                <a:spcPct val="0"/>
              </a:spcBef>
            </a:pPr>
            <a:endParaRPr lang="en-US" smtClean="0"/>
          </a:p>
          <a:p>
            <a:pPr>
              <a:spcBef>
                <a:spcPct val="0"/>
              </a:spcBef>
            </a:pPr>
            <a:r>
              <a:rPr lang="en-US" smtClean="0"/>
              <a:t>Receivables may also be classified as either trade receivables or nontrade receivable. Trade receivables are amounts owed to the business for credit sales of goods or services.</a:t>
            </a:r>
            <a:r>
              <a:rPr lang="en-US" smtClean="0">
                <a:sym typeface="Wingdings" pitchFamily="2" charset="2"/>
              </a:rPr>
              <a:t> </a:t>
            </a:r>
            <a:r>
              <a:rPr lang="en-US" smtClean="0"/>
              <a:t>Nontrade receivables are amounts owed to the business for other than business transactions. For example, personal loans to employees are nontrade receivables.</a:t>
            </a:r>
          </a:p>
          <a:p>
            <a:pPr>
              <a:spcBef>
                <a:spcPct val="0"/>
              </a:spcBef>
            </a:pPr>
            <a:endParaRPr lang="en-US" smtClean="0"/>
          </a:p>
          <a:p>
            <a:pPr>
              <a:spcBef>
                <a:spcPct val="0"/>
              </a:spcBef>
            </a:pPr>
            <a:r>
              <a:rPr lang="en-US" smtClean="0"/>
              <a:t>Also, on a classified balance sheet, receivables must be presented as either current (short-term) or noncurrent (long-term) based on when the cash is expected to be collected.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2"/>
          <p:cNvSpPr>
            <a:spLocks noGrp="1" noRot="1" noChangeAspect="1" noChangeArrowheads="1" noTextEdit="1"/>
          </p:cNvSpPr>
          <p:nvPr>
            <p:ph type="sldImg"/>
          </p:nvPr>
        </p:nvSpPr>
        <p:spPr bwMode="auto">
          <a:noFill/>
          <a:ln>
            <a:solidFill>
              <a:srgbClr val="000000"/>
            </a:solidFill>
            <a:miter lim="800000"/>
            <a:headEnd/>
            <a:tailEnd/>
          </a:ln>
        </p:spPr>
      </p:sp>
      <p:sp>
        <p:nvSpPr>
          <p:cNvPr id="29698"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a company extends credit to customers, it knows that some of these customers will not pay their debts. The expense matching principle requires recording of bad debt expense in the same accounting period in which the related sales are made. This presents an important accounting problem. A company may not learn which particular customers will not pay until the next accounting period. So, at the end of the period of sale, the company normally does not know which customers’ accounts receivable are bad debts.</a:t>
            </a:r>
          </a:p>
          <a:p>
            <a:pPr>
              <a:spcBef>
                <a:spcPct val="0"/>
              </a:spcBef>
            </a:pPr>
            <a:endParaRPr lang="en-US" smtClean="0"/>
          </a:p>
          <a:p>
            <a:pPr>
              <a:spcBef>
                <a:spcPct val="0"/>
              </a:spcBef>
            </a:pPr>
            <a:r>
              <a:rPr lang="en-US" smtClean="0"/>
              <a:t>This problem is resolved by using the allowance method to measure bad debt expense. The allowance method is based on estimates of the expected amount of bad debts. </a:t>
            </a:r>
            <a:r>
              <a:rPr lang="en-US" smtClean="0">
                <a:cs typeface="Arial" charset="0"/>
              </a:rPr>
              <a:t>Most businesses record an estimate of the bad debt expense with an adjusting entry at the end of the accounting period.</a:t>
            </a:r>
          </a:p>
          <a:p>
            <a:pPr>
              <a:spcBef>
                <a:spcPct val="0"/>
              </a:spcBef>
            </a:pPr>
            <a:endParaRPr lang="en-US" smtClean="0"/>
          </a:p>
          <a:p>
            <a:pPr>
              <a:spcBef>
                <a:spcPct val="50000"/>
              </a:spcBef>
            </a:pPr>
            <a:endParaRPr lang="en-US" smtClean="0"/>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6-</a:t>
            </a:r>
            <a:fld id="{F1B46018-017B-451D-8092-654825328D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6-</a:t>
            </a:r>
            <a:fld id="{16AFBBD6-6E43-4484-8F54-BC258049D0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6-</a:t>
            </a:r>
            <a:fld id="{F120E8C1-143F-4DF6-B9BF-C16F11F0C0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6-</a:t>
            </a:r>
            <a:fld id="{C3B4622F-8438-4E3B-BC28-3DC6C4AE26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6-</a:t>
            </a:r>
            <a:fld id="{DE310196-4905-4685-BD9D-2BDE17E476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6-</a:t>
            </a:r>
            <a:fld id="{30A0214D-DEE3-461D-BB23-55A20FC6BD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24579"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dirty="0" smtClean="0">
                <a:solidFill>
                  <a:schemeClr val="tx1"/>
                </a:solidFill>
                <a:latin typeface="+mn-lt"/>
              </a:defRPr>
            </a:lvl1pPr>
          </a:lstStyle>
          <a:p>
            <a:pPr>
              <a:defRPr/>
            </a:pPr>
            <a:r>
              <a:rPr lang="en-US"/>
              <a:t>6-</a:t>
            </a:r>
            <a:fld id="{E3D7D38B-0AA9-464D-A72C-4BC045314E56}"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6</a:t>
            </a:r>
            <a:endParaRPr lang="en-US" sz="4800" dirty="0"/>
          </a:p>
        </p:txBody>
      </p:sp>
      <p:sp>
        <p:nvSpPr>
          <p:cNvPr id="5" name="Subtitle 4"/>
          <p:cNvSpPr>
            <a:spLocks noGrp="1"/>
          </p:cNvSpPr>
          <p:nvPr>
            <p:ph type="subTitle" idx="1"/>
          </p:nvPr>
        </p:nvSpPr>
        <p:spPr>
          <a:xfrm>
            <a:off x="457200" y="3048000"/>
            <a:ext cx="7772400" cy="914400"/>
          </a:xfrm>
        </p:spPr>
        <p:txBody>
          <a:bodyPr rtlCol="0">
            <a:normAutofit fontScale="85000" lnSpcReduction="10000"/>
          </a:bodyPr>
          <a:lstStyle/>
          <a:p>
            <a:pPr fontAlgn="auto">
              <a:buFont typeface="Arial" pitchFamily="34" charset="0"/>
              <a:buNone/>
              <a:defRPr/>
            </a:pPr>
            <a:r>
              <a:rPr lang="en-US" sz="3200" dirty="0" smtClean="0">
                <a:solidFill>
                  <a:schemeClr val="tx1"/>
                </a:solidFill>
              </a:rPr>
              <a:t>Reporting and Interpreting Sales Revenue, Receivables, and Cash</a:t>
            </a:r>
            <a:endParaRPr lang="en-US" sz="32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srcRect/>
          <a:stretch>
            <a:fillRect/>
          </a:stretch>
        </p:blipFill>
        <p:spPr bwMode="auto">
          <a:xfrm>
            <a:off x="136525" y="2970213"/>
            <a:ext cx="8763000" cy="746125"/>
          </a:xfrm>
          <a:prstGeom prst="rect">
            <a:avLst/>
          </a:prstGeom>
          <a:noFill/>
          <a:ln w="9525">
            <a:solidFill>
              <a:schemeClr val="accent1"/>
            </a:solidFill>
            <a:miter lim="800000"/>
            <a:headEnd/>
            <a:tailEnd/>
          </a:ln>
        </p:spPr>
      </p:pic>
      <p:sp>
        <p:nvSpPr>
          <p:cNvPr id="3075" name="Rectangle 2"/>
          <p:cNvSpPr>
            <a:spLocks noGrp="1" noChangeArrowheads="1"/>
          </p:cNvSpPr>
          <p:nvPr>
            <p:ph type="title"/>
          </p:nvPr>
        </p:nvSpPr>
        <p:spPr/>
        <p:txBody>
          <a:bodyPr/>
          <a:lstStyle/>
          <a:p>
            <a:pPr fontAlgn="auto">
              <a:spcAft>
                <a:spcPts val="0"/>
              </a:spcAft>
              <a:defRPr/>
            </a:pPr>
            <a:r>
              <a:rPr lang="en-US" dirty="0" smtClean="0"/>
              <a:t>Recording Bad Debt Expense Estimates</a:t>
            </a:r>
          </a:p>
        </p:txBody>
      </p:sp>
      <p:sp>
        <p:nvSpPr>
          <p:cNvPr id="13316" name="Text Box 4"/>
          <p:cNvSpPr txBox="1">
            <a:spLocks noChangeArrowheads="1"/>
          </p:cNvSpPr>
          <p:nvPr/>
        </p:nvSpPr>
        <p:spPr bwMode="auto">
          <a:xfrm>
            <a:off x="566738" y="1636713"/>
            <a:ext cx="8001000" cy="954087"/>
          </a:xfrm>
          <a:prstGeom prst="rect">
            <a:avLst/>
          </a:prstGeom>
          <a:solidFill>
            <a:schemeClr val="accent1">
              <a:lumMod val="20000"/>
              <a:lumOff val="80000"/>
            </a:schemeClr>
          </a:solidFill>
          <a:ln w="9525">
            <a:solidFill>
              <a:schemeClr val="accent1">
                <a:lumMod val="50000"/>
              </a:schemeClr>
            </a:solidFill>
            <a:miter lim="800000"/>
            <a:headEnd/>
            <a:tailEnd/>
          </a:ln>
        </p:spPr>
        <p:txBody>
          <a:bodyPr>
            <a:spAutoFit/>
          </a:bodyPr>
          <a:lstStyle/>
          <a:p>
            <a:pPr marL="342900" indent="-342900" algn="ctr" fontAlgn="auto">
              <a:spcBef>
                <a:spcPct val="20000"/>
              </a:spcBef>
              <a:spcAft>
                <a:spcPts val="0"/>
              </a:spcAft>
              <a:buClr>
                <a:schemeClr val="accent1"/>
              </a:buClr>
              <a:buSzPct val="65000"/>
              <a:buFont typeface="Wingdings" pitchFamily="2" charset="2"/>
              <a:buNone/>
              <a:defRPr/>
            </a:pPr>
            <a:r>
              <a:rPr lang="en-US" sz="2800" dirty="0">
                <a:latin typeface="+mn-lt"/>
                <a:cs typeface="Arial" pitchFamily="34" charset="0"/>
              </a:rPr>
              <a:t>Deckers estimated bad debt expense for </a:t>
            </a:r>
            <a:r>
              <a:rPr lang="en-US" sz="2800" dirty="0">
                <a:latin typeface="+mn-lt"/>
                <a:cs typeface="Arial" pitchFamily="34" charset="0"/>
              </a:rPr>
              <a:t>2011 </a:t>
            </a:r>
            <a:r>
              <a:rPr lang="en-US" sz="2800" dirty="0">
                <a:latin typeface="+mn-lt"/>
                <a:cs typeface="Arial" pitchFamily="34" charset="0"/>
              </a:rPr>
              <a:t>to be </a:t>
            </a:r>
            <a:r>
              <a:rPr lang="en-US" sz="2800" dirty="0">
                <a:latin typeface="+mn-lt"/>
                <a:cs typeface="Arial" pitchFamily="34" charset="0"/>
              </a:rPr>
              <a:t>$75,995. </a:t>
            </a:r>
            <a:r>
              <a:rPr lang="en-US" sz="2800" dirty="0">
                <a:latin typeface="+mn-lt"/>
                <a:cs typeface="Arial" pitchFamily="34" charset="0"/>
              </a:rPr>
              <a:t>Prepare the adjusting entry.</a:t>
            </a:r>
          </a:p>
        </p:txBody>
      </p:sp>
      <p:sp>
        <p:nvSpPr>
          <p:cNvPr id="6" name="Rectangle 4"/>
          <p:cNvSpPr>
            <a:spLocks noChangeArrowheads="1"/>
          </p:cNvSpPr>
          <p:nvPr/>
        </p:nvSpPr>
        <p:spPr bwMode="auto">
          <a:xfrm>
            <a:off x="1143000" y="5257800"/>
            <a:ext cx="6740525" cy="704850"/>
          </a:xfrm>
          <a:prstGeom prst="rect">
            <a:avLst/>
          </a:prstGeom>
          <a:solidFill>
            <a:srgbClr val="FFFFCC"/>
          </a:solidFill>
          <a:ln w="38100" cmpd="dbl">
            <a:solidFill>
              <a:srgbClr val="000000"/>
            </a:solidFill>
            <a:miter lim="800000"/>
            <a:headEnd/>
            <a:tailEnd/>
          </a:ln>
        </p:spPr>
        <p:txBody>
          <a:bodyPr lIns="90488" tIns="44450" rIns="90488" bIns="44450">
            <a:spAutoFit/>
          </a:bodyPr>
          <a:lstStyle/>
          <a:p>
            <a:pPr algn="ctr" eaLnBrk="0" hangingPunct="0">
              <a:spcBef>
                <a:spcPct val="50000"/>
              </a:spcBef>
            </a:pPr>
            <a:r>
              <a:rPr lang="en-US" sz="2000" b="1">
                <a:solidFill>
                  <a:schemeClr val="tx2"/>
                </a:solidFill>
              </a:rPr>
              <a:t>Bad debt expense </a:t>
            </a:r>
            <a:r>
              <a:rPr lang="en-US" sz="2000" b="1">
                <a:solidFill>
                  <a:srgbClr val="000000"/>
                </a:solidFill>
              </a:rPr>
              <a:t>is normally classified as a selling expense and is closed at year-end.</a:t>
            </a:r>
            <a:endParaRPr lang="en-US" sz="2000" b="1">
              <a:solidFill>
                <a:schemeClr val="folHlink"/>
              </a:solidFill>
            </a:endParaRPr>
          </a:p>
        </p:txBody>
      </p:sp>
      <p:sp>
        <p:nvSpPr>
          <p:cNvPr id="7" name="Rectangle 8"/>
          <p:cNvSpPr>
            <a:spLocks noChangeArrowheads="1"/>
          </p:cNvSpPr>
          <p:nvPr/>
        </p:nvSpPr>
        <p:spPr bwMode="auto">
          <a:xfrm>
            <a:off x="2819400" y="4160838"/>
            <a:ext cx="3429000" cy="457200"/>
          </a:xfrm>
          <a:prstGeom prst="rect">
            <a:avLst/>
          </a:prstGeom>
          <a:solidFill>
            <a:srgbClr val="CCECFF"/>
          </a:solidFill>
          <a:ln w="38100">
            <a:solidFill>
              <a:srgbClr val="C00000"/>
            </a:solidFill>
            <a:miter lim="800000"/>
            <a:headEnd/>
            <a:tailEnd/>
          </a:ln>
        </p:spPr>
        <p:txBody>
          <a:bodyPr wrap="none" anchor="ctr"/>
          <a:lstStyle/>
          <a:p>
            <a:pPr algn="ctr" eaLnBrk="0" hangingPunct="0"/>
            <a:r>
              <a:rPr lang="en-US" sz="2000" b="1"/>
              <a:t>Contra-asset account</a:t>
            </a:r>
          </a:p>
        </p:txBody>
      </p:sp>
      <p:cxnSp>
        <p:nvCxnSpPr>
          <p:cNvPr id="14" name="Straight Arrow Connector 13"/>
          <p:cNvCxnSpPr/>
          <p:nvPr/>
        </p:nvCxnSpPr>
        <p:spPr>
          <a:xfrm rot="10800000">
            <a:off x="3429000" y="3627438"/>
            <a:ext cx="952500" cy="533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72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6E5C7C4C-F2E9-402A-8CAC-6BA00E6EFDC9}" type="slidenum">
              <a:rPr lang="en-US"/>
              <a:pPr fontAlgn="base">
                <a:spcBef>
                  <a:spcPct val="0"/>
                </a:spcBef>
                <a:spcAft>
                  <a:spcPct val="0"/>
                </a:spcAft>
              </a:pPr>
              <a:t>10</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par>
                          <p:cTn id="13" fill="hold">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9"/>
          <p:cNvSpPr>
            <a:spLocks noGrp="1" noChangeArrowheads="1"/>
          </p:cNvSpPr>
          <p:nvPr>
            <p:ph type="title"/>
          </p:nvPr>
        </p:nvSpPr>
        <p:spPr/>
        <p:txBody>
          <a:bodyPr/>
          <a:lstStyle/>
          <a:p>
            <a:pPr fontAlgn="auto">
              <a:spcAft>
                <a:spcPts val="0"/>
              </a:spcAft>
              <a:defRPr/>
            </a:pPr>
            <a:r>
              <a:rPr lang="en-US" dirty="0" smtClean="0"/>
              <a:t>Writing Off Specific Uncollectible Accounts</a:t>
            </a:r>
          </a:p>
        </p:txBody>
      </p:sp>
      <p:sp>
        <p:nvSpPr>
          <p:cNvPr id="278531" name="Rectangle 1027"/>
          <p:cNvSpPr>
            <a:spLocks noGrp="1" noChangeArrowheads="1"/>
          </p:cNvSpPr>
          <p:nvPr>
            <p:ph type="body" idx="4294967295"/>
          </p:nvPr>
        </p:nvSpPr>
        <p:spPr>
          <a:xfrm>
            <a:off x="533400" y="1741488"/>
            <a:ext cx="8077200" cy="1638300"/>
          </a:xfrm>
          <a:solidFill>
            <a:schemeClr val="accent2">
              <a:lumMod val="40000"/>
              <a:lumOff val="60000"/>
            </a:schemeClr>
          </a:solidFill>
          <a:ln w="12700">
            <a:solidFill>
              <a:schemeClr val="tx1"/>
            </a:solidFill>
          </a:ln>
          <a:effectLst>
            <a:outerShdw dist="71842" dir="2700000" algn="ctr" rotWithShape="0">
              <a:schemeClr val="tx1"/>
            </a:outerShdw>
          </a:effectLst>
        </p:spPr>
        <p:txBody>
          <a:bodyPr lIns="90488" tIns="44450" rIns="90488" bIns="44450" rtlCol="0">
            <a:normAutofit/>
          </a:bodyPr>
          <a:lstStyle/>
          <a:p>
            <a:pPr algn="ctr" fontAlgn="auto">
              <a:buFont typeface="Wingdings" pitchFamily="2" charset="2"/>
              <a:buNone/>
              <a:defRPr/>
            </a:pPr>
            <a:r>
              <a:rPr lang="en-US" dirty="0" smtClean="0"/>
              <a:t> </a:t>
            </a:r>
            <a:r>
              <a:rPr lang="en-US" sz="2400" dirty="0" smtClean="0"/>
              <a:t>When </a:t>
            </a:r>
            <a:r>
              <a:rPr lang="en-US" sz="2400" dirty="0"/>
              <a:t>it is clear that a </a:t>
            </a:r>
            <a:r>
              <a:rPr lang="en-US" sz="2400" dirty="0">
                <a:solidFill>
                  <a:schemeClr val="tx2"/>
                </a:solidFill>
              </a:rPr>
              <a:t>specific</a:t>
            </a:r>
            <a:r>
              <a:rPr lang="en-US" sz="2400" dirty="0">
                <a:solidFill>
                  <a:srgbClr val="FF3300"/>
                </a:solidFill>
              </a:rPr>
              <a:t> </a:t>
            </a:r>
            <a:r>
              <a:rPr lang="en-US" sz="2400" dirty="0"/>
              <a:t>customer’s account receivable will be uncollectible, the amount should be </a:t>
            </a:r>
            <a:r>
              <a:rPr lang="en-US" sz="2400" dirty="0">
                <a:solidFill>
                  <a:schemeClr val="tx2"/>
                </a:solidFill>
              </a:rPr>
              <a:t>removed</a:t>
            </a:r>
            <a:r>
              <a:rPr lang="en-US" sz="2400" dirty="0"/>
              <a:t> from the Accounts Receivable account and charged to the Allowance for Doubtful Accounts.</a:t>
            </a:r>
          </a:p>
          <a:p>
            <a:pPr algn="ctr" fontAlgn="auto">
              <a:buFont typeface="Wingdings" pitchFamily="2" charset="2"/>
              <a:buNone/>
              <a:defRPr/>
            </a:pPr>
            <a:endParaRPr lang="en-US" dirty="0"/>
          </a:p>
        </p:txBody>
      </p:sp>
      <p:sp>
        <p:nvSpPr>
          <p:cNvPr id="5" name="Rectangle 4"/>
          <p:cNvSpPr txBox="1">
            <a:spLocks noChangeArrowheads="1"/>
          </p:cNvSpPr>
          <p:nvPr/>
        </p:nvSpPr>
        <p:spPr>
          <a:xfrm>
            <a:off x="533400" y="3570288"/>
            <a:ext cx="8077200" cy="838200"/>
          </a:xfrm>
          <a:prstGeom prst="rect">
            <a:avLst/>
          </a:prstGeom>
          <a:solidFill>
            <a:srgbClr val="DDDDDD"/>
          </a:solidFill>
          <a:ln w="12700">
            <a:solidFill>
              <a:schemeClr val="tx1"/>
            </a:solidFill>
          </a:ln>
          <a:effectLst>
            <a:outerShdw dist="71842" dir="2700000" algn="ctr" rotWithShape="0">
              <a:schemeClr val="tx1"/>
            </a:outerShdw>
          </a:effectLst>
        </p:spPr>
        <p:txBody>
          <a:bodyPr lIns="90488" tIns="44450" rIns="90488" bIns="44450"/>
          <a:lstStyle/>
          <a:p>
            <a:pPr marL="273050" indent="-273050" algn="ctr" eaLnBrk="0" fontAlgn="auto" hangingPunct="0">
              <a:lnSpc>
                <a:spcPct val="90000"/>
              </a:lnSpc>
              <a:spcBef>
                <a:spcPts val="600"/>
              </a:spcBef>
              <a:spcAft>
                <a:spcPts val="0"/>
              </a:spcAft>
              <a:buClr>
                <a:schemeClr val="accent1"/>
              </a:buClr>
              <a:buSzPct val="76000"/>
              <a:buFont typeface="Wingdings" pitchFamily="2" charset="2"/>
              <a:buNone/>
              <a:defRPr/>
            </a:pPr>
            <a:r>
              <a:rPr lang="en-US" sz="2400" dirty="0">
                <a:latin typeface="+mn-lt"/>
                <a:cs typeface="Arial" pitchFamily="34" charset="0"/>
              </a:rPr>
              <a:t> Deckers</a:t>
            </a:r>
            <a:r>
              <a:rPr lang="en-US" sz="2400" dirty="0">
                <a:latin typeface="+mn-lt"/>
                <a:cs typeface="Arial" pitchFamily="34" charset="0"/>
              </a:rPr>
              <a:t>’ total write-offs for </a:t>
            </a:r>
            <a:r>
              <a:rPr lang="en-US" sz="2400" dirty="0">
                <a:latin typeface="+mn-lt"/>
                <a:cs typeface="Arial" pitchFamily="34" charset="0"/>
              </a:rPr>
              <a:t>2011 </a:t>
            </a:r>
            <a:r>
              <a:rPr lang="en-US" sz="2400" dirty="0">
                <a:latin typeface="+mn-lt"/>
                <a:cs typeface="Arial" pitchFamily="34" charset="0"/>
              </a:rPr>
              <a:t>were </a:t>
            </a:r>
            <a:r>
              <a:rPr lang="en-US" sz="2400" dirty="0">
                <a:latin typeface="+mn-lt"/>
                <a:cs typeface="Arial" pitchFamily="34" charset="0"/>
              </a:rPr>
              <a:t>$68,075.</a:t>
            </a:r>
            <a:endParaRPr lang="en-US" sz="2400" dirty="0">
              <a:latin typeface="+mn-lt"/>
              <a:cs typeface="Arial" pitchFamily="34" charset="0"/>
            </a:endParaRPr>
          </a:p>
          <a:p>
            <a:pPr marL="273050" indent="-273050" algn="ctr" eaLnBrk="0" fontAlgn="auto" hangingPunct="0">
              <a:lnSpc>
                <a:spcPct val="90000"/>
              </a:lnSpc>
              <a:spcBef>
                <a:spcPts val="600"/>
              </a:spcBef>
              <a:spcAft>
                <a:spcPts val="0"/>
              </a:spcAft>
              <a:buClr>
                <a:schemeClr val="accent1"/>
              </a:buClr>
              <a:buSzPct val="76000"/>
              <a:buFont typeface="Wingdings" pitchFamily="2" charset="2"/>
              <a:buNone/>
              <a:defRPr/>
            </a:pPr>
            <a:r>
              <a:rPr lang="en-US" sz="2400" dirty="0">
                <a:solidFill>
                  <a:schemeClr val="tx2"/>
                </a:solidFill>
                <a:latin typeface="+mn-lt"/>
                <a:cs typeface="Arial" pitchFamily="34" charset="0"/>
              </a:rPr>
              <a:t>Prepare a summary journal entry for these write-offs</a:t>
            </a:r>
            <a:r>
              <a:rPr lang="en-US" sz="2400" dirty="0">
                <a:latin typeface="+mn-lt"/>
                <a:cs typeface="Arial" pitchFamily="34" charset="0"/>
              </a:rPr>
              <a:t>.</a:t>
            </a:r>
          </a:p>
        </p:txBody>
      </p:sp>
      <p:sp>
        <p:nvSpPr>
          <p:cNvPr id="3277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7A463E23-3EEA-4537-9043-180CF98CEB8D}" type="slidenum">
              <a:rPr lang="en-US"/>
              <a:pPr fontAlgn="base">
                <a:spcBef>
                  <a:spcPct val="0"/>
                </a:spcBef>
                <a:spcAft>
                  <a:spcPct val="0"/>
                </a:spcAft>
              </a:pPr>
              <a:t>11</a:t>
            </a:fld>
            <a:endParaRPr lang="en-US"/>
          </a:p>
        </p:txBody>
      </p:sp>
      <p:pic>
        <p:nvPicPr>
          <p:cNvPr id="2" name="Picture 3"/>
          <p:cNvPicPr>
            <a:picLocks noChangeAspect="1" noChangeArrowheads="1"/>
          </p:cNvPicPr>
          <p:nvPr/>
        </p:nvPicPr>
        <p:blipFill>
          <a:blip r:embed="rId3"/>
          <a:srcRect/>
          <a:stretch>
            <a:fillRect/>
          </a:stretch>
        </p:blipFill>
        <p:spPr bwMode="auto">
          <a:xfrm>
            <a:off x="60325" y="4724400"/>
            <a:ext cx="8839200" cy="696913"/>
          </a:xfrm>
          <a:prstGeom prst="rect">
            <a:avLst/>
          </a:prstGeom>
          <a:noFill/>
          <a:ln w="9525">
            <a:solidFill>
              <a:schemeClr val="accent1"/>
            </a:solid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381000" y="5562600"/>
            <a:ext cx="8323263" cy="990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up)">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9"/>
          <p:cNvSpPr>
            <a:spLocks noGrp="1" noChangeArrowheads="1"/>
          </p:cNvSpPr>
          <p:nvPr>
            <p:ph type="title"/>
          </p:nvPr>
        </p:nvSpPr>
        <p:spPr/>
        <p:txBody>
          <a:bodyPr/>
          <a:lstStyle/>
          <a:p>
            <a:pPr fontAlgn="auto">
              <a:spcAft>
                <a:spcPts val="0"/>
              </a:spcAft>
              <a:defRPr/>
            </a:pPr>
            <a:r>
              <a:rPr lang="en-US" dirty="0" smtClean="0"/>
              <a:t>Summary of the Accounting Process</a:t>
            </a:r>
          </a:p>
        </p:txBody>
      </p:sp>
      <p:sp>
        <p:nvSpPr>
          <p:cNvPr id="3481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F0C27B87-CB39-45CD-95EB-A1BA122D3E57}" type="slidenum">
              <a:rPr lang="en-US"/>
              <a:pPr fontAlgn="base">
                <a:spcBef>
                  <a:spcPct val="0"/>
                </a:spcBef>
                <a:spcAft>
                  <a:spcPct val="0"/>
                </a:spcAft>
              </a:pPr>
              <a:t>12</a:t>
            </a:fld>
            <a:endParaRPr lang="en-US"/>
          </a:p>
        </p:txBody>
      </p:sp>
      <p:pic>
        <p:nvPicPr>
          <p:cNvPr id="34819" name="Picture 3"/>
          <p:cNvPicPr>
            <a:picLocks noChangeAspect="1" noChangeArrowheads="1"/>
          </p:cNvPicPr>
          <p:nvPr/>
        </p:nvPicPr>
        <p:blipFill>
          <a:blip r:embed="rId3"/>
          <a:srcRect/>
          <a:stretch>
            <a:fillRect/>
          </a:stretch>
        </p:blipFill>
        <p:spPr bwMode="auto">
          <a:xfrm>
            <a:off x="15875" y="2667000"/>
            <a:ext cx="8915400" cy="3078163"/>
          </a:xfrm>
          <a:prstGeom prst="rect">
            <a:avLst/>
          </a:prstGeom>
          <a:noFill/>
          <a:ln w="9525">
            <a:noFill/>
            <a:miter lim="800000"/>
            <a:headEnd/>
            <a:tailEnd/>
          </a:ln>
        </p:spPr>
      </p:pic>
      <p:sp>
        <p:nvSpPr>
          <p:cNvPr id="10" name="TextBox 9"/>
          <p:cNvSpPr txBox="1"/>
          <p:nvPr/>
        </p:nvSpPr>
        <p:spPr>
          <a:xfrm>
            <a:off x="838200" y="1905000"/>
            <a:ext cx="7162800" cy="461963"/>
          </a:xfrm>
          <a:prstGeom prst="rect">
            <a:avLst/>
          </a:prstGeom>
          <a:solidFill>
            <a:schemeClr val="accent6">
              <a:lumMod val="20000"/>
              <a:lumOff val="80000"/>
            </a:schemeClr>
          </a:solidFill>
          <a:ln>
            <a:solidFill>
              <a:schemeClr val="accent3">
                <a:lumMod val="50000"/>
              </a:schemeClr>
            </a:solidFill>
          </a:ln>
        </p:spPr>
        <p:txBody>
          <a:bodyPr>
            <a:spAutoFit/>
          </a:bodyPr>
          <a:lstStyle/>
          <a:p>
            <a:pPr fontAlgn="auto">
              <a:spcBef>
                <a:spcPts val="0"/>
              </a:spcBef>
              <a:spcAft>
                <a:spcPts val="0"/>
              </a:spcAft>
              <a:defRPr/>
            </a:pPr>
            <a:r>
              <a:rPr lang="en-US" sz="2400" b="1" dirty="0">
                <a:solidFill>
                  <a:schemeClr val="accent3">
                    <a:lumMod val="50000"/>
                  </a:schemeClr>
                </a:solidFill>
                <a:latin typeface="+mn-lt"/>
              </a:rPr>
              <a:t>Accounting for bad debts is a two step process.</a:t>
            </a:r>
            <a:endParaRPr lang="en-US" sz="2400" b="1" dirty="0">
              <a:solidFill>
                <a:schemeClr val="accent3">
                  <a:lumMod val="50000"/>
                </a:schemeClr>
              </a:solidFill>
              <a:latin typeface="+mn-lt"/>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9"/>
          <p:cNvSpPr>
            <a:spLocks noGrp="1" noChangeArrowheads="1"/>
          </p:cNvSpPr>
          <p:nvPr>
            <p:ph type="title"/>
          </p:nvPr>
        </p:nvSpPr>
        <p:spPr>
          <a:xfrm>
            <a:off x="457200" y="-76200"/>
            <a:ext cx="8382000" cy="1371600"/>
          </a:xfrm>
        </p:spPr>
        <p:txBody>
          <a:bodyPr/>
          <a:lstStyle/>
          <a:p>
            <a:pPr fontAlgn="auto">
              <a:spcAft>
                <a:spcPts val="0"/>
              </a:spcAft>
              <a:defRPr/>
            </a:pPr>
            <a:r>
              <a:rPr lang="en-US" dirty="0" smtClean="0"/>
              <a:t>Reporting Accounts receivable and bad debts</a:t>
            </a:r>
          </a:p>
        </p:txBody>
      </p:sp>
      <p:sp>
        <p:nvSpPr>
          <p:cNvPr id="3686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755D12AC-CE0E-49B6-BFAB-1897CDCD533B}" type="slidenum">
              <a:rPr lang="en-US"/>
              <a:pPr fontAlgn="base">
                <a:spcBef>
                  <a:spcPct val="0"/>
                </a:spcBef>
                <a:spcAft>
                  <a:spcPct val="0"/>
                </a:spcAft>
              </a:pPr>
              <a:t>13</a:t>
            </a:fld>
            <a:endParaRPr lang="en-US"/>
          </a:p>
        </p:txBody>
      </p:sp>
      <p:pic>
        <p:nvPicPr>
          <p:cNvPr id="25603" name="Picture 3"/>
          <p:cNvPicPr>
            <a:picLocks noChangeAspect="1" noChangeArrowheads="1"/>
          </p:cNvPicPr>
          <p:nvPr/>
        </p:nvPicPr>
        <p:blipFill>
          <a:blip r:embed="rId3"/>
          <a:srcRect/>
          <a:stretch>
            <a:fillRect/>
          </a:stretch>
        </p:blipFill>
        <p:spPr bwMode="auto">
          <a:xfrm>
            <a:off x="30163" y="1366838"/>
            <a:ext cx="8943975" cy="5062537"/>
          </a:xfrm>
          <a:prstGeom prst="rect">
            <a:avLst/>
          </a:prstGeom>
          <a:noFill/>
          <a:ln w="9525">
            <a:solidFill>
              <a:schemeClr val="accent1">
                <a:lumMod val="75000"/>
              </a:schemeClr>
            </a:solid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ChangeArrowheads="1"/>
          </p:cNvSpPr>
          <p:nvPr/>
        </p:nvSpPr>
        <p:spPr bwMode="auto">
          <a:xfrm>
            <a:off x="228600" y="1905000"/>
            <a:ext cx="5749925" cy="1812925"/>
          </a:xfrm>
          <a:prstGeom prst="rect">
            <a:avLst/>
          </a:prstGeom>
          <a:solidFill>
            <a:schemeClr val="accent2">
              <a:lumMod val="40000"/>
              <a:lumOff val="6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800" b="1" dirty="0">
                <a:latin typeface="+mn-lt"/>
              </a:rPr>
              <a:t>Bad debt percentage is based on </a:t>
            </a:r>
            <a:r>
              <a:rPr lang="en-US" sz="2800" b="1" dirty="0">
                <a:latin typeface="+mn-lt"/>
              </a:rPr>
              <a:t>historical percentage of credit sales that result in bad debts.</a:t>
            </a:r>
            <a:endParaRPr lang="en-US" sz="2800" b="1" dirty="0">
              <a:latin typeface="+mn-lt"/>
            </a:endParaRPr>
          </a:p>
        </p:txBody>
      </p:sp>
      <p:sp>
        <p:nvSpPr>
          <p:cNvPr id="2" name="Rectangle 7"/>
          <p:cNvSpPr>
            <a:spLocks noGrp="1" noChangeArrowheads="1"/>
          </p:cNvSpPr>
          <p:nvPr>
            <p:ph type="title"/>
          </p:nvPr>
        </p:nvSpPr>
        <p:spPr/>
        <p:txBody>
          <a:bodyPr>
            <a:noAutofit/>
          </a:bodyPr>
          <a:lstStyle/>
          <a:p>
            <a:pPr fontAlgn="auto">
              <a:spcAft>
                <a:spcPts val="0"/>
              </a:spcAft>
              <a:defRPr/>
            </a:pPr>
            <a:r>
              <a:rPr lang="en-US" sz="3200" dirty="0" smtClean="0"/>
              <a:t>Estimating Bad Debts </a:t>
            </a:r>
            <a:r>
              <a:rPr lang="en-US" sz="3200" dirty="0" smtClean="0">
                <a:cs typeface="Arial" charset="0"/>
              </a:rPr>
              <a:t>─ </a:t>
            </a:r>
            <a:br>
              <a:rPr lang="en-US" sz="3200" dirty="0" smtClean="0">
                <a:cs typeface="Arial" charset="0"/>
              </a:rPr>
            </a:br>
            <a:r>
              <a:rPr lang="en-US" sz="3200" dirty="0" smtClean="0"/>
              <a:t>Percentage of Credit Sales Method</a:t>
            </a:r>
          </a:p>
        </p:txBody>
      </p:sp>
      <p:pic>
        <p:nvPicPr>
          <p:cNvPr id="7180" name="Picture 12" descr="C:\Documents and Settings\Cindy\Local Settings\Temporary Internet Files\Content.IE5\EDKJQ6ZQ\MP900442197[1].jpg"/>
          <p:cNvPicPr>
            <a:picLocks noChangeAspect="1" noChangeArrowheads="1"/>
          </p:cNvPicPr>
          <p:nvPr/>
        </p:nvPicPr>
        <p:blipFill>
          <a:blip r:embed="rId3"/>
          <a:srcRect/>
          <a:stretch>
            <a:fillRect/>
          </a:stretch>
        </p:blipFill>
        <p:spPr bwMode="auto">
          <a:xfrm>
            <a:off x="6324600" y="2006600"/>
            <a:ext cx="2362200" cy="1574800"/>
          </a:xfrm>
          <a:prstGeom prst="rect">
            <a:avLst/>
          </a:prstGeom>
          <a:noFill/>
          <a:ln>
            <a:solidFill>
              <a:schemeClr val="accent2">
                <a:lumMod val="50000"/>
              </a:schemeClr>
            </a:solidFill>
          </a:ln>
        </p:spPr>
      </p:pic>
      <p:sp>
        <p:nvSpPr>
          <p:cNvPr id="3891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FAE57E14-50A3-4A07-B51D-CDDBA55FBAAC}" type="slidenum">
              <a:rPr lang="en-US"/>
              <a:pPr fontAlgn="base">
                <a:spcBef>
                  <a:spcPct val="0"/>
                </a:spcBef>
                <a:spcAft>
                  <a:spcPct val="0"/>
                </a:spcAft>
              </a:pPr>
              <a:t>14</a:t>
            </a:fld>
            <a:endParaRPr lang="en-US"/>
          </a:p>
        </p:txBody>
      </p:sp>
      <p:pic>
        <p:nvPicPr>
          <p:cNvPr id="7171" name="Picture 3"/>
          <p:cNvPicPr>
            <a:picLocks noChangeAspect="1" noChangeArrowheads="1"/>
          </p:cNvPicPr>
          <p:nvPr/>
        </p:nvPicPr>
        <p:blipFill>
          <a:blip r:embed="rId4"/>
          <a:srcRect/>
          <a:stretch>
            <a:fillRect/>
          </a:stretch>
        </p:blipFill>
        <p:spPr bwMode="auto">
          <a:xfrm>
            <a:off x="228600" y="4191000"/>
            <a:ext cx="8515350" cy="1930400"/>
          </a:xfrm>
          <a:prstGeom prst="rect">
            <a:avLst/>
          </a:prstGeom>
          <a:noFill/>
          <a:ln w="9525">
            <a:solidFill>
              <a:schemeClr val="tx1"/>
            </a:solid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ipe(up)">
                                      <p:cBhvr>
                                        <p:cTn id="11"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4"/>
          <p:cNvSpPr>
            <a:spLocks noChangeArrowheads="1"/>
          </p:cNvSpPr>
          <p:nvPr/>
        </p:nvSpPr>
        <p:spPr bwMode="auto">
          <a:xfrm>
            <a:off x="304800" y="2028825"/>
            <a:ext cx="5791200" cy="1566863"/>
          </a:xfrm>
          <a:prstGeom prst="rect">
            <a:avLst/>
          </a:prstGeom>
          <a:solidFill>
            <a:schemeClr val="accent2">
              <a:lumMod val="40000"/>
              <a:lumOff val="6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The focus of the percentage of credit sales method is on </a:t>
            </a:r>
            <a:r>
              <a:rPr lang="en-US" sz="2400" b="1" dirty="0">
                <a:solidFill>
                  <a:srgbClr val="000000"/>
                </a:solidFill>
                <a:latin typeface="+mn-lt"/>
              </a:rPr>
              <a:t>determining the amount to record on the income statement </a:t>
            </a:r>
            <a:r>
              <a:rPr lang="en-US" sz="2400" b="1" dirty="0">
                <a:solidFill>
                  <a:srgbClr val="000000"/>
                </a:solidFill>
                <a:latin typeface="+mn-lt"/>
              </a:rPr>
              <a:t>as </a:t>
            </a:r>
            <a:r>
              <a:rPr lang="en-US" sz="2400" b="1" dirty="0">
                <a:solidFill>
                  <a:srgbClr val="C00000"/>
                </a:solidFill>
                <a:latin typeface="+mn-lt"/>
              </a:rPr>
              <a:t>Bad </a:t>
            </a:r>
            <a:r>
              <a:rPr lang="en-US" sz="2400" b="1" dirty="0">
                <a:solidFill>
                  <a:srgbClr val="C00000"/>
                </a:solidFill>
                <a:latin typeface="+mn-lt"/>
              </a:rPr>
              <a:t>Debt Expense</a:t>
            </a:r>
            <a:r>
              <a:rPr lang="en-US" sz="2400" b="1" dirty="0">
                <a:latin typeface="+mn-lt"/>
              </a:rPr>
              <a:t>.</a:t>
            </a:r>
            <a:r>
              <a:rPr lang="en-US" sz="2400" b="1" dirty="0">
                <a:solidFill>
                  <a:schemeClr val="folHlink"/>
                </a:solidFill>
                <a:latin typeface="+mn-lt"/>
              </a:rPr>
              <a:t> </a:t>
            </a:r>
          </a:p>
        </p:txBody>
      </p:sp>
      <p:sp>
        <p:nvSpPr>
          <p:cNvPr id="2" name="Rectangle 7"/>
          <p:cNvSpPr>
            <a:spLocks noGrp="1" noChangeArrowheads="1"/>
          </p:cNvSpPr>
          <p:nvPr>
            <p:ph type="title"/>
          </p:nvPr>
        </p:nvSpPr>
        <p:spPr/>
        <p:txBody>
          <a:bodyPr>
            <a:noAutofit/>
          </a:bodyPr>
          <a:lstStyle/>
          <a:p>
            <a:pPr fontAlgn="auto">
              <a:spcAft>
                <a:spcPts val="0"/>
              </a:spcAft>
              <a:defRPr/>
            </a:pPr>
            <a:r>
              <a:rPr lang="en-US" sz="3200" dirty="0" smtClean="0"/>
              <a:t>Estimating Bad Debts </a:t>
            </a:r>
            <a:r>
              <a:rPr lang="en-US" sz="3200" dirty="0" smtClean="0">
                <a:cs typeface="Arial" charset="0"/>
              </a:rPr>
              <a:t>─ </a:t>
            </a:r>
            <a:br>
              <a:rPr lang="en-US" sz="3200" dirty="0" smtClean="0">
                <a:cs typeface="Arial" charset="0"/>
              </a:rPr>
            </a:br>
            <a:r>
              <a:rPr lang="en-US" sz="3200" dirty="0" smtClean="0"/>
              <a:t>Percentage of Credit Sales Method</a:t>
            </a:r>
          </a:p>
        </p:txBody>
      </p:sp>
      <p:pic>
        <p:nvPicPr>
          <p:cNvPr id="7180" name="Picture 12" descr="C:\Documents and Settings\Cindy\Local Settings\Temporary Internet Files\Content.IE5\EDKJQ6ZQ\MP900442197[1].jpg"/>
          <p:cNvPicPr>
            <a:picLocks noChangeAspect="1" noChangeArrowheads="1"/>
          </p:cNvPicPr>
          <p:nvPr/>
        </p:nvPicPr>
        <p:blipFill>
          <a:blip r:embed="rId3"/>
          <a:srcRect/>
          <a:stretch>
            <a:fillRect/>
          </a:stretch>
        </p:blipFill>
        <p:spPr bwMode="auto">
          <a:xfrm>
            <a:off x="6324600" y="2006600"/>
            <a:ext cx="2362200" cy="1574800"/>
          </a:xfrm>
          <a:prstGeom prst="rect">
            <a:avLst/>
          </a:prstGeom>
          <a:noFill/>
          <a:ln>
            <a:solidFill>
              <a:schemeClr val="accent2">
                <a:lumMod val="50000"/>
              </a:schemeClr>
            </a:solidFill>
          </a:ln>
        </p:spPr>
      </p:pic>
      <p:sp>
        <p:nvSpPr>
          <p:cNvPr id="4096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7E1BDB64-927E-4AD1-83D6-D4D48F7E4A3E}" type="slidenum">
              <a:rPr lang="en-US"/>
              <a:pPr fontAlgn="base">
                <a:spcBef>
                  <a:spcPct val="0"/>
                </a:spcBef>
                <a:spcAft>
                  <a:spcPct val="0"/>
                </a:spcAft>
              </a:pPr>
              <a:t>15</a:t>
            </a:fld>
            <a:endParaRPr lang="en-US"/>
          </a:p>
        </p:txBody>
      </p:sp>
      <p:pic>
        <p:nvPicPr>
          <p:cNvPr id="9" name="Picture 3"/>
          <p:cNvPicPr>
            <a:picLocks noChangeAspect="1" noChangeArrowheads="1"/>
          </p:cNvPicPr>
          <p:nvPr/>
        </p:nvPicPr>
        <p:blipFill>
          <a:blip r:embed="rId4"/>
          <a:srcRect/>
          <a:stretch>
            <a:fillRect/>
          </a:stretch>
        </p:blipFill>
        <p:spPr bwMode="auto">
          <a:xfrm>
            <a:off x="76200" y="4038600"/>
            <a:ext cx="8782050" cy="19812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228600" y="1997075"/>
            <a:ext cx="5867400" cy="2674938"/>
          </a:xfrm>
          <a:prstGeom prst="rect">
            <a:avLst/>
          </a:prstGeom>
          <a:solidFill>
            <a:schemeClr val="accent3">
              <a:lumMod val="40000"/>
              <a:lumOff val="60000"/>
            </a:schemeClr>
          </a:solidFill>
          <a:ln w="12700" cmpd="dbl">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800" b="1" dirty="0">
                <a:solidFill>
                  <a:srgbClr val="000000"/>
                </a:solidFill>
                <a:latin typeface="+mn-lt"/>
              </a:rPr>
              <a:t>The focus of the aging of accounts receivable method is </a:t>
            </a:r>
            <a:r>
              <a:rPr lang="en-US" sz="2800" b="1" dirty="0">
                <a:solidFill>
                  <a:srgbClr val="000000"/>
                </a:solidFill>
                <a:latin typeface="+mn-lt"/>
              </a:rPr>
              <a:t>on determining the desired balance in the</a:t>
            </a:r>
            <a:r>
              <a:rPr lang="en-US" sz="2800" b="1" dirty="0">
                <a:solidFill>
                  <a:schemeClr val="folHlink"/>
                </a:solidFill>
                <a:latin typeface="+mn-lt"/>
              </a:rPr>
              <a:t> </a:t>
            </a:r>
            <a:r>
              <a:rPr lang="en-US" sz="2800" b="1" dirty="0">
                <a:solidFill>
                  <a:srgbClr val="C00000"/>
                </a:solidFill>
                <a:latin typeface="+mn-lt"/>
              </a:rPr>
              <a:t>Allowance for Doubtful Accounts </a:t>
            </a:r>
            <a:r>
              <a:rPr lang="en-US" sz="2800" b="1" dirty="0">
                <a:solidFill>
                  <a:srgbClr val="000000"/>
                </a:solidFill>
                <a:latin typeface="+mn-lt"/>
              </a:rPr>
              <a:t>on </a:t>
            </a:r>
            <a:r>
              <a:rPr lang="en-US" sz="2800" b="1" dirty="0">
                <a:solidFill>
                  <a:srgbClr val="000000"/>
                </a:solidFill>
                <a:latin typeface="+mn-lt"/>
              </a:rPr>
              <a:t>the balance sheet.</a:t>
            </a:r>
            <a:endParaRPr lang="en-US" sz="2800" b="1" dirty="0">
              <a:solidFill>
                <a:schemeClr val="folHlink"/>
              </a:solidFill>
              <a:latin typeface="+mn-lt"/>
            </a:endParaRPr>
          </a:p>
        </p:txBody>
      </p:sp>
      <p:sp>
        <p:nvSpPr>
          <p:cNvPr id="4301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239CD3A7-7707-4C27-BCB5-1BA367DB9010}" type="slidenum">
              <a:rPr lang="en-US"/>
              <a:pPr fontAlgn="base">
                <a:spcBef>
                  <a:spcPct val="0"/>
                </a:spcBef>
                <a:spcAft>
                  <a:spcPct val="0"/>
                </a:spcAft>
              </a:pPr>
              <a:t>16</a:t>
            </a:fld>
            <a:endParaRPr lang="en-US"/>
          </a:p>
        </p:txBody>
      </p:sp>
      <p:sp>
        <p:nvSpPr>
          <p:cNvPr id="7" name="Rectangle 1029"/>
          <p:cNvSpPr txBox="1">
            <a:spLocks noChangeArrowheads="1"/>
          </p:cNvSpPr>
          <p:nvPr/>
        </p:nvSpPr>
        <p:spPr>
          <a:xfrm>
            <a:off x="457200" y="152400"/>
            <a:ext cx="8382000" cy="1371600"/>
          </a:xfrm>
          <a:prstGeom prst="rect">
            <a:avLst/>
          </a:prstGeom>
          <a:noFill/>
        </p:spPr>
        <p:txBody>
          <a:bodyPr anchor="b">
            <a:normAutofit/>
          </a:bodyPr>
          <a:lstStyle/>
          <a:p>
            <a:pPr fontAlgn="auto">
              <a:spcAft>
                <a:spcPts val="0"/>
              </a:spcAft>
              <a:defRPr/>
            </a:pPr>
            <a:r>
              <a:rPr lang="en-US" sz="3200" cap="all" spc="-60" dirty="0">
                <a:latin typeface="+mn-lt"/>
                <a:ea typeface="+mj-ea"/>
                <a:cs typeface="+mj-cs"/>
              </a:rPr>
              <a:t>Estimating Bad Debts </a:t>
            </a:r>
            <a:r>
              <a:rPr lang="en-US" sz="3200" cap="all" spc="-60" dirty="0">
                <a:latin typeface="+mn-lt"/>
                <a:ea typeface="+mj-ea"/>
                <a:cs typeface="Arial" charset="0"/>
              </a:rPr>
              <a:t>─ </a:t>
            </a:r>
            <a:br>
              <a:rPr lang="en-US" sz="3200" cap="all" spc="-60" dirty="0">
                <a:latin typeface="+mn-lt"/>
                <a:ea typeface="+mj-ea"/>
                <a:cs typeface="Arial" charset="0"/>
              </a:rPr>
            </a:br>
            <a:r>
              <a:rPr lang="en-US" sz="3200" cap="all" spc="-60" dirty="0">
                <a:latin typeface="+mn-lt"/>
                <a:ea typeface="+mj-ea"/>
                <a:cs typeface="+mj-cs"/>
              </a:rPr>
              <a:t>aging of accounts receivable</a:t>
            </a:r>
          </a:p>
        </p:txBody>
      </p:sp>
      <p:pic>
        <p:nvPicPr>
          <p:cNvPr id="43012" name="Picture 3" descr="C:\Documents and Settings\Cindy\Local Settings\Temporary Internet Files\Content.IE5\IDEKGYD5\MP900400970[1].jpg"/>
          <p:cNvPicPr>
            <a:picLocks noChangeAspect="1" noChangeArrowheads="1"/>
          </p:cNvPicPr>
          <p:nvPr/>
        </p:nvPicPr>
        <p:blipFill>
          <a:blip r:embed="rId3"/>
          <a:srcRect/>
          <a:stretch>
            <a:fillRect/>
          </a:stretch>
        </p:blipFill>
        <p:spPr bwMode="auto">
          <a:xfrm>
            <a:off x="6477000" y="3733800"/>
            <a:ext cx="1857375" cy="2322513"/>
          </a:xfrm>
          <a:prstGeom prst="rect">
            <a:avLst/>
          </a:prstGeom>
          <a:noFill/>
          <a:ln w="9525">
            <a:solidFill>
              <a:schemeClr val="tx1"/>
            </a:solidFill>
            <a:miter lim="800000"/>
            <a:headEnd/>
            <a:tailEnd/>
          </a:ln>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666860AF-C8C7-49B8-A2BC-113C3DD47388}" type="slidenum">
              <a:rPr lang="en-US"/>
              <a:pPr fontAlgn="base">
                <a:spcBef>
                  <a:spcPct val="0"/>
                </a:spcBef>
                <a:spcAft>
                  <a:spcPct val="0"/>
                </a:spcAft>
              </a:pPr>
              <a:t>17</a:t>
            </a:fld>
            <a:endParaRPr lang="en-US"/>
          </a:p>
        </p:txBody>
      </p:sp>
      <p:sp>
        <p:nvSpPr>
          <p:cNvPr id="7" name="Rectangle 1029"/>
          <p:cNvSpPr txBox="1">
            <a:spLocks noChangeArrowheads="1"/>
          </p:cNvSpPr>
          <p:nvPr/>
        </p:nvSpPr>
        <p:spPr>
          <a:xfrm>
            <a:off x="457200" y="152400"/>
            <a:ext cx="8382000" cy="1371600"/>
          </a:xfrm>
          <a:prstGeom prst="rect">
            <a:avLst/>
          </a:prstGeom>
          <a:noFill/>
        </p:spPr>
        <p:txBody>
          <a:bodyPr anchor="b">
            <a:normAutofit/>
          </a:bodyPr>
          <a:lstStyle/>
          <a:p>
            <a:pPr fontAlgn="auto">
              <a:spcAft>
                <a:spcPts val="0"/>
              </a:spcAft>
              <a:defRPr/>
            </a:pPr>
            <a:r>
              <a:rPr lang="en-US" sz="3200" cap="all" spc="-60" dirty="0">
                <a:latin typeface="+mn-lt"/>
                <a:ea typeface="+mj-ea"/>
                <a:cs typeface="+mj-cs"/>
              </a:rPr>
              <a:t>Estimating Bad Debts </a:t>
            </a:r>
            <a:r>
              <a:rPr lang="en-US" sz="3200" cap="all" spc="-60" dirty="0">
                <a:latin typeface="+mn-lt"/>
                <a:ea typeface="+mj-ea"/>
                <a:cs typeface="Arial" charset="0"/>
              </a:rPr>
              <a:t>─ </a:t>
            </a:r>
            <a:br>
              <a:rPr lang="en-US" sz="3200" cap="all" spc="-60" dirty="0">
                <a:latin typeface="+mn-lt"/>
                <a:ea typeface="+mj-ea"/>
                <a:cs typeface="Arial" charset="0"/>
              </a:rPr>
            </a:br>
            <a:r>
              <a:rPr lang="en-US" sz="3200" cap="all" spc="-60" dirty="0">
                <a:latin typeface="+mn-lt"/>
                <a:ea typeface="+mj-ea"/>
                <a:cs typeface="+mj-cs"/>
              </a:rPr>
              <a:t>aging of accounts receivable</a:t>
            </a:r>
          </a:p>
        </p:txBody>
      </p:sp>
      <p:pic>
        <p:nvPicPr>
          <p:cNvPr id="45059" name="Picture 2"/>
          <p:cNvPicPr>
            <a:picLocks noChangeAspect="1" noChangeArrowheads="1"/>
          </p:cNvPicPr>
          <p:nvPr/>
        </p:nvPicPr>
        <p:blipFill>
          <a:blip r:embed="rId3"/>
          <a:srcRect/>
          <a:stretch>
            <a:fillRect/>
          </a:stretch>
        </p:blipFill>
        <p:spPr bwMode="auto">
          <a:xfrm>
            <a:off x="76200" y="1565275"/>
            <a:ext cx="8839200" cy="4987925"/>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04014CDC-382A-4931-9625-CC39259CADD5}" type="slidenum">
              <a:rPr lang="en-US"/>
              <a:pPr fontAlgn="base">
                <a:spcBef>
                  <a:spcPct val="0"/>
                </a:spcBef>
                <a:spcAft>
                  <a:spcPct val="0"/>
                </a:spcAft>
              </a:pPr>
              <a:t>18</a:t>
            </a:fld>
            <a:endParaRPr lang="en-US"/>
          </a:p>
        </p:txBody>
      </p:sp>
      <p:sp>
        <p:nvSpPr>
          <p:cNvPr id="7" name="Rectangle 1029"/>
          <p:cNvSpPr txBox="1">
            <a:spLocks noChangeArrowheads="1"/>
          </p:cNvSpPr>
          <p:nvPr/>
        </p:nvSpPr>
        <p:spPr>
          <a:xfrm>
            <a:off x="457200" y="152400"/>
            <a:ext cx="8382000" cy="1371600"/>
          </a:xfrm>
          <a:prstGeom prst="rect">
            <a:avLst/>
          </a:prstGeom>
          <a:noFill/>
        </p:spPr>
        <p:txBody>
          <a:bodyPr anchor="b">
            <a:normAutofit/>
          </a:bodyPr>
          <a:lstStyle/>
          <a:p>
            <a:pPr fontAlgn="auto">
              <a:spcAft>
                <a:spcPts val="0"/>
              </a:spcAft>
              <a:defRPr/>
            </a:pPr>
            <a:r>
              <a:rPr lang="en-US" sz="3600" cap="all" spc="-60" dirty="0">
                <a:latin typeface="+mn-lt"/>
                <a:ea typeface="+mj-ea"/>
                <a:cs typeface="+mj-cs"/>
              </a:rPr>
              <a:t>Control over accounts receivable</a:t>
            </a:r>
          </a:p>
        </p:txBody>
      </p:sp>
      <p:sp>
        <p:nvSpPr>
          <p:cNvPr id="5" name="Rectangle 4"/>
          <p:cNvSpPr/>
          <p:nvPr/>
        </p:nvSpPr>
        <p:spPr>
          <a:xfrm>
            <a:off x="1219200" y="1828800"/>
            <a:ext cx="69342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accent1">
                    <a:lumMod val="50000"/>
                  </a:schemeClr>
                </a:solidFill>
              </a:rPr>
              <a:t>Practices That Can Help Minimize Bad Debts</a:t>
            </a:r>
            <a:endParaRPr lang="en-US" sz="2400" dirty="0">
              <a:solidFill>
                <a:schemeClr val="accent1">
                  <a:lumMod val="50000"/>
                </a:schemeClr>
              </a:solidFill>
            </a:endParaRPr>
          </a:p>
        </p:txBody>
      </p:sp>
      <p:sp>
        <p:nvSpPr>
          <p:cNvPr id="8" name="Oval 7"/>
          <p:cNvSpPr/>
          <p:nvPr/>
        </p:nvSpPr>
        <p:spPr>
          <a:xfrm>
            <a:off x="381000" y="2667000"/>
            <a:ext cx="4114800" cy="1905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Require approval of customers’ credit by a person independent of the sales and collections functions.</a:t>
            </a:r>
            <a:endParaRPr lang="en-US" sz="2000" dirty="0"/>
          </a:p>
        </p:txBody>
      </p:sp>
      <p:sp>
        <p:nvSpPr>
          <p:cNvPr id="9" name="Oval 8"/>
          <p:cNvSpPr/>
          <p:nvPr/>
        </p:nvSpPr>
        <p:spPr>
          <a:xfrm>
            <a:off x="4648200" y="3276600"/>
            <a:ext cx="4114800" cy="1905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Age accounts receivable periodically and contact customers with overdue payments.</a:t>
            </a:r>
            <a:endParaRPr lang="en-US" sz="2000" dirty="0"/>
          </a:p>
        </p:txBody>
      </p:sp>
      <p:sp>
        <p:nvSpPr>
          <p:cNvPr id="10" name="Oval 9"/>
          <p:cNvSpPr/>
          <p:nvPr/>
        </p:nvSpPr>
        <p:spPr>
          <a:xfrm>
            <a:off x="1600200" y="4784725"/>
            <a:ext cx="4114800" cy="1905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Reward both sales and collections personnel for speedy collections.</a:t>
            </a:r>
            <a:endParaRPr lang="en-US" sz="20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7" descr="Blue tissue paper"/>
          <p:cNvSpPr>
            <a:spLocks noChangeArrowheads="1"/>
          </p:cNvSpPr>
          <p:nvPr/>
        </p:nvSpPr>
        <p:spPr bwMode="auto">
          <a:xfrm>
            <a:off x="152400" y="1600200"/>
            <a:ext cx="8839200" cy="828675"/>
          </a:xfrm>
          <a:prstGeom prst="rect">
            <a:avLst/>
          </a:prstGeom>
          <a:solidFill>
            <a:schemeClr val="accent2">
              <a:lumMod val="40000"/>
              <a:lumOff val="60000"/>
            </a:schemeClr>
          </a:solidFill>
          <a:ln w="57149" cmpd="thinThick">
            <a:solidFill>
              <a:schemeClr val="tx1"/>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dirty="0">
                <a:solidFill>
                  <a:srgbClr val="000000"/>
                </a:solidFill>
                <a:latin typeface="+mn-lt"/>
              </a:rPr>
              <a:t>This </a:t>
            </a:r>
            <a:r>
              <a:rPr lang="en-US" sz="2400" dirty="0">
                <a:solidFill>
                  <a:srgbClr val="000000"/>
                </a:solidFill>
                <a:latin typeface="+mn-lt"/>
              </a:rPr>
              <a:t>receivables turnover ratio </a:t>
            </a:r>
            <a:r>
              <a:rPr lang="en-US" sz="2400" dirty="0">
                <a:solidFill>
                  <a:srgbClr val="000000"/>
                </a:solidFill>
                <a:latin typeface="+mn-lt"/>
              </a:rPr>
              <a:t>measures how many times average receivables are recorded and collected for the year.</a:t>
            </a:r>
          </a:p>
        </p:txBody>
      </p:sp>
      <p:sp>
        <p:nvSpPr>
          <p:cNvPr id="14341" name="Rectangle 1034"/>
          <p:cNvSpPr>
            <a:spLocks noGrp="1" noChangeArrowheads="1"/>
          </p:cNvSpPr>
          <p:nvPr>
            <p:ph type="title"/>
          </p:nvPr>
        </p:nvSpPr>
        <p:spPr/>
        <p:txBody>
          <a:bodyPr/>
          <a:lstStyle/>
          <a:p>
            <a:pPr fontAlgn="auto">
              <a:spcAft>
                <a:spcPts val="0"/>
              </a:spcAft>
              <a:defRPr/>
            </a:pPr>
            <a:r>
              <a:rPr lang="en-US" dirty="0" smtClean="0">
                <a:solidFill>
                  <a:schemeClr val="tx1"/>
                </a:solidFill>
              </a:rPr>
              <a:t>Receivables Turnover</a:t>
            </a:r>
          </a:p>
        </p:txBody>
      </p:sp>
      <p:sp>
        <p:nvSpPr>
          <p:cNvPr id="491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84D86389-3FB4-4719-BE49-858A0105AE82}" type="slidenum">
              <a:rPr lang="en-US"/>
              <a:pPr fontAlgn="base">
                <a:spcBef>
                  <a:spcPct val="0"/>
                </a:spcBef>
                <a:spcAft>
                  <a:spcPct val="0"/>
                </a:spcAft>
              </a:pPr>
              <a:t>19</a:t>
            </a:fld>
            <a:endParaRPr lang="en-US"/>
          </a:p>
        </p:txBody>
      </p:sp>
      <p:pic>
        <p:nvPicPr>
          <p:cNvPr id="49156" name="Picture 3"/>
          <p:cNvPicPr>
            <a:picLocks noChangeAspect="1" noChangeArrowheads="1"/>
          </p:cNvPicPr>
          <p:nvPr/>
        </p:nvPicPr>
        <p:blipFill>
          <a:blip r:embed="rId3"/>
          <a:srcRect/>
          <a:stretch>
            <a:fillRect/>
          </a:stretch>
        </p:blipFill>
        <p:spPr bwMode="auto">
          <a:xfrm>
            <a:off x="862013" y="2514600"/>
            <a:ext cx="7419975" cy="723900"/>
          </a:xfrm>
          <a:prstGeom prst="rect">
            <a:avLst/>
          </a:prstGeom>
          <a:noFill/>
          <a:ln w="9525">
            <a:noFill/>
            <a:miter lim="800000"/>
            <a:headEnd/>
            <a:tailEnd/>
          </a:ln>
        </p:spPr>
      </p:pic>
      <p:pic>
        <p:nvPicPr>
          <p:cNvPr id="49157" name="Picture 4"/>
          <p:cNvPicPr>
            <a:picLocks noChangeAspect="1" noChangeArrowheads="1"/>
          </p:cNvPicPr>
          <p:nvPr/>
        </p:nvPicPr>
        <p:blipFill>
          <a:blip r:embed="rId4"/>
          <a:srcRect/>
          <a:stretch>
            <a:fillRect/>
          </a:stretch>
        </p:blipFill>
        <p:spPr bwMode="auto">
          <a:xfrm>
            <a:off x="304800" y="5791200"/>
            <a:ext cx="8124825" cy="914400"/>
          </a:xfrm>
          <a:prstGeom prst="rect">
            <a:avLst/>
          </a:prstGeom>
          <a:noFill/>
          <a:ln w="9525">
            <a:noFill/>
            <a:miter lim="800000"/>
            <a:headEnd/>
            <a:tailEnd/>
          </a:ln>
        </p:spPr>
      </p:pic>
      <p:pic>
        <p:nvPicPr>
          <p:cNvPr id="6" name="Picture 5"/>
          <p:cNvPicPr>
            <a:picLocks noChangeAspect="1" noChangeArrowheads="1"/>
          </p:cNvPicPr>
          <p:nvPr/>
        </p:nvPicPr>
        <p:blipFill>
          <a:blip r:embed="rId5"/>
          <a:srcRect/>
          <a:stretch>
            <a:fillRect/>
          </a:stretch>
        </p:blipFill>
        <p:spPr bwMode="auto">
          <a:xfrm>
            <a:off x="1219200" y="3810000"/>
            <a:ext cx="2971800" cy="657225"/>
          </a:xfrm>
          <a:prstGeom prst="rect">
            <a:avLst/>
          </a:prstGeom>
          <a:noFill/>
          <a:ln w="9525">
            <a:noFill/>
            <a:miter lim="800000"/>
            <a:headEnd/>
            <a:tailEnd/>
          </a:ln>
        </p:spPr>
      </p:pic>
      <p:sp>
        <p:nvSpPr>
          <p:cNvPr id="22" name="TextBox 21"/>
          <p:cNvSpPr txBox="1">
            <a:spLocks noChangeArrowheads="1"/>
          </p:cNvSpPr>
          <p:nvPr/>
        </p:nvSpPr>
        <p:spPr bwMode="auto">
          <a:xfrm>
            <a:off x="1828800" y="3486150"/>
            <a:ext cx="1828800" cy="369888"/>
          </a:xfrm>
          <a:prstGeom prst="rect">
            <a:avLst/>
          </a:prstGeom>
          <a:noFill/>
          <a:ln w="9525">
            <a:noFill/>
            <a:miter lim="800000"/>
            <a:headEnd/>
            <a:tailEnd/>
          </a:ln>
        </p:spPr>
        <p:txBody>
          <a:bodyPr>
            <a:spAutoFit/>
          </a:bodyPr>
          <a:lstStyle/>
          <a:p>
            <a:r>
              <a:rPr lang="en-US" b="1" u="sng">
                <a:solidFill>
                  <a:srgbClr val="00B0F0"/>
                </a:solidFill>
              </a:rPr>
              <a:t>Deckers 2011</a:t>
            </a:r>
          </a:p>
        </p:txBody>
      </p:sp>
      <p:sp>
        <p:nvSpPr>
          <p:cNvPr id="23" name="Rectangle 22"/>
          <p:cNvSpPr/>
          <p:nvPr/>
        </p:nvSpPr>
        <p:spPr>
          <a:xfrm>
            <a:off x="1219200" y="3505200"/>
            <a:ext cx="2971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2" name="Picture 6"/>
          <p:cNvPicPr>
            <a:picLocks noChangeAspect="1" noChangeArrowheads="1"/>
          </p:cNvPicPr>
          <p:nvPr/>
        </p:nvPicPr>
        <p:blipFill>
          <a:blip r:embed="rId6"/>
          <a:srcRect/>
          <a:stretch>
            <a:fillRect/>
          </a:stretch>
        </p:blipFill>
        <p:spPr bwMode="auto">
          <a:xfrm>
            <a:off x="4829175" y="3352800"/>
            <a:ext cx="2486025" cy="1238250"/>
          </a:xfrm>
          <a:prstGeom prst="rect">
            <a:avLst/>
          </a:prstGeom>
          <a:noFill/>
          <a:ln w="9525">
            <a:solidFill>
              <a:schemeClr val="tx1"/>
            </a:solidFill>
            <a:miter lim="800000"/>
            <a:headEnd/>
            <a:tailEnd/>
          </a:ln>
        </p:spPr>
      </p:pic>
      <p:pic>
        <p:nvPicPr>
          <p:cNvPr id="14343" name="Picture 7"/>
          <p:cNvPicPr>
            <a:picLocks noChangeAspect="1" noChangeArrowheads="1"/>
          </p:cNvPicPr>
          <p:nvPr/>
        </p:nvPicPr>
        <p:blipFill>
          <a:blip r:embed="rId7"/>
          <a:srcRect/>
          <a:stretch>
            <a:fillRect/>
          </a:stretch>
        </p:blipFill>
        <p:spPr bwMode="auto">
          <a:xfrm>
            <a:off x="1219200" y="4876800"/>
            <a:ext cx="6105525" cy="657225"/>
          </a:xfrm>
          <a:prstGeom prst="rect">
            <a:avLst/>
          </a:prstGeom>
          <a:solidFill>
            <a:schemeClr val="bg2"/>
          </a:solidFill>
          <a:ln w="38100">
            <a:solidFill>
              <a:schemeClr val="accent1">
                <a:lumMod val="50000"/>
              </a:schemeClr>
            </a:solid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wipe(up)">
                                      <p:cBhvr>
                                        <p:cTn id="17" dur="1000"/>
                                        <p:tgtEl>
                                          <p:spTgt spid="14342"/>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14343"/>
                                        </p:tgtEl>
                                        <p:attrNameLst>
                                          <p:attrName>style.visibility</p:attrName>
                                        </p:attrNameLst>
                                      </p:cBhvr>
                                      <p:to>
                                        <p:strVal val="visible"/>
                                      </p:to>
                                    </p:set>
                                    <p:animEffect transition="in" filter="dissolve">
                                      <p:cBhvr>
                                        <p:cTn id="21" dur="1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a:xfrm>
            <a:off x="457200" y="66675"/>
            <a:ext cx="8382000" cy="1371600"/>
          </a:xfrm>
        </p:spPr>
        <p:txBody>
          <a:bodyPr/>
          <a:lstStyle/>
          <a:p>
            <a:pPr fontAlgn="auto">
              <a:spcAft>
                <a:spcPts val="0"/>
              </a:spcAft>
              <a:defRPr/>
            </a:pPr>
            <a:r>
              <a:rPr lang="en-US" dirty="0" smtClean="0"/>
              <a:t>Accounting for net Sales Revenue</a:t>
            </a:r>
          </a:p>
        </p:txBody>
      </p:sp>
      <p:sp>
        <p:nvSpPr>
          <p:cNvPr id="223236" name="Rectangle 4"/>
          <p:cNvSpPr>
            <a:spLocks noChangeArrowheads="1"/>
          </p:cNvSpPr>
          <p:nvPr/>
        </p:nvSpPr>
        <p:spPr bwMode="auto">
          <a:xfrm>
            <a:off x="228600" y="2609850"/>
            <a:ext cx="5943600" cy="828675"/>
          </a:xfrm>
          <a:prstGeom prst="rect">
            <a:avLst/>
          </a:prstGeom>
          <a:solidFill>
            <a:schemeClr val="accent4">
              <a:lumMod val="20000"/>
              <a:lumOff val="80000"/>
            </a:schemeClr>
          </a:solidFill>
          <a:ln w="28575">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100000"/>
              </a:spcBef>
              <a:spcAft>
                <a:spcPts val="0"/>
              </a:spcAft>
              <a:defRPr/>
            </a:pPr>
            <a:r>
              <a:rPr lang="en-US" sz="2400" b="1" dirty="0">
                <a:latin typeface="+mn-lt"/>
                <a:cs typeface="Arial" pitchFamily="34" charset="0"/>
              </a:rPr>
              <a:t>Goods </a:t>
            </a:r>
            <a:r>
              <a:rPr lang="en-US" sz="2400" b="1" dirty="0">
                <a:latin typeface="+mn-lt"/>
                <a:cs typeface="Arial" pitchFamily="34" charset="0"/>
              </a:rPr>
              <a:t>have been delivered or services </a:t>
            </a:r>
            <a:r>
              <a:rPr lang="en-US" sz="2400" b="1" dirty="0">
                <a:latin typeface="+mn-lt"/>
                <a:cs typeface="Arial" pitchFamily="34" charset="0"/>
              </a:rPr>
              <a:t>have been </a:t>
            </a:r>
            <a:r>
              <a:rPr lang="en-US" sz="2400" b="1" dirty="0">
                <a:latin typeface="+mn-lt"/>
                <a:cs typeface="Arial" pitchFamily="34" charset="0"/>
              </a:rPr>
              <a:t>rendered.</a:t>
            </a:r>
            <a:endParaRPr lang="en-US" sz="2400" b="1" dirty="0">
              <a:latin typeface="+mn-lt"/>
              <a:cs typeface="Arial" pitchFamily="34" charset="0"/>
            </a:endParaRPr>
          </a:p>
        </p:txBody>
      </p:sp>
      <p:sp>
        <p:nvSpPr>
          <p:cNvPr id="223238" name="Rectangle 6"/>
          <p:cNvSpPr>
            <a:spLocks noChangeArrowheads="1"/>
          </p:cNvSpPr>
          <p:nvPr/>
        </p:nvSpPr>
        <p:spPr bwMode="auto">
          <a:xfrm>
            <a:off x="4114800" y="5572125"/>
            <a:ext cx="4572000" cy="828675"/>
          </a:xfrm>
          <a:prstGeom prst="rect">
            <a:avLst/>
          </a:prstGeom>
          <a:solidFill>
            <a:schemeClr val="accent4">
              <a:lumMod val="20000"/>
              <a:lumOff val="80000"/>
            </a:schemeClr>
          </a:solidFill>
          <a:ln w="28575">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100000"/>
              </a:spcBef>
              <a:spcAft>
                <a:spcPts val="0"/>
              </a:spcAft>
              <a:defRPr/>
            </a:pPr>
            <a:r>
              <a:rPr lang="en-US" sz="2400" b="1" dirty="0">
                <a:latin typeface="+mn-lt"/>
                <a:cs typeface="Arial" pitchFamily="34" charset="0"/>
              </a:rPr>
              <a:t>Collection is</a:t>
            </a:r>
            <a:br>
              <a:rPr lang="en-US" sz="2400" b="1" dirty="0">
                <a:latin typeface="+mn-lt"/>
                <a:cs typeface="Arial" pitchFamily="34" charset="0"/>
              </a:rPr>
            </a:br>
            <a:r>
              <a:rPr lang="en-US" sz="2400" b="1" dirty="0">
                <a:latin typeface="+mn-lt"/>
                <a:cs typeface="Arial" pitchFamily="34" charset="0"/>
              </a:rPr>
              <a:t>reasonably assured.</a:t>
            </a:r>
          </a:p>
        </p:txBody>
      </p:sp>
      <p:sp>
        <p:nvSpPr>
          <p:cNvPr id="223239" name="Rectangle 7"/>
          <p:cNvSpPr>
            <a:spLocks noChangeArrowheads="1"/>
          </p:cNvSpPr>
          <p:nvPr/>
        </p:nvSpPr>
        <p:spPr bwMode="auto">
          <a:xfrm>
            <a:off x="3352800" y="4581525"/>
            <a:ext cx="4343400" cy="828675"/>
          </a:xfrm>
          <a:prstGeom prst="rect">
            <a:avLst/>
          </a:prstGeom>
          <a:solidFill>
            <a:schemeClr val="accent4">
              <a:lumMod val="20000"/>
              <a:lumOff val="80000"/>
            </a:schemeClr>
          </a:solidFill>
          <a:ln w="28575">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100000"/>
              </a:spcBef>
              <a:spcAft>
                <a:spcPts val="0"/>
              </a:spcAft>
              <a:defRPr/>
            </a:pPr>
            <a:r>
              <a:rPr lang="en-US" sz="2400" b="1" dirty="0">
                <a:latin typeface="+mn-lt"/>
                <a:cs typeface="Arial" pitchFamily="34" charset="0"/>
              </a:rPr>
              <a:t>Price is fixed or </a:t>
            </a:r>
            <a:r>
              <a:rPr lang="en-US" sz="2400" b="1" dirty="0">
                <a:latin typeface="+mn-lt"/>
                <a:cs typeface="Arial" pitchFamily="34" charset="0"/>
              </a:rPr>
              <a:t>determinable</a:t>
            </a:r>
            <a:r>
              <a:rPr lang="en-US" sz="2400" b="1" dirty="0">
                <a:latin typeface="+mn-lt"/>
                <a:cs typeface="Arial" pitchFamily="34" charset="0"/>
              </a:rPr>
              <a:t>.</a:t>
            </a:r>
          </a:p>
        </p:txBody>
      </p:sp>
      <p:sp>
        <p:nvSpPr>
          <p:cNvPr id="7" name="Rectangle 7"/>
          <p:cNvSpPr>
            <a:spLocks noChangeArrowheads="1"/>
          </p:cNvSpPr>
          <p:nvPr/>
        </p:nvSpPr>
        <p:spPr bwMode="auto">
          <a:xfrm>
            <a:off x="762000" y="3590925"/>
            <a:ext cx="6400800" cy="828675"/>
          </a:xfrm>
          <a:prstGeom prst="rect">
            <a:avLst/>
          </a:prstGeom>
          <a:solidFill>
            <a:schemeClr val="accent4">
              <a:lumMod val="20000"/>
              <a:lumOff val="80000"/>
            </a:schemeClr>
          </a:solidFill>
          <a:ln w="28575">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100000"/>
              </a:spcBef>
              <a:spcAft>
                <a:spcPts val="0"/>
              </a:spcAft>
              <a:defRPr/>
            </a:pPr>
            <a:r>
              <a:rPr lang="en-US" sz="2400" b="1" dirty="0">
                <a:latin typeface="+mn-lt"/>
                <a:cs typeface="Arial" pitchFamily="34" charset="0"/>
              </a:rPr>
              <a:t>There is persuasive evidence of </a:t>
            </a:r>
            <a:r>
              <a:rPr lang="en-US" sz="2400" b="1" dirty="0">
                <a:latin typeface="+mn-lt"/>
                <a:cs typeface="Arial" pitchFamily="34" charset="0"/>
              </a:rPr>
              <a:t>an arrangement for </a:t>
            </a:r>
            <a:r>
              <a:rPr lang="en-US" sz="2400" b="1" dirty="0">
                <a:latin typeface="+mn-lt"/>
                <a:cs typeface="Arial" pitchFamily="34" charset="0"/>
              </a:rPr>
              <a:t>customer </a:t>
            </a:r>
            <a:r>
              <a:rPr lang="en-US" sz="2400" b="1" dirty="0">
                <a:latin typeface="+mn-lt"/>
                <a:cs typeface="Arial" pitchFamily="34" charset="0"/>
              </a:rPr>
              <a:t>payment.</a:t>
            </a:r>
            <a:endParaRPr lang="en-US" sz="2400" b="1" dirty="0">
              <a:latin typeface="+mn-lt"/>
              <a:cs typeface="Arial" pitchFamily="34" charset="0"/>
            </a:endParaRPr>
          </a:p>
        </p:txBody>
      </p:sp>
      <p:sp>
        <p:nvSpPr>
          <p:cNvPr id="8" name="Rectangle 3"/>
          <p:cNvSpPr txBox="1">
            <a:spLocks noChangeArrowheads="1"/>
          </p:cNvSpPr>
          <p:nvPr/>
        </p:nvSpPr>
        <p:spPr>
          <a:xfrm>
            <a:off x="825500" y="1685925"/>
            <a:ext cx="7772400" cy="1143000"/>
          </a:xfrm>
          <a:prstGeom prst="rect">
            <a:avLst/>
          </a:prstGeom>
        </p:spPr>
        <p:txBody>
          <a:bodyPr lIns="90488" tIns="44450" rIns="90488" bIns="44450">
            <a:normAutofit fontScale="85000" lnSpcReduction="10000"/>
          </a:bodyPr>
          <a:lstStyle/>
          <a:p>
            <a:pPr algn="ctr" fontAlgn="auto">
              <a:spcBef>
                <a:spcPct val="20000"/>
              </a:spcBef>
              <a:spcAft>
                <a:spcPts val="600"/>
              </a:spcAft>
              <a:buFont typeface="Wingdings" pitchFamily="2" charset="2"/>
              <a:buNone/>
              <a:defRPr/>
            </a:pPr>
            <a:r>
              <a:rPr lang="en-US" sz="3200" dirty="0">
                <a:effectLst>
                  <a:outerShdw blurRad="38100" dist="38100" dir="2700000" algn="tl">
                    <a:srgbClr val="000000">
                      <a:alpha val="43137"/>
                    </a:srgbClr>
                  </a:outerShdw>
                </a:effectLst>
                <a:latin typeface="+mn-lt"/>
              </a:rPr>
              <a:t>The </a:t>
            </a:r>
            <a:r>
              <a:rPr lang="en-US" sz="3200" dirty="0">
                <a:solidFill>
                  <a:srgbClr val="0033CC"/>
                </a:solidFill>
                <a:effectLst>
                  <a:outerShdw blurRad="38100" dist="38100" dir="2700000" algn="tl">
                    <a:srgbClr val="000000">
                      <a:alpha val="43137"/>
                    </a:srgbClr>
                  </a:outerShdw>
                </a:effectLst>
                <a:latin typeface="+mn-lt"/>
              </a:rPr>
              <a:t>revenue realization principle </a:t>
            </a:r>
            <a:r>
              <a:rPr lang="en-US" sz="3200" dirty="0">
                <a:effectLst>
                  <a:outerShdw blurRad="38100" dist="38100" dir="2700000" algn="tl">
                    <a:srgbClr val="000000">
                      <a:alpha val="43137"/>
                    </a:srgbClr>
                  </a:outerShdw>
                </a:effectLst>
                <a:latin typeface="+mn-lt"/>
              </a:rPr>
              <a:t>requires that</a:t>
            </a:r>
            <a:br>
              <a:rPr lang="en-US" sz="3200" dirty="0">
                <a:effectLst>
                  <a:outerShdw blurRad="38100" dist="38100" dir="2700000" algn="tl">
                    <a:srgbClr val="000000">
                      <a:alpha val="43137"/>
                    </a:srgbClr>
                  </a:outerShdw>
                </a:effectLst>
                <a:latin typeface="+mn-lt"/>
              </a:rPr>
            </a:br>
            <a:r>
              <a:rPr lang="en-US" sz="3200" dirty="0">
                <a:effectLst>
                  <a:outerShdw blurRad="38100" dist="38100" dir="2700000" algn="tl">
                    <a:srgbClr val="000000">
                      <a:alpha val="43137"/>
                    </a:srgbClr>
                  </a:outerShdw>
                </a:effectLst>
                <a:latin typeface="+mn-lt"/>
              </a:rPr>
              <a:t>revenues be recorded when earned.</a:t>
            </a:r>
          </a:p>
        </p:txBody>
      </p:sp>
      <p:sp>
        <p:nvSpPr>
          <p:cNvPr id="133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AE57BD50-B945-4AC0-AD7A-02C643620254}" type="slidenum">
              <a:rPr lang="en-US"/>
              <a:pPr fontAlgn="base">
                <a:spcBef>
                  <a:spcPct val="0"/>
                </a:spcBef>
                <a:spcAft>
                  <a:spcPct val="0"/>
                </a:spcAft>
              </a:pPr>
              <a:t>2</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wipe(left)">
                                      <p:cBhvr>
                                        <p:cTn id="7" dur="1000"/>
                                        <p:tgtEl>
                                          <p:spTgt spid="22323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23239"/>
                                        </p:tgtEl>
                                        <p:attrNameLst>
                                          <p:attrName>style.visibility</p:attrName>
                                        </p:attrNameLst>
                                      </p:cBhvr>
                                      <p:to>
                                        <p:strVal val="visible"/>
                                      </p:to>
                                    </p:set>
                                    <p:animEffect transition="in" filter="wipe(left)">
                                      <p:cBhvr>
                                        <p:cTn id="15" dur="1000"/>
                                        <p:tgtEl>
                                          <p:spTgt spid="22323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23238"/>
                                        </p:tgtEl>
                                        <p:attrNameLst>
                                          <p:attrName>style.visibility</p:attrName>
                                        </p:attrNameLst>
                                      </p:cBhvr>
                                      <p:to>
                                        <p:strVal val="visible"/>
                                      </p:to>
                                    </p:set>
                                    <p:animEffect transition="in" filter="wipe(left)">
                                      <p:cBhvr>
                                        <p:cTn id="19" dur="1000"/>
                                        <p:tgtEl>
                                          <p:spTgt spid="22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animBg="1" autoUpdateAnimBg="0"/>
      <p:bldP spid="223238" grpId="0" animBg="1" autoUpdateAnimBg="0"/>
      <p:bldP spid="223239" grpId="0" animBg="1" autoUpdateAnimBg="0"/>
      <p:bldP spid="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6" descr="C:\Users\DoddandSusan\AppData\Local\Microsoft\Windows\Temporary Internet Files\Content.IE5\123GMPDO\MP900442235[1].jpg"/>
          <p:cNvPicPr>
            <a:picLocks noChangeAspect="1" noChangeArrowheads="1"/>
          </p:cNvPicPr>
          <p:nvPr/>
        </p:nvPicPr>
        <p:blipFill>
          <a:blip r:embed="rId3"/>
          <a:srcRect t="18750"/>
          <a:stretch>
            <a:fillRect/>
          </a:stretch>
        </p:blipFill>
        <p:spPr bwMode="auto">
          <a:xfrm>
            <a:off x="6172200" y="228600"/>
            <a:ext cx="2133600" cy="2311400"/>
          </a:xfrm>
          <a:prstGeom prst="rect">
            <a:avLst/>
          </a:prstGeom>
          <a:noFill/>
          <a:ln w="9525">
            <a:noFill/>
            <a:miter lim="800000"/>
            <a:headEnd/>
            <a:tailEnd/>
          </a:ln>
        </p:spPr>
      </p:pic>
      <p:sp>
        <p:nvSpPr>
          <p:cNvPr id="38914" name="Rectangle 15"/>
          <p:cNvSpPr>
            <a:spLocks noGrp="1" noChangeArrowheads="1"/>
          </p:cNvSpPr>
          <p:nvPr>
            <p:ph type="title"/>
          </p:nvPr>
        </p:nvSpPr>
        <p:spPr/>
        <p:txBody>
          <a:bodyPr/>
          <a:lstStyle/>
          <a:p>
            <a:pPr fontAlgn="auto">
              <a:spcAft>
                <a:spcPts val="0"/>
              </a:spcAft>
              <a:defRPr/>
            </a:pPr>
            <a:r>
              <a:rPr lang="en-US" dirty="0" smtClean="0"/>
              <a:t>Focus on Cash Flows</a:t>
            </a:r>
          </a:p>
        </p:txBody>
      </p:sp>
      <p:sp>
        <p:nvSpPr>
          <p:cNvPr id="37891" name="Rectangle 3"/>
          <p:cNvSpPr>
            <a:spLocks noChangeArrowheads="1"/>
          </p:cNvSpPr>
          <p:nvPr/>
        </p:nvSpPr>
        <p:spPr bwMode="auto">
          <a:xfrm>
            <a:off x="228600" y="2438400"/>
            <a:ext cx="1825625" cy="766763"/>
          </a:xfrm>
          <a:prstGeom prst="rect">
            <a:avLst/>
          </a:prstGeom>
          <a:solidFill>
            <a:schemeClr val="accent2">
              <a:lumMod val="60000"/>
              <a:lumOff val="40000"/>
            </a:schemeClr>
          </a:solidFill>
          <a:ln w="38100" cmpd="dbl">
            <a:solidFill>
              <a:srgbClr val="00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200" b="1" dirty="0">
                <a:solidFill>
                  <a:srgbClr val="000000"/>
                </a:solidFill>
                <a:latin typeface="+mn-lt"/>
              </a:rPr>
              <a:t>Sales </a:t>
            </a:r>
          </a:p>
          <a:p>
            <a:pPr algn="ctr" eaLnBrk="0" fontAlgn="auto" hangingPunct="0">
              <a:spcBef>
                <a:spcPts val="0"/>
              </a:spcBef>
              <a:spcAft>
                <a:spcPts val="0"/>
              </a:spcAft>
              <a:defRPr/>
            </a:pPr>
            <a:r>
              <a:rPr lang="en-US" sz="2200" b="1" dirty="0">
                <a:solidFill>
                  <a:srgbClr val="000000"/>
                </a:solidFill>
                <a:latin typeface="+mn-lt"/>
              </a:rPr>
              <a:t>Revenue</a:t>
            </a:r>
          </a:p>
        </p:txBody>
      </p:sp>
      <p:grpSp>
        <p:nvGrpSpPr>
          <p:cNvPr id="2" name="Group 4"/>
          <p:cNvGrpSpPr>
            <a:grpSpLocks/>
          </p:cNvGrpSpPr>
          <p:nvPr/>
        </p:nvGrpSpPr>
        <p:grpSpPr bwMode="auto">
          <a:xfrm>
            <a:off x="2057400" y="1527175"/>
            <a:ext cx="3292475" cy="2816225"/>
            <a:chOff x="1418" y="1257"/>
            <a:chExt cx="2074" cy="1774"/>
          </a:xfrm>
          <a:solidFill>
            <a:schemeClr val="accent1">
              <a:lumMod val="60000"/>
              <a:lumOff val="40000"/>
            </a:schemeClr>
          </a:solidFill>
        </p:grpSpPr>
        <p:sp>
          <p:nvSpPr>
            <p:cNvPr id="37899" name="Rectangle 5"/>
            <p:cNvSpPr>
              <a:spLocks noChangeArrowheads="1"/>
            </p:cNvSpPr>
            <p:nvPr/>
          </p:nvSpPr>
          <p:spPr bwMode="auto">
            <a:xfrm>
              <a:off x="2078" y="1257"/>
              <a:ext cx="1414" cy="696"/>
            </a:xfrm>
            <a:prstGeom prst="rect">
              <a:avLst/>
            </a:prstGeom>
            <a:grpFill/>
            <a:ln w="38100" cmpd="dbl">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solidFill>
                    <a:srgbClr val="000000"/>
                  </a:solidFill>
                  <a:latin typeface="+mn-lt"/>
                </a:rPr>
                <a:t>Add Decrease in Accounts Receivable</a:t>
              </a:r>
            </a:p>
          </p:txBody>
        </p:sp>
        <p:sp>
          <p:nvSpPr>
            <p:cNvPr id="37900" name="Rectangle 6"/>
            <p:cNvSpPr>
              <a:spLocks noChangeArrowheads="1"/>
            </p:cNvSpPr>
            <p:nvPr/>
          </p:nvSpPr>
          <p:spPr bwMode="auto">
            <a:xfrm>
              <a:off x="2078" y="2121"/>
              <a:ext cx="1414" cy="910"/>
            </a:xfrm>
            <a:prstGeom prst="rect">
              <a:avLst/>
            </a:prstGeom>
            <a:grpFill/>
            <a:ln w="38100" cmpd="dbl">
              <a:solidFill>
                <a:srgbClr val="00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200" b="1" dirty="0">
                  <a:solidFill>
                    <a:srgbClr val="000000"/>
                  </a:solidFill>
                  <a:latin typeface="+mn-lt"/>
                </a:rPr>
                <a:t>Subtract Increase in Accounts Receivable</a:t>
              </a:r>
            </a:p>
          </p:txBody>
        </p:sp>
        <p:grpSp>
          <p:nvGrpSpPr>
            <p:cNvPr id="3" name="Group 7"/>
            <p:cNvGrpSpPr>
              <a:grpSpLocks/>
            </p:cNvGrpSpPr>
            <p:nvPr/>
          </p:nvGrpSpPr>
          <p:grpSpPr bwMode="auto">
            <a:xfrm>
              <a:off x="1418" y="1641"/>
              <a:ext cx="660" cy="935"/>
              <a:chOff x="1418" y="1641"/>
              <a:chExt cx="660" cy="935"/>
            </a:xfrm>
            <a:grpFill/>
          </p:grpSpPr>
          <p:cxnSp>
            <p:nvCxnSpPr>
              <p:cNvPr id="37902" name="AutoShape 8"/>
              <p:cNvCxnSpPr>
                <a:cxnSpLocks noChangeShapeType="1"/>
              </p:cNvCxnSpPr>
              <p:nvPr/>
            </p:nvCxnSpPr>
            <p:spPr bwMode="auto">
              <a:xfrm flipV="1">
                <a:off x="1418" y="1641"/>
                <a:ext cx="660" cy="345"/>
              </a:xfrm>
              <a:prstGeom prst="bentConnector3">
                <a:avLst>
                  <a:gd name="adj1" fmla="val 50000"/>
                </a:avLst>
              </a:prstGeom>
              <a:grpFill/>
              <a:ln w="38100">
                <a:solidFill>
                  <a:schemeClr val="tx1"/>
                </a:solidFill>
                <a:miter lim="800000"/>
                <a:headEnd/>
                <a:tailEnd type="triangle" w="med" len="med"/>
              </a:ln>
            </p:spPr>
          </p:cxnSp>
          <p:cxnSp>
            <p:nvCxnSpPr>
              <p:cNvPr id="37903" name="AutoShape 9"/>
              <p:cNvCxnSpPr>
                <a:cxnSpLocks noChangeShapeType="1"/>
                <a:endCxn id="37900" idx="1"/>
              </p:cNvCxnSpPr>
              <p:nvPr/>
            </p:nvCxnSpPr>
            <p:spPr bwMode="auto">
              <a:xfrm>
                <a:off x="1418" y="2169"/>
                <a:ext cx="660" cy="407"/>
              </a:xfrm>
              <a:prstGeom prst="bentConnector3">
                <a:avLst>
                  <a:gd name="adj1" fmla="val 50000"/>
                </a:avLst>
              </a:prstGeom>
              <a:grpFill/>
              <a:ln w="38100">
                <a:solidFill>
                  <a:schemeClr val="tx1"/>
                </a:solidFill>
                <a:miter lim="800000"/>
                <a:headEnd/>
                <a:tailEnd type="triangle" w="med" len="med"/>
              </a:ln>
            </p:spPr>
          </p:cxnSp>
        </p:grpSp>
      </p:grpSp>
      <p:grpSp>
        <p:nvGrpSpPr>
          <p:cNvPr id="4" name="Group 10"/>
          <p:cNvGrpSpPr>
            <a:grpSpLocks/>
          </p:cNvGrpSpPr>
          <p:nvPr/>
        </p:nvGrpSpPr>
        <p:grpSpPr bwMode="auto">
          <a:xfrm>
            <a:off x="5349875" y="2079625"/>
            <a:ext cx="3446463" cy="1541463"/>
            <a:chOff x="3504" y="1886"/>
            <a:chExt cx="2171" cy="971"/>
          </a:xfrm>
        </p:grpSpPr>
        <p:sp>
          <p:nvSpPr>
            <p:cNvPr id="37895" name="Rectangle 11"/>
            <p:cNvSpPr>
              <a:spLocks noChangeArrowheads="1"/>
            </p:cNvSpPr>
            <p:nvPr/>
          </p:nvSpPr>
          <p:spPr bwMode="auto">
            <a:xfrm>
              <a:off x="4165" y="2109"/>
              <a:ext cx="1510" cy="483"/>
            </a:xfrm>
            <a:prstGeom prst="rect">
              <a:avLst/>
            </a:prstGeom>
            <a:solidFill>
              <a:schemeClr val="accent2">
                <a:lumMod val="60000"/>
                <a:lumOff val="4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b="1" dirty="0">
                  <a:latin typeface="+mn-lt"/>
                </a:rPr>
                <a:t>Cash Collected from Customers</a:t>
              </a:r>
            </a:p>
          </p:txBody>
        </p:sp>
        <p:grpSp>
          <p:nvGrpSpPr>
            <p:cNvPr id="51210" name="Group 12"/>
            <p:cNvGrpSpPr>
              <a:grpSpLocks/>
            </p:cNvGrpSpPr>
            <p:nvPr/>
          </p:nvGrpSpPr>
          <p:grpSpPr bwMode="auto">
            <a:xfrm>
              <a:off x="3504" y="1886"/>
              <a:ext cx="661" cy="971"/>
              <a:chOff x="3504" y="1886"/>
              <a:chExt cx="661" cy="971"/>
            </a:xfrm>
          </p:grpSpPr>
          <p:cxnSp>
            <p:nvCxnSpPr>
              <p:cNvPr id="51211" name="AutoShape 13"/>
              <p:cNvCxnSpPr>
                <a:cxnSpLocks noChangeShapeType="1"/>
              </p:cNvCxnSpPr>
              <p:nvPr/>
            </p:nvCxnSpPr>
            <p:spPr bwMode="auto">
              <a:xfrm>
                <a:off x="3504" y="1886"/>
                <a:ext cx="651" cy="481"/>
              </a:xfrm>
              <a:prstGeom prst="bentConnector3">
                <a:avLst>
                  <a:gd name="adj1" fmla="val 50000"/>
                </a:avLst>
              </a:prstGeom>
              <a:noFill/>
              <a:ln w="38100">
                <a:solidFill>
                  <a:schemeClr val="tx1"/>
                </a:solidFill>
                <a:miter lim="800000"/>
                <a:headEnd/>
                <a:tailEnd type="triangle" w="med" len="med"/>
              </a:ln>
            </p:spPr>
          </p:cxnSp>
          <p:cxnSp>
            <p:nvCxnSpPr>
              <p:cNvPr id="51212" name="AutoShape 14"/>
              <p:cNvCxnSpPr>
                <a:cxnSpLocks noChangeShapeType="1"/>
                <a:endCxn id="37895" idx="1"/>
              </p:cNvCxnSpPr>
              <p:nvPr/>
            </p:nvCxnSpPr>
            <p:spPr bwMode="auto">
              <a:xfrm flipV="1">
                <a:off x="3504" y="2350"/>
                <a:ext cx="661" cy="507"/>
              </a:xfrm>
              <a:prstGeom prst="bentConnector3">
                <a:avLst>
                  <a:gd name="adj1" fmla="val 50000"/>
                </a:avLst>
              </a:prstGeom>
              <a:noFill/>
              <a:ln w="38100">
                <a:solidFill>
                  <a:schemeClr val="tx1"/>
                </a:solidFill>
                <a:miter lim="800000"/>
                <a:headEnd/>
                <a:tailEnd type="triangle" w="med" len="med"/>
              </a:ln>
            </p:spPr>
          </p:cxnSp>
        </p:grpSp>
      </p:grpSp>
      <p:sp>
        <p:nvSpPr>
          <p:cNvPr id="1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101FE135-C6EB-42B1-B593-6C1B2CB58C9F}" type="slidenum">
              <a:rPr lang="en-US"/>
              <a:pPr fontAlgn="base">
                <a:spcBef>
                  <a:spcPct val="0"/>
                </a:spcBef>
                <a:spcAft>
                  <a:spcPct val="0"/>
                </a:spcAft>
              </a:pPr>
              <a:t>20</a:t>
            </a:fld>
            <a:endParaRPr lang="en-US"/>
          </a:p>
        </p:txBody>
      </p:sp>
      <p:pic>
        <p:nvPicPr>
          <p:cNvPr id="28675" name="Picture 3"/>
          <p:cNvPicPr>
            <a:picLocks noChangeAspect="1" noChangeArrowheads="1"/>
          </p:cNvPicPr>
          <p:nvPr/>
        </p:nvPicPr>
        <p:blipFill>
          <a:blip r:embed="rId4"/>
          <a:srcRect/>
          <a:stretch>
            <a:fillRect/>
          </a:stretch>
        </p:blipFill>
        <p:spPr bwMode="auto">
          <a:xfrm>
            <a:off x="685800" y="4510088"/>
            <a:ext cx="7620000" cy="2271712"/>
          </a:xfrm>
          <a:prstGeom prst="rect">
            <a:avLst/>
          </a:prstGeom>
          <a:noFill/>
          <a:ln w="9525">
            <a:solidFill>
              <a:schemeClr val="accent1">
                <a:lumMod val="50000"/>
              </a:schemeClr>
            </a:solidFill>
            <a:miter lim="800000"/>
            <a:headEnd/>
            <a:tailEnd/>
          </a:ln>
        </p:spPr>
      </p:pic>
      <p:sp>
        <p:nvSpPr>
          <p:cNvPr id="25" name="TextBox 24"/>
          <p:cNvSpPr txBox="1">
            <a:spLocks noChangeArrowheads="1"/>
          </p:cNvSpPr>
          <p:nvPr/>
        </p:nvSpPr>
        <p:spPr bwMode="auto">
          <a:xfrm>
            <a:off x="701675" y="4495800"/>
            <a:ext cx="4708525" cy="369888"/>
          </a:xfrm>
          <a:prstGeom prst="rect">
            <a:avLst/>
          </a:prstGeom>
          <a:noFill/>
          <a:ln w="9525">
            <a:noFill/>
            <a:miter lim="800000"/>
            <a:headEnd/>
            <a:tailEnd/>
          </a:ln>
        </p:spPr>
        <p:txBody>
          <a:bodyPr>
            <a:spAutoFit/>
          </a:bodyPr>
          <a:lstStyle/>
          <a:p>
            <a:r>
              <a:rPr lang="en-US" b="1">
                <a:solidFill>
                  <a:srgbClr val="00B0F0"/>
                </a:solidFill>
              </a:rPr>
              <a:t>Excerpt from Cash Flow Statement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7"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ppt_w/2"/>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9" presetClass="entr" presetSubtype="0" fill="hold" grpId="0" nodeType="afterEffect">
                                  <p:stCondLst>
                                    <p:cond delay="50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nodeType="withEffect">
                                  <p:stCondLst>
                                    <p:cond delay="0"/>
                                  </p:stCondLst>
                                  <p:childTnLst>
                                    <p:set>
                                      <p:cBhvr>
                                        <p:cTn id="20" dur="1" fill="hold">
                                          <p:stCondLst>
                                            <p:cond delay="0"/>
                                          </p:stCondLst>
                                        </p:cTn>
                                        <p:tgtEl>
                                          <p:spTgt spid="28675"/>
                                        </p:tgtEl>
                                        <p:attrNameLst>
                                          <p:attrName>style.visibility</p:attrName>
                                        </p:attrNameLst>
                                      </p:cBhvr>
                                      <p:to>
                                        <p:strVal val="visible"/>
                                      </p:to>
                                    </p:set>
                                    <p:animEffect transition="in" filter="dissolve">
                                      <p:cBhvr>
                                        <p:cTn id="21" dur="500"/>
                                        <p:tgtEl>
                                          <p:spTgt spid="2867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title"/>
          </p:nvPr>
        </p:nvSpPr>
        <p:spPr/>
        <p:txBody>
          <a:bodyPr/>
          <a:lstStyle/>
          <a:p>
            <a:pPr fontAlgn="auto">
              <a:spcAft>
                <a:spcPts val="0"/>
              </a:spcAft>
              <a:defRPr/>
            </a:pPr>
            <a:r>
              <a:rPr lang="en-US" dirty="0" smtClean="0"/>
              <a:t>Cash and Cash Equivalents</a:t>
            </a:r>
          </a:p>
        </p:txBody>
      </p:sp>
      <p:grpSp>
        <p:nvGrpSpPr>
          <p:cNvPr id="2" name="Group 13"/>
          <p:cNvGrpSpPr>
            <a:grpSpLocks/>
          </p:cNvGrpSpPr>
          <p:nvPr/>
        </p:nvGrpSpPr>
        <p:grpSpPr bwMode="auto">
          <a:xfrm>
            <a:off x="228600" y="1830388"/>
            <a:ext cx="4102100" cy="2208212"/>
            <a:chOff x="1588" y="1400"/>
            <a:chExt cx="2584" cy="1391"/>
          </a:xfrm>
        </p:grpSpPr>
        <p:sp>
          <p:nvSpPr>
            <p:cNvPr id="327684" name="AutoShape 4"/>
            <p:cNvSpPr>
              <a:spLocks noChangeArrowheads="1"/>
            </p:cNvSpPr>
            <p:nvPr/>
          </p:nvSpPr>
          <p:spPr bwMode="auto">
            <a:xfrm>
              <a:off x="1588" y="1400"/>
              <a:ext cx="2584" cy="1391"/>
            </a:xfrm>
            <a:prstGeom prst="star16">
              <a:avLst>
                <a:gd name="adj" fmla="val 37500"/>
              </a:avLst>
            </a:prstGeom>
            <a:solidFill>
              <a:srgbClr val="FFFFCC"/>
            </a:solidFill>
            <a:ln w="12700">
              <a:solidFill>
                <a:schemeClr val="tx1"/>
              </a:solidFill>
              <a:miter lim="800000"/>
              <a:headEnd/>
              <a:tailEnd/>
            </a:ln>
            <a:effectLst>
              <a:outerShdw dist="107763"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53262" name="Rectangle 5"/>
            <p:cNvSpPr>
              <a:spLocks noChangeArrowheads="1"/>
            </p:cNvSpPr>
            <p:nvPr/>
          </p:nvSpPr>
          <p:spPr bwMode="auto">
            <a:xfrm>
              <a:off x="1920" y="1879"/>
              <a:ext cx="1878" cy="406"/>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600" b="1"/>
                <a:t>Cash</a:t>
              </a:r>
            </a:p>
          </p:txBody>
        </p:sp>
      </p:grpSp>
      <p:sp>
        <p:nvSpPr>
          <p:cNvPr id="327686" name="Rectangle 6"/>
          <p:cNvSpPr>
            <a:spLocks noChangeArrowheads="1"/>
          </p:cNvSpPr>
          <p:nvPr/>
        </p:nvSpPr>
        <p:spPr bwMode="auto">
          <a:xfrm>
            <a:off x="6324600" y="1905000"/>
            <a:ext cx="2473325" cy="582613"/>
          </a:xfrm>
          <a:prstGeom prst="rect">
            <a:avLst/>
          </a:prstGeom>
          <a:solidFill>
            <a:schemeClr val="accent6">
              <a:lumMod val="75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1">
                    <a:lumMod val="40000"/>
                    <a:lumOff val="60000"/>
                  </a:schemeClr>
                </a:solidFill>
                <a:latin typeface="+mn-lt"/>
              </a:rPr>
              <a:t>Checks</a:t>
            </a:r>
          </a:p>
        </p:txBody>
      </p:sp>
      <p:sp>
        <p:nvSpPr>
          <p:cNvPr id="327687" name="Rectangle 7"/>
          <p:cNvSpPr>
            <a:spLocks noChangeArrowheads="1"/>
          </p:cNvSpPr>
          <p:nvPr/>
        </p:nvSpPr>
        <p:spPr bwMode="auto">
          <a:xfrm>
            <a:off x="4572000" y="2590800"/>
            <a:ext cx="2473325" cy="1101725"/>
          </a:xfrm>
          <a:prstGeom prst="rect">
            <a:avLst/>
          </a:prstGeom>
          <a:solidFill>
            <a:schemeClr val="accent6">
              <a:lumMod val="75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1">
                    <a:lumMod val="40000"/>
                    <a:lumOff val="60000"/>
                  </a:schemeClr>
                </a:solidFill>
                <a:latin typeface="+mn-lt"/>
              </a:rPr>
              <a:t>Money Orders</a:t>
            </a:r>
          </a:p>
        </p:txBody>
      </p:sp>
      <p:sp>
        <p:nvSpPr>
          <p:cNvPr id="327688" name="Rectangle 8"/>
          <p:cNvSpPr>
            <a:spLocks noChangeArrowheads="1"/>
          </p:cNvSpPr>
          <p:nvPr/>
        </p:nvSpPr>
        <p:spPr bwMode="auto">
          <a:xfrm>
            <a:off x="6096000" y="3810000"/>
            <a:ext cx="2473325" cy="582613"/>
          </a:xfrm>
          <a:prstGeom prst="rect">
            <a:avLst/>
          </a:prstGeom>
          <a:solidFill>
            <a:schemeClr val="accent6">
              <a:lumMod val="75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1">
                    <a:lumMod val="40000"/>
                    <a:lumOff val="60000"/>
                  </a:schemeClr>
                </a:solidFill>
                <a:latin typeface="+mn-lt"/>
              </a:rPr>
              <a:t>Bank Drafts</a:t>
            </a:r>
          </a:p>
        </p:txBody>
      </p:sp>
      <p:sp>
        <p:nvSpPr>
          <p:cNvPr id="327689" name="Rectangle 9"/>
          <p:cNvSpPr>
            <a:spLocks noChangeArrowheads="1"/>
          </p:cNvSpPr>
          <p:nvPr/>
        </p:nvSpPr>
        <p:spPr bwMode="auto">
          <a:xfrm>
            <a:off x="4648200" y="4876800"/>
            <a:ext cx="2444750" cy="1101725"/>
          </a:xfrm>
          <a:prstGeom prst="rect">
            <a:avLst/>
          </a:prstGeom>
          <a:solidFill>
            <a:schemeClr val="accent6">
              <a:lumMod val="40000"/>
              <a:lumOff val="6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6">
                    <a:lumMod val="50000"/>
                  </a:schemeClr>
                </a:solidFill>
                <a:latin typeface="+mn-lt"/>
              </a:rPr>
              <a:t>Certificates of Deposit</a:t>
            </a:r>
          </a:p>
        </p:txBody>
      </p:sp>
      <p:sp>
        <p:nvSpPr>
          <p:cNvPr id="327690" name="Rectangle 10"/>
          <p:cNvSpPr>
            <a:spLocks noChangeArrowheads="1"/>
          </p:cNvSpPr>
          <p:nvPr/>
        </p:nvSpPr>
        <p:spPr bwMode="auto">
          <a:xfrm>
            <a:off x="5867400" y="6096000"/>
            <a:ext cx="2473325" cy="582613"/>
          </a:xfrm>
          <a:prstGeom prst="rect">
            <a:avLst/>
          </a:prstGeom>
          <a:solidFill>
            <a:schemeClr val="accent6">
              <a:lumMod val="40000"/>
              <a:lumOff val="6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6">
                    <a:lumMod val="50000"/>
                  </a:schemeClr>
                </a:solidFill>
                <a:latin typeface="+mn-lt"/>
              </a:rPr>
              <a:t>T-Bills</a:t>
            </a:r>
          </a:p>
        </p:txBody>
      </p:sp>
      <p:sp>
        <p:nvSpPr>
          <p:cNvPr id="5325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BA8A6C14-F83F-4FEF-BAD4-7FDE51CE638C}" type="slidenum">
              <a:rPr lang="en-US"/>
              <a:pPr fontAlgn="base">
                <a:spcBef>
                  <a:spcPct val="0"/>
                </a:spcBef>
                <a:spcAft>
                  <a:spcPct val="0"/>
                </a:spcAft>
              </a:pPr>
              <a:t>21</a:t>
            </a:fld>
            <a:endParaRPr lang="en-US"/>
          </a:p>
        </p:txBody>
      </p:sp>
      <p:grpSp>
        <p:nvGrpSpPr>
          <p:cNvPr id="15" name="Group 13"/>
          <p:cNvGrpSpPr>
            <a:grpSpLocks/>
          </p:cNvGrpSpPr>
          <p:nvPr/>
        </p:nvGrpSpPr>
        <p:grpSpPr bwMode="auto">
          <a:xfrm>
            <a:off x="228600" y="4421188"/>
            <a:ext cx="4102100" cy="2208212"/>
            <a:chOff x="1588" y="1400"/>
            <a:chExt cx="2584" cy="1391"/>
          </a:xfrm>
        </p:grpSpPr>
        <p:sp>
          <p:nvSpPr>
            <p:cNvPr id="16" name="AutoShape 4"/>
            <p:cNvSpPr>
              <a:spLocks noChangeArrowheads="1"/>
            </p:cNvSpPr>
            <p:nvPr/>
          </p:nvSpPr>
          <p:spPr bwMode="auto">
            <a:xfrm>
              <a:off x="1588" y="1400"/>
              <a:ext cx="2584" cy="1391"/>
            </a:xfrm>
            <a:prstGeom prst="star16">
              <a:avLst>
                <a:gd name="adj" fmla="val 37500"/>
              </a:avLst>
            </a:prstGeom>
            <a:solidFill>
              <a:srgbClr val="FFFFCC"/>
            </a:solidFill>
            <a:ln w="12700">
              <a:solidFill>
                <a:schemeClr val="tx1"/>
              </a:solidFill>
              <a:miter lim="800000"/>
              <a:headEnd/>
              <a:tailEnd/>
            </a:ln>
            <a:effectLst>
              <a:outerShdw dist="107763" dir="2700000" algn="ctr" rotWithShape="0">
                <a:schemeClr val="tx1"/>
              </a:outerShdw>
            </a:effectLst>
          </p:spPr>
          <p:txBody>
            <a:bodyPr wrap="none" anchor="ctr"/>
            <a:lstStyle/>
            <a:p>
              <a:pPr fontAlgn="auto">
                <a:spcBef>
                  <a:spcPts val="0"/>
                </a:spcBef>
                <a:spcAft>
                  <a:spcPts val="0"/>
                </a:spcAft>
                <a:defRPr/>
              </a:pPr>
              <a:endParaRPr lang="en-US" dirty="0">
                <a:latin typeface="+mn-lt"/>
                <a:cs typeface="Arial" pitchFamily="34" charset="0"/>
              </a:endParaRPr>
            </a:p>
          </p:txBody>
        </p:sp>
        <p:sp>
          <p:nvSpPr>
            <p:cNvPr id="53260" name="Rectangle 5"/>
            <p:cNvSpPr>
              <a:spLocks noChangeArrowheads="1"/>
            </p:cNvSpPr>
            <p:nvPr/>
          </p:nvSpPr>
          <p:spPr bwMode="auto">
            <a:xfrm>
              <a:off x="1941" y="1687"/>
              <a:ext cx="1878" cy="75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600" b="1"/>
                <a:t>Cash Equivalents</a:t>
              </a:r>
            </a:p>
          </p:txBody>
        </p:sp>
      </p:grpSp>
      <p:sp>
        <p:nvSpPr>
          <p:cNvPr id="18" name="Rectangle 6"/>
          <p:cNvSpPr>
            <a:spLocks noChangeArrowheads="1"/>
          </p:cNvSpPr>
          <p:nvPr/>
        </p:nvSpPr>
        <p:spPr bwMode="auto">
          <a:xfrm>
            <a:off x="4191000" y="1600200"/>
            <a:ext cx="1981200" cy="582613"/>
          </a:xfrm>
          <a:prstGeom prst="rect">
            <a:avLst/>
          </a:prstGeom>
          <a:solidFill>
            <a:schemeClr val="accent6">
              <a:lumMod val="75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3200" b="1" dirty="0">
                <a:solidFill>
                  <a:schemeClr val="accent1">
                    <a:lumMod val="40000"/>
                    <a:lumOff val="60000"/>
                  </a:schemeClr>
                </a:solidFill>
                <a:latin typeface="+mn-lt"/>
              </a:rPr>
              <a:t>Money</a:t>
            </a:r>
            <a:endParaRPr lang="en-US" sz="3200" b="1" dirty="0">
              <a:solidFill>
                <a:schemeClr val="accent1">
                  <a:lumMod val="40000"/>
                  <a:lumOff val="60000"/>
                </a:schemeClr>
              </a:solidFill>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27687"/>
                                        </p:tgtEl>
                                        <p:attrNameLst>
                                          <p:attrName>style.visibility</p:attrName>
                                        </p:attrNameLst>
                                      </p:cBhvr>
                                      <p:to>
                                        <p:strVal val="visible"/>
                                      </p:to>
                                    </p:set>
                                    <p:anim calcmode="lin" valueType="num">
                                      <p:cBhvr>
                                        <p:cTn id="17" dur="500" fill="hold"/>
                                        <p:tgtEl>
                                          <p:spTgt spid="327687"/>
                                        </p:tgtEl>
                                        <p:attrNameLst>
                                          <p:attrName>ppt_w</p:attrName>
                                        </p:attrNameLst>
                                      </p:cBhvr>
                                      <p:tavLst>
                                        <p:tav tm="0">
                                          <p:val>
                                            <p:fltVal val="0"/>
                                          </p:val>
                                        </p:tav>
                                        <p:tav tm="100000">
                                          <p:val>
                                            <p:strVal val="#ppt_w"/>
                                          </p:val>
                                        </p:tav>
                                      </p:tavLst>
                                    </p:anim>
                                    <p:anim calcmode="lin" valueType="num">
                                      <p:cBhvr>
                                        <p:cTn id="18" dur="500" fill="hold"/>
                                        <p:tgtEl>
                                          <p:spTgt spid="32768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27686"/>
                                        </p:tgtEl>
                                        <p:attrNameLst>
                                          <p:attrName>style.visibility</p:attrName>
                                        </p:attrNameLst>
                                      </p:cBhvr>
                                      <p:to>
                                        <p:strVal val="visible"/>
                                      </p:to>
                                    </p:set>
                                    <p:anim calcmode="lin" valueType="num">
                                      <p:cBhvr>
                                        <p:cTn id="22" dur="500" fill="hold"/>
                                        <p:tgtEl>
                                          <p:spTgt spid="327686"/>
                                        </p:tgtEl>
                                        <p:attrNameLst>
                                          <p:attrName>ppt_w</p:attrName>
                                        </p:attrNameLst>
                                      </p:cBhvr>
                                      <p:tavLst>
                                        <p:tav tm="0">
                                          <p:val>
                                            <p:fltVal val="0"/>
                                          </p:val>
                                        </p:tav>
                                        <p:tav tm="100000">
                                          <p:val>
                                            <p:strVal val="#ppt_w"/>
                                          </p:val>
                                        </p:tav>
                                      </p:tavLst>
                                    </p:anim>
                                    <p:anim calcmode="lin" valueType="num">
                                      <p:cBhvr>
                                        <p:cTn id="23" dur="500" fill="hold"/>
                                        <p:tgtEl>
                                          <p:spTgt spid="32768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27688"/>
                                        </p:tgtEl>
                                        <p:attrNameLst>
                                          <p:attrName>style.visibility</p:attrName>
                                        </p:attrNameLst>
                                      </p:cBhvr>
                                      <p:to>
                                        <p:strVal val="visible"/>
                                      </p:to>
                                    </p:set>
                                    <p:anim calcmode="lin" valueType="num">
                                      <p:cBhvr>
                                        <p:cTn id="27" dur="500" fill="hold"/>
                                        <p:tgtEl>
                                          <p:spTgt spid="327688"/>
                                        </p:tgtEl>
                                        <p:attrNameLst>
                                          <p:attrName>ppt_w</p:attrName>
                                        </p:attrNameLst>
                                      </p:cBhvr>
                                      <p:tavLst>
                                        <p:tav tm="0">
                                          <p:val>
                                            <p:fltVal val="0"/>
                                          </p:val>
                                        </p:tav>
                                        <p:tav tm="100000">
                                          <p:val>
                                            <p:strVal val="#ppt_w"/>
                                          </p:val>
                                        </p:tav>
                                      </p:tavLst>
                                    </p:anim>
                                    <p:anim calcmode="lin" valueType="num">
                                      <p:cBhvr>
                                        <p:cTn id="28" dur="500" fill="hold"/>
                                        <p:tgtEl>
                                          <p:spTgt spid="32768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27689"/>
                                        </p:tgtEl>
                                        <p:attrNameLst>
                                          <p:attrName>style.visibility</p:attrName>
                                        </p:attrNameLst>
                                      </p:cBhvr>
                                      <p:to>
                                        <p:strVal val="visible"/>
                                      </p:to>
                                    </p:set>
                                    <p:anim calcmode="lin" valueType="num">
                                      <p:cBhvr>
                                        <p:cTn id="37" dur="500" fill="hold"/>
                                        <p:tgtEl>
                                          <p:spTgt spid="327689"/>
                                        </p:tgtEl>
                                        <p:attrNameLst>
                                          <p:attrName>ppt_w</p:attrName>
                                        </p:attrNameLst>
                                      </p:cBhvr>
                                      <p:tavLst>
                                        <p:tav tm="0">
                                          <p:val>
                                            <p:fltVal val="0"/>
                                          </p:val>
                                        </p:tav>
                                        <p:tav tm="100000">
                                          <p:val>
                                            <p:strVal val="#ppt_w"/>
                                          </p:val>
                                        </p:tav>
                                      </p:tavLst>
                                    </p:anim>
                                    <p:anim calcmode="lin" valueType="num">
                                      <p:cBhvr>
                                        <p:cTn id="38" dur="500" fill="hold"/>
                                        <p:tgtEl>
                                          <p:spTgt spid="327689"/>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27690"/>
                                        </p:tgtEl>
                                        <p:attrNameLst>
                                          <p:attrName>style.visibility</p:attrName>
                                        </p:attrNameLst>
                                      </p:cBhvr>
                                      <p:to>
                                        <p:strVal val="visible"/>
                                      </p:to>
                                    </p:set>
                                    <p:anim calcmode="lin" valueType="num">
                                      <p:cBhvr>
                                        <p:cTn id="42" dur="500" fill="hold"/>
                                        <p:tgtEl>
                                          <p:spTgt spid="327690"/>
                                        </p:tgtEl>
                                        <p:attrNameLst>
                                          <p:attrName>ppt_w</p:attrName>
                                        </p:attrNameLst>
                                      </p:cBhvr>
                                      <p:tavLst>
                                        <p:tav tm="0">
                                          <p:val>
                                            <p:fltVal val="0"/>
                                          </p:val>
                                        </p:tav>
                                        <p:tav tm="100000">
                                          <p:val>
                                            <p:strVal val="#ppt_w"/>
                                          </p:val>
                                        </p:tav>
                                      </p:tavLst>
                                    </p:anim>
                                    <p:anim calcmode="lin" valueType="num">
                                      <p:cBhvr>
                                        <p:cTn id="43" dur="500" fill="hold"/>
                                        <p:tgtEl>
                                          <p:spTgt spid="3276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animBg="1" autoUpdateAnimBg="0"/>
      <p:bldP spid="327687" grpId="0" animBg="1" autoUpdateAnimBg="0"/>
      <p:bldP spid="327688" grpId="0" animBg="1" autoUpdateAnimBg="0"/>
      <p:bldP spid="327689" grpId="0" animBg="1" autoUpdateAnimBg="0"/>
      <p:bldP spid="327690" grpId="0" animBg="1" autoUpdateAnimBg="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12148812-97ED-4D9A-B867-EB1A1B528318}" type="slidenum">
              <a:rPr lang="en-US"/>
              <a:pPr fontAlgn="base">
                <a:spcBef>
                  <a:spcPct val="0"/>
                </a:spcBef>
                <a:spcAft>
                  <a:spcPct val="0"/>
                </a:spcAft>
              </a:pPr>
              <a:t>22</a:t>
            </a:fld>
            <a:endParaRPr lang="en-US"/>
          </a:p>
        </p:txBody>
      </p:sp>
      <p:sp>
        <p:nvSpPr>
          <p:cNvPr id="7" name="Rectangle 1029"/>
          <p:cNvSpPr txBox="1">
            <a:spLocks noChangeArrowheads="1"/>
          </p:cNvSpPr>
          <p:nvPr/>
        </p:nvSpPr>
        <p:spPr>
          <a:xfrm>
            <a:off x="457200" y="152400"/>
            <a:ext cx="8382000" cy="1371600"/>
          </a:xfrm>
          <a:prstGeom prst="rect">
            <a:avLst/>
          </a:prstGeom>
          <a:noFill/>
        </p:spPr>
        <p:txBody>
          <a:bodyPr anchor="b">
            <a:normAutofit/>
          </a:bodyPr>
          <a:lstStyle/>
          <a:p>
            <a:pPr fontAlgn="auto">
              <a:spcAft>
                <a:spcPts val="0"/>
              </a:spcAft>
              <a:defRPr/>
            </a:pPr>
            <a:r>
              <a:rPr lang="en-US" sz="3600" cap="all" spc="-60" dirty="0">
                <a:latin typeface="+mn-lt"/>
                <a:ea typeface="+mj-ea"/>
                <a:cs typeface="+mj-cs"/>
              </a:rPr>
              <a:t>Cash management</a:t>
            </a:r>
          </a:p>
        </p:txBody>
      </p:sp>
      <p:sp>
        <p:nvSpPr>
          <p:cNvPr id="5" name="Rectangle 4"/>
          <p:cNvSpPr/>
          <p:nvPr/>
        </p:nvSpPr>
        <p:spPr>
          <a:xfrm>
            <a:off x="1219200" y="1828800"/>
            <a:ext cx="69342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accent1">
                    <a:lumMod val="50000"/>
                  </a:schemeClr>
                </a:solidFill>
              </a:rPr>
              <a:t>Cash Management Procedures</a:t>
            </a:r>
            <a:endParaRPr lang="en-US" sz="2400" dirty="0">
              <a:solidFill>
                <a:schemeClr val="accent1">
                  <a:lumMod val="50000"/>
                </a:schemeClr>
              </a:solidFill>
            </a:endParaRPr>
          </a:p>
        </p:txBody>
      </p:sp>
      <p:sp>
        <p:nvSpPr>
          <p:cNvPr id="8" name="Oval 7"/>
          <p:cNvSpPr/>
          <p:nvPr/>
        </p:nvSpPr>
        <p:spPr>
          <a:xfrm>
            <a:off x="381000" y="2667000"/>
            <a:ext cx="4114800" cy="1905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Accurate accounting so that reports of cash flows and balances may be prepared.</a:t>
            </a:r>
            <a:endParaRPr lang="en-US" sz="2000" dirty="0"/>
          </a:p>
        </p:txBody>
      </p:sp>
      <p:sp>
        <p:nvSpPr>
          <p:cNvPr id="9" name="Oval 8"/>
          <p:cNvSpPr/>
          <p:nvPr/>
        </p:nvSpPr>
        <p:spPr>
          <a:xfrm>
            <a:off x="4572000" y="2971800"/>
            <a:ext cx="4191000" cy="2362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Controls to ensure </a:t>
            </a:r>
          </a:p>
          <a:p>
            <a:pPr algn="ctr" fontAlgn="auto">
              <a:spcBef>
                <a:spcPts val="0"/>
              </a:spcBef>
              <a:spcAft>
                <a:spcPts val="0"/>
              </a:spcAft>
              <a:defRPr/>
            </a:pPr>
            <a:r>
              <a:rPr lang="en-US" sz="2000" dirty="0">
                <a:solidFill>
                  <a:schemeClr val="tx1"/>
                </a:solidFill>
              </a:rPr>
              <a:t>that enough cash is available to meet current operating needs, maturing liabilities, and unexpected emergencies.</a:t>
            </a:r>
            <a:endParaRPr lang="en-US" sz="2000" dirty="0"/>
          </a:p>
        </p:txBody>
      </p:sp>
      <p:sp>
        <p:nvSpPr>
          <p:cNvPr id="10" name="Oval 9"/>
          <p:cNvSpPr/>
          <p:nvPr/>
        </p:nvSpPr>
        <p:spPr>
          <a:xfrm>
            <a:off x="1600200" y="4784725"/>
            <a:ext cx="4114800" cy="19050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Prevention of the accumulation of excess amounts of idle cash.</a:t>
            </a:r>
            <a:endParaRPr lang="en-US" sz="20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childTnLst>
                          </p:cTn>
                        </p:par>
                        <p:par>
                          <p:cTn id="12" fill="hold">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4"/>
          <p:cNvGrpSpPr>
            <a:grpSpLocks/>
          </p:cNvGrpSpPr>
          <p:nvPr/>
        </p:nvGrpSpPr>
        <p:grpSpPr bwMode="auto">
          <a:xfrm>
            <a:off x="6873240" y="2168522"/>
            <a:ext cx="2076450" cy="2827337"/>
            <a:chOff x="462" y="1865"/>
            <a:chExt cx="1308" cy="1781"/>
          </a:xfrm>
          <a:solidFill>
            <a:schemeClr val="accent1">
              <a:lumMod val="60000"/>
              <a:lumOff val="40000"/>
            </a:schemeClr>
          </a:solidFill>
        </p:grpSpPr>
        <p:sp>
          <p:nvSpPr>
            <p:cNvPr id="32" name="Rectangle 5"/>
            <p:cNvSpPr>
              <a:spLocks noChangeArrowheads="1"/>
            </p:cNvSpPr>
            <p:nvPr/>
          </p:nvSpPr>
          <p:spPr bwMode="auto">
            <a:xfrm>
              <a:off x="462" y="2310"/>
              <a:ext cx="1308" cy="1336"/>
            </a:xfrm>
            <a:prstGeom prst="rect">
              <a:avLst/>
            </a:prstGeom>
            <a:solidFill>
              <a:schemeClr val="accent1">
                <a:lumMod val="40000"/>
                <a:lumOff val="6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dirty="0">
                  <a:latin typeface="+mn-lt"/>
                </a:rPr>
                <a:t>Provide reasonable assurance on the compliance with laws and regulations.</a:t>
              </a:r>
              <a:endParaRPr lang="en-US" sz="2200" dirty="0">
                <a:latin typeface="+mn-lt"/>
              </a:endParaRPr>
            </a:p>
          </p:txBody>
        </p:sp>
        <p:sp>
          <p:nvSpPr>
            <p:cNvPr id="33" name="Line 6"/>
            <p:cNvSpPr>
              <a:spLocks noChangeShapeType="1"/>
            </p:cNvSpPr>
            <p:nvPr/>
          </p:nvSpPr>
          <p:spPr bwMode="auto">
            <a:xfrm>
              <a:off x="1104" y="1865"/>
              <a:ext cx="0" cy="432"/>
            </a:xfrm>
            <a:prstGeom prst="line">
              <a:avLst/>
            </a:prstGeom>
            <a:grpFill/>
            <a:ln w="76200">
              <a:solidFill>
                <a:schemeClr val="tx1"/>
              </a:solidFill>
              <a:round/>
              <a:headEnd/>
              <a:tailEnd type="triangle" w="med" len="med"/>
            </a:ln>
          </p:spPr>
          <p:txBody>
            <a:bodyPr wrap="none" anchor="ctr"/>
            <a:lstStyle/>
            <a:p>
              <a:pPr fontAlgn="auto">
                <a:spcBef>
                  <a:spcPts val="0"/>
                </a:spcBef>
                <a:spcAft>
                  <a:spcPts val="0"/>
                </a:spcAft>
                <a:defRPr/>
              </a:pPr>
              <a:endParaRPr lang="en-US" dirty="0">
                <a:latin typeface="+mn-lt"/>
              </a:endParaRPr>
            </a:p>
          </p:txBody>
        </p:sp>
      </p:grpSp>
      <p:sp>
        <p:nvSpPr>
          <p:cNvPr id="40962" name="Rectangle 14"/>
          <p:cNvSpPr>
            <a:spLocks noGrp="1" noChangeArrowheads="1"/>
          </p:cNvSpPr>
          <p:nvPr>
            <p:ph type="title"/>
          </p:nvPr>
        </p:nvSpPr>
        <p:spPr/>
        <p:txBody>
          <a:bodyPr/>
          <a:lstStyle/>
          <a:p>
            <a:pPr fontAlgn="auto">
              <a:spcAft>
                <a:spcPts val="0"/>
              </a:spcAft>
              <a:defRPr/>
            </a:pPr>
            <a:r>
              <a:rPr lang="en-US" dirty="0" smtClean="0"/>
              <a:t>Internal Control of Cash</a:t>
            </a:r>
          </a:p>
        </p:txBody>
      </p:sp>
      <p:sp>
        <p:nvSpPr>
          <p:cNvPr id="329731" name="Rectangle 3"/>
          <p:cNvSpPr>
            <a:spLocks noChangeArrowheads="1"/>
          </p:cNvSpPr>
          <p:nvPr/>
        </p:nvSpPr>
        <p:spPr bwMode="auto">
          <a:xfrm>
            <a:off x="533400" y="5791200"/>
            <a:ext cx="7966075" cy="458788"/>
          </a:xfrm>
          <a:prstGeom prst="rect">
            <a:avLst/>
          </a:prstGeom>
          <a:solidFill>
            <a:schemeClr val="accent2">
              <a:lumMod val="40000"/>
              <a:lumOff val="60000"/>
            </a:schemeClr>
          </a:solidFill>
          <a:ln w="25400">
            <a:solidFill>
              <a:srgbClr val="000000"/>
            </a:solidFill>
            <a:miter lim="800000"/>
            <a:headEnd/>
            <a:tailEnd/>
          </a:ln>
          <a:effectLst>
            <a:outerShdw dist="71842" dir="2700000" algn="ctr" rotWithShape="0">
              <a:schemeClr val="tx1"/>
            </a:outerShdw>
          </a:effectLst>
        </p:spPr>
        <p:txBody>
          <a:bodyPr lIns="90488" tIns="44450" rIns="90488" bIns="44450">
            <a:spAutoFit/>
          </a:bodyPr>
          <a:lstStyle/>
          <a:p>
            <a:pPr algn="ctr" eaLnBrk="0" fontAlgn="auto" hangingPunct="0">
              <a:spcBef>
                <a:spcPct val="100000"/>
              </a:spcBef>
              <a:spcAft>
                <a:spcPts val="0"/>
              </a:spcAft>
              <a:defRPr/>
            </a:pPr>
            <a:r>
              <a:rPr lang="en-US" sz="2400" dirty="0">
                <a:solidFill>
                  <a:srgbClr val="C00000"/>
                </a:solidFill>
                <a:latin typeface="+mn-lt"/>
                <a:cs typeface="Arial" pitchFamily="34" charset="0"/>
              </a:rPr>
              <a:t>Cash</a:t>
            </a:r>
            <a:r>
              <a:rPr lang="en-US" sz="2400" dirty="0">
                <a:solidFill>
                  <a:srgbClr val="037C03"/>
                </a:solidFill>
                <a:latin typeface="+mn-lt"/>
                <a:cs typeface="Arial" pitchFamily="34" charset="0"/>
              </a:rPr>
              <a:t> </a:t>
            </a:r>
            <a:r>
              <a:rPr lang="en-US" sz="2400" dirty="0">
                <a:solidFill>
                  <a:srgbClr val="000000"/>
                </a:solidFill>
                <a:latin typeface="+mn-lt"/>
                <a:cs typeface="Arial" pitchFamily="34" charset="0"/>
              </a:rPr>
              <a:t>is the asset most </a:t>
            </a:r>
            <a:r>
              <a:rPr lang="en-US" sz="2400" dirty="0">
                <a:solidFill>
                  <a:srgbClr val="000000"/>
                </a:solidFill>
                <a:latin typeface="+mn-lt"/>
                <a:cs typeface="Arial" pitchFamily="34" charset="0"/>
              </a:rPr>
              <a:t>vulnerable to </a:t>
            </a:r>
            <a:r>
              <a:rPr lang="en-US" sz="2400" dirty="0">
                <a:solidFill>
                  <a:srgbClr val="000000"/>
                </a:solidFill>
                <a:latin typeface="+mn-lt"/>
                <a:cs typeface="Arial" pitchFamily="34" charset="0"/>
              </a:rPr>
              <a:t>theft and fraud.</a:t>
            </a:r>
          </a:p>
        </p:txBody>
      </p:sp>
      <p:grpSp>
        <p:nvGrpSpPr>
          <p:cNvPr id="2" name="Group 4"/>
          <p:cNvGrpSpPr>
            <a:grpSpLocks/>
          </p:cNvGrpSpPr>
          <p:nvPr/>
        </p:nvGrpSpPr>
        <p:grpSpPr bwMode="auto">
          <a:xfrm>
            <a:off x="4663440" y="2168524"/>
            <a:ext cx="2076450" cy="3165476"/>
            <a:chOff x="462" y="1865"/>
            <a:chExt cx="1308" cy="1994"/>
          </a:xfrm>
          <a:solidFill>
            <a:schemeClr val="accent1">
              <a:lumMod val="60000"/>
              <a:lumOff val="40000"/>
            </a:schemeClr>
          </a:solidFill>
        </p:grpSpPr>
        <p:sp>
          <p:nvSpPr>
            <p:cNvPr id="39964" name="Rectangle 5"/>
            <p:cNvSpPr>
              <a:spLocks noChangeArrowheads="1"/>
            </p:cNvSpPr>
            <p:nvPr/>
          </p:nvSpPr>
          <p:spPr bwMode="auto">
            <a:xfrm>
              <a:off x="462" y="2310"/>
              <a:ext cx="1308" cy="1549"/>
            </a:xfrm>
            <a:prstGeom prst="rect">
              <a:avLst/>
            </a:prstGeom>
            <a:solidFill>
              <a:schemeClr val="accent1">
                <a:lumMod val="40000"/>
                <a:lumOff val="6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dirty="0">
                  <a:latin typeface="+mn-lt"/>
                </a:rPr>
                <a:t>Provide reasonable assurance on the effectiveness and efficiency of operations.</a:t>
              </a:r>
              <a:endParaRPr lang="en-US" sz="2200" dirty="0">
                <a:latin typeface="+mn-lt"/>
              </a:endParaRPr>
            </a:p>
          </p:txBody>
        </p:sp>
        <p:sp>
          <p:nvSpPr>
            <p:cNvPr id="39965" name="Line 6"/>
            <p:cNvSpPr>
              <a:spLocks noChangeShapeType="1"/>
            </p:cNvSpPr>
            <p:nvPr/>
          </p:nvSpPr>
          <p:spPr bwMode="auto">
            <a:xfrm>
              <a:off x="1104" y="1865"/>
              <a:ext cx="0" cy="432"/>
            </a:xfrm>
            <a:prstGeom prst="line">
              <a:avLst/>
            </a:prstGeom>
            <a:grpFill/>
            <a:ln w="76200">
              <a:solidFill>
                <a:schemeClr val="tx1"/>
              </a:solidFill>
              <a:round/>
              <a:headEnd/>
              <a:tailEnd type="triangle" w="med" len="med"/>
            </a:ln>
          </p:spPr>
          <p:txBody>
            <a:bodyPr wrap="none" anchor="ctr"/>
            <a:lstStyle/>
            <a:p>
              <a:pPr fontAlgn="auto">
                <a:spcBef>
                  <a:spcPts val="0"/>
                </a:spcBef>
                <a:spcAft>
                  <a:spcPts val="0"/>
                </a:spcAft>
                <a:defRPr/>
              </a:pPr>
              <a:endParaRPr lang="en-US" dirty="0">
                <a:latin typeface="+mn-lt"/>
              </a:endParaRPr>
            </a:p>
          </p:txBody>
        </p:sp>
      </p:grpSp>
      <p:grpSp>
        <p:nvGrpSpPr>
          <p:cNvPr id="3" name="Group 7"/>
          <p:cNvGrpSpPr>
            <a:grpSpLocks/>
          </p:cNvGrpSpPr>
          <p:nvPr/>
        </p:nvGrpSpPr>
        <p:grpSpPr bwMode="auto">
          <a:xfrm>
            <a:off x="2305367" y="2168523"/>
            <a:ext cx="2220913" cy="2811463"/>
            <a:chOff x="4112" y="1865"/>
            <a:chExt cx="1399" cy="1771"/>
          </a:xfrm>
          <a:solidFill>
            <a:schemeClr val="accent1">
              <a:lumMod val="60000"/>
              <a:lumOff val="40000"/>
            </a:schemeClr>
          </a:solidFill>
        </p:grpSpPr>
        <p:sp>
          <p:nvSpPr>
            <p:cNvPr id="39962" name="Rectangle 8"/>
            <p:cNvSpPr>
              <a:spLocks noChangeArrowheads="1"/>
            </p:cNvSpPr>
            <p:nvPr/>
          </p:nvSpPr>
          <p:spPr bwMode="auto">
            <a:xfrm>
              <a:off x="4112" y="2300"/>
              <a:ext cx="1399" cy="1336"/>
            </a:xfrm>
            <a:prstGeom prst="rect">
              <a:avLst/>
            </a:prstGeom>
            <a:solidFill>
              <a:schemeClr val="accent1">
                <a:lumMod val="40000"/>
                <a:lumOff val="60000"/>
              </a:schemeClr>
            </a:solid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dirty="0">
                  <a:latin typeface="+mn-lt"/>
                </a:rPr>
                <a:t>Provide reasonable assurance on the reliability of </a:t>
              </a:r>
              <a:r>
                <a:rPr lang="en-US" sz="2200" dirty="0">
                  <a:latin typeface="+mn-lt"/>
                </a:rPr>
                <a:t>financial records.</a:t>
              </a:r>
            </a:p>
          </p:txBody>
        </p:sp>
        <p:sp>
          <p:nvSpPr>
            <p:cNvPr id="39963" name="Line 9"/>
            <p:cNvSpPr>
              <a:spLocks noChangeShapeType="1"/>
            </p:cNvSpPr>
            <p:nvPr/>
          </p:nvSpPr>
          <p:spPr bwMode="auto">
            <a:xfrm>
              <a:off x="4800" y="1865"/>
              <a:ext cx="0" cy="432"/>
            </a:xfrm>
            <a:prstGeom prst="line">
              <a:avLst/>
            </a:prstGeom>
            <a:grpFill/>
            <a:ln w="76200">
              <a:solidFill>
                <a:schemeClr val="tx1"/>
              </a:solidFill>
              <a:round/>
              <a:headEnd/>
              <a:tailEnd type="triangle" w="med" len="med"/>
            </a:ln>
          </p:spPr>
          <p:txBody>
            <a:bodyPr wrap="none" anchor="ctr"/>
            <a:lstStyle/>
            <a:p>
              <a:pPr fontAlgn="auto">
                <a:spcBef>
                  <a:spcPts val="0"/>
                </a:spcBef>
                <a:spcAft>
                  <a:spcPts val="0"/>
                </a:spcAft>
                <a:defRPr/>
              </a:pPr>
              <a:endParaRPr lang="en-US" dirty="0">
                <a:latin typeface="+mn-lt"/>
              </a:endParaRPr>
            </a:p>
          </p:txBody>
        </p:sp>
      </p:grpSp>
      <p:grpSp>
        <p:nvGrpSpPr>
          <p:cNvPr id="4" name="Group 10"/>
          <p:cNvGrpSpPr>
            <a:grpSpLocks/>
          </p:cNvGrpSpPr>
          <p:nvPr/>
        </p:nvGrpSpPr>
        <p:grpSpPr bwMode="auto">
          <a:xfrm>
            <a:off x="91440" y="2168523"/>
            <a:ext cx="2076450" cy="1473200"/>
            <a:chOff x="2331" y="1865"/>
            <a:chExt cx="1308" cy="928"/>
          </a:xfrm>
          <a:solidFill>
            <a:schemeClr val="accent1">
              <a:lumMod val="40000"/>
              <a:lumOff val="60000"/>
            </a:schemeClr>
          </a:solidFill>
        </p:grpSpPr>
        <p:sp>
          <p:nvSpPr>
            <p:cNvPr id="39960" name="Rectangle 11"/>
            <p:cNvSpPr>
              <a:spLocks noChangeArrowheads="1"/>
            </p:cNvSpPr>
            <p:nvPr/>
          </p:nvSpPr>
          <p:spPr bwMode="auto">
            <a:xfrm>
              <a:off x="2331" y="2310"/>
              <a:ext cx="1308" cy="483"/>
            </a:xfrm>
            <a:prstGeom prst="rect">
              <a:avLst/>
            </a:prstGeom>
            <a:grpFill/>
            <a:ln w="38100" cmpd="dbl">
              <a:solidFill>
                <a:schemeClr val="tx1"/>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200" dirty="0">
                  <a:latin typeface="+mn-lt"/>
                </a:rPr>
                <a:t>Safeguard assets.</a:t>
              </a:r>
            </a:p>
          </p:txBody>
        </p:sp>
        <p:sp>
          <p:nvSpPr>
            <p:cNvPr id="39961" name="Line 12"/>
            <p:cNvSpPr>
              <a:spLocks noChangeShapeType="1"/>
            </p:cNvSpPr>
            <p:nvPr/>
          </p:nvSpPr>
          <p:spPr bwMode="auto">
            <a:xfrm>
              <a:off x="2976" y="1865"/>
              <a:ext cx="0" cy="432"/>
            </a:xfrm>
            <a:prstGeom prst="line">
              <a:avLst/>
            </a:prstGeom>
            <a:grpFill/>
            <a:ln w="76200">
              <a:solidFill>
                <a:schemeClr val="tx1"/>
              </a:solidFill>
              <a:round/>
              <a:headEnd/>
              <a:tailEnd type="triangle" w="med" len="med"/>
            </a:ln>
          </p:spPr>
          <p:txBody>
            <a:bodyPr wrap="none" anchor="ctr"/>
            <a:lstStyle/>
            <a:p>
              <a:pPr fontAlgn="auto">
                <a:spcBef>
                  <a:spcPts val="0"/>
                </a:spcBef>
                <a:spcAft>
                  <a:spcPts val="0"/>
                </a:spcAft>
                <a:defRPr/>
              </a:pPr>
              <a:endParaRPr lang="en-US" dirty="0">
                <a:latin typeface="+mn-lt"/>
              </a:endParaRPr>
            </a:p>
          </p:txBody>
        </p:sp>
      </p:grpSp>
      <p:sp>
        <p:nvSpPr>
          <p:cNvPr id="39943" name="Rectangle 13"/>
          <p:cNvSpPr>
            <a:spLocks noChangeArrowheads="1"/>
          </p:cNvSpPr>
          <p:nvPr/>
        </p:nvSpPr>
        <p:spPr bwMode="auto">
          <a:xfrm>
            <a:off x="152400" y="1879600"/>
            <a:ext cx="8686800" cy="458788"/>
          </a:xfrm>
          <a:prstGeom prst="rect">
            <a:avLst/>
          </a:prstGeom>
          <a:solidFill>
            <a:schemeClr val="accent1">
              <a:lumMod val="40000"/>
              <a:lumOff val="60000"/>
            </a:schemeClr>
          </a:solidFill>
          <a:ln w="57150" cmpd="thinThick">
            <a:solidFill>
              <a:schemeClr val="tx1"/>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2400" dirty="0">
                <a:latin typeface="+mn-lt"/>
              </a:rPr>
              <a:t>Internal control refers to policies and procedures designed to:</a:t>
            </a:r>
          </a:p>
        </p:txBody>
      </p:sp>
      <p:sp>
        <p:nvSpPr>
          <p:cNvPr id="5735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6-23</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ppt_h/2"/>
                                          </p:val>
                                        </p:tav>
                                        <p:tav tm="100000">
                                          <p:val>
                                            <p:strVal val="#ppt_y"/>
                                          </p:val>
                                        </p:tav>
                                      </p:tavLst>
                                    </p:anim>
                                    <p:anim calcmode="lin" valueType="num">
                                      <p:cBhvr>
                                        <p:cTn id="23" dur="500" fill="hold"/>
                                        <p:tgtEl>
                                          <p:spTgt spid="2"/>
                                        </p:tgtEl>
                                        <p:attrNameLst>
                                          <p:attrName>ppt_w</p:attrName>
                                        </p:attrNameLst>
                                      </p:cBhvr>
                                      <p:tavLst>
                                        <p:tav tm="0">
                                          <p:val>
                                            <p:strVal val="#ppt_w"/>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ppt_h/2"/>
                                          </p:val>
                                        </p:tav>
                                        <p:tav tm="100000">
                                          <p:val>
                                            <p:strVal val="#ppt_y"/>
                                          </p:val>
                                        </p:tav>
                                      </p:tavLst>
                                    </p:anim>
                                    <p:anim calcmode="lin" valueType="num">
                                      <p:cBhvr>
                                        <p:cTn id="30" dur="500" fill="hold"/>
                                        <p:tgtEl>
                                          <p:spTgt spid="31"/>
                                        </p:tgtEl>
                                        <p:attrNameLst>
                                          <p:attrName>ppt_w</p:attrName>
                                        </p:attrNameLst>
                                      </p:cBhvr>
                                      <p:tavLst>
                                        <p:tav tm="0">
                                          <p:val>
                                            <p:strVal val="#ppt_w"/>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4" presetClass="entr" presetSubtype="5" fill="hold" grpId="0" nodeType="afterEffect">
                                  <p:stCondLst>
                                    <p:cond delay="0"/>
                                  </p:stCondLst>
                                  <p:childTnLst>
                                    <p:set>
                                      <p:cBhvr>
                                        <p:cTn id="34" dur="1" fill="hold">
                                          <p:stCondLst>
                                            <p:cond delay="0"/>
                                          </p:stCondLst>
                                        </p:cTn>
                                        <p:tgtEl>
                                          <p:spTgt spid="329731"/>
                                        </p:tgtEl>
                                        <p:attrNameLst>
                                          <p:attrName>style.visibility</p:attrName>
                                        </p:attrNameLst>
                                      </p:cBhvr>
                                      <p:to>
                                        <p:strVal val="visible"/>
                                      </p:to>
                                    </p:set>
                                    <p:animEffect transition="in" filter="randombar(vertical)">
                                      <p:cBhvr>
                                        <p:cTn id="35" dur="500"/>
                                        <p:tgtEl>
                                          <p:spTgt spid="329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4"/>
          <p:cNvSpPr>
            <a:spLocks noGrp="1" noChangeArrowheads="1"/>
          </p:cNvSpPr>
          <p:nvPr>
            <p:ph type="title"/>
          </p:nvPr>
        </p:nvSpPr>
        <p:spPr>
          <a:xfrm>
            <a:off x="457200" y="4763"/>
            <a:ext cx="8382000" cy="762000"/>
          </a:xfrm>
        </p:spPr>
        <p:txBody>
          <a:bodyPr/>
          <a:lstStyle/>
          <a:p>
            <a:pPr fontAlgn="auto">
              <a:spcAft>
                <a:spcPts val="0"/>
              </a:spcAft>
              <a:defRPr/>
            </a:pPr>
            <a:r>
              <a:rPr lang="en-US" dirty="0" smtClean="0"/>
              <a:t>Internal Control of Cash</a:t>
            </a:r>
          </a:p>
        </p:txBody>
      </p:sp>
      <p:grpSp>
        <p:nvGrpSpPr>
          <p:cNvPr id="6" name="Group 3"/>
          <p:cNvGrpSpPr>
            <a:grpSpLocks/>
          </p:cNvGrpSpPr>
          <p:nvPr/>
        </p:nvGrpSpPr>
        <p:grpSpPr bwMode="auto">
          <a:xfrm>
            <a:off x="304800" y="1582738"/>
            <a:ext cx="2038350" cy="1104900"/>
            <a:chOff x="260" y="1825"/>
            <a:chExt cx="1949" cy="1272"/>
          </a:xfrm>
        </p:grpSpPr>
        <p:sp>
          <p:nvSpPr>
            <p:cNvPr id="39958" name="Oval 4"/>
            <p:cNvSpPr>
              <a:spLocks noChangeArrowheads="1"/>
            </p:cNvSpPr>
            <p:nvPr/>
          </p:nvSpPr>
          <p:spPr bwMode="auto">
            <a:xfrm>
              <a:off x="260" y="1825"/>
              <a:ext cx="1949" cy="1272"/>
            </a:xfrm>
            <a:prstGeom prst="ellipse">
              <a:avLst/>
            </a:prstGeom>
            <a:solidFill>
              <a:schemeClr val="bg2">
                <a:lumMod val="60000"/>
                <a:lumOff val="40000"/>
              </a:schemeClr>
            </a:solidFill>
            <a:ln w="38100" cmpd="dbl">
              <a:solidFill>
                <a:srgbClr val="000000"/>
              </a:solidFill>
              <a:round/>
              <a:headEnd/>
              <a:tailEnd/>
            </a:ln>
          </p:spPr>
          <p:txBody>
            <a:bodyPr wrap="none" anchor="ctr"/>
            <a:lstStyle/>
            <a:p>
              <a:pPr fontAlgn="auto">
                <a:spcBef>
                  <a:spcPts val="0"/>
                </a:spcBef>
                <a:spcAft>
                  <a:spcPts val="0"/>
                </a:spcAft>
                <a:defRPr/>
              </a:pPr>
              <a:endParaRPr lang="en-US" sz="2400" dirty="0">
                <a:latin typeface="+mn-lt"/>
              </a:endParaRPr>
            </a:p>
          </p:txBody>
        </p:sp>
        <p:sp>
          <p:nvSpPr>
            <p:cNvPr id="59413" name="Rectangle 5"/>
            <p:cNvSpPr>
              <a:spLocks noChangeArrowheads="1"/>
            </p:cNvSpPr>
            <p:nvPr/>
          </p:nvSpPr>
          <p:spPr bwMode="auto">
            <a:xfrm>
              <a:off x="260" y="2016"/>
              <a:ext cx="1894" cy="95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400">
                  <a:solidFill>
                    <a:srgbClr val="000000"/>
                  </a:solidFill>
                </a:rPr>
                <a:t>Separation</a:t>
              </a:r>
              <a:br>
                <a:rPr lang="en-US" sz="2400">
                  <a:solidFill>
                    <a:srgbClr val="000000"/>
                  </a:solidFill>
                </a:rPr>
              </a:br>
              <a:r>
                <a:rPr lang="en-US" sz="2400">
                  <a:solidFill>
                    <a:srgbClr val="000000"/>
                  </a:solidFill>
                </a:rPr>
                <a:t>of Duties</a:t>
              </a:r>
              <a:endParaRPr lang="en-US" sz="2400">
                <a:solidFill>
                  <a:schemeClr val="bg1"/>
                </a:solidFill>
              </a:endParaRPr>
            </a:p>
          </p:txBody>
        </p:sp>
      </p:grpSp>
      <p:sp>
        <p:nvSpPr>
          <p:cNvPr id="40979" name="Rectangle 12"/>
          <p:cNvSpPr>
            <a:spLocks noChangeArrowheads="1"/>
          </p:cNvSpPr>
          <p:nvPr/>
        </p:nvSpPr>
        <p:spPr bwMode="auto">
          <a:xfrm>
            <a:off x="2819400" y="1019175"/>
            <a:ext cx="5791200" cy="704850"/>
          </a:xfrm>
          <a:prstGeom prst="rect">
            <a:avLst/>
          </a:prstGeom>
          <a:solidFill>
            <a:schemeClr val="bg2">
              <a:lumMod val="60000"/>
              <a:lumOff val="40000"/>
            </a:schemeClr>
          </a:solidFill>
          <a:ln w="12700">
            <a:solidFill>
              <a:schemeClr val="accent1">
                <a:lumMod val="50000"/>
              </a:schemeClr>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dirty="0">
                <a:latin typeface="+mn-lt"/>
              </a:rPr>
              <a:t>Separate jobs of receiving cash and disbursing cash.</a:t>
            </a:r>
            <a:endParaRPr lang="en-US" sz="2000" dirty="0">
              <a:latin typeface="+mn-lt"/>
            </a:endParaRPr>
          </a:p>
        </p:txBody>
      </p:sp>
      <p:sp>
        <p:nvSpPr>
          <p:cNvPr id="5939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21C6F932-24C2-4296-8E51-768A1052F433}" type="slidenum">
              <a:rPr lang="en-US"/>
              <a:pPr fontAlgn="base">
                <a:spcBef>
                  <a:spcPct val="0"/>
                </a:spcBef>
                <a:spcAft>
                  <a:spcPct val="0"/>
                </a:spcAft>
              </a:pPr>
              <a:t>24</a:t>
            </a:fld>
            <a:endParaRPr lang="en-US"/>
          </a:p>
        </p:txBody>
      </p:sp>
      <p:sp>
        <p:nvSpPr>
          <p:cNvPr id="34" name="Rectangle 12"/>
          <p:cNvSpPr>
            <a:spLocks noChangeArrowheads="1"/>
          </p:cNvSpPr>
          <p:nvPr/>
        </p:nvSpPr>
        <p:spPr bwMode="auto">
          <a:xfrm>
            <a:off x="2819400" y="1784350"/>
            <a:ext cx="5791200" cy="706438"/>
          </a:xfrm>
          <a:prstGeom prst="rect">
            <a:avLst/>
          </a:prstGeom>
          <a:solidFill>
            <a:schemeClr val="bg2">
              <a:lumMod val="60000"/>
              <a:lumOff val="40000"/>
            </a:schemeClr>
          </a:solidFill>
          <a:ln w="12700">
            <a:solidFill>
              <a:schemeClr val="accent1">
                <a:lumMod val="50000"/>
              </a:schemeClr>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dirty="0">
                <a:latin typeface="+mn-lt"/>
              </a:rPr>
              <a:t>Separate procedures of accounting for cash receipts and cash disbursements.</a:t>
            </a:r>
            <a:endParaRPr lang="en-US" sz="2000" dirty="0">
              <a:latin typeface="+mn-lt"/>
            </a:endParaRPr>
          </a:p>
        </p:txBody>
      </p:sp>
      <p:sp>
        <p:nvSpPr>
          <p:cNvPr id="35" name="Rectangle 12"/>
          <p:cNvSpPr>
            <a:spLocks noChangeArrowheads="1"/>
          </p:cNvSpPr>
          <p:nvPr/>
        </p:nvSpPr>
        <p:spPr bwMode="auto">
          <a:xfrm>
            <a:off x="2819400" y="2554288"/>
            <a:ext cx="5791200" cy="704850"/>
          </a:xfrm>
          <a:prstGeom prst="rect">
            <a:avLst/>
          </a:prstGeom>
          <a:solidFill>
            <a:schemeClr val="bg2">
              <a:lumMod val="60000"/>
              <a:lumOff val="40000"/>
            </a:schemeClr>
          </a:solidFill>
          <a:ln w="12700">
            <a:solidFill>
              <a:schemeClr val="accent1">
                <a:lumMod val="50000"/>
              </a:schemeClr>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dirty="0">
                <a:latin typeface="+mn-lt"/>
              </a:rPr>
              <a:t>Separate the physical handling of cash and all phases of the accounting function.</a:t>
            </a:r>
            <a:endParaRPr lang="en-US" sz="2000" dirty="0">
              <a:latin typeface="+mn-lt"/>
            </a:endParaRPr>
          </a:p>
        </p:txBody>
      </p:sp>
      <p:sp>
        <p:nvSpPr>
          <p:cNvPr id="53" name="Rectangle 12"/>
          <p:cNvSpPr>
            <a:spLocks noChangeArrowheads="1"/>
          </p:cNvSpPr>
          <p:nvPr/>
        </p:nvSpPr>
        <p:spPr bwMode="auto">
          <a:xfrm>
            <a:off x="2819400" y="3381375"/>
            <a:ext cx="5791200" cy="704850"/>
          </a:xfrm>
          <a:prstGeom prst="rect">
            <a:avLst/>
          </a:prstGeom>
          <a:solidFill>
            <a:schemeClr val="accent2">
              <a:lumMod val="20000"/>
              <a:lumOff val="80000"/>
            </a:schemeClr>
          </a:solidFill>
          <a:ln w="12700">
            <a:solidFill>
              <a:schemeClr val="accent1">
                <a:lumMod val="50000"/>
              </a:schemeClr>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dirty="0">
                <a:latin typeface="+mn-lt"/>
              </a:rPr>
              <a:t>Require that all cash receipts be deposited in a bank daily. </a:t>
            </a:r>
            <a:endParaRPr lang="en-US" sz="2000" dirty="0">
              <a:latin typeface="+mn-lt"/>
            </a:endParaRPr>
          </a:p>
        </p:txBody>
      </p:sp>
      <p:sp>
        <p:nvSpPr>
          <p:cNvPr id="56" name="Rectangle 12"/>
          <p:cNvSpPr>
            <a:spLocks noChangeArrowheads="1"/>
          </p:cNvSpPr>
          <p:nvPr/>
        </p:nvSpPr>
        <p:spPr bwMode="auto">
          <a:xfrm>
            <a:off x="2819400" y="4162425"/>
            <a:ext cx="5791200" cy="704850"/>
          </a:xfrm>
          <a:prstGeom prst="rect">
            <a:avLst/>
          </a:prstGeom>
          <a:solidFill>
            <a:schemeClr val="accent2">
              <a:lumMod val="20000"/>
              <a:lumOff val="80000"/>
            </a:schemeClr>
          </a:solidFill>
          <a:ln w="12700">
            <a:solidFill>
              <a:schemeClr val="accent1">
                <a:lumMod val="50000"/>
              </a:schemeClr>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000" dirty="0">
                <a:latin typeface="+mn-lt"/>
              </a:rPr>
              <a:t>Require separate approval of the purchases and the actual cash payments.</a:t>
            </a:r>
            <a:endParaRPr lang="en-US" sz="2000" dirty="0">
              <a:latin typeface="+mn-lt"/>
            </a:endParaRPr>
          </a:p>
        </p:txBody>
      </p:sp>
      <p:sp>
        <p:nvSpPr>
          <p:cNvPr id="57" name="Rectangle 12"/>
          <p:cNvSpPr>
            <a:spLocks noChangeArrowheads="1"/>
          </p:cNvSpPr>
          <p:nvPr/>
        </p:nvSpPr>
        <p:spPr bwMode="auto">
          <a:xfrm>
            <a:off x="2819400" y="4930775"/>
            <a:ext cx="5791200" cy="704850"/>
          </a:xfrm>
          <a:prstGeom prst="rect">
            <a:avLst/>
          </a:prstGeom>
          <a:solidFill>
            <a:schemeClr val="accent2">
              <a:lumMod val="20000"/>
              <a:lumOff val="80000"/>
            </a:schemeClr>
          </a:solidFill>
          <a:ln w="12700">
            <a:solidFill>
              <a:schemeClr val="accent1">
                <a:lumMod val="50000"/>
              </a:schemeClr>
            </a:solidFill>
            <a:miter lim="800000"/>
            <a:headEnd/>
            <a:tailEnd/>
          </a:ln>
        </p:spPr>
        <p:txBody>
          <a:bodyPr lIns="90488" tIns="44450" rIns="90488" bIns="44450">
            <a:spAutoFit/>
          </a:bodyPr>
          <a:lstStyle/>
          <a:p>
            <a:pPr algn="ctr" fontAlgn="auto">
              <a:spcBef>
                <a:spcPts val="0"/>
              </a:spcBef>
              <a:spcAft>
                <a:spcPts val="0"/>
              </a:spcAft>
              <a:defRPr/>
            </a:pPr>
            <a:r>
              <a:rPr lang="en-US" sz="2000" dirty="0">
                <a:latin typeface="+mn-lt"/>
              </a:rPr>
              <a:t>Assign responsibilities for cash payment approval and check-signing to different individuals. </a:t>
            </a:r>
            <a:endParaRPr lang="en-US" sz="2000" dirty="0">
              <a:latin typeface="+mn-lt"/>
            </a:endParaRPr>
          </a:p>
        </p:txBody>
      </p:sp>
      <p:sp>
        <p:nvSpPr>
          <p:cNvPr id="75" name="Oval 4"/>
          <p:cNvSpPr>
            <a:spLocks noChangeArrowheads="1"/>
          </p:cNvSpPr>
          <p:nvPr/>
        </p:nvSpPr>
        <p:spPr bwMode="auto">
          <a:xfrm>
            <a:off x="304800" y="4371975"/>
            <a:ext cx="2039938" cy="1104900"/>
          </a:xfrm>
          <a:prstGeom prst="ellipse">
            <a:avLst/>
          </a:prstGeom>
          <a:solidFill>
            <a:schemeClr val="accent2">
              <a:lumMod val="20000"/>
              <a:lumOff val="80000"/>
            </a:schemeClr>
          </a:solidFill>
          <a:ln w="38100" cmpd="dbl">
            <a:solidFill>
              <a:srgbClr val="000000"/>
            </a:solidFill>
            <a:round/>
            <a:headEnd/>
            <a:tailEnd/>
          </a:ln>
        </p:spPr>
        <p:txBody>
          <a:bodyPr wrap="none" anchor="ctr"/>
          <a:lstStyle/>
          <a:p>
            <a:pPr fontAlgn="auto">
              <a:spcBef>
                <a:spcPts val="0"/>
              </a:spcBef>
              <a:spcAft>
                <a:spcPts val="0"/>
              </a:spcAft>
              <a:defRPr/>
            </a:pPr>
            <a:endParaRPr lang="en-US" sz="2400" dirty="0">
              <a:latin typeface="+mn-lt"/>
            </a:endParaRPr>
          </a:p>
        </p:txBody>
      </p:sp>
      <p:sp>
        <p:nvSpPr>
          <p:cNvPr id="76" name="Rectangle 5"/>
          <p:cNvSpPr>
            <a:spLocks noChangeArrowheads="1"/>
          </p:cNvSpPr>
          <p:nvPr/>
        </p:nvSpPr>
        <p:spPr bwMode="auto">
          <a:xfrm>
            <a:off x="304800" y="4533900"/>
            <a:ext cx="1981200" cy="82867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400">
                <a:solidFill>
                  <a:srgbClr val="000000"/>
                </a:solidFill>
              </a:rPr>
              <a:t>Policies and Procedures</a:t>
            </a:r>
            <a:endParaRPr lang="en-US" sz="2400">
              <a:solidFill>
                <a:schemeClr val="bg1"/>
              </a:solidFill>
            </a:endParaRPr>
          </a:p>
        </p:txBody>
      </p:sp>
      <p:sp>
        <p:nvSpPr>
          <p:cNvPr id="77" name="Rectangle 12"/>
          <p:cNvSpPr>
            <a:spLocks noChangeArrowheads="1"/>
          </p:cNvSpPr>
          <p:nvPr/>
        </p:nvSpPr>
        <p:spPr bwMode="auto">
          <a:xfrm>
            <a:off x="2819400" y="5692775"/>
            <a:ext cx="5791200" cy="704850"/>
          </a:xfrm>
          <a:prstGeom prst="rect">
            <a:avLst/>
          </a:prstGeom>
          <a:solidFill>
            <a:schemeClr val="accent2">
              <a:lumMod val="20000"/>
              <a:lumOff val="80000"/>
            </a:schemeClr>
          </a:solidFill>
          <a:ln w="12700">
            <a:solidFill>
              <a:schemeClr val="accent1">
                <a:lumMod val="50000"/>
              </a:schemeClr>
            </a:solidFill>
            <a:miter lim="800000"/>
            <a:headEnd/>
            <a:tailEnd/>
          </a:ln>
        </p:spPr>
        <p:txBody>
          <a:bodyPr lIns="90488" tIns="44450" rIns="90488" bIns="44450">
            <a:spAutoFit/>
          </a:bodyPr>
          <a:lstStyle/>
          <a:p>
            <a:pPr algn="ctr" fontAlgn="auto">
              <a:spcBef>
                <a:spcPts val="0"/>
              </a:spcBef>
              <a:spcAft>
                <a:spcPts val="0"/>
              </a:spcAft>
              <a:defRPr/>
            </a:pPr>
            <a:r>
              <a:rPr lang="en-US" sz="2000" dirty="0">
                <a:latin typeface="+mn-lt"/>
              </a:rPr>
              <a:t>Require monthly reconciliation of bank accounts with the cash accounts on the company’s books.</a:t>
            </a:r>
            <a:endParaRPr lang="en-US" sz="2000" dirty="0">
              <a:latin typeface="+mn-lt"/>
            </a:endParaRPr>
          </a:p>
        </p:txBody>
      </p:sp>
      <p:cxnSp>
        <p:nvCxnSpPr>
          <p:cNvPr id="79" name="Straight Arrow Connector 78"/>
          <p:cNvCxnSpPr>
            <a:stCxn id="39958" idx="6"/>
            <a:endCxn id="40979" idx="1"/>
          </p:cNvCxnSpPr>
          <p:nvPr/>
        </p:nvCxnSpPr>
        <p:spPr>
          <a:xfrm flipV="1">
            <a:off x="2343150" y="1371600"/>
            <a:ext cx="476250" cy="763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9958" idx="6"/>
            <a:endCxn id="34" idx="1"/>
          </p:cNvCxnSpPr>
          <p:nvPr/>
        </p:nvCxnSpPr>
        <p:spPr>
          <a:xfrm>
            <a:off x="2343150" y="2135188"/>
            <a:ext cx="4762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39958" idx="6"/>
            <a:endCxn id="35" idx="1"/>
          </p:cNvCxnSpPr>
          <p:nvPr/>
        </p:nvCxnSpPr>
        <p:spPr>
          <a:xfrm>
            <a:off x="2343150" y="2135188"/>
            <a:ext cx="476250" cy="77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5" idx="6"/>
            <a:endCxn id="53" idx="1"/>
          </p:cNvCxnSpPr>
          <p:nvPr/>
        </p:nvCxnSpPr>
        <p:spPr>
          <a:xfrm flipV="1">
            <a:off x="2344738" y="3733800"/>
            <a:ext cx="474662" cy="1190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5" idx="6"/>
            <a:endCxn id="56" idx="1"/>
          </p:cNvCxnSpPr>
          <p:nvPr/>
        </p:nvCxnSpPr>
        <p:spPr>
          <a:xfrm flipV="1">
            <a:off x="2344738" y="4514850"/>
            <a:ext cx="474662" cy="40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5" idx="6"/>
            <a:endCxn id="57" idx="1"/>
          </p:cNvCxnSpPr>
          <p:nvPr/>
        </p:nvCxnSpPr>
        <p:spPr>
          <a:xfrm>
            <a:off x="2344738" y="4924425"/>
            <a:ext cx="474662" cy="358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75" idx="6"/>
            <a:endCxn id="77" idx="1"/>
          </p:cNvCxnSpPr>
          <p:nvPr/>
        </p:nvCxnSpPr>
        <p:spPr>
          <a:xfrm>
            <a:off x="2344738" y="4924425"/>
            <a:ext cx="474662" cy="1120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979"/>
                                        </p:tgtEl>
                                        <p:attrNameLst>
                                          <p:attrName>style.visibility</p:attrName>
                                        </p:attrNameLst>
                                      </p:cBhvr>
                                      <p:to>
                                        <p:strVal val="visible"/>
                                      </p:to>
                                    </p:set>
                                    <p:animEffect transition="in" filter="dissolve">
                                      <p:cBhvr>
                                        <p:cTn id="15" dur="500"/>
                                        <p:tgtEl>
                                          <p:spTgt spid="4097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dissolve">
                                      <p:cBhvr>
                                        <p:cTn id="35" dur="500"/>
                                        <p:tgtEl>
                                          <p:spTgt spid="7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dissolve">
                                      <p:cBhvr>
                                        <p:cTn id="38" dur="500"/>
                                        <p:tgtEl>
                                          <p:spTgt spid="76"/>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left)">
                                      <p:cBhvr>
                                        <p:cTn id="42" dur="500"/>
                                        <p:tgtEl>
                                          <p:spTgt spid="88"/>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dissolve">
                                      <p:cBhvr>
                                        <p:cTn id="46" dur="500"/>
                                        <p:tgtEl>
                                          <p:spTgt spid="53"/>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left)">
                                      <p:cBhvr>
                                        <p:cTn id="50" dur="500"/>
                                        <p:tgtEl>
                                          <p:spTgt spid="91"/>
                                        </p:tgtEl>
                                      </p:cBhvr>
                                    </p:animEffect>
                                  </p:childTnLst>
                                </p:cTn>
                              </p:par>
                            </p:childTnLst>
                          </p:cTn>
                        </p:par>
                        <p:par>
                          <p:cTn id="51" fill="hold">
                            <p:stCondLst>
                              <p:cond delay="5500"/>
                            </p:stCondLst>
                            <p:childTnLst>
                              <p:par>
                                <p:cTn id="52" presetID="9" presetClass="entr" presetSubtype="0"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dissolve">
                                      <p:cBhvr>
                                        <p:cTn id="54" dur="500"/>
                                        <p:tgtEl>
                                          <p:spTgt spid="56"/>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wipe(left)">
                                      <p:cBhvr>
                                        <p:cTn id="58" dur="500"/>
                                        <p:tgtEl>
                                          <p:spTgt spid="94"/>
                                        </p:tgtEl>
                                      </p:cBhvr>
                                    </p:animEffect>
                                  </p:childTnLst>
                                </p:cTn>
                              </p:par>
                            </p:childTnLst>
                          </p:cTn>
                        </p:par>
                        <p:par>
                          <p:cTn id="59" fill="hold">
                            <p:stCondLst>
                              <p:cond delay="6500"/>
                            </p:stCondLst>
                            <p:childTnLst>
                              <p:par>
                                <p:cTn id="60" presetID="9" presetClass="entr" presetSubtype="0"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dissolve">
                                      <p:cBhvr>
                                        <p:cTn id="62" dur="500"/>
                                        <p:tgtEl>
                                          <p:spTgt spid="57"/>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500"/>
                                        <p:tgtEl>
                                          <p:spTgt spid="97"/>
                                        </p:tgtEl>
                                      </p:cBhvr>
                                    </p:animEffect>
                                  </p:childTnLst>
                                </p:cTn>
                              </p:par>
                            </p:childTnLst>
                          </p:cTn>
                        </p:par>
                        <p:par>
                          <p:cTn id="67" fill="hold">
                            <p:stCondLst>
                              <p:cond delay="7500"/>
                            </p:stCondLst>
                            <p:childTnLst>
                              <p:par>
                                <p:cTn id="68" presetID="9" presetClass="entr" presetSubtype="0"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dissolve">
                                      <p:cBhvr>
                                        <p:cTn id="7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9" grpId="0" animBg="1"/>
      <p:bldP spid="34" grpId="0" animBg="1"/>
      <p:bldP spid="35" grpId="0" animBg="1"/>
      <p:bldP spid="53" grpId="0" animBg="1"/>
      <p:bldP spid="56" grpId="0" animBg="1"/>
      <p:bldP spid="57" grpId="0" animBg="1"/>
      <p:bldP spid="75" grpId="0" animBg="1"/>
      <p:bldP spid="76" grpId="0"/>
      <p:bldP spid="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040"/>
          <p:cNvSpPr>
            <a:spLocks noGrp="1" noChangeArrowheads="1"/>
          </p:cNvSpPr>
          <p:nvPr>
            <p:ph type="title"/>
          </p:nvPr>
        </p:nvSpPr>
        <p:spPr>
          <a:xfrm>
            <a:off x="457200" y="114300"/>
            <a:ext cx="8382000" cy="838200"/>
          </a:xfrm>
        </p:spPr>
        <p:txBody>
          <a:bodyPr/>
          <a:lstStyle/>
          <a:p>
            <a:pPr fontAlgn="auto">
              <a:spcAft>
                <a:spcPts val="0"/>
              </a:spcAft>
              <a:defRPr/>
            </a:pPr>
            <a:r>
              <a:rPr lang="en-US" dirty="0" smtClean="0">
                <a:solidFill>
                  <a:schemeClr val="tx1"/>
                </a:solidFill>
              </a:rPr>
              <a:t>Content of a bank statement</a:t>
            </a:r>
          </a:p>
        </p:txBody>
      </p:sp>
      <p:sp>
        <p:nvSpPr>
          <p:cNvPr id="6144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D3A2D1A6-64E2-4988-8FCE-E5A9351A7958}" type="slidenum">
              <a:rPr lang="en-US"/>
              <a:pPr fontAlgn="base">
                <a:spcBef>
                  <a:spcPct val="0"/>
                </a:spcBef>
                <a:spcAft>
                  <a:spcPct val="0"/>
                </a:spcAft>
              </a:pPr>
              <a:t>25</a:t>
            </a:fld>
            <a:endParaRPr lang="en-US"/>
          </a:p>
        </p:txBody>
      </p:sp>
      <p:pic>
        <p:nvPicPr>
          <p:cNvPr id="29698" name="Picture 2"/>
          <p:cNvPicPr>
            <a:picLocks noChangeAspect="1" noChangeArrowheads="1"/>
          </p:cNvPicPr>
          <p:nvPr/>
        </p:nvPicPr>
        <p:blipFill>
          <a:blip r:embed="rId3"/>
          <a:srcRect/>
          <a:stretch>
            <a:fillRect/>
          </a:stretch>
        </p:blipFill>
        <p:spPr bwMode="auto">
          <a:xfrm>
            <a:off x="152400" y="1162050"/>
            <a:ext cx="6581775" cy="5348288"/>
          </a:xfrm>
          <a:prstGeom prst="rect">
            <a:avLst/>
          </a:prstGeom>
          <a:noFill/>
          <a:ln w="9525">
            <a:solidFill>
              <a:schemeClr val="accent3">
                <a:lumMod val="50000"/>
              </a:schemeClr>
            </a:solidFill>
            <a:miter lim="800000"/>
            <a:headEnd/>
            <a:tailEnd/>
          </a:ln>
        </p:spPr>
      </p:pic>
      <p:sp>
        <p:nvSpPr>
          <p:cNvPr id="19" name="TextBox 18"/>
          <p:cNvSpPr txBox="1"/>
          <p:nvPr/>
        </p:nvSpPr>
        <p:spPr>
          <a:xfrm>
            <a:off x="6934200" y="3716338"/>
            <a:ext cx="1905000" cy="646112"/>
          </a:xfrm>
          <a:prstGeom prst="rect">
            <a:avLst/>
          </a:prstGeom>
          <a:solidFill>
            <a:schemeClr val="accent5">
              <a:lumMod val="20000"/>
              <a:lumOff val="80000"/>
            </a:schemeClr>
          </a:solidFill>
          <a:ln>
            <a:solidFill>
              <a:schemeClr val="accent5"/>
            </a:solidFill>
          </a:ln>
        </p:spPr>
        <p:txBody>
          <a:bodyPr>
            <a:spAutoFit/>
          </a:bodyPr>
          <a:lstStyle/>
          <a:p>
            <a:pPr algn="ctr" fontAlgn="auto">
              <a:spcBef>
                <a:spcPts val="0"/>
              </a:spcBef>
              <a:spcAft>
                <a:spcPts val="0"/>
              </a:spcAft>
              <a:defRPr/>
            </a:pPr>
            <a:r>
              <a:rPr lang="en-US" dirty="0">
                <a:latin typeface="+mn-lt"/>
              </a:rPr>
              <a:t>Electronic Funds Transfer (EFT)</a:t>
            </a:r>
            <a:endParaRPr lang="en-US" dirty="0">
              <a:latin typeface="+mn-lt"/>
            </a:endParaRPr>
          </a:p>
        </p:txBody>
      </p:sp>
      <p:sp>
        <p:nvSpPr>
          <p:cNvPr id="20" name="TextBox 19"/>
          <p:cNvSpPr txBox="1"/>
          <p:nvPr/>
        </p:nvSpPr>
        <p:spPr>
          <a:xfrm>
            <a:off x="6934200" y="4630738"/>
            <a:ext cx="1905000" cy="646112"/>
          </a:xfrm>
          <a:prstGeom prst="rect">
            <a:avLst/>
          </a:prstGeom>
          <a:solidFill>
            <a:schemeClr val="accent2">
              <a:lumMod val="40000"/>
              <a:lumOff val="60000"/>
            </a:schemeClr>
          </a:solidFill>
          <a:ln>
            <a:solidFill>
              <a:schemeClr val="accent2"/>
            </a:solidFill>
          </a:ln>
        </p:spPr>
        <p:txBody>
          <a:bodyPr>
            <a:spAutoFit/>
          </a:bodyPr>
          <a:lstStyle/>
          <a:p>
            <a:pPr algn="ctr" fontAlgn="auto">
              <a:spcBef>
                <a:spcPts val="0"/>
              </a:spcBef>
              <a:spcAft>
                <a:spcPts val="0"/>
              </a:spcAft>
              <a:defRPr/>
            </a:pPr>
            <a:r>
              <a:rPr lang="en-US" dirty="0">
                <a:latin typeface="+mn-lt"/>
              </a:rPr>
              <a:t>Not Sufficient Funds (NSF)</a:t>
            </a:r>
            <a:endParaRPr lang="en-US" dirty="0">
              <a:latin typeface="+mn-lt"/>
            </a:endParaRPr>
          </a:p>
        </p:txBody>
      </p:sp>
      <p:sp>
        <p:nvSpPr>
          <p:cNvPr id="21" name="TextBox 20"/>
          <p:cNvSpPr txBox="1"/>
          <p:nvPr/>
        </p:nvSpPr>
        <p:spPr>
          <a:xfrm>
            <a:off x="6934200" y="5468938"/>
            <a:ext cx="1905000" cy="646112"/>
          </a:xfrm>
          <a:prstGeom prst="rect">
            <a:avLst/>
          </a:prstGeom>
          <a:solidFill>
            <a:schemeClr val="accent3">
              <a:lumMod val="40000"/>
              <a:lumOff val="60000"/>
            </a:schemeClr>
          </a:solidFill>
          <a:ln>
            <a:solidFill>
              <a:schemeClr val="accent3"/>
            </a:solidFill>
          </a:ln>
        </p:spPr>
        <p:txBody>
          <a:bodyPr>
            <a:spAutoFit/>
          </a:bodyPr>
          <a:lstStyle/>
          <a:p>
            <a:pPr algn="ctr" fontAlgn="auto">
              <a:spcBef>
                <a:spcPts val="0"/>
              </a:spcBef>
              <a:spcAft>
                <a:spcPts val="0"/>
              </a:spcAft>
              <a:defRPr/>
            </a:pPr>
            <a:r>
              <a:rPr lang="en-US" dirty="0">
                <a:latin typeface="+mn-lt"/>
              </a:rPr>
              <a:t>Service Charge (SC)</a:t>
            </a:r>
            <a:endParaRPr lang="en-US" dirty="0">
              <a:latin typeface="+mn-lt"/>
            </a:endParaRPr>
          </a:p>
        </p:txBody>
      </p:sp>
      <p:sp>
        <p:nvSpPr>
          <p:cNvPr id="22" name="TextBox 21"/>
          <p:cNvSpPr txBox="1"/>
          <p:nvPr/>
        </p:nvSpPr>
        <p:spPr>
          <a:xfrm>
            <a:off x="6934200" y="2228850"/>
            <a:ext cx="1905000" cy="646113"/>
          </a:xfrm>
          <a:prstGeom prst="rect">
            <a:avLst/>
          </a:prstGeom>
          <a:solidFill>
            <a:schemeClr val="bg2"/>
          </a:solidFill>
          <a:ln>
            <a:solidFill>
              <a:schemeClr val="bg2">
                <a:lumMod val="50000"/>
              </a:schemeClr>
            </a:solidFill>
          </a:ln>
        </p:spPr>
        <p:txBody>
          <a:bodyPr>
            <a:spAutoFit/>
          </a:bodyPr>
          <a:lstStyle/>
          <a:p>
            <a:pPr algn="ctr" fontAlgn="auto">
              <a:spcBef>
                <a:spcPts val="0"/>
              </a:spcBef>
              <a:spcAft>
                <a:spcPts val="0"/>
              </a:spcAft>
              <a:defRPr/>
            </a:pPr>
            <a:r>
              <a:rPr lang="en-US" dirty="0">
                <a:latin typeface="+mn-lt"/>
              </a:rPr>
              <a:t>Interest Earned (INT)</a:t>
            </a:r>
            <a:endParaRPr lang="en-US" dirty="0">
              <a:latin typeface="+mn-lt"/>
            </a:endParaRPr>
          </a:p>
        </p:txBody>
      </p:sp>
      <p:sp>
        <p:nvSpPr>
          <p:cNvPr id="23" name="Oval 22"/>
          <p:cNvSpPr/>
          <p:nvPr/>
        </p:nvSpPr>
        <p:spPr>
          <a:xfrm>
            <a:off x="2225675" y="3921125"/>
            <a:ext cx="304800" cy="2286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5" name="Straight Connector 24"/>
          <p:cNvCxnSpPr>
            <a:endCxn id="19" idx="1"/>
          </p:cNvCxnSpPr>
          <p:nvPr/>
        </p:nvCxnSpPr>
        <p:spPr>
          <a:xfrm flipV="1">
            <a:off x="2514600" y="4038600"/>
            <a:ext cx="4419600" cy="190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09800" y="4179888"/>
            <a:ext cx="304800" cy="228600"/>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8" name="Straight Connector 27"/>
          <p:cNvCxnSpPr>
            <a:stCxn id="27" idx="6"/>
            <a:endCxn id="19" idx="1"/>
          </p:cNvCxnSpPr>
          <p:nvPr/>
        </p:nvCxnSpPr>
        <p:spPr>
          <a:xfrm flipV="1">
            <a:off x="2514600" y="4038600"/>
            <a:ext cx="4419600" cy="25558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239963" y="4941888"/>
            <a:ext cx="304800" cy="2286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2" name="Straight Connector 31"/>
          <p:cNvCxnSpPr>
            <a:stCxn id="31" idx="6"/>
            <a:endCxn id="20" idx="1"/>
          </p:cNvCxnSpPr>
          <p:nvPr/>
        </p:nvCxnSpPr>
        <p:spPr>
          <a:xfrm flipV="1">
            <a:off x="2544763" y="4953000"/>
            <a:ext cx="4389437" cy="1031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209800" y="5581650"/>
            <a:ext cx="304800" cy="2286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Straight Connector 35"/>
          <p:cNvCxnSpPr>
            <a:stCxn id="35" idx="6"/>
            <a:endCxn id="21" idx="1"/>
          </p:cNvCxnSpPr>
          <p:nvPr/>
        </p:nvCxnSpPr>
        <p:spPr>
          <a:xfrm>
            <a:off x="2514600" y="5695950"/>
            <a:ext cx="4419600" cy="952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160838" y="4560888"/>
            <a:ext cx="304800" cy="228600"/>
          </a:xfrm>
          <a:prstGeom prst="ellipse">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1" name="Straight Connector 40"/>
          <p:cNvCxnSpPr>
            <a:stCxn id="40" idx="6"/>
            <a:endCxn id="22" idx="1"/>
          </p:cNvCxnSpPr>
          <p:nvPr/>
        </p:nvCxnSpPr>
        <p:spPr>
          <a:xfrm flipV="1">
            <a:off x="4465638" y="2552700"/>
            <a:ext cx="2468562" cy="212248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500"/>
                                        <p:tgtEl>
                                          <p:spTgt spid="27"/>
                                        </p:tgtEl>
                                      </p:cBhvr>
                                    </p:animEffect>
                                  </p:childTnLst>
                                </p:cTn>
                              </p:par>
                              <p:par>
                                <p:cTn id="17" presetID="9"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dissolve">
                                      <p:cBhvr>
                                        <p:cTn id="26" dur="500"/>
                                        <p:tgtEl>
                                          <p:spTgt spid="31"/>
                                        </p:tgtEl>
                                      </p:cBhvr>
                                    </p:animEffect>
                                  </p:childTnLst>
                                </p:cTn>
                              </p:par>
                              <p:par>
                                <p:cTn id="27" presetID="9"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dissolve">
                                      <p:cBhvr>
                                        <p:cTn id="29" dur="500"/>
                                        <p:tgtEl>
                                          <p:spTgt spid="32"/>
                                        </p:tgtEl>
                                      </p:cBhvr>
                                    </p:animEffect>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par>
                                <p:cTn id="37" presetID="9"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dissolve">
                                      <p:cBhvr>
                                        <p:cTn id="39" dur="500"/>
                                        <p:tgtEl>
                                          <p:spTgt spid="36"/>
                                        </p:tgtEl>
                                      </p:cBhvr>
                                    </p:animEffect>
                                  </p:childTnLst>
                                </p:cTn>
                              </p:par>
                            </p:childTnLst>
                          </p:cTn>
                        </p:par>
                        <p:par>
                          <p:cTn id="40" fill="hold">
                            <p:stCondLst>
                              <p:cond delay="1500"/>
                            </p:stCondLst>
                            <p:childTnLst>
                              <p:par>
                                <p:cTn id="41" presetID="9" presetClass="entr" presetSubtype="0"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nodeType="withEffect">
                                  <p:stCondLst>
                                    <p:cond delay="500"/>
                                  </p:stCondLst>
                                  <p:childTnLst>
                                    <p:set>
                                      <p:cBhvr>
                                        <p:cTn id="45" dur="1" fill="hold">
                                          <p:stCondLst>
                                            <p:cond delay="0"/>
                                          </p:stCondLst>
                                        </p:cTn>
                                        <p:tgtEl>
                                          <p:spTgt spid="41"/>
                                        </p:tgtEl>
                                        <p:attrNameLst>
                                          <p:attrName>style.visibility</p:attrName>
                                        </p:attrNameLst>
                                      </p:cBhvr>
                                      <p:to>
                                        <p:strVal val="visible"/>
                                      </p:to>
                                    </p:set>
                                    <p:animEffect transition="in" filter="dissolve">
                                      <p:cBhvr>
                                        <p:cTn id="46" dur="500"/>
                                        <p:tgtEl>
                                          <p:spTgt spid="41"/>
                                        </p:tgtEl>
                                      </p:cBhvr>
                                    </p:animEffect>
                                  </p:childTnLst>
                                </p:cTn>
                              </p:par>
                              <p:par>
                                <p:cTn id="47" presetID="9" presetClass="entr" presetSubtype="0" fill="hold" grpId="1" nodeType="withEffect">
                                  <p:stCondLst>
                                    <p:cond delay="500"/>
                                  </p:stCondLst>
                                  <p:childTnLst>
                                    <p:set>
                                      <p:cBhvr>
                                        <p:cTn id="48" dur="1" fill="hold">
                                          <p:stCondLst>
                                            <p:cond delay="0"/>
                                          </p:stCondLst>
                                        </p:cTn>
                                        <p:tgtEl>
                                          <p:spTgt spid="40"/>
                                        </p:tgtEl>
                                        <p:attrNameLst>
                                          <p:attrName>style.visibility</p:attrName>
                                        </p:attrNameLst>
                                      </p:cBhvr>
                                      <p:to>
                                        <p:strVal val="visible"/>
                                      </p:to>
                                    </p:set>
                                    <p:animEffect transition="in" filter="dissolve">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7" grpId="0" animBg="1"/>
      <p:bldP spid="31" grpId="0" animBg="1"/>
      <p:bldP spid="35" grpId="0" animBg="1"/>
      <p:bldP spid="4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040"/>
          <p:cNvSpPr>
            <a:spLocks noGrp="1" noChangeArrowheads="1"/>
          </p:cNvSpPr>
          <p:nvPr>
            <p:ph type="title"/>
          </p:nvPr>
        </p:nvSpPr>
        <p:spPr>
          <a:xfrm>
            <a:off x="457200" y="271463"/>
            <a:ext cx="8382000" cy="738187"/>
          </a:xfrm>
        </p:spPr>
        <p:txBody>
          <a:bodyPr/>
          <a:lstStyle/>
          <a:p>
            <a:pPr fontAlgn="auto">
              <a:spcAft>
                <a:spcPts val="0"/>
              </a:spcAft>
              <a:defRPr/>
            </a:pPr>
            <a:r>
              <a:rPr lang="en-US" dirty="0" smtClean="0">
                <a:solidFill>
                  <a:schemeClr val="tx1"/>
                </a:solidFill>
              </a:rPr>
              <a:t>Need for Reconciliation</a:t>
            </a:r>
          </a:p>
        </p:txBody>
      </p:sp>
      <p:sp>
        <p:nvSpPr>
          <p:cNvPr id="15" name="Rectangle 6"/>
          <p:cNvSpPr>
            <a:spLocks noChangeArrowheads="1"/>
          </p:cNvSpPr>
          <p:nvPr/>
        </p:nvSpPr>
        <p:spPr bwMode="auto">
          <a:xfrm>
            <a:off x="533400" y="1195388"/>
            <a:ext cx="7924800" cy="3413125"/>
          </a:xfrm>
          <a:prstGeom prst="rect">
            <a:avLst/>
          </a:prstGeom>
          <a:solidFill>
            <a:schemeClr val="accent2">
              <a:lumMod val="40000"/>
              <a:lumOff val="60000"/>
            </a:schemeClr>
          </a:solidFill>
          <a:ln w="12700" cmpd="dbl">
            <a:solidFill>
              <a:srgbClr val="000000"/>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2400" dirty="0">
                <a:latin typeface="+mn-lt"/>
                <a:cs typeface="Arial" pitchFamily="34" charset="0"/>
              </a:rPr>
              <a:t>Explains the difference between cash reported on bank statement and cash balance on company’s </a:t>
            </a:r>
            <a:r>
              <a:rPr lang="en-US" sz="2400" dirty="0">
                <a:latin typeface="+mn-lt"/>
                <a:cs typeface="Arial" pitchFamily="34" charset="0"/>
              </a:rPr>
              <a:t>books.</a:t>
            </a:r>
          </a:p>
          <a:p>
            <a:pPr eaLnBrk="0" fontAlgn="auto" hangingPunct="0">
              <a:spcBef>
                <a:spcPts val="0"/>
              </a:spcBef>
              <a:spcAft>
                <a:spcPts val="0"/>
              </a:spcAft>
              <a:defRPr/>
            </a:pPr>
            <a:r>
              <a:rPr lang="en-US" sz="2400" u="sng" dirty="0">
                <a:solidFill>
                  <a:schemeClr val="accent5">
                    <a:lumMod val="75000"/>
                  </a:schemeClr>
                </a:solidFill>
                <a:latin typeface="+mn-lt"/>
                <a:cs typeface="Arial" pitchFamily="34" charset="0"/>
              </a:rPr>
              <a:t>Reasons:</a:t>
            </a:r>
          </a:p>
          <a:p>
            <a:pPr marL="457200" indent="-457200" eaLnBrk="0" fontAlgn="auto" hangingPunct="0">
              <a:spcBef>
                <a:spcPts val="0"/>
              </a:spcBef>
              <a:spcAft>
                <a:spcPts val="0"/>
              </a:spcAft>
              <a:buFontTx/>
              <a:buAutoNum type="arabicPeriod"/>
              <a:defRPr/>
            </a:pPr>
            <a:r>
              <a:rPr lang="en-US" sz="2400" dirty="0">
                <a:solidFill>
                  <a:schemeClr val="accent5">
                    <a:lumMod val="75000"/>
                  </a:schemeClr>
                </a:solidFill>
                <a:latin typeface="+mn-lt"/>
                <a:cs typeface="Arial" pitchFamily="34" charset="0"/>
              </a:rPr>
              <a:t>Timing Differences</a:t>
            </a:r>
          </a:p>
          <a:p>
            <a:pPr marL="914400" lvl="1" indent="-457200" eaLnBrk="0" fontAlgn="auto" hangingPunct="0">
              <a:spcBef>
                <a:spcPts val="0"/>
              </a:spcBef>
              <a:spcAft>
                <a:spcPts val="0"/>
              </a:spcAft>
              <a:buFont typeface="+mj-lt"/>
              <a:buAutoNum type="alphaLcParenR"/>
              <a:defRPr/>
            </a:pPr>
            <a:r>
              <a:rPr lang="en-US" sz="2400" dirty="0">
                <a:solidFill>
                  <a:schemeClr val="accent5">
                    <a:lumMod val="75000"/>
                  </a:schemeClr>
                </a:solidFill>
                <a:latin typeface="+mn-lt"/>
                <a:cs typeface="Arial" pitchFamily="34" charset="0"/>
              </a:rPr>
              <a:t>Transactions recorded in the books but not shown on the bank statement.</a:t>
            </a:r>
          </a:p>
          <a:p>
            <a:pPr marL="914400" lvl="1" indent="-457200" eaLnBrk="0" fontAlgn="auto" hangingPunct="0">
              <a:spcBef>
                <a:spcPts val="0"/>
              </a:spcBef>
              <a:spcAft>
                <a:spcPts val="0"/>
              </a:spcAft>
              <a:buFont typeface="+mj-lt"/>
              <a:buAutoNum type="alphaLcParenR"/>
              <a:defRPr/>
            </a:pPr>
            <a:r>
              <a:rPr lang="en-US" sz="2400" dirty="0">
                <a:solidFill>
                  <a:schemeClr val="accent5">
                    <a:lumMod val="75000"/>
                  </a:schemeClr>
                </a:solidFill>
                <a:latin typeface="+mn-lt"/>
                <a:cs typeface="Arial" pitchFamily="34" charset="0"/>
              </a:rPr>
              <a:t>Transactions shown on the bank statement but not recorded in the books.</a:t>
            </a:r>
          </a:p>
          <a:p>
            <a:pPr marL="457200" indent="-457200" eaLnBrk="0" fontAlgn="auto" hangingPunct="0">
              <a:spcBef>
                <a:spcPts val="0"/>
              </a:spcBef>
              <a:spcAft>
                <a:spcPts val="0"/>
              </a:spcAft>
              <a:buFontTx/>
              <a:buAutoNum type="arabicPeriod"/>
              <a:defRPr/>
            </a:pPr>
            <a:r>
              <a:rPr lang="en-US" sz="2400" dirty="0">
                <a:solidFill>
                  <a:schemeClr val="accent5">
                    <a:lumMod val="75000"/>
                  </a:schemeClr>
                </a:solidFill>
                <a:latin typeface="+mn-lt"/>
                <a:cs typeface="Arial" pitchFamily="34" charset="0"/>
              </a:rPr>
              <a:t>Errors in Recording Transactions</a:t>
            </a:r>
            <a:endParaRPr lang="en-US" sz="2400" dirty="0">
              <a:solidFill>
                <a:schemeClr val="accent5">
                  <a:lumMod val="75000"/>
                </a:schemeClr>
              </a:solidFill>
              <a:latin typeface="+mn-lt"/>
              <a:cs typeface="Arial" pitchFamily="34" charset="0"/>
            </a:endParaRPr>
          </a:p>
        </p:txBody>
      </p:sp>
      <p:sp>
        <p:nvSpPr>
          <p:cNvPr id="6349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C944EC6B-9F82-4060-B67E-A6622520671E}" type="slidenum">
              <a:rPr lang="en-US"/>
              <a:pPr fontAlgn="base">
                <a:spcBef>
                  <a:spcPct val="0"/>
                </a:spcBef>
                <a:spcAft>
                  <a:spcPct val="0"/>
                </a:spcAft>
              </a:pPr>
              <a:t>26</a:t>
            </a:fld>
            <a:endParaRPr lang="en-US"/>
          </a:p>
        </p:txBody>
      </p:sp>
      <p:sp>
        <p:nvSpPr>
          <p:cNvPr id="19" name="Oval 18"/>
          <p:cNvSpPr/>
          <p:nvPr/>
        </p:nvSpPr>
        <p:spPr>
          <a:xfrm>
            <a:off x="44450" y="4700588"/>
            <a:ext cx="2209800" cy="838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Outstanding Checks</a:t>
            </a:r>
            <a:endParaRPr lang="en-US" sz="2000" dirty="0"/>
          </a:p>
        </p:txBody>
      </p:sp>
      <p:sp>
        <p:nvSpPr>
          <p:cNvPr id="20" name="Oval 19"/>
          <p:cNvSpPr/>
          <p:nvPr/>
        </p:nvSpPr>
        <p:spPr>
          <a:xfrm>
            <a:off x="1143000" y="5614988"/>
            <a:ext cx="2209800" cy="838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Deposits in Transit</a:t>
            </a:r>
            <a:endParaRPr lang="en-US" sz="2000" dirty="0"/>
          </a:p>
        </p:txBody>
      </p:sp>
      <p:sp>
        <p:nvSpPr>
          <p:cNvPr id="21" name="Oval 20"/>
          <p:cNvSpPr/>
          <p:nvPr/>
        </p:nvSpPr>
        <p:spPr>
          <a:xfrm>
            <a:off x="2667000" y="4700588"/>
            <a:ext cx="2438400" cy="990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Bank Service Charges</a:t>
            </a:r>
            <a:endParaRPr lang="en-US" sz="2000" dirty="0"/>
          </a:p>
        </p:txBody>
      </p:sp>
      <p:sp>
        <p:nvSpPr>
          <p:cNvPr id="22" name="Oval 21"/>
          <p:cNvSpPr/>
          <p:nvPr/>
        </p:nvSpPr>
        <p:spPr>
          <a:xfrm>
            <a:off x="4267200" y="5614988"/>
            <a:ext cx="2209800" cy="838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NSF Checks</a:t>
            </a:r>
            <a:endParaRPr lang="en-US" sz="2000" dirty="0"/>
          </a:p>
        </p:txBody>
      </p:sp>
      <p:sp>
        <p:nvSpPr>
          <p:cNvPr id="23" name="Oval 22"/>
          <p:cNvSpPr/>
          <p:nvPr/>
        </p:nvSpPr>
        <p:spPr>
          <a:xfrm>
            <a:off x="5562600" y="4700588"/>
            <a:ext cx="2209800" cy="838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Interest Earned</a:t>
            </a:r>
            <a:endParaRPr lang="en-US" sz="2000" dirty="0"/>
          </a:p>
        </p:txBody>
      </p:sp>
      <p:sp>
        <p:nvSpPr>
          <p:cNvPr id="24" name="Oval 23"/>
          <p:cNvSpPr/>
          <p:nvPr/>
        </p:nvSpPr>
        <p:spPr>
          <a:xfrm>
            <a:off x="6629400" y="5614988"/>
            <a:ext cx="2209800" cy="8382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Errors</a:t>
            </a:r>
            <a:endParaRPr lang="en-US" sz="20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edge">
                                      <p:cBhvr>
                                        <p:cTn id="7" dur="500"/>
                                        <p:tgtEl>
                                          <p:spTgt spid="19"/>
                                        </p:tgtEl>
                                      </p:cBhvr>
                                    </p:animEffect>
                                  </p:childTnLst>
                                </p:cTn>
                              </p:par>
                            </p:childTnLst>
                          </p:cTn>
                        </p:par>
                        <p:par>
                          <p:cTn id="8" fill="hold">
                            <p:stCondLst>
                              <p:cond delay="15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500"/>
                                        <p:tgtEl>
                                          <p:spTgt spid="20"/>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edge">
                                      <p:cBhvr>
                                        <p:cTn id="15" dur="500"/>
                                        <p:tgtEl>
                                          <p:spTgt spid="21"/>
                                        </p:tgtEl>
                                      </p:cBhvr>
                                    </p:animEffect>
                                  </p:childTnLst>
                                </p:cTn>
                              </p:par>
                            </p:childTnLst>
                          </p:cTn>
                        </p:par>
                        <p:par>
                          <p:cTn id="16" fill="hold">
                            <p:stCondLst>
                              <p:cond delay="2500"/>
                            </p:stCondLst>
                            <p:childTnLst>
                              <p:par>
                                <p:cTn id="17" presetID="2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edge">
                                      <p:cBhvr>
                                        <p:cTn id="19" dur="500"/>
                                        <p:tgtEl>
                                          <p:spTgt spid="22"/>
                                        </p:tgtEl>
                                      </p:cBhvr>
                                    </p:animEffect>
                                  </p:childTnLst>
                                </p:cTn>
                              </p:par>
                            </p:childTnLst>
                          </p:cTn>
                        </p:par>
                        <p:par>
                          <p:cTn id="20" fill="hold">
                            <p:stCondLst>
                              <p:cond delay="3000"/>
                            </p:stCondLst>
                            <p:childTnLst>
                              <p:par>
                                <p:cTn id="21" presetID="2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edge">
                                      <p:cBhvr>
                                        <p:cTn id="23" dur="500"/>
                                        <p:tgtEl>
                                          <p:spTgt spid="23"/>
                                        </p:tgtEl>
                                      </p:cBhvr>
                                    </p:animEffect>
                                  </p:childTnLst>
                                </p:cTn>
                              </p:par>
                            </p:childTnLst>
                          </p:cTn>
                        </p:par>
                        <p:par>
                          <p:cTn id="24" fill="hold">
                            <p:stCondLst>
                              <p:cond delay="3500"/>
                            </p:stCondLst>
                            <p:childTnLst>
                              <p:par>
                                <p:cTn id="25" presetID="2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edg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040"/>
          <p:cNvSpPr>
            <a:spLocks noGrp="1" noChangeArrowheads="1"/>
          </p:cNvSpPr>
          <p:nvPr>
            <p:ph type="title"/>
          </p:nvPr>
        </p:nvSpPr>
        <p:spPr/>
        <p:txBody>
          <a:bodyPr/>
          <a:lstStyle/>
          <a:p>
            <a:pPr fontAlgn="auto">
              <a:spcAft>
                <a:spcPts val="0"/>
              </a:spcAft>
              <a:defRPr/>
            </a:pPr>
            <a:r>
              <a:rPr lang="en-US" dirty="0" smtClean="0">
                <a:solidFill>
                  <a:schemeClr val="tx1"/>
                </a:solidFill>
              </a:rPr>
              <a:t>Bank Reconciliation illustrated</a:t>
            </a:r>
          </a:p>
        </p:txBody>
      </p:sp>
      <p:sp>
        <p:nvSpPr>
          <p:cNvPr id="15" name="Rectangle 6"/>
          <p:cNvSpPr>
            <a:spLocks noChangeArrowheads="1"/>
          </p:cNvSpPr>
          <p:nvPr/>
        </p:nvSpPr>
        <p:spPr bwMode="auto">
          <a:xfrm>
            <a:off x="171450" y="2079625"/>
            <a:ext cx="8763000" cy="458788"/>
          </a:xfrm>
          <a:prstGeom prst="rect">
            <a:avLst/>
          </a:prstGeom>
          <a:solidFill>
            <a:schemeClr val="accent2">
              <a:lumMod val="60000"/>
              <a:lumOff val="40000"/>
            </a:schemeClr>
          </a:solidFill>
          <a:ln w="12700" cmpd="dbl">
            <a:solidFill>
              <a:srgbClr val="000000"/>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2400" dirty="0">
                <a:solidFill>
                  <a:srgbClr val="000000"/>
                </a:solidFill>
                <a:latin typeface="+mn-lt"/>
                <a:cs typeface="Arial" pitchFamily="34" charset="0"/>
              </a:rPr>
              <a:t>General Format of Bank Reconciliation</a:t>
            </a:r>
            <a:endParaRPr lang="en-US" sz="2400" dirty="0">
              <a:solidFill>
                <a:srgbClr val="000000"/>
              </a:solidFill>
              <a:latin typeface="+mn-lt"/>
              <a:cs typeface="Arial" pitchFamily="34" charset="0"/>
            </a:endParaRPr>
          </a:p>
        </p:txBody>
      </p:sp>
      <p:sp>
        <p:nvSpPr>
          <p:cNvPr id="6553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8BB76805-69EC-4D76-B432-48C1CB2DA791}" type="slidenum">
              <a:rPr lang="en-US"/>
              <a:pPr fontAlgn="base">
                <a:spcBef>
                  <a:spcPct val="0"/>
                </a:spcBef>
                <a:spcAft>
                  <a:spcPct val="0"/>
                </a:spcAft>
              </a:pPr>
              <a:t>27</a:t>
            </a:fld>
            <a:endParaRPr lang="en-US"/>
          </a:p>
        </p:txBody>
      </p:sp>
      <p:pic>
        <p:nvPicPr>
          <p:cNvPr id="30722" name="Picture 2"/>
          <p:cNvPicPr>
            <a:picLocks noChangeAspect="1" noChangeArrowheads="1"/>
          </p:cNvPicPr>
          <p:nvPr/>
        </p:nvPicPr>
        <p:blipFill>
          <a:blip r:embed="rId3"/>
          <a:srcRect/>
          <a:stretch>
            <a:fillRect/>
          </a:stretch>
        </p:blipFill>
        <p:spPr bwMode="auto">
          <a:xfrm>
            <a:off x="119063" y="2819400"/>
            <a:ext cx="3830637" cy="1676400"/>
          </a:xfrm>
          <a:prstGeom prst="rect">
            <a:avLst/>
          </a:prstGeom>
          <a:noFill/>
          <a:ln w="9525">
            <a:noFill/>
            <a:miter lim="800000"/>
            <a:headEnd/>
            <a:tailEnd/>
          </a:ln>
        </p:spPr>
      </p:pic>
      <p:pic>
        <p:nvPicPr>
          <p:cNvPr id="30723" name="Picture 3"/>
          <p:cNvPicPr>
            <a:picLocks noChangeAspect="1" noChangeArrowheads="1"/>
          </p:cNvPicPr>
          <p:nvPr/>
        </p:nvPicPr>
        <p:blipFill>
          <a:blip r:embed="rId4"/>
          <a:srcRect/>
          <a:stretch>
            <a:fillRect/>
          </a:stretch>
        </p:blipFill>
        <p:spPr bwMode="auto">
          <a:xfrm>
            <a:off x="4114800" y="2882900"/>
            <a:ext cx="4770438" cy="1597025"/>
          </a:xfrm>
          <a:prstGeom prst="rect">
            <a:avLst/>
          </a:prstGeom>
          <a:noFill/>
          <a:ln w="9525">
            <a:noFill/>
            <a:miter lim="800000"/>
            <a:headEnd/>
            <a:tailEnd/>
          </a:ln>
        </p:spPr>
      </p:pic>
      <p:pic>
        <p:nvPicPr>
          <p:cNvPr id="30758" name="Picture 38" descr="C:\Documents and Settings\Cindy\Local Settings\Temporary Internet Files\Content.IE5\MEGEJ1J0\MP900399475[1].jpg"/>
          <p:cNvPicPr>
            <a:picLocks noChangeAspect="1" noChangeArrowheads="1"/>
          </p:cNvPicPr>
          <p:nvPr/>
        </p:nvPicPr>
        <p:blipFill>
          <a:blip r:embed="rId5"/>
          <a:srcRect/>
          <a:stretch>
            <a:fillRect/>
          </a:stretch>
        </p:blipFill>
        <p:spPr bwMode="auto">
          <a:xfrm>
            <a:off x="3657600" y="4876800"/>
            <a:ext cx="1371600" cy="1714500"/>
          </a:xfrm>
          <a:prstGeom prst="rect">
            <a:avLst/>
          </a:prstGeom>
          <a:noFill/>
          <a:ln>
            <a:solidFill>
              <a:schemeClr val="accent3">
                <a:lumMod val="50000"/>
              </a:schemeClr>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up)">
                                      <p:cBhvr>
                                        <p:cTn id="7" dur="2000"/>
                                        <p:tgtEl>
                                          <p:spTgt spid="30722"/>
                                        </p:tgtEl>
                                      </p:cBhvr>
                                    </p:animEffect>
                                  </p:childTnLst>
                                </p:cTn>
                              </p:par>
                            </p:childTnLst>
                          </p:cTn>
                        </p:par>
                        <p:par>
                          <p:cTn id="8" fill="hold">
                            <p:stCondLst>
                              <p:cond delay="2000"/>
                            </p:stCondLst>
                            <p:childTnLst>
                              <p:par>
                                <p:cTn id="9" presetID="22" presetClass="entr" presetSubtype="1" fill="hold" nodeType="afterEffect">
                                  <p:stCondLst>
                                    <p:cond delay="500"/>
                                  </p:stCondLst>
                                  <p:childTnLst>
                                    <p:set>
                                      <p:cBhvr>
                                        <p:cTn id="10" dur="1" fill="hold">
                                          <p:stCondLst>
                                            <p:cond delay="0"/>
                                          </p:stCondLst>
                                        </p:cTn>
                                        <p:tgtEl>
                                          <p:spTgt spid="30723"/>
                                        </p:tgtEl>
                                        <p:attrNameLst>
                                          <p:attrName>style.visibility</p:attrName>
                                        </p:attrNameLst>
                                      </p:cBhvr>
                                      <p:to>
                                        <p:strVal val="visible"/>
                                      </p:to>
                                    </p:set>
                                    <p:animEffect transition="in" filter="wipe(up)">
                                      <p:cBhvr>
                                        <p:cTn id="11" dur="2000"/>
                                        <p:tgtEl>
                                          <p:spTgt spid="30723"/>
                                        </p:tgtEl>
                                      </p:cBhvr>
                                    </p:animEffect>
                                  </p:childTnLst>
                                </p:cTn>
                              </p:par>
                            </p:childTnLst>
                          </p:cTn>
                        </p:par>
                        <p:par>
                          <p:cTn id="12" fill="hold">
                            <p:stCondLst>
                              <p:cond delay="4500"/>
                            </p:stCondLst>
                            <p:childTnLst>
                              <p:par>
                                <p:cTn id="13" presetID="55" presetClass="entr" presetSubtype="0" fill="hold" nodeType="afterEffect">
                                  <p:stCondLst>
                                    <p:cond delay="0"/>
                                  </p:stCondLst>
                                  <p:childTnLst>
                                    <p:set>
                                      <p:cBhvr>
                                        <p:cTn id="14" dur="1" fill="hold">
                                          <p:stCondLst>
                                            <p:cond delay="0"/>
                                          </p:stCondLst>
                                        </p:cTn>
                                        <p:tgtEl>
                                          <p:spTgt spid="30758"/>
                                        </p:tgtEl>
                                        <p:attrNameLst>
                                          <p:attrName>style.visibility</p:attrName>
                                        </p:attrNameLst>
                                      </p:cBhvr>
                                      <p:to>
                                        <p:strVal val="visible"/>
                                      </p:to>
                                    </p:set>
                                    <p:anim calcmode="lin" valueType="num">
                                      <p:cBhvr>
                                        <p:cTn id="15" dur="1000" fill="hold"/>
                                        <p:tgtEl>
                                          <p:spTgt spid="30758"/>
                                        </p:tgtEl>
                                        <p:attrNameLst>
                                          <p:attrName>ppt_w</p:attrName>
                                        </p:attrNameLst>
                                      </p:cBhvr>
                                      <p:tavLst>
                                        <p:tav tm="0">
                                          <p:val>
                                            <p:strVal val="#ppt_w*0.70"/>
                                          </p:val>
                                        </p:tav>
                                        <p:tav tm="100000">
                                          <p:val>
                                            <p:strVal val="#ppt_w"/>
                                          </p:val>
                                        </p:tav>
                                      </p:tavLst>
                                    </p:anim>
                                    <p:anim calcmode="lin" valueType="num">
                                      <p:cBhvr>
                                        <p:cTn id="16" dur="1000" fill="hold"/>
                                        <p:tgtEl>
                                          <p:spTgt spid="30758"/>
                                        </p:tgtEl>
                                        <p:attrNameLst>
                                          <p:attrName>ppt_h</p:attrName>
                                        </p:attrNameLst>
                                      </p:cBhvr>
                                      <p:tavLst>
                                        <p:tav tm="0">
                                          <p:val>
                                            <p:strVal val="#ppt_h"/>
                                          </p:val>
                                        </p:tav>
                                        <p:tav tm="100000">
                                          <p:val>
                                            <p:strVal val="#ppt_h"/>
                                          </p:val>
                                        </p:tav>
                                      </p:tavLst>
                                    </p:anim>
                                    <p:animEffect transition="in" filter="fade">
                                      <p:cBhvr>
                                        <p:cTn id="17" dur="1000"/>
                                        <p:tgtEl>
                                          <p:spTgt spid="30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040"/>
          <p:cNvSpPr>
            <a:spLocks noGrp="1" noChangeArrowheads="1"/>
          </p:cNvSpPr>
          <p:nvPr>
            <p:ph type="title"/>
          </p:nvPr>
        </p:nvSpPr>
        <p:spPr>
          <a:xfrm>
            <a:off x="457200" y="190500"/>
            <a:ext cx="8382000" cy="762000"/>
          </a:xfrm>
        </p:spPr>
        <p:txBody>
          <a:bodyPr/>
          <a:lstStyle/>
          <a:p>
            <a:pPr fontAlgn="auto">
              <a:spcAft>
                <a:spcPts val="0"/>
              </a:spcAft>
              <a:defRPr/>
            </a:pPr>
            <a:r>
              <a:rPr lang="en-US" dirty="0" smtClean="0">
                <a:solidFill>
                  <a:schemeClr val="tx1"/>
                </a:solidFill>
              </a:rPr>
              <a:t>Bank Reconciliation illustrated</a:t>
            </a:r>
          </a:p>
        </p:txBody>
      </p:sp>
      <p:sp>
        <p:nvSpPr>
          <p:cNvPr id="15" name="Rectangle 6"/>
          <p:cNvSpPr>
            <a:spLocks noChangeArrowheads="1"/>
          </p:cNvSpPr>
          <p:nvPr/>
        </p:nvSpPr>
        <p:spPr bwMode="auto">
          <a:xfrm>
            <a:off x="1752600" y="1103313"/>
            <a:ext cx="5638800" cy="458787"/>
          </a:xfrm>
          <a:prstGeom prst="rect">
            <a:avLst/>
          </a:prstGeom>
          <a:solidFill>
            <a:schemeClr val="accent2">
              <a:lumMod val="60000"/>
              <a:lumOff val="40000"/>
            </a:schemeClr>
          </a:solidFill>
          <a:ln w="12700" cmpd="dbl">
            <a:solidFill>
              <a:srgbClr val="000000"/>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2400" dirty="0">
                <a:solidFill>
                  <a:srgbClr val="000000"/>
                </a:solidFill>
                <a:latin typeface="+mn-lt"/>
                <a:cs typeface="Arial" pitchFamily="34" charset="0"/>
              </a:rPr>
              <a:t>Example of a Bank Reconciliation</a:t>
            </a:r>
            <a:endParaRPr lang="en-US" sz="2400" dirty="0">
              <a:solidFill>
                <a:srgbClr val="000000"/>
              </a:solidFill>
              <a:latin typeface="+mn-lt"/>
              <a:cs typeface="Arial" pitchFamily="34" charset="0"/>
            </a:endParaRPr>
          </a:p>
        </p:txBody>
      </p:sp>
      <p:sp>
        <p:nvSpPr>
          <p:cNvPr id="6758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1F637D9D-904B-408D-9074-18E39B68E30D}" type="slidenum">
              <a:rPr lang="en-US"/>
              <a:pPr fontAlgn="base">
                <a:spcBef>
                  <a:spcPct val="0"/>
                </a:spcBef>
                <a:spcAft>
                  <a:spcPct val="0"/>
                </a:spcAft>
              </a:pPr>
              <a:t>28</a:t>
            </a:fld>
            <a:endParaRPr lang="en-US"/>
          </a:p>
        </p:txBody>
      </p:sp>
      <p:pic>
        <p:nvPicPr>
          <p:cNvPr id="31746" name="Picture 2"/>
          <p:cNvPicPr>
            <a:picLocks noChangeAspect="1" noChangeArrowheads="1"/>
          </p:cNvPicPr>
          <p:nvPr/>
        </p:nvPicPr>
        <p:blipFill>
          <a:blip r:embed="rId3"/>
          <a:srcRect/>
          <a:stretch>
            <a:fillRect/>
          </a:stretch>
        </p:blipFill>
        <p:spPr bwMode="auto">
          <a:xfrm>
            <a:off x="152400" y="1614488"/>
            <a:ext cx="8756650" cy="4548187"/>
          </a:xfrm>
          <a:prstGeom prst="rect">
            <a:avLst/>
          </a:prstGeom>
          <a:noFill/>
          <a:ln w="9525">
            <a:solidFill>
              <a:schemeClr val="accent3">
                <a:lumMod val="50000"/>
              </a:schemeClr>
            </a:solid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40"/>
          <p:cNvSpPr>
            <a:spLocks noGrp="1" noChangeArrowheads="1"/>
          </p:cNvSpPr>
          <p:nvPr>
            <p:ph type="title"/>
          </p:nvPr>
        </p:nvSpPr>
        <p:spPr>
          <a:xfrm>
            <a:off x="457200" y="238125"/>
            <a:ext cx="8382000" cy="914400"/>
          </a:xfrm>
        </p:spPr>
        <p:txBody>
          <a:bodyPr/>
          <a:lstStyle/>
          <a:p>
            <a:pPr fontAlgn="auto">
              <a:spcAft>
                <a:spcPts val="0"/>
              </a:spcAft>
              <a:defRPr/>
            </a:pPr>
            <a:r>
              <a:rPr lang="en-US" dirty="0" smtClean="0">
                <a:solidFill>
                  <a:schemeClr val="tx1"/>
                </a:solidFill>
              </a:rPr>
              <a:t>Bank Reconciliation illustrated</a:t>
            </a:r>
          </a:p>
        </p:txBody>
      </p:sp>
      <p:pic>
        <p:nvPicPr>
          <p:cNvPr id="32770" name="Picture 2"/>
          <p:cNvPicPr>
            <a:picLocks noGrp="1" noChangeAspect="1" noChangeArrowheads="1"/>
          </p:cNvPicPr>
          <p:nvPr>
            <p:ph idx="1"/>
          </p:nvPr>
        </p:nvPicPr>
        <p:blipFill>
          <a:blip r:embed="rId3"/>
          <a:srcRect/>
          <a:stretch>
            <a:fillRect/>
          </a:stretch>
        </p:blipFill>
        <p:spPr>
          <a:xfrm>
            <a:off x="304800" y="2847975"/>
            <a:ext cx="8382000" cy="3690938"/>
          </a:xfrm>
          <a:ln>
            <a:solidFill>
              <a:schemeClr val="tx1"/>
            </a:solidFill>
          </a:ln>
        </p:spPr>
      </p:pic>
      <p:sp>
        <p:nvSpPr>
          <p:cNvPr id="6" name="TextBox 5"/>
          <p:cNvSpPr txBox="1"/>
          <p:nvPr/>
        </p:nvSpPr>
        <p:spPr>
          <a:xfrm>
            <a:off x="152400" y="1357313"/>
            <a:ext cx="8686800" cy="1323975"/>
          </a:xfrm>
          <a:prstGeom prst="rect">
            <a:avLst/>
          </a:prstGeom>
          <a:solidFill>
            <a:schemeClr val="bg1">
              <a:lumMod val="85000"/>
            </a:schemeClr>
          </a:solidFill>
          <a:ln>
            <a:solidFill>
              <a:schemeClr val="accent3">
                <a:lumMod val="50000"/>
              </a:schemeClr>
            </a:solidFill>
          </a:ln>
        </p:spPr>
        <p:txBody>
          <a:bodyPr>
            <a:spAutoFit/>
          </a:bodyPr>
          <a:lstStyle/>
          <a:p>
            <a:pPr algn="ctr" fontAlgn="auto">
              <a:spcBef>
                <a:spcPts val="0"/>
              </a:spcBef>
              <a:spcAft>
                <a:spcPts val="0"/>
              </a:spcAft>
              <a:defRPr/>
            </a:pPr>
            <a:r>
              <a:rPr lang="en-US" sz="2000" dirty="0">
                <a:latin typeface="+mn-lt"/>
              </a:rPr>
              <a:t>The bank reconciliation identifies previously unrecorded transactions or changes that are necessary to cause the company’s Cash account(s) to show the correct cash balance. </a:t>
            </a:r>
            <a:r>
              <a:rPr lang="en-US" sz="2000" b="1" dirty="0">
                <a:latin typeface="+mn-lt"/>
              </a:rPr>
              <a:t>Any transactions or changes on the company’s books side of the bank reconciliation need journal entries. </a:t>
            </a:r>
            <a:endParaRPr lang="en-US" sz="2000" dirty="0">
              <a:latin typeface="+mn-lt"/>
            </a:endParaRPr>
          </a:p>
        </p:txBody>
      </p:sp>
      <p:sp>
        <p:nvSpPr>
          <p:cNvPr id="6963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42AEB518-FF7A-4477-B607-99B47A5435D7}" type="slidenum">
              <a:rPr lang="en-US"/>
              <a:pPr fontAlgn="base">
                <a:spcBef>
                  <a:spcPct val="0"/>
                </a:spcBef>
                <a:spcAft>
                  <a:spcPct val="0"/>
                </a:spcAft>
              </a:pPr>
              <a:t>29</a:t>
            </a:fld>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up)">
                                      <p:cBhvr>
                                        <p:cTn id="7"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4"/>
          <p:cNvSpPr>
            <a:spLocks noGrp="1" noChangeArrowheads="1"/>
          </p:cNvSpPr>
          <p:nvPr>
            <p:ph type="title"/>
          </p:nvPr>
        </p:nvSpPr>
        <p:spPr/>
        <p:txBody>
          <a:bodyPr/>
          <a:lstStyle/>
          <a:p>
            <a:pPr fontAlgn="auto">
              <a:spcAft>
                <a:spcPts val="0"/>
              </a:spcAft>
              <a:defRPr/>
            </a:pPr>
            <a:r>
              <a:rPr lang="en-US" dirty="0" smtClean="0"/>
              <a:t>Credit Card Sales to Consumers</a:t>
            </a:r>
          </a:p>
        </p:txBody>
      </p:sp>
      <p:sp>
        <p:nvSpPr>
          <p:cNvPr id="227331" name="Rectangle 2051"/>
          <p:cNvSpPr>
            <a:spLocks noGrp="1" noChangeArrowheads="1"/>
          </p:cNvSpPr>
          <p:nvPr>
            <p:ph type="body" sz="half" idx="4294967295"/>
          </p:nvPr>
        </p:nvSpPr>
        <p:spPr>
          <a:xfrm>
            <a:off x="609600" y="1600200"/>
            <a:ext cx="7848600" cy="2819400"/>
          </a:xfrm>
          <a:solidFill>
            <a:srgbClr val="FFFFCC"/>
          </a:solidFill>
          <a:ln w="12700">
            <a:solidFill>
              <a:schemeClr val="tx1"/>
            </a:solidFill>
          </a:ln>
          <a:effectLst>
            <a:outerShdw dist="71842" dir="2700000" algn="ctr" rotWithShape="0">
              <a:schemeClr val="tx1"/>
            </a:outerShdw>
          </a:effectLst>
        </p:spPr>
        <p:txBody>
          <a:bodyPr lIns="90488" tIns="44450" rIns="90488" bIns="44450" rtlCol="0">
            <a:normAutofit fontScale="92500"/>
          </a:bodyPr>
          <a:lstStyle/>
          <a:p>
            <a:pPr marL="495300" indent="-495300" fontAlgn="auto">
              <a:buFont typeface="Wingdings" pitchFamily="2" charset="2"/>
              <a:buNone/>
              <a:defRPr/>
            </a:pPr>
            <a:r>
              <a:rPr lang="en-US" sz="2400" dirty="0">
                <a:cs typeface="Arial" pitchFamily="34" charset="0"/>
              </a:rPr>
              <a:t>Companies accept credit cards for several reasons:</a:t>
            </a:r>
          </a:p>
          <a:p>
            <a:pPr marL="495300" indent="-495300" fontAlgn="auto">
              <a:buClr>
                <a:schemeClr val="tx1"/>
              </a:buClr>
              <a:buFontTx/>
              <a:buAutoNum type="arabicPeriod"/>
              <a:defRPr/>
            </a:pPr>
            <a:r>
              <a:rPr lang="en-US" sz="2400" dirty="0">
                <a:cs typeface="Arial" pitchFamily="34" charset="0"/>
              </a:rPr>
              <a:t>To increase sales.</a:t>
            </a:r>
          </a:p>
          <a:p>
            <a:pPr marL="495300" indent="-495300" fontAlgn="auto">
              <a:buClr>
                <a:schemeClr val="tx1"/>
              </a:buClr>
              <a:buFontTx/>
              <a:buAutoNum type="arabicPeriod"/>
              <a:defRPr/>
            </a:pPr>
            <a:r>
              <a:rPr lang="en-US" sz="2400" dirty="0">
                <a:cs typeface="Arial" pitchFamily="34" charset="0"/>
              </a:rPr>
              <a:t>To avoid </a:t>
            </a:r>
            <a:r>
              <a:rPr lang="en-US" sz="2400" dirty="0" smtClean="0">
                <a:cs typeface="Arial" pitchFamily="34" charset="0"/>
              </a:rPr>
              <a:t>costs of providing credit </a:t>
            </a:r>
            <a:r>
              <a:rPr lang="en-US" sz="2400" dirty="0">
                <a:cs typeface="Arial" pitchFamily="34" charset="0"/>
              </a:rPr>
              <a:t>directly to customers.</a:t>
            </a:r>
          </a:p>
          <a:p>
            <a:pPr marL="495300" indent="-495300" fontAlgn="auto">
              <a:buClr>
                <a:schemeClr val="tx1"/>
              </a:buClr>
              <a:buFontTx/>
              <a:buAutoNum type="arabicPeriod"/>
              <a:defRPr/>
            </a:pPr>
            <a:r>
              <a:rPr lang="en-US" sz="2400" dirty="0">
                <a:cs typeface="Arial" pitchFamily="34" charset="0"/>
              </a:rPr>
              <a:t>To avoid losses due to bad checks.</a:t>
            </a:r>
          </a:p>
          <a:p>
            <a:pPr marL="495300" indent="-495300" fontAlgn="auto">
              <a:buClr>
                <a:schemeClr val="tx1"/>
              </a:buClr>
              <a:buFontTx/>
              <a:buAutoNum type="arabicPeriod"/>
              <a:defRPr/>
            </a:pPr>
            <a:r>
              <a:rPr lang="en-US" sz="2400" dirty="0">
                <a:cs typeface="Arial" pitchFamily="34" charset="0"/>
              </a:rPr>
              <a:t>To avoid losses due to fraudulent credit card sales.</a:t>
            </a:r>
          </a:p>
          <a:p>
            <a:pPr marL="495300" indent="-495300" fontAlgn="auto">
              <a:buClr>
                <a:schemeClr val="tx1"/>
              </a:buClr>
              <a:buFontTx/>
              <a:buAutoNum type="arabicPeriod"/>
              <a:defRPr/>
            </a:pPr>
            <a:r>
              <a:rPr lang="en-US" sz="2400" dirty="0">
                <a:cs typeface="Arial" pitchFamily="34" charset="0"/>
              </a:rPr>
              <a:t>To receive payment quicker.</a:t>
            </a:r>
          </a:p>
        </p:txBody>
      </p:sp>
      <p:sp>
        <p:nvSpPr>
          <p:cNvPr id="6" name="Rectangle 2"/>
          <p:cNvSpPr txBox="1">
            <a:spLocks noChangeArrowheads="1"/>
          </p:cNvSpPr>
          <p:nvPr/>
        </p:nvSpPr>
        <p:spPr>
          <a:xfrm>
            <a:off x="609600" y="4648200"/>
            <a:ext cx="7848600" cy="914400"/>
          </a:xfrm>
          <a:prstGeom prst="rect">
            <a:avLst/>
          </a:prstGeom>
          <a:solidFill>
            <a:schemeClr val="tx2">
              <a:lumMod val="20000"/>
              <a:lumOff val="80000"/>
            </a:schemeClr>
          </a:solidFill>
          <a:ln w="28575">
            <a:solidFill>
              <a:schemeClr val="tx1"/>
            </a:solidFill>
          </a:ln>
          <a:effectLst>
            <a:outerShdw blurRad="50800" dist="38100" dir="2700000" algn="tl" rotWithShape="0">
              <a:schemeClr val="tx1"/>
            </a:outerShdw>
          </a:effectLst>
        </p:spPr>
        <p:txBody>
          <a:bodyPr lIns="90488" tIns="44450" rIns="90488" bIns="44450"/>
          <a:lstStyle/>
          <a:p>
            <a:pPr eaLnBrk="0" fontAlgn="auto" hangingPunct="0">
              <a:spcBef>
                <a:spcPts val="600"/>
              </a:spcBef>
              <a:spcAft>
                <a:spcPts val="0"/>
              </a:spcAft>
              <a:buClr>
                <a:schemeClr val="accent1"/>
              </a:buClr>
              <a:buSzPct val="76000"/>
              <a:buFont typeface="Wingdings" pitchFamily="2" charset="2"/>
              <a:buNone/>
              <a:defRPr/>
            </a:pPr>
            <a:r>
              <a:rPr lang="en-US" sz="2200" dirty="0">
                <a:latin typeface="+mn-lt"/>
                <a:cs typeface="Arial" pitchFamily="34" charset="0"/>
              </a:rPr>
              <a:t>When </a:t>
            </a:r>
            <a:r>
              <a:rPr lang="en-US" sz="2200" dirty="0">
                <a:latin typeface="+mn-lt"/>
                <a:cs typeface="Arial" pitchFamily="34" charset="0"/>
              </a:rPr>
              <a:t>credit card sales are </a:t>
            </a:r>
            <a:r>
              <a:rPr lang="en-US" sz="2200" dirty="0">
                <a:latin typeface="+mn-lt"/>
                <a:cs typeface="Arial" pitchFamily="34" charset="0"/>
              </a:rPr>
              <a:t>made, the </a:t>
            </a:r>
            <a:r>
              <a:rPr lang="en-US" sz="2200" dirty="0">
                <a:latin typeface="+mn-lt"/>
                <a:cs typeface="Arial" pitchFamily="34" charset="0"/>
              </a:rPr>
              <a:t>company must pay the credit card company a fee for the service it provides.</a:t>
            </a:r>
          </a:p>
          <a:p>
            <a:pPr marL="273050" indent="-273050" eaLnBrk="0" fontAlgn="auto" hangingPunct="0">
              <a:spcBef>
                <a:spcPts val="600"/>
              </a:spcBef>
              <a:spcAft>
                <a:spcPts val="0"/>
              </a:spcAft>
              <a:buClr>
                <a:schemeClr val="accent1"/>
              </a:buClr>
              <a:buSzPct val="76000"/>
              <a:buFont typeface="Wingdings" pitchFamily="2" charset="2"/>
              <a:buNone/>
              <a:defRPr/>
            </a:pPr>
            <a:endParaRPr lang="en-US" sz="2800" dirty="0">
              <a:latin typeface="+mn-lt"/>
              <a:cs typeface="Arial" pitchFamily="34" charset="0"/>
            </a:endParaRPr>
          </a:p>
        </p:txBody>
      </p:sp>
      <p:sp>
        <p:nvSpPr>
          <p:cNvPr id="15364"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BA55D068-2AC6-45A6-BFB6-B04598FE7306}" type="slidenum">
              <a:rPr lang="en-US"/>
              <a:pPr fontAlgn="base">
                <a:spcBef>
                  <a:spcPct val="0"/>
                </a:spcBef>
                <a:spcAft>
                  <a:spcPct val="0"/>
                </a:spcAft>
              </a:pPr>
              <a:t>3</a:t>
            </a:fld>
            <a:endParaRPr lang="en-US"/>
          </a:p>
        </p:txBody>
      </p:sp>
      <p:pic>
        <p:nvPicPr>
          <p:cNvPr id="2050" name="Picture 2"/>
          <p:cNvPicPr>
            <a:picLocks noChangeAspect="1" noChangeArrowheads="1"/>
          </p:cNvPicPr>
          <p:nvPr/>
        </p:nvPicPr>
        <p:blipFill>
          <a:blip r:embed="rId3"/>
          <a:srcRect/>
          <a:stretch>
            <a:fillRect/>
          </a:stretch>
        </p:blipFill>
        <p:spPr bwMode="auto">
          <a:xfrm>
            <a:off x="1600200" y="5715000"/>
            <a:ext cx="5780088" cy="9906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304800" y="1676400"/>
            <a:ext cx="8458200" cy="1600200"/>
          </a:xfrm>
          <a:solidFill>
            <a:schemeClr val="bg2"/>
          </a:solidFill>
          <a:ln w="12700">
            <a:solidFill>
              <a:schemeClr val="tx1"/>
            </a:solidFill>
          </a:ln>
          <a:effectLst>
            <a:outerShdw dist="71842" dir="2700000" algn="ctr" rotWithShape="0">
              <a:schemeClr val="tx1"/>
            </a:outerShdw>
          </a:effectLst>
        </p:spPr>
        <p:txBody>
          <a:bodyPr lIns="90488" tIns="44450" rIns="90488" bIns="44450" rtlCol="0">
            <a:normAutofit fontScale="92500" lnSpcReduction="20000"/>
          </a:bodyPr>
          <a:lstStyle/>
          <a:p>
            <a:pPr algn="ctr" fontAlgn="auto">
              <a:buFont typeface="Arial" pitchFamily="34" charset="0"/>
              <a:buNone/>
              <a:defRPr/>
            </a:pPr>
            <a:r>
              <a:rPr lang="en-US" sz="2800" dirty="0" smtClean="0"/>
              <a:t>Assume a credit card company is charging a 3 percent fee for its service and Deckers' Internet credit card sales are $3,000 for January 2. </a:t>
            </a:r>
          </a:p>
          <a:p>
            <a:pPr algn="ctr" fontAlgn="auto">
              <a:buFont typeface="Arial" pitchFamily="34" charset="0"/>
              <a:buNone/>
              <a:defRPr/>
            </a:pPr>
            <a:r>
              <a:rPr lang="en-US" sz="2800" dirty="0" smtClean="0">
                <a:solidFill>
                  <a:srgbClr val="C00000"/>
                </a:solidFill>
              </a:rPr>
              <a:t>Prepare </a:t>
            </a:r>
            <a:r>
              <a:rPr lang="en-US" sz="2800" dirty="0">
                <a:solidFill>
                  <a:srgbClr val="C00000"/>
                </a:solidFill>
              </a:rPr>
              <a:t>the </a:t>
            </a:r>
            <a:r>
              <a:rPr lang="en-US" sz="2800" dirty="0" smtClean="0">
                <a:solidFill>
                  <a:srgbClr val="C00000"/>
                </a:solidFill>
              </a:rPr>
              <a:t>journal </a:t>
            </a:r>
            <a:r>
              <a:rPr lang="en-US" sz="2800" dirty="0">
                <a:solidFill>
                  <a:srgbClr val="C00000"/>
                </a:solidFill>
              </a:rPr>
              <a:t>entry.</a:t>
            </a:r>
          </a:p>
        </p:txBody>
      </p:sp>
      <p:sp>
        <p:nvSpPr>
          <p:cNvPr id="18436" name="Title 4"/>
          <p:cNvSpPr>
            <a:spLocks noGrp="1"/>
          </p:cNvSpPr>
          <p:nvPr>
            <p:ph type="title"/>
          </p:nvPr>
        </p:nvSpPr>
        <p:spPr/>
        <p:txBody>
          <a:bodyPr/>
          <a:lstStyle/>
          <a:p>
            <a:pPr fontAlgn="auto">
              <a:spcAft>
                <a:spcPts val="0"/>
              </a:spcAft>
              <a:defRPr/>
            </a:pPr>
            <a:r>
              <a:rPr lang="en-US" dirty="0" smtClean="0">
                <a:solidFill>
                  <a:schemeClr val="tx1"/>
                </a:solidFill>
              </a:rPr>
              <a:t>Chapter Supplement: </a:t>
            </a:r>
            <a:r>
              <a:rPr lang="en-US" dirty="0" smtClean="0">
                <a:solidFill>
                  <a:schemeClr val="tx1"/>
                </a:solidFill>
                <a:cs typeface="Arial" charset="0"/>
              </a:rPr>
              <a:t>Recording Discounts and Returns</a:t>
            </a:r>
            <a:endParaRPr lang="en-US" dirty="0" smtClean="0">
              <a:solidFill>
                <a:schemeClr val="tx1"/>
              </a:solidFill>
            </a:endParaRPr>
          </a:p>
        </p:txBody>
      </p:sp>
      <p:sp>
        <p:nvSpPr>
          <p:cNvPr id="7168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0DD2D1DA-8E7F-43BB-9479-9362D4DE6F8D}" type="slidenum">
              <a:rPr lang="en-US"/>
              <a:pPr fontAlgn="base">
                <a:spcBef>
                  <a:spcPct val="0"/>
                </a:spcBef>
                <a:spcAft>
                  <a:spcPct val="0"/>
                </a:spcAft>
              </a:pPr>
              <a:t>30</a:t>
            </a:fld>
            <a:endParaRPr lang="en-US"/>
          </a:p>
        </p:txBody>
      </p:sp>
      <p:pic>
        <p:nvPicPr>
          <p:cNvPr id="18435" name="Picture 3"/>
          <p:cNvPicPr>
            <a:picLocks noChangeAspect="1" noChangeArrowheads="1"/>
          </p:cNvPicPr>
          <p:nvPr/>
        </p:nvPicPr>
        <p:blipFill>
          <a:blip r:embed="rId3"/>
          <a:srcRect/>
          <a:stretch>
            <a:fillRect/>
          </a:stretch>
        </p:blipFill>
        <p:spPr bwMode="auto">
          <a:xfrm>
            <a:off x="228600" y="3600450"/>
            <a:ext cx="8601075" cy="1047750"/>
          </a:xfrm>
          <a:prstGeom prst="rect">
            <a:avLst/>
          </a:prstGeom>
          <a:noFill/>
          <a:ln w="9525">
            <a:solidFill>
              <a:schemeClr val="accent3">
                <a:lumMod val="50000"/>
              </a:schemeClr>
            </a:solidFill>
            <a:miter lim="800000"/>
            <a:headEnd/>
            <a:tailEnd/>
          </a:ln>
        </p:spPr>
      </p:pic>
      <p:pic>
        <p:nvPicPr>
          <p:cNvPr id="3" name="Picture 2"/>
          <p:cNvPicPr>
            <a:picLocks noChangeAspect="1"/>
          </p:cNvPicPr>
          <p:nvPr/>
        </p:nvPicPr>
        <p:blipFill>
          <a:blip r:embed="rId4"/>
          <a:srcRect/>
          <a:stretch>
            <a:fillRect/>
          </a:stretch>
        </p:blipFill>
        <p:spPr bwMode="auto">
          <a:xfrm>
            <a:off x="4038600" y="4972050"/>
            <a:ext cx="1163638" cy="17399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304800" y="1676400"/>
            <a:ext cx="8458200" cy="1905000"/>
          </a:xfrm>
          <a:solidFill>
            <a:schemeClr val="bg2"/>
          </a:solidFill>
          <a:ln w="12700">
            <a:solidFill>
              <a:schemeClr val="tx1"/>
            </a:solidFill>
          </a:ln>
          <a:effectLst>
            <a:outerShdw dist="71842" dir="2700000" algn="ctr" rotWithShape="0">
              <a:schemeClr val="tx1"/>
            </a:outerShdw>
          </a:effectLst>
        </p:spPr>
        <p:txBody>
          <a:bodyPr lIns="90488" tIns="44450" rIns="90488" bIns="44450" rtlCol="0">
            <a:normAutofit/>
          </a:bodyPr>
          <a:lstStyle/>
          <a:p>
            <a:pPr algn="ctr" fontAlgn="auto">
              <a:buFont typeface="Arial" pitchFamily="34" charset="0"/>
              <a:buNone/>
              <a:defRPr/>
            </a:pPr>
            <a:r>
              <a:rPr lang="en-US" sz="2600" dirty="0" smtClean="0"/>
              <a:t>Similarly, assume that credit sales of $1,000 are recorded with terms 2/10, n/30, and payment is made within the discount period.</a:t>
            </a:r>
          </a:p>
          <a:p>
            <a:pPr algn="ctr" fontAlgn="auto">
              <a:buFont typeface="Arial" pitchFamily="34" charset="0"/>
              <a:buNone/>
              <a:defRPr/>
            </a:pPr>
            <a:r>
              <a:rPr lang="en-US" sz="2600" dirty="0" smtClean="0">
                <a:solidFill>
                  <a:srgbClr val="C00000"/>
                </a:solidFill>
              </a:rPr>
              <a:t>Prepare the journal entries.</a:t>
            </a:r>
            <a:endParaRPr lang="en-US" sz="2600" dirty="0">
              <a:solidFill>
                <a:srgbClr val="C00000"/>
              </a:solidFill>
            </a:endParaRPr>
          </a:p>
        </p:txBody>
      </p:sp>
      <p:sp>
        <p:nvSpPr>
          <p:cNvPr id="18436" name="Title 4"/>
          <p:cNvSpPr>
            <a:spLocks noGrp="1"/>
          </p:cNvSpPr>
          <p:nvPr>
            <p:ph type="title"/>
          </p:nvPr>
        </p:nvSpPr>
        <p:spPr/>
        <p:txBody>
          <a:bodyPr/>
          <a:lstStyle/>
          <a:p>
            <a:pPr fontAlgn="auto">
              <a:spcAft>
                <a:spcPts val="0"/>
              </a:spcAft>
              <a:defRPr/>
            </a:pPr>
            <a:r>
              <a:rPr lang="en-US" dirty="0" smtClean="0">
                <a:solidFill>
                  <a:schemeClr val="tx1"/>
                </a:solidFill>
              </a:rPr>
              <a:t>Chapter Supplement: </a:t>
            </a:r>
            <a:r>
              <a:rPr lang="en-US" dirty="0" smtClean="0">
                <a:solidFill>
                  <a:schemeClr val="tx1"/>
                </a:solidFill>
                <a:cs typeface="Arial" charset="0"/>
              </a:rPr>
              <a:t>Recording Discounts and Returns</a:t>
            </a:r>
            <a:endParaRPr lang="en-US" dirty="0" smtClean="0">
              <a:solidFill>
                <a:schemeClr val="tx1"/>
              </a:solidFill>
            </a:endParaRPr>
          </a:p>
        </p:txBody>
      </p:sp>
      <p:sp>
        <p:nvSpPr>
          <p:cNvPr id="737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E1BB8AF2-6F02-41ED-BA75-221D8C5CCCFA}" type="slidenum">
              <a:rPr lang="en-US"/>
              <a:pPr fontAlgn="base">
                <a:spcBef>
                  <a:spcPct val="0"/>
                </a:spcBef>
                <a:spcAft>
                  <a:spcPct val="0"/>
                </a:spcAft>
              </a:pPr>
              <a:t>31</a:t>
            </a:fld>
            <a:endParaRPr lang="en-US"/>
          </a:p>
        </p:txBody>
      </p:sp>
      <p:pic>
        <p:nvPicPr>
          <p:cNvPr id="33794" name="Picture 2"/>
          <p:cNvPicPr>
            <a:picLocks noChangeAspect="1" noChangeArrowheads="1"/>
          </p:cNvPicPr>
          <p:nvPr/>
        </p:nvPicPr>
        <p:blipFill>
          <a:blip r:embed="rId3"/>
          <a:srcRect/>
          <a:stretch>
            <a:fillRect/>
          </a:stretch>
        </p:blipFill>
        <p:spPr bwMode="auto">
          <a:xfrm>
            <a:off x="258763" y="4191000"/>
            <a:ext cx="8543925" cy="676275"/>
          </a:xfrm>
          <a:prstGeom prst="rect">
            <a:avLst/>
          </a:prstGeom>
          <a:noFill/>
          <a:ln w="9525">
            <a:solidFill>
              <a:schemeClr val="accent3">
                <a:lumMod val="50000"/>
              </a:schemeClr>
            </a:solidFill>
            <a:miter lim="800000"/>
            <a:headEnd/>
            <a:tailEnd/>
          </a:ln>
        </p:spPr>
      </p:pic>
      <p:pic>
        <p:nvPicPr>
          <p:cNvPr id="33795" name="Picture 3"/>
          <p:cNvPicPr>
            <a:picLocks noChangeAspect="1" noChangeArrowheads="1"/>
          </p:cNvPicPr>
          <p:nvPr/>
        </p:nvPicPr>
        <p:blipFill>
          <a:blip r:embed="rId4"/>
          <a:srcRect/>
          <a:stretch>
            <a:fillRect/>
          </a:stretch>
        </p:blipFill>
        <p:spPr bwMode="auto">
          <a:xfrm>
            <a:off x="228600" y="5257800"/>
            <a:ext cx="8610600" cy="1016000"/>
          </a:xfrm>
          <a:prstGeom prst="rect">
            <a:avLst/>
          </a:prstGeom>
          <a:noFill/>
          <a:ln w="9525">
            <a:solidFill>
              <a:schemeClr val="accent3">
                <a:lumMod val="50000"/>
              </a:schemeClr>
            </a:solid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33795"/>
                                        </p:tgtEl>
                                        <p:attrNameLst>
                                          <p:attrName>style.visibility</p:attrName>
                                        </p:attrNameLst>
                                      </p:cBhvr>
                                      <p:to>
                                        <p:strVal val="visible"/>
                                      </p:to>
                                    </p:set>
                                    <p:animEffect transition="in" filter="dissolve">
                                      <p:cBhvr>
                                        <p:cTn id="11"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304800" y="1381125"/>
            <a:ext cx="8458200" cy="3352800"/>
          </a:xfrm>
          <a:solidFill>
            <a:schemeClr val="bg2"/>
          </a:solidFill>
          <a:ln w="12700">
            <a:solidFill>
              <a:schemeClr val="tx1"/>
            </a:solidFill>
          </a:ln>
          <a:effectLst>
            <a:outerShdw dist="71842" dir="2700000" algn="ctr" rotWithShape="0">
              <a:schemeClr val="tx1"/>
            </a:outerShdw>
          </a:effectLst>
        </p:spPr>
        <p:txBody>
          <a:bodyPr lIns="90488" tIns="44450" rIns="90488" bIns="44450" rtlCol="0">
            <a:noAutofit/>
          </a:bodyPr>
          <a:lstStyle/>
          <a:p>
            <a:pPr algn="ctr" fontAlgn="auto">
              <a:buFont typeface="Arial" pitchFamily="34" charset="0"/>
              <a:buNone/>
              <a:defRPr/>
            </a:pPr>
            <a:r>
              <a:rPr lang="en-US" sz="2400" dirty="0" smtClean="0">
                <a:solidFill>
                  <a:srgbClr val="C00000"/>
                </a:solidFill>
              </a:rPr>
              <a:t>Sales returns and allowances should always be treated as a contra-revenue. </a:t>
            </a:r>
          </a:p>
          <a:p>
            <a:pPr algn="ctr" fontAlgn="auto">
              <a:buFont typeface="Arial" pitchFamily="34" charset="0"/>
              <a:buNone/>
              <a:defRPr/>
            </a:pPr>
            <a:r>
              <a:rPr lang="en-US" sz="2400" dirty="0" smtClean="0"/>
              <a:t>Assume that Fontana Shoes of Ithaca, New York, buys 40 pairs of sandals from Deckers for $2,000 on account. Before paying for the sandals, however, Fontana discovers that 10 pairs of sandals are not the color ordered and returns them to Deckers.</a:t>
            </a:r>
          </a:p>
          <a:p>
            <a:pPr algn="ctr" fontAlgn="auto">
              <a:buFont typeface="Arial" pitchFamily="34" charset="0"/>
              <a:buNone/>
              <a:defRPr/>
            </a:pPr>
            <a:r>
              <a:rPr lang="en-US" sz="2400" dirty="0" smtClean="0">
                <a:solidFill>
                  <a:srgbClr val="C00000"/>
                </a:solidFill>
              </a:rPr>
              <a:t>Prepare the journal entries.</a:t>
            </a:r>
            <a:endParaRPr lang="en-US" sz="2400" dirty="0">
              <a:solidFill>
                <a:srgbClr val="C00000"/>
              </a:solidFill>
            </a:endParaRPr>
          </a:p>
        </p:txBody>
      </p:sp>
      <p:sp>
        <p:nvSpPr>
          <p:cNvPr id="18436" name="Title 4"/>
          <p:cNvSpPr>
            <a:spLocks noGrp="1"/>
          </p:cNvSpPr>
          <p:nvPr>
            <p:ph type="title"/>
          </p:nvPr>
        </p:nvSpPr>
        <p:spPr>
          <a:xfrm>
            <a:off x="457200" y="152400"/>
            <a:ext cx="8382000" cy="1228725"/>
          </a:xfrm>
        </p:spPr>
        <p:txBody>
          <a:bodyPr/>
          <a:lstStyle/>
          <a:p>
            <a:pPr fontAlgn="auto">
              <a:spcAft>
                <a:spcPts val="0"/>
              </a:spcAft>
              <a:defRPr/>
            </a:pPr>
            <a:r>
              <a:rPr lang="en-US" dirty="0" smtClean="0">
                <a:solidFill>
                  <a:schemeClr val="tx1"/>
                </a:solidFill>
              </a:rPr>
              <a:t>Chapter Supplement: </a:t>
            </a:r>
            <a:r>
              <a:rPr lang="en-US" dirty="0" smtClean="0">
                <a:solidFill>
                  <a:schemeClr val="tx1"/>
                </a:solidFill>
                <a:cs typeface="Arial" charset="0"/>
              </a:rPr>
              <a:t>Recording Discounts and Returns</a:t>
            </a:r>
            <a:endParaRPr lang="en-US" dirty="0" smtClean="0">
              <a:solidFill>
                <a:schemeClr val="tx1"/>
              </a:solidFill>
            </a:endParaRPr>
          </a:p>
        </p:txBody>
      </p:sp>
      <p:sp>
        <p:nvSpPr>
          <p:cNvPr id="7577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84922CE1-271D-4341-AAF5-DF9FDCCAC503}" type="slidenum">
              <a:rPr lang="en-US"/>
              <a:pPr fontAlgn="base">
                <a:spcBef>
                  <a:spcPct val="0"/>
                </a:spcBef>
                <a:spcAft>
                  <a:spcPct val="0"/>
                </a:spcAft>
              </a:pPr>
              <a:t>32</a:t>
            </a:fld>
            <a:endParaRPr lang="en-US"/>
          </a:p>
        </p:txBody>
      </p:sp>
      <p:pic>
        <p:nvPicPr>
          <p:cNvPr id="34818" name="Picture 2"/>
          <p:cNvPicPr>
            <a:picLocks noChangeAspect="1" noChangeArrowheads="1"/>
          </p:cNvPicPr>
          <p:nvPr/>
        </p:nvPicPr>
        <p:blipFill>
          <a:blip r:embed="rId3"/>
          <a:srcRect/>
          <a:stretch>
            <a:fillRect/>
          </a:stretch>
        </p:blipFill>
        <p:spPr bwMode="auto">
          <a:xfrm>
            <a:off x="300038" y="4886325"/>
            <a:ext cx="8543925" cy="714375"/>
          </a:xfrm>
          <a:prstGeom prst="rect">
            <a:avLst/>
          </a:prstGeom>
          <a:noFill/>
          <a:ln w="9525">
            <a:solidFill>
              <a:schemeClr val="accent3">
                <a:lumMod val="50000"/>
              </a:schemeClr>
            </a:solidFill>
            <a:miter lim="800000"/>
            <a:headEnd/>
            <a:tailEnd/>
          </a:ln>
        </p:spPr>
      </p:pic>
      <p:pic>
        <p:nvPicPr>
          <p:cNvPr id="34819" name="Picture 3"/>
          <p:cNvPicPr>
            <a:picLocks noChangeAspect="1" noChangeArrowheads="1"/>
          </p:cNvPicPr>
          <p:nvPr/>
        </p:nvPicPr>
        <p:blipFill>
          <a:blip r:embed="rId4"/>
          <a:srcRect/>
          <a:stretch>
            <a:fillRect/>
          </a:stretch>
        </p:blipFill>
        <p:spPr bwMode="auto">
          <a:xfrm>
            <a:off x="327025" y="5800725"/>
            <a:ext cx="8496300" cy="695325"/>
          </a:xfrm>
          <a:prstGeom prst="rect">
            <a:avLst/>
          </a:prstGeom>
          <a:noFill/>
          <a:ln w="9525">
            <a:solidFill>
              <a:schemeClr val="accent3">
                <a:lumMod val="50000"/>
              </a:schemeClr>
            </a:solid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wipe(left)">
                                      <p:cBhvr>
                                        <p:cTn id="11"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4000" dirty="0" smtClean="0"/>
              <a:t>End of Chapter 6</a:t>
            </a:r>
            <a:endParaRPr lang="en-US" sz="4000"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7782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CBABC896-8C27-4C79-BB5A-24A3DD32D9FF}" type="slidenum">
              <a:rPr lang="en-US"/>
              <a:pPr fontAlgn="base">
                <a:spcBef>
                  <a:spcPct val="0"/>
                </a:spcBef>
                <a:spcAft>
                  <a:spcPct val="0"/>
                </a:spcAft>
              </a:pPr>
              <a:t>33</a:t>
            </a:fld>
            <a:endParaRPr lang="en-US"/>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Grp="1" noChangeArrowheads="1"/>
          </p:cNvSpPr>
          <p:nvPr>
            <p:ph type="title"/>
          </p:nvPr>
        </p:nvSpPr>
        <p:spPr/>
        <p:txBody>
          <a:bodyPr/>
          <a:lstStyle/>
          <a:p>
            <a:pPr fontAlgn="auto">
              <a:spcAft>
                <a:spcPts val="0"/>
              </a:spcAft>
              <a:defRPr/>
            </a:pPr>
            <a:r>
              <a:rPr lang="en-US" dirty="0" smtClean="0"/>
              <a:t>Sales Discounts to Businesses</a:t>
            </a:r>
          </a:p>
        </p:txBody>
      </p:sp>
      <p:sp>
        <p:nvSpPr>
          <p:cNvPr id="17410" name="Rectangle 4"/>
          <p:cNvSpPr>
            <a:spLocks noChangeArrowheads="1"/>
          </p:cNvSpPr>
          <p:nvPr/>
        </p:nvSpPr>
        <p:spPr bwMode="auto">
          <a:xfrm>
            <a:off x="1173163" y="5943600"/>
            <a:ext cx="6477000" cy="582613"/>
          </a:xfrm>
          <a:prstGeom prst="rect">
            <a:avLst/>
          </a:prstGeom>
          <a:solidFill>
            <a:srgbClr val="FFFFCC"/>
          </a:solidFill>
          <a:ln w="57150" cmpd="thinThick">
            <a:solidFill>
              <a:schemeClr val="accent2"/>
            </a:solidFill>
            <a:miter lim="800000"/>
            <a:headEnd/>
            <a:tailEnd/>
          </a:ln>
        </p:spPr>
        <p:txBody>
          <a:bodyPr lIns="90488" tIns="44450" rIns="90488" bIns="44450">
            <a:spAutoFit/>
          </a:bodyPr>
          <a:lstStyle/>
          <a:p>
            <a:pPr algn="ctr" eaLnBrk="0" hangingPunct="0">
              <a:spcBef>
                <a:spcPct val="50000"/>
              </a:spcBef>
            </a:pPr>
            <a:r>
              <a:rPr lang="en-US" sz="3200" b="1">
                <a:solidFill>
                  <a:schemeClr val="tx2"/>
                </a:solidFill>
              </a:rPr>
              <a:t>Read as: “Two ten, net thirty”</a:t>
            </a:r>
          </a:p>
        </p:txBody>
      </p:sp>
      <p:sp>
        <p:nvSpPr>
          <p:cNvPr id="1741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37256746-731B-4F3E-B453-E11B156E8A9A}" type="slidenum">
              <a:rPr lang="en-US"/>
              <a:pPr fontAlgn="base">
                <a:spcBef>
                  <a:spcPct val="0"/>
                </a:spcBef>
                <a:spcAft>
                  <a:spcPct val="0"/>
                </a:spcAft>
              </a:pPr>
              <a:t>4</a:t>
            </a:fld>
            <a:endParaRPr lang="en-US"/>
          </a:p>
        </p:txBody>
      </p:sp>
      <p:pic>
        <p:nvPicPr>
          <p:cNvPr id="17412" name="Picture 2"/>
          <p:cNvPicPr>
            <a:picLocks noChangeAspect="1" noChangeArrowheads="1"/>
          </p:cNvPicPr>
          <p:nvPr/>
        </p:nvPicPr>
        <p:blipFill>
          <a:blip r:embed="rId3"/>
          <a:srcRect/>
          <a:stretch>
            <a:fillRect/>
          </a:stretch>
        </p:blipFill>
        <p:spPr bwMode="auto">
          <a:xfrm>
            <a:off x="427038" y="2286000"/>
            <a:ext cx="8232775" cy="3324225"/>
          </a:xfrm>
          <a:prstGeom prst="rect">
            <a:avLst/>
          </a:prstGeom>
          <a:noFill/>
          <a:ln w="9525">
            <a:noFill/>
            <a:miter lim="800000"/>
            <a:headEnd/>
            <a:tailEnd/>
          </a:ln>
        </p:spPr>
      </p:pic>
      <p:sp>
        <p:nvSpPr>
          <p:cNvPr id="63492" name="Rectangle 3"/>
          <p:cNvSpPr>
            <a:spLocks noGrp="1" noChangeArrowheads="1"/>
          </p:cNvSpPr>
          <p:nvPr>
            <p:ph type="body" idx="4294967295"/>
          </p:nvPr>
        </p:nvSpPr>
        <p:spPr>
          <a:xfrm>
            <a:off x="533400" y="1905000"/>
            <a:ext cx="8077200" cy="838200"/>
          </a:xfrm>
          <a:solidFill>
            <a:schemeClr val="accent2">
              <a:lumMod val="20000"/>
              <a:lumOff val="80000"/>
            </a:schemeClr>
          </a:solidFill>
          <a:ln w="28575">
            <a:solidFill>
              <a:schemeClr val="tx1"/>
            </a:solidFill>
          </a:ln>
        </p:spPr>
        <p:txBody>
          <a:bodyPr lIns="90488" tIns="44450" rIns="90488" bIns="44450" rtlCol="0">
            <a:normAutofit/>
          </a:bodyPr>
          <a:lstStyle/>
          <a:p>
            <a:pPr algn="ctr" fontAlgn="auto">
              <a:buFont typeface="Wingdings" pitchFamily="2" charset="2"/>
              <a:buNone/>
              <a:defRPr/>
            </a:pPr>
            <a:r>
              <a:rPr lang="en-US" dirty="0" smtClean="0"/>
              <a:t> </a:t>
            </a:r>
            <a:r>
              <a:rPr lang="en-US" sz="2400" dirty="0" smtClean="0"/>
              <a:t>When customers purchase on open account, they may be offered a </a:t>
            </a:r>
            <a:r>
              <a:rPr lang="en-US" sz="2400" dirty="0" smtClean="0">
                <a:solidFill>
                  <a:schemeClr val="tx2"/>
                </a:solidFill>
              </a:rPr>
              <a:t>sales discount </a:t>
            </a:r>
            <a:r>
              <a:rPr lang="en-US" sz="2400" dirty="0" smtClean="0"/>
              <a:t>to encourage early payment.</a:t>
            </a:r>
          </a:p>
        </p:txBody>
      </p:sp>
    </p:spTree>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pPr fontAlgn="auto">
              <a:spcAft>
                <a:spcPts val="0"/>
              </a:spcAft>
              <a:defRPr/>
            </a:pPr>
            <a:r>
              <a:rPr lang="en-US" dirty="0" smtClean="0"/>
              <a:t>To Take or Not to Take the Discount, That is the Question</a:t>
            </a:r>
          </a:p>
        </p:txBody>
      </p:sp>
      <p:sp>
        <p:nvSpPr>
          <p:cNvPr id="253955" name="Rectangle 3"/>
          <p:cNvSpPr>
            <a:spLocks noChangeArrowheads="1"/>
          </p:cNvSpPr>
          <p:nvPr/>
        </p:nvSpPr>
        <p:spPr bwMode="auto">
          <a:xfrm>
            <a:off x="952500" y="1676400"/>
            <a:ext cx="7239000" cy="1524000"/>
          </a:xfrm>
          <a:prstGeom prst="rect">
            <a:avLst/>
          </a:prstGeom>
          <a:solidFill>
            <a:srgbClr val="FFFFCC"/>
          </a:solidFill>
          <a:ln w="28575">
            <a:solidFill>
              <a:schemeClr val="tx1"/>
            </a:solidFill>
            <a:miter lim="800000"/>
            <a:headEnd/>
            <a:tailEnd/>
          </a:ln>
          <a:effectLst>
            <a:outerShdw dist="71842" dir="2700000" algn="ctr" rotWithShape="0">
              <a:schemeClr val="tx1"/>
            </a:outerShdw>
          </a:effectLst>
        </p:spPr>
        <p:txBody>
          <a:bodyPr wrap="none" anchor="ctr"/>
          <a:lstStyle/>
          <a:p>
            <a:pPr algn="ctr" eaLnBrk="0" fontAlgn="auto" hangingPunct="0">
              <a:spcBef>
                <a:spcPts val="0"/>
              </a:spcBef>
              <a:spcAft>
                <a:spcPts val="0"/>
              </a:spcAft>
              <a:defRPr/>
            </a:pPr>
            <a:r>
              <a:rPr lang="en-US" sz="2800" dirty="0">
                <a:latin typeface="+mn-lt"/>
                <a:cs typeface="Arial" pitchFamily="34" charset="0"/>
              </a:rPr>
              <a:t>With discount terms of 2/10,n/30, a customer</a:t>
            </a:r>
            <a:br>
              <a:rPr lang="en-US" sz="2800" dirty="0">
                <a:latin typeface="+mn-lt"/>
                <a:cs typeface="Arial" pitchFamily="34" charset="0"/>
              </a:rPr>
            </a:br>
            <a:r>
              <a:rPr lang="en-US" sz="2800" dirty="0">
                <a:latin typeface="+mn-lt"/>
                <a:cs typeface="Arial" pitchFamily="34" charset="0"/>
              </a:rPr>
              <a:t>saves $2 on a $100 purchase by paying</a:t>
            </a:r>
            <a:br>
              <a:rPr lang="en-US" sz="2800" dirty="0">
                <a:latin typeface="+mn-lt"/>
                <a:cs typeface="Arial" pitchFamily="34" charset="0"/>
              </a:rPr>
            </a:br>
            <a:r>
              <a:rPr lang="en-US" sz="2800" dirty="0">
                <a:latin typeface="+mn-lt"/>
                <a:cs typeface="Arial" pitchFamily="34" charset="0"/>
              </a:rPr>
              <a:t>on the 10</a:t>
            </a:r>
            <a:r>
              <a:rPr lang="en-US" sz="2800" baseline="30000" dirty="0">
                <a:latin typeface="+mn-lt"/>
                <a:cs typeface="Arial" pitchFamily="34" charset="0"/>
              </a:rPr>
              <a:t>th</a:t>
            </a:r>
            <a:r>
              <a:rPr lang="en-US" sz="2800" dirty="0">
                <a:latin typeface="+mn-lt"/>
                <a:cs typeface="Arial" pitchFamily="34" charset="0"/>
              </a:rPr>
              <a:t> day instead of the 30</a:t>
            </a:r>
            <a:r>
              <a:rPr lang="en-US" sz="2800" baseline="30000" dirty="0">
                <a:latin typeface="+mn-lt"/>
                <a:cs typeface="Arial" pitchFamily="34" charset="0"/>
              </a:rPr>
              <a:t>th</a:t>
            </a:r>
            <a:r>
              <a:rPr lang="en-US" sz="2800" dirty="0">
                <a:latin typeface="+mn-lt"/>
                <a:cs typeface="Arial" pitchFamily="34" charset="0"/>
              </a:rPr>
              <a:t> day.</a:t>
            </a:r>
          </a:p>
        </p:txBody>
      </p:sp>
      <p:grpSp>
        <p:nvGrpSpPr>
          <p:cNvPr id="2" name="Group 20"/>
          <p:cNvGrpSpPr>
            <a:grpSpLocks/>
          </p:cNvGrpSpPr>
          <p:nvPr/>
        </p:nvGrpSpPr>
        <p:grpSpPr bwMode="auto">
          <a:xfrm>
            <a:off x="381000" y="5334000"/>
            <a:ext cx="8343900" cy="914400"/>
            <a:chOff x="419100" y="5334000"/>
            <a:chExt cx="8343679" cy="914400"/>
          </a:xfrm>
          <a:solidFill>
            <a:schemeClr val="tx2">
              <a:lumMod val="20000"/>
              <a:lumOff val="80000"/>
            </a:schemeClr>
          </a:solidFill>
        </p:grpSpPr>
        <p:sp>
          <p:nvSpPr>
            <p:cNvPr id="253957" name="Rectangle 5"/>
            <p:cNvSpPr>
              <a:spLocks noChangeArrowheads="1"/>
            </p:cNvSpPr>
            <p:nvPr/>
          </p:nvSpPr>
          <p:spPr bwMode="auto">
            <a:xfrm>
              <a:off x="419100" y="5334000"/>
              <a:ext cx="8343679" cy="914400"/>
            </a:xfrm>
            <a:prstGeom prst="rect">
              <a:avLst/>
            </a:prstGeom>
            <a:grpFill/>
            <a:ln w="38100">
              <a:solidFill>
                <a:schemeClr val="tx1"/>
              </a:solidFill>
              <a:miter lim="800000"/>
              <a:headEnd/>
              <a:tailEnd/>
            </a:ln>
            <a:effectLst>
              <a:outerShdw dist="53882" dir="2700000" algn="ctr" rotWithShape="0">
                <a:schemeClr val="tx1"/>
              </a:outerShdw>
            </a:effectLst>
          </p:spPr>
          <p:txBody>
            <a:bodyPr wrap="none" anchor="ctr"/>
            <a:lstStyle/>
            <a:p>
              <a:pPr fontAlgn="auto">
                <a:spcBef>
                  <a:spcPts val="0"/>
                </a:spcBef>
                <a:spcAft>
                  <a:spcPts val="0"/>
                </a:spcAft>
                <a:defRPr/>
              </a:pPr>
              <a:endParaRPr lang="en-US" sz="2400" dirty="0">
                <a:latin typeface="+mn-lt"/>
                <a:cs typeface="Arial" pitchFamily="34" charset="0"/>
              </a:endParaRPr>
            </a:p>
          </p:txBody>
        </p:sp>
        <p:sp>
          <p:nvSpPr>
            <p:cNvPr id="253959" name="Text Box 7"/>
            <p:cNvSpPr txBox="1">
              <a:spLocks noChangeArrowheads="1"/>
            </p:cNvSpPr>
            <p:nvPr/>
          </p:nvSpPr>
          <p:spPr bwMode="auto">
            <a:xfrm>
              <a:off x="495298" y="5503863"/>
              <a:ext cx="3341599" cy="461962"/>
            </a:xfrm>
            <a:prstGeom prst="rect">
              <a:avLst/>
            </a:prstGeom>
            <a:grpFill/>
            <a:ln w="0">
              <a:noFill/>
              <a:miter lim="800000"/>
              <a:headEnd/>
              <a:tailEnd/>
            </a:ln>
            <a:effectLst/>
          </p:spPr>
          <p:txBody>
            <a:bodyPr wrap="none"/>
            <a:lstStyle/>
            <a:p>
              <a:pPr algn="ctr" eaLnBrk="0" fontAlgn="auto" hangingPunct="0">
                <a:spcBef>
                  <a:spcPts val="0"/>
                </a:spcBef>
                <a:spcAft>
                  <a:spcPts val="0"/>
                </a:spcAft>
                <a:defRPr/>
              </a:pPr>
              <a:r>
                <a:rPr lang="en-US" sz="2400" dirty="0">
                  <a:ln w="0" cap="flat">
                    <a:solidFill>
                      <a:schemeClr val="tx1"/>
                    </a:solidFill>
                    <a:round/>
                  </a:ln>
                  <a:latin typeface="+mn-lt"/>
                  <a:cs typeface="Arial" pitchFamily="34" charset="0"/>
                </a:rPr>
                <a:t>Annual Interest </a:t>
              </a:r>
              <a:r>
                <a:rPr lang="en-US" sz="2400" dirty="0">
                  <a:ln w="0" cap="flat">
                    <a:solidFill>
                      <a:schemeClr val="tx1"/>
                    </a:solidFill>
                    <a:round/>
                  </a:ln>
                  <a:latin typeface="+mn-lt"/>
                  <a:cs typeface="Arial" pitchFamily="34" charset="0"/>
                </a:rPr>
                <a:t>Rate =</a:t>
              </a:r>
              <a:endParaRPr lang="en-US" sz="2400" dirty="0">
                <a:ln w="0" cap="flat">
                  <a:solidFill>
                    <a:schemeClr val="tx1"/>
                  </a:solidFill>
                  <a:round/>
                </a:ln>
                <a:latin typeface="+mn-lt"/>
                <a:cs typeface="Arial" pitchFamily="34" charset="0"/>
              </a:endParaRPr>
            </a:p>
          </p:txBody>
        </p:sp>
        <p:sp>
          <p:nvSpPr>
            <p:cNvPr id="253960" name="Text Box 8"/>
            <p:cNvSpPr txBox="1">
              <a:spLocks noChangeArrowheads="1"/>
            </p:cNvSpPr>
            <p:nvPr/>
          </p:nvSpPr>
          <p:spPr bwMode="auto">
            <a:xfrm>
              <a:off x="3938495" y="5381625"/>
              <a:ext cx="1485861" cy="830263"/>
            </a:xfrm>
            <a:prstGeom prst="rect">
              <a:avLst/>
            </a:prstGeom>
            <a:grpFill/>
            <a:ln w="9525">
              <a:noFill/>
              <a:miter lim="800000"/>
              <a:headEnd/>
              <a:tailEnd/>
            </a:ln>
            <a:effectLst/>
          </p:spPr>
          <p:txBody>
            <a:bodyPr wrap="none">
              <a:spAutoFit/>
            </a:bodyPr>
            <a:lstStyle/>
            <a:p>
              <a:pPr algn="ctr" eaLnBrk="0" fontAlgn="auto" hangingPunct="0">
                <a:spcBef>
                  <a:spcPts val="0"/>
                </a:spcBef>
                <a:spcAft>
                  <a:spcPts val="0"/>
                </a:spcAft>
                <a:defRPr/>
              </a:pPr>
              <a:r>
                <a:rPr lang="en-US" sz="2400" dirty="0">
                  <a:latin typeface="+mn-lt"/>
                  <a:cs typeface="Arial" pitchFamily="34" charset="0"/>
                </a:rPr>
                <a:t>365 Days</a:t>
              </a:r>
            </a:p>
            <a:p>
              <a:pPr algn="ctr" eaLnBrk="0" fontAlgn="auto" hangingPunct="0">
                <a:spcBef>
                  <a:spcPts val="0"/>
                </a:spcBef>
                <a:spcAft>
                  <a:spcPts val="0"/>
                </a:spcAft>
                <a:defRPr/>
              </a:pPr>
              <a:r>
                <a:rPr lang="en-US" sz="2400" dirty="0">
                  <a:latin typeface="+mn-lt"/>
                  <a:cs typeface="Arial" pitchFamily="34" charset="0"/>
                </a:rPr>
                <a:t>20 Days</a:t>
              </a:r>
            </a:p>
          </p:txBody>
        </p:sp>
        <p:sp>
          <p:nvSpPr>
            <p:cNvPr id="253961" name="Line 9"/>
            <p:cNvSpPr>
              <a:spLocks noChangeShapeType="1"/>
            </p:cNvSpPr>
            <p:nvPr/>
          </p:nvSpPr>
          <p:spPr bwMode="auto">
            <a:xfrm>
              <a:off x="4000405" y="5799138"/>
              <a:ext cx="1295366" cy="0"/>
            </a:xfrm>
            <a:prstGeom prst="line">
              <a:avLst/>
            </a:prstGeom>
            <a:grpFill/>
            <a:ln w="28575">
              <a:solidFill>
                <a:schemeClr val="tx1"/>
              </a:solidFill>
              <a:round/>
              <a:headEnd/>
              <a:tailEnd/>
            </a:ln>
            <a:effectLst>
              <a:outerShdw dist="17961" dir="2700000" algn="ctr" rotWithShape="0">
                <a:schemeClr val="tx1"/>
              </a:outerShdw>
            </a:effectLst>
          </p:spPr>
          <p:txBody>
            <a:bodyPr/>
            <a:lstStyle/>
            <a:p>
              <a:pPr fontAlgn="auto">
                <a:spcBef>
                  <a:spcPts val="0"/>
                </a:spcBef>
                <a:spcAft>
                  <a:spcPts val="0"/>
                </a:spcAft>
                <a:defRPr/>
              </a:pPr>
              <a:endParaRPr lang="en-US" dirty="0">
                <a:latin typeface="+mn-lt"/>
                <a:cs typeface="Arial" pitchFamily="34" charset="0"/>
              </a:endParaRPr>
            </a:p>
          </p:txBody>
        </p:sp>
        <p:sp>
          <p:nvSpPr>
            <p:cNvPr id="253962" name="Text Box 10"/>
            <p:cNvSpPr txBox="1">
              <a:spLocks noChangeArrowheads="1"/>
            </p:cNvSpPr>
            <p:nvPr/>
          </p:nvSpPr>
          <p:spPr bwMode="auto">
            <a:xfrm>
              <a:off x="5693938" y="5503863"/>
              <a:ext cx="2888155" cy="461665"/>
            </a:xfrm>
            <a:prstGeom prst="rect">
              <a:avLst/>
            </a:prstGeom>
            <a:grpFill/>
            <a:ln w="9525">
              <a:noFill/>
              <a:miter lim="800000"/>
              <a:headEnd/>
              <a:tailEnd/>
            </a:ln>
            <a:effectLst/>
          </p:spPr>
          <p:txBody>
            <a:bodyPr wrap="none">
              <a:spAutoFit/>
            </a:bodyPr>
            <a:lstStyle/>
            <a:p>
              <a:pPr algn="ctr" eaLnBrk="0" fontAlgn="auto" hangingPunct="0">
                <a:spcBef>
                  <a:spcPts val="0"/>
                </a:spcBef>
                <a:spcAft>
                  <a:spcPts val="0"/>
                </a:spcAft>
                <a:defRPr/>
              </a:pPr>
              <a:r>
                <a:rPr lang="en-US" sz="2400" dirty="0">
                  <a:latin typeface="+mn-lt"/>
                </a:rPr>
                <a:t>× </a:t>
              </a:r>
              <a:r>
                <a:rPr lang="en-US" sz="2400" dirty="0">
                  <a:latin typeface="+mn-lt"/>
                  <a:cs typeface="Arial" pitchFamily="34" charset="0"/>
                </a:rPr>
                <a:t>2.04%  = 37.23</a:t>
              </a:r>
              <a:r>
                <a:rPr lang="en-US" sz="2400" dirty="0">
                  <a:latin typeface="+mn-lt"/>
                  <a:cs typeface="Arial" pitchFamily="34" charset="0"/>
                </a:rPr>
                <a:t>% </a:t>
              </a:r>
            </a:p>
          </p:txBody>
        </p:sp>
      </p:grpSp>
      <p:grpSp>
        <p:nvGrpSpPr>
          <p:cNvPr id="3" name="Group 11"/>
          <p:cNvGrpSpPr>
            <a:grpSpLocks/>
          </p:cNvGrpSpPr>
          <p:nvPr/>
        </p:nvGrpSpPr>
        <p:grpSpPr bwMode="auto">
          <a:xfrm>
            <a:off x="1285875" y="4267200"/>
            <a:ext cx="6572250" cy="830263"/>
            <a:chOff x="151" y="2976"/>
            <a:chExt cx="4140" cy="523"/>
          </a:xfrm>
        </p:grpSpPr>
        <p:grpSp>
          <p:nvGrpSpPr>
            <p:cNvPr id="19466" name="Group 12"/>
            <p:cNvGrpSpPr>
              <a:grpSpLocks/>
            </p:cNvGrpSpPr>
            <p:nvPr/>
          </p:nvGrpSpPr>
          <p:grpSpPr bwMode="auto">
            <a:xfrm>
              <a:off x="2828" y="2976"/>
              <a:ext cx="441" cy="523"/>
              <a:chOff x="2588" y="2569"/>
              <a:chExt cx="975" cy="523"/>
            </a:xfrm>
          </p:grpSpPr>
          <p:sp>
            <p:nvSpPr>
              <p:cNvPr id="19469" name="Text Box 13"/>
              <p:cNvSpPr txBox="1">
                <a:spLocks noChangeArrowheads="1"/>
              </p:cNvSpPr>
              <p:nvPr/>
            </p:nvSpPr>
            <p:spPr bwMode="auto">
              <a:xfrm>
                <a:off x="2588" y="2569"/>
                <a:ext cx="975" cy="523"/>
              </a:xfrm>
              <a:prstGeom prst="rect">
                <a:avLst/>
              </a:prstGeom>
              <a:noFill/>
              <a:ln w="9525">
                <a:noFill/>
                <a:miter lim="800000"/>
                <a:headEnd/>
                <a:tailEnd/>
              </a:ln>
            </p:spPr>
            <p:txBody>
              <a:bodyPr wrap="none">
                <a:spAutoFit/>
              </a:bodyPr>
              <a:lstStyle/>
              <a:p>
                <a:pPr algn="ctr" eaLnBrk="0" hangingPunct="0"/>
                <a:r>
                  <a:rPr lang="en-US" sz="2400"/>
                  <a:t>$2</a:t>
                </a:r>
                <a:br>
                  <a:rPr lang="en-US" sz="2400"/>
                </a:br>
                <a:r>
                  <a:rPr lang="en-US" sz="2400"/>
                  <a:t>$98</a:t>
                </a:r>
              </a:p>
            </p:txBody>
          </p:sp>
          <p:sp>
            <p:nvSpPr>
              <p:cNvPr id="19470" name="Line 14"/>
              <p:cNvSpPr>
                <a:spLocks noChangeShapeType="1"/>
              </p:cNvSpPr>
              <p:nvPr/>
            </p:nvSpPr>
            <p:spPr bwMode="auto">
              <a:xfrm>
                <a:off x="2608" y="2824"/>
                <a:ext cx="912" cy="0"/>
              </a:xfrm>
              <a:prstGeom prst="line">
                <a:avLst/>
              </a:prstGeom>
              <a:noFill/>
              <a:ln w="28575">
                <a:solidFill>
                  <a:schemeClr val="tx1"/>
                </a:solidFill>
                <a:round/>
                <a:headEnd/>
                <a:tailEnd/>
              </a:ln>
            </p:spPr>
            <p:txBody>
              <a:bodyPr/>
              <a:lstStyle/>
              <a:p>
                <a:endParaRPr lang="en-US"/>
              </a:p>
            </p:txBody>
          </p:sp>
        </p:grpSp>
        <p:sp>
          <p:nvSpPr>
            <p:cNvPr id="19467" name="Text Box 15"/>
            <p:cNvSpPr txBox="1">
              <a:spLocks noChangeArrowheads="1"/>
            </p:cNvSpPr>
            <p:nvPr/>
          </p:nvSpPr>
          <p:spPr bwMode="auto">
            <a:xfrm>
              <a:off x="3458" y="3091"/>
              <a:ext cx="833" cy="291"/>
            </a:xfrm>
            <a:prstGeom prst="rect">
              <a:avLst/>
            </a:prstGeom>
            <a:noFill/>
            <a:ln w="9525">
              <a:noFill/>
              <a:miter lim="800000"/>
              <a:headEnd/>
              <a:tailEnd/>
            </a:ln>
          </p:spPr>
          <p:txBody>
            <a:bodyPr wrap="none">
              <a:spAutoFit/>
            </a:bodyPr>
            <a:lstStyle/>
            <a:p>
              <a:pPr algn="ctr" eaLnBrk="0" hangingPunct="0"/>
              <a:r>
                <a:rPr lang="en-US" sz="2400"/>
                <a:t>= 2.04%</a:t>
              </a:r>
            </a:p>
          </p:txBody>
        </p:sp>
        <p:sp>
          <p:nvSpPr>
            <p:cNvPr id="19468" name="Text Box 16"/>
            <p:cNvSpPr txBox="1">
              <a:spLocks noChangeArrowheads="1"/>
            </p:cNvSpPr>
            <p:nvPr/>
          </p:nvSpPr>
          <p:spPr bwMode="auto">
            <a:xfrm>
              <a:off x="151" y="3080"/>
              <a:ext cx="2521" cy="288"/>
            </a:xfrm>
            <a:prstGeom prst="rect">
              <a:avLst/>
            </a:prstGeom>
            <a:noFill/>
            <a:ln w="9525">
              <a:noFill/>
              <a:miter lim="800000"/>
              <a:headEnd/>
              <a:tailEnd/>
            </a:ln>
          </p:spPr>
          <p:txBody>
            <a:bodyPr wrap="none">
              <a:spAutoFit/>
            </a:bodyPr>
            <a:lstStyle/>
            <a:p>
              <a:pPr algn="ctr" eaLnBrk="0" hangingPunct="0"/>
              <a:r>
                <a:rPr lang="en-US" sz="2400"/>
                <a:t>Interest Rate for 20 Days =</a:t>
              </a:r>
            </a:p>
          </p:txBody>
        </p:sp>
      </p:grpSp>
      <p:grpSp>
        <p:nvGrpSpPr>
          <p:cNvPr id="5" name="Group 17"/>
          <p:cNvGrpSpPr>
            <a:grpSpLocks/>
          </p:cNvGrpSpPr>
          <p:nvPr/>
        </p:nvGrpSpPr>
        <p:grpSpPr bwMode="auto">
          <a:xfrm>
            <a:off x="1279525" y="3436938"/>
            <a:ext cx="6516688" cy="830262"/>
            <a:chOff x="132" y="2352"/>
            <a:chExt cx="4105" cy="523"/>
          </a:xfrm>
        </p:grpSpPr>
        <p:sp>
          <p:nvSpPr>
            <p:cNvPr id="19463" name="Text Box 18"/>
            <p:cNvSpPr txBox="1">
              <a:spLocks noChangeArrowheads="1"/>
            </p:cNvSpPr>
            <p:nvPr/>
          </p:nvSpPr>
          <p:spPr bwMode="auto">
            <a:xfrm>
              <a:off x="132" y="2467"/>
              <a:ext cx="2521" cy="288"/>
            </a:xfrm>
            <a:prstGeom prst="rect">
              <a:avLst/>
            </a:prstGeom>
            <a:noFill/>
            <a:ln w="9525">
              <a:noFill/>
              <a:miter lim="800000"/>
              <a:headEnd/>
              <a:tailEnd/>
            </a:ln>
          </p:spPr>
          <p:txBody>
            <a:bodyPr wrap="none">
              <a:spAutoFit/>
            </a:bodyPr>
            <a:lstStyle/>
            <a:p>
              <a:pPr algn="ctr" eaLnBrk="0" hangingPunct="0"/>
              <a:r>
                <a:rPr lang="en-US" sz="2400"/>
                <a:t>Interest Rate for 20 Days =</a:t>
              </a:r>
            </a:p>
          </p:txBody>
        </p:sp>
        <p:sp>
          <p:nvSpPr>
            <p:cNvPr id="19464" name="Text Box 19"/>
            <p:cNvSpPr txBox="1">
              <a:spLocks noChangeArrowheads="1"/>
            </p:cNvSpPr>
            <p:nvPr/>
          </p:nvSpPr>
          <p:spPr bwMode="auto">
            <a:xfrm>
              <a:off x="2848" y="2352"/>
              <a:ext cx="1389" cy="523"/>
            </a:xfrm>
            <a:prstGeom prst="rect">
              <a:avLst/>
            </a:prstGeom>
            <a:noFill/>
            <a:ln w="9525">
              <a:noFill/>
              <a:miter lim="800000"/>
              <a:headEnd/>
              <a:tailEnd/>
            </a:ln>
          </p:spPr>
          <p:txBody>
            <a:bodyPr wrap="none">
              <a:spAutoFit/>
            </a:bodyPr>
            <a:lstStyle/>
            <a:p>
              <a:pPr algn="ctr" eaLnBrk="0" hangingPunct="0"/>
              <a:r>
                <a:rPr lang="en-US" sz="2400"/>
                <a:t>Amount Saved</a:t>
              </a:r>
              <a:br>
                <a:rPr lang="en-US" sz="2400"/>
              </a:br>
              <a:r>
                <a:rPr lang="en-US" sz="2400"/>
                <a:t>Amount Paid</a:t>
              </a:r>
            </a:p>
          </p:txBody>
        </p:sp>
        <p:sp>
          <p:nvSpPr>
            <p:cNvPr id="19465" name="Line 20"/>
            <p:cNvSpPr>
              <a:spLocks noChangeShapeType="1"/>
            </p:cNvSpPr>
            <p:nvPr/>
          </p:nvSpPr>
          <p:spPr bwMode="auto">
            <a:xfrm>
              <a:off x="2880" y="2616"/>
              <a:ext cx="1296" cy="0"/>
            </a:xfrm>
            <a:prstGeom prst="line">
              <a:avLst/>
            </a:prstGeom>
            <a:noFill/>
            <a:ln w="28575">
              <a:solidFill>
                <a:schemeClr val="tx1"/>
              </a:solidFill>
              <a:round/>
              <a:headEnd/>
              <a:tailEnd/>
            </a:ln>
          </p:spPr>
          <p:txBody>
            <a:bodyPr/>
            <a:lstStyle/>
            <a:p>
              <a:endParaRPr lang="en-US"/>
            </a:p>
          </p:txBody>
        </p:sp>
      </p:grpSp>
      <p:sp>
        <p:nvSpPr>
          <p:cNvPr id="1946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48FDAE0E-CED7-42B0-A3BB-F33B33004BFB}" type="slidenum">
              <a:rPr lang="en-US"/>
              <a:pPr fontAlgn="base">
                <a:spcBef>
                  <a:spcPct val="0"/>
                </a:spcBef>
                <a:spcAft>
                  <a:spcPct val="0"/>
                </a:spcAft>
              </a:pPr>
              <a:t>5</a:t>
            </a:fld>
            <a:endParaRPr lang="en-US"/>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1000"/>
                                        <p:tgtEl>
                                          <p:spTgt spid="5"/>
                                        </p:tgtEl>
                                      </p:cBhvr>
                                    </p:animEffect>
                                  </p:childTnLst>
                                </p:cTn>
                              </p:par>
                            </p:childTnLst>
                          </p:cTn>
                        </p:par>
                        <p:par>
                          <p:cTn id="8" fill="hold">
                            <p:stCondLst>
                              <p:cond delay="2000"/>
                            </p:stCondLst>
                            <p:childTnLst>
                              <p:par>
                                <p:cTn id="9" presetID="17"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ppt_w/2"/>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Grp="1" noChangeArrowheads="1"/>
          </p:cNvSpPr>
          <p:nvPr>
            <p:ph type="title"/>
          </p:nvPr>
        </p:nvSpPr>
        <p:spPr/>
        <p:txBody>
          <a:bodyPr/>
          <a:lstStyle/>
          <a:p>
            <a:pPr fontAlgn="auto">
              <a:spcAft>
                <a:spcPts val="0"/>
              </a:spcAft>
              <a:defRPr/>
            </a:pPr>
            <a:r>
              <a:rPr lang="en-US" dirty="0" smtClean="0"/>
              <a:t>Sales Returns and Allowances</a:t>
            </a:r>
          </a:p>
        </p:txBody>
      </p:sp>
      <p:sp>
        <p:nvSpPr>
          <p:cNvPr id="254979" name="Rectangle 3"/>
          <p:cNvSpPr>
            <a:spLocks noChangeArrowheads="1"/>
          </p:cNvSpPr>
          <p:nvPr/>
        </p:nvSpPr>
        <p:spPr bwMode="auto">
          <a:xfrm>
            <a:off x="3733800" y="3970338"/>
            <a:ext cx="3886200" cy="950912"/>
          </a:xfrm>
          <a:prstGeom prst="rect">
            <a:avLst/>
          </a:prstGeom>
          <a:solidFill>
            <a:srgbClr val="CCECFF"/>
          </a:solidFill>
          <a:ln w="38100" cmpd="dbl">
            <a:solidFill>
              <a:schemeClr val="tx1"/>
            </a:solidFill>
            <a:miter lim="800000"/>
            <a:headEnd/>
            <a:tailEnd/>
          </a:ln>
        </p:spPr>
        <p:txBody>
          <a:bodyPr lIns="90488" tIns="44450" rIns="90488" bIns="44450">
            <a:spAutoFit/>
          </a:bodyPr>
          <a:lstStyle/>
          <a:p>
            <a:pPr algn="ctr" eaLnBrk="0" hangingPunct="0">
              <a:spcBef>
                <a:spcPct val="50000"/>
              </a:spcBef>
            </a:pPr>
            <a:r>
              <a:rPr lang="en-US" sz="2800" b="1"/>
              <a:t>Damaged Merchandise</a:t>
            </a:r>
          </a:p>
        </p:txBody>
      </p:sp>
      <p:sp>
        <p:nvSpPr>
          <p:cNvPr id="254980" name="Rectangle 4"/>
          <p:cNvSpPr>
            <a:spLocks noChangeArrowheads="1"/>
          </p:cNvSpPr>
          <p:nvPr/>
        </p:nvSpPr>
        <p:spPr bwMode="auto">
          <a:xfrm>
            <a:off x="3733800" y="5421313"/>
            <a:ext cx="3921125" cy="950912"/>
          </a:xfrm>
          <a:prstGeom prst="rect">
            <a:avLst/>
          </a:prstGeom>
          <a:solidFill>
            <a:srgbClr val="CCFFCC"/>
          </a:solidFill>
          <a:ln w="38100" cmpd="dbl">
            <a:solidFill>
              <a:schemeClr val="tx1"/>
            </a:solidFill>
            <a:miter lim="800000"/>
            <a:headEnd/>
            <a:tailEnd/>
          </a:ln>
        </p:spPr>
        <p:txBody>
          <a:bodyPr lIns="90488" tIns="44450" rIns="90488" bIns="44450">
            <a:spAutoFit/>
          </a:bodyPr>
          <a:lstStyle/>
          <a:p>
            <a:pPr algn="ctr" eaLnBrk="0" hangingPunct="0">
              <a:spcBef>
                <a:spcPct val="50000"/>
              </a:spcBef>
            </a:pPr>
            <a:r>
              <a:rPr lang="en-US" sz="2800" b="1"/>
              <a:t>Returned Merchandise</a:t>
            </a:r>
          </a:p>
        </p:txBody>
      </p:sp>
      <p:sp>
        <p:nvSpPr>
          <p:cNvPr id="254981" name="Rectangle 5"/>
          <p:cNvSpPr>
            <a:spLocks noChangeArrowheads="1"/>
          </p:cNvSpPr>
          <p:nvPr/>
        </p:nvSpPr>
        <p:spPr bwMode="auto">
          <a:xfrm>
            <a:off x="457200" y="1563688"/>
            <a:ext cx="8077200" cy="1936750"/>
          </a:xfrm>
          <a:prstGeom prst="rect">
            <a:avLst/>
          </a:prstGeom>
          <a:solidFill>
            <a:srgbClr val="FFFFCC"/>
          </a:solidFill>
          <a:ln w="38100" cmpd="dbl">
            <a:solidFill>
              <a:schemeClr val="tx1"/>
            </a:solidFill>
            <a:miter lim="800000"/>
            <a:headEnd/>
            <a:tailEnd/>
          </a:ln>
        </p:spPr>
        <p:txBody>
          <a:bodyPr lIns="90488" tIns="44450" rIns="90488" bIns="44450">
            <a:spAutoFit/>
          </a:bodyPr>
          <a:lstStyle/>
          <a:p>
            <a:pPr algn="ctr" eaLnBrk="0" hangingPunct="0">
              <a:spcBef>
                <a:spcPct val="50000"/>
              </a:spcBef>
            </a:pPr>
            <a:r>
              <a:rPr lang="en-US" sz="2400" b="1"/>
              <a:t>Customers have a right to return unsatisfactory or damaged merchandise and receive a refund or an adjustment to their bill. Such returns are often accumulated in a separate account called Sales Returns and Allowances.</a:t>
            </a:r>
          </a:p>
        </p:txBody>
      </p:sp>
      <p:pic>
        <p:nvPicPr>
          <p:cNvPr id="2071" name="Picture 23"/>
          <p:cNvPicPr>
            <a:picLocks noChangeAspect="1" noChangeArrowheads="1"/>
          </p:cNvPicPr>
          <p:nvPr/>
        </p:nvPicPr>
        <p:blipFill>
          <a:blip r:embed="rId3"/>
          <a:srcRect/>
          <a:stretch>
            <a:fillRect/>
          </a:stretch>
        </p:blipFill>
        <p:spPr bwMode="auto">
          <a:xfrm>
            <a:off x="1524000" y="3741738"/>
            <a:ext cx="1704975" cy="1287462"/>
          </a:xfrm>
          <a:prstGeom prst="rect">
            <a:avLst/>
          </a:prstGeom>
          <a:noFill/>
          <a:ln w="9525">
            <a:noFill/>
            <a:miter lim="800000"/>
            <a:headEnd/>
            <a:tailEnd/>
          </a:ln>
        </p:spPr>
      </p:pic>
      <p:pic>
        <p:nvPicPr>
          <p:cNvPr id="33800" name="Picture 8" descr="C:\Users\DoddandSusan\AppData\Local\Microsoft\Windows\Temporary Internet Files\Content.IE5\8IR68XH8\MC900324668[1].wmf"/>
          <p:cNvPicPr>
            <a:picLocks noChangeAspect="1" noChangeArrowheads="1"/>
          </p:cNvPicPr>
          <p:nvPr/>
        </p:nvPicPr>
        <p:blipFill>
          <a:blip r:embed="rId4"/>
          <a:srcRect/>
          <a:stretch>
            <a:fillRect/>
          </a:stretch>
        </p:blipFill>
        <p:spPr bwMode="auto">
          <a:xfrm>
            <a:off x="1828800" y="5181600"/>
            <a:ext cx="1138238" cy="1512888"/>
          </a:xfrm>
          <a:prstGeom prst="rect">
            <a:avLst/>
          </a:prstGeom>
          <a:noFill/>
          <a:ln w="9525">
            <a:solidFill>
              <a:schemeClr val="accent1"/>
            </a:solidFill>
            <a:miter lim="800000"/>
            <a:headEnd/>
            <a:tailEnd/>
          </a:ln>
        </p:spPr>
      </p:pic>
      <p:sp>
        <p:nvSpPr>
          <p:cNvPr id="2151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43E007DA-F9A5-4132-9127-AD6519BCFCA9}" type="slidenum">
              <a:rPr lang="en-US"/>
              <a:pPr fontAlgn="base">
                <a:spcBef>
                  <a:spcPct val="0"/>
                </a:spcBef>
                <a:spcAft>
                  <a:spcPct val="0"/>
                </a:spcAft>
              </a:pPr>
              <a:t>6</a:t>
            </a:fld>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4981"/>
                                        </p:tgtEl>
                                        <p:attrNameLst>
                                          <p:attrName>style.visibility</p:attrName>
                                        </p:attrNameLst>
                                      </p:cBhvr>
                                      <p:to>
                                        <p:strVal val="visible"/>
                                      </p:to>
                                    </p:set>
                                    <p:anim calcmode="lin" valueType="num">
                                      <p:cBhvr additive="base">
                                        <p:cTn id="7" dur="500" fill="hold"/>
                                        <p:tgtEl>
                                          <p:spTgt spid="254981"/>
                                        </p:tgtEl>
                                        <p:attrNameLst>
                                          <p:attrName>ppt_x</p:attrName>
                                        </p:attrNameLst>
                                      </p:cBhvr>
                                      <p:tavLst>
                                        <p:tav tm="0">
                                          <p:val>
                                            <p:strVal val="#ppt_x"/>
                                          </p:val>
                                        </p:tav>
                                        <p:tav tm="100000">
                                          <p:val>
                                            <p:strVal val="#ppt_x"/>
                                          </p:val>
                                        </p:tav>
                                      </p:tavLst>
                                    </p:anim>
                                    <p:anim calcmode="lin" valueType="num">
                                      <p:cBhvr additive="base">
                                        <p:cTn id="8" dur="500" fill="hold"/>
                                        <p:tgtEl>
                                          <p:spTgt spid="2549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254979"/>
                                        </p:tgtEl>
                                        <p:attrNameLst>
                                          <p:attrName>style.visibility</p:attrName>
                                        </p:attrNameLst>
                                      </p:cBhvr>
                                      <p:to>
                                        <p:strVal val="visible"/>
                                      </p:to>
                                    </p:set>
                                    <p:anim calcmode="lin" valueType="num">
                                      <p:cBhvr>
                                        <p:cTn id="12" dur="1000" fill="hold"/>
                                        <p:tgtEl>
                                          <p:spTgt spid="254979"/>
                                        </p:tgtEl>
                                        <p:attrNameLst>
                                          <p:attrName>ppt_w</p:attrName>
                                        </p:attrNameLst>
                                      </p:cBhvr>
                                      <p:tavLst>
                                        <p:tav tm="0">
                                          <p:val>
                                            <p:strVal val="#ppt_w*0.70"/>
                                          </p:val>
                                        </p:tav>
                                        <p:tav tm="100000">
                                          <p:val>
                                            <p:strVal val="#ppt_w"/>
                                          </p:val>
                                        </p:tav>
                                      </p:tavLst>
                                    </p:anim>
                                    <p:anim calcmode="lin" valueType="num">
                                      <p:cBhvr>
                                        <p:cTn id="13" dur="1000" fill="hold"/>
                                        <p:tgtEl>
                                          <p:spTgt spid="254979"/>
                                        </p:tgtEl>
                                        <p:attrNameLst>
                                          <p:attrName>ppt_h</p:attrName>
                                        </p:attrNameLst>
                                      </p:cBhvr>
                                      <p:tavLst>
                                        <p:tav tm="0">
                                          <p:val>
                                            <p:strVal val="#ppt_h"/>
                                          </p:val>
                                        </p:tav>
                                        <p:tav tm="100000">
                                          <p:val>
                                            <p:strVal val="#ppt_h"/>
                                          </p:val>
                                        </p:tav>
                                      </p:tavLst>
                                    </p:anim>
                                    <p:animEffect transition="in" filter="fade">
                                      <p:cBhvr>
                                        <p:cTn id="14" dur="1000"/>
                                        <p:tgtEl>
                                          <p:spTgt spid="254979"/>
                                        </p:tgtEl>
                                      </p:cBhvr>
                                    </p:animEffect>
                                  </p:childTnLst>
                                </p:cTn>
                              </p:par>
                              <p:par>
                                <p:cTn id="15" presetID="55" presetClass="entr" presetSubtype="0" fill="hold" nodeType="withEffect">
                                  <p:stCondLst>
                                    <p:cond delay="0"/>
                                  </p:stCondLst>
                                  <p:childTnLst>
                                    <p:set>
                                      <p:cBhvr>
                                        <p:cTn id="16" dur="1" fill="hold">
                                          <p:stCondLst>
                                            <p:cond delay="0"/>
                                          </p:stCondLst>
                                        </p:cTn>
                                        <p:tgtEl>
                                          <p:spTgt spid="2071"/>
                                        </p:tgtEl>
                                        <p:attrNameLst>
                                          <p:attrName>style.visibility</p:attrName>
                                        </p:attrNameLst>
                                      </p:cBhvr>
                                      <p:to>
                                        <p:strVal val="visible"/>
                                      </p:to>
                                    </p:set>
                                    <p:anim calcmode="lin" valueType="num">
                                      <p:cBhvr>
                                        <p:cTn id="17" dur="1000" fill="hold"/>
                                        <p:tgtEl>
                                          <p:spTgt spid="2071"/>
                                        </p:tgtEl>
                                        <p:attrNameLst>
                                          <p:attrName>ppt_w</p:attrName>
                                        </p:attrNameLst>
                                      </p:cBhvr>
                                      <p:tavLst>
                                        <p:tav tm="0">
                                          <p:val>
                                            <p:strVal val="#ppt_w*0.70"/>
                                          </p:val>
                                        </p:tav>
                                        <p:tav tm="100000">
                                          <p:val>
                                            <p:strVal val="#ppt_w"/>
                                          </p:val>
                                        </p:tav>
                                      </p:tavLst>
                                    </p:anim>
                                    <p:anim calcmode="lin" valueType="num">
                                      <p:cBhvr>
                                        <p:cTn id="18" dur="1000" fill="hold"/>
                                        <p:tgtEl>
                                          <p:spTgt spid="2071"/>
                                        </p:tgtEl>
                                        <p:attrNameLst>
                                          <p:attrName>ppt_h</p:attrName>
                                        </p:attrNameLst>
                                      </p:cBhvr>
                                      <p:tavLst>
                                        <p:tav tm="0">
                                          <p:val>
                                            <p:strVal val="#ppt_h"/>
                                          </p:val>
                                        </p:tav>
                                        <p:tav tm="100000">
                                          <p:val>
                                            <p:strVal val="#ppt_h"/>
                                          </p:val>
                                        </p:tav>
                                      </p:tavLst>
                                    </p:anim>
                                    <p:animEffect transition="in" filter="fade">
                                      <p:cBhvr>
                                        <p:cTn id="19" dur="1000"/>
                                        <p:tgtEl>
                                          <p:spTgt spid="2071"/>
                                        </p:tgtEl>
                                      </p:cBhvr>
                                    </p:animEffect>
                                  </p:childTnLst>
                                </p:cTn>
                              </p:par>
                            </p:childTnLst>
                          </p:cTn>
                        </p:par>
                        <p:par>
                          <p:cTn id="20" fill="hold">
                            <p:stCondLst>
                              <p:cond delay="1500"/>
                            </p:stCondLst>
                            <p:childTnLst>
                              <p:par>
                                <p:cTn id="21" presetID="55" presetClass="entr" presetSubtype="0" fill="hold" grpId="0" nodeType="afterEffect">
                                  <p:stCondLst>
                                    <p:cond delay="0"/>
                                  </p:stCondLst>
                                  <p:childTnLst>
                                    <p:set>
                                      <p:cBhvr>
                                        <p:cTn id="22" dur="1" fill="hold">
                                          <p:stCondLst>
                                            <p:cond delay="0"/>
                                          </p:stCondLst>
                                        </p:cTn>
                                        <p:tgtEl>
                                          <p:spTgt spid="254980"/>
                                        </p:tgtEl>
                                        <p:attrNameLst>
                                          <p:attrName>style.visibility</p:attrName>
                                        </p:attrNameLst>
                                      </p:cBhvr>
                                      <p:to>
                                        <p:strVal val="visible"/>
                                      </p:to>
                                    </p:set>
                                    <p:anim calcmode="lin" valueType="num">
                                      <p:cBhvr>
                                        <p:cTn id="23" dur="1000" fill="hold"/>
                                        <p:tgtEl>
                                          <p:spTgt spid="254980"/>
                                        </p:tgtEl>
                                        <p:attrNameLst>
                                          <p:attrName>ppt_w</p:attrName>
                                        </p:attrNameLst>
                                      </p:cBhvr>
                                      <p:tavLst>
                                        <p:tav tm="0">
                                          <p:val>
                                            <p:strVal val="#ppt_w*0.70"/>
                                          </p:val>
                                        </p:tav>
                                        <p:tav tm="100000">
                                          <p:val>
                                            <p:strVal val="#ppt_w"/>
                                          </p:val>
                                        </p:tav>
                                      </p:tavLst>
                                    </p:anim>
                                    <p:anim calcmode="lin" valueType="num">
                                      <p:cBhvr>
                                        <p:cTn id="24" dur="1000" fill="hold"/>
                                        <p:tgtEl>
                                          <p:spTgt spid="254980"/>
                                        </p:tgtEl>
                                        <p:attrNameLst>
                                          <p:attrName>ppt_h</p:attrName>
                                        </p:attrNameLst>
                                      </p:cBhvr>
                                      <p:tavLst>
                                        <p:tav tm="0">
                                          <p:val>
                                            <p:strVal val="#ppt_h"/>
                                          </p:val>
                                        </p:tav>
                                        <p:tav tm="100000">
                                          <p:val>
                                            <p:strVal val="#ppt_h"/>
                                          </p:val>
                                        </p:tav>
                                      </p:tavLst>
                                    </p:anim>
                                    <p:animEffect transition="in" filter="fade">
                                      <p:cBhvr>
                                        <p:cTn id="25" dur="1000"/>
                                        <p:tgtEl>
                                          <p:spTgt spid="254980"/>
                                        </p:tgtEl>
                                      </p:cBhvr>
                                    </p:animEffect>
                                  </p:childTnLst>
                                </p:cTn>
                              </p:par>
                              <p:par>
                                <p:cTn id="26" presetID="55" presetClass="entr" presetSubtype="0" fill="hold" nodeType="withEffect">
                                  <p:stCondLst>
                                    <p:cond delay="0"/>
                                  </p:stCondLst>
                                  <p:childTnLst>
                                    <p:set>
                                      <p:cBhvr>
                                        <p:cTn id="27" dur="1" fill="hold">
                                          <p:stCondLst>
                                            <p:cond delay="0"/>
                                          </p:stCondLst>
                                        </p:cTn>
                                        <p:tgtEl>
                                          <p:spTgt spid="33800"/>
                                        </p:tgtEl>
                                        <p:attrNameLst>
                                          <p:attrName>style.visibility</p:attrName>
                                        </p:attrNameLst>
                                      </p:cBhvr>
                                      <p:to>
                                        <p:strVal val="visible"/>
                                      </p:to>
                                    </p:set>
                                    <p:anim calcmode="lin" valueType="num">
                                      <p:cBhvr>
                                        <p:cTn id="28" dur="1000" fill="hold"/>
                                        <p:tgtEl>
                                          <p:spTgt spid="33800"/>
                                        </p:tgtEl>
                                        <p:attrNameLst>
                                          <p:attrName>ppt_w</p:attrName>
                                        </p:attrNameLst>
                                      </p:cBhvr>
                                      <p:tavLst>
                                        <p:tav tm="0">
                                          <p:val>
                                            <p:strVal val="#ppt_w*0.70"/>
                                          </p:val>
                                        </p:tav>
                                        <p:tav tm="100000">
                                          <p:val>
                                            <p:strVal val="#ppt_w"/>
                                          </p:val>
                                        </p:tav>
                                      </p:tavLst>
                                    </p:anim>
                                    <p:anim calcmode="lin" valueType="num">
                                      <p:cBhvr>
                                        <p:cTn id="29" dur="1000" fill="hold"/>
                                        <p:tgtEl>
                                          <p:spTgt spid="33800"/>
                                        </p:tgtEl>
                                        <p:attrNameLst>
                                          <p:attrName>ppt_h</p:attrName>
                                        </p:attrNameLst>
                                      </p:cBhvr>
                                      <p:tavLst>
                                        <p:tav tm="0">
                                          <p:val>
                                            <p:strVal val="#ppt_h"/>
                                          </p:val>
                                        </p:tav>
                                        <p:tav tm="100000">
                                          <p:val>
                                            <p:strVal val="#ppt_h"/>
                                          </p:val>
                                        </p:tav>
                                      </p:tavLst>
                                    </p:anim>
                                    <p:animEffect transition="in" filter="fade">
                                      <p:cBhvr>
                                        <p:cTn id="30" dur="10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animBg="1"/>
      <p:bldP spid="254980" grpId="0" animBg="1"/>
      <p:bldP spid="25498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p:txBody>
          <a:bodyPr/>
          <a:lstStyle/>
          <a:p>
            <a:pPr fontAlgn="auto">
              <a:spcAft>
                <a:spcPts val="0"/>
              </a:spcAft>
              <a:defRPr/>
            </a:pPr>
            <a:r>
              <a:rPr lang="en-US" dirty="0" smtClean="0"/>
              <a:t>Reporting Net Sales</a:t>
            </a:r>
          </a:p>
        </p:txBody>
      </p:sp>
      <p:sp>
        <p:nvSpPr>
          <p:cNvPr id="225283" name="Rectangle 3"/>
          <p:cNvSpPr>
            <a:spLocks noGrp="1" noChangeArrowheads="1"/>
          </p:cNvSpPr>
          <p:nvPr>
            <p:ph type="body" sz="half" idx="4294967295"/>
          </p:nvPr>
        </p:nvSpPr>
        <p:spPr>
          <a:xfrm>
            <a:off x="257175" y="1752600"/>
            <a:ext cx="8610600" cy="1714500"/>
          </a:xfrm>
          <a:solidFill>
            <a:schemeClr val="accent2">
              <a:lumMod val="60000"/>
              <a:lumOff val="40000"/>
            </a:schemeClr>
          </a:solidFill>
          <a:ln w="28575">
            <a:solidFill>
              <a:schemeClr val="tx1"/>
            </a:solidFill>
          </a:ln>
          <a:effectLst>
            <a:outerShdw dist="71842" dir="2700000" algn="ctr" rotWithShape="0">
              <a:schemeClr val="tx1"/>
            </a:outerShdw>
          </a:effectLst>
        </p:spPr>
        <p:txBody>
          <a:bodyPr lIns="90488" tIns="44450" rIns="90488" bIns="44450" rtlCol="0">
            <a:normAutofit lnSpcReduction="10000"/>
          </a:bodyPr>
          <a:lstStyle/>
          <a:p>
            <a:pPr algn="ctr" fontAlgn="auto">
              <a:buFont typeface="Wingdings" pitchFamily="2" charset="2"/>
              <a:buNone/>
              <a:defRPr/>
            </a:pPr>
            <a:r>
              <a:rPr lang="en-US" sz="2700" dirty="0" smtClean="0"/>
              <a:t> Companies record </a:t>
            </a:r>
            <a:r>
              <a:rPr lang="en-US" sz="2700" dirty="0"/>
              <a:t>credit card discounts,</a:t>
            </a:r>
            <a:br>
              <a:rPr lang="en-US" sz="2700" dirty="0"/>
            </a:br>
            <a:r>
              <a:rPr lang="en-US" sz="2700" dirty="0"/>
              <a:t>sales discounts, and sales returns and allowances separately to allow management</a:t>
            </a:r>
            <a:br>
              <a:rPr lang="en-US" sz="2700" dirty="0"/>
            </a:br>
            <a:r>
              <a:rPr lang="en-US" sz="2700" dirty="0"/>
              <a:t>to monitor these transactions.</a:t>
            </a:r>
          </a:p>
        </p:txBody>
      </p:sp>
      <p:graphicFrame>
        <p:nvGraphicFramePr>
          <p:cNvPr id="225285" name="Object 25"/>
          <p:cNvGraphicFramePr>
            <a:graphicFrameLocks/>
          </p:cNvGraphicFramePr>
          <p:nvPr/>
        </p:nvGraphicFramePr>
        <p:xfrm>
          <a:off x="1450975" y="4191000"/>
          <a:ext cx="6245225" cy="2286000"/>
        </p:xfrm>
        <a:graphic>
          <a:graphicData uri="http://schemas.openxmlformats.org/presentationml/2006/ole">
            <p:oleObj spid="_x0000_s1049" name="Worksheet" r:id="rId4" imgW="4381374" imgH="1162202" progId="Excel.Sheet.8">
              <p:embed/>
            </p:oleObj>
          </a:graphicData>
        </a:graphic>
      </p:graphicFrame>
      <p:sp>
        <p:nvSpPr>
          <p:cNvPr id="105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B70930A8-3F82-4696-82C8-D94ED2FFC584}" type="slidenum">
              <a:rPr lang="en-US"/>
              <a:pPr fontAlgn="base">
                <a:spcBef>
                  <a:spcPct val="0"/>
                </a:spcBef>
                <a:spcAft>
                  <a:spcPct val="0"/>
                </a:spcAft>
              </a:pPr>
              <a:t>7</a:t>
            </a:fld>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225285"/>
                                        </p:tgtEl>
                                        <p:attrNameLst>
                                          <p:attrName>style.visibility</p:attrName>
                                        </p:attrNameLst>
                                      </p:cBhvr>
                                      <p:to>
                                        <p:strVal val="visible"/>
                                      </p:to>
                                    </p:set>
                                    <p:animEffect transition="in" filter="dissolve">
                                      <p:cBhvr>
                                        <p:cTn id="7" dur="1000"/>
                                        <p:tgtEl>
                                          <p:spTgt spid="22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Grp="1" noChangeArrowheads="1"/>
          </p:cNvSpPr>
          <p:nvPr>
            <p:ph type="title"/>
          </p:nvPr>
        </p:nvSpPr>
        <p:spPr/>
        <p:txBody>
          <a:bodyPr/>
          <a:lstStyle/>
          <a:p>
            <a:pPr fontAlgn="auto">
              <a:spcAft>
                <a:spcPts val="0"/>
              </a:spcAft>
              <a:defRPr/>
            </a:pPr>
            <a:r>
              <a:rPr lang="en-US" dirty="0" smtClean="0"/>
              <a:t>Measuring and Reporting Receivables</a:t>
            </a:r>
          </a:p>
        </p:txBody>
      </p:sp>
      <p:sp>
        <p:nvSpPr>
          <p:cNvPr id="9" name="Rectangle 3"/>
          <p:cNvSpPr>
            <a:spLocks noChangeArrowheads="1"/>
          </p:cNvSpPr>
          <p:nvPr/>
        </p:nvSpPr>
        <p:spPr bwMode="auto">
          <a:xfrm>
            <a:off x="381000" y="1600200"/>
            <a:ext cx="3886200" cy="1566863"/>
          </a:xfrm>
          <a:prstGeom prst="rect">
            <a:avLst/>
          </a:prstGeom>
          <a:solidFill>
            <a:schemeClr val="accent2">
              <a:lumMod val="40000"/>
              <a:lumOff val="60000"/>
            </a:schemeClr>
          </a:solidFill>
          <a:ln w="38100" cmpd="dbl">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C00000"/>
                </a:solidFill>
                <a:latin typeface="+mn-lt"/>
              </a:rPr>
              <a:t>Accounts receivable </a:t>
            </a:r>
            <a:r>
              <a:rPr lang="en-US" sz="2400" dirty="0">
                <a:solidFill>
                  <a:srgbClr val="000000"/>
                </a:solidFill>
                <a:latin typeface="+mn-lt"/>
              </a:rPr>
              <a:t>are created when companies have sales to customers on open accounts.</a:t>
            </a:r>
          </a:p>
        </p:txBody>
      </p:sp>
      <p:sp>
        <p:nvSpPr>
          <p:cNvPr id="10" name="Rectangle 5"/>
          <p:cNvSpPr>
            <a:spLocks noChangeArrowheads="1"/>
          </p:cNvSpPr>
          <p:nvPr/>
        </p:nvSpPr>
        <p:spPr bwMode="auto">
          <a:xfrm>
            <a:off x="381000" y="3429000"/>
            <a:ext cx="3903663" cy="1566863"/>
          </a:xfrm>
          <a:prstGeom prst="rect">
            <a:avLst/>
          </a:prstGeom>
          <a:solidFill>
            <a:schemeClr val="bg1">
              <a:lumMod val="95000"/>
            </a:schemeClr>
          </a:solidFill>
          <a:ln w="38100" cmpd="dbl">
            <a:solidFill>
              <a:srgbClr val="000000"/>
            </a:solidFill>
            <a:miter lim="800000"/>
            <a:headEnd/>
            <a:tailEnd/>
          </a:ln>
        </p:spPr>
        <p:txBody>
          <a:bodyPr lIns="90488" tIns="44450" rIns="90488" bIns="44450">
            <a:spAutoFit/>
          </a:bodyPr>
          <a:lstStyle/>
          <a:p>
            <a:pPr algn="ctr" eaLnBrk="0" fontAlgn="auto" hangingPunct="0">
              <a:spcBef>
                <a:spcPct val="20000"/>
              </a:spcBef>
              <a:spcAft>
                <a:spcPts val="0"/>
              </a:spcAft>
              <a:defRPr/>
            </a:pPr>
            <a:r>
              <a:rPr lang="en-US" sz="2400" b="1" dirty="0">
                <a:solidFill>
                  <a:srgbClr val="C00000"/>
                </a:solidFill>
                <a:latin typeface="+mn-lt"/>
                <a:cs typeface="Arial" pitchFamily="34" charset="0"/>
              </a:rPr>
              <a:t>Trade receivables </a:t>
            </a:r>
            <a:r>
              <a:rPr lang="en-US" sz="2400" dirty="0">
                <a:latin typeface="+mn-lt"/>
                <a:cs typeface="Arial" pitchFamily="34" charset="0"/>
              </a:rPr>
              <a:t>are amounts owed to the business for credit sales of </a:t>
            </a:r>
            <a:r>
              <a:rPr lang="en-US" sz="2400" dirty="0">
                <a:latin typeface="+mn-lt"/>
                <a:cs typeface="Arial" pitchFamily="34" charset="0"/>
              </a:rPr>
              <a:t>goods </a:t>
            </a:r>
            <a:r>
              <a:rPr lang="en-US" sz="2400" dirty="0">
                <a:latin typeface="+mn-lt"/>
                <a:cs typeface="Arial" pitchFamily="34" charset="0"/>
              </a:rPr>
              <a:t>or services.</a:t>
            </a:r>
          </a:p>
        </p:txBody>
      </p:sp>
      <p:sp>
        <p:nvSpPr>
          <p:cNvPr id="12" name="Rectangle 8"/>
          <p:cNvSpPr>
            <a:spLocks noChangeArrowheads="1"/>
          </p:cNvSpPr>
          <p:nvPr/>
        </p:nvSpPr>
        <p:spPr bwMode="auto">
          <a:xfrm>
            <a:off x="4876800" y="3438525"/>
            <a:ext cx="3905250" cy="1566863"/>
          </a:xfrm>
          <a:prstGeom prst="rect">
            <a:avLst/>
          </a:prstGeom>
          <a:solidFill>
            <a:schemeClr val="bg1">
              <a:lumMod val="95000"/>
            </a:schemeClr>
          </a:solidFill>
          <a:ln w="38100" cmpd="dbl">
            <a:solidFill>
              <a:srgbClr val="000000"/>
            </a:solidFill>
            <a:miter lim="800000"/>
            <a:headEnd/>
            <a:tailEnd/>
          </a:ln>
        </p:spPr>
        <p:txBody>
          <a:bodyPr lIns="90488" tIns="44450" rIns="90488" bIns="44450">
            <a:spAutoFit/>
          </a:bodyPr>
          <a:lstStyle/>
          <a:p>
            <a:pPr algn="ctr" eaLnBrk="0" fontAlgn="auto" hangingPunct="0">
              <a:spcBef>
                <a:spcPct val="80000"/>
              </a:spcBef>
              <a:spcAft>
                <a:spcPts val="0"/>
              </a:spcAft>
              <a:defRPr/>
            </a:pPr>
            <a:r>
              <a:rPr lang="en-US" sz="2400" b="1" dirty="0">
                <a:solidFill>
                  <a:srgbClr val="C00000"/>
                </a:solidFill>
                <a:latin typeface="+mn-lt"/>
                <a:cs typeface="Arial" pitchFamily="34" charset="0"/>
              </a:rPr>
              <a:t>Nontrade receivables </a:t>
            </a:r>
            <a:r>
              <a:rPr lang="en-US" sz="2400" dirty="0">
                <a:latin typeface="+mn-lt"/>
                <a:cs typeface="Arial" pitchFamily="34" charset="0"/>
              </a:rPr>
              <a:t>are amounts owed to the business for other than business transactions.</a:t>
            </a:r>
          </a:p>
        </p:txBody>
      </p:sp>
      <p:sp>
        <p:nvSpPr>
          <p:cNvPr id="18" name="Rectangle 3"/>
          <p:cNvSpPr>
            <a:spLocks noChangeArrowheads="1"/>
          </p:cNvSpPr>
          <p:nvPr/>
        </p:nvSpPr>
        <p:spPr bwMode="auto">
          <a:xfrm>
            <a:off x="4876800" y="1600200"/>
            <a:ext cx="3886200" cy="1566863"/>
          </a:xfrm>
          <a:prstGeom prst="rect">
            <a:avLst/>
          </a:prstGeom>
          <a:solidFill>
            <a:schemeClr val="accent2">
              <a:lumMod val="40000"/>
              <a:lumOff val="60000"/>
            </a:schemeClr>
          </a:solidFill>
          <a:ln w="38100" cmpd="dbl">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C00000"/>
                </a:solidFill>
                <a:latin typeface="+mn-lt"/>
              </a:rPr>
              <a:t>Notes receivable </a:t>
            </a:r>
            <a:r>
              <a:rPr lang="en-US" sz="2400" dirty="0">
                <a:latin typeface="+mn-lt"/>
              </a:rPr>
              <a:t>are written promises from another party to pay with specified terms. </a:t>
            </a:r>
          </a:p>
        </p:txBody>
      </p:sp>
      <p:sp>
        <p:nvSpPr>
          <p:cNvPr id="22" name="Rectangle 3"/>
          <p:cNvSpPr>
            <a:spLocks noChangeArrowheads="1"/>
          </p:cNvSpPr>
          <p:nvPr/>
        </p:nvSpPr>
        <p:spPr bwMode="auto">
          <a:xfrm>
            <a:off x="381000" y="5291138"/>
            <a:ext cx="8382000" cy="1196975"/>
          </a:xfrm>
          <a:prstGeom prst="rect">
            <a:avLst/>
          </a:prstGeom>
          <a:solidFill>
            <a:schemeClr val="accent1">
              <a:lumMod val="60000"/>
              <a:lumOff val="40000"/>
            </a:schemeClr>
          </a:solidFill>
          <a:ln w="38100" cmpd="dbl">
            <a:solidFill>
              <a:srgbClr val="000000"/>
            </a:solidFill>
            <a:miter lim="800000"/>
            <a:headEnd/>
            <a:tailEnd/>
          </a:ln>
        </p:spPr>
        <p:txBody>
          <a:bodyPr lIns="90488" tIns="44450" rIns="90488" bIns="44450">
            <a:spAutoFit/>
          </a:bodyPr>
          <a:lstStyle/>
          <a:p>
            <a:pPr algn="ctr" eaLnBrk="0" fontAlgn="auto" hangingPunct="0">
              <a:spcBef>
                <a:spcPts val="0"/>
              </a:spcBef>
              <a:spcAft>
                <a:spcPts val="0"/>
              </a:spcAft>
              <a:defRPr/>
            </a:pPr>
            <a:r>
              <a:rPr lang="en-US" sz="2400" b="1" dirty="0">
                <a:latin typeface="Arial" pitchFamily="34" charset="0"/>
                <a:cs typeface="Arial" pitchFamily="34" charset="0"/>
              </a:rPr>
              <a:t>Balance Sheet Classifications</a:t>
            </a:r>
          </a:p>
          <a:p>
            <a:pPr algn="ctr" eaLnBrk="0" fontAlgn="auto" hangingPunct="0">
              <a:spcBef>
                <a:spcPts val="0"/>
              </a:spcBef>
              <a:spcAft>
                <a:spcPts val="0"/>
              </a:spcAft>
              <a:defRPr/>
            </a:pPr>
            <a:r>
              <a:rPr lang="en-US" sz="2400" b="1" dirty="0">
                <a:solidFill>
                  <a:srgbClr val="C00000"/>
                </a:solidFill>
                <a:latin typeface="Arial" pitchFamily="34" charset="0"/>
                <a:cs typeface="Arial" pitchFamily="34" charset="0"/>
              </a:rPr>
              <a:t>Current (</a:t>
            </a:r>
            <a:r>
              <a:rPr lang="en-US" sz="2400" b="1" dirty="0">
                <a:solidFill>
                  <a:srgbClr val="C00000"/>
                </a:solidFill>
                <a:latin typeface="Arial" pitchFamily="34" charset="0"/>
                <a:cs typeface="Arial" pitchFamily="34" charset="0"/>
              </a:rPr>
              <a:t>short term)</a:t>
            </a:r>
          </a:p>
          <a:p>
            <a:pPr algn="ctr" eaLnBrk="0" fontAlgn="auto" hangingPunct="0">
              <a:spcBef>
                <a:spcPts val="0"/>
              </a:spcBef>
              <a:spcAft>
                <a:spcPts val="0"/>
              </a:spcAft>
              <a:defRPr/>
            </a:pPr>
            <a:r>
              <a:rPr lang="en-US" sz="2400" b="1" dirty="0">
                <a:solidFill>
                  <a:srgbClr val="C00000"/>
                </a:solidFill>
                <a:latin typeface="Arial" pitchFamily="34" charset="0"/>
                <a:cs typeface="Arial" pitchFamily="34" charset="0"/>
              </a:rPr>
              <a:t>Noncurrent (long term)</a:t>
            </a:r>
            <a:endParaRPr lang="en-US" sz="2400" dirty="0">
              <a:solidFill>
                <a:srgbClr val="000000"/>
              </a:solidFill>
              <a:latin typeface="Arial" pitchFamily="34" charset="0"/>
              <a:cs typeface="Arial" pitchFamily="34" charset="0"/>
            </a:endParaRPr>
          </a:p>
        </p:txBody>
      </p:sp>
      <p:sp>
        <p:nvSpPr>
          <p:cNvPr id="266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8300CD53-98FC-47B8-B72B-9E89D1F0604E}" type="slidenum">
              <a:rPr lang="en-US"/>
              <a:pPr fontAlgn="base">
                <a:spcBef>
                  <a:spcPct val="0"/>
                </a:spcBef>
                <a:spcAft>
                  <a:spcPct val="0"/>
                </a:spcAft>
              </a:pPr>
              <a:t>8</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edge">
                                      <p:cBhvr>
                                        <p:cTn id="10" dur="2000"/>
                                        <p:tgtEl>
                                          <p:spTgt spid="18"/>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2500"/>
                            </p:stCondLst>
                            <p:childTnLst>
                              <p:par>
                                <p:cTn id="19" presetID="2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edge">
                                      <p:cBhvr>
                                        <p:cTn id="2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autoUpdateAnimBg="0"/>
      <p:bldP spid="12" grpId="0" animBg="1" autoUpdateAnimBg="0"/>
      <p:bldP spid="18"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457200" y="133350"/>
            <a:ext cx="8382000" cy="762000"/>
          </a:xfrm>
        </p:spPr>
        <p:txBody>
          <a:bodyPr/>
          <a:lstStyle/>
          <a:p>
            <a:pPr fontAlgn="auto">
              <a:spcAft>
                <a:spcPts val="0"/>
              </a:spcAft>
              <a:defRPr/>
            </a:pPr>
            <a:r>
              <a:rPr lang="en-US" dirty="0" smtClean="0"/>
              <a:t>Accounting for Bad Debts</a:t>
            </a:r>
          </a:p>
        </p:txBody>
      </p:sp>
      <p:sp>
        <p:nvSpPr>
          <p:cNvPr id="28674" name="Rectangle 3"/>
          <p:cNvSpPr>
            <a:spLocks noGrp="1" noChangeArrowheads="1"/>
          </p:cNvSpPr>
          <p:nvPr>
            <p:ph type="body" idx="4294967295"/>
          </p:nvPr>
        </p:nvSpPr>
        <p:spPr>
          <a:xfrm>
            <a:off x="44450" y="1190625"/>
            <a:ext cx="8915400" cy="952500"/>
          </a:xfrm>
          <a:solidFill>
            <a:srgbClr val="FFFFCC"/>
          </a:solidFill>
          <a:ln w="38100">
            <a:solidFill>
              <a:srgbClr val="000000"/>
            </a:solidFill>
          </a:ln>
        </p:spPr>
        <p:txBody>
          <a:bodyPr lIns="90488" tIns="44450" rIns="90488" bIns="44450"/>
          <a:lstStyle/>
          <a:p>
            <a:pPr algn="ctr">
              <a:spcBef>
                <a:spcPct val="85000"/>
              </a:spcBef>
              <a:buFont typeface="Wingdings" pitchFamily="2" charset="2"/>
              <a:buNone/>
            </a:pPr>
            <a:r>
              <a:rPr lang="en-US" sz="2400" smtClean="0">
                <a:solidFill>
                  <a:schemeClr val="hlink"/>
                </a:solidFill>
              </a:rPr>
              <a:t> </a:t>
            </a:r>
            <a:r>
              <a:rPr lang="en-US" sz="2400" smtClean="0">
                <a:solidFill>
                  <a:schemeClr val="tx2"/>
                </a:solidFill>
              </a:rPr>
              <a:t>Bad debts </a:t>
            </a:r>
            <a:r>
              <a:rPr lang="en-US" sz="2400" smtClean="0"/>
              <a:t>result from credit customers who will not pay the amount they owe, regardless of collection </a:t>
            </a:r>
            <a:r>
              <a:rPr lang="en-US" sz="2500" smtClean="0"/>
              <a:t>efforts.</a:t>
            </a:r>
          </a:p>
        </p:txBody>
      </p:sp>
      <p:sp>
        <p:nvSpPr>
          <p:cNvPr id="35846" name="Rectangle 2"/>
          <p:cNvSpPr>
            <a:spLocks noChangeArrowheads="1"/>
          </p:cNvSpPr>
          <p:nvPr/>
        </p:nvSpPr>
        <p:spPr bwMode="auto">
          <a:xfrm>
            <a:off x="4686300" y="2265363"/>
            <a:ext cx="4191000" cy="2209800"/>
          </a:xfrm>
          <a:prstGeom prst="rect">
            <a:avLst/>
          </a:prstGeom>
          <a:solidFill>
            <a:schemeClr val="accent3">
              <a:lumMod val="20000"/>
              <a:lumOff val="80000"/>
            </a:schemeClr>
          </a:solidFill>
          <a:ln w="76200">
            <a:solidFill>
              <a:srgbClr val="000000"/>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41991" name="Rectangle 4"/>
          <p:cNvSpPr>
            <a:spLocks noChangeArrowheads="1"/>
          </p:cNvSpPr>
          <p:nvPr/>
        </p:nvSpPr>
        <p:spPr bwMode="auto">
          <a:xfrm>
            <a:off x="152400" y="3136900"/>
            <a:ext cx="3224213" cy="458788"/>
          </a:xfrm>
          <a:prstGeom prst="rect">
            <a:avLst/>
          </a:prstGeom>
          <a:solidFill>
            <a:schemeClr val="accent3">
              <a:lumMod val="40000"/>
              <a:lumOff val="60000"/>
            </a:schemeClr>
          </a:solidFill>
          <a:ln w="50800">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latin typeface="Arial" pitchFamily="34" charset="0"/>
                <a:cs typeface="Arial" pitchFamily="34" charset="0"/>
              </a:rPr>
              <a:t>Matching Principle</a:t>
            </a:r>
          </a:p>
        </p:txBody>
      </p:sp>
      <p:sp>
        <p:nvSpPr>
          <p:cNvPr id="35848" name="Rectangle 5"/>
          <p:cNvSpPr>
            <a:spLocks noChangeArrowheads="1"/>
          </p:cNvSpPr>
          <p:nvPr/>
        </p:nvSpPr>
        <p:spPr bwMode="auto">
          <a:xfrm>
            <a:off x="5243513" y="2432050"/>
            <a:ext cx="3186112" cy="460375"/>
          </a:xfrm>
          <a:prstGeom prst="rect">
            <a:avLst/>
          </a:prstGeom>
          <a:solidFill>
            <a:schemeClr val="accent6">
              <a:lumMod val="20000"/>
              <a:lumOff val="80000"/>
            </a:schemeClr>
          </a:solidFill>
          <a:ln w="50800">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Bad Debt Expense</a:t>
            </a:r>
          </a:p>
        </p:txBody>
      </p:sp>
      <p:sp>
        <p:nvSpPr>
          <p:cNvPr id="35849" name="Rectangle 6"/>
          <p:cNvSpPr>
            <a:spLocks noChangeArrowheads="1"/>
          </p:cNvSpPr>
          <p:nvPr/>
        </p:nvSpPr>
        <p:spPr bwMode="auto">
          <a:xfrm>
            <a:off x="5243513" y="3849688"/>
            <a:ext cx="3186112" cy="458787"/>
          </a:xfrm>
          <a:prstGeom prst="rect">
            <a:avLst/>
          </a:prstGeom>
          <a:solidFill>
            <a:schemeClr val="accent6">
              <a:lumMod val="20000"/>
              <a:lumOff val="80000"/>
            </a:schemeClr>
          </a:solidFill>
          <a:ln w="50800">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solidFill>
                  <a:srgbClr val="000000"/>
                </a:solidFill>
                <a:latin typeface="+mn-lt"/>
              </a:rPr>
              <a:t>Sales Revenue</a:t>
            </a:r>
          </a:p>
        </p:txBody>
      </p:sp>
      <p:sp>
        <p:nvSpPr>
          <p:cNvPr id="35850" name="Rectangle 7"/>
          <p:cNvSpPr>
            <a:spLocks noChangeArrowheads="1"/>
          </p:cNvSpPr>
          <p:nvPr/>
        </p:nvSpPr>
        <p:spPr bwMode="auto">
          <a:xfrm>
            <a:off x="5024438" y="2965450"/>
            <a:ext cx="3667125" cy="828675"/>
          </a:xfrm>
          <a:prstGeom prst="rect">
            <a:avLst/>
          </a:prstGeom>
          <a:solidFill>
            <a:schemeClr val="accent3">
              <a:lumMod val="20000"/>
              <a:lumOff val="80000"/>
            </a:schemeClr>
          </a:solidFill>
          <a:ln w="12700">
            <a:no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latin typeface="+mn-lt"/>
              </a:rPr>
              <a:t>Record in same accounting period.</a:t>
            </a:r>
          </a:p>
        </p:txBody>
      </p:sp>
      <p:cxnSp>
        <p:nvCxnSpPr>
          <p:cNvPr id="28680" name="AutoShape 9"/>
          <p:cNvCxnSpPr>
            <a:cxnSpLocks noChangeShapeType="1"/>
            <a:stCxn id="41991" idx="3"/>
            <a:endCxn id="35846" idx="1"/>
          </p:cNvCxnSpPr>
          <p:nvPr/>
        </p:nvCxnSpPr>
        <p:spPr bwMode="auto">
          <a:xfrm>
            <a:off x="3376613" y="3367088"/>
            <a:ext cx="1309687" cy="3175"/>
          </a:xfrm>
          <a:prstGeom prst="straightConnector1">
            <a:avLst/>
          </a:prstGeom>
          <a:noFill/>
          <a:ln w="76200">
            <a:solidFill>
              <a:schemeClr val="tx1"/>
            </a:solidFill>
            <a:round/>
            <a:headEnd/>
            <a:tailEnd type="triangle" w="med" len="med"/>
          </a:ln>
        </p:spPr>
      </p:cxnSp>
      <p:sp>
        <p:nvSpPr>
          <p:cNvPr id="15" name="Rectangle 1027"/>
          <p:cNvSpPr txBox="1">
            <a:spLocks noChangeArrowheads="1"/>
          </p:cNvSpPr>
          <p:nvPr/>
        </p:nvSpPr>
        <p:spPr>
          <a:xfrm>
            <a:off x="3276600" y="4657725"/>
            <a:ext cx="5668963" cy="1524000"/>
          </a:xfrm>
          <a:prstGeom prst="rect">
            <a:avLst/>
          </a:prstGeom>
          <a:solidFill>
            <a:schemeClr val="accent5">
              <a:lumMod val="20000"/>
              <a:lumOff val="80000"/>
            </a:schemeClr>
          </a:solidFill>
          <a:ln w="38100">
            <a:solidFill>
              <a:srgbClr val="000000"/>
            </a:solidFill>
          </a:ln>
          <a:effectLst/>
        </p:spPr>
        <p:txBody>
          <a:bodyPr lIns="90488" tIns="44450" rIns="90488" bIns="44450"/>
          <a:lstStyle/>
          <a:p>
            <a:pPr marL="273050" indent="-273050" algn="ctr" eaLnBrk="0" fontAlgn="auto" hangingPunct="0">
              <a:spcBef>
                <a:spcPct val="100000"/>
              </a:spcBef>
              <a:spcAft>
                <a:spcPts val="0"/>
              </a:spcAft>
              <a:buClr>
                <a:schemeClr val="accent1"/>
              </a:buClr>
              <a:buSzPct val="76000"/>
              <a:buFont typeface="Wingdings" pitchFamily="2" charset="2"/>
              <a:buNone/>
              <a:defRPr/>
            </a:pPr>
            <a:r>
              <a:rPr lang="en-US" sz="2400" b="1" dirty="0">
                <a:latin typeface="+mn-lt"/>
                <a:cs typeface="Arial" pitchFamily="34" charset="0"/>
              </a:rPr>
              <a:t>Most businesses record an </a:t>
            </a:r>
            <a:r>
              <a:rPr lang="en-US" sz="2400" b="1" dirty="0">
                <a:solidFill>
                  <a:schemeClr val="tx2"/>
                </a:solidFill>
                <a:latin typeface="+mn-lt"/>
                <a:cs typeface="Arial" pitchFamily="34" charset="0"/>
              </a:rPr>
              <a:t>estimate</a:t>
            </a:r>
            <a:r>
              <a:rPr lang="en-US" sz="2400" b="1" dirty="0">
                <a:latin typeface="+mn-lt"/>
                <a:cs typeface="Arial" pitchFamily="34" charset="0"/>
              </a:rPr>
              <a:t> of the</a:t>
            </a:r>
            <a:r>
              <a:rPr lang="en-US" sz="2400" b="1" dirty="0">
                <a:solidFill>
                  <a:schemeClr val="tx2"/>
                </a:solidFill>
                <a:latin typeface="+mn-lt"/>
                <a:cs typeface="Arial" pitchFamily="34" charset="0"/>
              </a:rPr>
              <a:t> bad debt expense </a:t>
            </a:r>
            <a:r>
              <a:rPr lang="en-US" sz="2400" b="1" dirty="0">
                <a:latin typeface="+mn-lt"/>
                <a:cs typeface="Arial" pitchFamily="34" charset="0"/>
              </a:rPr>
              <a:t>with an adjusting entry at the end of the accounting period.</a:t>
            </a:r>
          </a:p>
        </p:txBody>
      </p:sp>
      <p:sp>
        <p:nvSpPr>
          <p:cNvPr id="2868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6-</a:t>
            </a:r>
            <a:fld id="{E8F22E0E-BC5E-4523-BF39-F6C461DF67B8}" type="slidenum">
              <a:rPr lang="en-US"/>
              <a:pPr fontAlgn="base">
                <a:spcBef>
                  <a:spcPct val="0"/>
                </a:spcBef>
                <a:spcAft>
                  <a:spcPct val="0"/>
                </a:spcAft>
              </a:pPr>
              <a:t>9</a:t>
            </a:fld>
            <a:endParaRPr lang="en-US"/>
          </a:p>
        </p:txBody>
      </p:sp>
      <p:sp>
        <p:nvSpPr>
          <p:cNvPr id="16" name="Rectangle 4"/>
          <p:cNvSpPr>
            <a:spLocks noChangeArrowheads="1"/>
          </p:cNvSpPr>
          <p:nvPr/>
        </p:nvSpPr>
        <p:spPr bwMode="auto">
          <a:xfrm>
            <a:off x="228600" y="5002213"/>
            <a:ext cx="2133600" cy="828675"/>
          </a:xfrm>
          <a:prstGeom prst="rect">
            <a:avLst/>
          </a:prstGeom>
          <a:solidFill>
            <a:schemeClr val="accent5">
              <a:lumMod val="40000"/>
              <a:lumOff val="60000"/>
            </a:schemeClr>
          </a:solidFill>
          <a:ln w="50800">
            <a:solidFill>
              <a:srgbClr val="000000"/>
            </a:solidFill>
            <a:miter lim="800000"/>
            <a:headEnd/>
            <a:tailEnd/>
          </a:ln>
        </p:spPr>
        <p:txBody>
          <a:bodyPr lIns="90488" tIns="44450" rIns="90488" bIns="44450">
            <a:spAutoFit/>
          </a:bodyPr>
          <a:lstStyle/>
          <a:p>
            <a:pPr algn="ctr" eaLnBrk="0" fontAlgn="auto" hangingPunct="0">
              <a:spcBef>
                <a:spcPct val="50000"/>
              </a:spcBef>
              <a:spcAft>
                <a:spcPts val="0"/>
              </a:spcAft>
              <a:defRPr/>
            </a:pPr>
            <a:r>
              <a:rPr lang="en-US" sz="2400" b="1" dirty="0">
                <a:latin typeface="Arial" pitchFamily="34" charset="0"/>
                <a:cs typeface="Arial" pitchFamily="34" charset="0"/>
              </a:rPr>
              <a:t>Allowance Method</a:t>
            </a:r>
            <a:endParaRPr lang="en-US" sz="2400" b="1" dirty="0">
              <a:latin typeface="Arial" pitchFamily="34" charset="0"/>
              <a:cs typeface="Arial" pitchFamily="34" charset="0"/>
            </a:endParaRPr>
          </a:p>
        </p:txBody>
      </p:sp>
      <p:cxnSp>
        <p:nvCxnSpPr>
          <p:cNvPr id="17" name="AutoShape 9"/>
          <p:cNvCxnSpPr>
            <a:cxnSpLocks noChangeShapeType="1"/>
            <a:stCxn id="16" idx="3"/>
            <a:endCxn id="15" idx="1"/>
          </p:cNvCxnSpPr>
          <p:nvPr/>
        </p:nvCxnSpPr>
        <p:spPr bwMode="auto">
          <a:xfrm>
            <a:off x="2362200" y="5416550"/>
            <a:ext cx="914400" cy="3175"/>
          </a:xfrm>
          <a:prstGeom prst="straightConnector1">
            <a:avLst/>
          </a:prstGeom>
          <a:noFill/>
          <a:ln w="76200">
            <a:solidFill>
              <a:schemeClr val="tx1"/>
            </a:solidFill>
            <a:round/>
            <a:headEnd/>
            <a:tailEnd type="triangle" w="med" len="med"/>
          </a:ln>
        </p:spPr>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4285</TotalTime>
  <Words>4716</Words>
  <Application>Microsoft Office PowerPoint</Application>
  <PresentationFormat>On-screen Show (4:3)</PresentationFormat>
  <Paragraphs>339</Paragraphs>
  <Slides>33</Slides>
  <Notes>33</Notes>
  <HiddenSlides>0</HiddenSlides>
  <MMClips>0</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Book Antiqua</vt:lpstr>
      <vt:lpstr>Wingdings</vt:lpstr>
      <vt:lpstr>Arial Black</vt:lpstr>
      <vt:lpstr>Tahoma</vt:lpstr>
      <vt:lpstr>Essential</vt:lpstr>
      <vt:lpstr>Essential</vt:lpstr>
      <vt:lpstr>Worksheet</vt:lpstr>
      <vt:lpstr>CHAPTER 6</vt:lpstr>
      <vt:lpstr>ACCOUNTING FOR NET SALES REVENUE</vt:lpstr>
      <vt:lpstr>CREDIT CARD SALES TO CONSUMERS</vt:lpstr>
      <vt:lpstr>SALES DISCOUNTS TO BUSINESSES</vt:lpstr>
      <vt:lpstr>TO TAKE OR NOT TO TAKE THE DISCOUNT, THAT IS THE QUESTION</vt:lpstr>
      <vt:lpstr>SALES RETURNS AND ALLOWANCES</vt:lpstr>
      <vt:lpstr>REPORTING NET SALES</vt:lpstr>
      <vt:lpstr>MEASURING AND REPORTING RECEIVABLES</vt:lpstr>
      <vt:lpstr>ACCOUNTING FOR BAD DEBTS</vt:lpstr>
      <vt:lpstr>RECORDING BAD DEBT EXPENSE ESTIMATES</vt:lpstr>
      <vt:lpstr>WRITING OFF SPECIFIC UNCOLLECTIBLE ACCOUNTS</vt:lpstr>
      <vt:lpstr>SUMMARY OF THE ACCOUNTING PROCESS</vt:lpstr>
      <vt:lpstr>REPORTING ACCOUNTS RECEIVABLE AND BAD DEBTS</vt:lpstr>
      <vt:lpstr>ESTIMATING BAD DEBTS ─  PERCENTAGE OF CREDIT SALES METHOD</vt:lpstr>
      <vt:lpstr>ESTIMATING BAD DEBTS ─  PERCENTAGE OF CREDIT SALES METHOD</vt:lpstr>
      <vt:lpstr>Slide 16</vt:lpstr>
      <vt:lpstr>Slide 17</vt:lpstr>
      <vt:lpstr>Slide 18</vt:lpstr>
      <vt:lpstr>RECEIVABLES TURNOVER</vt:lpstr>
      <vt:lpstr>FOCUS ON CASH FLOWS</vt:lpstr>
      <vt:lpstr>CASH AND CASH EQUIVALENTS</vt:lpstr>
      <vt:lpstr>Slide 22</vt:lpstr>
      <vt:lpstr>INTERNAL CONTROL OF CASH</vt:lpstr>
      <vt:lpstr>INTERNAL CONTROL OF CASH</vt:lpstr>
      <vt:lpstr>CONTENT OF A BANK STATEMENT</vt:lpstr>
      <vt:lpstr>NEED FOR RECONCILIATION</vt:lpstr>
      <vt:lpstr>BANK RECONCILIATION ILLUSTRATED</vt:lpstr>
      <vt:lpstr>BANK RECONCILIATION ILLUSTRATED</vt:lpstr>
      <vt:lpstr>BANK RECONCILIATION ILLUSTRATED</vt:lpstr>
      <vt:lpstr>CHAPTER SUPPLEMENT: RECORDING DISCOUNTS AND RETURNS</vt:lpstr>
      <vt:lpstr>CHAPTER SUPPLEMENT: RECORDING DISCOUNTS AND RETURNS</vt:lpstr>
      <vt:lpstr>CHAPTER SUPPLEMENT: RECORDING DISCOUNTS AND RETURNS</vt:lpstr>
      <vt:lpstr>END OF CHAPTER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59</cp:revision>
  <cp:lastPrinted>2013-05-14T16:18:52Z</cp:lastPrinted>
  <dcterms:created xsi:type="dcterms:W3CDTF">2013-05-11T19:13:17Z</dcterms:created>
  <dcterms:modified xsi:type="dcterms:W3CDTF">2013-06-18T07:43:02Z</dcterms:modified>
</cp:coreProperties>
</file>