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7"/>
  </p:notesMasterIdLst>
  <p:handoutMasterIdLst>
    <p:handoutMasterId r:id="rId58"/>
  </p:handoutMasterIdLst>
  <p:sldIdLst>
    <p:sldId id="257" r:id="rId2"/>
    <p:sldId id="265" r:id="rId3"/>
    <p:sldId id="266" r:id="rId4"/>
    <p:sldId id="267" r:id="rId5"/>
    <p:sldId id="304" r:id="rId6"/>
    <p:sldId id="303" r:id="rId7"/>
    <p:sldId id="306" r:id="rId8"/>
    <p:sldId id="307" r:id="rId9"/>
    <p:sldId id="268" r:id="rId10"/>
    <p:sldId id="271" r:id="rId11"/>
    <p:sldId id="272" r:id="rId12"/>
    <p:sldId id="308" r:id="rId13"/>
    <p:sldId id="273" r:id="rId14"/>
    <p:sldId id="274" r:id="rId15"/>
    <p:sldId id="275" r:id="rId16"/>
    <p:sldId id="276" r:id="rId17"/>
    <p:sldId id="277" r:id="rId18"/>
    <p:sldId id="278" r:id="rId19"/>
    <p:sldId id="279" r:id="rId20"/>
    <p:sldId id="280" r:id="rId21"/>
    <p:sldId id="281" r:id="rId22"/>
    <p:sldId id="309" r:id="rId23"/>
    <p:sldId id="310" r:id="rId24"/>
    <p:sldId id="282" r:id="rId25"/>
    <p:sldId id="311" r:id="rId26"/>
    <p:sldId id="312" r:id="rId27"/>
    <p:sldId id="283" r:id="rId28"/>
    <p:sldId id="284" r:id="rId29"/>
    <p:sldId id="285" r:id="rId30"/>
    <p:sldId id="286" r:id="rId31"/>
    <p:sldId id="313" r:id="rId32"/>
    <p:sldId id="314" r:id="rId33"/>
    <p:sldId id="315" r:id="rId34"/>
    <p:sldId id="316" r:id="rId35"/>
    <p:sldId id="317" r:id="rId36"/>
    <p:sldId id="318" r:id="rId37"/>
    <p:sldId id="287" r:id="rId38"/>
    <p:sldId id="288" r:id="rId39"/>
    <p:sldId id="289" r:id="rId40"/>
    <p:sldId id="290" r:id="rId41"/>
    <p:sldId id="319" r:id="rId42"/>
    <p:sldId id="291" r:id="rId43"/>
    <p:sldId id="292" r:id="rId44"/>
    <p:sldId id="320" r:id="rId45"/>
    <p:sldId id="293" r:id="rId46"/>
    <p:sldId id="294" r:id="rId47"/>
    <p:sldId id="321" r:id="rId48"/>
    <p:sldId id="295" r:id="rId49"/>
    <p:sldId id="296" r:id="rId50"/>
    <p:sldId id="297" r:id="rId51"/>
    <p:sldId id="298" r:id="rId52"/>
    <p:sldId id="299" r:id="rId53"/>
    <p:sldId id="300" r:id="rId54"/>
    <p:sldId id="301" r:id="rId55"/>
    <p:sldId id="263" r:id="rId5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41" clrIdx="0"/>
  <p:cmAuthor id="1" name="Jon Booker"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6227" autoAdjust="0"/>
  </p:normalViewPr>
  <p:slideViewPr>
    <p:cSldViewPr>
      <p:cViewPr>
        <p:scale>
          <a:sx n="50" d="100"/>
          <a:sy n="50" d="100"/>
        </p:scale>
        <p:origin x="-2256" y="-666"/>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45" d="100"/>
          <a:sy n="45" d="100"/>
        </p:scale>
        <p:origin x="-2261" y="-77"/>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dirty="0" smtClean="0">
                <a:latin typeface="+mn-lt"/>
              </a:defRPr>
            </a:lvl1pPr>
          </a:lstStyle>
          <a:p>
            <a:pPr>
              <a:defRPr/>
            </a:pPr>
            <a:r>
              <a:rPr lang="en-US"/>
              <a:t>4-</a:t>
            </a:r>
            <a:fld id="{7EA7A5E6-9F42-439B-A4E5-DD1084921F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27738" y="0"/>
            <a:ext cx="927100" cy="250825"/>
          </a:xfrm>
          <a:prstGeom prst="rect">
            <a:avLst/>
          </a:prstGeom>
          <a:noFill/>
        </p:spPr>
        <p:txBody>
          <a:bodyPr lIns="92930" tIns="46465" rIns="92930" bIns="46465">
            <a:spAutoFit/>
          </a:bodyPr>
          <a:lstStyle/>
          <a:p>
            <a:pPr algn="r" fontAlgn="auto">
              <a:spcBef>
                <a:spcPts val="0"/>
              </a:spcBef>
              <a:spcAft>
                <a:spcPts val="0"/>
              </a:spcAft>
              <a:defRPr/>
            </a:pPr>
            <a:r>
              <a:rPr lang="en-US" sz="1000" dirty="0">
                <a:latin typeface="+mn-lt"/>
              </a:rPr>
              <a:t>4-</a:t>
            </a:r>
            <a:fld id="{EB198AD6-3DE9-491E-9802-511A0A11C787}"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smtClean="0"/>
              <a:t>Chapter 4: Adjustments, financial statements, and the quality of earnings. </a:t>
            </a:r>
            <a:r>
              <a:rPr lang="en-US" smtClean="0"/>
              <a:t>Managers of most companies understand the need to present financial information fairly so as not to mislead users. However, since end-of-period adjustments are the most complex portion of the annual recordkeeping process, they are prone to error. External auditors examine the company’s records on a test, or sample, basis. To maximize the chance of detecting any errors significant enough to affect users’ decisions, CPAs allocate more of their testing to transactions most likely to be in error.</a:t>
            </a:r>
            <a:endParaRPr lang="en-US" sz="11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four types of adjustments. Two types of adjustments increase revenues and two types of adjustments increase expenses. </a:t>
            </a:r>
          </a:p>
          <a:p>
            <a:pPr>
              <a:spcBef>
                <a:spcPct val="0"/>
              </a:spcBef>
            </a:pPr>
            <a:endParaRPr lang="en-US" smtClean="0"/>
          </a:p>
          <a:p>
            <a:pPr>
              <a:spcBef>
                <a:spcPct val="0"/>
              </a:spcBef>
            </a:pPr>
            <a:r>
              <a:rPr lang="en-US" smtClean="0"/>
              <a:t>The first two types of adjusting entries increase revenues. Deferred Revenues represent previously recorded liabilities that were created when cash was received in advance, and that must be adjusted for the amount of revenue actually earned during the period. Accrued Revenues represent revenues that were earned but not recorded because cash was received after the services were performed or goods were delivered.</a:t>
            </a:r>
          </a:p>
          <a:p>
            <a:pPr>
              <a:spcBef>
                <a:spcPct val="0"/>
              </a:spcBef>
            </a:pPr>
            <a:endParaRPr lang="en-US" smtClean="0"/>
          </a:p>
          <a:p>
            <a:pPr>
              <a:spcBef>
                <a:spcPct val="0"/>
              </a:spcBef>
            </a:pPr>
            <a:r>
              <a:rPr lang="en-US" smtClean="0"/>
              <a:t>The next two types of adjustments increase expenses. Deferred Expenses represent previously recorded assets, such as prepaid rent, supplies, and equipment, that must be adjusted for the amount of expense actually incurred during the period through use of the asset. Accrued Expenses represent expenses that were incurred but were not recorded because cash was paid after the goods or services were received.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received cash last period from customers purchasing gift cards and recorded an increase in Cash and an increase in Unearned Revenue, a liability, to recognize the business’s obligation to provide future services to customers. During the first quarter of 2012, customers redeemed the gift cards for $21,300 in food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must compute the amount of the revenue earned during the period. In our cash, the Unearned Revenue that was earned as revenue is $21,300. The adjusting entry is to debit, or decrease, the liability Unearned Revenue and credit the revenue account Restaurant Sales Revenue by $21,300.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Sometimes companies perform services or provide goods (that is, earn revenue) before customers pay. Because the cash that is owed for these goods and services has not yet been received and the customers have not yet been billed, the revenue that was earned may not have been recorded. Revenues that have been earned but have not yet been recorded at the end of the accounting period are called Accrued Revenues.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final step is recording interest on Investments.</a:t>
            </a:r>
            <a:r>
              <a:rPr lang="en-US" b="1" smtClean="0"/>
              <a:t> </a:t>
            </a:r>
            <a:r>
              <a:rPr lang="en-US" smtClean="0"/>
              <a:t>Investments owned by Chipotle earned $200 in additional investment income for the quarter, but the cash has not yet been received. The entry is to record the Interest Receivable and Investment Income earned during the period.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Supplies include food, beverage, and paper products for Chipotle. At the end of the quarter, Chipotle counted $10,000 in supplies on hand, but the Supplies account indicated a balance of $216,600. We need to adjust the Supplies account to its proper balance of $10,000.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 typeface="Wingdings" pitchFamily="2" charset="2"/>
              <a:buNone/>
            </a:pPr>
            <a:r>
              <a:rPr lang="en-US" smtClean="0"/>
              <a:t>The adjusting journal entry to record supplies expense for the period is to debit Food, Beverage, and Packaging Expense (-E) for $206,000, and credit Supplies (-A) for the same amount.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Prepaid expenses are amounts paid in advance of consumption. For Insurance Expense, the company paid in advance for a three-year fire insurance policy. The payment for the policy would initially be recorded as an asset and allocated to expense over the three-year period, usually monthly.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20000"/>
              </a:spcBef>
            </a:pPr>
            <a:r>
              <a:rPr lang="en-US" smtClean="0"/>
              <a:t>In our example, we have prepaid rent, insurance and advertising. All of these prepaid amount have difference amortization periods. The amortization period is the time over which the prepaid expense will be recorded as an expense. Our job is to determine the monthly expense recorded each accounting period.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buFont typeface="Wingdings" pitchFamily="2" charset="2"/>
              <a:buNone/>
            </a:pPr>
            <a:r>
              <a:rPr lang="en-US" smtClean="0"/>
              <a:t>The adjusting journal entry to record the prepaid expenses for the company includes a debit to Occupancy Expense for $46,000 and a credit to Prepaid Expenses for $46,000.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Management bears the ultimate responsibility for the preparation of financial statements. High quality financial statements are those that are considered relevant and reliable to the user.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Unlike supplies, which are purchased and then used over a relatively short period, buildings and equipment represent deferred expenses that will be used over many years.</a:t>
            </a:r>
          </a:p>
          <a:p>
            <a:pPr>
              <a:spcBef>
                <a:spcPct val="0"/>
              </a:spcBef>
            </a:pPr>
            <a:r>
              <a:rPr lang="en-US" smtClean="0"/>
              <a:t>Property and equipment accounts increase by the cost of the assets when they are acquired and decrease by the cost of the assets when they are sold. However, these assets are also used over time to generate revenue. A part of their cost should be expense in each of the same periods the asset is used to produce revenue (the expense matching principle). Accountants say that buildings and equipment depreciate over time as they are used. In accounting, depreciation is an allocation of an asset’s cost over its estimated useful life to the organization.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keep track of the asset’s historical cost, the amount that has been used is not subtracted directly from the asset account. Instead, it is accumulated in a new kind of account called a contra-account. Contra-accounts are accounts that are directly linked to another account, but with an opposite balance. For Property and Equipment, the contra-account for the total cost used to date is called Accumulated Depreciation. This is the first of several contra accounts you will learn throughout the text. We will designate contra-accounts with an X in front of the type of account to which it is related. For example, this first contra-account will be shown as Accumulated Depreciation (XA).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Until we learn how to calculate depreciation expense, we will give you the amount of depreciation estimated by the company for the period. Chipotle estimates depreciation to be $80,400 per year.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adjusting journal entry for the quarter is a debit to Depreciation Expense for $20,100 ($84,400 divided by 4), and credit, the contra asset account, Accumulated Depreciation for the same amount.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fontAlgn="auto">
              <a:spcBef>
                <a:spcPts val="0"/>
              </a:spcBef>
              <a:spcAft>
                <a:spcPts val="0"/>
              </a:spcAft>
              <a:defRPr/>
            </a:pPr>
            <a:r>
              <a:rPr lang="en-US" dirty="0">
                <a:effectLst>
                  <a:outerShdw blurRad="38100" dist="38100" dir="2700000" algn="tl">
                    <a:srgbClr val="000000">
                      <a:alpha val="43137"/>
                    </a:srgbClr>
                  </a:outerShdw>
                </a:effectLst>
              </a:rPr>
              <a:t>Numerous expenses are incurred in the current period without being paid for until the next period. Common examples include Salaries Expense for the wages owed to employees, Utilities Expense for the water, gas, and electricity used during the period, and the Interest Expense incurred on debt. These accrued expenses accumulate (accrue) over time but are not recognized until the end of the period in an adjusting entry.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fontAlgn="auto">
              <a:spcBef>
                <a:spcPts val="0"/>
              </a:spcBef>
              <a:spcAft>
                <a:spcPts val="0"/>
              </a:spcAft>
              <a:defRPr/>
            </a:pPr>
            <a:r>
              <a:rPr lang="en-US" dirty="0">
                <a:effectLst>
                  <a:outerShdw blurRad="38100" dist="38100" dir="2700000" algn="tl">
                    <a:srgbClr val="000000">
                      <a:alpha val="43137"/>
                    </a:srgbClr>
                  </a:outerShdw>
                </a:effectLst>
              </a:rPr>
              <a:t>Chipotle’s employees earned $13,400 in salaries and wages for working two days at the end of the quarter. Here is an analysis of the treatment of the accrued expenses.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fontAlgn="auto">
              <a:spcBef>
                <a:spcPts val="0"/>
              </a:spcBef>
              <a:spcAft>
                <a:spcPts val="0"/>
              </a:spcAft>
              <a:defRPr/>
            </a:pPr>
            <a:r>
              <a:rPr lang="en-US" dirty="0">
                <a:effectLst>
                  <a:outerShdw blurRad="38100" dist="38100" dir="2700000" algn="tl">
                    <a:srgbClr val="000000">
                      <a:alpha val="43137"/>
                    </a:srgbClr>
                  </a:outerShdw>
                </a:effectLst>
              </a:rPr>
              <a:t>The adjusting journal entry is to debit Salaries and Wages Expense for $13,400, and credit Accrued Expenses Payable for the same amount.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owed $233,200 in notes payable during the quarter. There are two components when borrowing (or lending) money: principal (the amount borrowed or loaned) and interest (the cost of borrowing or lending). The average interest rate on Chipotle’s borrowings is 7.7 percent. Notes Payable (the principal) was recorded properly when the money was borrowed. Its balance does not need to be adjusted. However, interest expense is incurred by Chipotle over time as the money is used.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used borrowed funds during the quarter, but the interest expense associated with this borrowing has not yet been recognized. Until we prepare the adjusting entry, expenses are understated. The calculation of interest during the period is shown at the bottom of the screen. Chipotle borrowed $233,200, and must recognize interest for the quarter (3 months). We calculate the amount by multiplying the principal amount ($233,200) times the interest rate (7.7 percent) times the time period (3 months divided by 12 months).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Adjusting journal entry number 7 includes a debit to Interest Expense for $4,500, and a credit to Accrued Expenses Payable for $4,500.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another look at the accounting cycle that we previewed in the last chapter. In this chapter, we will devote a significant amount of time learning about adjusting entries.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organizations receive utility bills after using utility services such as electricity, natural gas, and telephone. Chipotle received a utility bill for $4,400 for usage during the quarter. The bill will be paid next quarter.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Utilities are usually used before they are paid for. Just think of your electric bill. You probably use electricity every day, but only pay for it monthly.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adjusting journal entry to record utilities is a debit Occupancy Expense for $4,400, and a credit Accrued Expenses Payable for $4,400. We fully expect to pay the utility costs in the following quarter.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final adjusting entry is to record the accrual of income taxes that will be paid in the next quarter. This requires computing adjusted pretax income—the balances in the revenue and expense accounts from the unadjusted trial balance plus the effect of all of the other adjustments.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have presented the computation of Pretax Income with an estimated 38.9 percent income tax rate.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Notice that income taxes are rounded to the nearest hundred dollars. In our example, income taxes are due in the quarter following the quarter in which the revenue was earned. Pretax income earned in the first quarter of the year are due in the second quarter of the year.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adjusting journal entry to record estimated income taxes for the period is to debit Income Tax Expense for $40,000, and credit Accrued Expenses Payable for $40,000.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Owners and managers of companies are most directly affected by the information presented in financial statements. If the financial performance and condition of the company appear strong, the company’s stock price rises. Shareholders usually receive dividends and increase their investment value. Managers often receive bonuses based on the strength of a company’s financial performance, and many in top management are compensated with options to buy their company’s stock at prices below market value. The higher the market value, the more compensation they earn. When actual performance lags behind expectations, managers and owners may be tempted to manipulate accruals and deferrals to make up part of the difference. For example, managers may record cash received in advance of being earned as revenue in the current period or may fail to accrue certain expenses at year-end. Evidence from studies of large samples of companies indicates that some managers do engage in such behavior. This research is borne out by enforcement actions of the Securities and Exchange Commission against companies and sometimes against their auditors. In January 2003, an SEC study reported that, in a five-year period, there were 227 enforcement investigations. Of these, “126 involved improper revenue recognition and 101 involved improper expense recognition... Of the 227 enforcement matters during the Study period, 157 resulted in charges against at least one senior manager... Furthermore, the Study found that 57 enforcement matters resulted in charges for auditing violations...” In many of these cases, the firms involved, their managers, and their auditors are penalized for such actions. Furthermore, owners suffer because news of an SEC investigation negatively affects the company’s stock price.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we prepare a complete set of financial statements, let’s update the trial balance to reflect the adjustments. This will provide us with adjusted balances for the financial statements.</a:t>
            </a:r>
          </a:p>
          <a:p>
            <a:pPr>
              <a:spcBef>
                <a:spcPct val="0"/>
              </a:spcBef>
            </a:pPr>
            <a:endParaRPr lang="en-US" smtClean="0"/>
          </a:p>
          <a:p>
            <a:pPr>
              <a:spcBef>
                <a:spcPct val="0"/>
              </a:spcBef>
            </a:pPr>
            <a:r>
              <a:rPr lang="en-US" smtClean="0"/>
              <a:t>In terms of naming financial statements, most companies use the Statement of Stockholders’ Equity rather than the Statement of Retained Earnings. The Statement of Stockholders’ Equity explains the changes in Retained Earnings as well as changes in other Stockholders’ Equity accounts. Once we complete the adjusted trial balance we can begin the process of preparing the financial statements. We know that we begin the process of preparing the financial statements with the income statement.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Prior to preparing closing entries (which we will explain later) we must prepare the Income Statement first because income flows into the Statement of Stockholders’ Equity. The Statement of Stockholders’ Equity must be completed before we can prepare the Balance Sheet because Stockholders’ Equity is part of the Balance Sheet.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trial balance is a listing of all of the account balances in our general ledger. The total of all debit balance accounts should equal the total of all credit balance accounts. When this occurs we can say that the books are in balance.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xfrm>
            <a:off x="927100" y="4421188"/>
            <a:ext cx="5100638" cy="4189412"/>
          </a:xfrm>
          <a:noFill/>
        </p:spPr>
        <p:txBody>
          <a:bodyPr wrap="square" numCol="1" anchor="t" anchorCtr="0" compatLnSpc="1">
            <a:prstTxWarp prst="textNoShape">
              <a:avLst/>
            </a:prstTxWarp>
          </a:bodyPr>
          <a:lstStyle/>
          <a:p>
            <a:pPr>
              <a:spcBef>
                <a:spcPct val="0"/>
              </a:spcBef>
            </a:pPr>
            <a:r>
              <a:rPr lang="en-US" smtClean="0"/>
              <a:t>Presented above is the partial adjusted trial balance though liabilities. On the next screen, we will show the remainder of the adjusted trial balance. Notice that the Cash account does not change because is it never adjusted.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0" name="Rectangle 3"/>
          <p:cNvSpPr>
            <a:spLocks noGrp="1" noChangeArrowheads="1"/>
          </p:cNvSpPr>
          <p:nvPr>
            <p:ph type="body" idx="1"/>
          </p:nvPr>
        </p:nvSpPr>
        <p:spPr bwMode="auto">
          <a:xfrm>
            <a:off x="927100" y="4421188"/>
            <a:ext cx="5100638" cy="4189412"/>
          </a:xfrm>
          <a:noFill/>
        </p:spPr>
        <p:txBody>
          <a:bodyPr wrap="square" numCol="1" anchor="t" anchorCtr="0" compatLnSpc="1">
            <a:prstTxWarp prst="textNoShape">
              <a:avLst/>
            </a:prstTxWarp>
          </a:bodyPr>
          <a:lstStyle/>
          <a:p>
            <a:pPr>
              <a:spcBef>
                <a:spcPct val="0"/>
              </a:spcBef>
            </a:pPr>
            <a:r>
              <a:rPr lang="en-US" smtClean="0"/>
              <a:t>Notice that the debits and credit are equal on the adjusted trial balance. The income and expense accounts as well as income taxes appear below stockholders’ equity.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8" name="Rectangle 3"/>
          <p:cNvSpPr>
            <a:spLocks noGrp="1" noChangeArrowheads="1"/>
          </p:cNvSpPr>
          <p:nvPr>
            <p:ph type="body" idx="1"/>
          </p:nvPr>
        </p:nvSpPr>
        <p:spPr bwMode="auto">
          <a:xfrm>
            <a:off x="927100" y="4421188"/>
            <a:ext cx="5100638" cy="4189412"/>
          </a:xfrm>
          <a:noFill/>
        </p:spPr>
        <p:txBody>
          <a:bodyPr wrap="square" numCol="1" anchor="t" anchorCtr="0" compatLnSpc="1">
            <a:prstTxWarp prst="textNoShape">
              <a:avLst/>
            </a:prstTxWarp>
          </a:bodyPr>
          <a:lstStyle/>
          <a:p>
            <a:pPr>
              <a:spcBef>
                <a:spcPct val="0"/>
              </a:spcBef>
            </a:pPr>
            <a:r>
              <a:rPr lang="en-US" smtClean="0"/>
              <a:t>This is the income statement drawn from the adjusted trial balance. Refer back to the adjusted trial balance and trace the income statement numbers forward. Notice that gains and losses are reported in the Other Items section of the statement.</a:t>
            </a:r>
          </a:p>
          <a:p>
            <a:pPr>
              <a:spcBef>
                <a:spcPct val="0"/>
              </a:spcBef>
            </a:pPr>
            <a:endParaRPr lang="en-US" smtClean="0"/>
          </a:p>
          <a:p>
            <a:pPr>
              <a:spcBef>
                <a:spcPct val="0"/>
              </a:spcBef>
            </a:pPr>
            <a:r>
              <a:rPr lang="en-US" smtClean="0"/>
              <a:t>Operating income, a significant measure of performance, was $103,600 for the quarter. Earnings per share are $1.73 cents for the quarter and we will discuss the computation of this amount in more detail on the following screen.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EPS is the only ratio required to be disclosed on the statement or in the notes to the statements. The actual computation of the ratio is quite complex and appropriate for more advanced accounting courses. For this course, the denominator is the average number of shares outstanding (number at the beginning of the period plus the number at the end of the period, divided by two) divided into net income.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EPS is the only ratio required to be disclosed on the statement or in the notes to the statements. The actual computation of the ratio is quite complex and appropriate for more advanced accounting courses. For this course, the denominator is the average number of shares outstanding (number at the beginning of the period plus the number at the end of the period, divided by two) divided into net income.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final total from the income statement, net income, is carried forward to the Retained Earnings column of the statement of stockholders’ equity. To this, the additional elements of the statement are added. Dividends declared and an additional stock issuance are also included in the statement.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partial Balance Sheet for Chipotle shows the asset section. On the next screen we will see the remainder of the Balance Sheet. You will notice that the contra-asset account, Accumulated Depreciation, has been subtracted from the Property and Equipment account to reflect net book value (or carrying value). Also recall that assets are listed in order of liquidity, and liabilities are listed in order of due dates. Current assets are those used or turned into cash within one year (as well as inventory). Current liabilities are obligations to be paid with current assets within one year. Chipotle’s management decided to present the balances at the end of 2011 and the balances at the end of the first quarter of 2012.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 partial Balance Sheet for Chipotle that goes through liabilities and stockholders’ equity. The total of liabilities and stockholders’ equity is equal to total assets from the previous screen. The balance sheet is in balance. Notice that total stockholders’ equity on the balance sheet ties to the Statement of Stockholders’ Equity.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presented in the previous chapters, the statement of cash flows explains the difference between the ending and beginning balances in the Cash Account on the balance sheet during the accounting period. Put simply, the cash flow statement is a categorized list of all transactions of the period that affected the Cash account. The three categories are operating, investing, and financing activities. Since no adjustments made in this chapter affected cash, the cash flow categories identified on the Cash T-account at the end of Chapter 3 remain the same. Many standard financial analysis texts warn analysts to look for unusual deferrals and accruals when they attempt to predict future periods’ earnings. They often suggest that wide disparities between net income and cash flow from operations are a useful warning sign.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complete disclosure, companies are required to provide supplemental information on the statement itself or in the notes to the financial statements. These disclosures must include:</a:t>
            </a:r>
          </a:p>
          <a:p>
            <a:pPr>
              <a:spcBef>
                <a:spcPct val="0"/>
              </a:spcBef>
              <a:buFont typeface="Calibri" pitchFamily="34" charset="0"/>
              <a:buAutoNum type="arabicPeriod"/>
            </a:pPr>
            <a:r>
              <a:rPr lang="en-US" smtClean="0"/>
              <a:t>Cash interest paid during the period.</a:t>
            </a:r>
          </a:p>
          <a:p>
            <a:pPr>
              <a:spcBef>
                <a:spcPct val="0"/>
              </a:spcBef>
              <a:buFont typeface="Calibri" pitchFamily="34" charset="0"/>
              <a:buAutoNum type="arabicPeriod"/>
            </a:pPr>
            <a:r>
              <a:rPr lang="en-US" smtClean="0"/>
              <a:t>Cash taxes paid during the period.</a:t>
            </a:r>
          </a:p>
          <a:p>
            <a:pPr>
              <a:spcBef>
                <a:spcPct val="0"/>
              </a:spcBef>
              <a:buFont typeface="Calibri" pitchFamily="34" charset="0"/>
              <a:buAutoNum type="arabicPeriod"/>
            </a:pPr>
            <a:r>
              <a:rPr lang="en-US" smtClean="0"/>
              <a:t>A supplemental schedule showing significant noncash investing and financing transactions. For example, if the company issued common stock to purchase a building, the transaction would not involve cash, but must be disclosed because it involves both a financing and investing activity.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Four types of adjustments (two in which cash was already received or paid and two in which cash will be received or paid). Because of the timing of the cash receipts or payments, each of these types of adjustments involves two entries:</a:t>
            </a:r>
          </a:p>
          <a:p>
            <a:pPr>
              <a:spcBef>
                <a:spcPct val="0"/>
              </a:spcBef>
            </a:pPr>
            <a:r>
              <a:rPr lang="en-US" smtClean="0"/>
              <a:t>• One for the cash receipt or payment either before or after the end of the period.</a:t>
            </a:r>
          </a:p>
          <a:p>
            <a:pPr>
              <a:spcBef>
                <a:spcPct val="0"/>
              </a:spcBef>
            </a:pPr>
            <a:r>
              <a:rPr lang="en-US" smtClean="0"/>
              <a:t>• One for the adjustment to record the revenue or expense in the proper period (the adjusting entry).</a:t>
            </a:r>
          </a:p>
          <a:p>
            <a:pPr>
              <a:spcBef>
                <a:spcPct val="0"/>
              </a:spcBef>
            </a:pPr>
            <a:r>
              <a:rPr lang="en-US" smtClean="0"/>
              <a:t>ADJUSTING ENTRIES are entries necessary at the end of the accounting period to properly measure all revenues and expenses of that period.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total asset turnover ratio measures the sales generated per dollar of assets. A high asset turnover ratio signifies efficient management of assets; a low asset turnover ratio signifies less efficient management. A company’s products or services and business strategy contribute significantly to its asset turnover ratio. However, when competitors are similar, management’s ability to control the firm’s assets is vital in determining its success. Stronger financial performance improves the asset turnover ratio.</a:t>
            </a:r>
          </a:p>
          <a:p>
            <a:pPr>
              <a:spcBef>
                <a:spcPct val="0"/>
              </a:spcBef>
            </a:pPr>
            <a:endParaRPr lang="en-US" smtClean="0"/>
          </a:p>
          <a:p>
            <a:pPr>
              <a:spcBef>
                <a:spcPct val="0"/>
              </a:spcBef>
            </a:pPr>
            <a:r>
              <a:rPr lang="en-US" smtClean="0"/>
              <a:t>Creditors and security analysts use this ratio to assess a company’s effectiveness at controlling both current and noncurrent assets. In a well-run business, creditors expect the ratio on a quarterly basis to fluctuate due to seasonal upswings and downturns. For example, as inventory is built up prior to a heavy sales season, companies need to borrow funds. The asset turnover ratio declines with this increase in assets. Eventually, the season’s high sales provide the cash needed to repay the loans. The asset turnover ratio then rises with the increased sales.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ln>
            <a:miter lim="800000"/>
            <a:headEnd/>
            <a:tailEnd/>
          </a:ln>
        </p:spPr>
        <p:txBody>
          <a:bodyPr/>
          <a:lstStyle/>
          <a:p>
            <a:pPr fontAlgn="auto">
              <a:spcBef>
                <a:spcPts val="0"/>
              </a:spcBef>
              <a:spcAft>
                <a:spcPts val="0"/>
              </a:spcAft>
              <a:defRPr/>
            </a:pPr>
            <a:r>
              <a:rPr lang="en-US" dirty="0" smtClean="0"/>
              <a:t>All balance sheet accounts (referred to as permanent or real accounts) are carried forward from one period to the next. For example, the ending Cash balance of the prior accounting period is the beginning Cash balance of the next accounting period. The Income Statement account balances do not. Income Statement accounts are often referred to as temporary accounts because they cover a period of time and at the beginning of the next period start over with a zero balance.</a:t>
            </a:r>
          </a:p>
          <a:p>
            <a:pPr fontAlgn="auto">
              <a:spcBef>
                <a:spcPts val="0"/>
              </a:spcBef>
              <a:spcAft>
                <a:spcPts val="0"/>
              </a:spcAft>
              <a:defRPr/>
            </a:pPr>
            <a:endParaRPr lang="en-US" dirty="0" smtClean="0"/>
          </a:p>
          <a:p>
            <a:pPr fontAlgn="auto">
              <a:spcBef>
                <a:spcPts val="0"/>
              </a:spcBef>
              <a:spcAft>
                <a:spcPts val="0"/>
              </a:spcAft>
              <a:defRPr/>
            </a:pPr>
            <a:r>
              <a:rPr lang="en-US" dirty="0" smtClean="0"/>
              <a:t>On the other hand, revenue, expense, gain, and loss accounts are used to accumulate data for the current accounting period only; they are called temporary or nominal accounts.</a:t>
            </a:r>
          </a:p>
          <a:p>
            <a:pPr fontAlgn="auto">
              <a:spcBef>
                <a:spcPts val="0"/>
              </a:spcBef>
              <a:spcAft>
                <a:spcPts val="0"/>
              </a:spcAft>
              <a:defRPr/>
            </a:pPr>
            <a:endParaRPr lang="en-US" dirty="0" smtClean="0"/>
          </a:p>
          <a:p>
            <a:pPr fontAlgn="auto">
              <a:spcBef>
                <a:spcPts val="0"/>
              </a:spcBef>
              <a:spcAft>
                <a:spcPts val="0"/>
              </a:spcAft>
              <a:defRPr/>
            </a:pPr>
            <a:r>
              <a:rPr lang="en-US" dirty="0" smtClean="0"/>
              <a:t>At the end of each period, the balances in the temporary (income statement) accounts are transferred, or closed, to the Retained Earnings account by recording a closing entry. </a:t>
            </a:r>
            <a:r>
              <a:rPr lang="en-US" cap="all" dirty="0" smtClean="0"/>
              <a:t>A </a:t>
            </a:r>
            <a:r>
              <a:rPr lang="en-US" dirty="0" smtClean="0"/>
              <a:t>closing entry has two purposes:</a:t>
            </a:r>
          </a:p>
          <a:p>
            <a:pPr marL="232326" indent="-232326" fontAlgn="auto">
              <a:spcBef>
                <a:spcPts val="0"/>
              </a:spcBef>
              <a:spcAft>
                <a:spcPts val="0"/>
              </a:spcAft>
              <a:buFont typeface="+mj-lt"/>
              <a:buAutoNum type="arabicPeriod"/>
              <a:defRPr/>
            </a:pPr>
            <a:r>
              <a:rPr lang="en-US" dirty="0" smtClean="0"/>
              <a:t>transfers balances in temporary accounts to Retained Earnings and</a:t>
            </a:r>
          </a:p>
          <a:p>
            <a:pPr marL="232326" indent="-232326" fontAlgn="auto">
              <a:spcBef>
                <a:spcPts val="0"/>
              </a:spcBef>
              <a:spcAft>
                <a:spcPts val="0"/>
              </a:spcAft>
              <a:buFont typeface="+mj-lt"/>
              <a:buAutoNum type="arabicPeriod"/>
              <a:defRPr/>
            </a:pPr>
            <a:r>
              <a:rPr lang="en-US" dirty="0" smtClean="0"/>
              <a:t>establishes zero balances in temporary accounts.</a:t>
            </a:r>
          </a:p>
          <a:p>
            <a:pPr fontAlgn="auto">
              <a:spcBef>
                <a:spcPts val="0"/>
              </a:spcBef>
              <a:spcAft>
                <a:spcPts val="0"/>
              </a:spcAft>
              <a:defRPr/>
            </a:pPr>
            <a:r>
              <a:rPr lang="en-US" cap="all" dirty="0" smtClean="0"/>
              <a:t> </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b="1" dirty="0" smtClean="0"/>
              <a:t>	</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created a short example with one revenue, one gain, one expense, and one loss to illustrate the closing entry. Sales revenue has a normal credit balance, so to close the account to zero, we debit Sales Revenue for $100. In addition, we close Gain on Sale of Assets with a debit because the account has a normal credit balance. Expenses have a normal debit balance, so to close the account to zero, we credit Wages Expenses for $40. Loss on Sale of Assets also has a debit balance and is closed with a credit of $10.</a:t>
            </a:r>
          </a:p>
          <a:p>
            <a:pPr>
              <a:spcBef>
                <a:spcPct val="0"/>
              </a:spcBef>
            </a:pPr>
            <a:endParaRPr lang="en-US" smtClean="0"/>
          </a:p>
          <a:p>
            <a:pPr>
              <a:spcBef>
                <a:spcPct val="0"/>
              </a:spcBef>
            </a:pPr>
            <a:r>
              <a:rPr lang="en-US" smtClean="0"/>
              <a:t>After all revenues, gains, expenses, and losses are closed we have transferred net income of $80 to Retained Earnings. In addition, all temporary accounts have a zero balance. We have accomplished the two purposes of the closing process.</a:t>
            </a:r>
          </a:p>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the closing entry for Chipotle. Notice that revenue accounts are closed with a debit (to zero out the accounts), and expense accounts are closed with a credit (to close out these accounts). The difference between revenues and expenses is net income and it is closed to Stockholders’ Equity.</a:t>
            </a:r>
          </a:p>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the closing process is complete, all income statement accounts have a zero balance. These accounts are then ready for recording revenues and expenses in the new accounting period. The ending balance in Retained Earnings now is up-to-date (matches the amount on the balance sheet) and is carried forward as the beginning balance for the next period. As an additional step of the accounting information processing cycle, a post-closing trial balance</a:t>
            </a:r>
            <a:r>
              <a:rPr lang="en-US" b="1" smtClean="0"/>
              <a:t> </a:t>
            </a:r>
            <a:r>
              <a:rPr lang="en-US" smtClean="0"/>
              <a:t>should be prepared as a check that debits still equal credits and that all temporary accounts have been closed. The accounting cycle for the period is now complete.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How does the accounting system record revenues and expenses when one transaction is needed to record a cash receipt or payment and another transaction is needed to record revenue when it is earned or an expense when it is incurred? The solution to the problem created by such differences in timing is to record adjusting entries at the end of every accounting period, so that:</a:t>
            </a:r>
          </a:p>
          <a:p>
            <a:pPr marL="348489" indent="-348489" fontAlgn="auto">
              <a:spcBef>
                <a:spcPts val="0"/>
              </a:spcBef>
              <a:spcAft>
                <a:spcPts val="0"/>
              </a:spcAft>
              <a:buFont typeface="+mj-lt"/>
              <a:buAutoNum type="arabicPeriod"/>
              <a:defRPr/>
            </a:pPr>
            <a:r>
              <a:rPr lang="en-US" dirty="0" smtClean="0"/>
              <a:t>Revenues are recorded when they are earned (the revenue realization principle),</a:t>
            </a:r>
          </a:p>
          <a:p>
            <a:pPr marL="348489" indent="-348489" fontAlgn="auto">
              <a:spcBef>
                <a:spcPts val="0"/>
              </a:spcBef>
              <a:spcAft>
                <a:spcPts val="0"/>
              </a:spcAft>
              <a:buFont typeface="+mj-lt"/>
              <a:buAutoNum type="arabicPeriod"/>
              <a:defRPr/>
            </a:pPr>
            <a:r>
              <a:rPr lang="en-US" dirty="0" smtClean="0"/>
              <a:t>Expenses are recorded when they are incurred to generate revenue (the expense matching principle),</a:t>
            </a:r>
          </a:p>
          <a:p>
            <a:pPr marL="348489" indent="-348489" fontAlgn="auto">
              <a:spcBef>
                <a:spcPts val="0"/>
              </a:spcBef>
              <a:spcAft>
                <a:spcPts val="0"/>
              </a:spcAft>
              <a:buFont typeface="+mj-lt"/>
              <a:buAutoNum type="arabicPeriod"/>
              <a:defRPr/>
            </a:pPr>
            <a:r>
              <a:rPr lang="en-US" dirty="0" smtClean="0"/>
              <a:t>Assets are reported at amounts that represent the probable future benefits remaining at the end of the period, and</a:t>
            </a:r>
          </a:p>
          <a:p>
            <a:pPr marL="348489" indent="-348489" fontAlgn="auto">
              <a:spcBef>
                <a:spcPts val="0"/>
              </a:spcBef>
              <a:spcAft>
                <a:spcPts val="0"/>
              </a:spcAft>
              <a:buFont typeface="+mj-lt"/>
              <a:buAutoNum type="arabicPeriod"/>
              <a:defRPr/>
            </a:pPr>
            <a:r>
              <a:rPr lang="en-US" dirty="0" smtClean="0"/>
              <a:t>Liabilities are reported at amounts that represent the probable future sacrifices of assets or services owed at the end of the period.</a:t>
            </a:r>
          </a:p>
          <a:p>
            <a:pPr fontAlgn="auto">
              <a:spcBef>
                <a:spcPts val="0"/>
              </a:spcBef>
              <a:spcAft>
                <a:spcPts val="0"/>
              </a:spcAft>
              <a:defRPr/>
            </a:pPr>
            <a:r>
              <a:rPr lang="en-US" dirty="0" smtClean="0"/>
              <a:t>Companies wait until the end of the accounting period to adjust their accounts in this way because adjusting the records daily would be very costly and time-consuming. Adjusting entries are required every time a company wants to prepare financial statements for external users.</a:t>
            </a:r>
          </a:p>
          <a:p>
            <a:pPr fontAlgn="auto">
              <a:spcBef>
                <a:spcPts val="0"/>
              </a:spcBef>
              <a:spcAft>
                <a:spcPts val="0"/>
              </a:spcAf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analyzing adjustments at the end of the period, there are three steps:</a:t>
            </a:r>
          </a:p>
          <a:p>
            <a:pPr>
              <a:spcBef>
                <a:spcPct val="0"/>
              </a:spcBef>
            </a:pPr>
            <a:r>
              <a:rPr lang="en-US" b="1" smtClean="0"/>
              <a:t>Step 1: Ask: Was revenue earned or an expense incurred that is not yet recorded?</a:t>
            </a:r>
          </a:p>
          <a:p>
            <a:pPr>
              <a:spcBef>
                <a:spcPct val="0"/>
              </a:spcBef>
            </a:pPr>
            <a:r>
              <a:rPr lang="en-US" smtClean="0"/>
              <a:t>If the answer is YES, credit the revenue account or debit the expense account in the adjusting entry.</a:t>
            </a:r>
          </a:p>
          <a:p>
            <a:pPr>
              <a:spcBef>
                <a:spcPct val="0"/>
              </a:spcBef>
            </a:pPr>
            <a:r>
              <a:rPr lang="en-US" b="1" smtClean="0"/>
              <a:t>Step 2: Ask: Was the related cash received or paid in the past or will it be received or paid in the future?</a:t>
            </a:r>
          </a:p>
          <a:p>
            <a:pPr>
              <a:spcBef>
                <a:spcPct val="0"/>
              </a:spcBef>
            </a:pPr>
            <a:r>
              <a:rPr lang="en-US" smtClean="0"/>
              <a:t>If cash was received</a:t>
            </a:r>
            <a:r>
              <a:rPr lang="en-US" b="1" smtClean="0"/>
              <a:t> </a:t>
            </a:r>
            <a:r>
              <a:rPr lang="en-US" smtClean="0"/>
              <a:t>in the past, a deferred revenue (liability) account was recorded in the past → Now, reduce the liability account that was recorded when cash was received. </a:t>
            </a:r>
          </a:p>
          <a:p>
            <a:pPr>
              <a:spcBef>
                <a:spcPct val="0"/>
              </a:spcBef>
            </a:pPr>
            <a:r>
              <a:rPr lang="en-US" smtClean="0"/>
              <a:t>If cash </a:t>
            </a:r>
            <a:r>
              <a:rPr lang="en-US" b="1" smtClean="0"/>
              <a:t>will be received </a:t>
            </a:r>
            <a:r>
              <a:rPr lang="en-US" smtClean="0"/>
              <a:t>in the future → Increase the receivable account to record what is owed by others to the company.</a:t>
            </a:r>
          </a:p>
          <a:p>
            <a:pPr>
              <a:spcBef>
                <a:spcPct val="0"/>
              </a:spcBef>
            </a:pPr>
            <a:r>
              <a:rPr lang="en-US" smtClean="0"/>
              <a:t>If cash </a:t>
            </a:r>
            <a:r>
              <a:rPr lang="en-US" b="1" smtClean="0"/>
              <a:t>was paid </a:t>
            </a:r>
            <a:r>
              <a:rPr lang="en-US" smtClean="0"/>
              <a:t>in the past, a deferred expense account was created in the past → Now reduce the asset account.  </a:t>
            </a:r>
          </a:p>
          <a:p>
            <a:pPr>
              <a:spcBef>
                <a:spcPct val="0"/>
              </a:spcBef>
            </a:pPr>
            <a:r>
              <a:rPr lang="en-US" smtClean="0"/>
              <a:t>If cash </a:t>
            </a:r>
            <a:r>
              <a:rPr lang="en-US" b="1" smtClean="0"/>
              <a:t>will be paid </a:t>
            </a:r>
            <a:r>
              <a:rPr lang="en-US" smtClean="0"/>
              <a:t>in the future → Increase the payable account to record what is owed by the company to others.</a:t>
            </a:r>
          </a:p>
          <a:p>
            <a:pPr>
              <a:spcBef>
                <a:spcPct val="0"/>
              </a:spcBef>
            </a:pPr>
            <a:r>
              <a:rPr lang="en-US" b="1" smtClean="0"/>
              <a:t>Step 3: Compute the amount of revenue earned or expense incurred. </a:t>
            </a:r>
            <a:r>
              <a:rPr lang="en-US" smtClean="0"/>
              <a:t>Sometimes the amount is given or known, sometimes it must be computed, and sometimes it must be estimated.</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summary, the pattern that results when the adjusting entry is recorded is shown above.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the unadjusted trial balance for Chipotle for the first quarter. We have shown of all the accounts. The type of e adjustments that may be required depend upon the facts. We usually report Property and Equipment net of Accumulated Depreciation. The reported amount is called net book value. Accumulated Depreciation accounts are called “contra” asset accounts. Contra accounts reduce the account to which they are related. In our case, Property and Equipment are reduced by Accumulated Depreciation to arrive at Net Book Value.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3716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4</a:t>
            </a:r>
            <a:fld id="{D5396533-0B9C-40ED-ADE6-9ADF2688C97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4</a:t>
            </a:r>
            <a:fld id="{F2D7EED5-682E-4B0C-AF36-FE5783F61B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4-</a:t>
            </a:r>
            <a:fld id="{2EB9499E-5277-4D32-9E35-CD88CD4895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4-</a:t>
            </a:r>
            <a:fld id="{D721DFDD-4E9C-40A0-97EB-694A24FB8D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371600"/>
          </a:xfrm>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4-</a:t>
            </a:r>
            <a:fld id="{3031A2FC-8C85-4BCF-9DA2-D61149FE0C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4-</a:t>
            </a:r>
            <a:fld id="{D1C47199-2B37-489C-92F0-CA6CA0BEE8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4-</a:t>
            </a:r>
            <a:fld id="{A54BF9F5-EBDE-4FA9-96CC-1C9AB370A570}"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chemeClr val="tx1"/>
          </a:solidFill>
          <a:latin typeface="+mn-lt"/>
          <a:ea typeface="+mj-ea"/>
          <a:cs typeface="+mj-cs"/>
        </a:defRPr>
      </a:lvl1pPr>
      <a:lvl2pPr algn="l" rtl="0" fontAlgn="base">
        <a:spcBef>
          <a:spcPct val="0"/>
        </a:spcBef>
        <a:spcAft>
          <a:spcPct val="0"/>
        </a:spcAft>
        <a:defRPr sz="3600">
          <a:solidFill>
            <a:schemeClr val="tx1"/>
          </a:solidFill>
          <a:latin typeface="Arial" charset="0"/>
        </a:defRPr>
      </a:lvl2pPr>
      <a:lvl3pPr algn="l" rtl="0" fontAlgn="base">
        <a:spcBef>
          <a:spcPct val="0"/>
        </a:spcBef>
        <a:spcAft>
          <a:spcPct val="0"/>
        </a:spcAft>
        <a:defRPr sz="3600">
          <a:solidFill>
            <a:schemeClr val="tx1"/>
          </a:solidFill>
          <a:latin typeface="Arial" charset="0"/>
        </a:defRPr>
      </a:lvl3pPr>
      <a:lvl4pPr algn="l" rtl="0" fontAlgn="base">
        <a:spcBef>
          <a:spcPct val="0"/>
        </a:spcBef>
        <a:spcAft>
          <a:spcPct val="0"/>
        </a:spcAft>
        <a:defRPr sz="3600">
          <a:solidFill>
            <a:schemeClr val="tx1"/>
          </a:solidFill>
          <a:latin typeface="Arial" charset="0"/>
        </a:defRPr>
      </a:lvl4pPr>
      <a:lvl5pPr algn="l" rtl="0" fontAlgn="base">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3.wmf"/></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4</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85000" lnSpcReduction="10000"/>
          </a:bodyPr>
          <a:lstStyle/>
          <a:p>
            <a:pPr fontAlgn="auto">
              <a:buFont typeface="Arial" pitchFamily="34" charset="0"/>
              <a:buNone/>
              <a:defRPr/>
            </a:pPr>
            <a:r>
              <a:rPr lang="en-US" sz="3200" dirty="0" smtClean="0">
                <a:solidFill>
                  <a:schemeClr val="tx1"/>
                </a:solidFill>
              </a:rPr>
              <a:t>Adjustments, Financial statements, and the quality of earnings</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title"/>
          </p:nvPr>
        </p:nvSpPr>
        <p:spPr/>
        <p:txBody>
          <a:bodyPr/>
          <a:lstStyle/>
          <a:p>
            <a:pPr fontAlgn="auto">
              <a:spcAft>
                <a:spcPts val="0"/>
              </a:spcAft>
              <a:defRPr/>
            </a:pPr>
            <a:r>
              <a:rPr lang="en-US" sz="4000" dirty="0" smtClean="0"/>
              <a:t>Types of Adjustments</a:t>
            </a:r>
          </a:p>
        </p:txBody>
      </p:sp>
      <p:pic>
        <p:nvPicPr>
          <p:cNvPr id="29698" name="Picture 10" descr="Chapter 4 Types of Adjusting Entries.png"/>
          <p:cNvPicPr>
            <a:picLocks noChangeAspect="1"/>
          </p:cNvPicPr>
          <p:nvPr/>
        </p:nvPicPr>
        <p:blipFill>
          <a:blip r:embed="rId3"/>
          <a:srcRect/>
          <a:stretch>
            <a:fillRect/>
          </a:stretch>
        </p:blipFill>
        <p:spPr bwMode="auto">
          <a:xfrm>
            <a:off x="228600" y="1447800"/>
            <a:ext cx="8686800" cy="5059363"/>
          </a:xfrm>
          <a:prstGeom prst="rect">
            <a:avLst/>
          </a:prstGeom>
          <a:noFill/>
          <a:ln w="9525">
            <a:solidFill>
              <a:schemeClr val="tx1"/>
            </a:solidFill>
            <a:miter lim="800000"/>
            <a:headEnd/>
            <a:tailEnd/>
          </a:ln>
        </p:spPr>
      </p:pic>
      <p:sp>
        <p:nvSpPr>
          <p:cNvPr id="29699" name="TextBox 3"/>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5C7998B-E50B-49F0-ACAB-D3A61FB789FA}" type="slidenum">
              <a:rPr lang="en-US" sz="1000"/>
              <a:pPr algn="r"/>
              <a:t>10</a:t>
            </a:fld>
            <a:endParaRPr lang="en-US" sz="100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title"/>
          </p:nvPr>
        </p:nvSpPr>
        <p:spPr/>
        <p:txBody>
          <a:bodyPr/>
          <a:lstStyle/>
          <a:p>
            <a:pPr fontAlgn="auto">
              <a:spcAft>
                <a:spcPts val="0"/>
              </a:spcAft>
              <a:defRPr/>
            </a:pPr>
            <a:r>
              <a:rPr lang="en-US" sz="4000" dirty="0" smtClean="0"/>
              <a:t>AJE unearned revenue</a:t>
            </a:r>
          </a:p>
        </p:txBody>
      </p:sp>
      <p:sp>
        <p:nvSpPr>
          <p:cNvPr id="31746"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3F4EEC6F-AA29-4D95-AE8E-06778CB3334D}" type="slidenum">
              <a:rPr lang="en-US" sz="1000"/>
              <a:pPr algn="r"/>
              <a:t>11</a:t>
            </a:fld>
            <a:endParaRPr lang="en-US" sz="1000"/>
          </a:p>
        </p:txBody>
      </p:sp>
      <p:pic>
        <p:nvPicPr>
          <p:cNvPr id="31747" name="Picture 2"/>
          <p:cNvPicPr>
            <a:picLocks noChangeAspect="1" noChangeArrowheads="1"/>
          </p:cNvPicPr>
          <p:nvPr/>
        </p:nvPicPr>
        <p:blipFill>
          <a:blip r:embed="rId3"/>
          <a:srcRect/>
          <a:stretch>
            <a:fillRect/>
          </a:stretch>
        </p:blipFill>
        <p:spPr bwMode="auto">
          <a:xfrm>
            <a:off x="442913" y="1376363"/>
            <a:ext cx="7874000" cy="2967037"/>
          </a:xfrm>
          <a:prstGeom prst="rect">
            <a:avLst/>
          </a:prstGeom>
          <a:noFill/>
          <a:ln w="9525">
            <a:noFill/>
            <a:miter lim="800000"/>
            <a:headEnd/>
            <a:tailEnd/>
          </a:ln>
        </p:spPr>
      </p:pic>
      <p:pic>
        <p:nvPicPr>
          <p:cNvPr id="31748" name="Picture 3"/>
          <p:cNvPicPr>
            <a:picLocks noChangeAspect="1" noChangeArrowheads="1"/>
          </p:cNvPicPr>
          <p:nvPr/>
        </p:nvPicPr>
        <p:blipFill>
          <a:blip r:embed="rId4"/>
          <a:srcRect/>
          <a:stretch>
            <a:fillRect/>
          </a:stretch>
        </p:blipFill>
        <p:spPr bwMode="auto">
          <a:xfrm>
            <a:off x="442913" y="4238625"/>
            <a:ext cx="8123237" cy="1628775"/>
          </a:xfrm>
          <a:prstGeom prst="rect">
            <a:avLst/>
          </a:prstGeom>
          <a:noFill/>
          <a:ln w="9525">
            <a:noFill/>
            <a:miter lim="800000"/>
            <a:headEnd/>
            <a:tailEnd/>
          </a:ln>
        </p:spPr>
      </p:pic>
      <p:sp>
        <p:nvSpPr>
          <p:cNvPr id="3" name="Right Arrow 2"/>
          <p:cNvSpPr/>
          <p:nvPr/>
        </p:nvSpPr>
        <p:spPr>
          <a:xfrm>
            <a:off x="6248400" y="5943600"/>
            <a:ext cx="22098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0" name="TextBox 3"/>
          <p:cNvSpPr txBox="1">
            <a:spLocks noChangeArrowheads="1"/>
          </p:cNvSpPr>
          <p:nvPr/>
        </p:nvSpPr>
        <p:spPr bwMode="auto">
          <a:xfrm>
            <a:off x="6435725" y="6030913"/>
            <a:ext cx="3089275" cy="369887"/>
          </a:xfrm>
          <a:prstGeom prst="rect">
            <a:avLst/>
          </a:prstGeom>
          <a:noFill/>
          <a:ln w="9525">
            <a:noFill/>
            <a:miter lim="800000"/>
            <a:headEnd/>
            <a:tailEnd/>
          </a:ln>
        </p:spPr>
        <p:txBody>
          <a:bodyPr>
            <a:spAutoFit/>
          </a:bodyPr>
          <a:lstStyle/>
          <a:p>
            <a:r>
              <a:rPr lang="en-US"/>
              <a:t>Complete Step 3</a:t>
            </a: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title"/>
          </p:nvPr>
        </p:nvSpPr>
        <p:spPr/>
        <p:txBody>
          <a:bodyPr/>
          <a:lstStyle/>
          <a:p>
            <a:pPr fontAlgn="auto">
              <a:spcAft>
                <a:spcPts val="0"/>
              </a:spcAft>
              <a:defRPr/>
            </a:pPr>
            <a:r>
              <a:rPr lang="en-US" sz="4000" dirty="0" smtClean="0"/>
              <a:t>AJE 1 unearned revenue</a:t>
            </a:r>
          </a:p>
        </p:txBody>
      </p:sp>
      <p:sp>
        <p:nvSpPr>
          <p:cNvPr id="33794"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9362D7C4-CD99-4684-A694-9BB365DD5CC0}" type="slidenum">
              <a:rPr lang="en-US" sz="1000"/>
              <a:pPr algn="r"/>
              <a:t>12</a:t>
            </a:fld>
            <a:endParaRPr lang="en-US" sz="1000"/>
          </a:p>
        </p:txBody>
      </p:sp>
      <p:pic>
        <p:nvPicPr>
          <p:cNvPr id="33795" name="Picture 3"/>
          <p:cNvPicPr>
            <a:picLocks noChangeAspect="1" noChangeArrowheads="1"/>
          </p:cNvPicPr>
          <p:nvPr/>
        </p:nvPicPr>
        <p:blipFill>
          <a:blip r:embed="rId3"/>
          <a:srcRect t="59871"/>
          <a:stretch>
            <a:fillRect/>
          </a:stretch>
        </p:blipFill>
        <p:spPr bwMode="auto">
          <a:xfrm>
            <a:off x="450850" y="1981200"/>
            <a:ext cx="8321675" cy="6699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733800" y="2895600"/>
            <a:ext cx="3090863" cy="3352800"/>
          </a:xfrm>
          <a:prstGeom prst="rect">
            <a:avLst/>
          </a:prstGeom>
          <a:ln>
            <a:noFill/>
          </a:ln>
          <a:effectLst>
            <a:outerShdw blurRad="292100" dist="139700" dir="2700000" algn="tl" rotWithShape="0">
              <a:srgbClr val="333333">
                <a:alpha val="65000"/>
              </a:srgbClr>
            </a:outerShdw>
          </a:effectLst>
        </p:spPr>
      </p:pic>
      <p:pic>
        <p:nvPicPr>
          <p:cNvPr id="16386"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609600" y="33528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8"/>
          <p:cNvSpPr>
            <a:spLocks noGrp="1" noChangeArrowheads="1"/>
          </p:cNvSpPr>
          <p:nvPr>
            <p:ph type="title"/>
          </p:nvPr>
        </p:nvSpPr>
        <p:spPr/>
        <p:txBody>
          <a:bodyPr/>
          <a:lstStyle/>
          <a:p>
            <a:pPr fontAlgn="auto">
              <a:spcAft>
                <a:spcPts val="0"/>
              </a:spcAft>
              <a:defRPr/>
            </a:pPr>
            <a:r>
              <a:rPr lang="en-US" sz="4000" dirty="0" smtClean="0"/>
              <a:t>Aje 2 accrued Revenues</a:t>
            </a:r>
          </a:p>
        </p:txBody>
      </p:sp>
      <p:sp>
        <p:nvSpPr>
          <p:cNvPr id="35842" name="Rectangle 5"/>
          <p:cNvSpPr>
            <a:spLocks noChangeArrowheads="1"/>
          </p:cNvSpPr>
          <p:nvPr/>
        </p:nvSpPr>
        <p:spPr bwMode="auto">
          <a:xfrm>
            <a:off x="3505200" y="5410200"/>
            <a:ext cx="1143000" cy="381000"/>
          </a:xfrm>
          <a:prstGeom prst="rect">
            <a:avLst/>
          </a:prstGeom>
          <a:noFill/>
          <a:ln w="9525">
            <a:noFill/>
            <a:miter lim="800000"/>
            <a:headEnd/>
            <a:tailEnd/>
          </a:ln>
        </p:spPr>
        <p:txBody>
          <a:bodyPr wrap="none" anchor="ctr"/>
          <a:lstStyle/>
          <a:p>
            <a:endParaRPr lang="en-US"/>
          </a:p>
        </p:txBody>
      </p:sp>
      <p:sp>
        <p:nvSpPr>
          <p:cNvPr id="35843"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567948E3-E8FB-44BD-98F6-4E40F65BF331}" type="slidenum">
              <a:rPr lang="en-US" sz="1000"/>
              <a:pPr algn="r"/>
              <a:t>13</a:t>
            </a:fld>
            <a:endParaRPr lang="en-US" sz="1000"/>
          </a:p>
        </p:txBody>
      </p:sp>
      <p:pic>
        <p:nvPicPr>
          <p:cNvPr id="35844" name="Picture 12"/>
          <p:cNvPicPr>
            <a:picLocks noChangeAspect="1" noChangeArrowheads="1"/>
          </p:cNvPicPr>
          <p:nvPr/>
        </p:nvPicPr>
        <p:blipFill>
          <a:blip r:embed="rId3"/>
          <a:srcRect/>
          <a:stretch>
            <a:fillRect/>
          </a:stretch>
        </p:blipFill>
        <p:spPr bwMode="auto">
          <a:xfrm>
            <a:off x="492125" y="1333500"/>
            <a:ext cx="8042275" cy="5278438"/>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noChangeArrowheads="1"/>
          </p:cNvSpPr>
          <p:nvPr>
            <p:ph type="title"/>
          </p:nvPr>
        </p:nvSpPr>
        <p:spPr/>
        <p:txBody>
          <a:bodyPr/>
          <a:lstStyle/>
          <a:p>
            <a:pPr fontAlgn="auto">
              <a:spcAft>
                <a:spcPts val="0"/>
              </a:spcAft>
              <a:defRPr/>
            </a:pPr>
            <a:r>
              <a:rPr lang="en-US" sz="4000" dirty="0" smtClean="0"/>
              <a:t>Aje 2 Accrued Revenues</a:t>
            </a:r>
          </a:p>
        </p:txBody>
      </p:sp>
      <p:sp>
        <p:nvSpPr>
          <p:cNvPr id="37890" name="Rectangle 5"/>
          <p:cNvSpPr>
            <a:spLocks noChangeArrowheads="1"/>
          </p:cNvSpPr>
          <p:nvPr/>
        </p:nvSpPr>
        <p:spPr bwMode="auto">
          <a:xfrm>
            <a:off x="3505200" y="5410200"/>
            <a:ext cx="1143000" cy="381000"/>
          </a:xfrm>
          <a:prstGeom prst="rect">
            <a:avLst/>
          </a:prstGeom>
          <a:noFill/>
          <a:ln w="9525">
            <a:noFill/>
            <a:miter lim="800000"/>
            <a:headEnd/>
            <a:tailEnd/>
          </a:ln>
        </p:spPr>
        <p:txBody>
          <a:bodyPr wrap="none" anchor="ctr"/>
          <a:lstStyle/>
          <a:p>
            <a:endParaRPr lang="en-US"/>
          </a:p>
        </p:txBody>
      </p:sp>
      <p:sp>
        <p:nvSpPr>
          <p:cNvPr id="37891"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5111C8E-D2D7-4DF8-8D5C-87A1B3BD6C09}" type="slidenum">
              <a:rPr lang="en-US" sz="1000"/>
              <a:pPr algn="r"/>
              <a:t>14</a:t>
            </a:fld>
            <a:endParaRPr lang="en-US" sz="1000"/>
          </a:p>
        </p:txBody>
      </p:sp>
      <p:pic>
        <p:nvPicPr>
          <p:cNvPr id="37892" name="Picture 12"/>
          <p:cNvPicPr>
            <a:picLocks noChangeAspect="1" noChangeArrowheads="1"/>
          </p:cNvPicPr>
          <p:nvPr/>
        </p:nvPicPr>
        <p:blipFill>
          <a:blip r:embed="rId3"/>
          <a:srcRect/>
          <a:stretch>
            <a:fillRect/>
          </a:stretch>
        </p:blipFill>
        <p:spPr bwMode="auto">
          <a:xfrm>
            <a:off x="366713" y="1828800"/>
            <a:ext cx="8616950" cy="685800"/>
          </a:xfrm>
          <a:prstGeom prst="rect">
            <a:avLst/>
          </a:prstGeom>
          <a:noFill/>
          <a:ln w="9525">
            <a:noFill/>
            <a:miter lim="800000"/>
            <a:headEnd/>
            <a:tailEnd/>
          </a:ln>
        </p:spPr>
      </p:pic>
      <p:pic>
        <p:nvPicPr>
          <p:cNvPr id="2061" name="Picture 13"/>
          <p:cNvPicPr>
            <a:picLocks noChangeAspect="1" noChangeArrowheads="1"/>
          </p:cNvPicPr>
          <p:nvPr/>
        </p:nvPicPr>
        <p:blipFill>
          <a:blip r:embed="rId4"/>
          <a:srcRect/>
          <a:stretch>
            <a:fillRect/>
          </a:stretch>
        </p:blipFill>
        <p:spPr bwMode="auto">
          <a:xfrm>
            <a:off x="3810000" y="2743200"/>
            <a:ext cx="3581400" cy="36369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pic>
        <p:nvPicPr>
          <p:cNvPr id="11"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609600" y="28956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p:txBody>
          <a:bodyPr/>
          <a:lstStyle/>
          <a:p>
            <a:pPr fontAlgn="auto">
              <a:spcAft>
                <a:spcPts val="0"/>
              </a:spcAft>
              <a:defRPr/>
            </a:pPr>
            <a:r>
              <a:rPr lang="en-US" sz="4000" dirty="0" smtClean="0"/>
              <a:t>Aje 3 Deferred expenses</a:t>
            </a:r>
          </a:p>
        </p:txBody>
      </p:sp>
      <p:sp>
        <p:nvSpPr>
          <p:cNvPr id="39938"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1415F4BA-F6C8-44CD-BDF9-D722534E9121}" type="slidenum">
              <a:rPr lang="en-US" sz="1000"/>
              <a:pPr algn="r"/>
              <a:t>15</a:t>
            </a:fld>
            <a:endParaRPr lang="en-US" sz="1000"/>
          </a:p>
        </p:txBody>
      </p:sp>
      <p:pic>
        <p:nvPicPr>
          <p:cNvPr id="39939" name="Picture 1"/>
          <p:cNvPicPr>
            <a:picLocks noChangeAspect="1"/>
          </p:cNvPicPr>
          <p:nvPr/>
        </p:nvPicPr>
        <p:blipFill>
          <a:blip r:embed="rId3"/>
          <a:srcRect/>
          <a:stretch>
            <a:fillRect/>
          </a:stretch>
        </p:blipFill>
        <p:spPr bwMode="auto">
          <a:xfrm>
            <a:off x="820738" y="1447800"/>
            <a:ext cx="7408862" cy="685800"/>
          </a:xfrm>
          <a:prstGeom prst="rect">
            <a:avLst/>
          </a:prstGeom>
          <a:noFill/>
          <a:ln w="9525">
            <a:noFill/>
            <a:miter lim="800000"/>
            <a:headEnd/>
            <a:tailEnd/>
          </a:ln>
        </p:spPr>
      </p:pic>
      <p:pic>
        <p:nvPicPr>
          <p:cNvPr id="39940" name="Picture 2"/>
          <p:cNvPicPr>
            <a:picLocks noChangeAspect="1" noChangeArrowheads="1"/>
          </p:cNvPicPr>
          <p:nvPr/>
        </p:nvPicPr>
        <p:blipFill>
          <a:blip r:embed="rId4"/>
          <a:srcRect/>
          <a:stretch>
            <a:fillRect/>
          </a:stretch>
        </p:blipFill>
        <p:spPr bwMode="auto">
          <a:xfrm>
            <a:off x="820738" y="2211388"/>
            <a:ext cx="7362825" cy="44005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18"/>
          <p:cNvSpPr>
            <a:spLocks noGrp="1" noChangeArrowheads="1"/>
          </p:cNvSpPr>
          <p:nvPr>
            <p:ph type="title"/>
          </p:nvPr>
        </p:nvSpPr>
        <p:spPr/>
        <p:txBody>
          <a:bodyPr/>
          <a:lstStyle/>
          <a:p>
            <a:pPr fontAlgn="auto">
              <a:spcAft>
                <a:spcPts val="0"/>
              </a:spcAft>
              <a:defRPr/>
            </a:pPr>
            <a:r>
              <a:rPr lang="en-US" sz="4000" dirty="0" smtClean="0"/>
              <a:t>Aje 3 deferred expenses</a:t>
            </a:r>
          </a:p>
        </p:txBody>
      </p:sp>
      <p:sp>
        <p:nvSpPr>
          <p:cNvPr id="41986"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68AC51CA-E17F-498F-B348-F957797E39FB}" type="slidenum">
              <a:rPr lang="en-US" sz="1000"/>
              <a:pPr algn="r"/>
              <a:t>16</a:t>
            </a:fld>
            <a:endParaRPr lang="en-US" sz="1000"/>
          </a:p>
        </p:txBody>
      </p:sp>
      <p:pic>
        <p:nvPicPr>
          <p:cNvPr id="41987" name="Picture 12"/>
          <p:cNvPicPr>
            <a:picLocks noChangeAspect="1" noChangeArrowheads="1"/>
          </p:cNvPicPr>
          <p:nvPr/>
        </p:nvPicPr>
        <p:blipFill>
          <a:blip r:embed="rId3"/>
          <a:srcRect/>
          <a:stretch>
            <a:fillRect/>
          </a:stretch>
        </p:blipFill>
        <p:spPr bwMode="auto">
          <a:xfrm>
            <a:off x="228600" y="1524000"/>
            <a:ext cx="8523288" cy="1066800"/>
          </a:xfrm>
          <a:prstGeom prst="rect">
            <a:avLst/>
          </a:prstGeom>
          <a:noFill/>
          <a:ln w="9525">
            <a:noFill/>
            <a:miter lim="800000"/>
            <a:headEnd/>
            <a:tailEnd/>
          </a:ln>
        </p:spPr>
      </p:pic>
      <p:pic>
        <p:nvPicPr>
          <p:cNvPr id="41988" name="Picture 13"/>
          <p:cNvPicPr>
            <a:picLocks noChangeAspect="1" noChangeArrowheads="1"/>
          </p:cNvPicPr>
          <p:nvPr/>
        </p:nvPicPr>
        <p:blipFill>
          <a:blip r:embed="rId4"/>
          <a:srcRect/>
          <a:stretch>
            <a:fillRect/>
          </a:stretch>
        </p:blipFill>
        <p:spPr bwMode="auto">
          <a:xfrm>
            <a:off x="1179513" y="2590800"/>
            <a:ext cx="7318375" cy="2971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Grp="1" noChangeArrowheads="1"/>
          </p:cNvSpPr>
          <p:nvPr>
            <p:ph type="title"/>
          </p:nvPr>
        </p:nvSpPr>
        <p:spPr/>
        <p:txBody>
          <a:bodyPr/>
          <a:lstStyle/>
          <a:p>
            <a:pPr fontAlgn="auto">
              <a:spcAft>
                <a:spcPts val="0"/>
              </a:spcAft>
              <a:defRPr/>
            </a:pPr>
            <a:r>
              <a:rPr lang="en-US" sz="4000" dirty="0" smtClean="0"/>
              <a:t>AJE 4 prepaid Expenses</a:t>
            </a:r>
          </a:p>
        </p:txBody>
      </p:sp>
      <p:sp>
        <p:nvSpPr>
          <p:cNvPr id="44034"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061D862B-3BD3-4A2E-A1ED-22E32A561258}" type="slidenum">
              <a:rPr lang="en-US" sz="1000"/>
              <a:pPr algn="r"/>
              <a:t>17</a:t>
            </a:fld>
            <a:endParaRPr lang="en-US" sz="1000"/>
          </a:p>
        </p:txBody>
      </p:sp>
      <p:pic>
        <p:nvPicPr>
          <p:cNvPr id="44035" name="Picture 2"/>
          <p:cNvPicPr>
            <a:picLocks noChangeAspect="1" noChangeArrowheads="1"/>
          </p:cNvPicPr>
          <p:nvPr/>
        </p:nvPicPr>
        <p:blipFill>
          <a:blip r:embed="rId3"/>
          <a:srcRect/>
          <a:stretch>
            <a:fillRect/>
          </a:stretch>
        </p:blipFill>
        <p:spPr bwMode="auto">
          <a:xfrm>
            <a:off x="412750" y="1397000"/>
            <a:ext cx="8277225" cy="45466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2"/>
          <p:cNvSpPr>
            <a:spLocks noGrp="1" noChangeArrowheads="1"/>
          </p:cNvSpPr>
          <p:nvPr>
            <p:ph type="title"/>
          </p:nvPr>
        </p:nvSpPr>
        <p:spPr/>
        <p:txBody>
          <a:bodyPr/>
          <a:lstStyle/>
          <a:p>
            <a:pPr fontAlgn="auto">
              <a:spcAft>
                <a:spcPts val="0"/>
              </a:spcAft>
              <a:defRPr/>
            </a:pPr>
            <a:r>
              <a:rPr lang="en-US" sz="4000" dirty="0" smtClean="0"/>
              <a:t>Aje 4 prepaid Expenses</a:t>
            </a:r>
          </a:p>
        </p:txBody>
      </p:sp>
      <p:sp>
        <p:nvSpPr>
          <p:cNvPr id="46082"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8CCD991E-1C05-410A-ABFF-2B89B3BC5609}" type="slidenum">
              <a:rPr lang="en-US" sz="1000"/>
              <a:pPr algn="r"/>
              <a:t>18</a:t>
            </a:fld>
            <a:endParaRPr lang="en-US" sz="1000"/>
          </a:p>
        </p:txBody>
      </p:sp>
      <p:pic>
        <p:nvPicPr>
          <p:cNvPr id="46083" name="Picture 12"/>
          <p:cNvPicPr>
            <a:picLocks noChangeAspect="1" noChangeArrowheads="1"/>
          </p:cNvPicPr>
          <p:nvPr/>
        </p:nvPicPr>
        <p:blipFill>
          <a:blip r:embed="rId3"/>
          <a:srcRect/>
          <a:stretch>
            <a:fillRect/>
          </a:stretch>
        </p:blipFill>
        <p:spPr bwMode="auto">
          <a:xfrm>
            <a:off x="511175" y="1514475"/>
            <a:ext cx="8043863" cy="41243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3505200" y="4800600"/>
            <a:ext cx="1143000" cy="381000"/>
          </a:xfrm>
          <a:prstGeom prst="rect">
            <a:avLst/>
          </a:prstGeom>
          <a:noFill/>
          <a:ln w="9525">
            <a:noFill/>
            <a:miter lim="800000"/>
            <a:headEnd/>
            <a:tailEnd/>
          </a:ln>
        </p:spPr>
        <p:txBody>
          <a:bodyPr wrap="none" anchor="ctr"/>
          <a:lstStyle/>
          <a:p>
            <a:endParaRPr lang="en-US"/>
          </a:p>
        </p:txBody>
      </p:sp>
      <p:sp>
        <p:nvSpPr>
          <p:cNvPr id="48130" name="TextBox 7"/>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79516E70-558E-4420-B153-831724BBD31D}" type="slidenum">
              <a:rPr lang="en-US" sz="1000"/>
              <a:pPr algn="r"/>
              <a:t>19</a:t>
            </a:fld>
            <a:endParaRPr lang="en-US" sz="1000"/>
          </a:p>
        </p:txBody>
      </p:sp>
      <p:sp>
        <p:nvSpPr>
          <p:cNvPr id="2" name="Title 1"/>
          <p:cNvSpPr>
            <a:spLocks noGrp="1"/>
          </p:cNvSpPr>
          <p:nvPr>
            <p:ph type="title"/>
          </p:nvPr>
        </p:nvSpPr>
        <p:spPr/>
        <p:txBody>
          <a:bodyPr/>
          <a:lstStyle/>
          <a:p>
            <a:pPr fontAlgn="auto">
              <a:spcAft>
                <a:spcPts val="0"/>
              </a:spcAft>
              <a:defRPr/>
            </a:pPr>
            <a:r>
              <a:rPr lang="en-US" sz="4000" dirty="0" smtClean="0"/>
              <a:t>Aje 4 prepaid expenses</a:t>
            </a:r>
            <a:endParaRPr lang="en-US" sz="4000" dirty="0"/>
          </a:p>
        </p:txBody>
      </p:sp>
      <p:pic>
        <p:nvPicPr>
          <p:cNvPr id="48132" name="Picture 2"/>
          <p:cNvPicPr>
            <a:picLocks noChangeAspect="1" noChangeArrowheads="1"/>
          </p:cNvPicPr>
          <p:nvPr/>
        </p:nvPicPr>
        <p:blipFill>
          <a:blip r:embed="rId3"/>
          <a:srcRect/>
          <a:stretch>
            <a:fillRect/>
          </a:stretch>
        </p:blipFill>
        <p:spPr bwMode="auto">
          <a:xfrm>
            <a:off x="412750" y="1447800"/>
            <a:ext cx="8348663" cy="1905000"/>
          </a:xfrm>
          <a:prstGeom prst="rect">
            <a:avLst/>
          </a:prstGeom>
          <a:noFill/>
          <a:ln w="9525">
            <a:noFill/>
            <a:miter lim="800000"/>
            <a:headEnd/>
            <a:tailEnd/>
          </a:ln>
        </p:spPr>
      </p:pic>
      <p:pic>
        <p:nvPicPr>
          <p:cNvPr id="19459" name="Picture 3"/>
          <p:cNvPicPr>
            <a:picLocks noChangeAspect="1" noChangeArrowheads="1"/>
          </p:cNvPicPr>
          <p:nvPr/>
        </p:nvPicPr>
        <p:blipFill>
          <a:blip r:embed="rId4"/>
          <a:srcRect/>
          <a:stretch>
            <a:fillRect/>
          </a:stretch>
        </p:blipFill>
        <p:spPr bwMode="auto">
          <a:xfrm>
            <a:off x="4495800" y="3455988"/>
            <a:ext cx="3130550" cy="2959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pic>
        <p:nvPicPr>
          <p:cNvPr id="17"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1371600" y="3663950"/>
            <a:ext cx="2470150" cy="24892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sz="4000" dirty="0" smtClean="0"/>
              <a:t>Understanding the Business</a:t>
            </a:r>
          </a:p>
        </p:txBody>
      </p:sp>
      <p:sp>
        <p:nvSpPr>
          <p:cNvPr id="60419" name="Rectangle 3"/>
          <p:cNvSpPr>
            <a:spLocks noChangeArrowheads="1"/>
          </p:cNvSpPr>
          <p:nvPr/>
        </p:nvSpPr>
        <p:spPr bwMode="auto">
          <a:xfrm>
            <a:off x="914400" y="1524000"/>
            <a:ext cx="2514600" cy="1143000"/>
          </a:xfrm>
          <a:prstGeom prst="rect">
            <a:avLst/>
          </a:prstGeom>
          <a:noFill/>
          <a:ln w="9525">
            <a:noFill/>
            <a:miter lim="800000"/>
            <a:headEnd/>
            <a:tailEnd/>
          </a:ln>
          <a:effectLst/>
        </p:spPr>
        <p:txBody>
          <a:bodyPr anchor="ctr" anchorCtr="1"/>
          <a:lstStyle/>
          <a:p>
            <a:pPr algn="ctr" eaLnBrk="0" fontAlgn="auto" hangingPunct="0">
              <a:spcBef>
                <a:spcPts val="0"/>
              </a:spcBef>
              <a:spcAft>
                <a:spcPts val="0"/>
              </a:spcAft>
              <a:defRPr/>
            </a:pPr>
            <a:r>
              <a:rPr lang="en-US" sz="2400" b="1" dirty="0">
                <a:solidFill>
                  <a:srgbClr val="990000"/>
                </a:solidFill>
                <a:effectLst>
                  <a:outerShdw blurRad="38100" dist="38100" dir="2700000" algn="tl">
                    <a:srgbClr val="C0C0C0"/>
                  </a:outerShdw>
                </a:effectLst>
                <a:latin typeface="+mn-lt"/>
              </a:rPr>
              <a:t>Management is responsible for preparing . . .</a:t>
            </a:r>
          </a:p>
        </p:txBody>
      </p:sp>
      <p:sp>
        <p:nvSpPr>
          <p:cNvPr id="60420" name="Rectangle 4"/>
          <p:cNvSpPr>
            <a:spLocks noChangeArrowheads="1"/>
          </p:cNvSpPr>
          <p:nvPr/>
        </p:nvSpPr>
        <p:spPr bwMode="auto">
          <a:xfrm>
            <a:off x="6248400" y="4953000"/>
            <a:ext cx="2514600" cy="1143000"/>
          </a:xfrm>
          <a:prstGeom prst="rect">
            <a:avLst/>
          </a:prstGeom>
          <a:noFill/>
          <a:ln w="9525">
            <a:noFill/>
            <a:miter lim="800000"/>
            <a:headEnd/>
            <a:tailEnd/>
          </a:ln>
          <a:effectLst/>
        </p:spPr>
        <p:txBody>
          <a:bodyPr anchor="ctr" anchorCtr="1"/>
          <a:lstStyle/>
          <a:p>
            <a:pPr algn="ctr" eaLnBrk="0" fontAlgn="auto" hangingPunct="0">
              <a:spcBef>
                <a:spcPts val="0"/>
              </a:spcBef>
              <a:spcAft>
                <a:spcPts val="0"/>
              </a:spcAft>
              <a:defRPr/>
            </a:pPr>
            <a:r>
              <a:rPr lang="en-US" sz="2400" b="1" dirty="0">
                <a:solidFill>
                  <a:srgbClr val="990000"/>
                </a:solidFill>
                <a:effectLst>
                  <a:outerShdw blurRad="38100" dist="38100" dir="2700000" algn="tl">
                    <a:srgbClr val="C0C0C0"/>
                  </a:outerShdw>
                </a:effectLst>
                <a:latin typeface="+mn-lt"/>
              </a:rPr>
              <a:t>. . . useful to investors and creditors.</a:t>
            </a:r>
          </a:p>
        </p:txBody>
      </p:sp>
      <p:cxnSp>
        <p:nvCxnSpPr>
          <p:cNvPr id="60421" name="AutoShape 5"/>
          <p:cNvCxnSpPr>
            <a:cxnSpLocks noChangeShapeType="1"/>
            <a:endCxn id="60420" idx="1"/>
          </p:cNvCxnSpPr>
          <p:nvPr/>
        </p:nvCxnSpPr>
        <p:spPr bwMode="auto">
          <a:xfrm rot="16200000" flipH="1">
            <a:off x="4572000" y="3848100"/>
            <a:ext cx="1181100" cy="2171700"/>
          </a:xfrm>
          <a:prstGeom prst="bentConnector2">
            <a:avLst/>
          </a:prstGeom>
          <a:noFill/>
          <a:ln w="38100">
            <a:solidFill>
              <a:srgbClr val="FF3300"/>
            </a:solidFill>
            <a:miter lim="800000"/>
            <a:headEnd type="none" w="med" len="med"/>
            <a:tailEnd type="arrow" w="med" len="med"/>
          </a:ln>
          <a:effectLst>
            <a:outerShdw blurRad="50800" dist="38100" dir="2700000" algn="tl" rotWithShape="0">
              <a:prstClr val="black">
                <a:alpha val="40000"/>
              </a:prstClr>
            </a:outerShdw>
          </a:effectLst>
        </p:spPr>
      </p:cxnSp>
      <p:cxnSp>
        <p:nvCxnSpPr>
          <p:cNvPr id="60422" name="AutoShape 6"/>
          <p:cNvCxnSpPr>
            <a:cxnSpLocks noChangeShapeType="1"/>
            <a:stCxn id="60419" idx="3"/>
          </p:cNvCxnSpPr>
          <p:nvPr/>
        </p:nvCxnSpPr>
        <p:spPr bwMode="auto">
          <a:xfrm>
            <a:off x="3429000" y="2095500"/>
            <a:ext cx="647700" cy="1257300"/>
          </a:xfrm>
          <a:prstGeom prst="bentConnector2">
            <a:avLst/>
          </a:prstGeom>
          <a:noFill/>
          <a:ln w="38100">
            <a:solidFill>
              <a:srgbClr val="FF3300"/>
            </a:solidFill>
            <a:miter lim="800000"/>
            <a:headEnd type="none" w="med" len="med"/>
            <a:tailEnd type="arrow" w="med" len="med"/>
          </a:ln>
          <a:effectLst>
            <a:outerShdw blurRad="50800" dist="38100" dir="2700000" algn="tl" rotWithShape="0">
              <a:prstClr val="black">
                <a:alpha val="40000"/>
              </a:prstClr>
            </a:outerShdw>
          </a:effectLst>
        </p:spPr>
      </p:cxnSp>
      <p:sp>
        <p:nvSpPr>
          <p:cNvPr id="60424" name="Oval 8"/>
          <p:cNvSpPr>
            <a:spLocks noChangeArrowheads="1"/>
          </p:cNvSpPr>
          <p:nvPr/>
        </p:nvSpPr>
        <p:spPr bwMode="auto">
          <a:xfrm>
            <a:off x="2514600" y="4724400"/>
            <a:ext cx="3124200" cy="1600200"/>
          </a:xfrm>
          <a:prstGeom prst="ellipse">
            <a:avLst/>
          </a:prstGeom>
          <a:gradFill rotWithShape="0">
            <a:gsLst>
              <a:gs pos="0">
                <a:srgbClr val="800080">
                  <a:gamma/>
                  <a:shade val="46275"/>
                  <a:invGamma/>
                </a:srgbClr>
              </a:gs>
              <a:gs pos="100000">
                <a:srgbClr val="800080"/>
              </a:gs>
            </a:gsLst>
            <a:lin ang="5400000" scaled="1"/>
          </a:gradFill>
          <a:ln w="9525">
            <a:solidFill>
              <a:schemeClr val="accent6">
                <a:lumMod val="50000"/>
              </a:schemeClr>
            </a:solidFill>
            <a:round/>
            <a:headEnd/>
            <a:tailEnd/>
          </a:ln>
          <a:effectLst/>
        </p:spPr>
        <p:txBody>
          <a:bodyPr anchor="ctr" anchorCtr="1"/>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rPr>
              <a:t>High Quality = Relevance + Reliab</a:t>
            </a:r>
            <a:r>
              <a:rPr lang="en-US" sz="2400" b="1" dirty="0">
                <a:solidFill>
                  <a:schemeClr val="bg1"/>
                </a:solidFill>
                <a:effectLst>
                  <a:outerShdw blurRad="38100" dist="38100" dir="2700000" algn="tl">
                    <a:srgbClr val="000000"/>
                  </a:outerShdw>
                </a:effectLst>
                <a:latin typeface="+mn-lt"/>
              </a:rPr>
              <a:t>ility</a:t>
            </a:r>
          </a:p>
        </p:txBody>
      </p:sp>
      <p:sp>
        <p:nvSpPr>
          <p:cNvPr id="9" name="Flowchart: Document 8"/>
          <p:cNvSpPr/>
          <p:nvPr/>
        </p:nvSpPr>
        <p:spPr>
          <a:xfrm>
            <a:off x="3048000" y="3352800"/>
            <a:ext cx="2209800" cy="1066800"/>
          </a:xfrm>
          <a:prstGeom prst="flowChartDocumen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Financial</a:t>
            </a:r>
            <a:br>
              <a:rPr lang="en-US" sz="2400" dirty="0">
                <a:solidFill>
                  <a:schemeClr val="bg1"/>
                </a:solidFill>
              </a:rPr>
            </a:br>
            <a:r>
              <a:rPr lang="en-US" sz="2400" dirty="0">
                <a:solidFill>
                  <a:schemeClr val="bg1"/>
                </a:solidFill>
              </a:rPr>
              <a:t>Statements</a:t>
            </a:r>
          </a:p>
        </p:txBody>
      </p:sp>
      <p:sp>
        <p:nvSpPr>
          <p:cNvPr id="13320" name="TextBox 1"/>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FF470693-EAE8-408A-84C4-BBF15737DE9C}" type="slidenum">
              <a:rPr lang="en-US" sz="1000"/>
              <a:pPr algn="r"/>
              <a:t>2</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0422"/>
                                        </p:tgtEl>
                                        <p:attrNameLst>
                                          <p:attrName>style.visibility</p:attrName>
                                        </p:attrNameLst>
                                      </p:cBhvr>
                                      <p:to>
                                        <p:strVal val="visible"/>
                                      </p:to>
                                    </p:set>
                                    <p:animEffect transition="in" filter="strips(downRight)">
                                      <p:cBhvr>
                                        <p:cTn id="11" dur="500"/>
                                        <p:tgtEl>
                                          <p:spTgt spid="60422"/>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strips(downRight)">
                                      <p:cBhvr>
                                        <p:cTn id="15" dur="500"/>
                                        <p:tgtEl>
                                          <p:spTgt spid="6042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0420"/>
                                        </p:tgtEl>
                                        <p:attrNameLst>
                                          <p:attrName>style.visibility</p:attrName>
                                        </p:attrNameLst>
                                      </p:cBhvr>
                                      <p:to>
                                        <p:strVal val="visible"/>
                                      </p:to>
                                    </p:set>
                                    <p:animEffect transition="in" filter="dissolve">
                                      <p:cBhvr>
                                        <p:cTn id="19" dur="500"/>
                                        <p:tgtEl>
                                          <p:spTgt spid="6042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0424"/>
                                        </p:tgtEl>
                                        <p:attrNameLst>
                                          <p:attrName>style.visibility</p:attrName>
                                        </p:attrNameLst>
                                      </p:cBhvr>
                                      <p:to>
                                        <p:strVal val="visible"/>
                                      </p:to>
                                    </p:set>
                                    <p:animEffect transition="in" filter="dissolve">
                                      <p:cBhvr>
                                        <p:cTn id="23"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Grp="1" noChangeArrowheads="1"/>
          </p:cNvSpPr>
          <p:nvPr>
            <p:ph type="title"/>
          </p:nvPr>
        </p:nvSpPr>
        <p:spPr/>
        <p:txBody>
          <a:bodyPr/>
          <a:lstStyle/>
          <a:p>
            <a:pPr fontAlgn="auto">
              <a:spcAft>
                <a:spcPts val="0"/>
              </a:spcAft>
              <a:defRPr/>
            </a:pPr>
            <a:r>
              <a:rPr lang="en-US" sz="4000" dirty="0" smtClean="0"/>
              <a:t>AJE 5 property and equipment</a:t>
            </a:r>
          </a:p>
        </p:txBody>
      </p:sp>
      <p:sp>
        <p:nvSpPr>
          <p:cNvPr id="50178" name="Rectangle 5"/>
          <p:cNvSpPr>
            <a:spLocks noChangeArrowheads="1"/>
          </p:cNvSpPr>
          <p:nvPr/>
        </p:nvSpPr>
        <p:spPr bwMode="auto">
          <a:xfrm>
            <a:off x="228600" y="4038600"/>
            <a:ext cx="2362200" cy="487363"/>
          </a:xfrm>
          <a:prstGeom prst="rect">
            <a:avLst/>
          </a:prstGeom>
          <a:noFill/>
          <a:ln w="9525">
            <a:noFill/>
            <a:miter lim="800000"/>
            <a:headEnd/>
            <a:tailEnd/>
          </a:ln>
        </p:spPr>
        <p:txBody>
          <a:bodyPr wrap="none" anchor="ctr"/>
          <a:lstStyle/>
          <a:p>
            <a:pPr algn="ctr"/>
            <a:r>
              <a:rPr lang="en-US"/>
              <a:t>Purchase of Property</a:t>
            </a:r>
          </a:p>
          <a:p>
            <a:pPr algn="ctr"/>
            <a:r>
              <a:rPr lang="en-US"/>
              <a:t> and Equipment</a:t>
            </a:r>
          </a:p>
        </p:txBody>
      </p:sp>
      <p:sp>
        <p:nvSpPr>
          <p:cNvPr id="50179"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9AB6015-B3F1-436D-A2CD-0A26A78A72D9}" type="slidenum">
              <a:rPr lang="en-US" sz="1000"/>
              <a:pPr algn="r"/>
              <a:t>20</a:t>
            </a:fld>
            <a:endParaRPr lang="en-US" sz="1000"/>
          </a:p>
        </p:txBody>
      </p:sp>
      <p:pic>
        <p:nvPicPr>
          <p:cNvPr id="50180" name="Picture 12" descr="C:\Users\jon\AppData\Local\Microsoft\Windows\Temporary Internet Files\Content.IE5\H5O3AC3E\MP900442400[1].jpg"/>
          <p:cNvPicPr>
            <a:picLocks noChangeAspect="1" noChangeArrowheads="1"/>
          </p:cNvPicPr>
          <p:nvPr/>
        </p:nvPicPr>
        <p:blipFill>
          <a:blip r:embed="rId3"/>
          <a:srcRect/>
          <a:stretch>
            <a:fillRect/>
          </a:stretch>
        </p:blipFill>
        <p:spPr bwMode="auto">
          <a:xfrm>
            <a:off x="2362200" y="1447800"/>
            <a:ext cx="3962400" cy="2641600"/>
          </a:xfrm>
          <a:prstGeom prst="rect">
            <a:avLst/>
          </a:prstGeom>
          <a:noFill/>
          <a:ln w="9525">
            <a:noFill/>
            <a:miter lim="800000"/>
            <a:headEnd/>
            <a:tailEnd/>
          </a:ln>
        </p:spPr>
      </p:pic>
      <p:cxnSp>
        <p:nvCxnSpPr>
          <p:cNvPr id="3" name="Straight Arrow Connector 2"/>
          <p:cNvCxnSpPr/>
          <p:nvPr/>
        </p:nvCxnSpPr>
        <p:spPr>
          <a:xfrm>
            <a:off x="762000" y="4648200"/>
            <a:ext cx="7239000" cy="0"/>
          </a:xfrm>
          <a:prstGeom prst="straightConnector1">
            <a:avLst/>
          </a:prstGeom>
          <a:ln w="571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182" name="Rectangle 5"/>
          <p:cNvSpPr>
            <a:spLocks noChangeArrowheads="1"/>
          </p:cNvSpPr>
          <p:nvPr/>
        </p:nvSpPr>
        <p:spPr bwMode="auto">
          <a:xfrm>
            <a:off x="3657600" y="4724400"/>
            <a:ext cx="1143000" cy="487363"/>
          </a:xfrm>
          <a:prstGeom prst="rect">
            <a:avLst/>
          </a:prstGeom>
          <a:noFill/>
          <a:ln w="9525">
            <a:noFill/>
            <a:miter lim="800000"/>
            <a:headEnd/>
            <a:tailEnd/>
          </a:ln>
        </p:spPr>
        <p:txBody>
          <a:bodyPr wrap="none" anchor="ctr"/>
          <a:lstStyle/>
          <a:p>
            <a:r>
              <a:rPr lang="en-US"/>
              <a:t>Timeline</a:t>
            </a:r>
          </a:p>
        </p:txBody>
      </p:sp>
      <p:sp>
        <p:nvSpPr>
          <p:cNvPr id="50183" name="Rectangle 5"/>
          <p:cNvSpPr>
            <a:spLocks noChangeArrowheads="1"/>
          </p:cNvSpPr>
          <p:nvPr/>
        </p:nvSpPr>
        <p:spPr bwMode="auto">
          <a:xfrm>
            <a:off x="3124200" y="4038600"/>
            <a:ext cx="1752600" cy="487363"/>
          </a:xfrm>
          <a:prstGeom prst="rect">
            <a:avLst/>
          </a:prstGeom>
          <a:noFill/>
          <a:ln w="9525">
            <a:noFill/>
            <a:miter lim="800000"/>
            <a:headEnd/>
            <a:tailEnd/>
          </a:ln>
        </p:spPr>
        <p:txBody>
          <a:bodyPr wrap="none" anchor="ctr"/>
          <a:lstStyle/>
          <a:p>
            <a:pPr algn="ctr"/>
            <a:r>
              <a:rPr lang="en-US"/>
              <a:t>Use of Property</a:t>
            </a:r>
          </a:p>
          <a:p>
            <a:pPr algn="ctr"/>
            <a:r>
              <a:rPr lang="en-US"/>
              <a:t>(Depreciation)</a:t>
            </a:r>
          </a:p>
        </p:txBody>
      </p:sp>
      <p:sp>
        <p:nvSpPr>
          <p:cNvPr id="50184" name="Rectangle 5"/>
          <p:cNvSpPr>
            <a:spLocks noChangeArrowheads="1"/>
          </p:cNvSpPr>
          <p:nvPr/>
        </p:nvSpPr>
        <p:spPr bwMode="auto">
          <a:xfrm>
            <a:off x="6019800" y="4038600"/>
            <a:ext cx="1752600" cy="487363"/>
          </a:xfrm>
          <a:prstGeom prst="rect">
            <a:avLst/>
          </a:prstGeom>
          <a:noFill/>
          <a:ln w="9525">
            <a:noFill/>
            <a:miter lim="800000"/>
            <a:headEnd/>
            <a:tailEnd/>
          </a:ln>
        </p:spPr>
        <p:txBody>
          <a:bodyPr wrap="none" anchor="ctr"/>
          <a:lstStyle/>
          <a:p>
            <a:pPr algn="ctr"/>
            <a:r>
              <a:rPr lang="en-US"/>
              <a:t>Declining Book Value</a:t>
            </a:r>
          </a:p>
          <a:p>
            <a:pPr algn="ctr"/>
            <a:r>
              <a:rPr lang="en-US"/>
              <a:t>(Cost – Accumulates Depreciation)</a:t>
            </a:r>
          </a:p>
        </p:txBody>
      </p:sp>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9"/>
          <p:cNvSpPr>
            <a:spLocks noGrp="1" noChangeArrowheads="1"/>
          </p:cNvSpPr>
          <p:nvPr>
            <p:ph type="title"/>
          </p:nvPr>
        </p:nvSpPr>
        <p:spPr/>
        <p:txBody>
          <a:bodyPr/>
          <a:lstStyle/>
          <a:p>
            <a:pPr fontAlgn="auto">
              <a:spcAft>
                <a:spcPts val="0"/>
              </a:spcAft>
              <a:defRPr/>
            </a:pPr>
            <a:r>
              <a:rPr lang="en-US" sz="4000" dirty="0" smtClean="0"/>
              <a:t>Aje 5 property and equipment</a:t>
            </a:r>
          </a:p>
        </p:txBody>
      </p:sp>
      <p:sp>
        <p:nvSpPr>
          <p:cNvPr id="52226"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93964E5-F145-4106-9F35-C3669826BCA2}" type="slidenum">
              <a:rPr lang="en-US" sz="1000"/>
              <a:pPr algn="r"/>
              <a:t>21</a:t>
            </a:fld>
            <a:endParaRPr lang="en-US" sz="1000"/>
          </a:p>
        </p:txBody>
      </p:sp>
      <p:sp>
        <p:nvSpPr>
          <p:cNvPr id="52227" name="TextBox 1"/>
          <p:cNvSpPr txBox="1">
            <a:spLocks noChangeArrowheads="1"/>
          </p:cNvSpPr>
          <p:nvPr/>
        </p:nvSpPr>
        <p:spPr bwMode="auto">
          <a:xfrm>
            <a:off x="381000" y="4043363"/>
            <a:ext cx="8382000" cy="2586037"/>
          </a:xfrm>
          <a:prstGeom prst="rect">
            <a:avLst/>
          </a:prstGeom>
          <a:noFill/>
          <a:ln w="9525">
            <a:noFill/>
            <a:miter lim="800000"/>
            <a:headEnd/>
            <a:tailEnd/>
          </a:ln>
        </p:spPr>
        <p:txBody>
          <a:bodyPr>
            <a:spAutoFit/>
          </a:bodyPr>
          <a:lstStyle/>
          <a:p>
            <a:pPr algn="ctr"/>
            <a:r>
              <a:rPr lang="en-US"/>
              <a:t>To keep track of the asset’s historical cost, the amount that has been used is not subtracted directly from the asset account. Instead, it is accumulated in a new kind of account called a contra-account. Contra-accounts are accounts that are directly linked to another account, but with an opposite balance. For Property and Equipment, the contra-account for the total cost used to date is called Accumulated Depreciation. This is the first of several contra accounts you will learn throughout the text. We will designate contra-accounts with an X in front of the type of account to which it is related. For example, this first contra-account will be shown as Accumulated Depreciation (XA).</a:t>
            </a:r>
          </a:p>
        </p:txBody>
      </p:sp>
      <p:pic>
        <p:nvPicPr>
          <p:cNvPr id="52228" name="Picture 12" descr="C:\Users\jon\AppData\Local\Microsoft\Windows\Temporary Internet Files\Content.IE5\H5O3AC3E\MP900442400[1].jpg"/>
          <p:cNvPicPr>
            <a:picLocks noChangeAspect="1" noChangeArrowheads="1"/>
          </p:cNvPicPr>
          <p:nvPr/>
        </p:nvPicPr>
        <p:blipFill>
          <a:blip r:embed="rId3"/>
          <a:srcRect/>
          <a:stretch>
            <a:fillRect/>
          </a:stretch>
        </p:blipFill>
        <p:spPr bwMode="auto">
          <a:xfrm>
            <a:off x="2667000" y="1447800"/>
            <a:ext cx="3962400" cy="264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9"/>
          <p:cNvSpPr>
            <a:spLocks noGrp="1" noChangeArrowheads="1"/>
          </p:cNvSpPr>
          <p:nvPr>
            <p:ph type="title"/>
          </p:nvPr>
        </p:nvSpPr>
        <p:spPr/>
        <p:txBody>
          <a:bodyPr/>
          <a:lstStyle/>
          <a:p>
            <a:pPr fontAlgn="auto">
              <a:spcAft>
                <a:spcPts val="0"/>
              </a:spcAft>
              <a:defRPr/>
            </a:pPr>
            <a:r>
              <a:rPr lang="en-US" sz="4000" dirty="0" smtClean="0"/>
              <a:t>Aje 5 property and equipment</a:t>
            </a:r>
          </a:p>
        </p:txBody>
      </p:sp>
      <p:sp>
        <p:nvSpPr>
          <p:cNvPr id="54274"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75678938-7C9C-4F95-B351-41732FD72997}" type="slidenum">
              <a:rPr lang="en-US" sz="1000"/>
              <a:pPr algn="r"/>
              <a:t>22</a:t>
            </a:fld>
            <a:endParaRPr lang="en-US" sz="1000"/>
          </a:p>
        </p:txBody>
      </p:sp>
      <p:pic>
        <p:nvPicPr>
          <p:cNvPr id="54275" name="Picture 2"/>
          <p:cNvPicPr>
            <a:picLocks noChangeAspect="1" noChangeArrowheads="1"/>
          </p:cNvPicPr>
          <p:nvPr/>
        </p:nvPicPr>
        <p:blipFill>
          <a:blip r:embed="rId3"/>
          <a:srcRect/>
          <a:stretch>
            <a:fillRect/>
          </a:stretch>
        </p:blipFill>
        <p:spPr bwMode="auto">
          <a:xfrm>
            <a:off x="685800" y="1335088"/>
            <a:ext cx="7305675" cy="5276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9"/>
          <p:cNvSpPr>
            <a:spLocks noGrp="1" noChangeArrowheads="1"/>
          </p:cNvSpPr>
          <p:nvPr>
            <p:ph type="title"/>
          </p:nvPr>
        </p:nvSpPr>
        <p:spPr/>
        <p:txBody>
          <a:bodyPr/>
          <a:lstStyle/>
          <a:p>
            <a:pPr fontAlgn="auto">
              <a:spcAft>
                <a:spcPts val="0"/>
              </a:spcAft>
              <a:defRPr/>
            </a:pPr>
            <a:r>
              <a:rPr lang="en-US" sz="4000" dirty="0" smtClean="0"/>
              <a:t>Aje 5 property and equipment</a:t>
            </a:r>
          </a:p>
        </p:txBody>
      </p:sp>
      <p:sp>
        <p:nvSpPr>
          <p:cNvPr id="56322"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5DCE2337-DC23-40BC-ABD4-4E2336B33CB4}" type="slidenum">
              <a:rPr lang="en-US" sz="1000"/>
              <a:pPr algn="r"/>
              <a:t>23</a:t>
            </a:fld>
            <a:endParaRPr lang="en-US" sz="1000"/>
          </a:p>
        </p:txBody>
      </p:sp>
      <p:pic>
        <p:nvPicPr>
          <p:cNvPr id="21507" name="Picture 3"/>
          <p:cNvPicPr>
            <a:picLocks noChangeAspect="1" noChangeArrowheads="1"/>
          </p:cNvPicPr>
          <p:nvPr/>
        </p:nvPicPr>
        <p:blipFill>
          <a:blip r:embed="rId3"/>
          <a:srcRect/>
          <a:stretch>
            <a:fillRect/>
          </a:stretch>
        </p:blipFill>
        <p:spPr bwMode="auto">
          <a:xfrm>
            <a:off x="3933825" y="2895600"/>
            <a:ext cx="3457575"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pic>
        <p:nvPicPr>
          <p:cNvPr id="7" name="Picture 2" descr="C:\Users\jon\AppData\Local\Microsoft\Windows\Temporary Internet Files\Content.IE5\2YT1NWL0\MC900233033[1].wmf"/>
          <p:cNvPicPr>
            <a:picLocks noChangeAspect="1" noChangeArrowheads="1"/>
          </p:cNvPicPr>
          <p:nvPr/>
        </p:nvPicPr>
        <p:blipFill>
          <a:blip r:embed="rId4"/>
          <a:srcRect/>
          <a:stretch>
            <a:fillRect/>
          </a:stretch>
        </p:blipFill>
        <p:spPr bwMode="auto">
          <a:xfrm>
            <a:off x="762000" y="3441700"/>
            <a:ext cx="2470150" cy="24892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56325" name="Picture 3"/>
          <p:cNvPicPr>
            <a:picLocks noChangeAspect="1" noChangeArrowheads="1"/>
          </p:cNvPicPr>
          <p:nvPr/>
        </p:nvPicPr>
        <p:blipFill>
          <a:blip r:embed="rId5"/>
          <a:srcRect/>
          <a:stretch>
            <a:fillRect/>
          </a:stretch>
        </p:blipFill>
        <p:spPr bwMode="auto">
          <a:xfrm>
            <a:off x="749300" y="1628775"/>
            <a:ext cx="7708900" cy="10128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pPr fontAlgn="auto">
              <a:spcAft>
                <a:spcPts val="0"/>
              </a:spcAft>
              <a:defRPr/>
            </a:pPr>
            <a:r>
              <a:rPr lang="en-US" sz="4000" dirty="0" smtClean="0"/>
              <a:t>Aje 6 accrued expenses</a:t>
            </a:r>
          </a:p>
        </p:txBody>
      </p:sp>
      <p:sp>
        <p:nvSpPr>
          <p:cNvPr id="58370"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FADCC47E-7B62-45EE-83B1-5E84D759D3EF}" type="slidenum">
              <a:rPr lang="en-US" sz="1000"/>
              <a:pPr algn="r"/>
              <a:t>24</a:t>
            </a:fld>
            <a:endParaRPr lang="en-US" sz="1000"/>
          </a:p>
        </p:txBody>
      </p:sp>
      <p:sp>
        <p:nvSpPr>
          <p:cNvPr id="2" name="TextBox 1"/>
          <p:cNvSpPr txBox="1"/>
          <p:nvPr/>
        </p:nvSpPr>
        <p:spPr>
          <a:xfrm>
            <a:off x="609600" y="1600200"/>
            <a:ext cx="7848600" cy="4401205"/>
          </a:xfrm>
          <a:prstGeom prst="rect">
            <a:avLst/>
          </a:prstGeom>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effectLst>
                  <a:outerShdw blurRad="38100" dist="38100" dir="2700000" algn="tl">
                    <a:srgbClr val="000000">
                      <a:alpha val="43137"/>
                    </a:srgbClr>
                  </a:outerShdw>
                </a:effectLst>
              </a:rPr>
              <a:t>Numerous expenses are incurred in the current period without being paid for until the </a:t>
            </a:r>
            <a:r>
              <a:rPr lang="en-US" sz="2800" dirty="0">
                <a:effectLst>
                  <a:outerShdw blurRad="38100" dist="38100" dir="2700000" algn="tl">
                    <a:srgbClr val="000000">
                      <a:alpha val="43137"/>
                    </a:srgbClr>
                  </a:outerShdw>
                </a:effectLst>
              </a:rPr>
              <a:t>next period</a:t>
            </a:r>
            <a:r>
              <a:rPr lang="en-US" sz="2800" dirty="0">
                <a:effectLst>
                  <a:outerShdw blurRad="38100" dist="38100" dir="2700000" algn="tl">
                    <a:srgbClr val="000000">
                      <a:alpha val="43137"/>
                    </a:srgbClr>
                  </a:outerShdw>
                </a:effectLst>
              </a:rPr>
              <a:t>. Common examples include Salaries Expense for the wages owed to employees, </a:t>
            </a:r>
            <a:r>
              <a:rPr lang="en-US" sz="2800" dirty="0">
                <a:effectLst>
                  <a:outerShdw blurRad="38100" dist="38100" dir="2700000" algn="tl">
                    <a:srgbClr val="000000">
                      <a:alpha val="43137"/>
                    </a:srgbClr>
                  </a:outerShdw>
                </a:effectLst>
              </a:rPr>
              <a:t>Utilities Expense </a:t>
            </a:r>
            <a:r>
              <a:rPr lang="en-US" sz="2800" dirty="0">
                <a:effectLst>
                  <a:outerShdw blurRad="38100" dist="38100" dir="2700000" algn="tl">
                    <a:srgbClr val="000000">
                      <a:alpha val="43137"/>
                    </a:srgbClr>
                  </a:outerShdw>
                </a:effectLst>
              </a:rPr>
              <a:t>for the water, gas, and electricity used during the period, and the Interest </a:t>
            </a:r>
            <a:r>
              <a:rPr lang="en-US" sz="2800" dirty="0">
                <a:effectLst>
                  <a:outerShdw blurRad="38100" dist="38100" dir="2700000" algn="tl">
                    <a:srgbClr val="000000">
                      <a:alpha val="43137"/>
                    </a:srgbClr>
                  </a:outerShdw>
                </a:effectLst>
              </a:rPr>
              <a:t>Expense incurred </a:t>
            </a:r>
            <a:r>
              <a:rPr lang="en-US" sz="2800" dirty="0">
                <a:effectLst>
                  <a:outerShdw blurRad="38100" dist="38100" dir="2700000" algn="tl">
                    <a:srgbClr val="000000">
                      <a:alpha val="43137"/>
                    </a:srgbClr>
                  </a:outerShdw>
                </a:effectLst>
              </a:rPr>
              <a:t>on debt. These </a:t>
            </a:r>
            <a:r>
              <a:rPr lang="en-US" sz="2800" b="1" dirty="0">
                <a:solidFill>
                  <a:srgbClr val="FFFF00"/>
                </a:solidFill>
                <a:effectLst>
                  <a:outerShdw blurRad="38100" dist="38100" dir="2700000" algn="tl">
                    <a:srgbClr val="000000">
                      <a:alpha val="43137"/>
                    </a:srgbClr>
                  </a:outerShdw>
                </a:effectLst>
              </a:rPr>
              <a:t>accrued expenses </a:t>
            </a:r>
            <a:r>
              <a:rPr lang="en-US" sz="2800" dirty="0">
                <a:effectLst>
                  <a:outerShdw blurRad="38100" dist="38100" dir="2700000" algn="tl">
                    <a:srgbClr val="000000">
                      <a:alpha val="43137"/>
                    </a:srgbClr>
                  </a:outerShdw>
                </a:effectLst>
              </a:rPr>
              <a:t>accumulate (accrue) over time but are not </a:t>
            </a:r>
            <a:r>
              <a:rPr lang="en-US" sz="2800" dirty="0">
                <a:effectLst>
                  <a:outerShdw blurRad="38100" dist="38100" dir="2700000" algn="tl">
                    <a:srgbClr val="000000">
                      <a:alpha val="43137"/>
                    </a:srgbClr>
                  </a:outerShdw>
                </a:effectLst>
              </a:rPr>
              <a:t>recognized until </a:t>
            </a:r>
            <a:r>
              <a:rPr lang="en-US" sz="2800" dirty="0">
                <a:effectLst>
                  <a:outerShdw blurRad="38100" dist="38100" dir="2700000" algn="tl">
                    <a:srgbClr val="000000">
                      <a:alpha val="43137"/>
                    </a:srgbClr>
                  </a:outerShdw>
                </a:effectLst>
              </a:rPr>
              <a:t>the end of the period in an adjusting entry.</a:t>
            </a:r>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pPr fontAlgn="auto">
              <a:spcAft>
                <a:spcPts val="0"/>
              </a:spcAft>
              <a:defRPr/>
            </a:pPr>
            <a:r>
              <a:rPr lang="en-US" sz="4000" dirty="0" smtClean="0"/>
              <a:t>Aje 6 accrued expenses</a:t>
            </a:r>
          </a:p>
        </p:txBody>
      </p:sp>
      <p:sp>
        <p:nvSpPr>
          <p:cNvPr id="60418"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70AC79C2-7D80-46A3-B1F9-357D51DC8865}" type="slidenum">
              <a:rPr lang="en-US" sz="1000"/>
              <a:pPr algn="r"/>
              <a:t>25</a:t>
            </a:fld>
            <a:endParaRPr lang="en-US" sz="1000"/>
          </a:p>
        </p:txBody>
      </p:sp>
      <p:pic>
        <p:nvPicPr>
          <p:cNvPr id="60419" name="Picture 2"/>
          <p:cNvPicPr>
            <a:picLocks noChangeAspect="1" noChangeArrowheads="1"/>
          </p:cNvPicPr>
          <p:nvPr/>
        </p:nvPicPr>
        <p:blipFill>
          <a:blip r:embed="rId3"/>
          <a:srcRect/>
          <a:stretch>
            <a:fillRect/>
          </a:stretch>
        </p:blipFill>
        <p:spPr bwMode="auto">
          <a:xfrm>
            <a:off x="533400" y="1466850"/>
            <a:ext cx="8072438" cy="48577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pPr fontAlgn="auto">
              <a:spcAft>
                <a:spcPts val="0"/>
              </a:spcAft>
              <a:defRPr/>
            </a:pPr>
            <a:r>
              <a:rPr lang="en-US" sz="4000" dirty="0" smtClean="0"/>
              <a:t>Aje 6 accrued expenses</a:t>
            </a:r>
          </a:p>
        </p:txBody>
      </p:sp>
      <p:sp>
        <p:nvSpPr>
          <p:cNvPr id="62466"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76AB548E-FC89-44C7-90CE-7AA56E3372E5}" type="slidenum">
              <a:rPr lang="en-US" sz="1000"/>
              <a:pPr algn="r"/>
              <a:t>26</a:t>
            </a:fld>
            <a:endParaRPr lang="en-US" sz="1000"/>
          </a:p>
        </p:txBody>
      </p:sp>
      <p:pic>
        <p:nvPicPr>
          <p:cNvPr id="62467" name="Picture 2"/>
          <p:cNvPicPr>
            <a:picLocks noChangeAspect="1" noChangeArrowheads="1"/>
          </p:cNvPicPr>
          <p:nvPr/>
        </p:nvPicPr>
        <p:blipFill>
          <a:blip r:embed="rId3"/>
          <a:srcRect/>
          <a:stretch>
            <a:fillRect/>
          </a:stretch>
        </p:blipFill>
        <p:spPr bwMode="auto">
          <a:xfrm>
            <a:off x="304800" y="1447800"/>
            <a:ext cx="8610600" cy="635000"/>
          </a:xfrm>
          <a:prstGeom prst="rect">
            <a:avLst/>
          </a:prstGeom>
          <a:noFill/>
          <a:ln w="9525">
            <a:noFill/>
            <a:miter lim="800000"/>
            <a:headEnd/>
            <a:tailEnd/>
          </a:ln>
        </p:spPr>
      </p:pic>
      <p:pic>
        <p:nvPicPr>
          <p:cNvPr id="62468" name="Picture 3"/>
          <p:cNvPicPr>
            <a:picLocks noChangeAspect="1" noChangeArrowheads="1"/>
          </p:cNvPicPr>
          <p:nvPr/>
        </p:nvPicPr>
        <p:blipFill>
          <a:blip r:embed="rId4"/>
          <a:srcRect/>
          <a:stretch>
            <a:fillRect/>
          </a:stretch>
        </p:blipFill>
        <p:spPr bwMode="auto">
          <a:xfrm>
            <a:off x="4191000" y="2209800"/>
            <a:ext cx="3429000" cy="3895725"/>
          </a:xfrm>
          <a:prstGeom prst="rect">
            <a:avLst/>
          </a:prstGeom>
          <a:noFill/>
          <a:ln w="9525">
            <a:noFill/>
            <a:miter lim="800000"/>
            <a:headEnd/>
            <a:tailEnd/>
          </a:ln>
        </p:spPr>
      </p:pic>
      <p:pic>
        <p:nvPicPr>
          <p:cNvPr id="8"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762000" y="29718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2"/>
          <p:cNvSpPr>
            <a:spLocks noGrp="1" noChangeArrowheads="1"/>
          </p:cNvSpPr>
          <p:nvPr>
            <p:ph type="title"/>
          </p:nvPr>
        </p:nvSpPr>
        <p:spPr/>
        <p:txBody>
          <a:bodyPr/>
          <a:lstStyle/>
          <a:p>
            <a:pPr fontAlgn="auto">
              <a:spcAft>
                <a:spcPts val="0"/>
              </a:spcAft>
              <a:defRPr/>
            </a:pPr>
            <a:r>
              <a:rPr lang="en-US" sz="4000" dirty="0" smtClean="0"/>
              <a:t>AJE 7 Interest on debt</a:t>
            </a:r>
          </a:p>
        </p:txBody>
      </p:sp>
      <p:sp>
        <p:nvSpPr>
          <p:cNvPr id="64514"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B38FBB5B-6E27-48F5-9AC0-C8416F188B33}" type="slidenum">
              <a:rPr lang="en-US" sz="1000"/>
              <a:pPr algn="r"/>
              <a:t>27</a:t>
            </a:fld>
            <a:endParaRPr lang="en-US" sz="1000"/>
          </a:p>
        </p:txBody>
      </p:sp>
      <p:sp>
        <p:nvSpPr>
          <p:cNvPr id="2" name="TextBox 1"/>
          <p:cNvSpPr txBox="1"/>
          <p:nvPr/>
        </p:nvSpPr>
        <p:spPr>
          <a:xfrm>
            <a:off x="609600" y="1758950"/>
            <a:ext cx="7924800" cy="3416300"/>
          </a:xfrm>
          <a:prstGeom prst="rect">
            <a:avLst/>
          </a:prstGeom>
          <a:ln>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400" dirty="0"/>
              <a:t>Chipotle owed $233,200 in notes payable during the quarter. </a:t>
            </a:r>
            <a:r>
              <a:rPr lang="en-US" sz="2400" dirty="0"/>
              <a:t>There are </a:t>
            </a:r>
            <a:r>
              <a:rPr lang="en-US" sz="2400" dirty="0"/>
              <a:t>two components when borrowing (or lending) money: principal (the amount borrowed </a:t>
            </a:r>
            <a:r>
              <a:rPr lang="en-US" sz="2400" dirty="0"/>
              <a:t>or loaned</a:t>
            </a:r>
            <a:r>
              <a:rPr lang="en-US" sz="2400" dirty="0"/>
              <a:t>) and interest (the cost of borrowing or lending). The average interest rate on </a:t>
            </a:r>
            <a:r>
              <a:rPr lang="en-US" sz="2400" dirty="0"/>
              <a:t>Chipotle’s borrowings </a:t>
            </a:r>
            <a:r>
              <a:rPr lang="en-US" sz="2400" dirty="0"/>
              <a:t>is 7.7 percent. Notes Payable (the principal) was recorded properly when the </a:t>
            </a:r>
            <a:r>
              <a:rPr lang="en-US" sz="2400" dirty="0"/>
              <a:t>money was </a:t>
            </a:r>
            <a:r>
              <a:rPr lang="en-US" sz="2400" dirty="0"/>
              <a:t>borrowed. Its balance does not need to be adjusted. However, interest expense is </a:t>
            </a:r>
            <a:r>
              <a:rPr lang="en-US" sz="2400" dirty="0"/>
              <a:t>incurred by </a:t>
            </a:r>
            <a:r>
              <a:rPr lang="en-US" sz="2400" dirty="0"/>
              <a:t>Chipotle over time as the money is used.</a:t>
            </a:r>
          </a:p>
        </p:txBody>
      </p:sp>
      <p:pic>
        <p:nvPicPr>
          <p:cNvPr id="24578" name="Picture 2" descr="C:\Users\jon\AppData\Local\Microsoft\Windows\Temporary Internet Files\Content.IE5\03UAE0C4\MC900441324[1].png"/>
          <p:cNvPicPr>
            <a:picLocks noChangeAspect="1" noChangeArrowheads="1"/>
          </p:cNvPicPr>
          <p:nvPr/>
        </p:nvPicPr>
        <p:blipFill>
          <a:blip r:embed="rId3"/>
          <a:srcRect/>
          <a:stretch>
            <a:fillRect/>
          </a:stretch>
        </p:blipFill>
        <p:spPr bwMode="auto">
          <a:xfrm>
            <a:off x="3200400" y="4800600"/>
            <a:ext cx="2193925" cy="2193925"/>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193D5D48-2CDA-4EC5-8F54-32EA88857959}" type="slidenum">
              <a:rPr lang="en-US" sz="1000"/>
              <a:pPr algn="r"/>
              <a:t>28</a:t>
            </a:fld>
            <a:endParaRPr lang="en-US" sz="1000"/>
          </a:p>
        </p:txBody>
      </p:sp>
      <p:pic>
        <p:nvPicPr>
          <p:cNvPr id="66562" name="Picture 12"/>
          <p:cNvPicPr>
            <a:picLocks noChangeAspect="1" noChangeArrowheads="1"/>
          </p:cNvPicPr>
          <p:nvPr/>
        </p:nvPicPr>
        <p:blipFill>
          <a:blip r:embed="rId3"/>
          <a:srcRect/>
          <a:stretch>
            <a:fillRect/>
          </a:stretch>
        </p:blipFill>
        <p:spPr bwMode="auto">
          <a:xfrm>
            <a:off x="457200" y="152400"/>
            <a:ext cx="7693025" cy="65817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a:lstStyle/>
          <a:p>
            <a:pPr fontAlgn="auto">
              <a:spcAft>
                <a:spcPts val="0"/>
              </a:spcAft>
              <a:defRPr/>
            </a:pPr>
            <a:r>
              <a:rPr lang="en-US" sz="4000" dirty="0" smtClean="0"/>
              <a:t>Aje 7 interest on debt</a:t>
            </a:r>
          </a:p>
        </p:txBody>
      </p:sp>
      <p:sp>
        <p:nvSpPr>
          <p:cNvPr id="68610" name="TextBox 7"/>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62609EF4-5B00-4790-BE46-2AD4F12B4FBC}" type="slidenum">
              <a:rPr lang="en-US" sz="1000"/>
              <a:pPr algn="r"/>
              <a:t>29</a:t>
            </a:fld>
            <a:endParaRPr lang="en-US" sz="1000"/>
          </a:p>
        </p:txBody>
      </p:sp>
      <p:pic>
        <p:nvPicPr>
          <p:cNvPr id="68611" name="Picture 2"/>
          <p:cNvPicPr>
            <a:picLocks noChangeAspect="1" noChangeArrowheads="1"/>
          </p:cNvPicPr>
          <p:nvPr/>
        </p:nvPicPr>
        <p:blipFill>
          <a:blip r:embed="rId3"/>
          <a:srcRect/>
          <a:stretch>
            <a:fillRect/>
          </a:stretch>
        </p:blipFill>
        <p:spPr bwMode="auto">
          <a:xfrm>
            <a:off x="4953000" y="3276600"/>
            <a:ext cx="2946400" cy="3335338"/>
          </a:xfrm>
          <a:prstGeom prst="rect">
            <a:avLst/>
          </a:prstGeom>
          <a:noFill/>
          <a:ln w="9525">
            <a:noFill/>
            <a:miter lim="800000"/>
            <a:headEnd/>
            <a:tailEnd/>
          </a:ln>
        </p:spPr>
      </p:pic>
      <p:pic>
        <p:nvPicPr>
          <p:cNvPr id="68612" name="Picture 3"/>
          <p:cNvPicPr>
            <a:picLocks noChangeAspect="1" noChangeArrowheads="1"/>
          </p:cNvPicPr>
          <p:nvPr/>
        </p:nvPicPr>
        <p:blipFill>
          <a:blip r:embed="rId4"/>
          <a:srcRect/>
          <a:stretch>
            <a:fillRect/>
          </a:stretch>
        </p:blipFill>
        <p:spPr bwMode="auto">
          <a:xfrm>
            <a:off x="762000" y="1524000"/>
            <a:ext cx="7124700" cy="1676400"/>
          </a:xfrm>
          <a:prstGeom prst="rect">
            <a:avLst/>
          </a:prstGeom>
          <a:noFill/>
          <a:ln w="9525">
            <a:noFill/>
            <a:miter lim="800000"/>
            <a:headEnd/>
            <a:tailEnd/>
          </a:ln>
        </p:spPr>
      </p:pic>
      <p:pic>
        <p:nvPicPr>
          <p:cNvPr id="10"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1568450" y="35052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382000" cy="1371600"/>
          </a:xfrm>
        </p:spPr>
        <p:txBody>
          <a:bodyPr/>
          <a:lstStyle/>
          <a:p>
            <a:pPr fontAlgn="auto">
              <a:spcAft>
                <a:spcPts val="0"/>
              </a:spcAft>
              <a:defRPr/>
            </a:pPr>
            <a:r>
              <a:rPr lang="en-US" sz="4000" dirty="0" smtClean="0"/>
              <a:t>Accounting Cycle</a:t>
            </a:r>
          </a:p>
        </p:txBody>
      </p:sp>
      <p:sp>
        <p:nvSpPr>
          <p:cNvPr id="15362" name="TextBox 11"/>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850C29CB-4A16-49DB-BA58-584370017263}" type="slidenum">
              <a:rPr lang="en-US" sz="1000"/>
              <a:pPr algn="r"/>
              <a:t>3</a:t>
            </a:fld>
            <a:endParaRPr lang="en-US" sz="1000"/>
          </a:p>
        </p:txBody>
      </p:sp>
      <p:pic>
        <p:nvPicPr>
          <p:cNvPr id="15363" name="Picture 2"/>
          <p:cNvPicPr>
            <a:picLocks noChangeAspect="1" noChangeArrowheads="1"/>
          </p:cNvPicPr>
          <p:nvPr/>
        </p:nvPicPr>
        <p:blipFill>
          <a:blip r:embed="rId3"/>
          <a:srcRect/>
          <a:stretch>
            <a:fillRect/>
          </a:stretch>
        </p:blipFill>
        <p:spPr bwMode="auto">
          <a:xfrm>
            <a:off x="1524000" y="1371600"/>
            <a:ext cx="5400675" cy="54864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8 utilities</a:t>
            </a:r>
          </a:p>
        </p:txBody>
      </p:sp>
      <p:sp>
        <p:nvSpPr>
          <p:cNvPr id="70658"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FD7FFCA1-DC2D-4D0F-B20B-4165E57F5773}" type="slidenum">
              <a:rPr lang="en-US" sz="1000"/>
              <a:pPr algn="r"/>
              <a:t>30</a:t>
            </a:fld>
            <a:endParaRPr lang="en-US" sz="1000"/>
          </a:p>
        </p:txBody>
      </p:sp>
      <p:sp>
        <p:nvSpPr>
          <p:cNvPr id="2" name="TextBox 1"/>
          <p:cNvSpPr txBox="1"/>
          <p:nvPr/>
        </p:nvSpPr>
        <p:spPr>
          <a:xfrm>
            <a:off x="457200" y="1600200"/>
            <a:ext cx="8305800" cy="22463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dirty="0"/>
              <a:t>Most organizations receive utility bills after using utility services such </a:t>
            </a:r>
            <a:r>
              <a:rPr lang="en-US" sz="2800" dirty="0"/>
              <a:t>as electricity</a:t>
            </a:r>
            <a:r>
              <a:rPr lang="en-US" sz="2800" dirty="0"/>
              <a:t>, natural gas, and telephone. Chipotle received a utility bill for $4,400 for </a:t>
            </a:r>
            <a:r>
              <a:rPr lang="en-US" sz="2800" dirty="0"/>
              <a:t>usage during </a:t>
            </a:r>
            <a:r>
              <a:rPr lang="en-US" sz="2800" dirty="0"/>
              <a:t>the quarter. The bill will be paid next quarter.</a:t>
            </a:r>
          </a:p>
        </p:txBody>
      </p:sp>
      <p:pic>
        <p:nvPicPr>
          <p:cNvPr id="70660" name="Picture 12" descr="C:\Users\jon\AppData\Local\Microsoft\Windows\Temporary Internet Files\Content.IE5\H5O3AC3E\MP900305821[1].jpg"/>
          <p:cNvPicPr>
            <a:picLocks noChangeAspect="1" noChangeArrowheads="1"/>
          </p:cNvPicPr>
          <p:nvPr/>
        </p:nvPicPr>
        <p:blipFill>
          <a:blip r:embed="rId3"/>
          <a:srcRect/>
          <a:stretch>
            <a:fillRect/>
          </a:stretch>
        </p:blipFill>
        <p:spPr bwMode="auto">
          <a:xfrm>
            <a:off x="1828800" y="4202113"/>
            <a:ext cx="1304925" cy="1828800"/>
          </a:xfrm>
          <a:prstGeom prst="rect">
            <a:avLst/>
          </a:prstGeom>
          <a:noFill/>
          <a:ln w="9525">
            <a:noFill/>
            <a:miter lim="800000"/>
            <a:headEnd/>
            <a:tailEnd/>
          </a:ln>
        </p:spPr>
      </p:pic>
      <p:pic>
        <p:nvPicPr>
          <p:cNvPr id="70661" name="Picture 13" descr="C:\Users\jon\AppData\Local\Microsoft\Windows\Temporary Internet Files\Content.IE5\03UAE0C4\MP900423011[1].jpg"/>
          <p:cNvPicPr>
            <a:picLocks noChangeAspect="1" noChangeArrowheads="1"/>
          </p:cNvPicPr>
          <p:nvPr/>
        </p:nvPicPr>
        <p:blipFill>
          <a:blip r:embed="rId4"/>
          <a:srcRect/>
          <a:stretch>
            <a:fillRect/>
          </a:stretch>
        </p:blipFill>
        <p:spPr bwMode="auto">
          <a:xfrm>
            <a:off x="5486400" y="4203700"/>
            <a:ext cx="1212850" cy="18256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8 utilities</a:t>
            </a:r>
          </a:p>
        </p:txBody>
      </p:sp>
      <p:sp>
        <p:nvSpPr>
          <p:cNvPr id="72706"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A62BDF48-1023-4774-B325-B66B6E7DCC8B}" type="slidenum">
              <a:rPr lang="en-US" sz="1000"/>
              <a:pPr algn="r"/>
              <a:t>31</a:t>
            </a:fld>
            <a:endParaRPr lang="en-US" sz="1000"/>
          </a:p>
        </p:txBody>
      </p:sp>
      <p:pic>
        <p:nvPicPr>
          <p:cNvPr id="72707" name="Picture 2"/>
          <p:cNvPicPr>
            <a:picLocks noChangeAspect="1" noChangeArrowheads="1"/>
          </p:cNvPicPr>
          <p:nvPr/>
        </p:nvPicPr>
        <p:blipFill>
          <a:blip r:embed="rId3"/>
          <a:srcRect/>
          <a:stretch>
            <a:fillRect/>
          </a:stretch>
        </p:blipFill>
        <p:spPr bwMode="auto">
          <a:xfrm>
            <a:off x="304800" y="1371600"/>
            <a:ext cx="8496300" cy="3276600"/>
          </a:xfrm>
          <a:prstGeom prst="rect">
            <a:avLst/>
          </a:prstGeom>
          <a:noFill/>
          <a:ln w="9525">
            <a:noFill/>
            <a:miter lim="800000"/>
            <a:headEnd/>
            <a:tailEnd/>
          </a:ln>
        </p:spPr>
      </p:pic>
      <p:pic>
        <p:nvPicPr>
          <p:cNvPr id="72708" name="Picture 3"/>
          <p:cNvPicPr>
            <a:picLocks noChangeAspect="1" noChangeArrowheads="1"/>
          </p:cNvPicPr>
          <p:nvPr/>
        </p:nvPicPr>
        <p:blipFill>
          <a:blip r:embed="rId4"/>
          <a:srcRect/>
          <a:stretch>
            <a:fillRect/>
          </a:stretch>
        </p:blipFill>
        <p:spPr bwMode="auto">
          <a:xfrm>
            <a:off x="228600" y="4648200"/>
            <a:ext cx="8575675" cy="1371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8 utilities</a:t>
            </a:r>
          </a:p>
        </p:txBody>
      </p:sp>
      <p:sp>
        <p:nvSpPr>
          <p:cNvPr id="74754"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ABD7858F-C24D-4694-8F60-888B79E9FD6E}" type="slidenum">
              <a:rPr lang="en-US" sz="1000"/>
              <a:pPr algn="r"/>
              <a:t>32</a:t>
            </a:fld>
            <a:endParaRPr lang="en-US" sz="1000"/>
          </a:p>
        </p:txBody>
      </p:sp>
      <p:pic>
        <p:nvPicPr>
          <p:cNvPr id="74755" name="Picture 2"/>
          <p:cNvPicPr>
            <a:picLocks noChangeAspect="1" noChangeArrowheads="1"/>
          </p:cNvPicPr>
          <p:nvPr/>
        </p:nvPicPr>
        <p:blipFill>
          <a:blip r:embed="rId3"/>
          <a:srcRect/>
          <a:stretch>
            <a:fillRect/>
          </a:stretch>
        </p:blipFill>
        <p:spPr bwMode="auto">
          <a:xfrm>
            <a:off x="0" y="1447800"/>
            <a:ext cx="8950325" cy="685800"/>
          </a:xfrm>
          <a:prstGeom prst="rect">
            <a:avLst/>
          </a:prstGeom>
          <a:noFill/>
          <a:ln w="9525">
            <a:noFill/>
            <a:miter lim="800000"/>
            <a:headEnd/>
            <a:tailEnd/>
          </a:ln>
        </p:spPr>
      </p:pic>
      <p:pic>
        <p:nvPicPr>
          <p:cNvPr id="27651" name="Picture 3"/>
          <p:cNvPicPr>
            <a:picLocks noChangeAspect="1" noChangeArrowheads="1"/>
          </p:cNvPicPr>
          <p:nvPr/>
        </p:nvPicPr>
        <p:blipFill>
          <a:blip r:embed="rId4"/>
          <a:srcRect/>
          <a:stretch>
            <a:fillRect/>
          </a:stretch>
        </p:blipFill>
        <p:spPr bwMode="auto">
          <a:xfrm>
            <a:off x="4733925" y="2098675"/>
            <a:ext cx="3376613" cy="4492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pic>
        <p:nvPicPr>
          <p:cNvPr id="8"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1295400" y="30480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9 income taxes</a:t>
            </a:r>
          </a:p>
        </p:txBody>
      </p:sp>
      <p:sp>
        <p:nvSpPr>
          <p:cNvPr id="76802"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A09F153-70F9-4F19-A65F-A10641AF1717}" type="slidenum">
              <a:rPr lang="en-US" sz="1000"/>
              <a:pPr algn="r"/>
              <a:t>33</a:t>
            </a:fld>
            <a:endParaRPr lang="en-US" sz="1000"/>
          </a:p>
        </p:txBody>
      </p:sp>
      <p:sp>
        <p:nvSpPr>
          <p:cNvPr id="2" name="TextBox 1"/>
          <p:cNvSpPr txBox="1"/>
          <p:nvPr/>
        </p:nvSpPr>
        <p:spPr>
          <a:xfrm>
            <a:off x="685800" y="1600200"/>
            <a:ext cx="7620000" cy="3108325"/>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2800" dirty="0"/>
              <a:t>The final adjusting entry is to record the accrual of income taxes </a:t>
            </a:r>
            <a:r>
              <a:rPr lang="en-US" sz="2800" dirty="0"/>
              <a:t>that will </a:t>
            </a:r>
            <a:r>
              <a:rPr lang="en-US" sz="2800" dirty="0"/>
              <a:t>be paid in the next quarter. This requires computing adjusted pretax income—the </a:t>
            </a:r>
            <a:r>
              <a:rPr lang="en-US" sz="2800" dirty="0"/>
              <a:t>balances in </a:t>
            </a:r>
            <a:r>
              <a:rPr lang="en-US" sz="2800" dirty="0"/>
              <a:t>the revenue and expense accounts from the unadjusted trial balance plus the effect of all </a:t>
            </a:r>
            <a:r>
              <a:rPr lang="en-US" sz="2800" dirty="0"/>
              <a:t>of the </a:t>
            </a:r>
            <a:r>
              <a:rPr lang="en-US" sz="2800" dirty="0"/>
              <a:t>other </a:t>
            </a:r>
            <a:r>
              <a:rPr lang="en-US" sz="2800" dirty="0"/>
              <a:t>adjustments.</a:t>
            </a:r>
            <a:endParaRPr lang="en-US" sz="2800" dirty="0"/>
          </a:p>
        </p:txBody>
      </p:sp>
      <p:pic>
        <p:nvPicPr>
          <p:cNvPr id="76804" name="Picture 2" descr="C:\Users\jon\AppData\Local\Microsoft\Windows\Temporary Internet Files\Content.IE5\2YT1NWL0\MM900395692[1].gif"/>
          <p:cNvPicPr>
            <a:picLocks noChangeAspect="1" noChangeArrowheads="1" noCrop="1"/>
          </p:cNvPicPr>
          <p:nvPr/>
        </p:nvPicPr>
        <p:blipFill>
          <a:blip r:embed="rId3"/>
          <a:srcRect/>
          <a:stretch>
            <a:fillRect/>
          </a:stretch>
        </p:blipFill>
        <p:spPr bwMode="auto">
          <a:xfrm>
            <a:off x="3452813" y="5029200"/>
            <a:ext cx="2109787" cy="1582738"/>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9 income taxes</a:t>
            </a:r>
          </a:p>
        </p:txBody>
      </p:sp>
      <p:sp>
        <p:nvSpPr>
          <p:cNvPr id="78850"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3FCE8E39-2F1B-4CA9-90AF-0634E15AB3BA}" type="slidenum">
              <a:rPr lang="en-US" sz="1000"/>
              <a:pPr algn="r"/>
              <a:t>34</a:t>
            </a:fld>
            <a:endParaRPr lang="en-US" sz="1000"/>
          </a:p>
        </p:txBody>
      </p:sp>
      <p:pic>
        <p:nvPicPr>
          <p:cNvPr id="78851" name="Picture 2"/>
          <p:cNvPicPr>
            <a:picLocks noChangeAspect="1" noChangeArrowheads="1"/>
          </p:cNvPicPr>
          <p:nvPr/>
        </p:nvPicPr>
        <p:blipFill>
          <a:blip r:embed="rId3"/>
          <a:srcRect/>
          <a:stretch>
            <a:fillRect/>
          </a:stretch>
        </p:blipFill>
        <p:spPr bwMode="auto">
          <a:xfrm>
            <a:off x="609600" y="1371600"/>
            <a:ext cx="8105775" cy="3657600"/>
          </a:xfrm>
          <a:prstGeom prst="rect">
            <a:avLst/>
          </a:prstGeom>
          <a:noFill/>
          <a:ln w="9525">
            <a:noFill/>
            <a:miter lim="800000"/>
            <a:headEnd/>
            <a:tailEnd/>
          </a:ln>
        </p:spPr>
      </p:pic>
      <p:sp>
        <p:nvSpPr>
          <p:cNvPr id="78852" name="TextBox 2"/>
          <p:cNvSpPr txBox="1">
            <a:spLocks noChangeArrowheads="1"/>
          </p:cNvSpPr>
          <p:nvPr/>
        </p:nvSpPr>
        <p:spPr bwMode="auto">
          <a:xfrm>
            <a:off x="990600" y="5410200"/>
            <a:ext cx="7239000" cy="830263"/>
          </a:xfrm>
          <a:prstGeom prst="rect">
            <a:avLst/>
          </a:prstGeom>
          <a:noFill/>
          <a:ln w="9525">
            <a:noFill/>
            <a:miter lim="800000"/>
            <a:headEnd/>
            <a:tailEnd/>
          </a:ln>
        </p:spPr>
        <p:txBody>
          <a:bodyPr>
            <a:spAutoFit/>
          </a:bodyPr>
          <a:lstStyle/>
          <a:p>
            <a:r>
              <a:rPr lang="en-US" sz="2400"/>
              <a:t>Chipotle estimated a tax rate of 38.9 percent for the quarter, with the taxes due to be paid next quarter.</a:t>
            </a:r>
          </a:p>
        </p:txBody>
      </p:sp>
    </p:spTree>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9 income taxes</a:t>
            </a:r>
          </a:p>
        </p:txBody>
      </p:sp>
      <p:sp>
        <p:nvSpPr>
          <p:cNvPr id="80898"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89E82AF5-91AC-406C-9D2A-17BCC93E061E}" type="slidenum">
              <a:rPr lang="en-US" sz="1000"/>
              <a:pPr algn="r"/>
              <a:t>35</a:t>
            </a:fld>
            <a:endParaRPr lang="en-US" sz="1000"/>
          </a:p>
        </p:txBody>
      </p:sp>
      <p:pic>
        <p:nvPicPr>
          <p:cNvPr id="80899" name="Picture 2"/>
          <p:cNvPicPr>
            <a:picLocks noChangeAspect="1" noChangeArrowheads="1"/>
          </p:cNvPicPr>
          <p:nvPr/>
        </p:nvPicPr>
        <p:blipFill>
          <a:blip r:embed="rId3"/>
          <a:srcRect/>
          <a:stretch>
            <a:fillRect/>
          </a:stretch>
        </p:blipFill>
        <p:spPr bwMode="auto">
          <a:xfrm>
            <a:off x="457200" y="1371600"/>
            <a:ext cx="8172450" cy="5240338"/>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p:txBody>
          <a:bodyPr/>
          <a:lstStyle/>
          <a:p>
            <a:pPr fontAlgn="auto">
              <a:spcAft>
                <a:spcPts val="0"/>
              </a:spcAft>
              <a:defRPr/>
            </a:pPr>
            <a:r>
              <a:rPr lang="en-US" sz="4000" dirty="0" smtClean="0"/>
              <a:t>Aje 9 income taxes</a:t>
            </a:r>
          </a:p>
        </p:txBody>
      </p:sp>
      <p:sp>
        <p:nvSpPr>
          <p:cNvPr id="82946"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C24FF2C3-2993-4A9E-8C9E-6BF1144605E0}" type="slidenum">
              <a:rPr lang="en-US" sz="1000"/>
              <a:pPr algn="r"/>
              <a:t>36</a:t>
            </a:fld>
            <a:endParaRPr lang="en-US" sz="1000"/>
          </a:p>
        </p:txBody>
      </p:sp>
      <p:pic>
        <p:nvPicPr>
          <p:cNvPr id="82947" name="Picture 2"/>
          <p:cNvPicPr>
            <a:picLocks noChangeAspect="1" noChangeArrowheads="1"/>
          </p:cNvPicPr>
          <p:nvPr/>
        </p:nvPicPr>
        <p:blipFill>
          <a:blip r:embed="rId3"/>
          <a:srcRect/>
          <a:stretch>
            <a:fillRect/>
          </a:stretch>
        </p:blipFill>
        <p:spPr bwMode="auto">
          <a:xfrm>
            <a:off x="228600" y="1371600"/>
            <a:ext cx="8359775" cy="990600"/>
          </a:xfrm>
          <a:prstGeom prst="rect">
            <a:avLst/>
          </a:prstGeom>
          <a:noFill/>
          <a:ln w="9525">
            <a:noFill/>
            <a:miter lim="800000"/>
            <a:headEnd/>
            <a:tailEnd/>
          </a:ln>
        </p:spPr>
      </p:pic>
      <p:pic>
        <p:nvPicPr>
          <p:cNvPr id="31747" name="Picture 3"/>
          <p:cNvPicPr>
            <a:picLocks noChangeAspect="1" noChangeArrowheads="1"/>
          </p:cNvPicPr>
          <p:nvPr/>
        </p:nvPicPr>
        <p:blipFill>
          <a:blip r:embed="rId4"/>
          <a:srcRect/>
          <a:stretch>
            <a:fillRect/>
          </a:stretch>
        </p:blipFill>
        <p:spPr bwMode="auto">
          <a:xfrm>
            <a:off x="4724400" y="2514600"/>
            <a:ext cx="2940050" cy="38687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pic>
        <p:nvPicPr>
          <p:cNvPr id="7" name="Picture 2" descr="C:\Users\jon\AppData\Local\Microsoft\Windows\Temporary Internet Files\Content.IE5\2YT1NWL0\MC900233033[1].wmf"/>
          <p:cNvPicPr>
            <a:picLocks noChangeAspect="1" noChangeArrowheads="1"/>
          </p:cNvPicPr>
          <p:nvPr/>
        </p:nvPicPr>
        <p:blipFill>
          <a:blip r:embed="rId5"/>
          <a:srcRect/>
          <a:stretch>
            <a:fillRect/>
          </a:stretch>
        </p:blipFill>
        <p:spPr bwMode="auto">
          <a:xfrm>
            <a:off x="1295400" y="3048000"/>
            <a:ext cx="2470150" cy="2487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3"/>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F4EFACDC-583B-4515-8F56-70B7010C4F47}" type="slidenum">
              <a:rPr lang="en-US" sz="1000"/>
              <a:pPr algn="r"/>
              <a:t>37</a:t>
            </a:fld>
            <a:endParaRPr lang="en-US" sz="1000"/>
          </a:p>
        </p:txBody>
      </p:sp>
      <p:pic>
        <p:nvPicPr>
          <p:cNvPr id="84994" name="Picture 2"/>
          <p:cNvPicPr>
            <a:picLocks noChangeAspect="1" noChangeArrowheads="1"/>
          </p:cNvPicPr>
          <p:nvPr/>
        </p:nvPicPr>
        <p:blipFill>
          <a:blip r:embed="rId3"/>
          <a:srcRect/>
          <a:stretch>
            <a:fillRect/>
          </a:stretch>
        </p:blipFill>
        <p:spPr bwMode="auto">
          <a:xfrm>
            <a:off x="76200" y="1371600"/>
            <a:ext cx="8815388" cy="5181600"/>
          </a:xfrm>
          <a:prstGeom prst="rect">
            <a:avLst/>
          </a:prstGeom>
          <a:noFill/>
          <a:ln w="9525">
            <a:noFill/>
            <a:miter lim="800000"/>
            <a:headEnd/>
            <a:tailEnd/>
          </a:ln>
        </p:spPr>
      </p:pic>
      <p:sp>
        <p:nvSpPr>
          <p:cNvPr id="3" name="Title 2"/>
          <p:cNvSpPr>
            <a:spLocks noGrp="1"/>
          </p:cNvSpPr>
          <p:nvPr>
            <p:ph type="title"/>
          </p:nvPr>
        </p:nvSpPr>
        <p:spPr/>
        <p:txBody>
          <a:bodyPr/>
          <a:lstStyle/>
          <a:p>
            <a:pPr fontAlgn="auto">
              <a:spcAft>
                <a:spcPts val="0"/>
              </a:spcAft>
              <a:defRPr/>
            </a:pPr>
            <a:r>
              <a:rPr lang="en-US" sz="4000" dirty="0" smtClean="0"/>
              <a:t>A question of ethics</a:t>
            </a:r>
            <a:endParaRPr lang="en-US" sz="4000" dirty="0"/>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fontAlgn="auto">
              <a:spcAft>
                <a:spcPts val="0"/>
              </a:spcAft>
              <a:defRPr/>
            </a:pPr>
            <a:r>
              <a:rPr lang="en-US" sz="4000" dirty="0" smtClean="0"/>
              <a:t>Preparing Financial Statements</a:t>
            </a:r>
          </a:p>
        </p:txBody>
      </p:sp>
      <p:pic>
        <p:nvPicPr>
          <p:cNvPr id="87042" name="Picture 6" descr="MCPE07106_0000[1]"/>
          <p:cNvPicPr>
            <a:picLocks noChangeAspect="1" noChangeArrowheads="1"/>
          </p:cNvPicPr>
          <p:nvPr/>
        </p:nvPicPr>
        <p:blipFill>
          <a:blip r:embed="rId3"/>
          <a:srcRect/>
          <a:stretch>
            <a:fillRect/>
          </a:stretch>
        </p:blipFill>
        <p:spPr bwMode="auto">
          <a:xfrm>
            <a:off x="7996238" y="5032375"/>
            <a:ext cx="625475" cy="1581150"/>
          </a:xfrm>
          <a:prstGeom prst="rect">
            <a:avLst/>
          </a:prstGeom>
          <a:noFill/>
          <a:ln w="9525">
            <a:noFill/>
            <a:miter lim="800000"/>
            <a:headEnd/>
            <a:tailEnd/>
          </a:ln>
        </p:spPr>
      </p:pic>
      <p:sp>
        <p:nvSpPr>
          <p:cNvPr id="87043"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656C92C4-E5E2-4C56-8044-D518CEDD4371}" type="slidenum">
              <a:rPr lang="en-US" sz="1000"/>
              <a:pPr algn="r"/>
              <a:t>38</a:t>
            </a:fld>
            <a:endParaRPr lang="en-US" sz="1000"/>
          </a:p>
        </p:txBody>
      </p:sp>
      <p:pic>
        <p:nvPicPr>
          <p:cNvPr id="87044" name="Picture 2"/>
          <p:cNvPicPr>
            <a:picLocks noChangeAspect="1" noChangeArrowheads="1"/>
          </p:cNvPicPr>
          <p:nvPr/>
        </p:nvPicPr>
        <p:blipFill>
          <a:blip r:embed="rId4"/>
          <a:srcRect/>
          <a:stretch>
            <a:fillRect/>
          </a:stretch>
        </p:blipFill>
        <p:spPr bwMode="auto">
          <a:xfrm>
            <a:off x="304800" y="1752600"/>
            <a:ext cx="8240713" cy="3124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2"/>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DA2B2A18-7AFF-4A68-8316-281E6C562670}" type="slidenum">
              <a:rPr lang="en-US" sz="1000"/>
              <a:pPr algn="r"/>
              <a:t>39</a:t>
            </a:fld>
            <a:endParaRPr lang="en-US" sz="1000"/>
          </a:p>
        </p:txBody>
      </p:sp>
      <p:sp>
        <p:nvSpPr>
          <p:cNvPr id="2" name="Title 1"/>
          <p:cNvSpPr>
            <a:spLocks noGrp="1"/>
          </p:cNvSpPr>
          <p:nvPr>
            <p:ph type="title"/>
          </p:nvPr>
        </p:nvSpPr>
        <p:spPr/>
        <p:txBody>
          <a:bodyPr/>
          <a:lstStyle/>
          <a:p>
            <a:pPr fontAlgn="auto">
              <a:spcAft>
                <a:spcPts val="0"/>
              </a:spcAft>
              <a:defRPr/>
            </a:pPr>
            <a:r>
              <a:rPr lang="en-US" sz="4000" dirty="0" smtClean="0"/>
              <a:t>Relationships of financials</a:t>
            </a:r>
            <a:endParaRPr lang="en-US" sz="4000" dirty="0"/>
          </a:p>
        </p:txBody>
      </p:sp>
      <p:pic>
        <p:nvPicPr>
          <p:cNvPr id="89091" name="Picture 2"/>
          <p:cNvPicPr>
            <a:picLocks noChangeAspect="1" noChangeArrowheads="1"/>
          </p:cNvPicPr>
          <p:nvPr/>
        </p:nvPicPr>
        <p:blipFill>
          <a:blip r:embed="rId3"/>
          <a:srcRect/>
          <a:stretch>
            <a:fillRect/>
          </a:stretch>
        </p:blipFill>
        <p:spPr bwMode="auto">
          <a:xfrm>
            <a:off x="76200" y="1600200"/>
            <a:ext cx="8915400" cy="2667000"/>
          </a:xfrm>
          <a:prstGeom prst="rect">
            <a:avLst/>
          </a:prstGeom>
          <a:noFill/>
          <a:ln w="9525">
            <a:noFill/>
            <a:miter lim="800000"/>
            <a:headEnd/>
            <a:tailEnd/>
          </a:ln>
        </p:spPr>
      </p:pic>
      <p:pic>
        <p:nvPicPr>
          <p:cNvPr id="34819" name="Picture 3" descr="C:\Users\jon\AppData\Local\Microsoft\Windows\Temporary Internet Files\Content.IE5\AH1O1YNZ\MP900422442[1].jpg"/>
          <p:cNvPicPr>
            <a:picLocks noChangeAspect="1" noChangeArrowheads="1"/>
          </p:cNvPicPr>
          <p:nvPr/>
        </p:nvPicPr>
        <p:blipFill>
          <a:blip r:embed="rId4"/>
          <a:srcRect/>
          <a:stretch>
            <a:fillRect/>
          </a:stretch>
        </p:blipFill>
        <p:spPr bwMode="auto">
          <a:xfrm>
            <a:off x="3352800" y="4800600"/>
            <a:ext cx="2362200" cy="1706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lang="en-US" sz="4000" dirty="0" smtClean="0"/>
              <a:t>Unadjusted Trial Balance</a:t>
            </a:r>
          </a:p>
        </p:txBody>
      </p:sp>
      <p:sp>
        <p:nvSpPr>
          <p:cNvPr id="63491" name="Rectangle 3"/>
          <p:cNvSpPr>
            <a:spLocks noGrp="1" noChangeArrowheads="1"/>
          </p:cNvSpPr>
          <p:nvPr>
            <p:ph type="body" idx="1"/>
          </p:nvPr>
        </p:nvSpPr>
        <p:spPr>
          <a:xfrm>
            <a:off x="304800" y="1676400"/>
            <a:ext cx="8382000" cy="3733800"/>
          </a:xfrm>
          <a:solidFill>
            <a:schemeClr val="folHlink"/>
          </a:solidFill>
          <a:ln>
            <a:solidFill>
              <a:schemeClr val="bg2"/>
            </a:solidFill>
          </a:ln>
          <a:effectLst>
            <a:outerShdw dist="71842" dir="2700000" algn="ctr" rotWithShape="0">
              <a:schemeClr val="tx1"/>
            </a:outerShdw>
          </a:effectLst>
        </p:spPr>
        <p:txBody>
          <a:bodyPr rtlCol="0">
            <a:normAutofit lnSpcReduction="10000"/>
          </a:bodyPr>
          <a:lstStyle/>
          <a:p>
            <a:pPr fontAlgn="auto">
              <a:buClr>
                <a:srgbClr val="FFFF00"/>
              </a:buClr>
              <a:buSzPct val="95000"/>
              <a:buFont typeface="Arial" pitchFamily="34" charset="0"/>
              <a:buNone/>
              <a:defRPr/>
            </a:pPr>
            <a:r>
              <a:rPr lang="en-US" sz="3600" dirty="0" smtClean="0">
                <a:solidFill>
                  <a:schemeClr val="bg1"/>
                </a:solidFill>
                <a:effectLst>
                  <a:outerShdw blurRad="38100" dist="38100" dir="2700000" algn="tl">
                    <a:srgbClr val="000000"/>
                  </a:outerShdw>
                </a:effectLst>
              </a:rPr>
              <a:t>A listing of individual accounts, usually in financial statement order.</a:t>
            </a:r>
          </a:p>
          <a:p>
            <a:pPr fontAlgn="auto">
              <a:buClr>
                <a:srgbClr val="FFFF00"/>
              </a:buClr>
              <a:buSzPct val="95000"/>
              <a:buFont typeface="Arial" pitchFamily="34" charset="0"/>
              <a:buNone/>
              <a:defRPr/>
            </a:pPr>
            <a:r>
              <a:rPr lang="en-US" sz="3600" dirty="0" smtClean="0">
                <a:solidFill>
                  <a:schemeClr val="bg1"/>
                </a:solidFill>
                <a:effectLst>
                  <a:outerShdw blurRad="38100" dist="38100" dir="2700000" algn="tl">
                    <a:srgbClr val="000000"/>
                  </a:outerShdw>
                </a:effectLst>
              </a:rPr>
              <a:t>Ending debit or credit balances are listed in two separate columns.</a:t>
            </a:r>
          </a:p>
          <a:p>
            <a:pPr fontAlgn="auto">
              <a:buClr>
                <a:srgbClr val="FFFF00"/>
              </a:buClr>
              <a:buSzPct val="95000"/>
              <a:buFont typeface="Arial" pitchFamily="34" charset="0"/>
              <a:buNone/>
              <a:defRPr/>
            </a:pPr>
            <a:r>
              <a:rPr lang="en-US" sz="3600" dirty="0" smtClean="0">
                <a:solidFill>
                  <a:schemeClr val="bg1"/>
                </a:solidFill>
                <a:effectLst>
                  <a:outerShdw blurRad="38100" dist="38100" dir="2700000" algn="tl">
                    <a:srgbClr val="000000"/>
                  </a:outerShdw>
                </a:effectLst>
              </a:rPr>
              <a:t>Total debit account balances </a:t>
            </a:r>
            <a:r>
              <a:rPr lang="en-US" sz="3600" i="1" dirty="0" smtClean="0">
                <a:solidFill>
                  <a:srgbClr val="FFFF00"/>
                </a:solidFill>
                <a:effectLst>
                  <a:outerShdw blurRad="38100" dist="38100" dir="2700000" algn="tl">
                    <a:srgbClr val="000000"/>
                  </a:outerShdw>
                </a:effectLst>
              </a:rPr>
              <a:t>should</a:t>
            </a:r>
            <a:r>
              <a:rPr lang="en-US" sz="3600" dirty="0" smtClean="0">
                <a:solidFill>
                  <a:srgbClr val="FFFF00"/>
                </a:solidFill>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equal total credit account balances. </a:t>
            </a:r>
          </a:p>
        </p:txBody>
      </p:sp>
      <p:sp>
        <p:nvSpPr>
          <p:cNvPr id="17411" name="TextBox 3"/>
          <p:cNvSpPr txBox="1">
            <a:spLocks noChangeArrowheads="1"/>
          </p:cNvSpPr>
          <p:nvPr/>
        </p:nvSpPr>
        <p:spPr bwMode="auto">
          <a:xfrm>
            <a:off x="7239000" y="6629400"/>
            <a:ext cx="1752600" cy="246063"/>
          </a:xfrm>
          <a:prstGeom prst="rect">
            <a:avLst/>
          </a:prstGeom>
          <a:noFill/>
          <a:ln w="9525">
            <a:noFill/>
            <a:miter lim="800000"/>
            <a:headEnd/>
            <a:tailEnd/>
          </a:ln>
        </p:spPr>
        <p:txBody>
          <a:bodyPr>
            <a:spAutoFit/>
          </a:bodyPr>
          <a:lstStyle/>
          <a:p>
            <a:pPr algn="r"/>
            <a:r>
              <a:rPr lang="en-US" sz="1000"/>
              <a:t>4-</a:t>
            </a:r>
            <a:fld id="{07BFD35E-B096-4FE6-82CE-EFE3762841C7}" type="slidenum">
              <a:rPr lang="en-US" sz="1000"/>
              <a:pPr algn="r"/>
              <a:t>4</a:t>
            </a:fld>
            <a:endParaRPr lang="en-US" sz="1000"/>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B6437A1-9250-4E43-8E77-BAA5F0BB0EAF}" type="slidenum">
              <a:rPr lang="en-US" sz="1000"/>
              <a:pPr algn="r"/>
              <a:t>40</a:t>
            </a:fld>
            <a:endParaRPr lang="en-US" sz="1000"/>
          </a:p>
        </p:txBody>
      </p:sp>
      <p:pic>
        <p:nvPicPr>
          <p:cNvPr id="91138" name="Picture 2"/>
          <p:cNvPicPr>
            <a:picLocks noChangeAspect="1" noChangeArrowheads="1"/>
          </p:cNvPicPr>
          <p:nvPr/>
        </p:nvPicPr>
        <p:blipFill>
          <a:blip r:embed="rId3"/>
          <a:srcRect/>
          <a:stretch>
            <a:fillRect/>
          </a:stretch>
        </p:blipFill>
        <p:spPr bwMode="auto">
          <a:xfrm>
            <a:off x="609600" y="1371600"/>
            <a:ext cx="8054975" cy="5362575"/>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4000" dirty="0" smtClean="0"/>
              <a:t>Adjusted Trial Balance</a:t>
            </a:r>
            <a:r>
              <a:rPr lang="en-US" dirty="0" smtClean="0"/>
              <a:t/>
            </a:r>
            <a:br>
              <a:rPr lang="en-US" dirty="0" smtClean="0"/>
            </a:br>
            <a:r>
              <a:rPr lang="en-US" sz="2400" dirty="0" smtClean="0"/>
              <a:t>(through liabilities)</a:t>
            </a:r>
            <a:endParaRPr lang="en-US" sz="2400"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76F66672-0448-4D9B-BDCA-59C7D96BCBE6}" type="slidenum">
              <a:rPr lang="en-US" sz="1000"/>
              <a:pPr algn="r"/>
              <a:t>41</a:t>
            </a:fld>
            <a:endParaRPr lang="en-US" sz="1000"/>
          </a:p>
        </p:txBody>
      </p:sp>
      <p:sp>
        <p:nvSpPr>
          <p:cNvPr id="2" name="Title 1"/>
          <p:cNvSpPr>
            <a:spLocks noGrp="1"/>
          </p:cNvSpPr>
          <p:nvPr>
            <p:ph type="title"/>
          </p:nvPr>
        </p:nvSpPr>
        <p:spPr/>
        <p:txBody>
          <a:bodyPr/>
          <a:lstStyle/>
          <a:p>
            <a:pPr fontAlgn="auto">
              <a:spcAft>
                <a:spcPts val="0"/>
              </a:spcAft>
              <a:defRPr/>
            </a:pPr>
            <a:r>
              <a:rPr lang="en-US" sz="4000" dirty="0" smtClean="0"/>
              <a:t>Adjusted Trial Balance</a:t>
            </a:r>
            <a:r>
              <a:rPr lang="en-US" dirty="0" smtClean="0"/>
              <a:t/>
            </a:r>
            <a:br>
              <a:rPr lang="en-US" dirty="0" smtClean="0"/>
            </a:br>
            <a:r>
              <a:rPr lang="en-US" sz="2400" dirty="0" smtClean="0"/>
              <a:t>(through stockholders’ equity and income)</a:t>
            </a:r>
            <a:endParaRPr lang="en-US" sz="2400" dirty="0"/>
          </a:p>
        </p:txBody>
      </p:sp>
      <p:pic>
        <p:nvPicPr>
          <p:cNvPr id="93187" name="Picture 2"/>
          <p:cNvPicPr>
            <a:picLocks noChangeAspect="1" noChangeArrowheads="1"/>
          </p:cNvPicPr>
          <p:nvPr/>
        </p:nvPicPr>
        <p:blipFill>
          <a:blip r:embed="rId3"/>
          <a:srcRect/>
          <a:stretch>
            <a:fillRect/>
          </a:stretch>
        </p:blipFill>
        <p:spPr bwMode="auto">
          <a:xfrm>
            <a:off x="609600" y="1524000"/>
            <a:ext cx="6330950" cy="5210175"/>
          </a:xfrm>
          <a:prstGeom prst="rect">
            <a:avLst/>
          </a:prstGeom>
          <a:noFill/>
          <a:ln w="9525">
            <a:noFill/>
            <a:miter lim="800000"/>
            <a:headEnd/>
            <a:tailEnd/>
          </a:ln>
        </p:spPr>
      </p:pic>
      <p:pic>
        <p:nvPicPr>
          <p:cNvPr id="93188" name="Picture 3" descr="C:\Users\jon\AppData\Local\Microsoft\Windows\Temporary Internet Files\Content.IE5\03UAE0C4\MC900441894[1].wmf"/>
          <p:cNvPicPr>
            <a:picLocks noChangeAspect="1" noChangeArrowheads="1"/>
          </p:cNvPicPr>
          <p:nvPr/>
        </p:nvPicPr>
        <p:blipFill>
          <a:blip r:embed="rId4"/>
          <a:srcRect/>
          <a:stretch>
            <a:fillRect/>
          </a:stretch>
        </p:blipFill>
        <p:spPr bwMode="auto">
          <a:xfrm>
            <a:off x="7010400" y="5943600"/>
            <a:ext cx="1096963" cy="747713"/>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fontAlgn="auto">
              <a:spcAft>
                <a:spcPts val="0"/>
              </a:spcAft>
              <a:defRPr/>
            </a:pPr>
            <a:r>
              <a:rPr lang="en-US" sz="4000" dirty="0" smtClean="0"/>
              <a:t>Income</a:t>
            </a:r>
            <a:br>
              <a:rPr lang="en-US" sz="4000" dirty="0" smtClean="0"/>
            </a:br>
            <a:r>
              <a:rPr lang="en-US" sz="4000" dirty="0" smtClean="0"/>
              <a:t>Statement</a:t>
            </a:r>
          </a:p>
        </p:txBody>
      </p:sp>
      <p:sp>
        <p:nvSpPr>
          <p:cNvPr id="33" name="TextBox 32"/>
          <p:cNvSpPr txBox="1"/>
          <p:nvPr/>
        </p:nvSpPr>
        <p:spPr>
          <a:xfrm>
            <a:off x="609600" y="1752600"/>
            <a:ext cx="3810000" cy="4154488"/>
          </a:xfrm>
          <a:prstGeom prst="rect">
            <a:avLst/>
          </a:prstGeom>
          <a:solidFill>
            <a:schemeClr val="accent4">
              <a:lumMod val="75000"/>
            </a:schemeClr>
          </a:solidFill>
          <a:ln w="28575">
            <a:solidFill>
              <a:schemeClr val="tx1">
                <a:lumMod val="75000"/>
                <a:lumOff val="2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a:solidFill>
                  <a:schemeClr val="bg1"/>
                </a:solidFill>
                <a:latin typeface="+mn-lt"/>
              </a:rPr>
              <a:t>This is the income statement drawn from the adjusted trial balance. Refer back to the adjusted trial balance and trace the income statement numbers forward. Notice that gains and losses are reported in the Other Items section of the statement.</a:t>
            </a:r>
          </a:p>
        </p:txBody>
      </p:sp>
      <p:sp>
        <p:nvSpPr>
          <p:cNvPr id="95235"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08CA311B-C197-4527-B736-9F04E6E852DC}" type="slidenum">
              <a:rPr lang="en-US" sz="1000"/>
              <a:pPr algn="r"/>
              <a:t>42</a:t>
            </a:fld>
            <a:endParaRPr lang="en-US" sz="1000"/>
          </a:p>
        </p:txBody>
      </p:sp>
      <p:pic>
        <p:nvPicPr>
          <p:cNvPr id="95236" name="Picture 4"/>
          <p:cNvPicPr>
            <a:picLocks noChangeAspect="1" noChangeArrowheads="1"/>
          </p:cNvPicPr>
          <p:nvPr/>
        </p:nvPicPr>
        <p:blipFill>
          <a:blip r:embed="rId3"/>
          <a:srcRect/>
          <a:stretch>
            <a:fillRect/>
          </a:stretch>
        </p:blipFill>
        <p:spPr bwMode="auto">
          <a:xfrm>
            <a:off x="5046663" y="674688"/>
            <a:ext cx="3889375" cy="5819775"/>
          </a:xfrm>
          <a:prstGeom prst="rect">
            <a:avLst/>
          </a:prstGeom>
          <a:noFill/>
          <a:ln w="9525">
            <a:solidFill>
              <a:schemeClr val="tx1"/>
            </a:solidFill>
            <a:miter lim="800000"/>
            <a:headEnd/>
            <a:tailEnd/>
          </a:ln>
        </p:spPr>
      </p:pic>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pPr fontAlgn="auto">
              <a:spcAft>
                <a:spcPts val="0"/>
              </a:spcAft>
              <a:defRPr/>
            </a:pPr>
            <a:r>
              <a:rPr lang="en-US" sz="4000" dirty="0" smtClean="0"/>
              <a:t>Earnings Per Share</a:t>
            </a:r>
          </a:p>
        </p:txBody>
      </p:sp>
      <p:sp>
        <p:nvSpPr>
          <p:cNvPr id="97282" name="TextBox 7"/>
          <p:cNvSpPr txBox="1">
            <a:spLocks noChangeArrowheads="1"/>
          </p:cNvSpPr>
          <p:nvPr/>
        </p:nvSpPr>
        <p:spPr bwMode="auto">
          <a:xfrm>
            <a:off x="381000" y="1676400"/>
            <a:ext cx="8382000" cy="1016000"/>
          </a:xfrm>
          <a:prstGeom prst="rect">
            <a:avLst/>
          </a:prstGeom>
          <a:noFill/>
          <a:ln w="9525">
            <a:noFill/>
            <a:miter lim="800000"/>
            <a:headEnd/>
            <a:tailEnd/>
          </a:ln>
        </p:spPr>
        <p:txBody>
          <a:bodyPr>
            <a:spAutoFit/>
          </a:bodyPr>
          <a:lstStyle/>
          <a:p>
            <a:pPr algn="ctr"/>
            <a:r>
              <a:rPr lang="en-US" sz="2000">
                <a:cs typeface="Arial" charset="0"/>
              </a:rPr>
              <a:t>You will note that the earnings (EPS) ratio is reported on the income statement. It is widely used in evaluating the operating performance and profitability of a company.</a:t>
            </a:r>
          </a:p>
        </p:txBody>
      </p:sp>
      <p:sp>
        <p:nvSpPr>
          <p:cNvPr id="14" name="Rounded Rectangle 13"/>
          <p:cNvSpPr/>
          <p:nvPr/>
        </p:nvSpPr>
        <p:spPr bwMode="auto">
          <a:xfrm>
            <a:off x="904875" y="3205163"/>
            <a:ext cx="7543800" cy="1524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5847" name="TextBox 8"/>
          <p:cNvSpPr txBox="1">
            <a:spLocks noChangeArrowheads="1"/>
          </p:cNvSpPr>
          <p:nvPr/>
        </p:nvSpPr>
        <p:spPr bwMode="auto">
          <a:xfrm>
            <a:off x="1038225" y="3348038"/>
            <a:ext cx="1095375" cy="923925"/>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dirty="0"/>
              <a:t>Earnings</a:t>
            </a:r>
          </a:p>
          <a:p>
            <a:pPr algn="ctr" eaLnBrk="1" fontAlgn="auto" hangingPunct="1">
              <a:spcBef>
                <a:spcPts val="0"/>
              </a:spcBef>
              <a:spcAft>
                <a:spcPts val="0"/>
              </a:spcAft>
              <a:defRPr/>
            </a:pPr>
            <a:r>
              <a:rPr lang="en-US" dirty="0"/>
              <a:t>Per</a:t>
            </a:r>
          </a:p>
          <a:p>
            <a:pPr algn="ctr" eaLnBrk="1" fontAlgn="auto" hangingPunct="1">
              <a:spcBef>
                <a:spcPts val="0"/>
              </a:spcBef>
              <a:spcAft>
                <a:spcPts val="0"/>
              </a:spcAft>
              <a:defRPr/>
            </a:pPr>
            <a:r>
              <a:rPr lang="en-US" dirty="0"/>
              <a:t>Share</a:t>
            </a:r>
          </a:p>
        </p:txBody>
      </p:sp>
      <p:sp>
        <p:nvSpPr>
          <p:cNvPr id="35848" name="TextBox 9"/>
          <p:cNvSpPr txBox="1">
            <a:spLocks noChangeArrowheads="1"/>
          </p:cNvSpPr>
          <p:nvPr/>
        </p:nvSpPr>
        <p:spPr bwMode="auto">
          <a:xfrm>
            <a:off x="2362200" y="3505200"/>
            <a:ext cx="5943600" cy="923925"/>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dirty="0"/>
              <a:t>Net Income</a:t>
            </a:r>
          </a:p>
          <a:p>
            <a:pPr algn="ctr" eaLnBrk="1" fontAlgn="auto" hangingPunct="1">
              <a:spcBef>
                <a:spcPts val="0"/>
              </a:spcBef>
              <a:spcAft>
                <a:spcPts val="0"/>
              </a:spcAft>
              <a:defRPr/>
            </a:pPr>
            <a:r>
              <a:rPr lang="en-US" dirty="0"/>
              <a:t>Average Number of Common Shares </a:t>
            </a:r>
            <a:r>
              <a:rPr lang="en-US" dirty="0" smtClean="0"/>
              <a:t>Outstanding** </a:t>
            </a:r>
            <a:endParaRPr lang="en-US" dirty="0"/>
          </a:p>
          <a:p>
            <a:pPr algn="ctr" eaLnBrk="1" fontAlgn="auto" hangingPunct="1">
              <a:spcBef>
                <a:spcPts val="0"/>
              </a:spcBef>
              <a:spcAft>
                <a:spcPts val="0"/>
              </a:spcAft>
              <a:defRPr/>
            </a:pPr>
            <a:r>
              <a:rPr lang="en-US" dirty="0"/>
              <a:t>during the Period</a:t>
            </a:r>
          </a:p>
        </p:txBody>
      </p:sp>
      <p:cxnSp>
        <p:nvCxnSpPr>
          <p:cNvPr id="12" name="Straight Connector 11"/>
          <p:cNvCxnSpPr/>
          <p:nvPr/>
        </p:nvCxnSpPr>
        <p:spPr bwMode="auto">
          <a:xfrm>
            <a:off x="2438400" y="3821113"/>
            <a:ext cx="5562600" cy="0"/>
          </a:xfrm>
          <a:prstGeom prst="line">
            <a:avLst/>
          </a:prstGeom>
          <a:ln/>
        </p:spPr>
        <p:style>
          <a:lnRef idx="1">
            <a:schemeClr val="accent1"/>
          </a:lnRef>
          <a:fillRef idx="2">
            <a:schemeClr val="accent1"/>
          </a:fillRef>
          <a:effectRef idx="1">
            <a:schemeClr val="accent1"/>
          </a:effectRef>
          <a:fontRef idx="minor">
            <a:schemeClr val="dk1"/>
          </a:fontRef>
        </p:style>
      </p:cxnSp>
      <p:sp>
        <p:nvSpPr>
          <p:cNvPr id="35850" name="TextBox 12"/>
          <p:cNvSpPr txBox="1">
            <a:spLocks noChangeArrowheads="1"/>
          </p:cNvSpPr>
          <p:nvPr/>
        </p:nvSpPr>
        <p:spPr bwMode="auto">
          <a:xfrm>
            <a:off x="1966913" y="3627438"/>
            <a:ext cx="319087" cy="369887"/>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US" dirty="0"/>
              <a:t>=</a:t>
            </a:r>
          </a:p>
        </p:txBody>
      </p:sp>
      <p:sp>
        <p:nvSpPr>
          <p:cNvPr id="97288" name="TextBox 10"/>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97F61B4-2931-4EEF-A494-0FC2311D305D}" type="slidenum">
              <a:rPr lang="en-US" sz="1000"/>
              <a:pPr algn="r"/>
              <a:t>43</a:t>
            </a:fld>
            <a:endParaRPr lang="en-US" sz="1000"/>
          </a:p>
        </p:txBody>
      </p:sp>
      <p:sp>
        <p:nvSpPr>
          <p:cNvPr id="97289" name="TextBox 1"/>
          <p:cNvSpPr txBox="1">
            <a:spLocks noChangeArrowheads="1"/>
          </p:cNvSpPr>
          <p:nvPr/>
        </p:nvSpPr>
        <p:spPr bwMode="auto">
          <a:xfrm flipH="1">
            <a:off x="1008063" y="4724400"/>
            <a:ext cx="6230937" cy="307975"/>
          </a:xfrm>
          <a:prstGeom prst="rect">
            <a:avLst/>
          </a:prstGeom>
          <a:noFill/>
          <a:ln w="9525">
            <a:noFill/>
            <a:miter lim="800000"/>
            <a:headEnd/>
            <a:tailEnd/>
          </a:ln>
        </p:spPr>
        <p:txBody>
          <a:bodyPr>
            <a:spAutoFit/>
          </a:bodyPr>
          <a:lstStyle/>
          <a:p>
            <a:r>
              <a:rPr lang="en-US" sz="1400"/>
              <a:t>**Outstanding shares are those that are currently held by the shareholders.</a:t>
            </a:r>
          </a:p>
        </p:txBody>
      </p:sp>
      <p:pic>
        <p:nvPicPr>
          <p:cNvPr id="38914" name="Picture 2" descr="C:\Users\jon\AppData\Local\Microsoft\Windows\Temporary Internet Files\Content.IE5\AH1O1YNZ\MP900341916[1].jpg"/>
          <p:cNvPicPr>
            <a:picLocks noChangeAspect="1" noChangeArrowheads="1"/>
          </p:cNvPicPr>
          <p:nvPr/>
        </p:nvPicPr>
        <p:blipFill>
          <a:blip r:embed="rId3"/>
          <a:srcRect/>
          <a:stretch>
            <a:fillRect/>
          </a:stretch>
        </p:blipFill>
        <p:spPr bwMode="auto">
          <a:xfrm>
            <a:off x="3709988" y="5476875"/>
            <a:ext cx="1724025" cy="1228725"/>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pPr fontAlgn="auto">
              <a:spcAft>
                <a:spcPts val="0"/>
              </a:spcAft>
              <a:defRPr/>
            </a:pPr>
            <a:r>
              <a:rPr lang="en-US" sz="4000" dirty="0" smtClean="0"/>
              <a:t>Earnings Per Share</a:t>
            </a:r>
          </a:p>
        </p:txBody>
      </p:sp>
      <p:sp>
        <p:nvSpPr>
          <p:cNvPr id="99330" name="TextBox 10"/>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1E5B3632-2496-4039-BFF2-CFAB653F0120}" type="slidenum">
              <a:rPr lang="en-US" sz="1000"/>
              <a:pPr algn="r"/>
              <a:t>44</a:t>
            </a:fld>
            <a:endParaRPr lang="en-US" sz="1000"/>
          </a:p>
        </p:txBody>
      </p:sp>
      <p:pic>
        <p:nvPicPr>
          <p:cNvPr id="99331" name="Picture 2"/>
          <p:cNvPicPr>
            <a:picLocks noChangeAspect="1" noChangeArrowheads="1"/>
          </p:cNvPicPr>
          <p:nvPr/>
        </p:nvPicPr>
        <p:blipFill>
          <a:blip r:embed="rId3"/>
          <a:srcRect/>
          <a:stretch>
            <a:fillRect/>
          </a:stretch>
        </p:blipFill>
        <p:spPr bwMode="auto">
          <a:xfrm>
            <a:off x="152400" y="1752600"/>
            <a:ext cx="8697913" cy="3581400"/>
          </a:xfrm>
          <a:prstGeom prst="rect">
            <a:avLst/>
          </a:prstGeom>
          <a:noFill/>
          <a:ln w="9525">
            <a:noFill/>
            <a:miter lim="800000"/>
            <a:headEnd/>
            <a:tailEnd/>
          </a:ln>
        </p:spPr>
      </p:pic>
      <p:pic>
        <p:nvPicPr>
          <p:cNvPr id="13" name="Picture 2" descr="C:\Users\jon\AppData\Local\Microsoft\Windows\Temporary Internet Files\Content.IE5\AH1O1YNZ\MP900341916[1].jpg"/>
          <p:cNvPicPr>
            <a:picLocks noChangeAspect="1" noChangeArrowheads="1"/>
          </p:cNvPicPr>
          <p:nvPr/>
        </p:nvPicPr>
        <p:blipFill>
          <a:blip r:embed="rId4"/>
          <a:srcRect/>
          <a:stretch>
            <a:fillRect/>
          </a:stretch>
        </p:blipFill>
        <p:spPr bwMode="auto">
          <a:xfrm>
            <a:off x="3709988" y="5476875"/>
            <a:ext cx="1724025" cy="1228725"/>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pPr fontAlgn="auto">
              <a:spcAft>
                <a:spcPts val="0"/>
              </a:spcAft>
              <a:defRPr/>
            </a:pPr>
            <a:r>
              <a:rPr lang="en-US" sz="4000" dirty="0" smtClean="0"/>
              <a:t>Statement of Stockholders’ Equity</a:t>
            </a:r>
          </a:p>
        </p:txBody>
      </p:sp>
      <p:sp>
        <p:nvSpPr>
          <p:cNvPr id="101378" name="TextBox 10"/>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A9798298-409E-47EC-93DF-C27C48C3C0BB}" type="slidenum">
              <a:rPr lang="en-US" sz="1000"/>
              <a:pPr algn="r"/>
              <a:t>45</a:t>
            </a:fld>
            <a:endParaRPr lang="en-US" sz="1000"/>
          </a:p>
        </p:txBody>
      </p:sp>
      <p:pic>
        <p:nvPicPr>
          <p:cNvPr id="40962" name="Picture 2"/>
          <p:cNvPicPr>
            <a:picLocks noChangeAspect="1" noChangeArrowheads="1"/>
          </p:cNvPicPr>
          <p:nvPr/>
        </p:nvPicPr>
        <p:blipFill>
          <a:blip r:embed="rId3"/>
          <a:srcRect/>
          <a:stretch>
            <a:fillRect/>
          </a:stretch>
        </p:blipFill>
        <p:spPr bwMode="auto">
          <a:xfrm>
            <a:off x="563563" y="3200400"/>
            <a:ext cx="7921625" cy="35639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extLst>
        </p:spPr>
      </p:pic>
      <p:sp>
        <p:nvSpPr>
          <p:cNvPr id="2" name="TextBox 1"/>
          <p:cNvSpPr txBox="1"/>
          <p:nvPr/>
        </p:nvSpPr>
        <p:spPr>
          <a:xfrm>
            <a:off x="511175" y="1447800"/>
            <a:ext cx="8077200" cy="1631950"/>
          </a:xfrm>
          <a:prstGeom prst="rect">
            <a:avLst/>
          </a:prstGeom>
          <a:ln w="28575">
            <a:solidFill>
              <a:schemeClr val="accent3">
                <a:lumMod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000" dirty="0"/>
              <a:t>The final total from the income </a:t>
            </a:r>
            <a:r>
              <a:rPr lang="en-US" sz="2000" dirty="0"/>
              <a:t>statement, net </a:t>
            </a:r>
            <a:r>
              <a:rPr lang="en-US" sz="2000" dirty="0"/>
              <a:t>income, is carried forward to the Retained </a:t>
            </a:r>
            <a:r>
              <a:rPr lang="en-US" sz="2000" dirty="0"/>
              <a:t>Earnings column </a:t>
            </a:r>
            <a:r>
              <a:rPr lang="en-US" sz="2000" dirty="0"/>
              <a:t>of the statement of stockholders’ equity. To this, the additional elements of </a:t>
            </a:r>
            <a:r>
              <a:rPr lang="en-US" sz="2000" dirty="0"/>
              <a:t>the statement </a:t>
            </a:r>
            <a:r>
              <a:rPr lang="en-US" sz="2000" dirty="0"/>
              <a:t>are added. Dividends declared and an additional stock issuance </a:t>
            </a:r>
            <a:r>
              <a:rPr lang="en-US" sz="2000" dirty="0"/>
              <a:t>are </a:t>
            </a:r>
            <a:r>
              <a:rPr lang="en-US" sz="2000" dirty="0"/>
              <a:t>also included in the statement:</a:t>
            </a:r>
          </a:p>
        </p:txBody>
      </p:sp>
      <p:sp>
        <p:nvSpPr>
          <p:cNvPr id="3" name="Oval 2"/>
          <p:cNvSpPr/>
          <p:nvPr/>
        </p:nvSpPr>
        <p:spPr>
          <a:xfrm>
            <a:off x="6188075" y="5786438"/>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5"/>
          <p:cNvSpPr>
            <a:spLocks noChangeArrowheads="1"/>
          </p:cNvSpPr>
          <p:nvPr/>
        </p:nvSpPr>
        <p:spPr bwMode="auto">
          <a:xfrm>
            <a:off x="4953000" y="4648200"/>
            <a:ext cx="1066800" cy="381000"/>
          </a:xfrm>
          <a:prstGeom prst="rect">
            <a:avLst/>
          </a:prstGeom>
          <a:noFill/>
          <a:ln w="9525">
            <a:noFill/>
            <a:miter lim="800000"/>
            <a:headEnd/>
            <a:tailEnd/>
          </a:ln>
        </p:spPr>
        <p:txBody>
          <a:bodyPr wrap="none" anchor="ctr"/>
          <a:lstStyle/>
          <a:p>
            <a:endParaRPr lang="en-US"/>
          </a:p>
        </p:txBody>
      </p:sp>
      <p:sp>
        <p:nvSpPr>
          <p:cNvPr id="103426" name="TextBox 3"/>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EA7BE753-E07A-4A86-8476-481275B6D515}" type="slidenum">
              <a:rPr lang="en-US" sz="1000"/>
              <a:pPr algn="r"/>
              <a:t>46</a:t>
            </a:fld>
            <a:endParaRPr lang="en-US" sz="1000"/>
          </a:p>
        </p:txBody>
      </p:sp>
      <p:pic>
        <p:nvPicPr>
          <p:cNvPr id="41986" name="Picture 2"/>
          <p:cNvPicPr>
            <a:picLocks noChangeAspect="1" noChangeArrowheads="1"/>
          </p:cNvPicPr>
          <p:nvPr/>
        </p:nvPicPr>
        <p:blipFill>
          <a:blip r:embed="rId3"/>
          <a:srcRect/>
          <a:stretch>
            <a:fillRect/>
          </a:stretch>
        </p:blipFill>
        <p:spPr bwMode="auto">
          <a:xfrm>
            <a:off x="685800" y="1466850"/>
            <a:ext cx="7766050" cy="501015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extLst>
        </p:spPr>
      </p:pic>
      <p:sp>
        <p:nvSpPr>
          <p:cNvPr id="2" name="Title 1"/>
          <p:cNvSpPr>
            <a:spLocks noGrp="1"/>
          </p:cNvSpPr>
          <p:nvPr>
            <p:ph type="title"/>
          </p:nvPr>
        </p:nvSpPr>
        <p:spPr/>
        <p:txBody>
          <a:bodyPr/>
          <a:lstStyle/>
          <a:p>
            <a:pPr fontAlgn="auto">
              <a:spcAft>
                <a:spcPts val="0"/>
              </a:spcAft>
              <a:defRPr/>
            </a:pPr>
            <a:r>
              <a:rPr lang="en-US" sz="4000" dirty="0" smtClean="0"/>
              <a:t>Balance Sheet</a:t>
            </a:r>
            <a:r>
              <a:rPr lang="en-US" dirty="0" smtClean="0"/>
              <a:t/>
            </a:r>
            <a:br>
              <a:rPr lang="en-US" dirty="0" smtClean="0"/>
            </a:br>
            <a:r>
              <a:rPr lang="en-US" sz="2000" dirty="0" smtClean="0"/>
              <a:t>(through total assets)</a:t>
            </a:r>
            <a:endParaRPr lang="en-US" sz="2000" dirty="0"/>
          </a:p>
        </p:txBody>
      </p:sp>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5"/>
          <p:cNvSpPr>
            <a:spLocks noChangeArrowheads="1"/>
          </p:cNvSpPr>
          <p:nvPr/>
        </p:nvSpPr>
        <p:spPr bwMode="auto">
          <a:xfrm>
            <a:off x="4953000" y="4648200"/>
            <a:ext cx="1066800" cy="381000"/>
          </a:xfrm>
          <a:prstGeom prst="rect">
            <a:avLst/>
          </a:prstGeom>
          <a:noFill/>
          <a:ln w="9525">
            <a:noFill/>
            <a:miter lim="800000"/>
            <a:headEnd/>
            <a:tailEnd/>
          </a:ln>
        </p:spPr>
        <p:txBody>
          <a:bodyPr wrap="none" anchor="ctr"/>
          <a:lstStyle/>
          <a:p>
            <a:endParaRPr lang="en-US"/>
          </a:p>
        </p:txBody>
      </p:sp>
      <p:sp>
        <p:nvSpPr>
          <p:cNvPr id="105474" name="TextBox 3"/>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0237C9C4-F548-42BC-B0B4-C9F9535D8C78}" type="slidenum">
              <a:rPr lang="en-US" sz="1000"/>
              <a:pPr algn="r"/>
              <a:t>47</a:t>
            </a:fld>
            <a:endParaRPr lang="en-US" sz="1000"/>
          </a:p>
        </p:txBody>
      </p:sp>
      <p:sp>
        <p:nvSpPr>
          <p:cNvPr id="2" name="Title 1"/>
          <p:cNvSpPr>
            <a:spLocks noGrp="1"/>
          </p:cNvSpPr>
          <p:nvPr>
            <p:ph type="title"/>
          </p:nvPr>
        </p:nvSpPr>
        <p:spPr/>
        <p:txBody>
          <a:bodyPr/>
          <a:lstStyle/>
          <a:p>
            <a:pPr fontAlgn="auto">
              <a:spcAft>
                <a:spcPts val="0"/>
              </a:spcAft>
              <a:defRPr/>
            </a:pPr>
            <a:r>
              <a:rPr lang="en-US" sz="4000" dirty="0" smtClean="0"/>
              <a:t>Balance Sheet</a:t>
            </a:r>
            <a:r>
              <a:rPr lang="en-US" dirty="0" smtClean="0"/>
              <a:t/>
            </a:r>
            <a:br>
              <a:rPr lang="en-US" dirty="0" smtClean="0"/>
            </a:br>
            <a:r>
              <a:rPr lang="en-US" sz="2000" dirty="0" smtClean="0"/>
              <a:t>(through total liabilities and stockholders’ equity)</a:t>
            </a:r>
            <a:endParaRPr lang="en-US" sz="2000" dirty="0"/>
          </a:p>
        </p:txBody>
      </p:sp>
      <p:pic>
        <p:nvPicPr>
          <p:cNvPr id="44034" name="Picture 2"/>
          <p:cNvPicPr>
            <a:picLocks noChangeAspect="1" noChangeArrowheads="1"/>
          </p:cNvPicPr>
          <p:nvPr/>
        </p:nvPicPr>
        <p:blipFill>
          <a:blip r:embed="rId3"/>
          <a:srcRect/>
          <a:stretch>
            <a:fillRect/>
          </a:stretch>
        </p:blipFill>
        <p:spPr bwMode="auto">
          <a:xfrm>
            <a:off x="533400" y="1447800"/>
            <a:ext cx="8151813" cy="45720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p:txBody>
          <a:bodyPr/>
          <a:lstStyle/>
          <a:p>
            <a:pPr fontAlgn="auto">
              <a:spcAft>
                <a:spcPts val="0"/>
              </a:spcAft>
              <a:defRPr/>
            </a:pPr>
            <a:r>
              <a:rPr lang="en-US" sz="4000" dirty="0" smtClean="0"/>
              <a:t>Focus on Cash Flows</a:t>
            </a:r>
          </a:p>
        </p:txBody>
      </p:sp>
      <p:sp>
        <p:nvSpPr>
          <p:cNvPr id="107522"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31FD0560-D111-4784-9D34-9A86A044137E}" type="slidenum">
              <a:rPr lang="en-US" sz="1000"/>
              <a:pPr algn="r"/>
              <a:t>48</a:t>
            </a:fld>
            <a:endParaRPr lang="en-US" sz="1000"/>
          </a:p>
        </p:txBody>
      </p:sp>
      <p:sp>
        <p:nvSpPr>
          <p:cNvPr id="2" name="TextBox 1"/>
          <p:cNvSpPr txBox="1"/>
          <p:nvPr/>
        </p:nvSpPr>
        <p:spPr>
          <a:xfrm>
            <a:off x="533400" y="1371600"/>
            <a:ext cx="8153400" cy="4832350"/>
          </a:xfrm>
          <a:prstGeom prst="rect">
            <a:avLst/>
          </a:prstGeom>
          <a:solidFill>
            <a:schemeClr val="accent2">
              <a:lumMod val="50000"/>
            </a:schemeClr>
          </a:solidFill>
          <a:ln w="28575">
            <a:solidFill>
              <a:schemeClr val="accent2">
                <a:lumMod val="20000"/>
                <a:lumOff val="80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200" dirty="0">
                <a:solidFill>
                  <a:schemeClr val="bg1"/>
                </a:solidFill>
                <a:effectLst>
                  <a:outerShdw blurRad="38100" dist="38100" dir="2700000" algn="tl">
                    <a:srgbClr val="000000">
                      <a:alpha val="43137"/>
                    </a:srgbClr>
                  </a:outerShdw>
                </a:effectLst>
                <a:latin typeface="+mn-lt"/>
              </a:rPr>
              <a:t>As presented in the previous chapters, the statement of cash flows explains the difference between </a:t>
            </a:r>
            <a:r>
              <a:rPr lang="en-US" sz="2200" dirty="0">
                <a:solidFill>
                  <a:schemeClr val="bg1"/>
                </a:solidFill>
                <a:effectLst>
                  <a:outerShdw blurRad="38100" dist="38100" dir="2700000" algn="tl">
                    <a:srgbClr val="000000">
                      <a:alpha val="43137"/>
                    </a:srgbClr>
                  </a:outerShdw>
                </a:effectLst>
                <a:latin typeface="+mn-lt"/>
              </a:rPr>
              <a:t>the ending </a:t>
            </a:r>
            <a:r>
              <a:rPr lang="en-US" sz="2200" dirty="0">
                <a:solidFill>
                  <a:schemeClr val="bg1"/>
                </a:solidFill>
                <a:effectLst>
                  <a:outerShdw blurRad="38100" dist="38100" dir="2700000" algn="tl">
                    <a:srgbClr val="000000">
                      <a:alpha val="43137"/>
                    </a:srgbClr>
                  </a:outerShdw>
                </a:effectLst>
                <a:latin typeface="+mn-lt"/>
              </a:rPr>
              <a:t>and beginning balances in the Cash </a:t>
            </a:r>
            <a:r>
              <a:rPr lang="en-US" sz="2200" dirty="0">
                <a:solidFill>
                  <a:schemeClr val="bg1"/>
                </a:solidFill>
                <a:effectLst>
                  <a:outerShdw blurRad="38100" dist="38100" dir="2700000" algn="tl">
                    <a:srgbClr val="000000">
                      <a:alpha val="43137"/>
                    </a:srgbClr>
                  </a:outerShdw>
                </a:effectLst>
                <a:latin typeface="+mn-lt"/>
              </a:rPr>
              <a:t>Account </a:t>
            </a:r>
            <a:r>
              <a:rPr lang="en-US" sz="2200" dirty="0">
                <a:solidFill>
                  <a:schemeClr val="bg1"/>
                </a:solidFill>
                <a:effectLst>
                  <a:outerShdw blurRad="38100" dist="38100" dir="2700000" algn="tl">
                    <a:srgbClr val="000000">
                      <a:alpha val="43137"/>
                    </a:srgbClr>
                  </a:outerShdw>
                </a:effectLst>
                <a:latin typeface="+mn-lt"/>
              </a:rPr>
              <a:t>on the balance sheet during the accounting period</a:t>
            </a:r>
            <a:r>
              <a:rPr lang="en-US" sz="2200" dirty="0">
                <a:solidFill>
                  <a:schemeClr val="bg1"/>
                </a:solidFill>
                <a:effectLst>
                  <a:outerShdw blurRad="38100" dist="38100" dir="2700000" algn="tl">
                    <a:srgbClr val="000000">
                      <a:alpha val="43137"/>
                    </a:srgbClr>
                  </a:outerShdw>
                </a:effectLst>
                <a:latin typeface="+mn-lt"/>
              </a:rPr>
              <a:t>. Put </a:t>
            </a:r>
            <a:r>
              <a:rPr lang="en-US" sz="2200" dirty="0">
                <a:solidFill>
                  <a:schemeClr val="bg1"/>
                </a:solidFill>
                <a:effectLst>
                  <a:outerShdw blurRad="38100" dist="38100" dir="2700000" algn="tl">
                    <a:srgbClr val="000000">
                      <a:alpha val="43137"/>
                    </a:srgbClr>
                  </a:outerShdw>
                </a:effectLst>
                <a:latin typeface="+mn-lt"/>
              </a:rPr>
              <a:t>simply, the cash flow statement is a categorized list of all transactions of the period that affected </a:t>
            </a:r>
            <a:r>
              <a:rPr lang="en-US" sz="2200" dirty="0">
                <a:solidFill>
                  <a:schemeClr val="bg1"/>
                </a:solidFill>
                <a:effectLst>
                  <a:outerShdw blurRad="38100" dist="38100" dir="2700000" algn="tl">
                    <a:srgbClr val="000000">
                      <a:alpha val="43137"/>
                    </a:srgbClr>
                  </a:outerShdw>
                </a:effectLst>
                <a:latin typeface="+mn-lt"/>
              </a:rPr>
              <a:t>the Cash </a:t>
            </a:r>
            <a:r>
              <a:rPr lang="en-US" sz="2200" dirty="0">
                <a:solidFill>
                  <a:schemeClr val="bg1"/>
                </a:solidFill>
                <a:effectLst>
                  <a:outerShdw blurRad="38100" dist="38100" dir="2700000" algn="tl">
                    <a:srgbClr val="000000">
                      <a:alpha val="43137"/>
                    </a:srgbClr>
                  </a:outerShdw>
                </a:effectLst>
                <a:latin typeface="+mn-lt"/>
              </a:rPr>
              <a:t>account. The three categories are operating, investing, and financing activities. Since no </a:t>
            </a:r>
            <a:r>
              <a:rPr lang="en-US" sz="2200" dirty="0">
                <a:solidFill>
                  <a:schemeClr val="bg1"/>
                </a:solidFill>
                <a:effectLst>
                  <a:outerShdw blurRad="38100" dist="38100" dir="2700000" algn="tl">
                    <a:srgbClr val="000000">
                      <a:alpha val="43137"/>
                    </a:srgbClr>
                  </a:outerShdw>
                </a:effectLst>
                <a:latin typeface="+mn-lt"/>
              </a:rPr>
              <a:t>adjustments made </a:t>
            </a:r>
            <a:r>
              <a:rPr lang="en-US" sz="2200" dirty="0">
                <a:solidFill>
                  <a:schemeClr val="bg1"/>
                </a:solidFill>
                <a:effectLst>
                  <a:outerShdw blurRad="38100" dist="38100" dir="2700000" algn="tl">
                    <a:srgbClr val="000000">
                      <a:alpha val="43137"/>
                    </a:srgbClr>
                  </a:outerShdw>
                </a:effectLst>
                <a:latin typeface="+mn-lt"/>
              </a:rPr>
              <a:t>in this chapter affected cash, the cash flow categories identified on the Cash </a:t>
            </a:r>
            <a:r>
              <a:rPr lang="en-US" sz="2200" dirty="0">
                <a:solidFill>
                  <a:schemeClr val="bg1"/>
                </a:solidFill>
                <a:effectLst>
                  <a:outerShdw blurRad="38100" dist="38100" dir="2700000" algn="tl">
                    <a:srgbClr val="000000">
                      <a:alpha val="43137"/>
                    </a:srgbClr>
                  </a:outerShdw>
                </a:effectLst>
                <a:latin typeface="+mn-lt"/>
              </a:rPr>
              <a:t>T-account at </a:t>
            </a:r>
            <a:r>
              <a:rPr lang="en-US" sz="2200" dirty="0">
                <a:solidFill>
                  <a:schemeClr val="bg1"/>
                </a:solidFill>
                <a:effectLst>
                  <a:outerShdw blurRad="38100" dist="38100" dir="2700000" algn="tl">
                    <a:srgbClr val="000000">
                      <a:alpha val="43137"/>
                    </a:srgbClr>
                  </a:outerShdw>
                </a:effectLst>
                <a:latin typeface="+mn-lt"/>
              </a:rPr>
              <a:t>the end of Chapter 3 remain the same</a:t>
            </a:r>
            <a:r>
              <a:rPr lang="en-US" sz="2200" dirty="0">
                <a:solidFill>
                  <a:schemeClr val="bg1"/>
                </a:solidFill>
                <a:effectLst>
                  <a:outerShdw blurRad="38100" dist="38100" dir="2700000" algn="tl">
                    <a:srgbClr val="000000">
                      <a:alpha val="43137"/>
                    </a:srgbClr>
                  </a:outerShdw>
                </a:effectLst>
                <a:latin typeface="+mn-lt"/>
              </a:rPr>
              <a:t>. Many </a:t>
            </a:r>
            <a:r>
              <a:rPr lang="en-US" sz="2200" dirty="0">
                <a:solidFill>
                  <a:schemeClr val="bg1"/>
                </a:solidFill>
                <a:effectLst>
                  <a:outerShdw blurRad="38100" dist="38100" dir="2700000" algn="tl">
                    <a:srgbClr val="000000">
                      <a:alpha val="43137"/>
                    </a:srgbClr>
                  </a:outerShdw>
                </a:effectLst>
                <a:latin typeface="+mn-lt"/>
              </a:rPr>
              <a:t>standard financial analysis texts warn analysts to look for unusual deferrals and accruals </a:t>
            </a:r>
            <a:r>
              <a:rPr lang="en-US" sz="2200" dirty="0">
                <a:solidFill>
                  <a:schemeClr val="bg1"/>
                </a:solidFill>
                <a:effectLst>
                  <a:outerShdw blurRad="38100" dist="38100" dir="2700000" algn="tl">
                    <a:srgbClr val="000000">
                      <a:alpha val="43137"/>
                    </a:srgbClr>
                  </a:outerShdw>
                </a:effectLst>
                <a:latin typeface="+mn-lt"/>
              </a:rPr>
              <a:t>when they </a:t>
            </a:r>
            <a:r>
              <a:rPr lang="en-US" sz="2200" dirty="0">
                <a:solidFill>
                  <a:schemeClr val="bg1"/>
                </a:solidFill>
                <a:effectLst>
                  <a:outerShdw blurRad="38100" dist="38100" dir="2700000" algn="tl">
                    <a:srgbClr val="000000">
                      <a:alpha val="43137"/>
                    </a:srgbClr>
                  </a:outerShdw>
                </a:effectLst>
                <a:latin typeface="+mn-lt"/>
              </a:rPr>
              <a:t>attempt to predict future periods’ earnings. They often suggest that wide disparities between </a:t>
            </a:r>
            <a:r>
              <a:rPr lang="en-US" sz="2200" dirty="0">
                <a:solidFill>
                  <a:schemeClr val="bg1"/>
                </a:solidFill>
                <a:effectLst>
                  <a:outerShdw blurRad="38100" dist="38100" dir="2700000" algn="tl">
                    <a:srgbClr val="000000">
                      <a:alpha val="43137"/>
                    </a:srgbClr>
                  </a:outerShdw>
                </a:effectLst>
                <a:latin typeface="+mn-lt"/>
              </a:rPr>
              <a:t>net </a:t>
            </a:r>
            <a:r>
              <a:rPr lang="en-US" sz="2200" dirty="0">
                <a:solidFill>
                  <a:schemeClr val="bg1"/>
                </a:solidFill>
                <a:effectLst>
                  <a:outerShdw blurRad="38100" dist="38100" dir="2700000" algn="tl">
                    <a:srgbClr val="000000">
                      <a:alpha val="43137"/>
                    </a:srgbClr>
                  </a:outerShdw>
                </a:effectLst>
                <a:latin typeface="+mn-lt"/>
              </a:rPr>
              <a:t>income and cash flow from operations are a useful warning sign.</a:t>
            </a:r>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lang="en-US" sz="4000" dirty="0" smtClean="0"/>
              <a:t>Focus on Cash Flows</a:t>
            </a:r>
          </a:p>
        </p:txBody>
      </p:sp>
      <p:sp>
        <p:nvSpPr>
          <p:cNvPr id="4" name="Round Same Side Corner Rectangle 3"/>
          <p:cNvSpPr>
            <a:spLocks noChangeArrowheads="1"/>
          </p:cNvSpPr>
          <p:nvPr/>
        </p:nvSpPr>
        <p:spPr bwMode="auto">
          <a:xfrm>
            <a:off x="838200" y="1676400"/>
            <a:ext cx="7696200" cy="2743200"/>
          </a:xfrm>
          <a:custGeom>
            <a:avLst/>
            <a:gdLst>
              <a:gd name="T0" fmla="*/ 7696200 w 7696200"/>
              <a:gd name="T1" fmla="*/ 1371600 h 2743200"/>
              <a:gd name="T2" fmla="*/ 3848100 w 7696200"/>
              <a:gd name="T3" fmla="*/ 2743200 h 2743200"/>
              <a:gd name="T4" fmla="*/ 0 w 7696200"/>
              <a:gd name="T5" fmla="*/ 1371600 h 2743200"/>
              <a:gd name="T6" fmla="*/ 3848100 w 7696200"/>
              <a:gd name="T7" fmla="*/ 0 h 2743200"/>
              <a:gd name="T8" fmla="*/ 0 60000 65536"/>
              <a:gd name="T9" fmla="*/ 5898240 60000 65536"/>
              <a:gd name="T10" fmla="*/ 11796480 60000 65536"/>
              <a:gd name="T11" fmla="*/ 17694720 60000 65536"/>
              <a:gd name="T12" fmla="*/ 133912 w 7696200"/>
              <a:gd name="T13" fmla="*/ 133912 h 2743200"/>
              <a:gd name="T14" fmla="*/ 7562288 w 7696200"/>
              <a:gd name="T15" fmla="*/ 2743200 h 2743200"/>
            </a:gdLst>
            <a:ahLst/>
            <a:cxnLst>
              <a:cxn ang="T8">
                <a:pos x="T0" y="T1"/>
              </a:cxn>
              <a:cxn ang="T9">
                <a:pos x="T2" y="T3"/>
              </a:cxn>
              <a:cxn ang="T10">
                <a:pos x="T4" y="T5"/>
              </a:cxn>
              <a:cxn ang="T11">
                <a:pos x="T6" y="T7"/>
              </a:cxn>
            </a:cxnLst>
            <a:rect l="T12" t="T13" r="T14" b="T15"/>
            <a:pathLst>
              <a:path w="7696200" h="2743200">
                <a:moveTo>
                  <a:pt x="457209" y="0"/>
                </a:moveTo>
                <a:lnTo>
                  <a:pt x="7238991" y="0"/>
                </a:lnTo>
                <a:lnTo>
                  <a:pt x="7238990" y="0"/>
                </a:lnTo>
                <a:cubicBezTo>
                  <a:pt x="7491500" y="0"/>
                  <a:pt x="7696199" y="204699"/>
                  <a:pt x="7696199" y="457209"/>
                </a:cubicBezTo>
                <a:cubicBezTo>
                  <a:pt x="7696199" y="457209"/>
                  <a:pt x="7696198" y="457209"/>
                  <a:pt x="7696198" y="457209"/>
                </a:cubicBezTo>
                <a:lnTo>
                  <a:pt x="7696200" y="2743200"/>
                </a:lnTo>
                <a:lnTo>
                  <a:pt x="0" y="2743200"/>
                </a:lnTo>
                <a:lnTo>
                  <a:pt x="0" y="457209"/>
                </a:lnTo>
                <a:cubicBezTo>
                  <a:pt x="0" y="204699"/>
                  <a:pt x="204699" y="0"/>
                  <a:pt x="457209" y="0"/>
                </a:cubicBezTo>
                <a:cubicBezTo>
                  <a:pt x="457209" y="0"/>
                  <a:pt x="457209" y="1"/>
                  <a:pt x="457209" y="1"/>
                </a:cubicBezTo>
                <a:close/>
              </a:path>
            </a:pathLst>
          </a:custGeom>
          <a:solidFill>
            <a:srgbClr val="376092"/>
          </a:solidFill>
          <a:ln w="19050">
            <a:solidFill>
              <a:srgbClr val="8EB4E3"/>
            </a:solid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r>
              <a:rPr lang="en-US" sz="3600" dirty="0">
                <a:solidFill>
                  <a:srgbClr val="FFFFFF"/>
                </a:solidFill>
                <a:effectLst>
                  <a:outerShdw blurRad="38100" dist="38100" dir="2700000" algn="tl">
                    <a:srgbClr val="000000"/>
                  </a:outerShdw>
                </a:effectLst>
                <a:latin typeface="Calibri" pitchFamily="34" charset="0"/>
              </a:rPr>
              <a:t>Disclosures</a:t>
            </a:r>
          </a:p>
          <a:p>
            <a:pPr fontAlgn="auto">
              <a:spcBef>
                <a:spcPts val="0"/>
              </a:spcBef>
              <a:spcAft>
                <a:spcPts val="0"/>
              </a:spcAft>
              <a:buClr>
                <a:srgbClr val="FFFF00"/>
              </a:buClr>
              <a:buFont typeface="Calibri" pitchFamily="34" charset="0"/>
              <a:buAutoNum type="arabicPeriod"/>
              <a:defRPr/>
            </a:pPr>
            <a:r>
              <a:rPr lang="en-US" sz="2800" dirty="0">
                <a:solidFill>
                  <a:srgbClr val="FFFFFF"/>
                </a:solidFill>
                <a:effectLst>
                  <a:outerShdw blurRad="38100" dist="38100" dir="2700000" algn="tl">
                    <a:srgbClr val="000000"/>
                  </a:outerShdw>
                </a:effectLst>
                <a:latin typeface="Calibri" pitchFamily="34" charset="0"/>
              </a:rPr>
              <a:t>Cash interest paid.</a:t>
            </a:r>
          </a:p>
          <a:p>
            <a:pPr fontAlgn="auto">
              <a:spcBef>
                <a:spcPts val="0"/>
              </a:spcBef>
              <a:spcAft>
                <a:spcPts val="0"/>
              </a:spcAft>
              <a:buClr>
                <a:srgbClr val="FFFF00"/>
              </a:buClr>
              <a:buFont typeface="Calibri" pitchFamily="34" charset="0"/>
              <a:buAutoNum type="arabicPeriod"/>
              <a:defRPr/>
            </a:pPr>
            <a:r>
              <a:rPr lang="en-US" sz="2800" dirty="0">
                <a:solidFill>
                  <a:srgbClr val="FFFFFF"/>
                </a:solidFill>
                <a:effectLst>
                  <a:outerShdw blurRad="38100" dist="38100" dir="2700000" algn="tl">
                    <a:srgbClr val="000000"/>
                  </a:outerShdw>
                </a:effectLst>
                <a:latin typeface="Calibri" pitchFamily="34" charset="0"/>
              </a:rPr>
              <a:t>Cash income taxes paid.</a:t>
            </a:r>
          </a:p>
          <a:p>
            <a:pPr fontAlgn="auto">
              <a:spcBef>
                <a:spcPts val="0"/>
              </a:spcBef>
              <a:spcAft>
                <a:spcPts val="0"/>
              </a:spcAft>
              <a:buClr>
                <a:srgbClr val="FFFF00"/>
              </a:buClr>
              <a:buFont typeface="Calibri" pitchFamily="34" charset="0"/>
              <a:buAutoNum type="arabicPeriod"/>
              <a:defRPr/>
            </a:pPr>
            <a:r>
              <a:rPr lang="en-US" sz="2800" dirty="0">
                <a:solidFill>
                  <a:srgbClr val="FFFFFF"/>
                </a:solidFill>
                <a:effectLst>
                  <a:outerShdw blurRad="38100" dist="38100" dir="2700000" algn="tl">
                    <a:srgbClr val="000000"/>
                  </a:outerShdw>
                </a:effectLst>
                <a:latin typeface="Calibri" pitchFamily="34" charset="0"/>
              </a:rPr>
              <a:t>A schedule of significant noncash investing and financing </a:t>
            </a:r>
            <a:r>
              <a:rPr lang="en-US" sz="2800" dirty="0">
                <a:solidFill>
                  <a:srgbClr val="FFFFFF"/>
                </a:solidFill>
                <a:latin typeface="Calibri" pitchFamily="34" charset="0"/>
              </a:rPr>
              <a:t>transactions</a:t>
            </a:r>
            <a:r>
              <a:rPr lang="en-US" dirty="0">
                <a:solidFill>
                  <a:srgbClr val="FFFFFF"/>
                </a:solidFill>
                <a:latin typeface="Calibri" pitchFamily="34" charset="0"/>
              </a:rPr>
              <a:t>.</a:t>
            </a:r>
          </a:p>
        </p:txBody>
      </p:sp>
      <p:pic>
        <p:nvPicPr>
          <p:cNvPr id="53251" name="Picture 3" descr="G:\FILES\PFILES\MSOFFICE\MEDIA\CNTCD1\ClipArt1\j0199133.wmf"/>
          <p:cNvPicPr>
            <a:picLocks noChangeAspect="1" noChangeArrowheads="1"/>
          </p:cNvPicPr>
          <p:nvPr/>
        </p:nvPicPr>
        <p:blipFill>
          <a:blip r:embed="rId3"/>
          <a:srcRect/>
          <a:stretch>
            <a:fillRect/>
          </a:stretch>
        </p:blipFill>
        <p:spPr bwMode="auto">
          <a:xfrm>
            <a:off x="3505200" y="4648200"/>
            <a:ext cx="2295525" cy="1524000"/>
          </a:xfrm>
          <a:prstGeom prst="rect">
            <a:avLst/>
          </a:prstGeom>
          <a:noFill/>
          <a:ln w="9525">
            <a:noFill/>
            <a:miter lim="800000"/>
            <a:headEnd/>
            <a:tailEnd/>
          </a:ln>
          <a:effectLst>
            <a:outerShdw dist="139700" dir="2700000" algn="tl" rotWithShape="0">
              <a:srgbClr val="333333">
                <a:alpha val="64999"/>
              </a:srgbClr>
            </a:outerShdw>
          </a:effectLst>
        </p:spPr>
      </p:pic>
      <p:sp>
        <p:nvSpPr>
          <p:cNvPr id="109572"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DC798636-E7F3-488B-B5ED-E57672FFCB69}" type="slidenum">
              <a:rPr lang="en-US" sz="1000"/>
              <a:pPr algn="r"/>
              <a:t>49</a:t>
            </a:fld>
            <a:endParaRPr lang="en-US" sz="1000"/>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t>Four types of adjustments</a:t>
            </a:r>
            <a:endParaRPr lang="en-US" sz="4000" dirty="0"/>
          </a:p>
        </p:txBody>
      </p:sp>
      <p:pic>
        <p:nvPicPr>
          <p:cNvPr id="19458" name="Picture 2"/>
          <p:cNvPicPr>
            <a:picLocks noChangeAspect="1" noChangeArrowheads="1"/>
          </p:cNvPicPr>
          <p:nvPr/>
        </p:nvPicPr>
        <p:blipFill>
          <a:blip r:embed="rId3"/>
          <a:srcRect/>
          <a:stretch>
            <a:fillRect/>
          </a:stretch>
        </p:blipFill>
        <p:spPr bwMode="auto">
          <a:xfrm>
            <a:off x="533400" y="1371600"/>
            <a:ext cx="7667625" cy="5334000"/>
          </a:xfrm>
          <a:prstGeom prst="rect">
            <a:avLst/>
          </a:prstGeom>
          <a:noFill/>
          <a:ln w="9525">
            <a:noFill/>
            <a:miter lim="800000"/>
            <a:headEnd/>
            <a:tailEnd/>
          </a:ln>
        </p:spPr>
      </p:pic>
      <p:sp>
        <p:nvSpPr>
          <p:cNvPr id="19459"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960BD895-D87A-4EDB-96D2-ED04AE28B577}" type="slidenum">
              <a:rPr lang="en-US" sz="1000"/>
              <a:pPr algn="r"/>
              <a:t>5</a:t>
            </a:fld>
            <a:endParaRPr lang="en-US" sz="1000"/>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sz="4000" dirty="0" smtClean="0"/>
              <a:t>Total asset turnover Ratio</a:t>
            </a:r>
          </a:p>
        </p:txBody>
      </p:sp>
      <p:sp>
        <p:nvSpPr>
          <p:cNvPr id="106499" name="Text Box 3"/>
          <p:cNvSpPr txBox="1">
            <a:spLocks noChangeArrowheads="1"/>
          </p:cNvSpPr>
          <p:nvPr/>
        </p:nvSpPr>
        <p:spPr bwMode="auto">
          <a:xfrm>
            <a:off x="381000" y="1447800"/>
            <a:ext cx="8382000" cy="1570038"/>
          </a:xfrm>
          <a:prstGeom prst="rect">
            <a:avLst/>
          </a:prstGeom>
          <a:solidFill>
            <a:schemeClr val="accent5">
              <a:lumMod val="75000"/>
            </a:schemeClr>
          </a:solidFill>
          <a:ln w="9525">
            <a:solidFill>
              <a:srgbClr val="000000"/>
            </a:solidFill>
            <a:miter lim="800000"/>
            <a:headEnd/>
            <a:tailEnd/>
          </a:ln>
          <a:effectLst>
            <a:outerShdw dist="71842" dir="2700000" algn="ctr" rotWithShape="0">
              <a:schemeClr val="tx1"/>
            </a:outerShdw>
          </a:effectLst>
        </p:spPr>
        <p:txBody>
          <a:bodyPr>
            <a:spAutoFit/>
          </a:bodyPr>
          <a:lstStyle/>
          <a:p>
            <a:pPr algn="ctr" eaLnBrk="0" fontAlgn="auto" hangingPunct="0">
              <a:spcBef>
                <a:spcPct val="50000"/>
              </a:spcBef>
              <a:spcAft>
                <a:spcPts val="0"/>
              </a:spcAft>
              <a:defRPr/>
            </a:pPr>
            <a:r>
              <a:rPr lang="en-US" sz="3200" dirty="0">
                <a:solidFill>
                  <a:schemeClr val="bg1"/>
                </a:solidFill>
                <a:latin typeface="+mn-lt"/>
              </a:rPr>
              <a:t>The ratio helps us determine how efficient management is in using assets (its resources) to generate sales.</a:t>
            </a:r>
            <a:endParaRPr lang="en-US" sz="3200" dirty="0">
              <a:solidFill>
                <a:schemeClr val="bg1"/>
              </a:solidFill>
              <a:latin typeface="+mn-lt"/>
            </a:endParaRPr>
          </a:p>
        </p:txBody>
      </p:sp>
      <p:sp>
        <p:nvSpPr>
          <p:cNvPr id="111619" name="Rectangle 12"/>
          <p:cNvSpPr>
            <a:spLocks noChangeArrowheads="1"/>
          </p:cNvSpPr>
          <p:nvPr/>
        </p:nvSpPr>
        <p:spPr bwMode="auto">
          <a:xfrm>
            <a:off x="3859213" y="5543550"/>
            <a:ext cx="0" cy="427038"/>
          </a:xfrm>
          <a:prstGeom prst="rect">
            <a:avLst/>
          </a:prstGeom>
          <a:noFill/>
          <a:ln w="9525">
            <a:noFill/>
            <a:miter lim="800000"/>
            <a:headEnd/>
            <a:tailEnd/>
          </a:ln>
        </p:spPr>
        <p:txBody>
          <a:bodyPr wrap="none" lIns="0" tIns="0" rIns="0" bIns="0">
            <a:spAutoFit/>
          </a:bodyPr>
          <a:lstStyle/>
          <a:p>
            <a:endParaRPr lang="en-US"/>
          </a:p>
        </p:txBody>
      </p:sp>
      <p:sp>
        <p:nvSpPr>
          <p:cNvPr id="111620" name="Rectangle 13"/>
          <p:cNvSpPr>
            <a:spLocks noChangeArrowheads="1"/>
          </p:cNvSpPr>
          <p:nvPr/>
        </p:nvSpPr>
        <p:spPr bwMode="auto">
          <a:xfrm>
            <a:off x="1955800" y="5543550"/>
            <a:ext cx="0" cy="427038"/>
          </a:xfrm>
          <a:prstGeom prst="rect">
            <a:avLst/>
          </a:prstGeom>
          <a:noFill/>
          <a:ln w="9525">
            <a:noFill/>
            <a:miter lim="800000"/>
            <a:headEnd/>
            <a:tailEnd/>
          </a:ln>
        </p:spPr>
        <p:txBody>
          <a:bodyPr wrap="none" lIns="0" tIns="0" rIns="0" bIns="0">
            <a:spAutoFit/>
          </a:bodyPr>
          <a:lstStyle/>
          <a:p>
            <a:endParaRPr lang="en-US"/>
          </a:p>
        </p:txBody>
      </p:sp>
      <p:sp>
        <p:nvSpPr>
          <p:cNvPr id="111621" name="TextBox 18"/>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33688F20-3F39-4A48-9E06-67C3BAED8A01}" type="slidenum">
              <a:rPr lang="en-US" sz="1000"/>
              <a:pPr algn="r"/>
              <a:t>50</a:t>
            </a:fld>
            <a:endParaRPr lang="en-US" sz="1000"/>
          </a:p>
        </p:txBody>
      </p:sp>
      <p:pic>
        <p:nvPicPr>
          <p:cNvPr id="111622" name="Picture 2"/>
          <p:cNvPicPr>
            <a:picLocks noChangeAspect="1" noChangeArrowheads="1"/>
          </p:cNvPicPr>
          <p:nvPr/>
        </p:nvPicPr>
        <p:blipFill>
          <a:blip r:embed="rId3"/>
          <a:srcRect/>
          <a:stretch>
            <a:fillRect/>
          </a:stretch>
        </p:blipFill>
        <p:spPr bwMode="auto">
          <a:xfrm>
            <a:off x="228600" y="3200400"/>
            <a:ext cx="8710613" cy="1285875"/>
          </a:xfrm>
          <a:prstGeom prst="rect">
            <a:avLst/>
          </a:prstGeom>
          <a:noFill/>
          <a:ln w="9525">
            <a:noFill/>
            <a:miter lim="800000"/>
            <a:headEnd/>
            <a:tailEnd/>
          </a:ln>
        </p:spPr>
      </p:pic>
      <p:pic>
        <p:nvPicPr>
          <p:cNvPr id="111623" name="Picture 3"/>
          <p:cNvPicPr>
            <a:picLocks noChangeAspect="1" noChangeArrowheads="1"/>
          </p:cNvPicPr>
          <p:nvPr/>
        </p:nvPicPr>
        <p:blipFill>
          <a:blip r:embed="rId4"/>
          <a:srcRect/>
          <a:stretch>
            <a:fillRect/>
          </a:stretch>
        </p:blipFill>
        <p:spPr bwMode="auto">
          <a:xfrm>
            <a:off x="228600" y="4495800"/>
            <a:ext cx="8672513" cy="20018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fontAlgn="auto">
              <a:spcAft>
                <a:spcPts val="0"/>
              </a:spcAft>
              <a:defRPr/>
            </a:pPr>
            <a:r>
              <a:rPr lang="en-US" sz="4000" dirty="0" smtClean="0"/>
              <a:t>Closing the Books</a:t>
            </a:r>
          </a:p>
        </p:txBody>
      </p:sp>
      <p:sp>
        <p:nvSpPr>
          <p:cNvPr id="113666" name="Rectangle 2"/>
          <p:cNvSpPr>
            <a:spLocks noGrp="1" noChangeArrowheads="1"/>
          </p:cNvSpPr>
          <p:nvPr>
            <p:ph type="body" sz="half" idx="4294967295"/>
          </p:nvPr>
        </p:nvSpPr>
        <p:spPr>
          <a:xfrm>
            <a:off x="76200" y="1676400"/>
            <a:ext cx="3810000" cy="3276600"/>
          </a:xfrm>
        </p:spPr>
        <p:txBody>
          <a:bodyPr/>
          <a:lstStyle/>
          <a:p>
            <a:pPr algn="ctr">
              <a:buFont typeface="Wingdings" pitchFamily="2" charset="2"/>
              <a:buNone/>
            </a:pPr>
            <a:r>
              <a:rPr lang="en-US" sz="2800" smtClean="0"/>
              <a:t> Even though the balance sheet account balances carry forward from period to period, the income statement accounts </a:t>
            </a:r>
            <a:r>
              <a:rPr lang="en-US" sz="2800" i="1" smtClean="0">
                <a:solidFill>
                  <a:srgbClr val="FF3300"/>
                </a:solidFill>
              </a:rPr>
              <a:t>do not</a:t>
            </a:r>
            <a:r>
              <a:rPr lang="en-US" sz="2800" smtClean="0"/>
              <a:t>.</a:t>
            </a:r>
          </a:p>
        </p:txBody>
      </p:sp>
      <p:sp>
        <p:nvSpPr>
          <p:cNvPr id="108547" name="Rectangle 3"/>
          <p:cNvSpPr>
            <a:spLocks noGrp="1" noChangeArrowheads="1"/>
          </p:cNvSpPr>
          <p:nvPr>
            <p:ph type="body" sz="half" idx="4294967295"/>
          </p:nvPr>
        </p:nvSpPr>
        <p:spPr>
          <a:xfrm>
            <a:off x="3962400" y="1447800"/>
            <a:ext cx="4876800" cy="3810000"/>
          </a:xfrm>
          <a:solidFill>
            <a:srgbClr val="FCD5B5"/>
          </a:solidFill>
          <a:ln>
            <a:solidFill>
              <a:srgbClr val="000000"/>
            </a:solidFill>
          </a:ln>
          <a:effectLst>
            <a:outerShdw dist="107763" dir="2700000" algn="ctr" rotWithShape="0">
              <a:schemeClr val="tx1"/>
            </a:outerShdw>
          </a:effectLst>
        </p:spPr>
        <p:txBody>
          <a:bodyPr rtlCol="0">
            <a:normAutofit lnSpcReduction="10000"/>
          </a:bodyPr>
          <a:lstStyle/>
          <a:p>
            <a:pPr marL="495300" indent="-495300" fontAlgn="auto">
              <a:buFont typeface="Wingdings" pitchFamily="2" charset="2"/>
              <a:buNone/>
              <a:defRPr/>
            </a:pPr>
            <a:r>
              <a:rPr lang="en-US" sz="2800" u="sng" dirty="0" smtClean="0">
                <a:solidFill>
                  <a:srgbClr val="FF0000"/>
                </a:solidFill>
              </a:rPr>
              <a:t>Closing entries:</a:t>
            </a:r>
            <a:endParaRPr lang="en-US" sz="2800" dirty="0" smtClean="0"/>
          </a:p>
          <a:p>
            <a:pPr marL="495300" indent="-495300" fontAlgn="auto">
              <a:buClr>
                <a:schemeClr val="tx2"/>
              </a:buClr>
              <a:buFont typeface="Monotype Sorts"/>
              <a:buAutoNum type="arabicPeriod"/>
              <a:defRPr/>
            </a:pPr>
            <a:r>
              <a:rPr lang="en-US" sz="2800" dirty="0" smtClean="0">
                <a:solidFill>
                  <a:srgbClr val="0033CC"/>
                </a:solidFill>
              </a:rPr>
              <a:t>Transfer net income (or loss) to Retained Earnings.</a:t>
            </a:r>
          </a:p>
          <a:p>
            <a:pPr marL="495300" indent="-495300" fontAlgn="auto">
              <a:buClr>
                <a:schemeClr val="tx2"/>
              </a:buClr>
              <a:buFont typeface="Monotype Sorts"/>
              <a:buAutoNum type="arabicPeriod"/>
              <a:defRPr/>
            </a:pPr>
            <a:r>
              <a:rPr lang="en-US" sz="2800" dirty="0" smtClean="0"/>
              <a:t>Establish a zero balance in each of the </a:t>
            </a:r>
            <a:r>
              <a:rPr lang="en-US" sz="2800" b="1" i="1" dirty="0" smtClean="0">
                <a:solidFill>
                  <a:srgbClr val="000000"/>
                </a:solidFill>
              </a:rPr>
              <a:t>temporary</a:t>
            </a:r>
            <a:r>
              <a:rPr lang="en-US" sz="2800" i="1" dirty="0" smtClean="0"/>
              <a:t> </a:t>
            </a:r>
            <a:r>
              <a:rPr lang="en-US" sz="2800" dirty="0" smtClean="0"/>
              <a:t>accounts to start the next accounting period.</a:t>
            </a:r>
          </a:p>
        </p:txBody>
      </p:sp>
      <p:pic>
        <p:nvPicPr>
          <p:cNvPr id="113668" name="Picture 2" descr="C:\Users\Jon Booker\AppData\Local\Microsoft\Windows\Temporary Internet Files\Content.IE5\M8R82WF6\MCj04415090000[1].png"/>
          <p:cNvPicPr>
            <a:picLocks noChangeAspect="1" noChangeArrowheads="1"/>
          </p:cNvPicPr>
          <p:nvPr/>
        </p:nvPicPr>
        <p:blipFill>
          <a:blip r:embed="rId3"/>
          <a:srcRect/>
          <a:stretch>
            <a:fillRect/>
          </a:stretch>
        </p:blipFill>
        <p:spPr bwMode="auto">
          <a:xfrm>
            <a:off x="1371600" y="4800600"/>
            <a:ext cx="1828800" cy="1828800"/>
          </a:xfrm>
          <a:prstGeom prst="rect">
            <a:avLst/>
          </a:prstGeom>
          <a:noFill/>
          <a:ln w="9525">
            <a:noFill/>
            <a:miter lim="800000"/>
            <a:headEnd/>
            <a:tailEnd/>
          </a:ln>
        </p:spPr>
      </p:pic>
      <p:sp>
        <p:nvSpPr>
          <p:cNvPr id="113669"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5CBABD15-941C-4CE4-919B-1FD8878CF303}" type="slidenum">
              <a:rPr lang="en-US" sz="1000"/>
              <a:pPr algn="r"/>
              <a:t>51</a:t>
            </a:fld>
            <a:endParaRPr lang="en-US" sz="1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lide(fromLeft)">
                                      <p:cBhvr>
                                        <p:cTn id="7" dur="500"/>
                                        <p:tgtEl>
                                          <p:spTgt spid="108547">
                                            <p:txEl>
                                              <p:pRg st="0" end="0"/>
                                            </p:txEl>
                                          </p:spTgt>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animEffect transition="in" filter="slide(fromLeft)">
                                      <p:cBhvr>
                                        <p:cTn id="11" dur="500"/>
                                        <p:tgtEl>
                                          <p:spTgt spid="108547">
                                            <p:txEl>
                                              <p:pRg st="1" end="1"/>
                                            </p:txEl>
                                          </p:spTgt>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animEffect transition="in" filter="slide(fromLeft)">
                                      <p:cBhvr>
                                        <p:cTn id="15"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ChangeArrowheads="1"/>
          </p:cNvSpPr>
          <p:nvPr/>
        </p:nvSpPr>
        <p:spPr bwMode="auto">
          <a:xfrm>
            <a:off x="1371600" y="1295400"/>
            <a:ext cx="6400800" cy="457200"/>
          </a:xfrm>
          <a:prstGeom prst="rect">
            <a:avLst/>
          </a:prstGeom>
          <a:solidFill>
            <a:schemeClr val="tx2"/>
          </a:solidFill>
          <a:ln w="9525">
            <a:solidFill>
              <a:srgbClr val="000000"/>
            </a:solidFill>
            <a:miter lim="800000"/>
            <a:headEnd/>
            <a:tailEnd/>
          </a:ln>
          <a:effectLst>
            <a:outerShdw dist="71842" dir="2700000" algn="ctr" rotWithShape="0">
              <a:schemeClr val="tx1"/>
            </a:outerShdw>
          </a:effectLst>
        </p:spPr>
        <p:txBody>
          <a:bodyPr/>
          <a:lstStyle/>
          <a:p>
            <a:pPr marL="342900" indent="-342900" algn="ctr" fontAlgn="auto">
              <a:spcBef>
                <a:spcPct val="20000"/>
              </a:spcBef>
              <a:spcAft>
                <a:spcPts val="0"/>
              </a:spcAft>
              <a:buClr>
                <a:schemeClr val="accent1"/>
              </a:buClr>
              <a:buSzPct val="65000"/>
              <a:buFont typeface="Wingdings" pitchFamily="2" charset="2"/>
              <a:buNone/>
              <a:defRPr/>
            </a:pPr>
            <a:r>
              <a:rPr lang="en-US" sz="2400" dirty="0">
                <a:solidFill>
                  <a:schemeClr val="bg1"/>
                </a:solidFill>
                <a:latin typeface="+mn-lt"/>
              </a:rPr>
              <a:t> Here </a:t>
            </a:r>
            <a:r>
              <a:rPr lang="en-US" sz="2400" dirty="0">
                <a:solidFill>
                  <a:schemeClr val="bg1"/>
                </a:solidFill>
                <a:latin typeface="+mn-lt"/>
              </a:rPr>
              <a:t>is an example of the </a:t>
            </a:r>
            <a:r>
              <a:rPr lang="en-US" sz="2400" dirty="0">
                <a:solidFill>
                  <a:schemeClr val="bg1"/>
                </a:solidFill>
                <a:latin typeface="+mn-lt"/>
              </a:rPr>
              <a:t>closing.</a:t>
            </a:r>
            <a:endParaRPr lang="en-US" sz="2400" dirty="0">
              <a:solidFill>
                <a:schemeClr val="bg1"/>
              </a:solidFill>
              <a:latin typeface="+mn-lt"/>
            </a:endParaRPr>
          </a:p>
        </p:txBody>
      </p:sp>
      <p:sp>
        <p:nvSpPr>
          <p:cNvPr id="43011" name="Rectangle 14"/>
          <p:cNvSpPr>
            <a:spLocks noGrp="1" noChangeArrowheads="1"/>
          </p:cNvSpPr>
          <p:nvPr>
            <p:ph type="title"/>
          </p:nvPr>
        </p:nvSpPr>
        <p:spPr/>
        <p:txBody>
          <a:bodyPr/>
          <a:lstStyle/>
          <a:p>
            <a:pPr fontAlgn="auto">
              <a:spcAft>
                <a:spcPts val="0"/>
              </a:spcAft>
              <a:defRPr/>
            </a:pPr>
            <a:r>
              <a:rPr lang="en-US" sz="4000" dirty="0" smtClean="0"/>
              <a:t>Closing the Books</a:t>
            </a:r>
          </a:p>
        </p:txBody>
      </p:sp>
      <p:pic>
        <p:nvPicPr>
          <p:cNvPr id="115715" name="Picture 13" descr="C4 T accounts after closing.png"/>
          <p:cNvPicPr>
            <a:picLocks noChangeAspect="1"/>
          </p:cNvPicPr>
          <p:nvPr/>
        </p:nvPicPr>
        <p:blipFill>
          <a:blip r:embed="rId3"/>
          <a:srcRect/>
          <a:stretch>
            <a:fillRect/>
          </a:stretch>
        </p:blipFill>
        <p:spPr bwMode="auto">
          <a:xfrm>
            <a:off x="219075" y="3962400"/>
            <a:ext cx="8672513" cy="2209800"/>
          </a:xfrm>
          <a:prstGeom prst="rect">
            <a:avLst/>
          </a:prstGeom>
          <a:noFill/>
          <a:ln w="9525">
            <a:noFill/>
            <a:miter lim="800000"/>
            <a:headEnd/>
            <a:tailEnd/>
          </a:ln>
        </p:spPr>
      </p:pic>
      <p:sp>
        <p:nvSpPr>
          <p:cNvPr id="115716" name="TextBox 5"/>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D6779EDF-64DF-4D16-BC63-BADCB3234ED4}" type="slidenum">
              <a:rPr lang="en-US" sz="1000"/>
              <a:pPr algn="r"/>
              <a:t>52</a:t>
            </a:fld>
            <a:endParaRPr lang="en-US" sz="1000"/>
          </a:p>
        </p:txBody>
      </p:sp>
      <p:pic>
        <p:nvPicPr>
          <p:cNvPr id="115717" name="Picture 2"/>
          <p:cNvPicPr>
            <a:picLocks noChangeAspect="1" noChangeArrowheads="1"/>
          </p:cNvPicPr>
          <p:nvPr/>
        </p:nvPicPr>
        <p:blipFill>
          <a:blip r:embed="rId4"/>
          <a:srcRect/>
          <a:stretch>
            <a:fillRect/>
          </a:stretch>
        </p:blipFill>
        <p:spPr bwMode="auto">
          <a:xfrm>
            <a:off x="1066800" y="1905000"/>
            <a:ext cx="6886575" cy="199866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Grp="1" noChangeArrowheads="1"/>
          </p:cNvSpPr>
          <p:nvPr>
            <p:ph type="title"/>
          </p:nvPr>
        </p:nvSpPr>
        <p:spPr/>
        <p:txBody>
          <a:bodyPr/>
          <a:lstStyle/>
          <a:p>
            <a:pPr fontAlgn="auto">
              <a:spcAft>
                <a:spcPts val="0"/>
              </a:spcAft>
              <a:defRPr/>
            </a:pPr>
            <a:r>
              <a:rPr lang="en-US" sz="4000" dirty="0" smtClean="0"/>
              <a:t>Closing Entries for chipotle</a:t>
            </a:r>
          </a:p>
        </p:txBody>
      </p:sp>
      <p:sp>
        <p:nvSpPr>
          <p:cNvPr id="117762"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2A0C4FF9-0D0D-4640-8575-4FC2069291D2}" type="slidenum">
              <a:rPr lang="en-US" sz="1000"/>
              <a:pPr algn="r"/>
              <a:t>53</a:t>
            </a:fld>
            <a:endParaRPr lang="en-US" sz="1000"/>
          </a:p>
        </p:txBody>
      </p:sp>
      <p:pic>
        <p:nvPicPr>
          <p:cNvPr id="117763" name="Picture 2"/>
          <p:cNvPicPr>
            <a:picLocks noChangeAspect="1" noChangeArrowheads="1"/>
          </p:cNvPicPr>
          <p:nvPr/>
        </p:nvPicPr>
        <p:blipFill>
          <a:blip r:embed="rId3"/>
          <a:srcRect/>
          <a:stretch>
            <a:fillRect/>
          </a:stretch>
        </p:blipFill>
        <p:spPr bwMode="auto">
          <a:xfrm>
            <a:off x="152400" y="1447800"/>
            <a:ext cx="8689975" cy="4876800"/>
          </a:xfrm>
          <a:prstGeom prst="rect">
            <a:avLst/>
          </a:prstGeom>
          <a:noFill/>
          <a:ln w="9525">
            <a:noFill/>
            <a:miter lim="800000"/>
            <a:headEnd/>
            <a:tailEnd/>
          </a:ln>
        </p:spPr>
      </p:pic>
      <p:sp>
        <p:nvSpPr>
          <p:cNvPr id="2" name="Oval 1"/>
          <p:cNvSpPr/>
          <p:nvPr/>
        </p:nvSpPr>
        <p:spPr>
          <a:xfrm>
            <a:off x="7848600" y="5883275"/>
            <a:ext cx="91440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fontAlgn="auto">
              <a:spcAft>
                <a:spcPts val="0"/>
              </a:spcAft>
              <a:defRPr/>
            </a:pPr>
            <a:r>
              <a:rPr lang="en-US" sz="4000" dirty="0" smtClean="0"/>
              <a:t>Post-Closing Trial Balance</a:t>
            </a:r>
          </a:p>
        </p:txBody>
      </p:sp>
      <p:sp>
        <p:nvSpPr>
          <p:cNvPr id="119810"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BBC3E1B3-56E4-4318-B988-585101FD5956}" type="slidenum">
              <a:rPr lang="en-US" sz="1000"/>
              <a:pPr algn="r"/>
              <a:t>54</a:t>
            </a:fld>
            <a:endParaRPr lang="en-US" sz="1000"/>
          </a:p>
        </p:txBody>
      </p:sp>
      <p:sp>
        <p:nvSpPr>
          <p:cNvPr id="2" name="TextBox 1"/>
          <p:cNvSpPr txBox="1"/>
          <p:nvPr/>
        </p:nvSpPr>
        <p:spPr>
          <a:xfrm>
            <a:off x="457200" y="1600200"/>
            <a:ext cx="8305800" cy="4524375"/>
          </a:xfrm>
          <a:prstGeom prst="rect">
            <a:avLst/>
          </a:prstGeom>
          <a:solidFill>
            <a:schemeClr val="accent6">
              <a:lumMod val="50000"/>
            </a:schemeClr>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rPr>
              <a:t>After the closing process is complete, all income statement accounts have a zero balance. </a:t>
            </a:r>
            <a:r>
              <a:rPr lang="en-US" sz="2400" dirty="0">
                <a:solidFill>
                  <a:schemeClr val="bg1"/>
                </a:solidFill>
                <a:effectLst>
                  <a:outerShdw blurRad="38100" dist="38100" dir="2700000" algn="tl">
                    <a:srgbClr val="000000">
                      <a:alpha val="43137"/>
                    </a:srgbClr>
                  </a:outerShdw>
                </a:effectLst>
                <a:latin typeface="+mn-lt"/>
              </a:rPr>
              <a:t>These accounts </a:t>
            </a:r>
            <a:r>
              <a:rPr lang="en-US" sz="2400" dirty="0">
                <a:solidFill>
                  <a:schemeClr val="bg1"/>
                </a:solidFill>
                <a:effectLst>
                  <a:outerShdw blurRad="38100" dist="38100" dir="2700000" algn="tl">
                    <a:srgbClr val="000000">
                      <a:alpha val="43137"/>
                    </a:srgbClr>
                  </a:outerShdw>
                </a:effectLst>
                <a:latin typeface="+mn-lt"/>
              </a:rPr>
              <a:t>are then ready for recording revenues and expenses in the new accounting period. </a:t>
            </a:r>
            <a:r>
              <a:rPr lang="en-US" sz="2400" dirty="0">
                <a:solidFill>
                  <a:schemeClr val="bg1"/>
                </a:solidFill>
                <a:effectLst>
                  <a:outerShdw blurRad="38100" dist="38100" dir="2700000" algn="tl">
                    <a:srgbClr val="000000">
                      <a:alpha val="43137"/>
                    </a:srgbClr>
                  </a:outerShdw>
                </a:effectLst>
                <a:latin typeface="+mn-lt"/>
              </a:rPr>
              <a:t>The ending </a:t>
            </a:r>
            <a:r>
              <a:rPr lang="en-US" sz="2400" dirty="0">
                <a:solidFill>
                  <a:schemeClr val="bg1"/>
                </a:solidFill>
                <a:effectLst>
                  <a:outerShdw blurRad="38100" dist="38100" dir="2700000" algn="tl">
                    <a:srgbClr val="000000">
                      <a:alpha val="43137"/>
                    </a:srgbClr>
                  </a:outerShdw>
                </a:effectLst>
                <a:latin typeface="+mn-lt"/>
              </a:rPr>
              <a:t>balance in Retained Earnings now is up-to-date (matches the amount on the </a:t>
            </a:r>
            <a:r>
              <a:rPr lang="en-US" sz="2400" dirty="0">
                <a:solidFill>
                  <a:schemeClr val="bg1"/>
                </a:solidFill>
                <a:effectLst>
                  <a:outerShdw blurRad="38100" dist="38100" dir="2700000" algn="tl">
                    <a:srgbClr val="000000">
                      <a:alpha val="43137"/>
                    </a:srgbClr>
                  </a:outerShdw>
                </a:effectLst>
                <a:latin typeface="+mn-lt"/>
              </a:rPr>
              <a:t>balance sheet</a:t>
            </a:r>
            <a:r>
              <a:rPr lang="en-US" sz="2400" dirty="0">
                <a:solidFill>
                  <a:schemeClr val="bg1"/>
                </a:solidFill>
                <a:effectLst>
                  <a:outerShdw blurRad="38100" dist="38100" dir="2700000" algn="tl">
                    <a:srgbClr val="000000">
                      <a:alpha val="43137"/>
                    </a:srgbClr>
                  </a:outerShdw>
                </a:effectLst>
                <a:latin typeface="+mn-lt"/>
              </a:rPr>
              <a:t>) and is carried forward as the beginning balance for the next period. As an additional </a:t>
            </a:r>
            <a:r>
              <a:rPr lang="en-US" sz="2400" dirty="0">
                <a:solidFill>
                  <a:schemeClr val="bg1"/>
                </a:solidFill>
                <a:effectLst>
                  <a:outerShdw blurRad="38100" dist="38100" dir="2700000" algn="tl">
                    <a:srgbClr val="000000">
                      <a:alpha val="43137"/>
                    </a:srgbClr>
                  </a:outerShdw>
                </a:effectLst>
                <a:latin typeface="+mn-lt"/>
              </a:rPr>
              <a:t>step of </a:t>
            </a:r>
            <a:r>
              <a:rPr lang="en-US" sz="2400" dirty="0">
                <a:solidFill>
                  <a:schemeClr val="bg1"/>
                </a:solidFill>
                <a:effectLst>
                  <a:outerShdw blurRad="38100" dist="38100" dir="2700000" algn="tl">
                    <a:srgbClr val="000000">
                      <a:alpha val="43137"/>
                    </a:srgbClr>
                  </a:outerShdw>
                </a:effectLst>
                <a:latin typeface="+mn-lt"/>
              </a:rPr>
              <a:t>the accounting information processing cycle, a post-closing trial balance</a:t>
            </a:r>
            <a:r>
              <a:rPr lang="en-US" sz="2400" b="1" dirty="0">
                <a:solidFill>
                  <a:schemeClr val="bg1"/>
                </a:solidFill>
                <a:effectLst>
                  <a:outerShdw blurRad="38100" dist="38100" dir="2700000" algn="tl">
                    <a:srgbClr val="000000">
                      <a:alpha val="43137"/>
                    </a:srgbClr>
                  </a:outerShdw>
                </a:effectLst>
                <a:latin typeface="+mn-lt"/>
              </a:rPr>
              <a:t> </a:t>
            </a:r>
            <a:r>
              <a:rPr lang="en-US" sz="2400" dirty="0">
                <a:solidFill>
                  <a:schemeClr val="bg1"/>
                </a:solidFill>
                <a:effectLst>
                  <a:outerShdw blurRad="38100" dist="38100" dir="2700000" algn="tl">
                    <a:srgbClr val="000000">
                      <a:alpha val="43137"/>
                    </a:srgbClr>
                  </a:outerShdw>
                </a:effectLst>
                <a:latin typeface="+mn-lt"/>
              </a:rPr>
              <a:t>should be </a:t>
            </a:r>
            <a:r>
              <a:rPr lang="en-US" sz="2400" dirty="0">
                <a:solidFill>
                  <a:schemeClr val="bg1"/>
                </a:solidFill>
                <a:effectLst>
                  <a:outerShdw blurRad="38100" dist="38100" dir="2700000" algn="tl">
                    <a:srgbClr val="000000">
                      <a:alpha val="43137"/>
                    </a:srgbClr>
                  </a:outerShdw>
                </a:effectLst>
                <a:latin typeface="+mn-lt"/>
              </a:rPr>
              <a:t>prepared as </a:t>
            </a:r>
            <a:r>
              <a:rPr lang="en-US" sz="2400" dirty="0">
                <a:solidFill>
                  <a:schemeClr val="bg1"/>
                </a:solidFill>
                <a:effectLst>
                  <a:outerShdw blurRad="38100" dist="38100" dir="2700000" algn="tl">
                    <a:srgbClr val="000000">
                      <a:alpha val="43137"/>
                    </a:srgbClr>
                  </a:outerShdw>
                </a:effectLst>
                <a:latin typeface="+mn-lt"/>
              </a:rPr>
              <a:t>a check that debits still equal credits and that all temporary accounts have been closed</a:t>
            </a:r>
            <a:r>
              <a:rPr lang="en-US" sz="2400" dirty="0">
                <a:solidFill>
                  <a:schemeClr val="bg1"/>
                </a:solidFill>
                <a:effectLst>
                  <a:outerShdw blurRad="38100" dist="38100" dir="2700000" algn="tl">
                    <a:srgbClr val="000000">
                      <a:alpha val="43137"/>
                    </a:srgbClr>
                  </a:outerShdw>
                </a:effectLst>
                <a:latin typeface="+mn-lt"/>
              </a:rPr>
              <a:t>. The </a:t>
            </a:r>
            <a:r>
              <a:rPr lang="en-US" sz="2400" dirty="0">
                <a:solidFill>
                  <a:schemeClr val="bg1"/>
                </a:solidFill>
                <a:effectLst>
                  <a:outerShdw blurRad="38100" dist="38100" dir="2700000" algn="tl">
                    <a:srgbClr val="000000">
                      <a:alpha val="43137"/>
                    </a:srgbClr>
                  </a:outerShdw>
                </a:effectLst>
                <a:latin typeface="+mn-lt"/>
              </a:rPr>
              <a:t>accounting cycle for the period is now complete.</a:t>
            </a:r>
          </a:p>
        </p:txBody>
      </p:sp>
    </p:spTree>
  </p:cSld>
  <p:clrMapOvr>
    <a:masterClrMapping/>
  </p:clrMapOvr>
  <p:transition>
    <p:cover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a:t>
            </a:r>
            <a:r>
              <a:rPr lang="en-US" sz="4000" dirty="0"/>
              <a:t>4</a:t>
            </a:r>
          </a:p>
        </p:txBody>
      </p:sp>
      <p:sp>
        <p:nvSpPr>
          <p:cNvPr id="121858" name="Rectangle 5"/>
          <p:cNvSpPr>
            <a:spLocks noChangeArrowheads="1"/>
          </p:cNvSpPr>
          <p:nvPr/>
        </p:nvSpPr>
        <p:spPr bwMode="auto">
          <a:xfrm>
            <a:off x="8551863" y="6611938"/>
            <a:ext cx="439737" cy="246062"/>
          </a:xfrm>
          <a:prstGeom prst="rect">
            <a:avLst/>
          </a:prstGeom>
          <a:noFill/>
          <a:ln w="9525">
            <a:noFill/>
            <a:miter lim="800000"/>
            <a:headEnd/>
            <a:tailEnd/>
          </a:ln>
        </p:spPr>
        <p:txBody>
          <a:bodyPr wrap="none">
            <a:spAutoFit/>
          </a:bodyPr>
          <a:lstStyle/>
          <a:p>
            <a:pPr algn="r"/>
            <a:r>
              <a:rPr lang="en-US" sz="1000"/>
              <a:t>4-</a:t>
            </a:r>
            <a:fld id="{4DDD3C93-3F54-4383-A305-B93245C044B4}" type="slidenum">
              <a:rPr lang="en-US" sz="1000"/>
              <a:pPr algn="r"/>
              <a:t>55</a:t>
            </a:fld>
            <a:endParaRPr lang="en-US" sz="100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z="4000" dirty="0" smtClean="0"/>
              <a:t>Adjusting entries</a:t>
            </a:r>
            <a:endParaRPr lang="en-US" sz="4000" dirty="0"/>
          </a:p>
        </p:txBody>
      </p:sp>
      <p:sp>
        <p:nvSpPr>
          <p:cNvPr id="5" name="TextBox 4"/>
          <p:cNvSpPr txBox="1"/>
          <p:nvPr/>
        </p:nvSpPr>
        <p:spPr>
          <a:xfrm>
            <a:off x="381000" y="1524000"/>
            <a:ext cx="8382000" cy="4800600"/>
          </a:xfrm>
          <a:prstGeom prst="rect">
            <a:avLst/>
          </a:prstGeom>
          <a:ln w="28575">
            <a:solidFill>
              <a:schemeClr val="tx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n-US" dirty="0"/>
              <a:t>How does the accounting system record revenues and expenses when one transaction </a:t>
            </a:r>
            <a:r>
              <a:rPr lang="en-US" dirty="0"/>
              <a:t>is needed </a:t>
            </a:r>
            <a:r>
              <a:rPr lang="en-US" dirty="0"/>
              <a:t>to record a cash receipt or payment and another transaction is needed to record </a:t>
            </a:r>
            <a:r>
              <a:rPr lang="en-US" dirty="0"/>
              <a:t>revenue when </a:t>
            </a:r>
            <a:r>
              <a:rPr lang="en-US" dirty="0"/>
              <a:t>it is earned or an expense when it is incurred? The solution to the problem created by </a:t>
            </a:r>
            <a:r>
              <a:rPr lang="en-US" dirty="0"/>
              <a:t>such differences </a:t>
            </a:r>
            <a:r>
              <a:rPr lang="en-US" dirty="0"/>
              <a:t>in timing is to record adjusting entries at the end of every accounting period, so </a:t>
            </a:r>
            <a:r>
              <a:rPr lang="en-US" dirty="0"/>
              <a:t>that:</a:t>
            </a:r>
            <a:endParaRPr lang="en-US" dirty="0"/>
          </a:p>
          <a:p>
            <a:pPr marL="342900" indent="-342900" fontAlgn="auto">
              <a:spcBef>
                <a:spcPts val="0"/>
              </a:spcBef>
              <a:spcAft>
                <a:spcPts val="0"/>
              </a:spcAft>
              <a:buFont typeface="+mj-lt"/>
              <a:buAutoNum type="arabicPeriod"/>
              <a:defRPr/>
            </a:pPr>
            <a:r>
              <a:rPr lang="en-US" dirty="0"/>
              <a:t>Revenues </a:t>
            </a:r>
            <a:r>
              <a:rPr lang="en-US" dirty="0"/>
              <a:t>are recorded when they are earned (the revenue realization </a:t>
            </a:r>
            <a:r>
              <a:rPr lang="en-US" dirty="0"/>
              <a:t>principle),</a:t>
            </a:r>
            <a:endParaRPr lang="en-US" dirty="0"/>
          </a:p>
          <a:p>
            <a:pPr marL="342900" indent="-342900" fontAlgn="auto">
              <a:spcBef>
                <a:spcPts val="0"/>
              </a:spcBef>
              <a:spcAft>
                <a:spcPts val="0"/>
              </a:spcAft>
              <a:buFont typeface="+mj-lt"/>
              <a:buAutoNum type="arabicPeriod"/>
              <a:defRPr/>
            </a:pPr>
            <a:r>
              <a:rPr lang="en-US" dirty="0"/>
              <a:t>Expenses </a:t>
            </a:r>
            <a:r>
              <a:rPr lang="en-US" dirty="0"/>
              <a:t>are recorded when they are incurred to generate revenue (the expense </a:t>
            </a:r>
            <a:r>
              <a:rPr lang="en-US" dirty="0"/>
              <a:t>matching principle),</a:t>
            </a:r>
            <a:endParaRPr lang="en-US" dirty="0"/>
          </a:p>
          <a:p>
            <a:pPr marL="342900" indent="-342900" fontAlgn="auto">
              <a:spcBef>
                <a:spcPts val="0"/>
              </a:spcBef>
              <a:spcAft>
                <a:spcPts val="0"/>
              </a:spcAft>
              <a:buFont typeface="+mj-lt"/>
              <a:buAutoNum type="arabicPeriod"/>
              <a:defRPr/>
            </a:pPr>
            <a:r>
              <a:rPr lang="en-US" dirty="0"/>
              <a:t>Assets </a:t>
            </a:r>
            <a:r>
              <a:rPr lang="en-US" dirty="0"/>
              <a:t>are reported at amounts that represent the probable future benefits remaining at </a:t>
            </a:r>
            <a:r>
              <a:rPr lang="en-US" dirty="0"/>
              <a:t>the end </a:t>
            </a:r>
            <a:r>
              <a:rPr lang="en-US" dirty="0"/>
              <a:t>of the period, and</a:t>
            </a:r>
          </a:p>
          <a:p>
            <a:pPr marL="342900" indent="-342900" fontAlgn="auto">
              <a:spcBef>
                <a:spcPts val="0"/>
              </a:spcBef>
              <a:spcAft>
                <a:spcPts val="0"/>
              </a:spcAft>
              <a:buFont typeface="+mj-lt"/>
              <a:buAutoNum type="arabicPeriod"/>
              <a:defRPr/>
            </a:pPr>
            <a:r>
              <a:rPr lang="en-US" dirty="0"/>
              <a:t>Liabilities </a:t>
            </a:r>
            <a:r>
              <a:rPr lang="en-US" dirty="0"/>
              <a:t>are reported at amounts that represent the probable future sacrifices of assets </a:t>
            </a:r>
            <a:r>
              <a:rPr lang="en-US" dirty="0"/>
              <a:t>or services </a:t>
            </a:r>
            <a:r>
              <a:rPr lang="en-US" dirty="0"/>
              <a:t>owed at the end of the period.</a:t>
            </a:r>
          </a:p>
          <a:p>
            <a:pPr fontAlgn="auto">
              <a:spcBef>
                <a:spcPts val="0"/>
              </a:spcBef>
              <a:spcAft>
                <a:spcPts val="0"/>
              </a:spcAft>
              <a:defRPr/>
            </a:pPr>
            <a:r>
              <a:rPr lang="en-US" dirty="0"/>
              <a:t>Companies wait until the end of the accounting period to adjust their accounts in this </a:t>
            </a:r>
            <a:r>
              <a:rPr lang="en-US" dirty="0"/>
              <a:t>way because </a:t>
            </a:r>
            <a:r>
              <a:rPr lang="en-US" dirty="0"/>
              <a:t>adjusting the records daily would be very costly and time-consuming. Adjusting </a:t>
            </a:r>
            <a:r>
              <a:rPr lang="en-US" dirty="0"/>
              <a:t>entries are </a:t>
            </a:r>
            <a:r>
              <a:rPr lang="en-US" dirty="0"/>
              <a:t>required every time a company wants to prepare financial statements for external users.</a:t>
            </a:r>
          </a:p>
        </p:txBody>
      </p:sp>
      <p:sp>
        <p:nvSpPr>
          <p:cNvPr id="21507"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98EAB08B-D36E-4F9A-BB4A-9EEFC003BEA4}" type="slidenum">
              <a:rPr lang="en-US" sz="1000"/>
              <a:pPr algn="r"/>
              <a:t>6</a:t>
            </a:fld>
            <a:endParaRPr lang="en-US" sz="1000"/>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dirty="0" smtClean="0"/>
              <a:t>Adjustment process</a:t>
            </a:r>
            <a:endParaRPr lang="en-US" sz="4000" dirty="0"/>
          </a:p>
        </p:txBody>
      </p:sp>
      <p:sp>
        <p:nvSpPr>
          <p:cNvPr id="4" name="TextBox 3"/>
          <p:cNvSpPr txBox="1"/>
          <p:nvPr/>
        </p:nvSpPr>
        <p:spPr>
          <a:xfrm>
            <a:off x="609600" y="1371600"/>
            <a:ext cx="7924800" cy="5354638"/>
          </a:xfrm>
          <a:prstGeom prst="rect">
            <a:avLst/>
          </a:prstGeom>
          <a:solidFill>
            <a:schemeClr val="accent3">
              <a:lumMod val="75000"/>
            </a:schemeClr>
          </a:solidFill>
        </p:spPr>
        <p:txBody>
          <a:bodyPr>
            <a:spAutoFit/>
          </a:bodyPr>
          <a:lstStyle/>
          <a:p>
            <a:pPr fontAlgn="auto">
              <a:spcBef>
                <a:spcPts val="0"/>
              </a:spcBef>
              <a:spcAft>
                <a:spcPts val="0"/>
              </a:spcAft>
              <a:defRPr/>
            </a:pPr>
            <a:r>
              <a:rPr lang="en-US" dirty="0">
                <a:solidFill>
                  <a:schemeClr val="bg1"/>
                </a:solidFill>
                <a:latin typeface="+mn-lt"/>
              </a:rPr>
              <a:t>In analyzing adjustments at the end of the period, there are three steps:</a:t>
            </a:r>
          </a:p>
          <a:p>
            <a:pPr fontAlgn="auto">
              <a:spcBef>
                <a:spcPts val="0"/>
              </a:spcBef>
              <a:spcAft>
                <a:spcPts val="0"/>
              </a:spcAft>
              <a:defRPr/>
            </a:pPr>
            <a:r>
              <a:rPr lang="en-US" b="1" dirty="0">
                <a:solidFill>
                  <a:schemeClr val="bg1"/>
                </a:solidFill>
                <a:latin typeface="+mn-lt"/>
              </a:rPr>
              <a:t>Step 1: Ask</a:t>
            </a:r>
            <a:r>
              <a:rPr lang="en-US" b="1" dirty="0">
                <a:solidFill>
                  <a:schemeClr val="bg1"/>
                </a:solidFill>
                <a:latin typeface="+mn-lt"/>
              </a:rPr>
              <a:t>: Was revenue earned or an expense incurred that is not yet recorded?</a:t>
            </a:r>
          </a:p>
          <a:p>
            <a:pPr fontAlgn="auto">
              <a:spcBef>
                <a:spcPts val="0"/>
              </a:spcBef>
              <a:spcAft>
                <a:spcPts val="0"/>
              </a:spcAft>
              <a:defRPr/>
            </a:pPr>
            <a:r>
              <a:rPr lang="en-US" dirty="0">
                <a:solidFill>
                  <a:schemeClr val="bg1"/>
                </a:solidFill>
                <a:latin typeface="+mn-lt"/>
              </a:rPr>
              <a:t>If the answer is YES, credit the revenue account or debit the expense account in the adjusting entry.</a:t>
            </a:r>
          </a:p>
          <a:p>
            <a:pPr fontAlgn="auto">
              <a:spcBef>
                <a:spcPts val="0"/>
              </a:spcBef>
              <a:spcAft>
                <a:spcPts val="0"/>
              </a:spcAft>
              <a:defRPr/>
            </a:pPr>
            <a:r>
              <a:rPr lang="en-US" b="1" dirty="0">
                <a:solidFill>
                  <a:schemeClr val="bg1"/>
                </a:solidFill>
                <a:latin typeface="+mn-lt"/>
              </a:rPr>
              <a:t>Step 2: Ask</a:t>
            </a:r>
            <a:r>
              <a:rPr lang="en-US" b="1" dirty="0">
                <a:solidFill>
                  <a:schemeClr val="bg1"/>
                </a:solidFill>
                <a:latin typeface="+mn-lt"/>
              </a:rPr>
              <a:t>: Was the related cash received or paid in the past or will it be received or paid in the future?</a:t>
            </a:r>
          </a:p>
          <a:p>
            <a:pPr fontAlgn="auto">
              <a:spcBef>
                <a:spcPts val="0"/>
              </a:spcBef>
              <a:spcAft>
                <a:spcPts val="0"/>
              </a:spcAft>
              <a:defRPr/>
            </a:pPr>
            <a:r>
              <a:rPr lang="en-US" dirty="0">
                <a:solidFill>
                  <a:schemeClr val="bg1"/>
                </a:solidFill>
                <a:latin typeface="+mn-lt"/>
              </a:rPr>
              <a:t>If cash was received</a:t>
            </a:r>
            <a:r>
              <a:rPr lang="en-US" b="1" dirty="0">
                <a:solidFill>
                  <a:schemeClr val="bg1"/>
                </a:solidFill>
                <a:latin typeface="+mn-lt"/>
              </a:rPr>
              <a:t> </a:t>
            </a:r>
            <a:r>
              <a:rPr lang="en-US" dirty="0">
                <a:solidFill>
                  <a:schemeClr val="bg1"/>
                </a:solidFill>
                <a:latin typeface="+mn-lt"/>
              </a:rPr>
              <a:t>in the past, a deferred revenue (liability) account was recorded in </a:t>
            </a:r>
            <a:r>
              <a:rPr lang="en-US" dirty="0">
                <a:solidFill>
                  <a:schemeClr val="bg1"/>
                </a:solidFill>
                <a:latin typeface="+mn-lt"/>
              </a:rPr>
              <a:t>the past </a:t>
            </a:r>
            <a:r>
              <a:rPr lang="en-US" dirty="0">
                <a:solidFill>
                  <a:schemeClr val="bg1"/>
                </a:solidFill>
                <a:latin typeface="+mn-lt"/>
              </a:rPr>
              <a:t>→ Now, reduce the liability account </a:t>
            </a:r>
            <a:r>
              <a:rPr lang="en-US" dirty="0">
                <a:solidFill>
                  <a:schemeClr val="bg1"/>
                </a:solidFill>
                <a:latin typeface="+mn-lt"/>
              </a:rPr>
              <a:t>that </a:t>
            </a:r>
            <a:r>
              <a:rPr lang="en-US" dirty="0">
                <a:solidFill>
                  <a:schemeClr val="bg1"/>
                </a:solidFill>
                <a:latin typeface="+mn-lt"/>
              </a:rPr>
              <a:t>was </a:t>
            </a:r>
            <a:r>
              <a:rPr lang="en-US" dirty="0">
                <a:solidFill>
                  <a:schemeClr val="bg1"/>
                </a:solidFill>
                <a:latin typeface="+mn-lt"/>
              </a:rPr>
              <a:t>recorded when </a:t>
            </a:r>
            <a:r>
              <a:rPr lang="en-US" dirty="0">
                <a:solidFill>
                  <a:schemeClr val="bg1"/>
                </a:solidFill>
                <a:latin typeface="+mn-lt"/>
              </a:rPr>
              <a:t>cash was </a:t>
            </a:r>
            <a:r>
              <a:rPr lang="en-US" dirty="0">
                <a:solidFill>
                  <a:schemeClr val="bg1"/>
                </a:solidFill>
                <a:latin typeface="+mn-lt"/>
              </a:rPr>
              <a:t>received. </a:t>
            </a:r>
          </a:p>
          <a:p>
            <a:pPr fontAlgn="auto">
              <a:spcBef>
                <a:spcPts val="0"/>
              </a:spcBef>
              <a:spcAft>
                <a:spcPts val="0"/>
              </a:spcAft>
              <a:defRPr/>
            </a:pPr>
            <a:r>
              <a:rPr lang="en-US" dirty="0">
                <a:solidFill>
                  <a:schemeClr val="bg1"/>
                </a:solidFill>
                <a:latin typeface="+mn-lt"/>
              </a:rPr>
              <a:t>If </a:t>
            </a:r>
            <a:r>
              <a:rPr lang="en-US" dirty="0">
                <a:solidFill>
                  <a:schemeClr val="bg1"/>
                </a:solidFill>
                <a:latin typeface="+mn-lt"/>
              </a:rPr>
              <a:t>cash </a:t>
            </a:r>
            <a:r>
              <a:rPr lang="en-US" b="1" dirty="0">
                <a:solidFill>
                  <a:schemeClr val="bg1"/>
                </a:solidFill>
                <a:latin typeface="+mn-lt"/>
              </a:rPr>
              <a:t>will be received </a:t>
            </a:r>
            <a:r>
              <a:rPr lang="en-US" dirty="0">
                <a:solidFill>
                  <a:schemeClr val="bg1"/>
                </a:solidFill>
                <a:latin typeface="+mn-lt"/>
              </a:rPr>
              <a:t>in the future → Increase the receivable </a:t>
            </a:r>
            <a:r>
              <a:rPr lang="en-US" dirty="0">
                <a:solidFill>
                  <a:schemeClr val="bg1"/>
                </a:solidFill>
                <a:latin typeface="+mn-lt"/>
              </a:rPr>
              <a:t>account </a:t>
            </a:r>
            <a:r>
              <a:rPr lang="en-US" dirty="0">
                <a:solidFill>
                  <a:schemeClr val="bg1"/>
                </a:solidFill>
                <a:latin typeface="+mn-lt"/>
              </a:rPr>
              <a:t>to record what is owed by others to the </a:t>
            </a:r>
            <a:r>
              <a:rPr lang="en-US" dirty="0">
                <a:solidFill>
                  <a:schemeClr val="bg1"/>
                </a:solidFill>
                <a:latin typeface="+mn-lt"/>
              </a:rPr>
              <a:t>company.</a:t>
            </a:r>
          </a:p>
          <a:p>
            <a:pPr fontAlgn="auto">
              <a:spcBef>
                <a:spcPts val="0"/>
              </a:spcBef>
              <a:spcAft>
                <a:spcPts val="0"/>
              </a:spcAft>
              <a:defRPr/>
            </a:pPr>
            <a:r>
              <a:rPr lang="en-US" dirty="0">
                <a:solidFill>
                  <a:schemeClr val="bg1"/>
                </a:solidFill>
                <a:latin typeface="+mn-lt"/>
              </a:rPr>
              <a:t>If </a:t>
            </a:r>
            <a:r>
              <a:rPr lang="en-US" dirty="0">
                <a:solidFill>
                  <a:schemeClr val="bg1"/>
                </a:solidFill>
                <a:latin typeface="+mn-lt"/>
              </a:rPr>
              <a:t>cash </a:t>
            </a:r>
            <a:r>
              <a:rPr lang="en-US" b="1" dirty="0">
                <a:solidFill>
                  <a:schemeClr val="bg1"/>
                </a:solidFill>
                <a:latin typeface="+mn-lt"/>
              </a:rPr>
              <a:t>was paid </a:t>
            </a:r>
            <a:r>
              <a:rPr lang="en-US" dirty="0">
                <a:solidFill>
                  <a:schemeClr val="bg1"/>
                </a:solidFill>
                <a:latin typeface="+mn-lt"/>
              </a:rPr>
              <a:t>in the past, a deferred expense account </a:t>
            </a:r>
            <a:r>
              <a:rPr lang="en-US" dirty="0">
                <a:solidFill>
                  <a:schemeClr val="bg1"/>
                </a:solidFill>
                <a:latin typeface="+mn-lt"/>
              </a:rPr>
              <a:t>was </a:t>
            </a:r>
            <a:r>
              <a:rPr lang="en-US" dirty="0">
                <a:solidFill>
                  <a:schemeClr val="bg1"/>
                </a:solidFill>
                <a:latin typeface="+mn-lt"/>
              </a:rPr>
              <a:t>created in the past → </a:t>
            </a:r>
            <a:r>
              <a:rPr lang="en-US" dirty="0">
                <a:solidFill>
                  <a:schemeClr val="bg1"/>
                </a:solidFill>
                <a:latin typeface="+mn-lt"/>
              </a:rPr>
              <a:t>Now reduce </a:t>
            </a:r>
            <a:r>
              <a:rPr lang="en-US" dirty="0">
                <a:solidFill>
                  <a:schemeClr val="bg1"/>
                </a:solidFill>
                <a:latin typeface="+mn-lt"/>
              </a:rPr>
              <a:t>the asset </a:t>
            </a:r>
            <a:r>
              <a:rPr lang="en-US" dirty="0">
                <a:solidFill>
                  <a:schemeClr val="bg1"/>
                </a:solidFill>
                <a:latin typeface="+mn-lt"/>
              </a:rPr>
              <a:t>account.  </a:t>
            </a:r>
          </a:p>
          <a:p>
            <a:pPr fontAlgn="auto">
              <a:spcBef>
                <a:spcPts val="0"/>
              </a:spcBef>
              <a:spcAft>
                <a:spcPts val="0"/>
              </a:spcAft>
              <a:defRPr/>
            </a:pPr>
            <a:r>
              <a:rPr lang="en-US" dirty="0">
                <a:solidFill>
                  <a:schemeClr val="bg1"/>
                </a:solidFill>
                <a:latin typeface="+mn-lt"/>
              </a:rPr>
              <a:t>If </a:t>
            </a:r>
            <a:r>
              <a:rPr lang="en-US" dirty="0">
                <a:solidFill>
                  <a:schemeClr val="bg1"/>
                </a:solidFill>
                <a:latin typeface="+mn-lt"/>
              </a:rPr>
              <a:t>cash </a:t>
            </a:r>
            <a:r>
              <a:rPr lang="en-US" b="1" dirty="0">
                <a:solidFill>
                  <a:schemeClr val="bg1"/>
                </a:solidFill>
                <a:latin typeface="+mn-lt"/>
              </a:rPr>
              <a:t>will be paid </a:t>
            </a:r>
            <a:r>
              <a:rPr lang="en-US" dirty="0">
                <a:solidFill>
                  <a:schemeClr val="bg1"/>
                </a:solidFill>
                <a:latin typeface="+mn-lt"/>
              </a:rPr>
              <a:t>in the future → Increase the payable account </a:t>
            </a:r>
            <a:r>
              <a:rPr lang="en-US" dirty="0">
                <a:solidFill>
                  <a:schemeClr val="bg1"/>
                </a:solidFill>
                <a:latin typeface="+mn-lt"/>
              </a:rPr>
              <a:t>to </a:t>
            </a:r>
            <a:r>
              <a:rPr lang="en-US" dirty="0">
                <a:solidFill>
                  <a:schemeClr val="bg1"/>
                </a:solidFill>
                <a:latin typeface="+mn-lt"/>
              </a:rPr>
              <a:t>record what is owed by the company to </a:t>
            </a:r>
            <a:r>
              <a:rPr lang="en-US" dirty="0">
                <a:solidFill>
                  <a:schemeClr val="bg1"/>
                </a:solidFill>
                <a:latin typeface="+mn-lt"/>
              </a:rPr>
              <a:t>others.</a:t>
            </a:r>
          </a:p>
          <a:p>
            <a:pPr fontAlgn="auto">
              <a:spcBef>
                <a:spcPts val="0"/>
              </a:spcBef>
              <a:spcAft>
                <a:spcPts val="0"/>
              </a:spcAft>
              <a:defRPr/>
            </a:pPr>
            <a:r>
              <a:rPr lang="en-US" b="1" dirty="0">
                <a:solidFill>
                  <a:schemeClr val="bg1"/>
                </a:solidFill>
                <a:latin typeface="+mn-lt"/>
              </a:rPr>
              <a:t>Step 3: Compute the amount of revenue earned or expense incurred. </a:t>
            </a:r>
            <a:r>
              <a:rPr lang="en-US" dirty="0">
                <a:solidFill>
                  <a:schemeClr val="bg1"/>
                </a:solidFill>
                <a:latin typeface="+mn-lt"/>
              </a:rPr>
              <a:t>Sometimes the </a:t>
            </a:r>
            <a:r>
              <a:rPr lang="en-US" dirty="0">
                <a:solidFill>
                  <a:schemeClr val="bg1"/>
                </a:solidFill>
                <a:latin typeface="+mn-lt"/>
              </a:rPr>
              <a:t>amount is given </a:t>
            </a:r>
            <a:r>
              <a:rPr lang="en-US" dirty="0">
                <a:solidFill>
                  <a:schemeClr val="bg1"/>
                </a:solidFill>
                <a:latin typeface="+mn-lt"/>
              </a:rPr>
              <a:t>or known</a:t>
            </a:r>
            <a:r>
              <a:rPr lang="en-US" dirty="0">
                <a:solidFill>
                  <a:schemeClr val="bg1"/>
                </a:solidFill>
                <a:latin typeface="+mn-lt"/>
              </a:rPr>
              <a:t>, sometimes it must be computed, and sometimes it must be estimated.</a:t>
            </a:r>
          </a:p>
        </p:txBody>
      </p:sp>
      <p:sp>
        <p:nvSpPr>
          <p:cNvPr id="23555" name="TextBox 4"/>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0E0485C5-8EC9-45C1-94AB-5A89EA9641C5}" type="slidenum">
              <a:rPr lang="en-US" sz="1000"/>
              <a:pPr algn="r"/>
              <a:t>7</a:t>
            </a:fld>
            <a:endParaRPr lang="en-US" sz="100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dirty="0" smtClean="0"/>
              <a:t>Summary</a:t>
            </a:r>
            <a:endParaRPr lang="en-US" sz="4000" dirty="0"/>
          </a:p>
        </p:txBody>
      </p:sp>
      <p:pic>
        <p:nvPicPr>
          <p:cNvPr id="13314" name="Picture 2"/>
          <p:cNvPicPr>
            <a:picLocks noChangeAspect="1" noChangeArrowheads="1"/>
          </p:cNvPicPr>
          <p:nvPr/>
        </p:nvPicPr>
        <p:blipFill>
          <a:blip r:embed="rId3"/>
          <a:srcRect/>
          <a:stretch>
            <a:fillRect/>
          </a:stretch>
        </p:blipFill>
        <p:spPr bwMode="auto">
          <a:xfrm>
            <a:off x="152400" y="2362200"/>
            <a:ext cx="8728075" cy="28956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25603" name="TextBox 3"/>
          <p:cNvSpPr txBox="1">
            <a:spLocks noChangeArrowheads="1"/>
          </p:cNvSpPr>
          <p:nvPr/>
        </p:nvSpPr>
        <p:spPr bwMode="auto">
          <a:xfrm>
            <a:off x="152400" y="1447800"/>
            <a:ext cx="8728075" cy="830263"/>
          </a:xfrm>
          <a:prstGeom prst="rect">
            <a:avLst/>
          </a:prstGeom>
          <a:noFill/>
          <a:ln w="9525">
            <a:noFill/>
            <a:miter lim="800000"/>
            <a:headEnd/>
            <a:tailEnd/>
          </a:ln>
        </p:spPr>
        <p:txBody>
          <a:bodyPr>
            <a:spAutoFit/>
          </a:bodyPr>
          <a:lstStyle/>
          <a:p>
            <a:r>
              <a:rPr lang="en-US" sz="2400"/>
              <a:t>In summary, the pattern that results when the adjusting entry is recorded is as follows:</a:t>
            </a:r>
          </a:p>
        </p:txBody>
      </p:sp>
      <p:pic>
        <p:nvPicPr>
          <p:cNvPr id="13315" name="Picture 3" descr="C:\Users\jon\AppData\Local\Microsoft\Windows\Temporary Internet Files\Content.IE5\AH1O1YNZ\MC900370970[1].wmf"/>
          <p:cNvPicPr>
            <a:picLocks noChangeAspect="1" noChangeArrowheads="1"/>
          </p:cNvPicPr>
          <p:nvPr/>
        </p:nvPicPr>
        <p:blipFill>
          <a:blip r:embed="rId4"/>
          <a:srcRect/>
          <a:stretch>
            <a:fillRect/>
          </a:stretch>
        </p:blipFill>
        <p:spPr bwMode="auto">
          <a:xfrm>
            <a:off x="3276600" y="5461000"/>
            <a:ext cx="1831975" cy="1336675"/>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25605" name="TextBox 6"/>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5156D501-558A-4AC0-AD6F-E109634A4D91}" type="slidenum">
              <a:rPr lang="en-US" sz="1000"/>
              <a:pPr algn="r"/>
              <a:t>8</a:t>
            </a:fld>
            <a:endParaRPr lang="en-US" sz="100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7239000" y="6611938"/>
            <a:ext cx="1752600" cy="246062"/>
          </a:xfrm>
          <a:prstGeom prst="rect">
            <a:avLst/>
          </a:prstGeom>
          <a:noFill/>
          <a:ln w="9525">
            <a:noFill/>
            <a:miter lim="800000"/>
            <a:headEnd/>
            <a:tailEnd/>
          </a:ln>
        </p:spPr>
        <p:txBody>
          <a:bodyPr>
            <a:spAutoFit/>
          </a:bodyPr>
          <a:lstStyle/>
          <a:p>
            <a:pPr algn="r"/>
            <a:r>
              <a:rPr lang="en-US" sz="1000"/>
              <a:t>4-</a:t>
            </a:r>
            <a:fld id="{4564FC33-2B6E-46FA-B1CF-398AC818FD23}" type="slidenum">
              <a:rPr lang="en-US" sz="1000"/>
              <a:pPr algn="r"/>
              <a:t>9</a:t>
            </a:fld>
            <a:endParaRPr lang="en-US" sz="1000"/>
          </a:p>
        </p:txBody>
      </p:sp>
      <p:pic>
        <p:nvPicPr>
          <p:cNvPr id="27650" name="Picture 2"/>
          <p:cNvPicPr>
            <a:picLocks noChangeAspect="1" noChangeArrowheads="1"/>
          </p:cNvPicPr>
          <p:nvPr/>
        </p:nvPicPr>
        <p:blipFill>
          <a:blip r:embed="rId3"/>
          <a:srcRect/>
          <a:stretch>
            <a:fillRect/>
          </a:stretch>
        </p:blipFill>
        <p:spPr bwMode="auto">
          <a:xfrm>
            <a:off x="904875" y="-1588"/>
            <a:ext cx="7629525" cy="68595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2300</TotalTime>
  <Words>5397</Words>
  <Application>Microsoft Office PowerPoint</Application>
  <PresentationFormat>On-screen Show (4:3)</PresentationFormat>
  <Paragraphs>266</Paragraphs>
  <Slides>55</Slides>
  <Notes>55</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55</vt:i4>
      </vt:variant>
    </vt:vector>
  </HeadingPairs>
  <TitlesOfParts>
    <vt:vector size="65" baseType="lpstr">
      <vt:lpstr>Arial</vt:lpstr>
      <vt:lpstr>Calibri</vt:lpstr>
      <vt:lpstr>Book Antiqua</vt:lpstr>
      <vt:lpstr>Arial Black</vt:lpstr>
      <vt:lpstr>Wingdings</vt:lpstr>
      <vt:lpstr>Monotype Sorts</vt:lpstr>
      <vt:lpstr>Essential</vt:lpstr>
      <vt:lpstr>Essential</vt:lpstr>
      <vt:lpstr>Essential</vt:lpstr>
      <vt:lpstr>Essential</vt:lpstr>
      <vt:lpstr>CHAPTER 4</vt:lpstr>
      <vt:lpstr>UNDERSTANDING THE BUSINESS</vt:lpstr>
      <vt:lpstr>ACCOUNTING CYCLE</vt:lpstr>
      <vt:lpstr>UNADJUSTED TRIAL BALANCE</vt:lpstr>
      <vt:lpstr>FOUR TYPES OF ADJUSTMENTS</vt:lpstr>
      <vt:lpstr>ADJUSTING ENTRIES</vt:lpstr>
      <vt:lpstr>ADJUSTMENT PROCESS</vt:lpstr>
      <vt:lpstr>SUMMARY</vt:lpstr>
      <vt:lpstr>Slide 9</vt:lpstr>
      <vt:lpstr>TYPES OF ADJUSTMENTS</vt:lpstr>
      <vt:lpstr>AJE UNEARNED REVENUE</vt:lpstr>
      <vt:lpstr>AJE 1 UNEARNED REVENUE</vt:lpstr>
      <vt:lpstr>AJE 2 ACCRUED REVENUES</vt:lpstr>
      <vt:lpstr>AJE 2 ACCRUED REVENUES</vt:lpstr>
      <vt:lpstr>AJE 3 DEFERRED EXPENSES</vt:lpstr>
      <vt:lpstr>AJE 3 DEFERRED EXPENSES</vt:lpstr>
      <vt:lpstr>AJE 4 PREPAID EXPENSES</vt:lpstr>
      <vt:lpstr>AJE 4 PREPAID EXPENSES</vt:lpstr>
      <vt:lpstr>AJE 4 PREPAID EXPENSES</vt:lpstr>
      <vt:lpstr>AJE 5 PROPERTY AND EQUIPMENT</vt:lpstr>
      <vt:lpstr>AJE 5 PROPERTY AND EQUIPMENT</vt:lpstr>
      <vt:lpstr>AJE 5 PROPERTY AND EQUIPMENT</vt:lpstr>
      <vt:lpstr>AJE 5 PROPERTY AND EQUIPMENT</vt:lpstr>
      <vt:lpstr>AJE 6 ACCRUED EXPENSES</vt:lpstr>
      <vt:lpstr>AJE 6 ACCRUED EXPENSES</vt:lpstr>
      <vt:lpstr>AJE 6 ACCRUED EXPENSES</vt:lpstr>
      <vt:lpstr>AJE 7 INTEREST ON DEBT</vt:lpstr>
      <vt:lpstr>Slide 28</vt:lpstr>
      <vt:lpstr>AJE 7 INTEREST ON DEBT</vt:lpstr>
      <vt:lpstr>AJE 8 UTILITIES</vt:lpstr>
      <vt:lpstr>AJE 8 UTILITIES</vt:lpstr>
      <vt:lpstr>AJE 8 UTILITIES</vt:lpstr>
      <vt:lpstr>AJE 9 INCOME TAXES</vt:lpstr>
      <vt:lpstr>AJE 9 INCOME TAXES</vt:lpstr>
      <vt:lpstr>AJE 9 INCOME TAXES</vt:lpstr>
      <vt:lpstr>AJE 9 INCOME TAXES</vt:lpstr>
      <vt:lpstr>A QUESTION OF ETHICS</vt:lpstr>
      <vt:lpstr>PREPARING FINANCIAL STATEMENTS</vt:lpstr>
      <vt:lpstr>RELATIONSHIPS OF FINANCIALS</vt:lpstr>
      <vt:lpstr>ADJUSTED TRIAL BALANCE (THROUGH LIABILITIES)</vt:lpstr>
      <vt:lpstr>ADJUSTED TRIAL BALANCE (THROUGH STOCKHOLDERS’ EQUITY AND INCOME)</vt:lpstr>
      <vt:lpstr>INCOME STATEMENT</vt:lpstr>
      <vt:lpstr>EARNINGS PER SHARE</vt:lpstr>
      <vt:lpstr>EARNINGS PER SHARE</vt:lpstr>
      <vt:lpstr>STATEMENT OF STOCKHOLDERS’ EQUITY</vt:lpstr>
      <vt:lpstr>BALANCE SHEET (THROUGH TOTAL ASSETS)</vt:lpstr>
      <vt:lpstr>BALANCE SHEET (THROUGH TOTAL LIABILITIES AND STOCKHOLDERS’ EQUITY)</vt:lpstr>
      <vt:lpstr>FOCUS ON CASH FLOWS</vt:lpstr>
      <vt:lpstr>FOCUS ON CASH FLOWS</vt:lpstr>
      <vt:lpstr>TOTAL ASSET TURNOVER RATIO</vt:lpstr>
      <vt:lpstr>CLOSING THE BOOKS</vt:lpstr>
      <vt:lpstr>CLOSING THE BOOKS</vt:lpstr>
      <vt:lpstr>CLOSING ENTRIES FOR CHIPOTLE</vt:lpstr>
      <vt:lpstr>POST-CLOSING TRIAL BALANCE</vt:lpstr>
      <vt:lpstr>END OF CHAPTER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99</cp:revision>
  <cp:lastPrinted>2013-05-06T18:35:21Z</cp:lastPrinted>
  <dcterms:created xsi:type="dcterms:W3CDTF">2013-04-27T22:18:49Z</dcterms:created>
  <dcterms:modified xsi:type="dcterms:W3CDTF">2013-06-18T07:42:12Z</dcterms:modified>
</cp:coreProperties>
</file>