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3"/>
  </p:notesMasterIdLst>
  <p:handoutMasterIdLst>
    <p:handoutMasterId r:id="rId44"/>
  </p:handoutMasterIdLst>
  <p:sldIdLst>
    <p:sldId id="257" r:id="rId2"/>
    <p:sldId id="313" r:id="rId3"/>
    <p:sldId id="353"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51" r:id="rId31"/>
    <p:sldId id="341" r:id="rId32"/>
    <p:sldId id="342" r:id="rId33"/>
    <p:sldId id="343" r:id="rId34"/>
    <p:sldId id="344" r:id="rId35"/>
    <p:sldId id="345" r:id="rId36"/>
    <p:sldId id="346" r:id="rId37"/>
    <p:sldId id="347" r:id="rId38"/>
    <p:sldId id="348" r:id="rId39"/>
    <p:sldId id="350" r:id="rId40"/>
    <p:sldId id="352" r:id="rId41"/>
    <p:sldId id="26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21" clrIdx="0"/>
  <p:cmAuthor id="1" name="Charle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6370" autoAdjust="0"/>
  </p:normalViewPr>
  <p:slideViewPr>
    <p:cSldViewPr>
      <p:cViewPr>
        <p:scale>
          <a:sx n="50" d="100"/>
          <a:sy n="50" d="100"/>
        </p:scale>
        <p:origin x="-2256" y="-672"/>
      </p:cViewPr>
      <p:guideLst>
        <p:guide orient="horz" pos="2064"/>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sorterViewPr>
    <p:cViewPr>
      <p:scale>
        <a:sx n="66" d="100"/>
        <a:sy n="66" d="100"/>
      </p:scale>
      <p:origin x="0" y="0"/>
    </p:cViewPr>
  </p:sorterViewPr>
  <p:notesViewPr>
    <p:cSldViewPr>
      <p:cViewPr varScale="1">
        <p:scale>
          <a:sx n="68" d="100"/>
          <a:sy n="68" d="100"/>
        </p:scale>
        <p:origin x="-3086"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13" Type="http://schemas.openxmlformats.org/officeDocument/2006/relationships/slide" Target="slides/slide38.xml"/><Relationship Id="rId3" Type="http://schemas.openxmlformats.org/officeDocument/2006/relationships/slide" Target="slides/slide17.xml"/><Relationship Id="rId7" Type="http://schemas.openxmlformats.org/officeDocument/2006/relationships/slide" Target="slides/slide25.xml"/><Relationship Id="rId12" Type="http://schemas.openxmlformats.org/officeDocument/2006/relationships/slide" Target="slides/slide37.xml"/><Relationship Id="rId2" Type="http://schemas.openxmlformats.org/officeDocument/2006/relationships/slide" Target="slides/slide16.xml"/><Relationship Id="rId1" Type="http://schemas.openxmlformats.org/officeDocument/2006/relationships/slide" Target="slides/slide14.xml"/><Relationship Id="rId6" Type="http://schemas.openxmlformats.org/officeDocument/2006/relationships/slide" Target="slides/slide20.xml"/><Relationship Id="rId11" Type="http://schemas.openxmlformats.org/officeDocument/2006/relationships/slide" Target="slides/slide34.xml"/><Relationship Id="rId5" Type="http://schemas.openxmlformats.org/officeDocument/2006/relationships/slide" Target="slides/slide19.xml"/><Relationship Id="rId10" Type="http://schemas.openxmlformats.org/officeDocument/2006/relationships/slide" Target="slides/slide29.xml"/><Relationship Id="rId4" Type="http://schemas.openxmlformats.org/officeDocument/2006/relationships/slide" Target="slides/slide18.xml"/><Relationship Id="rId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dirty="0" smtClean="0">
                <a:latin typeface="+mn-lt"/>
              </a:defRPr>
            </a:lvl1pPr>
          </a:lstStyle>
          <a:p>
            <a:pPr>
              <a:defRPr/>
            </a:pPr>
            <a:r>
              <a:rPr lang="en-US"/>
              <a:t>E-</a:t>
            </a:r>
            <a:fld id="{B664A275-E21C-405B-9176-F7539FFA065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5943600" y="0"/>
            <a:ext cx="914400" cy="246063"/>
          </a:xfrm>
          <a:prstGeom prst="rect">
            <a:avLst/>
          </a:prstGeom>
          <a:noFill/>
        </p:spPr>
        <p:txBody>
          <a:bodyPr>
            <a:spAutoFit/>
          </a:bodyPr>
          <a:lstStyle/>
          <a:p>
            <a:pPr algn="r" fontAlgn="auto">
              <a:spcBef>
                <a:spcPts val="0"/>
              </a:spcBef>
              <a:spcAft>
                <a:spcPts val="0"/>
              </a:spcAft>
              <a:defRPr/>
            </a:pPr>
            <a:r>
              <a:rPr lang="en-US" sz="1000" dirty="0">
                <a:latin typeface="+mn-lt"/>
              </a:rPr>
              <a:t>E-</a:t>
            </a:r>
            <a:fld id="{0C0F2198-D80D-4AAB-9E55-D739A51252E1}"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Appendix E: Reporting and Interpreting Investments in Other Corporations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30722" name="Rectangle 205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 June 30, 2018, we debit Cash and credit Held-to-Maturity Investments for $100,000 to record the receipt of the principal at maturity.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2051"/>
          <p:cNvSpPr>
            <a:spLocks noGrp="1" noChangeArrowheads="1"/>
          </p:cNvSpPr>
          <p:nvPr>
            <p:ph type="body" idx="1"/>
          </p:nvPr>
        </p:nvSpPr>
        <p:spPr bwMode="auto"/>
        <p:txBody>
          <a:bodyPr wrap="square" numCol="1" anchor="t" anchorCtr="0" compatLnSpc="1">
            <a:prstTxWarp prst="textNoShape">
              <a:avLst/>
            </a:prstTxWarp>
          </a:bodyPr>
          <a:lstStyle/>
          <a:p>
            <a:pPr fontAlgn="auto">
              <a:spcBef>
                <a:spcPts val="0"/>
              </a:spcBef>
              <a:spcAft>
                <a:spcPts val="0"/>
              </a:spcAft>
              <a:defRPr/>
            </a:pPr>
            <a:r>
              <a:rPr lang="en-US" dirty="0" smtClean="0"/>
              <a:t>Investments in debt securities, that are not to be held to maturity, and passive investments in equity securities are accounted for using the fair value method. The investment is initially recorded at its cost. Interest received on debt securities is recorded as interest revenue. Dividends received from the investment in equity securities are recorded as dividend revenue.</a:t>
            </a:r>
          </a:p>
          <a:p>
            <a:pPr fontAlgn="auto">
              <a:spcBef>
                <a:spcPts val="0"/>
              </a:spcBef>
              <a:spcAft>
                <a:spcPts val="0"/>
              </a:spcAft>
              <a:defRPr/>
            </a:pPr>
            <a:endParaRPr lang="en-US" dirty="0" smtClean="0"/>
          </a:p>
          <a:p>
            <a:pPr fontAlgn="auto">
              <a:spcBef>
                <a:spcPts val="0"/>
              </a:spcBef>
              <a:spcAft>
                <a:spcPts val="0"/>
              </a:spcAft>
              <a:defRPr/>
            </a:pPr>
            <a:r>
              <a:rPr lang="en-US" dirty="0" smtClean="0"/>
              <a:t>At each balance sheet date, the investment is adjusted to market value. As a result of the adjustment, unrealized holding gains and losses are recorded. Unrealized holding gains and losses may be reported in shareholders’ equity or in the income statement depending on the classification of the security.</a:t>
            </a:r>
          </a:p>
          <a:p>
            <a:pPr fontAlgn="auto">
              <a:spcBef>
                <a:spcPts val="0"/>
              </a:spcBef>
              <a:spcAft>
                <a:spcPts val="0"/>
              </a:spcAft>
              <a:defRPr/>
            </a:pPr>
            <a:endParaRPr lang="en-US" dirty="0" smtClean="0"/>
          </a:p>
          <a:p>
            <a:pPr fontAlgn="auto">
              <a:spcBef>
                <a:spcPts val="0"/>
              </a:spcBef>
              <a:spcAft>
                <a:spcPts val="0"/>
              </a:spcAft>
              <a:defRPr/>
            </a:pPr>
            <a:r>
              <a:rPr lang="en-US" dirty="0" smtClean="0"/>
              <a:t>Passive investments are reported at fair value for two reasons:</a:t>
            </a:r>
          </a:p>
          <a:p>
            <a:pPr marL="228600" indent="-228600" fontAlgn="auto">
              <a:spcBef>
                <a:spcPts val="0"/>
              </a:spcBef>
              <a:spcAft>
                <a:spcPts val="0"/>
              </a:spcAft>
              <a:buFontTx/>
              <a:buAutoNum type="arabicPeriod"/>
              <a:defRPr/>
            </a:pPr>
            <a:r>
              <a:rPr lang="en-US" dirty="0" smtClean="0"/>
              <a:t>Relevance for predicting future cash flows.</a:t>
            </a:r>
          </a:p>
          <a:p>
            <a:pPr marL="228600" indent="-228600" fontAlgn="auto">
              <a:spcBef>
                <a:spcPts val="0"/>
              </a:spcBef>
              <a:spcAft>
                <a:spcPts val="0"/>
              </a:spcAft>
              <a:buFontTx/>
              <a:buAutoNum type="arabicPeriod"/>
              <a:defRPr/>
            </a:pPr>
            <a:r>
              <a:rPr lang="en-US" dirty="0" smtClean="0"/>
              <a:t>Fair value is measurable as the current price of these securities are traded each day on established stock exchanges.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1469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Trading securities are debt or equity securities that are held primarily for resale. They are actively traded with the intent of generating short-term trading profits. Available for sale securities are debt or equity securities that are not actively traded, but are available for sale. Available for sale securities are held to earn a return on invested funds that may be needed for future operations. Both classifications of securities are adjusted to market value at the balance sheet date using an allowance account. This adjustment results in recording unrealized holding gains and losses.</a:t>
            </a:r>
          </a:p>
          <a:p>
            <a:pPr>
              <a:spcBef>
                <a:spcPct val="0"/>
              </a:spcBef>
            </a:pPr>
            <a:r>
              <a:rPr lang="en-US" smtClean="0"/>
              <a:t> </a:t>
            </a:r>
          </a:p>
          <a:p>
            <a:pPr>
              <a:spcBef>
                <a:spcPct val="0"/>
              </a:spcBef>
            </a:pPr>
            <a:r>
              <a:rPr lang="en-US" smtClean="0"/>
              <a:t>For securities classified as trading securities, the unrealized holding gains and losses are reported on the income statement. For securities classified as available for sale securities, the unrealized holding gains and losses are reported in stockholders’ equity.</a:t>
            </a:r>
          </a:p>
          <a:p>
            <a:pPr>
              <a:spcBef>
                <a:spcPct val="0"/>
              </a:spcBef>
            </a:pPr>
            <a:endParaRPr lang="en-US" smtClean="0"/>
          </a:p>
          <a:p>
            <a:pPr>
              <a:spcBef>
                <a:spcPct val="0"/>
              </a:spcBef>
            </a:pPr>
            <a:r>
              <a:rPr lang="en-US" smtClean="0"/>
              <a:t>If a security in either classification is actually sold, a realized gain or loss is recorded. If the proceeds from the sale exceed the cost of the investment, a realized gain is recorded. When the proceeds are less than cost, a realized loss is recorded. Realized gains and losses are always reported on the income statement.</a:t>
            </a:r>
          </a:p>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1027"/>
          <p:cNvSpPr>
            <a:spLocks noGrp="1" noChangeArrowheads="1"/>
          </p:cNvSpPr>
          <p:nvPr>
            <p:ph type="body" idx="1"/>
          </p:nvPr>
        </p:nvSpPr>
        <p:spPr bwMode="auto">
          <a:ln>
            <a:miter lim="800000"/>
            <a:headEnd/>
            <a:tailEnd/>
          </a:ln>
        </p:spPr>
        <p:txBody>
          <a:bodyPr wrap="square" numCol="1" anchor="t" anchorCtr="0" compatLnSpc="1">
            <a:prstTxWarp prst="textNoShape">
              <a:avLst/>
            </a:prstTxWarp>
          </a:bodyPr>
          <a:lstStyle/>
          <a:p>
            <a:pPr fontAlgn="auto">
              <a:spcBef>
                <a:spcPts val="0"/>
              </a:spcBef>
              <a:spcAft>
                <a:spcPts val="0"/>
              </a:spcAft>
              <a:defRPr/>
            </a:pPr>
            <a:r>
              <a:rPr lang="en-US" dirty="0" smtClean="0"/>
              <a:t>On January 5, 2012, Washington Post acquires 10,000 of the 100,000 outstanding shares of INews on the open market at a cost of $10 per share. Washington Post has no influence over INews, and does not plan to sell the shares in the near future.</a:t>
            </a:r>
          </a:p>
          <a:p>
            <a:pPr fontAlgn="auto">
              <a:spcBef>
                <a:spcPts val="0"/>
              </a:spcBef>
              <a:spcAft>
                <a:spcPts val="0"/>
              </a:spcAft>
              <a:defRPr/>
            </a:pPr>
            <a:endParaRPr lang="en-US" dirty="0" smtClean="0"/>
          </a:p>
          <a:p>
            <a:pPr fontAlgn="auto">
              <a:spcBef>
                <a:spcPts val="0"/>
              </a:spcBef>
              <a:spcAft>
                <a:spcPts val="0"/>
              </a:spcAft>
              <a:defRPr/>
            </a:pPr>
            <a:r>
              <a:rPr lang="en-US" dirty="0" smtClean="0">
                <a:cs typeface="Arial" pitchFamily="34" charset="0"/>
              </a:rPr>
              <a:t>Should the acquired shares be classified as Trading Securities or Available for Sale Securities?</a:t>
            </a:r>
          </a:p>
          <a:p>
            <a:pPr fontAlgn="auto">
              <a:spcBef>
                <a:spcPts val="0"/>
              </a:spcBef>
              <a:spcAft>
                <a:spcPts val="0"/>
              </a:spcAft>
              <a:defRPr/>
            </a:pPr>
            <a:endParaRPr lang="en-US" dirty="0" smtClean="0">
              <a:cs typeface="Arial" pitchFamily="34" charset="0"/>
            </a:endParaRPr>
          </a:p>
          <a:p>
            <a:pPr fontAlgn="auto">
              <a:lnSpc>
                <a:spcPct val="85000"/>
              </a:lnSpc>
              <a:spcBef>
                <a:spcPct val="0"/>
              </a:spcBef>
              <a:spcAft>
                <a:spcPts val="0"/>
              </a:spcAft>
              <a:buClr>
                <a:schemeClr val="accent1"/>
              </a:buClr>
              <a:buSzPct val="65000"/>
              <a:buFont typeface="Wingdings" pitchFamily="2" charset="2"/>
              <a:buNone/>
              <a:defRPr/>
            </a:pPr>
            <a:r>
              <a:rPr lang="en-US" dirty="0" smtClean="0"/>
              <a:t>Washington Post does not plan to actively trade the shares. Instead, they will be held to earn a return on invested funds that may be needed for future operations. The shares should be classified as</a:t>
            </a:r>
            <a:r>
              <a:rPr lang="en-US" dirty="0" smtClean="0">
                <a:effectLst>
                  <a:outerShdw blurRad="38100" dist="38100" dir="2700000" algn="tl">
                    <a:srgbClr val="C0C0C0"/>
                  </a:outerShdw>
                </a:effectLst>
              </a:rPr>
              <a:t> </a:t>
            </a:r>
            <a:r>
              <a:rPr lang="en-US" dirty="0" smtClean="0"/>
              <a:t>Available for Sale Securities.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6179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investment is recorded at cost with a debit to Investment in Available-for-Sale Securities. The amount is 15,000 shares times $10 per share equals $150,000. This investment may be a current asset or a noncurrent asset, depending on management’s intended holding period. If the investment had been classified as a trading security, it would be reported as a current asset. Trading securities are always current assets.</a:t>
            </a:r>
          </a:p>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Later in the year, Washington Post receives a $15,000 dividend from INews. Let’s prepare the journal entry to record the dividend receipt.</a:t>
            </a:r>
          </a:p>
          <a:p>
            <a:pPr>
              <a:spcBef>
                <a:spcPct val="0"/>
              </a:spcBef>
            </a:pPr>
            <a:endParaRPr lang="en-US" smtClean="0"/>
          </a:p>
          <a:p>
            <a:pPr>
              <a:spcBef>
                <a:spcPct val="0"/>
              </a:spcBef>
            </a:pPr>
            <a:r>
              <a:rPr lang="en-US" smtClean="0"/>
              <a:t>We debit Cash and credit Dividend Revenue for $15,000. Investment income is another acceptable account name for the dividend revenue.</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By December 31, 2012, Washington Post’s fiscal year-end, the market value of INews’ shares has dropped from $10 to $8 per share. How much has Washington Post’s portfolio value changed?</a:t>
            </a:r>
          </a:p>
          <a:p>
            <a:pPr>
              <a:spcBef>
                <a:spcPct val="0"/>
              </a:spcBef>
            </a:pPr>
            <a:endParaRPr lang="en-US" smtClean="0"/>
          </a:p>
          <a:p>
            <a:pPr>
              <a:spcBef>
                <a:spcPct val="0"/>
              </a:spcBef>
            </a:pPr>
            <a:r>
              <a:rPr lang="en-US" smtClean="0"/>
              <a:t>The decline in value is $30,000, calculated by subtracting the original cost of $150,000 from the market value of $120,000. The investment in INews is Washington Post’s only investment in securities available for sale, so the balance in the investment account at the beginning of the year, before the purchase of INews shares, was zero. Let’s record the decline in value with a journal entry.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2595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financial reporting purposes, the investment is shown on the balance sheet at market value. We must make an entry to adjust recorded cost to market value.</a:t>
            </a:r>
          </a:p>
          <a:p>
            <a:pPr>
              <a:spcBef>
                <a:spcPct val="0"/>
              </a:spcBef>
            </a:pPr>
            <a:endParaRPr lang="en-US" smtClean="0"/>
          </a:p>
          <a:p>
            <a:pPr>
              <a:spcBef>
                <a:spcPct val="0"/>
              </a:spcBef>
            </a:pPr>
            <a:r>
              <a:rPr lang="en-US" smtClean="0"/>
              <a:t>So, we debit Net Unrealized Gains and Losses on Available-for-Sale Securities and credit Investments in Available-for-Sale Securities for $30,000. The unrealized holding loss is reported in the stockholders’ equity section of Washington Post’s balance sheet as Other Comprehensive Income.</a:t>
            </a:r>
          </a:p>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cs typeface="Arial" charset="0"/>
              </a:rPr>
              <a:t>On December 31, 2013, the market value of INews’ shares is $11 per share, an increase of $3 per share from December 31, 2012. </a:t>
            </a:r>
            <a:r>
              <a:rPr lang="en-US" smtClean="0"/>
              <a:t>How much has Washington Post’s portfolio value changed?</a:t>
            </a:r>
            <a:endParaRPr lang="en-US" smtClean="0">
              <a:cs typeface="Arial" charset="0"/>
            </a:endParaRPr>
          </a:p>
          <a:p>
            <a:pPr>
              <a:spcBef>
                <a:spcPct val="0"/>
              </a:spcBef>
            </a:pPr>
            <a:endParaRPr lang="en-US" smtClean="0"/>
          </a:p>
          <a:p>
            <a:pPr>
              <a:spcBef>
                <a:spcPct val="0"/>
              </a:spcBef>
            </a:pPr>
            <a:r>
              <a:rPr lang="en-US" smtClean="0"/>
              <a:t>The increase in value is $45,000, calculated by subtracting the 2012 market value of $120,000 from the 2013 market value of $165,000. Let’s record the increase in value with a journal entry.</a:t>
            </a:r>
          </a:p>
          <a:p>
            <a:pPr>
              <a:spcBef>
                <a:spcPct val="0"/>
              </a:spcBef>
            </a:pPr>
            <a:endParaRPr lang="en-US" smtClean="0"/>
          </a:p>
          <a:p>
            <a:pPr>
              <a:spcBef>
                <a:spcPct val="0"/>
              </a:spcBef>
            </a:pPr>
            <a:r>
              <a:rPr lang="en-US" smtClean="0"/>
              <a:t>We debit Investments in Available-for-Sale Securities and credit Net Unrealized Gains and Losses on Available-for-Sale Securities for $45,000. The unrealized holding gain is reported in the stockholders’ equity section of Washington Post’s balance sheet as Other Comprehensive Income.</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cs typeface="Arial" charset="0"/>
              </a:rPr>
              <a:t>Near the end of 2014, Washington Post sells all 15,000 shares of INews for $13 per share. The gain on sale of the investment in INews is equal to the proceeds form the sale of $195,000 less the original cost of the investment, $150,000.</a:t>
            </a:r>
          </a:p>
          <a:p>
            <a:pPr>
              <a:spcBef>
                <a:spcPct val="0"/>
              </a:spcBef>
            </a:pPr>
            <a:endParaRPr lang="en-US" smtClean="0"/>
          </a:p>
          <a:p>
            <a:pPr>
              <a:spcBef>
                <a:spcPct val="0"/>
              </a:spcBef>
            </a:pPr>
            <a:r>
              <a:rPr lang="en-US" smtClean="0"/>
              <a:t>The net unrealized loss account has a $15,000 credit balance (gain) at the date of sale. This amount will be removed when the sale entry is made, resulting in a zero balance in the account, assuming the INews investment is Washington Post’s only investment. Let’s record the sale of INews with a journal entry.</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433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several reasons for a company to make investments in other companies. Some companies may wish to make passive investments of idle cash to receive a higher rate of return on their money. Many companies make investments for strategic or competitive reasons so that they might exercise influence over the other companies’ policies and activities. Finally, some companies buy a sufficient amount of another company to be able to control the other company.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debit Cash for $195,000 (15,000 shares sold @ $13 per share). The $15,000 credit balance in Net Unrealized Gains(Losses) is removed with a debit. The asset, Investments in Available-for-Sale Securities has a balance of $165,000 that is removed with a credit. The $165,000 balance is the original cost of $150,000 less the $30,000 unrealized loss in 2012, plus the $45,000 unrealized gain in 2013. Finally the gain on sale is recorded with a credit of $45,000.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3619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a convenient summary comparing the accounting for realized and unrealized gains for trading securities and available for sales securities.</a:t>
            </a:r>
          </a:p>
          <a:p>
            <a:pPr>
              <a:spcBef>
                <a:spcPct val="0"/>
              </a:spcBef>
            </a:pPr>
            <a:endParaRPr lang="en-US" smtClean="0"/>
          </a:p>
          <a:p>
            <a:pPr>
              <a:spcBef>
                <a:spcPct val="0"/>
              </a:spcBef>
            </a:pPr>
            <a:r>
              <a:rPr lang="en-US" smtClean="0"/>
              <a:t>Realized gains and losses, occurring when securities are actually sold, are reported in the income statement for both trading securities and available for sale securities.</a:t>
            </a:r>
          </a:p>
          <a:p>
            <a:pPr>
              <a:spcBef>
                <a:spcPct val="0"/>
              </a:spcBef>
            </a:pPr>
            <a:r>
              <a:rPr lang="en-US" smtClean="0"/>
              <a:t>Unrealized gains and losses on trading securities, resulting from year-end adjustments to market value, are reported in the income statement. Unrealized gains and losses on available for sale securities, resulting from year-end adjustments to market value, are reported in stockholders’ equity as other comprehensive income.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8242"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economic return from investing ratio provides a percentage of what was earned plus any realized and/or unrealized gains or losses on the portfolio. It is a measure of how much a company earns for each dollar of investment for a period. In general, a higher return indicates management is doing a better job selecting investments.</a:t>
            </a:r>
          </a:p>
          <a:p>
            <a:pPr>
              <a:spcBef>
                <a:spcPct val="0"/>
              </a:spcBef>
            </a:pPr>
            <a:endParaRPr lang="en-US" smtClean="0"/>
          </a:p>
          <a:p>
            <a:pPr>
              <a:spcBef>
                <a:spcPct val="0"/>
              </a:spcBef>
            </a:pPr>
            <a:r>
              <a:rPr lang="en-US" smtClean="0"/>
              <a:t>The ratio contains two types of returns in the numerator: dividends and interest received and the effect of the change in fair value, called the capital gain or loss. The change in fair value is considered earned whether or not the securities are sold as the opportunity to sell existed during the year.</a:t>
            </a:r>
          </a:p>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economic return from investing in INews is a negative 10 percent for 2012. The $30,000 decline in fair value during the year more than offset the $15,000 received in dividends, resulting in a negative return for the year.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4336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Now we are going to change the accounting for investments dramatically. We are going to assume a company has acquired enough equity securities in another company to exert significant influence over the operating policies of that company. Under these circumstances, the equity method of accounting for the investment is required.</a:t>
            </a:r>
          </a:p>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4541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far we have studied the accounting for passive investments in debt and equity securities where the investing company (the investor) lacks significant influence or control over the other company (the investee). Now we will look at the accounting procedures using the equity method where the investor has significant influence over the investee. Generally, we associate significant influence with ownership of between 20 and 50 percent of the voting common stock of the investee. </a:t>
            </a:r>
          </a:p>
          <a:p>
            <a:pPr>
              <a:spcBef>
                <a:spcPct val="0"/>
              </a:spcBef>
            </a:pPr>
            <a:endParaRPr lang="en-US" smtClean="0"/>
          </a:p>
          <a:p>
            <a:pPr>
              <a:spcBef>
                <a:spcPct val="0"/>
              </a:spcBef>
            </a:pPr>
            <a:r>
              <a:rPr lang="en-US" smtClean="0"/>
              <a:t>Using the equity method, we will not record unrealized holding gains and losses. Instead, the investor’s </a:t>
            </a:r>
            <a:r>
              <a:rPr lang="en-US" smtClean="0">
                <a:solidFill>
                  <a:srgbClr val="000000"/>
                </a:solidFill>
              </a:rPr>
              <a:t>carrying amount for the investment is adjusted for dividends received, and a percentage share of the investee’s income.</a:t>
            </a:r>
          </a:p>
          <a:p>
            <a:pPr>
              <a:spcBef>
                <a:spcPct val="0"/>
              </a:spcBef>
            </a:pPr>
            <a:endParaRPr lang="en-US" smtClean="0"/>
          </a:p>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Using the equity method of accounting, the investor records the initial investment at cost. Each reporting period, the investor increases the balance in the investment account for the company’s proportionate share of the affiliate’s (investee’s) reported income. When dividends are received from the affiliate (investee), the investor reduces the balance in the investment account. This accounting may appear strange at first, but remember that the investor company can exert significant influence over the affiliate (investee), so special accounting is in order.</a:t>
            </a:r>
          </a:p>
          <a:p>
            <a:pPr>
              <a:spcBef>
                <a:spcPct val="0"/>
              </a:spcBef>
            </a:pPr>
            <a:endParaRPr lang="en-US" smtClean="0"/>
          </a:p>
          <a:p>
            <a:pPr>
              <a:spcBef>
                <a:spcPct val="0"/>
              </a:spcBef>
            </a:pPr>
            <a:r>
              <a:rPr lang="en-US" smtClean="0"/>
              <a:t>If the investee has a loss instead of income, the investor decreases the balance in the investment account for the company’s proportionate share of the affiliate (investee’s) reported loss. </a:t>
            </a:r>
          </a:p>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 the beginning of 2013, Washington Post acquires a 40% interest in INews at a cost of $400,000. Let’s prepare the journal entry to record Washington Post’s investment.</a:t>
            </a:r>
          </a:p>
          <a:p>
            <a:pPr>
              <a:spcBef>
                <a:spcPct val="0"/>
              </a:spcBef>
            </a:pPr>
            <a:endParaRPr lang="en-US" smtClean="0"/>
          </a:p>
          <a:p>
            <a:pPr>
              <a:spcBef>
                <a:spcPct val="0"/>
              </a:spcBef>
            </a:pPr>
            <a:r>
              <a:rPr lang="en-US" smtClean="0"/>
              <a:t>On the date of acquisition, Washington Post will debit Investment in Affiliates and credit Cash for $400,000.</a:t>
            </a:r>
          </a:p>
          <a:p>
            <a:pPr>
              <a:spcBef>
                <a:spcPct val="0"/>
              </a:spcBef>
            </a:pPr>
            <a:endParaRPr lang="en-US" smtClean="0"/>
          </a:p>
          <a:p>
            <a:pPr>
              <a:spcBef>
                <a:spcPct val="0"/>
              </a:spcBef>
            </a:pPr>
            <a:r>
              <a:rPr lang="en-US" smtClean="0"/>
              <a:t>Now let’s look at the accounting treatment for the recognition of the investor’s proportionate share of the affiliate’s (investee’s) income.</a:t>
            </a:r>
          </a:p>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INews net income for 2013 year is $500,000. Washington Post’s 40% share is $200,000. Let’s prepare the journal entry to record Washington Post’s of the INews income.</a:t>
            </a:r>
          </a:p>
          <a:p>
            <a:pPr>
              <a:spcBef>
                <a:spcPct val="0"/>
              </a:spcBef>
            </a:pPr>
            <a:endParaRPr lang="en-US" smtClean="0"/>
          </a:p>
          <a:p>
            <a:pPr>
              <a:spcBef>
                <a:spcPct val="0"/>
              </a:spcBef>
            </a:pPr>
            <a:r>
              <a:rPr lang="en-US" smtClean="0"/>
              <a:t>Washington Post will debit, or increase, Investment in Affiliates and credit Equity in Affiliate Earnings for $200,000. The Equity in Affiliate Earnings from the investment in INews will appear on Washington Post’s income statement. Now let’s look at the accounting treatment for the receipt of dividends. </a:t>
            </a:r>
          </a:p>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2013, INews pays $100,000 in dividends. Washington Post’s 40% share is $40,000. Let’s prepare the journal entry to record Washington Post’s receipt of the dividend.</a:t>
            </a:r>
          </a:p>
          <a:p>
            <a:pPr>
              <a:spcBef>
                <a:spcPct val="0"/>
              </a:spcBef>
            </a:pPr>
            <a:endParaRPr lang="en-US" smtClean="0"/>
          </a:p>
          <a:p>
            <a:pPr>
              <a:spcBef>
                <a:spcPct val="0"/>
              </a:spcBef>
            </a:pPr>
            <a:r>
              <a:rPr lang="en-US" smtClean="0"/>
              <a:t>Washington Post will debit Cash and credit Investment in Affiliates for $40,000. Dividends are not revenue with the equity method. Under the equity method, we view the receipt of dividends as a return of a portion of the investment, so we reduce the investment account when dividends are received.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Passive investments are made to earn a high rate of return on funds that may be needed for future purposes. Passive investments typically involve smaller sums of money than do the other types of investments that we will cover.</a:t>
            </a:r>
          </a:p>
          <a:p>
            <a:pPr>
              <a:spcBef>
                <a:spcPct val="0"/>
              </a:spcBef>
            </a:pPr>
            <a:endParaRPr lang="en-US" smtClean="0"/>
          </a:p>
          <a:p>
            <a:pPr>
              <a:spcBef>
                <a:spcPct val="0"/>
              </a:spcBef>
            </a:pPr>
            <a:r>
              <a:rPr lang="en-US" smtClean="0"/>
              <a:t>Investments in debt securities are always considered passive investments. In the absence of other information, investments in equity securities are presumed passive if the investing company owns less than 20 percent of the outstanding voting shares of the other company. In these instances, it is presumed that the investing company is not interested in controlling or influencing the other company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you see the general format for the investment account using the equity method that we saw earlier. Recall that the investor records the initial investment at cost. Each reporting period, the investor increases the balance in the investment account for the company’s proportionate share of the affiliate’s (investee’s) reported income (decreases for a loss). When dividends are received from the affiliate (investee), the investor reduces the balance in the investment account. </a:t>
            </a:r>
          </a:p>
          <a:p>
            <a:pPr>
              <a:spcBef>
                <a:spcPct val="0"/>
              </a:spcBef>
            </a:pPr>
            <a:endParaRPr lang="en-US" smtClean="0"/>
          </a:p>
          <a:p>
            <a:pPr>
              <a:spcBef>
                <a:spcPct val="0"/>
              </a:spcBef>
            </a:pPr>
            <a:r>
              <a:rPr lang="en-US" smtClean="0"/>
              <a:t>Next, you see the investment account for our Washington Post example showing an increase for the affiliate’s (investee’s) income, and a decrease for dividends received from the affiliate (investee).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investments in affiliates account is reported on the balance sheet as a long-term asset, originally at its cost. In subsequent periods, the reported amount does not reflect either cost or fair value. Instead, the investment account is increased by the proportional share of the affiliate’s net income and is reduced by the amount of dividends received from the affiliate and the proportional share of the affiliate’s net losses.</a:t>
            </a:r>
          </a:p>
          <a:p>
            <a:pPr>
              <a:spcBef>
                <a:spcPct val="0"/>
              </a:spcBef>
              <a:buFontTx/>
              <a:buChar char="•"/>
            </a:pPr>
            <a:endParaRPr lang="en-US" smtClean="0"/>
          </a:p>
          <a:p>
            <a:pPr>
              <a:spcBef>
                <a:spcPct val="0"/>
              </a:spcBef>
            </a:pPr>
            <a:r>
              <a:rPr lang="en-US" smtClean="0"/>
              <a:t>At the end of the accounting period, the investment account is not adjusted to fair value as is done with investments in securities available for sale. When sold, the difference between the cash received and the book value of the investment is recorded as a gain or loss on the sale of the investment and is reported on the income statement in the other items section.</a:t>
            </a:r>
          </a:p>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mtClean="0"/>
              <a:t>The purchase of investments made in securities of other companies results in a cash outflow. The sale of investments made in securities of other companies results in a cash inflow. These two cash flows are reported in the investing activities section of the statement of cash flows.</a:t>
            </a:r>
          </a:p>
          <a:p>
            <a:pPr>
              <a:lnSpc>
                <a:spcPct val="90000"/>
              </a:lnSpc>
              <a:spcBef>
                <a:spcPct val="0"/>
              </a:spcBef>
            </a:pPr>
            <a:endParaRPr lang="en-US" smtClean="0"/>
          </a:p>
          <a:p>
            <a:pPr>
              <a:lnSpc>
                <a:spcPct val="90000"/>
              </a:lnSpc>
              <a:spcBef>
                <a:spcPct val="0"/>
              </a:spcBef>
            </a:pPr>
            <a:r>
              <a:rPr lang="en-US" smtClean="0"/>
              <a:t>Several items relating to the accounting for investments are reported as adjustments to net income in the operating activities section of the statement of cash flows prepared using the indirect method. These adjustments to net income are:</a:t>
            </a:r>
          </a:p>
          <a:p>
            <a:pPr>
              <a:lnSpc>
                <a:spcPct val="90000"/>
              </a:lnSpc>
              <a:spcBef>
                <a:spcPct val="20000"/>
              </a:spcBef>
              <a:buSzPct val="60000"/>
              <a:buFont typeface="Wingdings" pitchFamily="2" charset="2"/>
              <a:buChar char="n"/>
            </a:pPr>
            <a:r>
              <a:rPr lang="en-US" smtClean="0"/>
              <a:t> A gain on sale of an investment is subtracted from net income.</a:t>
            </a:r>
          </a:p>
          <a:p>
            <a:pPr>
              <a:lnSpc>
                <a:spcPct val="90000"/>
              </a:lnSpc>
              <a:spcBef>
                <a:spcPct val="20000"/>
              </a:spcBef>
              <a:buSzPct val="60000"/>
              <a:buFont typeface="Wingdings" pitchFamily="2" charset="2"/>
              <a:buChar char="n"/>
            </a:pPr>
            <a:r>
              <a:rPr lang="en-US" smtClean="0"/>
              <a:t> A loss on sale of an investment is added to net income.</a:t>
            </a:r>
          </a:p>
          <a:p>
            <a:pPr>
              <a:lnSpc>
                <a:spcPct val="90000"/>
              </a:lnSpc>
              <a:spcBef>
                <a:spcPct val="20000"/>
              </a:spcBef>
              <a:buSzPct val="60000"/>
              <a:buFont typeface="Wingdings" pitchFamily="2" charset="2"/>
              <a:buChar char="n"/>
            </a:pPr>
            <a:r>
              <a:rPr lang="en-US" smtClean="0"/>
              <a:t> The equity in earnings of an investee is subtracted from net income.</a:t>
            </a:r>
          </a:p>
          <a:p>
            <a:pPr>
              <a:lnSpc>
                <a:spcPct val="90000"/>
              </a:lnSpc>
              <a:spcBef>
                <a:spcPct val="20000"/>
              </a:spcBef>
              <a:buSzPct val="60000"/>
              <a:buFont typeface="Wingdings" pitchFamily="2" charset="2"/>
              <a:buChar char="n"/>
            </a:pPr>
            <a:r>
              <a:rPr lang="en-US" smtClean="0"/>
              <a:t> Dividends received from an investee are added to net income.</a:t>
            </a:r>
          </a:p>
          <a:p>
            <a:pPr>
              <a:lnSpc>
                <a:spcPct val="90000"/>
              </a:lnSpc>
              <a:spcBef>
                <a:spcPct val="20000"/>
              </a:spcBef>
              <a:buSzPct val="60000"/>
              <a:buFont typeface="Wingdings" pitchFamily="2" charset="2"/>
              <a:buChar char="n"/>
            </a:pPr>
            <a:r>
              <a:rPr lang="en-US" smtClean="0"/>
              <a:t> Unrealized holding gains on trading securities are subtracted from net</a:t>
            </a:r>
            <a:br>
              <a:rPr lang="en-US" smtClean="0"/>
            </a:br>
            <a:r>
              <a:rPr lang="en-US" smtClean="0"/>
              <a:t>    income.</a:t>
            </a:r>
          </a:p>
          <a:p>
            <a:pPr>
              <a:lnSpc>
                <a:spcPct val="90000"/>
              </a:lnSpc>
              <a:spcBef>
                <a:spcPct val="20000"/>
              </a:spcBef>
              <a:buSzPct val="60000"/>
              <a:buFont typeface="Wingdings" pitchFamily="2" charset="2"/>
              <a:buChar char="n"/>
            </a:pPr>
            <a:r>
              <a:rPr lang="en-US" smtClean="0"/>
              <a:t> Unrealized holding losses on trading securities are added to net income.</a:t>
            </a:r>
          </a:p>
          <a:p>
            <a:pPr>
              <a:lnSpc>
                <a:spcPct val="90000"/>
              </a:lnSpc>
              <a:spcBef>
                <a:spcPct val="20000"/>
              </a:spcBef>
              <a:buSzPct val="60000"/>
              <a:buFont typeface="Wingdings" pitchFamily="2" charset="2"/>
              <a:buChar char="n"/>
            </a:pPr>
            <a:endParaRPr lang="en-US" smtClean="0"/>
          </a:p>
          <a:p>
            <a:pPr>
              <a:lnSpc>
                <a:spcPct val="90000"/>
              </a:lnSpc>
              <a:spcBef>
                <a:spcPct val="20000"/>
              </a:spcBef>
              <a:buSzPct val="60000"/>
            </a:pPr>
            <a:r>
              <a:rPr lang="en-US" smtClean="0"/>
              <a:t>Remember that unrealized holding gains and losses on securities available for sale are reported in stockholders’ equity, so an adjustment to income is unnecessary. </a:t>
            </a:r>
          </a:p>
          <a:p>
            <a:pPr>
              <a:lnSpc>
                <a:spcPct val="90000"/>
              </a:lnSpc>
              <a:spcBef>
                <a:spcPct val="0"/>
              </a:spcBef>
            </a:pPr>
            <a:r>
              <a:rPr lang="en-US"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an investor owns more that fifty percent of the voting common stock of the investee, the investor controls the investee. The investor continues to use the equity method of accounting for the investment, but at the end of the year the investor and investee financial statements are consolidated into one set of statements for both companies.</a:t>
            </a:r>
          </a:p>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principal reasons that an investor might acquire a controlling interest in an investee are for horizontal growth, vertical integration, and/or for synergy. Horizontal growth refers to acquisitions of companies at the same level in the channels of distribution. Vertical integration refers to acquisitions at a different level in the channels of distribution. Synergies occur when two companies realize cost savings or other benefits as a result of combined operations.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investor is usually referred to as the parent company and the investee is usually referred to as the subsidiary company. Consolidated statements combine the operations of the companies into a single set of statements. In the process of consolidation, any transactions between the parent and subsidiary are eliminated.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028"/>
          <p:cNvSpPr>
            <a:spLocks noGrp="1" noRot="1" noChangeAspect="1" noChangeArrowheads="1" noTextEdit="1"/>
          </p:cNvSpPr>
          <p:nvPr>
            <p:ph type="sldImg"/>
          </p:nvPr>
        </p:nvSpPr>
        <p:spPr bwMode="auto">
          <a:noFill/>
          <a:ln>
            <a:solidFill>
              <a:srgbClr val="000000"/>
            </a:solidFill>
            <a:miter lim="800000"/>
            <a:headEnd/>
            <a:tailEnd/>
          </a:ln>
        </p:spPr>
      </p:sp>
      <p:sp>
        <p:nvSpPr>
          <p:cNvPr id="168962" name="Rectangle 1029"/>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Goodwill does not exist separate from the company itself. It represents the value of a company as a whole over and above its identifiable net assets. Goodwill may be attributed to many factors including good reputation, superior employees and management, good clientele, and good business location.</a:t>
            </a:r>
          </a:p>
          <a:p>
            <a:pPr>
              <a:spcBef>
                <a:spcPct val="0"/>
              </a:spcBef>
            </a:pPr>
            <a:endParaRPr lang="en-US" smtClean="0"/>
          </a:p>
          <a:p>
            <a:pPr>
              <a:spcBef>
                <a:spcPct val="0"/>
              </a:spcBef>
            </a:pPr>
            <a:r>
              <a:rPr lang="en-US" smtClean="0"/>
              <a:t>Only purchased goodwill is recognized. Purchased goodwill results when one company buys another company for a price that exceeds the fair value of the separate identifiable net assets acquired.</a:t>
            </a:r>
          </a:p>
          <a:p>
            <a:pPr>
              <a:spcBef>
                <a:spcPct val="0"/>
              </a:spcBef>
            </a:pPr>
            <a:endParaRPr lang="en-US" smtClean="0"/>
          </a:p>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20000"/>
              </a:spcBef>
              <a:buClr>
                <a:schemeClr val="tx1"/>
              </a:buClr>
              <a:buSzPct val="90000"/>
            </a:pPr>
            <a:r>
              <a:rPr lang="en-US" smtClean="0"/>
              <a:t>Washington Post paid $1,000,000 in cash to purchase all the stock of INews. Washington Post merged INews’ operations into its own operations, and INews ceased to exist as a separate entity. The following information is available at the date of acquisition:</a:t>
            </a:r>
          </a:p>
          <a:p>
            <a:pPr>
              <a:spcBef>
                <a:spcPct val="0"/>
              </a:spcBef>
              <a:buFontTx/>
              <a:buChar char="•"/>
            </a:pPr>
            <a:r>
              <a:rPr lang="en-US" smtClean="0"/>
              <a:t> Fair value of equipment, $350,000</a:t>
            </a:r>
          </a:p>
          <a:p>
            <a:pPr>
              <a:spcBef>
                <a:spcPct val="0"/>
              </a:spcBef>
              <a:buFontTx/>
              <a:buChar char="•"/>
            </a:pPr>
            <a:r>
              <a:rPr lang="en-US" smtClean="0"/>
              <a:t> Fair value of patents, $600,000</a:t>
            </a:r>
          </a:p>
          <a:p>
            <a:pPr>
              <a:spcBef>
                <a:spcPct val="0"/>
              </a:spcBef>
              <a:buFontTx/>
              <a:buChar char="•"/>
            </a:pPr>
            <a:r>
              <a:rPr lang="en-US" smtClean="0"/>
              <a:t> Total fair value of assets, $950,000</a:t>
            </a:r>
          </a:p>
          <a:p>
            <a:pPr>
              <a:spcBef>
                <a:spcPct val="0"/>
              </a:spcBef>
              <a:buFontTx/>
              <a:buChar char="•"/>
            </a:pPr>
            <a:r>
              <a:rPr lang="en-US" smtClean="0"/>
              <a:t> INews note payable, $100,000</a:t>
            </a:r>
          </a:p>
          <a:p>
            <a:pPr>
              <a:spcBef>
                <a:spcPct val="0"/>
              </a:spcBef>
              <a:buFontTx/>
              <a:buChar char="•"/>
            </a:pPr>
            <a:r>
              <a:rPr lang="en-US" smtClean="0"/>
              <a:t> Fair value of net assets, $850,000</a:t>
            </a:r>
          </a:p>
          <a:p>
            <a:pPr>
              <a:spcBef>
                <a:spcPct val="0"/>
              </a:spcBef>
            </a:pPr>
            <a:endParaRPr lang="en-US" smtClean="0"/>
          </a:p>
          <a:p>
            <a:pPr>
              <a:spcBef>
                <a:spcPct val="0"/>
              </a:spcBef>
            </a:pPr>
            <a:r>
              <a:rPr lang="en-US" smtClean="0"/>
              <a:t>Should Washington Post record goodwill? </a:t>
            </a:r>
          </a:p>
          <a:p>
            <a:pPr>
              <a:spcBef>
                <a:spcPct val="0"/>
              </a:spcBef>
            </a:pPr>
            <a:r>
              <a:rPr lang="en-US" smtClean="0"/>
              <a:t> </a:t>
            </a:r>
          </a:p>
          <a:p>
            <a:pPr>
              <a:spcBef>
                <a:spcPct val="0"/>
              </a:spcBef>
            </a:pPr>
            <a:r>
              <a:rPr lang="en-US" smtClean="0"/>
              <a:t>Remember that goodwill results when one company buys another company for a price that exceeds the fair value of the separate identifiable net assets acquired. We know the purchase price is $1,000,000 and we know that the book values of the net assets total $850,000, but we don’t yet know the fair value of the net assets acquired. </a:t>
            </a:r>
          </a:p>
          <a:p>
            <a:pPr>
              <a:spcBef>
                <a:spcPct val="0"/>
              </a:spcBef>
            </a:pPr>
            <a:r>
              <a:rPr lang="en-US" smtClean="0"/>
              <a:t>Proceed to the next slide for fair value information.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7408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Goodwill results when one company buys another company for a price that exceeds the fair value of the separate identifiable net assets acquired. The purchase price is $1,000,000 and the fair value of the net assets is $850,000, so Washington Post would record $150,000 of goodwill.</a:t>
            </a:r>
          </a:p>
          <a:p>
            <a:pPr>
              <a:spcBef>
                <a:spcPct val="0"/>
              </a:spcBef>
            </a:pPr>
            <a:endParaRPr lang="en-US" smtClean="0"/>
          </a:p>
          <a:p>
            <a:pPr>
              <a:spcBef>
                <a:spcPct val="0"/>
              </a:spcBef>
            </a:pPr>
            <a:r>
              <a:rPr lang="en-US" smtClean="0"/>
              <a:t>We record the acquisition at Washington Post’s cost by debiting Equipment for its fair value of $350,000, debiting Patents for fair value of $600,000, debiting Goodwill for $150,000, crediting Note Payable for $100,000, and crediting Cash for $1,000,000.</a:t>
            </a:r>
          </a:p>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Goodwill is not amortized. Each year we must test to see if there has been any impairment in the carrying value of the goodwill. If an impairment is determined to exist, we will reduce the goodwill account and recognize the loss in value.</a:t>
            </a:r>
          </a:p>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Significant influence is presumed to occur when the investment ownership percentage reaches 20 percent. At that level of ownership, the investing company has the ability to have an important impact on the operating and financial policies of another company. </a:t>
            </a:r>
          </a:p>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bwMode="auto">
          <a:noFill/>
          <a:ln>
            <a:solidFill>
              <a:srgbClr val="000000"/>
            </a:solidFill>
            <a:miter lim="800000"/>
            <a:headEnd/>
            <a:tailEnd/>
          </a:ln>
        </p:spPr>
      </p:sp>
      <p:sp>
        <p:nvSpPr>
          <p:cNvPr id="178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the merger with INews, Washington Post will treat the acquired assets and liabilities in the same manner as if they had been acquired individually. Washington Post will depreciate the $350,000 added to equipment over its remaining useful life and amortize the $600,000 for patents over their remaining useful life. However, goodwill is considered to have an indefinite life. As a consequence, it is not amortized, but, like all long-lived assets, goodwill is reviewed for possible impairment of value. Recording an impairment loss would increase expenses for the period and reduce the amount of goodwill on the balance sheet.</a:t>
            </a:r>
          </a:p>
          <a:p>
            <a:pPr>
              <a:spcBef>
                <a:spcPct val="0"/>
              </a:spcBef>
            </a:pPr>
            <a:endParaRPr lang="en-US" smtClean="0"/>
          </a:p>
          <a:p>
            <a:pPr>
              <a:spcBef>
                <a:spcPct val="0"/>
              </a:spcBef>
            </a:pPr>
            <a:r>
              <a:rPr lang="en-US" smtClean="0"/>
              <a:t>When a company acquires another, and both companies continue their separate legal existence, consolidated financial statements must be presented. The parent company is the company that gains control over the other company. The subsidiary company is the company that the parent acquires. When the parent buys 100 percent of the subsidiary, the resulting consolidated financial statements look the same as they would if the companies were combined into one in a simple merger as discussed above. The procedures involved in preparation of consolidated statements are discussed in advanced accounting courses.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of appendix 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the ownership percentage exceeds 50 percent, the investing company has control over the other company. At that point, significant influence has turned into the ability to actually determine the operating and financial policies of another corporation.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22530"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method used to account for investments depends on the type of security (debt or equity) and, if the investment is in equity securities, the level of ownership (influence). </a:t>
            </a:r>
          </a:p>
          <a:p>
            <a:pPr>
              <a:spcBef>
                <a:spcPct val="0"/>
              </a:spcBef>
            </a:pPr>
            <a:endParaRPr lang="en-US" smtClean="0"/>
          </a:p>
          <a:p>
            <a:pPr>
              <a:spcBef>
                <a:spcPct val="0"/>
              </a:spcBef>
            </a:pPr>
            <a:r>
              <a:rPr lang="en-US" smtClean="0"/>
              <a:t>Investments in debt securities are always considered passive investments. When management plans to hold an investment in debt securities to its maturity date, the amortized cost method is used. When management plans to sell the investment in debt securities before the maturity date, the fair value method is used. In this case, the security is reported at its market value on the balance sheet date. </a:t>
            </a:r>
          </a:p>
          <a:p>
            <a:pPr>
              <a:spcBef>
                <a:spcPct val="0"/>
              </a:spcBef>
            </a:pPr>
            <a:endParaRPr lang="en-US" smtClean="0"/>
          </a:p>
          <a:p>
            <a:pPr>
              <a:spcBef>
                <a:spcPct val="0"/>
              </a:spcBef>
            </a:pPr>
            <a:r>
              <a:rPr lang="en-US" smtClean="0"/>
              <a:t>Passive investments in equity securities (less than 20 percent ownership) are also reported using the fair value method. Investments in the equity securities of another company resulting in an ownership percentage between 20 and 50 percent, are accounted for using the equity method.</a:t>
            </a:r>
          </a:p>
          <a:p>
            <a:pPr>
              <a:spcBef>
                <a:spcPct val="0"/>
              </a:spcBef>
            </a:pPr>
            <a:endParaRPr lang="en-US" smtClean="0"/>
          </a:p>
          <a:p>
            <a:pPr>
              <a:spcBef>
                <a:spcPct val="0"/>
              </a:spcBef>
            </a:pPr>
            <a:r>
              <a:rPr lang="en-US" smtClean="0"/>
              <a:t>Consolidated statements are prepared for investments in equity securities of another company that result in greater than 50 percent ownership. Consolidated statements combine the operations of the companies into a single set of statements.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205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Investments in debt securities are initially recorded at cost. Interest received from the investment is recorded as interest revenue. The investment may be acquired at a discount or premium to the maturity value. Discounts and premiums are amortized at the time of each interest receipt, bringing the carrying value of the debt security to the maturity value at the maturity date. At maturity, the investing company receives the maturity value of the debt security.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662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 July 1, 2013, Washington Post paid the par value of $100,000 for 8 percent bonds that mature on June 30, 2018. The 8 percent interest is paid on each June 30 and December 31. Management plans to hold the bonds until maturity. </a:t>
            </a:r>
          </a:p>
          <a:p>
            <a:pPr>
              <a:spcBef>
                <a:spcPct val="0"/>
              </a:spcBef>
            </a:pPr>
            <a:endParaRPr lang="en-US" smtClean="0"/>
          </a:p>
          <a:p>
            <a:pPr>
              <a:spcBef>
                <a:spcPct val="0"/>
              </a:spcBef>
            </a:pPr>
            <a:r>
              <a:rPr lang="en-US" smtClean="0"/>
              <a:t>Let’s prepare the journal entry to record the investment on July 1, 2013.</a:t>
            </a:r>
          </a:p>
          <a:p>
            <a:pPr>
              <a:spcBef>
                <a:spcPct val="0"/>
              </a:spcBef>
            </a:pPr>
            <a:endParaRPr lang="en-US" smtClean="0"/>
          </a:p>
          <a:p>
            <a:pPr>
              <a:spcBef>
                <a:spcPct val="0"/>
              </a:spcBef>
            </a:pPr>
            <a:r>
              <a:rPr lang="en-US" smtClean="0"/>
              <a:t>To record the investment, we debit Held-to-Maturity Investments and credit Cash for $100,000.</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074"/>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07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 December 31, 2013, we record the initial receipt of interest by debiting Cash and crediting Interest Revenue for $4,000. The amount is calculated by multiplying the $100,000 principal amount times 8 percent times 6 months over 12 months. The interest revenue would be the same each 6 months until maturity.</a:t>
            </a:r>
          </a:p>
          <a:p>
            <a:pPr>
              <a:spcBef>
                <a:spcPct val="0"/>
              </a:spcBef>
            </a:pPr>
            <a:endParaRPr lang="en-US" smtClean="0"/>
          </a:p>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endParaRPr lang="en-US" dirty="0">
              <a:solidFill>
                <a:schemeClr val="accent1">
                  <a:lumMod val="50000"/>
                </a:schemeClr>
              </a:solidFill>
              <a:latin typeface="+mn-lt"/>
            </a:endParaRP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E-</a:t>
            </a:r>
            <a:fld id="{45EDB209-E033-4493-AF16-3DB61E9E66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E-</a:t>
            </a:r>
            <a:fld id="{4DE9B97A-BDD6-42E2-8E67-997C7211CA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E-</a:t>
            </a:r>
            <a:fld id="{57C2F13C-204F-473A-A80D-2F1D8083B9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E-</a:t>
            </a:r>
            <a:fld id="{47CA3DD7-708E-41F1-89B7-B21D2C29A3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E-</a:t>
            </a:r>
            <a:fld id="{A82D1D8F-4002-4D0C-9C8F-149F8FECEB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E-</a:t>
            </a:r>
            <a:fld id="{AF4B5DA7-321C-4829-B35D-46C94084DA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1027"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7315200" y="6573838"/>
            <a:ext cx="1676400" cy="284162"/>
          </a:xfrm>
          <a:prstGeom prst="rect">
            <a:avLst/>
          </a:prstGeom>
        </p:spPr>
        <p:txBody>
          <a:bodyPr vert="horz" lIns="91440" tIns="45720" rIns="91440" bIns="45720" rtlCol="0" anchor="t"/>
          <a:lstStyle>
            <a:lvl1pPr algn="r" fontAlgn="auto">
              <a:spcBef>
                <a:spcPts val="0"/>
              </a:spcBef>
              <a:spcAft>
                <a:spcPts val="0"/>
              </a:spcAft>
              <a:defRPr sz="1000" dirty="0" smtClean="0">
                <a:solidFill>
                  <a:schemeClr val="tx1"/>
                </a:solidFill>
                <a:latin typeface="+mn-lt"/>
              </a:defRPr>
            </a:lvl1pPr>
          </a:lstStyle>
          <a:p>
            <a:pPr>
              <a:defRPr/>
            </a:pPr>
            <a:r>
              <a:rPr lang="en-US"/>
              <a:t>E-</a:t>
            </a:r>
            <a:fld id="{C110AAA9-265B-47D5-8E62-444F28A58A8B}" type="slidenum">
              <a:rPr lang="en-US"/>
              <a:pPr>
                <a:defRPr/>
              </a:pPr>
              <a:t>‹#›</a:t>
            </a:fld>
            <a:endParaRPr 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908" r:id="rId1"/>
    <p:sldLayoutId id="2147483902" r:id="rId2"/>
    <p:sldLayoutId id="2147483903" r:id="rId3"/>
    <p:sldLayoutId id="2147483904" r:id="rId4"/>
    <p:sldLayoutId id="2147483905" r:id="rId5"/>
    <p:sldLayoutId id="2147483906" r:id="rId6"/>
    <p:sldLayoutId id="2147483907" r:id="rId7"/>
  </p:sldLayoutIdLst>
  <p:timing>
    <p:tnLst>
      <p:par>
        <p:cTn id="1" dur="indefinite" restart="never" nodeType="tmRoot"/>
      </p:par>
    </p:tnLst>
  </p:timing>
  <p:txStyles>
    <p:titleStyle>
      <a:lvl1pPr algn="l" rtl="0" fontAlgn="base">
        <a:spcBef>
          <a:spcPct val="0"/>
        </a:spcBef>
        <a:spcAft>
          <a:spcPct val="0"/>
        </a:spcAft>
        <a:defRPr sz="3600" kern="1200" cap="all" spc="-60">
          <a:solidFill>
            <a:srgbClr val="6E2C12"/>
          </a:solidFill>
          <a:latin typeface="+mn-lt"/>
          <a:ea typeface="+mj-ea"/>
          <a:cs typeface="+mj-cs"/>
        </a:defRPr>
      </a:lvl1pPr>
      <a:lvl2pPr algn="l" rtl="0" fontAlgn="base">
        <a:spcBef>
          <a:spcPct val="0"/>
        </a:spcBef>
        <a:spcAft>
          <a:spcPct val="0"/>
        </a:spcAft>
        <a:defRPr sz="3600">
          <a:solidFill>
            <a:srgbClr val="6E2C12"/>
          </a:solidFill>
          <a:latin typeface="Arial" charset="0"/>
        </a:defRPr>
      </a:lvl2pPr>
      <a:lvl3pPr algn="l" rtl="0" fontAlgn="base">
        <a:spcBef>
          <a:spcPct val="0"/>
        </a:spcBef>
        <a:spcAft>
          <a:spcPct val="0"/>
        </a:spcAft>
        <a:defRPr sz="3600">
          <a:solidFill>
            <a:srgbClr val="6E2C12"/>
          </a:solidFill>
          <a:latin typeface="Arial" charset="0"/>
        </a:defRPr>
      </a:lvl3pPr>
      <a:lvl4pPr algn="l" rtl="0" fontAlgn="base">
        <a:spcBef>
          <a:spcPct val="0"/>
        </a:spcBef>
        <a:spcAft>
          <a:spcPct val="0"/>
        </a:spcAft>
        <a:defRPr sz="3600">
          <a:solidFill>
            <a:srgbClr val="6E2C12"/>
          </a:solidFill>
          <a:latin typeface="Arial" charset="0"/>
        </a:defRPr>
      </a:lvl4pPr>
      <a:lvl5pPr algn="l" rtl="0" fontAlgn="base">
        <a:spcBef>
          <a:spcPct val="0"/>
        </a:spcBef>
        <a:spcAft>
          <a:spcPct val="0"/>
        </a:spcAft>
        <a:defRPr sz="3600">
          <a:solidFill>
            <a:srgbClr val="6E2C12"/>
          </a:solidFill>
          <a:latin typeface="Arial" charset="0"/>
        </a:defRPr>
      </a:lvl5pPr>
      <a:lvl6pPr marL="457200" algn="l" rtl="0" fontAlgn="base">
        <a:spcBef>
          <a:spcPct val="0"/>
        </a:spcBef>
        <a:spcAft>
          <a:spcPct val="0"/>
        </a:spcAft>
        <a:defRPr sz="3600">
          <a:solidFill>
            <a:srgbClr val="6E2C12"/>
          </a:solidFill>
          <a:latin typeface="Arial" charset="0"/>
        </a:defRPr>
      </a:lvl6pPr>
      <a:lvl7pPr marL="914400" algn="l" rtl="0" fontAlgn="base">
        <a:spcBef>
          <a:spcPct val="0"/>
        </a:spcBef>
        <a:spcAft>
          <a:spcPct val="0"/>
        </a:spcAft>
        <a:defRPr sz="3600">
          <a:solidFill>
            <a:srgbClr val="6E2C12"/>
          </a:solidFill>
          <a:latin typeface="Arial" charset="0"/>
        </a:defRPr>
      </a:lvl7pPr>
      <a:lvl8pPr marL="1371600" algn="l" rtl="0" fontAlgn="base">
        <a:spcBef>
          <a:spcPct val="0"/>
        </a:spcBef>
        <a:spcAft>
          <a:spcPct val="0"/>
        </a:spcAft>
        <a:defRPr sz="3600">
          <a:solidFill>
            <a:srgbClr val="6E2C12"/>
          </a:solidFill>
          <a:latin typeface="Arial" charset="0"/>
        </a:defRPr>
      </a:lvl8pPr>
      <a:lvl9pPr marL="1828800" algn="l" rtl="0" fontAlgn="base">
        <a:spcBef>
          <a:spcPct val="0"/>
        </a:spcBef>
        <a:spcAft>
          <a:spcPct val="0"/>
        </a:spcAft>
        <a:defRPr sz="3600">
          <a:solidFill>
            <a:srgbClr val="6E2C12"/>
          </a:solidFill>
          <a:latin typeface="Arial" charset="0"/>
        </a:defRPr>
      </a:lvl9pPr>
    </p:titleStyle>
    <p:bodyStyle>
      <a:lvl1pPr algn="l" rtl="0" fontAlgn="base">
        <a:spcBef>
          <a:spcPct val="20000"/>
        </a:spcBef>
        <a:spcAft>
          <a:spcPts val="600"/>
        </a:spcAft>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Excel_97-2003_Worksheet2.xls"/></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Microsoft_Excel_97-2003_Worksheet3.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Microsoft_Excel_97-2003_Worksheet5.xls"/><Relationship Id="rId4" Type="http://schemas.openxmlformats.org/officeDocument/2006/relationships/oleObject" Target="../embeddings/Microsoft_Excel_97-2003_Worksheet4.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Microsoft_Excel_97-2003_Worksheet6.xls"/></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Microsoft_Excel_97-2003_Worksheet7.xls"/></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Excel_97-2003_Worksheet8.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1.png"/><Relationship Id="rId4" Type="http://schemas.openxmlformats.org/officeDocument/2006/relationships/oleObject" Target="../embeddings/Microsoft_Excel_97-2003_Worksheet9.xls"/></Relationships>
</file>

<file path=ppt/slides/_rels/slide3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fontAlgn="auto">
              <a:spcAft>
                <a:spcPts val="0"/>
              </a:spcAft>
              <a:defRPr/>
            </a:pPr>
            <a:r>
              <a:rPr lang="en-US" sz="4800" dirty="0" smtClean="0"/>
              <a:t>Appendix E</a:t>
            </a:r>
            <a:endParaRPr lang="en-US" sz="4800" dirty="0"/>
          </a:p>
        </p:txBody>
      </p:sp>
      <p:sp>
        <p:nvSpPr>
          <p:cNvPr id="5" name="Subtitle 4"/>
          <p:cNvSpPr>
            <a:spLocks noGrp="1"/>
          </p:cNvSpPr>
          <p:nvPr>
            <p:ph type="subTitle" idx="1"/>
          </p:nvPr>
        </p:nvSpPr>
        <p:spPr>
          <a:xfrm>
            <a:off x="457200" y="2971800"/>
            <a:ext cx="8153400" cy="914400"/>
          </a:xfrm>
        </p:spPr>
        <p:txBody>
          <a:bodyPr rtlCol="0">
            <a:noAutofit/>
          </a:bodyPr>
          <a:lstStyle/>
          <a:p>
            <a:pPr fontAlgn="auto">
              <a:buFont typeface="Arial" pitchFamily="34" charset="0"/>
              <a:buNone/>
              <a:defRPr/>
            </a:pPr>
            <a:r>
              <a:rPr lang="en-US" sz="2800" dirty="0" smtClean="0">
                <a:solidFill>
                  <a:schemeClr val="tx1"/>
                </a:solidFill>
              </a:rPr>
              <a:t>Reporting and Interpreting</a:t>
            </a:r>
            <a:br>
              <a:rPr lang="en-US" sz="2800" dirty="0" smtClean="0">
                <a:solidFill>
                  <a:schemeClr val="tx1"/>
                </a:solidFill>
              </a:rPr>
            </a:br>
            <a:r>
              <a:rPr lang="en-US" sz="2800" dirty="0" smtClean="0">
                <a:solidFill>
                  <a:schemeClr val="tx1"/>
                </a:solidFill>
              </a:rPr>
              <a:t>Investments in other corporations</a:t>
            </a:r>
            <a:endParaRPr lang="en-US" sz="28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074"/>
          <p:cNvSpPr>
            <a:spLocks noGrp="1" noChangeArrowheads="1"/>
          </p:cNvSpPr>
          <p:nvPr>
            <p:ph type="title"/>
          </p:nvPr>
        </p:nvSpPr>
        <p:spPr/>
        <p:txBody>
          <a:bodyPr/>
          <a:lstStyle/>
          <a:p>
            <a:pPr fontAlgn="auto">
              <a:spcAft>
                <a:spcPts val="0"/>
              </a:spcAft>
              <a:defRPr/>
            </a:pPr>
            <a:r>
              <a:rPr lang="en-US" dirty="0" smtClean="0"/>
              <a:t>Debt Held To Maturity: Amortized Cost Method</a:t>
            </a:r>
          </a:p>
        </p:txBody>
      </p:sp>
      <p:sp>
        <p:nvSpPr>
          <p:cNvPr id="4101" name="Rectangle 8"/>
          <p:cNvSpPr>
            <a:spLocks noChangeArrowheads="1"/>
          </p:cNvSpPr>
          <p:nvPr/>
        </p:nvSpPr>
        <p:spPr bwMode="auto">
          <a:xfrm>
            <a:off x="381000" y="2219325"/>
            <a:ext cx="8305800" cy="828675"/>
          </a:xfrm>
          <a:prstGeom prst="rect">
            <a:avLst/>
          </a:prstGeom>
          <a:solidFill>
            <a:schemeClr val="accent6">
              <a:lumMod val="40000"/>
              <a:lumOff val="60000"/>
            </a:schemeClr>
          </a:solidFill>
          <a:ln w="12700">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000000"/>
                </a:solidFill>
                <a:latin typeface="+mn-lt"/>
              </a:rPr>
              <a:t>The journal entry to record the receipt of</a:t>
            </a:r>
            <a:br>
              <a:rPr lang="en-US" sz="2400" b="1" dirty="0">
                <a:solidFill>
                  <a:srgbClr val="000000"/>
                </a:solidFill>
                <a:latin typeface="+mn-lt"/>
              </a:rPr>
            </a:br>
            <a:r>
              <a:rPr lang="en-US" sz="2400" b="1" dirty="0">
                <a:solidFill>
                  <a:srgbClr val="000000"/>
                </a:solidFill>
                <a:latin typeface="+mn-lt"/>
              </a:rPr>
              <a:t>the principal payment at maturity is . . .</a:t>
            </a:r>
          </a:p>
        </p:txBody>
      </p:sp>
      <p:sp>
        <p:nvSpPr>
          <p:cNvPr id="2969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FF21D3F4-B014-4FB2-9F16-CAC604959CAE}" type="slidenum">
              <a:rPr lang="en-US"/>
              <a:pPr fontAlgn="base">
                <a:spcBef>
                  <a:spcPct val="0"/>
                </a:spcBef>
                <a:spcAft>
                  <a:spcPct val="0"/>
                </a:spcAft>
              </a:pPr>
              <a:t>10</a:t>
            </a:fld>
            <a:endParaRPr lang="en-US"/>
          </a:p>
        </p:txBody>
      </p:sp>
      <p:pic>
        <p:nvPicPr>
          <p:cNvPr id="29700" name="Picture 3"/>
          <p:cNvPicPr>
            <a:picLocks noChangeAspect="1" noChangeArrowheads="1"/>
          </p:cNvPicPr>
          <p:nvPr/>
        </p:nvPicPr>
        <p:blipFill>
          <a:blip r:embed="rId3"/>
          <a:srcRect/>
          <a:stretch>
            <a:fillRect/>
          </a:stretch>
        </p:blipFill>
        <p:spPr bwMode="auto">
          <a:xfrm>
            <a:off x="152400" y="3535363"/>
            <a:ext cx="8686800" cy="1036637"/>
          </a:xfrm>
          <a:prstGeom prst="rect">
            <a:avLst/>
          </a:prstGeom>
          <a:noFill/>
          <a:ln w="9525">
            <a:solidFill>
              <a:schemeClr val="tx1"/>
            </a:solidFill>
            <a:miter lim="800000"/>
            <a:headEnd/>
            <a:tailEnd/>
          </a:ln>
        </p:spPr>
      </p:pic>
      <p:pic>
        <p:nvPicPr>
          <p:cNvPr id="29701" name="Picture 5" descr="View details"/>
          <p:cNvPicPr>
            <a:picLocks noChangeAspect="1" noChangeArrowheads="1"/>
          </p:cNvPicPr>
          <p:nvPr/>
        </p:nvPicPr>
        <p:blipFill>
          <a:blip r:embed="rId4"/>
          <a:srcRect/>
          <a:stretch>
            <a:fillRect/>
          </a:stretch>
        </p:blipFill>
        <p:spPr bwMode="auto">
          <a:xfrm>
            <a:off x="6096000" y="4876800"/>
            <a:ext cx="1828800" cy="1828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8"/>
          <p:cNvSpPr>
            <a:spLocks noGrp="1" noChangeArrowheads="1"/>
          </p:cNvSpPr>
          <p:nvPr>
            <p:ph type="title"/>
          </p:nvPr>
        </p:nvSpPr>
        <p:spPr/>
        <p:txBody>
          <a:bodyPr>
            <a:noAutofit/>
          </a:bodyPr>
          <a:lstStyle/>
          <a:p>
            <a:pPr fontAlgn="auto">
              <a:spcAft>
                <a:spcPts val="0"/>
              </a:spcAft>
              <a:defRPr/>
            </a:pPr>
            <a:r>
              <a:rPr lang="en-US" dirty="0" smtClean="0"/>
              <a:t>Passive Investments: The Fair Value Method</a:t>
            </a:r>
          </a:p>
        </p:txBody>
      </p:sp>
      <p:grpSp>
        <p:nvGrpSpPr>
          <p:cNvPr id="31746" name="Group 1027"/>
          <p:cNvGrpSpPr>
            <a:grpSpLocks/>
          </p:cNvGrpSpPr>
          <p:nvPr/>
        </p:nvGrpSpPr>
        <p:grpSpPr bwMode="auto">
          <a:xfrm>
            <a:off x="1371600" y="3052763"/>
            <a:ext cx="6324600" cy="533400"/>
            <a:chOff x="864" y="2016"/>
            <a:chExt cx="3984" cy="336"/>
          </a:xfrm>
        </p:grpSpPr>
        <p:grpSp>
          <p:nvGrpSpPr>
            <p:cNvPr id="31755" name="Group 1028"/>
            <p:cNvGrpSpPr>
              <a:grpSpLocks/>
            </p:cNvGrpSpPr>
            <p:nvPr/>
          </p:nvGrpSpPr>
          <p:grpSpPr bwMode="auto">
            <a:xfrm>
              <a:off x="864" y="2016"/>
              <a:ext cx="3984" cy="336"/>
              <a:chOff x="864" y="2016"/>
              <a:chExt cx="3984" cy="336"/>
            </a:xfrm>
          </p:grpSpPr>
          <p:sp>
            <p:nvSpPr>
              <p:cNvPr id="31757" name="Line 1029"/>
              <p:cNvSpPr>
                <a:spLocks noChangeShapeType="1"/>
              </p:cNvSpPr>
              <p:nvPr/>
            </p:nvSpPr>
            <p:spPr bwMode="auto">
              <a:xfrm>
                <a:off x="864" y="2184"/>
                <a:ext cx="3984" cy="0"/>
              </a:xfrm>
              <a:prstGeom prst="line">
                <a:avLst/>
              </a:prstGeom>
              <a:noFill/>
              <a:ln w="57150">
                <a:solidFill>
                  <a:schemeClr val="tx1"/>
                </a:solidFill>
                <a:round/>
                <a:headEnd/>
                <a:tailEnd/>
              </a:ln>
            </p:spPr>
            <p:txBody>
              <a:bodyPr/>
              <a:lstStyle/>
              <a:p>
                <a:endParaRPr lang="en-US"/>
              </a:p>
            </p:txBody>
          </p:sp>
          <p:sp>
            <p:nvSpPr>
              <p:cNvPr id="31758" name="Line 1030"/>
              <p:cNvSpPr>
                <a:spLocks noChangeShapeType="1"/>
              </p:cNvSpPr>
              <p:nvPr/>
            </p:nvSpPr>
            <p:spPr bwMode="auto">
              <a:xfrm>
                <a:off x="864" y="2016"/>
                <a:ext cx="0" cy="336"/>
              </a:xfrm>
              <a:prstGeom prst="line">
                <a:avLst/>
              </a:prstGeom>
              <a:noFill/>
              <a:ln w="57150">
                <a:solidFill>
                  <a:schemeClr val="tx1"/>
                </a:solidFill>
                <a:round/>
                <a:headEnd/>
                <a:tailEnd/>
              </a:ln>
            </p:spPr>
            <p:txBody>
              <a:bodyPr/>
              <a:lstStyle/>
              <a:p>
                <a:endParaRPr lang="en-US"/>
              </a:p>
            </p:txBody>
          </p:sp>
        </p:grpSp>
        <p:sp>
          <p:nvSpPr>
            <p:cNvPr id="31756" name="Line 1031"/>
            <p:cNvSpPr>
              <a:spLocks noChangeShapeType="1"/>
            </p:cNvSpPr>
            <p:nvPr/>
          </p:nvSpPr>
          <p:spPr bwMode="auto">
            <a:xfrm>
              <a:off x="4848" y="2016"/>
              <a:ext cx="0" cy="336"/>
            </a:xfrm>
            <a:prstGeom prst="line">
              <a:avLst/>
            </a:prstGeom>
            <a:noFill/>
            <a:ln w="57150">
              <a:solidFill>
                <a:schemeClr val="tx1"/>
              </a:solidFill>
              <a:round/>
              <a:headEnd/>
              <a:tailEnd/>
            </a:ln>
          </p:spPr>
          <p:txBody>
            <a:bodyPr/>
            <a:lstStyle/>
            <a:p>
              <a:endParaRPr lang="en-US"/>
            </a:p>
          </p:txBody>
        </p:sp>
      </p:grpSp>
      <p:sp>
        <p:nvSpPr>
          <p:cNvPr id="31747" name="Rectangle 1032"/>
          <p:cNvSpPr>
            <a:spLocks noChangeArrowheads="1"/>
          </p:cNvSpPr>
          <p:nvPr/>
        </p:nvSpPr>
        <p:spPr bwMode="auto">
          <a:xfrm>
            <a:off x="460375" y="1989138"/>
            <a:ext cx="2054225" cy="75882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t>Date of acquisition</a:t>
            </a:r>
          </a:p>
        </p:txBody>
      </p:sp>
      <p:sp>
        <p:nvSpPr>
          <p:cNvPr id="31748" name="Rectangle 1033"/>
          <p:cNvSpPr>
            <a:spLocks noChangeArrowheads="1"/>
          </p:cNvSpPr>
          <p:nvPr/>
        </p:nvSpPr>
        <p:spPr bwMode="auto">
          <a:xfrm>
            <a:off x="77788" y="3740150"/>
            <a:ext cx="2560637" cy="1104900"/>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000000"/>
                </a:solidFill>
              </a:rPr>
              <a:t>Investment is</a:t>
            </a:r>
            <a:br>
              <a:rPr lang="en-US" sz="2200" b="1">
                <a:solidFill>
                  <a:srgbClr val="000000"/>
                </a:solidFill>
              </a:rPr>
            </a:br>
            <a:r>
              <a:rPr lang="en-US" sz="2200" b="1">
                <a:solidFill>
                  <a:srgbClr val="000000"/>
                </a:solidFill>
              </a:rPr>
              <a:t> initially recorded</a:t>
            </a:r>
            <a:br>
              <a:rPr lang="en-US" sz="2200" b="1">
                <a:solidFill>
                  <a:srgbClr val="000000"/>
                </a:solidFill>
              </a:rPr>
            </a:br>
            <a:r>
              <a:rPr lang="en-US" sz="2200" b="1">
                <a:solidFill>
                  <a:srgbClr val="000000"/>
                </a:solidFill>
              </a:rPr>
              <a:t>at cost.</a:t>
            </a:r>
          </a:p>
        </p:txBody>
      </p:sp>
      <p:sp>
        <p:nvSpPr>
          <p:cNvPr id="31749" name="Rectangle 1034"/>
          <p:cNvSpPr>
            <a:spLocks noChangeArrowheads="1"/>
          </p:cNvSpPr>
          <p:nvPr/>
        </p:nvSpPr>
        <p:spPr bwMode="auto">
          <a:xfrm>
            <a:off x="6326188" y="1987550"/>
            <a:ext cx="2663825" cy="75882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t>Future measurement date</a:t>
            </a:r>
          </a:p>
        </p:txBody>
      </p:sp>
      <p:sp>
        <p:nvSpPr>
          <p:cNvPr id="230411" name="Rectangle 1035"/>
          <p:cNvSpPr>
            <a:spLocks noChangeArrowheads="1"/>
          </p:cNvSpPr>
          <p:nvPr/>
        </p:nvSpPr>
        <p:spPr bwMode="auto">
          <a:xfrm>
            <a:off x="2967038" y="1600200"/>
            <a:ext cx="2676525" cy="1441450"/>
          </a:xfrm>
          <a:prstGeom prst="rect">
            <a:avLst/>
          </a:prstGeom>
          <a:solidFill>
            <a:srgbClr val="FFFFCC"/>
          </a:solidFill>
          <a:ln w="12700">
            <a:solidFill>
              <a:schemeClr val="bg2"/>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200" b="1" dirty="0">
                <a:solidFill>
                  <a:srgbClr val="0000FF"/>
                </a:solidFill>
                <a:latin typeface="+mn-lt"/>
              </a:rPr>
              <a:t>Unrealized holding gains and losses are recorded.</a:t>
            </a:r>
          </a:p>
        </p:txBody>
      </p:sp>
      <p:sp>
        <p:nvSpPr>
          <p:cNvPr id="31751" name="Rectangle 1036"/>
          <p:cNvSpPr>
            <a:spLocks noChangeArrowheads="1"/>
          </p:cNvSpPr>
          <p:nvPr/>
        </p:nvSpPr>
        <p:spPr bwMode="auto">
          <a:xfrm>
            <a:off x="5883275" y="3740150"/>
            <a:ext cx="3108325" cy="1104900"/>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000000"/>
                </a:solidFill>
              </a:rPr>
              <a:t>Investment carrying amount is adjusted to current </a:t>
            </a:r>
            <a:r>
              <a:rPr lang="en-US" sz="2200" b="1">
                <a:solidFill>
                  <a:srgbClr val="FF0000"/>
                </a:solidFill>
              </a:rPr>
              <a:t>market value</a:t>
            </a:r>
            <a:r>
              <a:rPr lang="en-US" sz="2200" b="1">
                <a:solidFill>
                  <a:srgbClr val="000000"/>
                </a:solidFill>
              </a:rPr>
              <a:t>.</a:t>
            </a:r>
          </a:p>
        </p:txBody>
      </p:sp>
      <p:sp>
        <p:nvSpPr>
          <p:cNvPr id="3175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9E0F91BB-73AD-4A4A-AE94-E3AEA992C2C0}" type="slidenum">
              <a:rPr lang="en-US"/>
              <a:pPr fontAlgn="base">
                <a:spcBef>
                  <a:spcPct val="0"/>
                </a:spcBef>
                <a:spcAft>
                  <a:spcPct val="0"/>
                </a:spcAft>
              </a:pPr>
              <a:t>11</a:t>
            </a:fld>
            <a:endParaRPr lang="en-US"/>
          </a:p>
        </p:txBody>
      </p:sp>
      <p:sp>
        <p:nvSpPr>
          <p:cNvPr id="15" name="Rectangle 14"/>
          <p:cNvSpPr/>
          <p:nvPr/>
        </p:nvSpPr>
        <p:spPr>
          <a:xfrm>
            <a:off x="1346200" y="5959475"/>
            <a:ext cx="6310313" cy="8223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a:solidFill>
                  <a:schemeClr val="tx1"/>
                </a:solidFill>
              </a:rPr>
              <a:t>Passive investments are reported at fair value because of relevance and measurability.</a:t>
            </a:r>
          </a:p>
        </p:txBody>
      </p:sp>
      <p:pic>
        <p:nvPicPr>
          <p:cNvPr id="31754" name="Picture 2" descr="View details"/>
          <p:cNvPicPr>
            <a:picLocks noChangeAspect="1" noChangeArrowheads="1"/>
          </p:cNvPicPr>
          <p:nvPr/>
        </p:nvPicPr>
        <p:blipFill>
          <a:blip r:embed="rId3"/>
          <a:srcRect t="16667" b="16667"/>
          <a:stretch>
            <a:fillRect/>
          </a:stretch>
        </p:blipFill>
        <p:spPr bwMode="auto">
          <a:xfrm>
            <a:off x="3352800" y="4419600"/>
            <a:ext cx="2193925" cy="1463675"/>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pPr fontAlgn="auto">
              <a:spcAft>
                <a:spcPts val="0"/>
              </a:spcAft>
              <a:defRPr/>
            </a:pPr>
            <a:r>
              <a:rPr lang="en-US" dirty="0" smtClean="0"/>
              <a:t>Classifying Passive Investments at Fair Value</a:t>
            </a:r>
          </a:p>
        </p:txBody>
      </p:sp>
      <p:graphicFrame>
        <p:nvGraphicFramePr>
          <p:cNvPr id="113681" name="Object 17"/>
          <p:cNvGraphicFramePr>
            <a:graphicFrameLocks/>
          </p:cNvGraphicFramePr>
          <p:nvPr/>
        </p:nvGraphicFramePr>
        <p:xfrm>
          <a:off x="161925" y="1600200"/>
          <a:ext cx="8686800" cy="4078288"/>
        </p:xfrm>
        <a:graphic>
          <a:graphicData uri="http://schemas.openxmlformats.org/presentationml/2006/ole">
            <p:oleObj spid="_x0000_s113681" name="Worksheet" r:id="rId4" imgW="4549039" imgH="2225016" progId="Excel.Sheet.8">
              <p:embed/>
            </p:oleObj>
          </a:graphicData>
        </a:graphic>
      </p:graphicFrame>
      <p:sp>
        <p:nvSpPr>
          <p:cNvPr id="5124" name="Rectangle 4"/>
          <p:cNvSpPr>
            <a:spLocks noChangeArrowheads="1"/>
          </p:cNvSpPr>
          <p:nvPr/>
        </p:nvSpPr>
        <p:spPr bwMode="auto">
          <a:xfrm>
            <a:off x="306388" y="5824538"/>
            <a:ext cx="8607425" cy="428625"/>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b="1" dirty="0">
                <a:solidFill>
                  <a:schemeClr val="accent4">
                    <a:lumMod val="50000"/>
                  </a:schemeClr>
                </a:solidFill>
                <a:latin typeface="+mn-lt"/>
              </a:rPr>
              <a:t>NOTE: Realized gains and losses go on the Income Statement.</a:t>
            </a:r>
          </a:p>
        </p:txBody>
      </p:sp>
      <p:sp>
        <p:nvSpPr>
          <p:cNvPr id="11368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F39D4373-1B0D-49FC-820E-7CC99F5151A1}" type="slidenum">
              <a:rPr lang="en-US"/>
              <a:pPr fontAlgn="base">
                <a:spcBef>
                  <a:spcPct val="0"/>
                </a:spcBef>
                <a:spcAft>
                  <a:spcPct val="0"/>
                </a:spcAft>
              </a:pPr>
              <a:t>12</a:t>
            </a:fld>
            <a:endParaRPr lang="en-US"/>
          </a:p>
        </p:txBody>
      </p:sp>
    </p:spTree>
  </p:cSld>
  <p:clrMapOvr>
    <a:masterClrMapping/>
  </p:clrMapOvr>
  <p:transition spd="med">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body" idx="4294967295"/>
          </p:nvPr>
        </p:nvSpPr>
        <p:spPr>
          <a:xfrm>
            <a:off x="95250" y="1828800"/>
            <a:ext cx="8778875" cy="1676400"/>
          </a:xfrm>
          <a:solidFill>
            <a:srgbClr val="FFFFCC"/>
          </a:solidFill>
          <a:ln w="28575">
            <a:solidFill>
              <a:schemeClr val="tx1"/>
            </a:solidFill>
          </a:ln>
          <a:effectLst>
            <a:outerShdw dist="71842" dir="2700000" algn="ctr" rotWithShape="0">
              <a:schemeClr val="tx1"/>
            </a:outerShdw>
          </a:effectLst>
        </p:spPr>
        <p:txBody>
          <a:bodyPr lIns="90488" tIns="44450" rIns="90488" bIns="44450" rtlCol="0">
            <a:normAutofit/>
          </a:bodyPr>
          <a:lstStyle/>
          <a:p>
            <a:pPr algn="ctr" fontAlgn="auto">
              <a:buFont typeface="Wingdings" pitchFamily="2" charset="2"/>
              <a:buNone/>
              <a:defRPr/>
            </a:pPr>
            <a:r>
              <a:rPr lang="en-US" sz="2400" dirty="0" smtClean="0">
                <a:cs typeface="Arial" pitchFamily="34" charset="0"/>
              </a:rPr>
              <a:t>On </a:t>
            </a:r>
            <a:r>
              <a:rPr lang="en-US" sz="2400" dirty="0">
                <a:cs typeface="Arial" pitchFamily="34" charset="0"/>
              </a:rPr>
              <a:t>January 5, </a:t>
            </a:r>
            <a:r>
              <a:rPr lang="en-US" sz="2400" dirty="0" smtClean="0">
                <a:cs typeface="Arial" pitchFamily="34" charset="0"/>
              </a:rPr>
              <a:t>2012, Washington Post acquires 15,000 </a:t>
            </a:r>
            <a:r>
              <a:rPr lang="en-US" sz="2400" dirty="0">
                <a:cs typeface="Arial" pitchFamily="34" charset="0"/>
              </a:rPr>
              <a:t>of the </a:t>
            </a:r>
            <a:r>
              <a:rPr lang="en-US" sz="2400" dirty="0" smtClean="0">
                <a:cs typeface="Arial" pitchFamily="34" charset="0"/>
              </a:rPr>
              <a:t>100,000 </a:t>
            </a:r>
            <a:r>
              <a:rPr lang="en-US" sz="2400" dirty="0">
                <a:cs typeface="Arial" pitchFamily="34" charset="0"/>
              </a:rPr>
              <a:t>outstanding shares of </a:t>
            </a:r>
            <a:r>
              <a:rPr lang="en-US" sz="2400" dirty="0" smtClean="0">
                <a:cs typeface="Arial" pitchFamily="34" charset="0"/>
              </a:rPr>
              <a:t>INews </a:t>
            </a:r>
            <a:r>
              <a:rPr lang="en-US" sz="2400" dirty="0">
                <a:cs typeface="Arial" pitchFamily="34" charset="0"/>
              </a:rPr>
              <a:t>on the open market at a cost of </a:t>
            </a:r>
            <a:r>
              <a:rPr lang="en-US" sz="2400" dirty="0" smtClean="0">
                <a:cs typeface="Arial" pitchFamily="34" charset="0"/>
              </a:rPr>
              <a:t>$10 </a:t>
            </a:r>
            <a:r>
              <a:rPr lang="en-US" sz="2400" dirty="0">
                <a:cs typeface="Arial" pitchFamily="34" charset="0"/>
              </a:rPr>
              <a:t>per share</a:t>
            </a:r>
            <a:r>
              <a:rPr lang="en-US" sz="2400" dirty="0" smtClean="0">
                <a:cs typeface="Arial" pitchFamily="34" charset="0"/>
              </a:rPr>
              <a:t>. Washington Post has </a:t>
            </a:r>
            <a:r>
              <a:rPr lang="en-US" sz="2400" dirty="0">
                <a:cs typeface="Arial" pitchFamily="34" charset="0"/>
              </a:rPr>
              <a:t>no influence over </a:t>
            </a:r>
            <a:r>
              <a:rPr lang="en-US" sz="2400" dirty="0" smtClean="0">
                <a:cs typeface="Arial" pitchFamily="34" charset="0"/>
              </a:rPr>
              <a:t>INews</a:t>
            </a:r>
            <a:r>
              <a:rPr lang="en-US" sz="2400" dirty="0">
                <a:cs typeface="Arial" pitchFamily="34" charset="0"/>
              </a:rPr>
              <a:t>, and does not plan to sell the shares in the near future.</a:t>
            </a:r>
          </a:p>
        </p:txBody>
      </p:sp>
      <p:pic>
        <p:nvPicPr>
          <p:cNvPr id="115714" name="Picture 5" descr="D:\ART\CLIPART3\PEOPLE\PRKBENCH.WMF"/>
          <p:cNvPicPr>
            <a:picLocks noChangeAspect="1" noChangeArrowheads="1"/>
          </p:cNvPicPr>
          <p:nvPr/>
        </p:nvPicPr>
        <p:blipFill>
          <a:blip r:embed="rId3"/>
          <a:srcRect/>
          <a:stretch>
            <a:fillRect/>
          </a:stretch>
        </p:blipFill>
        <p:spPr bwMode="auto">
          <a:xfrm>
            <a:off x="7086600" y="4343400"/>
            <a:ext cx="1544638" cy="1600200"/>
          </a:xfrm>
          <a:prstGeom prst="rect">
            <a:avLst/>
          </a:prstGeom>
          <a:noFill/>
          <a:ln w="9525">
            <a:noFill/>
            <a:miter lim="800000"/>
            <a:headEnd/>
            <a:tailEnd/>
          </a:ln>
        </p:spPr>
      </p:pic>
      <p:sp>
        <p:nvSpPr>
          <p:cNvPr id="5" name="Rectangle 1026"/>
          <p:cNvSpPr txBox="1">
            <a:spLocks noChangeArrowheads="1"/>
          </p:cNvSpPr>
          <p:nvPr/>
        </p:nvSpPr>
        <p:spPr>
          <a:xfrm>
            <a:off x="212725" y="4121150"/>
            <a:ext cx="8528050" cy="2355850"/>
          </a:xfrm>
          <a:prstGeom prst="rect">
            <a:avLst/>
          </a:prstGeom>
          <a:solidFill>
            <a:srgbClr val="CCECFF"/>
          </a:solidFill>
          <a:ln w="12700" cap="flat">
            <a:solidFill>
              <a:schemeClr val="tx1"/>
            </a:solidFill>
          </a:ln>
          <a:effectLst>
            <a:outerShdw dist="89803" dir="2700000" algn="ctr" rotWithShape="0">
              <a:schemeClr val="tx1"/>
            </a:outerShdw>
          </a:effectLst>
        </p:spPr>
        <p:txBody>
          <a:bodyPr lIns="90488" tIns="44450" rIns="90488" bIns="44450"/>
          <a:lstStyle/>
          <a:p>
            <a:pPr marL="273050" indent="-273050" algn="ctr" eaLnBrk="0" fontAlgn="auto" hangingPunct="0">
              <a:lnSpc>
                <a:spcPct val="85000"/>
              </a:lnSpc>
              <a:spcBef>
                <a:spcPts val="0"/>
              </a:spcBef>
              <a:spcAft>
                <a:spcPts val="0"/>
              </a:spcAft>
              <a:buClr>
                <a:schemeClr val="accent1"/>
              </a:buClr>
              <a:buSzPct val="76000"/>
              <a:buFont typeface="Wingdings" pitchFamily="2" charset="2"/>
              <a:buNone/>
              <a:defRPr/>
            </a:pPr>
            <a:r>
              <a:rPr lang="en-US" sz="2400" dirty="0">
                <a:solidFill>
                  <a:srgbClr val="0000FF"/>
                </a:solidFill>
                <a:latin typeface="Arial" pitchFamily="34" charset="0"/>
                <a:cs typeface="Arial" pitchFamily="34" charset="0"/>
              </a:rPr>
              <a:t>Should the acquired shares be classified as Trading Securities or </a:t>
            </a:r>
            <a:r>
              <a:rPr lang="en-US" sz="2400" dirty="0">
                <a:solidFill>
                  <a:srgbClr val="0000FF"/>
                </a:solidFill>
                <a:latin typeface="Arial" pitchFamily="34" charset="0"/>
                <a:cs typeface="Arial" pitchFamily="34" charset="0"/>
              </a:rPr>
              <a:t>Available for Sale Securities?</a:t>
            </a:r>
            <a:endParaRPr lang="en-US" sz="2400" dirty="0">
              <a:solidFill>
                <a:srgbClr val="0000FF"/>
              </a:solidFill>
              <a:effectLst>
                <a:outerShdw blurRad="38100" dist="38100" dir="2700000" algn="tl">
                  <a:srgbClr val="000000"/>
                </a:outerShdw>
              </a:effectLst>
              <a:latin typeface="Arial" pitchFamily="34" charset="0"/>
              <a:cs typeface="Arial" pitchFamily="34" charset="0"/>
            </a:endParaRPr>
          </a:p>
        </p:txBody>
      </p:sp>
      <p:sp>
        <p:nvSpPr>
          <p:cNvPr id="6" name="Text Box 1033"/>
          <p:cNvSpPr txBox="1">
            <a:spLocks noChangeArrowheads="1"/>
          </p:cNvSpPr>
          <p:nvPr/>
        </p:nvSpPr>
        <p:spPr bwMode="auto">
          <a:xfrm>
            <a:off x="444500" y="4953000"/>
            <a:ext cx="8229600" cy="1347788"/>
          </a:xfrm>
          <a:prstGeom prst="rect">
            <a:avLst/>
          </a:prstGeom>
          <a:noFill/>
          <a:ln w="9525">
            <a:noFill/>
            <a:miter lim="800000"/>
            <a:headEnd/>
            <a:tailEnd/>
          </a:ln>
          <a:effectLst/>
        </p:spPr>
        <p:txBody>
          <a:bodyPr>
            <a:spAutoFit/>
          </a:bodyPr>
          <a:lstStyle/>
          <a:p>
            <a:pPr algn="ctr" fontAlgn="auto">
              <a:lnSpc>
                <a:spcPct val="85000"/>
              </a:lnSpc>
              <a:spcBef>
                <a:spcPts val="0"/>
              </a:spcBef>
              <a:spcAft>
                <a:spcPts val="0"/>
              </a:spcAft>
              <a:buClr>
                <a:schemeClr val="accent1"/>
              </a:buClr>
              <a:buSzPct val="65000"/>
              <a:buFont typeface="Wingdings" pitchFamily="2" charset="2"/>
              <a:buNone/>
              <a:defRPr/>
            </a:pPr>
            <a:r>
              <a:rPr lang="en-US" sz="2400" dirty="0">
                <a:solidFill>
                  <a:srgbClr val="0000FF"/>
                </a:solidFill>
                <a:latin typeface="+mn-lt"/>
              </a:rPr>
              <a:t>Washington Post does not plan to actively trade the shares</a:t>
            </a:r>
            <a:r>
              <a:rPr lang="en-US" sz="2400" dirty="0">
                <a:solidFill>
                  <a:srgbClr val="0000FF"/>
                </a:solidFill>
                <a:latin typeface="+mn-lt"/>
              </a:rPr>
              <a:t>. Instead</a:t>
            </a:r>
            <a:r>
              <a:rPr lang="en-US" sz="2400" dirty="0">
                <a:solidFill>
                  <a:srgbClr val="0000FF"/>
                </a:solidFill>
                <a:latin typeface="+mn-lt"/>
              </a:rPr>
              <a:t>, they will be held to earn a return on invested funds that may be needed for future operations. The shares should be classified as</a:t>
            </a:r>
            <a:r>
              <a:rPr lang="en-US" sz="2400" dirty="0">
                <a:solidFill>
                  <a:schemeClr val="bg2"/>
                </a:solidFill>
                <a:effectLst>
                  <a:outerShdw blurRad="38100" dist="38100" dir="2700000" algn="tl">
                    <a:srgbClr val="C0C0C0"/>
                  </a:outerShdw>
                </a:effectLst>
                <a:latin typeface="+mn-lt"/>
              </a:rPr>
              <a:t> </a:t>
            </a:r>
            <a:r>
              <a:rPr lang="en-US" sz="2400" dirty="0">
                <a:solidFill>
                  <a:schemeClr val="tx2">
                    <a:lumMod val="75000"/>
                  </a:schemeClr>
                </a:solidFill>
                <a:latin typeface="+mn-lt"/>
              </a:rPr>
              <a:t>Available for Sale Securities</a:t>
            </a:r>
            <a:r>
              <a:rPr lang="en-US" sz="2400" dirty="0">
                <a:solidFill>
                  <a:srgbClr val="0000FF"/>
                </a:solidFill>
                <a:latin typeface="+mn-lt"/>
              </a:rPr>
              <a:t>.</a:t>
            </a:r>
            <a:endParaRPr lang="en-US" sz="2400" dirty="0">
              <a:latin typeface="+mn-lt"/>
            </a:endParaRPr>
          </a:p>
        </p:txBody>
      </p:sp>
      <p:sp>
        <p:nvSpPr>
          <p:cNvPr id="11571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2FDA123A-26FA-4CE6-81B4-B127923ECDC0}" type="slidenum">
              <a:rPr lang="en-US"/>
              <a:pPr fontAlgn="base">
                <a:spcBef>
                  <a:spcPct val="0"/>
                </a:spcBef>
                <a:spcAft>
                  <a:spcPct val="0"/>
                </a:spcAft>
              </a:pPr>
              <a:t>13</a:t>
            </a:fld>
            <a:endParaRPr lang="en-US"/>
          </a:p>
        </p:txBody>
      </p:sp>
      <p:sp>
        <p:nvSpPr>
          <p:cNvPr id="9" name="Rectangle 7"/>
          <p:cNvSpPr>
            <a:spLocks noGrp="1" noChangeArrowheads="1"/>
          </p:cNvSpPr>
          <p:nvPr>
            <p:ph type="title"/>
          </p:nvPr>
        </p:nvSpPr>
        <p:spPr/>
        <p:txBody>
          <a:bodyPr/>
          <a:lstStyle/>
          <a:p>
            <a:pPr fontAlgn="auto">
              <a:spcAft>
                <a:spcPts val="0"/>
              </a:spcAft>
              <a:defRPr/>
            </a:pPr>
            <a:r>
              <a:rPr lang="en-US" dirty="0" smtClean="0"/>
              <a:t>Available for Sale (AFS) Securities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par>
                          <p:cTn id="8" fill="hold">
                            <p:stCondLst>
                              <p:cond delay="2500"/>
                            </p:stCondLst>
                            <p:childTnLst>
                              <p:par>
                                <p:cTn id="9" presetID="22" presetClass="entr" presetSubtype="1"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3"/>
          <p:cNvPicPr>
            <a:picLocks noChangeAspect="1" noChangeArrowheads="1"/>
          </p:cNvPicPr>
          <p:nvPr/>
        </p:nvPicPr>
        <p:blipFill>
          <a:blip r:embed="rId3"/>
          <a:srcRect/>
          <a:stretch>
            <a:fillRect/>
          </a:stretch>
        </p:blipFill>
        <p:spPr bwMode="auto">
          <a:xfrm>
            <a:off x="150813" y="3544888"/>
            <a:ext cx="8686800" cy="1027112"/>
          </a:xfrm>
          <a:prstGeom prst="rect">
            <a:avLst/>
          </a:prstGeom>
          <a:noFill/>
          <a:ln w="9525">
            <a:solidFill>
              <a:schemeClr val="tx1"/>
            </a:solidFill>
            <a:miter lim="800000"/>
            <a:headEnd/>
            <a:tailEnd/>
          </a:ln>
        </p:spPr>
      </p:pic>
      <p:sp>
        <p:nvSpPr>
          <p:cNvPr id="117762" name="Line 3"/>
          <p:cNvSpPr>
            <a:spLocks noChangeShapeType="1"/>
          </p:cNvSpPr>
          <p:nvPr/>
        </p:nvSpPr>
        <p:spPr bwMode="auto">
          <a:xfrm flipH="1" flipV="1">
            <a:off x="2286000" y="4241800"/>
            <a:ext cx="0" cy="1524000"/>
          </a:xfrm>
          <a:prstGeom prst="line">
            <a:avLst/>
          </a:prstGeom>
          <a:noFill/>
          <a:ln w="50800">
            <a:solidFill>
              <a:srgbClr val="C00000"/>
            </a:solidFill>
            <a:round/>
            <a:headEnd/>
            <a:tailEnd type="triangle" w="med" len="med"/>
          </a:ln>
        </p:spPr>
        <p:txBody>
          <a:bodyPr/>
          <a:lstStyle/>
          <a:p>
            <a:endParaRPr lang="en-US"/>
          </a:p>
        </p:txBody>
      </p:sp>
      <p:sp>
        <p:nvSpPr>
          <p:cNvPr id="234500" name="Rectangle 4"/>
          <p:cNvSpPr>
            <a:spLocks noChangeArrowheads="1"/>
          </p:cNvSpPr>
          <p:nvPr/>
        </p:nvSpPr>
        <p:spPr bwMode="auto">
          <a:xfrm>
            <a:off x="76200" y="5334000"/>
            <a:ext cx="5791200" cy="1196975"/>
          </a:xfrm>
          <a:prstGeom prst="rect">
            <a:avLst/>
          </a:prstGeom>
          <a:solidFill>
            <a:schemeClr val="accent1">
              <a:lumMod val="60000"/>
              <a:lumOff val="40000"/>
            </a:schemeClr>
          </a:solidFill>
          <a:ln w="25400">
            <a:solidFill>
              <a:srgbClr val="000000"/>
            </a:solidFill>
            <a:miter lim="800000"/>
            <a:headEnd/>
            <a:tailEnd/>
          </a:ln>
          <a:effectLst>
            <a:outerShdw dist="71842" dir="2700000" algn="ctr" rotWithShape="0">
              <a:srgbClr val="000000"/>
            </a:outerShdw>
          </a:effectLst>
        </p:spPr>
        <p:txBody>
          <a:bodyPr lIns="90488" tIns="44450" rIns="90488" bIns="44450">
            <a:spAutoFit/>
          </a:bodyPr>
          <a:lstStyle/>
          <a:p>
            <a:pPr algn="ctr" eaLnBrk="0" fontAlgn="auto" hangingPunct="0">
              <a:spcBef>
                <a:spcPct val="50000"/>
              </a:spcBef>
              <a:spcAft>
                <a:spcPts val="0"/>
              </a:spcAft>
              <a:defRPr/>
            </a:pPr>
            <a:r>
              <a:rPr lang="en-US" sz="2400" dirty="0">
                <a:latin typeface="+mn-lt"/>
              </a:rPr>
              <a:t>The investment may be a current asset or a noncurrent asset, depending on management’s intended holding period.</a:t>
            </a:r>
          </a:p>
        </p:txBody>
      </p:sp>
      <p:sp>
        <p:nvSpPr>
          <p:cNvPr id="6149" name="Rectangle 7"/>
          <p:cNvSpPr>
            <a:spLocks noGrp="1" noChangeArrowheads="1"/>
          </p:cNvSpPr>
          <p:nvPr>
            <p:ph type="title"/>
          </p:nvPr>
        </p:nvSpPr>
        <p:spPr/>
        <p:txBody>
          <a:bodyPr/>
          <a:lstStyle/>
          <a:p>
            <a:pPr fontAlgn="auto">
              <a:spcAft>
                <a:spcPts val="0"/>
              </a:spcAft>
              <a:defRPr/>
            </a:pPr>
            <a:r>
              <a:rPr lang="en-US" dirty="0" smtClean="0">
                <a:solidFill>
                  <a:schemeClr val="tx1"/>
                </a:solidFill>
              </a:rPr>
              <a:t>Available for Sale (AFS) Securities</a:t>
            </a:r>
          </a:p>
        </p:txBody>
      </p:sp>
      <p:pic>
        <p:nvPicPr>
          <p:cNvPr id="117765" name="Picture 8" descr="D:\ART\CLIPART3\PEOPLE\PRKBENCH.WMF"/>
          <p:cNvPicPr>
            <a:picLocks noChangeAspect="1" noChangeArrowheads="1"/>
          </p:cNvPicPr>
          <p:nvPr/>
        </p:nvPicPr>
        <p:blipFill>
          <a:blip r:embed="rId4"/>
          <a:srcRect/>
          <a:stretch>
            <a:fillRect/>
          </a:stretch>
        </p:blipFill>
        <p:spPr bwMode="auto">
          <a:xfrm>
            <a:off x="7162800" y="5029200"/>
            <a:ext cx="1468438" cy="1520825"/>
          </a:xfrm>
          <a:prstGeom prst="rect">
            <a:avLst/>
          </a:prstGeom>
          <a:noFill/>
          <a:ln w="9525">
            <a:noFill/>
            <a:miter lim="800000"/>
            <a:headEnd/>
            <a:tailEnd/>
          </a:ln>
        </p:spPr>
      </p:pic>
      <p:sp>
        <p:nvSpPr>
          <p:cNvPr id="6151" name="Rectangle 6"/>
          <p:cNvSpPr>
            <a:spLocks noChangeArrowheads="1"/>
          </p:cNvSpPr>
          <p:nvPr/>
        </p:nvSpPr>
        <p:spPr bwMode="auto">
          <a:xfrm>
            <a:off x="2209800" y="1981200"/>
            <a:ext cx="4572000" cy="830263"/>
          </a:xfrm>
          <a:prstGeom prst="rect">
            <a:avLst/>
          </a:prstGeom>
          <a:solidFill>
            <a:schemeClr val="accent5">
              <a:lumMod val="40000"/>
              <a:lumOff val="60000"/>
            </a:schemeClr>
          </a:solidFill>
          <a:ln w="9525">
            <a:solidFill>
              <a:schemeClr val="tx1"/>
            </a:solidFill>
            <a:miter lim="800000"/>
            <a:headEnd/>
            <a:tailEnd/>
          </a:ln>
        </p:spPr>
        <p:txBody>
          <a:bodyPr>
            <a:spAutoFit/>
          </a:bodyPr>
          <a:lstStyle/>
          <a:p>
            <a:pPr algn="ctr" eaLnBrk="0" fontAlgn="auto" hangingPunct="0">
              <a:spcBef>
                <a:spcPct val="50000"/>
              </a:spcBef>
              <a:spcAft>
                <a:spcPts val="0"/>
              </a:spcAft>
              <a:defRPr/>
            </a:pPr>
            <a:r>
              <a:rPr lang="en-US" sz="2400" b="1" dirty="0">
                <a:solidFill>
                  <a:srgbClr val="000000"/>
                </a:solidFill>
                <a:latin typeface="+mn-lt"/>
              </a:rPr>
              <a:t>The journal entry to record the investment is . . .</a:t>
            </a:r>
          </a:p>
        </p:txBody>
      </p:sp>
      <p:sp>
        <p:nvSpPr>
          <p:cNvPr id="11776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E3F1A7C8-6081-4C06-AFF8-7B745D8E1BC0}" type="slidenum">
              <a:rPr lang="en-US"/>
              <a:pPr fontAlgn="base">
                <a:spcBef>
                  <a:spcPct val="0"/>
                </a:spcBef>
                <a:spcAft>
                  <a:spcPct val="0"/>
                </a:spcAft>
              </a:pPr>
              <a:t>14</a:t>
            </a:fld>
            <a:endParaRPr lang="en-US"/>
          </a:p>
        </p:txBody>
      </p:sp>
    </p:spTree>
  </p:cSld>
  <p:clrMapOvr>
    <a:masterClrMapping/>
  </p:clrMapOvr>
  <p:transition spd="med">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8" name="Text Box 8"/>
          <p:cNvSpPr txBox="1">
            <a:spLocks noChangeArrowheads="1"/>
          </p:cNvSpPr>
          <p:nvPr/>
        </p:nvSpPr>
        <p:spPr bwMode="auto">
          <a:xfrm>
            <a:off x="1295400" y="3001963"/>
            <a:ext cx="6400800" cy="1570037"/>
          </a:xfrm>
          <a:prstGeom prst="rect">
            <a:avLst/>
          </a:prstGeom>
          <a:solidFill>
            <a:srgbClr val="CCECFF"/>
          </a:solidFill>
          <a:ln w="28575">
            <a:solidFill>
              <a:schemeClr val="tx1"/>
            </a:solidFill>
            <a:miter lim="800000"/>
            <a:headEnd/>
            <a:tailEnd/>
          </a:ln>
          <a:effectLst>
            <a:outerShdw dist="35921" dir="2700000" algn="ctr" rotWithShape="0">
              <a:schemeClr val="bg2"/>
            </a:outerShdw>
          </a:effectLst>
        </p:spPr>
        <p:txBody>
          <a:bodyPr>
            <a:spAutoFit/>
          </a:bodyPr>
          <a:lstStyle/>
          <a:p>
            <a:pPr algn="ctr" eaLnBrk="0" fontAlgn="auto" hangingPunct="0">
              <a:spcBef>
                <a:spcPts val="0"/>
              </a:spcBef>
              <a:spcAft>
                <a:spcPts val="0"/>
              </a:spcAft>
              <a:defRPr/>
            </a:pPr>
            <a:r>
              <a:rPr lang="en-US" sz="2400" b="1" dirty="0">
                <a:latin typeface="+mn-lt"/>
              </a:rPr>
              <a:t>Later in the year, Washington </a:t>
            </a:r>
            <a:r>
              <a:rPr lang="en-US" sz="2400" b="1" dirty="0">
                <a:latin typeface="+mn-lt"/>
              </a:rPr>
              <a:t>Post receives a $15,000 dividend from INews</a:t>
            </a:r>
            <a:r>
              <a:rPr lang="en-US" sz="2400" b="1" dirty="0">
                <a:latin typeface="+mn-lt"/>
              </a:rPr>
              <a:t>. Prepare </a:t>
            </a:r>
            <a:r>
              <a:rPr lang="en-US" sz="2400" b="1" dirty="0">
                <a:latin typeface="+mn-lt"/>
              </a:rPr>
              <a:t>the journal entry to record the dividend.</a:t>
            </a:r>
          </a:p>
        </p:txBody>
      </p:sp>
      <p:sp>
        <p:nvSpPr>
          <p:cNvPr id="13107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7E51AC2C-0448-4386-9B7A-51E3960E370F}" type="slidenum">
              <a:rPr lang="en-US"/>
              <a:pPr fontAlgn="base">
                <a:spcBef>
                  <a:spcPct val="0"/>
                </a:spcBef>
                <a:spcAft>
                  <a:spcPct val="0"/>
                </a:spcAft>
              </a:pPr>
              <a:t>15</a:t>
            </a:fld>
            <a:endParaRPr lang="en-US"/>
          </a:p>
        </p:txBody>
      </p:sp>
      <p:sp>
        <p:nvSpPr>
          <p:cNvPr id="7" name="Rectangle 7"/>
          <p:cNvSpPr>
            <a:spLocks noGrp="1" noChangeArrowheads="1"/>
          </p:cNvSpPr>
          <p:nvPr>
            <p:ph type="title"/>
          </p:nvPr>
        </p:nvSpPr>
        <p:spPr/>
        <p:txBody>
          <a:bodyPr/>
          <a:lstStyle/>
          <a:p>
            <a:pPr fontAlgn="auto">
              <a:spcAft>
                <a:spcPts val="0"/>
              </a:spcAft>
              <a:defRPr/>
            </a:pPr>
            <a:r>
              <a:rPr lang="en-US" dirty="0" smtClean="0"/>
              <a:t>Available for Sale (AFS) Securities</a:t>
            </a:r>
          </a:p>
        </p:txBody>
      </p:sp>
      <p:pic>
        <p:nvPicPr>
          <p:cNvPr id="115715" name="Picture 3"/>
          <p:cNvPicPr>
            <a:picLocks noChangeAspect="1" noChangeArrowheads="1"/>
          </p:cNvPicPr>
          <p:nvPr/>
        </p:nvPicPr>
        <p:blipFill>
          <a:blip r:embed="rId3"/>
          <a:srcRect/>
          <a:stretch>
            <a:fillRect/>
          </a:stretch>
        </p:blipFill>
        <p:spPr bwMode="auto">
          <a:xfrm>
            <a:off x="152400" y="5049838"/>
            <a:ext cx="8686800" cy="1046162"/>
          </a:xfrm>
          <a:prstGeom prst="rect">
            <a:avLst/>
          </a:prstGeom>
          <a:noFill/>
          <a:ln w="9525">
            <a:solidFill>
              <a:schemeClr val="tx1"/>
            </a:solidFill>
            <a:miter lim="800000"/>
            <a:headEnd/>
            <a:tailEnd/>
          </a:ln>
        </p:spPr>
      </p:pic>
      <p:pic>
        <p:nvPicPr>
          <p:cNvPr id="131077" name="Picture 9" descr="View details"/>
          <p:cNvPicPr>
            <a:picLocks noChangeAspect="1" noChangeArrowheads="1"/>
          </p:cNvPicPr>
          <p:nvPr/>
        </p:nvPicPr>
        <p:blipFill>
          <a:blip r:embed="rId4"/>
          <a:srcRect t="8333" b="12500"/>
          <a:stretch>
            <a:fillRect/>
          </a:stretch>
        </p:blipFill>
        <p:spPr bwMode="auto">
          <a:xfrm>
            <a:off x="6858000" y="1143000"/>
            <a:ext cx="1828800" cy="14478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15715"/>
                                        </p:tgtEl>
                                        <p:attrNameLst>
                                          <p:attrName>style.visibility</p:attrName>
                                        </p:attrNameLst>
                                      </p:cBhvr>
                                      <p:to>
                                        <p:strVal val="visible"/>
                                      </p:to>
                                    </p:set>
                                    <p:animEffect transition="in" filter="wipe(left)">
                                      <p:cBhvr>
                                        <p:cTn id="7" dur="5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Grp="1" noChangeArrowheads="1"/>
          </p:cNvSpPr>
          <p:nvPr>
            <p:ph type="body" idx="4294967295"/>
          </p:nvPr>
        </p:nvSpPr>
        <p:spPr>
          <a:xfrm>
            <a:off x="304800" y="1600200"/>
            <a:ext cx="8534400" cy="1828800"/>
          </a:xfrm>
          <a:solidFill>
            <a:schemeClr val="accent1">
              <a:lumMod val="40000"/>
              <a:lumOff val="60000"/>
            </a:schemeClr>
          </a:solidFill>
          <a:ln w="12700">
            <a:solidFill>
              <a:srgbClr val="000000"/>
            </a:solidFill>
          </a:ln>
          <a:effectLst>
            <a:outerShdw dist="71842" dir="2700000" algn="ctr" rotWithShape="0">
              <a:schemeClr val="tx1"/>
            </a:outerShdw>
          </a:effectLst>
        </p:spPr>
        <p:txBody>
          <a:bodyPr lIns="90488" tIns="44450" rIns="90488" bIns="44450" rtlCol="0">
            <a:normAutofit/>
          </a:bodyPr>
          <a:lstStyle/>
          <a:p>
            <a:pPr algn="ctr" fontAlgn="auto">
              <a:buFont typeface="Wingdings" pitchFamily="2" charset="2"/>
              <a:buNone/>
              <a:defRPr/>
            </a:pPr>
            <a:r>
              <a:rPr lang="en-US" sz="2600" dirty="0">
                <a:cs typeface="Arial" pitchFamily="34" charset="0"/>
              </a:rPr>
              <a:t>By December 31, </a:t>
            </a:r>
            <a:r>
              <a:rPr lang="en-US" sz="2600" dirty="0" smtClean="0">
                <a:cs typeface="Arial" pitchFamily="34" charset="0"/>
              </a:rPr>
              <a:t>2012, Washington Post’s </a:t>
            </a:r>
            <a:r>
              <a:rPr lang="en-US" sz="2600" dirty="0">
                <a:cs typeface="Arial" pitchFamily="34" charset="0"/>
              </a:rPr>
              <a:t>fiscal year-end, the market value of </a:t>
            </a:r>
            <a:r>
              <a:rPr lang="en-US" sz="2600" dirty="0" smtClean="0">
                <a:cs typeface="Arial" pitchFamily="34" charset="0"/>
              </a:rPr>
              <a:t>INews</a:t>
            </a:r>
            <a:r>
              <a:rPr lang="en-US" sz="2600" dirty="0">
                <a:cs typeface="Arial" pitchFamily="34" charset="0"/>
              </a:rPr>
              <a:t>’ shares has dropped from </a:t>
            </a:r>
            <a:r>
              <a:rPr lang="en-US" sz="2600" dirty="0" smtClean="0">
                <a:cs typeface="Arial" pitchFamily="34" charset="0"/>
              </a:rPr>
              <a:t>$10 </a:t>
            </a:r>
            <a:r>
              <a:rPr lang="en-US" sz="2600" dirty="0">
                <a:cs typeface="Arial" pitchFamily="34" charset="0"/>
              </a:rPr>
              <a:t>to </a:t>
            </a:r>
            <a:r>
              <a:rPr lang="en-US" sz="2600" dirty="0" smtClean="0">
                <a:cs typeface="Arial" pitchFamily="34" charset="0"/>
              </a:rPr>
              <a:t>$8 </a:t>
            </a:r>
            <a:r>
              <a:rPr lang="en-US" sz="2600" dirty="0">
                <a:cs typeface="Arial" pitchFamily="34" charset="0"/>
              </a:rPr>
              <a:t>per share</a:t>
            </a:r>
            <a:r>
              <a:rPr lang="en-US" sz="2600" dirty="0" smtClean="0">
                <a:cs typeface="Arial" pitchFamily="34" charset="0"/>
              </a:rPr>
              <a:t>. How </a:t>
            </a:r>
            <a:r>
              <a:rPr lang="en-US" sz="2600" dirty="0">
                <a:cs typeface="Arial" pitchFamily="34" charset="0"/>
              </a:rPr>
              <a:t>much has </a:t>
            </a:r>
            <a:r>
              <a:rPr lang="en-US" sz="2600" dirty="0" smtClean="0">
                <a:cs typeface="Arial" pitchFamily="34" charset="0"/>
              </a:rPr>
              <a:t>Washington Post’s </a:t>
            </a:r>
            <a:r>
              <a:rPr lang="en-US" sz="2600" dirty="0">
                <a:cs typeface="Arial" pitchFamily="34" charset="0"/>
              </a:rPr>
              <a:t>portfolio value changed?</a:t>
            </a:r>
          </a:p>
        </p:txBody>
      </p:sp>
      <p:sp>
        <p:nvSpPr>
          <p:cNvPr id="237572" name="Rectangle 1028"/>
          <p:cNvSpPr>
            <a:spLocks noChangeArrowheads="1"/>
          </p:cNvSpPr>
          <p:nvPr/>
        </p:nvSpPr>
        <p:spPr bwMode="auto">
          <a:xfrm>
            <a:off x="990600" y="5610225"/>
            <a:ext cx="7086600" cy="82867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400" b="1">
                <a:solidFill>
                  <a:srgbClr val="000000"/>
                </a:solidFill>
              </a:rPr>
              <a:t>The journal entry to recognize the change in market value is . . .</a:t>
            </a:r>
          </a:p>
        </p:txBody>
      </p:sp>
      <p:sp>
        <p:nvSpPr>
          <p:cNvPr id="237573" name="AutoShape 1029"/>
          <p:cNvSpPr>
            <a:spLocks noChangeArrowheads="1"/>
          </p:cNvSpPr>
          <p:nvPr/>
        </p:nvSpPr>
        <p:spPr bwMode="auto">
          <a:xfrm>
            <a:off x="7543800" y="6019800"/>
            <a:ext cx="1143000" cy="304800"/>
          </a:xfrm>
          <a:prstGeom prst="rightArrow">
            <a:avLst>
              <a:gd name="adj1" fmla="val 50000"/>
              <a:gd name="adj2" fmla="val 93750"/>
            </a:avLst>
          </a:prstGeom>
          <a:solidFill>
            <a:srgbClr val="FF0000"/>
          </a:solidFill>
          <a:ln w="9525">
            <a:solidFill>
              <a:srgbClr val="000000"/>
            </a:solidFill>
            <a:miter lim="800000"/>
            <a:headEnd/>
            <a:tailEnd/>
          </a:ln>
          <a:effectLst>
            <a:outerShdw dist="81320" dir="8480412" algn="ctr" rotWithShape="0">
              <a:srgbClr val="000000"/>
            </a:outerShdw>
          </a:effectLst>
        </p:spPr>
        <p:txBody>
          <a:bodyPr wrap="none" anchor="ctr"/>
          <a:lstStyle/>
          <a:p>
            <a:pPr fontAlgn="auto">
              <a:spcBef>
                <a:spcPts val="0"/>
              </a:spcBef>
              <a:spcAft>
                <a:spcPts val="0"/>
              </a:spcAft>
              <a:defRPr/>
            </a:pPr>
            <a:endParaRPr lang="en-US" dirty="0">
              <a:latin typeface="+mn-lt"/>
            </a:endParaRPr>
          </a:p>
        </p:txBody>
      </p:sp>
      <p:graphicFrame>
        <p:nvGraphicFramePr>
          <p:cNvPr id="334848" name="Object 17"/>
          <p:cNvGraphicFramePr>
            <a:graphicFrameLocks noChangeAspect="1"/>
          </p:cNvGraphicFramePr>
          <p:nvPr/>
        </p:nvGraphicFramePr>
        <p:xfrm>
          <a:off x="457200" y="3727450"/>
          <a:ext cx="7924800" cy="1298575"/>
        </p:xfrm>
        <a:graphic>
          <a:graphicData uri="http://schemas.openxmlformats.org/presentationml/2006/ole">
            <p:oleObj spid="_x0000_s116753" name="Worksheet" r:id="rId4" imgW="3895703" imgH="638149" progId="Excel.Sheet.8">
              <p:embed/>
            </p:oleObj>
          </a:graphicData>
        </a:graphic>
      </p:graphicFrame>
      <p:sp>
        <p:nvSpPr>
          <p:cNvPr id="11675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89F86B30-FEAA-437B-91FC-C60AD4CC362E}" type="slidenum">
              <a:rPr lang="en-US"/>
              <a:pPr fontAlgn="base">
                <a:spcBef>
                  <a:spcPct val="0"/>
                </a:spcBef>
                <a:spcAft>
                  <a:spcPct val="0"/>
                </a:spcAft>
              </a:pPr>
              <a:t>16</a:t>
            </a:fld>
            <a:endParaRPr lang="en-US"/>
          </a:p>
        </p:txBody>
      </p:sp>
      <p:sp>
        <p:nvSpPr>
          <p:cNvPr id="9" name="Rectangle 7"/>
          <p:cNvSpPr>
            <a:spLocks noGrp="1" noChangeArrowheads="1"/>
          </p:cNvSpPr>
          <p:nvPr>
            <p:ph type="title"/>
          </p:nvPr>
        </p:nvSpPr>
        <p:spPr/>
        <p:txBody>
          <a:bodyPr/>
          <a:lstStyle/>
          <a:p>
            <a:pPr fontAlgn="auto">
              <a:spcAft>
                <a:spcPts val="0"/>
              </a:spcAft>
              <a:defRPr/>
            </a:pPr>
            <a:r>
              <a:rPr lang="en-US" dirty="0" smtClean="0"/>
              <a:t>Available for Sale (AFS) Securities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1500"/>
                                  </p:stCondLst>
                                  <p:childTnLst>
                                    <p:set>
                                      <p:cBhvr>
                                        <p:cTn id="6" dur="1" fill="hold">
                                          <p:stCondLst>
                                            <p:cond delay="0"/>
                                          </p:stCondLst>
                                        </p:cTn>
                                        <p:tgtEl>
                                          <p:spTgt spid="334848"/>
                                        </p:tgtEl>
                                        <p:attrNameLst>
                                          <p:attrName>style.visibility</p:attrName>
                                        </p:attrNameLst>
                                      </p:cBhvr>
                                      <p:to>
                                        <p:strVal val="visible"/>
                                      </p:to>
                                    </p:set>
                                    <p:animEffect transition="in" filter="barn(outVertical)">
                                      <p:cBhvr>
                                        <p:cTn id="7" dur="1000"/>
                                        <p:tgtEl>
                                          <p:spTgt spid="334848"/>
                                        </p:tgtEl>
                                      </p:cBhvr>
                                    </p:animEffect>
                                  </p:childTnLst>
                                </p:cTn>
                              </p:par>
                            </p:childTnLst>
                          </p:cTn>
                        </p:par>
                        <p:par>
                          <p:cTn id="8" fill="hold">
                            <p:stCondLst>
                              <p:cond delay="2500"/>
                            </p:stCondLst>
                            <p:childTnLst>
                              <p:par>
                                <p:cTn id="9" presetID="12" presetClass="entr" presetSubtype="8" fill="hold" grpId="0" nodeType="afterEffect">
                                  <p:stCondLst>
                                    <p:cond delay="0"/>
                                  </p:stCondLst>
                                  <p:childTnLst>
                                    <p:set>
                                      <p:cBhvr>
                                        <p:cTn id="10" dur="1" fill="hold">
                                          <p:stCondLst>
                                            <p:cond delay="0"/>
                                          </p:stCondLst>
                                        </p:cTn>
                                        <p:tgtEl>
                                          <p:spTgt spid="237572"/>
                                        </p:tgtEl>
                                        <p:attrNameLst>
                                          <p:attrName>style.visibility</p:attrName>
                                        </p:attrNameLst>
                                      </p:cBhvr>
                                      <p:to>
                                        <p:strVal val="visible"/>
                                      </p:to>
                                    </p:set>
                                    <p:animEffect transition="in" filter="slide(fromLeft)">
                                      <p:cBhvr>
                                        <p:cTn id="11" dur="1000"/>
                                        <p:tgtEl>
                                          <p:spTgt spid="237572"/>
                                        </p:tgtEl>
                                      </p:cBhvr>
                                    </p:animEffect>
                                  </p:childTnLst>
                                </p:cTn>
                              </p:par>
                            </p:childTnLst>
                          </p:cTn>
                        </p:par>
                        <p:par>
                          <p:cTn id="12" fill="hold">
                            <p:stCondLst>
                              <p:cond delay="3500"/>
                            </p:stCondLst>
                            <p:childTnLst>
                              <p:par>
                                <p:cTn id="13" presetID="12" presetClass="entr" presetSubtype="8" fill="hold" grpId="0" nodeType="afterEffect">
                                  <p:stCondLst>
                                    <p:cond delay="0"/>
                                  </p:stCondLst>
                                  <p:childTnLst>
                                    <p:set>
                                      <p:cBhvr>
                                        <p:cTn id="14" dur="1" fill="hold">
                                          <p:stCondLst>
                                            <p:cond delay="0"/>
                                          </p:stCondLst>
                                        </p:cTn>
                                        <p:tgtEl>
                                          <p:spTgt spid="237573"/>
                                        </p:tgtEl>
                                        <p:attrNameLst>
                                          <p:attrName>style.visibility</p:attrName>
                                        </p:attrNameLst>
                                      </p:cBhvr>
                                      <p:to>
                                        <p:strVal val="visible"/>
                                      </p:to>
                                    </p:set>
                                    <p:animEffect transition="in" filter="slide(fromLeft)">
                                      <p:cBhvr>
                                        <p:cTn id="15" dur="1000"/>
                                        <p:tgtEl>
                                          <p:spTgt spid="237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utoUpdateAnimBg="0"/>
      <p:bldP spid="2375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144463" y="4724400"/>
            <a:ext cx="8686800" cy="1104900"/>
          </a:xfrm>
          <a:prstGeom prst="rect">
            <a:avLst/>
          </a:prstGeom>
          <a:solidFill>
            <a:srgbClr val="996633"/>
          </a:solidFill>
          <a:ln w="25400">
            <a:solidFill>
              <a:srgbClr val="996633"/>
            </a:solidFill>
            <a:miter lim="800000"/>
            <a:headEnd/>
            <a:tailEnd/>
          </a:ln>
          <a:effectLst>
            <a:outerShdw dist="89803"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200" b="1" dirty="0">
                <a:solidFill>
                  <a:srgbClr val="FFFFFF"/>
                </a:solidFill>
                <a:effectLst>
                  <a:outerShdw blurRad="38100" dist="38100" dir="2700000" algn="tl">
                    <a:srgbClr val="000000">
                      <a:alpha val="43137"/>
                    </a:srgbClr>
                  </a:outerShdw>
                </a:effectLst>
                <a:latin typeface="+mn-lt"/>
              </a:rPr>
              <a:t>The </a:t>
            </a:r>
            <a:r>
              <a:rPr lang="en-US" sz="2200" b="1" dirty="0">
                <a:solidFill>
                  <a:srgbClr val="FFFF00"/>
                </a:solidFill>
                <a:effectLst>
                  <a:outerShdw blurRad="38100" dist="38100" dir="2700000" algn="tl">
                    <a:srgbClr val="000000">
                      <a:alpha val="43137"/>
                    </a:srgbClr>
                  </a:outerShdw>
                </a:effectLst>
                <a:latin typeface="+mn-lt"/>
              </a:rPr>
              <a:t>unrealized holding loss</a:t>
            </a:r>
            <a:r>
              <a:rPr lang="en-US" sz="2200" b="1" dirty="0">
                <a:solidFill>
                  <a:srgbClr val="FFFFFF"/>
                </a:solidFill>
                <a:effectLst>
                  <a:outerShdw blurRad="38100" dist="38100" dir="2700000" algn="tl">
                    <a:srgbClr val="000000">
                      <a:alpha val="43137"/>
                    </a:srgbClr>
                  </a:outerShdw>
                </a:effectLst>
                <a:latin typeface="+mn-lt"/>
              </a:rPr>
              <a:t> is reported in the stockholders’ equity section of Washington Post’s balance</a:t>
            </a:r>
            <a:br>
              <a:rPr lang="en-US" sz="2200" b="1" dirty="0">
                <a:solidFill>
                  <a:srgbClr val="FFFFFF"/>
                </a:solidFill>
                <a:effectLst>
                  <a:outerShdw blurRad="38100" dist="38100" dir="2700000" algn="tl">
                    <a:srgbClr val="000000">
                      <a:alpha val="43137"/>
                    </a:srgbClr>
                  </a:outerShdw>
                </a:effectLst>
                <a:latin typeface="+mn-lt"/>
              </a:rPr>
            </a:br>
            <a:r>
              <a:rPr lang="en-US" sz="2200" b="1" dirty="0">
                <a:solidFill>
                  <a:srgbClr val="FFFFFF"/>
                </a:solidFill>
                <a:effectLst>
                  <a:outerShdw blurRad="38100" dist="38100" dir="2700000" algn="tl">
                    <a:srgbClr val="000000">
                      <a:alpha val="43137"/>
                    </a:srgbClr>
                  </a:outerShdw>
                </a:effectLst>
                <a:latin typeface="+mn-lt"/>
              </a:rPr>
              <a:t>sheet as Other Comprehensive Income.</a:t>
            </a:r>
          </a:p>
        </p:txBody>
      </p:sp>
      <p:sp>
        <p:nvSpPr>
          <p:cNvPr id="12493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B9CCF846-B1F0-43E8-BC68-4C4B53BB57DC}" type="slidenum">
              <a:rPr lang="en-US"/>
              <a:pPr fontAlgn="base">
                <a:spcBef>
                  <a:spcPct val="0"/>
                </a:spcBef>
                <a:spcAft>
                  <a:spcPct val="0"/>
                </a:spcAft>
              </a:pPr>
              <a:t>17</a:t>
            </a:fld>
            <a:endParaRPr lang="en-US"/>
          </a:p>
        </p:txBody>
      </p:sp>
      <p:pic>
        <p:nvPicPr>
          <p:cNvPr id="124931" name="Picture 3"/>
          <p:cNvPicPr>
            <a:picLocks noChangeAspect="1" noChangeArrowheads="1"/>
          </p:cNvPicPr>
          <p:nvPr/>
        </p:nvPicPr>
        <p:blipFill>
          <a:blip r:embed="rId3"/>
          <a:srcRect/>
          <a:stretch>
            <a:fillRect/>
          </a:stretch>
        </p:blipFill>
        <p:spPr bwMode="auto">
          <a:xfrm>
            <a:off x="152400" y="2957513"/>
            <a:ext cx="8686800" cy="1073150"/>
          </a:xfrm>
          <a:prstGeom prst="rect">
            <a:avLst/>
          </a:prstGeom>
          <a:noFill/>
          <a:ln w="9525">
            <a:solidFill>
              <a:schemeClr val="tx1"/>
            </a:solidFill>
            <a:miter lim="800000"/>
            <a:headEnd/>
            <a:tailEnd/>
          </a:ln>
        </p:spPr>
      </p:pic>
      <p:sp>
        <p:nvSpPr>
          <p:cNvPr id="8" name="Rectangle 7"/>
          <p:cNvSpPr>
            <a:spLocks noGrp="1" noChangeArrowheads="1"/>
          </p:cNvSpPr>
          <p:nvPr>
            <p:ph type="title"/>
          </p:nvPr>
        </p:nvSpPr>
        <p:spPr/>
        <p:txBody>
          <a:bodyPr/>
          <a:lstStyle/>
          <a:p>
            <a:pPr fontAlgn="auto">
              <a:spcAft>
                <a:spcPts val="0"/>
              </a:spcAft>
              <a:defRPr/>
            </a:pPr>
            <a:r>
              <a:rPr lang="en-US" dirty="0" smtClean="0">
                <a:solidFill>
                  <a:schemeClr val="tx1"/>
                </a:solidFill>
              </a:rPr>
              <a:t>Available for Sale (AFS) Securities</a:t>
            </a:r>
          </a:p>
        </p:txBody>
      </p:sp>
      <p:pic>
        <p:nvPicPr>
          <p:cNvPr id="124933" name="Picture 5" descr="business,businesswomen,fashions,females,glasses,newspapers,people,photographs,readings,reads,suits,women"/>
          <p:cNvPicPr>
            <a:picLocks noChangeAspect="1" noChangeArrowheads="1"/>
          </p:cNvPicPr>
          <p:nvPr/>
        </p:nvPicPr>
        <p:blipFill>
          <a:blip r:embed="rId4"/>
          <a:srcRect t="8923" b="9846"/>
          <a:stretch>
            <a:fillRect/>
          </a:stretch>
        </p:blipFill>
        <p:spPr bwMode="auto">
          <a:xfrm>
            <a:off x="6507163" y="1111250"/>
            <a:ext cx="2103437" cy="170815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Grp="1" noChangeArrowheads="1"/>
          </p:cNvSpPr>
          <p:nvPr>
            <p:ph type="body" idx="4294967295"/>
          </p:nvPr>
        </p:nvSpPr>
        <p:spPr>
          <a:xfrm>
            <a:off x="234950" y="1616075"/>
            <a:ext cx="8534400" cy="1279525"/>
          </a:xfrm>
          <a:solidFill>
            <a:srgbClr val="CCFFCC"/>
          </a:solidFill>
          <a:ln w="12700">
            <a:solidFill>
              <a:srgbClr val="000000"/>
            </a:solidFill>
          </a:ln>
          <a:effectLst>
            <a:outerShdw dist="71842" dir="2700000" algn="ctr" rotWithShape="0">
              <a:schemeClr val="tx1"/>
            </a:outerShdw>
          </a:effectLst>
        </p:spPr>
        <p:txBody>
          <a:bodyPr lIns="90488" tIns="44450" rIns="90488" bIns="44450" rtlCol="0">
            <a:normAutofit/>
          </a:bodyPr>
          <a:lstStyle/>
          <a:p>
            <a:pPr algn="ctr" fontAlgn="auto">
              <a:buFont typeface="Wingdings" pitchFamily="2" charset="2"/>
              <a:buNone/>
              <a:defRPr/>
            </a:pPr>
            <a:r>
              <a:rPr lang="en-US" sz="2600" dirty="0" smtClean="0">
                <a:cs typeface="Arial" pitchFamily="34" charset="0"/>
              </a:rPr>
              <a:t>On December </a:t>
            </a:r>
            <a:r>
              <a:rPr lang="en-US" sz="2600" dirty="0">
                <a:cs typeface="Arial" pitchFamily="34" charset="0"/>
              </a:rPr>
              <a:t>31, </a:t>
            </a:r>
            <a:r>
              <a:rPr lang="en-US" sz="2600" dirty="0" smtClean="0">
                <a:cs typeface="Arial" pitchFamily="34" charset="0"/>
              </a:rPr>
              <a:t>2013, the </a:t>
            </a:r>
            <a:r>
              <a:rPr lang="en-US" sz="2600" dirty="0">
                <a:cs typeface="Arial" pitchFamily="34" charset="0"/>
              </a:rPr>
              <a:t>market value of </a:t>
            </a:r>
            <a:r>
              <a:rPr lang="en-US" sz="2600" dirty="0" smtClean="0">
                <a:cs typeface="Arial" pitchFamily="34" charset="0"/>
              </a:rPr>
              <a:t>INews</a:t>
            </a:r>
            <a:r>
              <a:rPr lang="en-US" sz="2600" dirty="0">
                <a:cs typeface="Arial" pitchFamily="34" charset="0"/>
              </a:rPr>
              <a:t>’ shares </a:t>
            </a:r>
            <a:r>
              <a:rPr lang="en-US" sz="2600" dirty="0" smtClean="0">
                <a:cs typeface="Arial" pitchFamily="34" charset="0"/>
              </a:rPr>
              <a:t>is $11 per share, an increase of $3 per share from December 31, 2012.</a:t>
            </a:r>
            <a:endParaRPr lang="en-US" sz="2600" dirty="0">
              <a:cs typeface="Arial" pitchFamily="34" charset="0"/>
            </a:endParaRPr>
          </a:p>
        </p:txBody>
      </p:sp>
      <p:sp>
        <p:nvSpPr>
          <p:cNvPr id="237572" name="Rectangle 1028"/>
          <p:cNvSpPr>
            <a:spLocks noChangeArrowheads="1"/>
          </p:cNvSpPr>
          <p:nvPr/>
        </p:nvSpPr>
        <p:spPr bwMode="auto">
          <a:xfrm>
            <a:off x="1014413" y="4410075"/>
            <a:ext cx="7086600" cy="847725"/>
          </a:xfrm>
          <a:prstGeom prst="rect">
            <a:avLst/>
          </a:prstGeom>
          <a:solidFill>
            <a:schemeClr val="accent1">
              <a:lumMod val="60000"/>
              <a:lumOff val="40000"/>
            </a:schemeClr>
          </a:solidFill>
          <a:ln w="28575">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000000"/>
                </a:solidFill>
                <a:latin typeface="+mn-lt"/>
              </a:rPr>
              <a:t>The journal entry to recognize the change in market value for </a:t>
            </a:r>
            <a:r>
              <a:rPr lang="en-US" sz="2400" b="1" dirty="0">
                <a:solidFill>
                  <a:srgbClr val="000000"/>
                </a:solidFill>
                <a:latin typeface="+mn-lt"/>
              </a:rPr>
              <a:t>2013 </a:t>
            </a:r>
            <a:r>
              <a:rPr lang="en-US" sz="2400" b="1" dirty="0">
                <a:solidFill>
                  <a:srgbClr val="000000"/>
                </a:solidFill>
                <a:latin typeface="+mn-lt"/>
              </a:rPr>
              <a:t>is . . .</a:t>
            </a:r>
          </a:p>
        </p:txBody>
      </p:sp>
      <p:graphicFrame>
        <p:nvGraphicFramePr>
          <p:cNvPr id="334848" name="Object 19"/>
          <p:cNvGraphicFramePr>
            <a:graphicFrameLocks noChangeAspect="1"/>
          </p:cNvGraphicFramePr>
          <p:nvPr/>
        </p:nvGraphicFramePr>
        <p:xfrm>
          <a:off x="36513" y="3032125"/>
          <a:ext cx="8666162" cy="1227138"/>
        </p:xfrm>
        <a:graphic>
          <a:graphicData uri="http://schemas.openxmlformats.org/presentationml/2006/ole">
            <p:oleObj spid="_x0000_s118803" name="Worksheet" r:id="rId4" imgW="4505303" imgH="638149" progId="Excel.Sheet.8">
              <p:embed/>
            </p:oleObj>
          </a:graphicData>
        </a:graphic>
      </p:graphicFrame>
      <p:sp>
        <p:nvSpPr>
          <p:cNvPr id="11880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9457F6A3-111E-45DE-B03C-A09E797F1FC0}" type="slidenum">
              <a:rPr lang="en-US"/>
              <a:pPr fontAlgn="base">
                <a:spcBef>
                  <a:spcPct val="0"/>
                </a:spcBef>
                <a:spcAft>
                  <a:spcPct val="0"/>
                </a:spcAft>
              </a:pPr>
              <a:t>18</a:t>
            </a:fld>
            <a:endParaRPr lang="en-US"/>
          </a:p>
        </p:txBody>
      </p:sp>
      <p:sp>
        <p:nvSpPr>
          <p:cNvPr id="9" name="Rectangle 7"/>
          <p:cNvSpPr>
            <a:spLocks noGrp="1" noChangeArrowheads="1"/>
          </p:cNvSpPr>
          <p:nvPr>
            <p:ph type="title"/>
          </p:nvPr>
        </p:nvSpPr>
        <p:spPr/>
        <p:txBody>
          <a:bodyPr/>
          <a:lstStyle/>
          <a:p>
            <a:pPr fontAlgn="auto">
              <a:spcAft>
                <a:spcPts val="0"/>
              </a:spcAft>
              <a:defRPr/>
            </a:pPr>
            <a:r>
              <a:rPr lang="en-US" dirty="0" smtClean="0"/>
              <a:t>Available for Sale (AFS) Securities</a:t>
            </a:r>
          </a:p>
        </p:txBody>
      </p:sp>
      <p:grpSp>
        <p:nvGrpSpPr>
          <p:cNvPr id="15" name="Group 14"/>
          <p:cNvGrpSpPr>
            <a:grpSpLocks/>
          </p:cNvGrpSpPr>
          <p:nvPr/>
        </p:nvGrpSpPr>
        <p:grpSpPr bwMode="auto">
          <a:xfrm>
            <a:off x="152400" y="5394325"/>
            <a:ext cx="8689975" cy="1098550"/>
            <a:chOff x="152400" y="5276850"/>
            <a:chExt cx="8690317" cy="1099324"/>
          </a:xfrm>
        </p:grpSpPr>
        <p:pic>
          <p:nvPicPr>
            <p:cNvPr id="118788" name="Picture 4"/>
            <p:cNvPicPr>
              <a:picLocks noChangeAspect="1" noChangeArrowheads="1"/>
            </p:cNvPicPr>
            <p:nvPr/>
          </p:nvPicPr>
          <p:blipFill>
            <a:blip r:embed="rId5"/>
            <a:srcRect/>
            <a:stretch>
              <a:fillRect/>
            </a:stretch>
          </p:blipFill>
          <p:spPr bwMode="auto">
            <a:xfrm>
              <a:off x="152400" y="5276850"/>
              <a:ext cx="8687142" cy="1099324"/>
            </a:xfrm>
            <a:prstGeom prst="rect">
              <a:avLst/>
            </a:prstGeom>
            <a:solidFill>
              <a:schemeClr val="accent5">
                <a:lumMod val="40000"/>
                <a:lumOff val="60000"/>
              </a:schemeClr>
            </a:solidFill>
            <a:ln>
              <a:solidFill>
                <a:schemeClr val="tx1"/>
              </a:solidFill>
            </a:ln>
          </p:spPr>
        </p:pic>
        <p:pic>
          <p:nvPicPr>
            <p:cNvPr id="118810" name="Picture 7"/>
            <p:cNvPicPr>
              <a:picLocks noChangeAspect="1" noChangeArrowheads="1"/>
            </p:cNvPicPr>
            <p:nvPr/>
          </p:nvPicPr>
          <p:blipFill>
            <a:blip r:embed="rId6"/>
            <a:srcRect/>
            <a:stretch>
              <a:fillRect/>
            </a:stretch>
          </p:blipFill>
          <p:spPr bwMode="auto">
            <a:xfrm>
              <a:off x="7836877" y="5762750"/>
              <a:ext cx="1005840" cy="98788"/>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500"/>
                                  </p:stCondLst>
                                  <p:childTnLst>
                                    <p:set>
                                      <p:cBhvr>
                                        <p:cTn id="6" dur="1" fill="hold">
                                          <p:stCondLst>
                                            <p:cond delay="0"/>
                                          </p:stCondLst>
                                        </p:cTn>
                                        <p:tgtEl>
                                          <p:spTgt spid="334848"/>
                                        </p:tgtEl>
                                        <p:attrNameLst>
                                          <p:attrName>style.visibility</p:attrName>
                                        </p:attrNameLst>
                                      </p:cBhvr>
                                      <p:to>
                                        <p:strVal val="visible"/>
                                      </p:to>
                                    </p:set>
                                    <p:animEffect transition="in" filter="checkerboard(across)">
                                      <p:cBhvr>
                                        <p:cTn id="7" dur="1000"/>
                                        <p:tgtEl>
                                          <p:spTgt spid="334848"/>
                                        </p:tgtEl>
                                      </p:cBhvr>
                                    </p:animEffect>
                                  </p:childTnLst>
                                </p:cTn>
                              </p:par>
                            </p:childTnLst>
                          </p:cTn>
                        </p:par>
                        <p:par>
                          <p:cTn id="8" fill="hold">
                            <p:stCondLst>
                              <p:cond delay="2500"/>
                            </p:stCondLst>
                            <p:childTnLst>
                              <p:par>
                                <p:cTn id="9" presetID="12" presetClass="entr" presetSubtype="8" fill="hold" grpId="0" nodeType="afterEffect">
                                  <p:stCondLst>
                                    <p:cond delay="1500"/>
                                  </p:stCondLst>
                                  <p:childTnLst>
                                    <p:set>
                                      <p:cBhvr>
                                        <p:cTn id="10" dur="1" fill="hold">
                                          <p:stCondLst>
                                            <p:cond delay="0"/>
                                          </p:stCondLst>
                                        </p:cTn>
                                        <p:tgtEl>
                                          <p:spTgt spid="237572"/>
                                        </p:tgtEl>
                                        <p:attrNameLst>
                                          <p:attrName>style.visibility</p:attrName>
                                        </p:attrNameLst>
                                      </p:cBhvr>
                                      <p:to>
                                        <p:strVal val="visible"/>
                                      </p:to>
                                    </p:set>
                                    <p:animEffect transition="in" filter="slide(fromLeft)">
                                      <p:cBhvr>
                                        <p:cTn id="11" dur="1000"/>
                                        <p:tgtEl>
                                          <p:spTgt spid="237572"/>
                                        </p:tgtEl>
                                      </p:cBhvr>
                                    </p:animEffect>
                                  </p:childTnLst>
                                </p:cTn>
                              </p:par>
                            </p:childTnLst>
                          </p:cTn>
                        </p:par>
                        <p:par>
                          <p:cTn id="12" fill="hold">
                            <p:stCondLst>
                              <p:cond delay="5000"/>
                            </p:stCondLst>
                            <p:childTnLst>
                              <p:par>
                                <p:cTn id="13" presetID="22" presetClass="entr" presetSubtype="2" fill="hold" nodeType="afterEffect">
                                  <p:stCondLst>
                                    <p:cond delay="200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Grp="1" noChangeArrowheads="1"/>
          </p:cNvSpPr>
          <p:nvPr>
            <p:ph type="body" idx="4294967295"/>
          </p:nvPr>
        </p:nvSpPr>
        <p:spPr>
          <a:xfrm>
            <a:off x="238125" y="1447800"/>
            <a:ext cx="8534400" cy="914400"/>
          </a:xfrm>
          <a:solidFill>
            <a:schemeClr val="accent3">
              <a:lumMod val="40000"/>
              <a:lumOff val="60000"/>
            </a:schemeClr>
          </a:solidFill>
          <a:ln w="12700">
            <a:solidFill>
              <a:srgbClr val="000000"/>
            </a:solidFill>
          </a:ln>
        </p:spPr>
        <p:txBody>
          <a:bodyPr lIns="90488" tIns="44450" rIns="90488" bIns="44450" rtlCol="0" anchor="ctr">
            <a:normAutofit/>
          </a:bodyPr>
          <a:lstStyle/>
          <a:p>
            <a:pPr algn="ctr" fontAlgn="auto">
              <a:buFont typeface="Wingdings" pitchFamily="2" charset="2"/>
              <a:buNone/>
              <a:defRPr/>
            </a:pPr>
            <a:r>
              <a:rPr lang="en-US" sz="2600" dirty="0" smtClean="0">
                <a:cs typeface="Arial" pitchFamily="34" charset="0"/>
              </a:rPr>
              <a:t>Near the end of 2014, Washington Post sells all</a:t>
            </a:r>
            <a:br>
              <a:rPr lang="en-US" sz="2600" dirty="0" smtClean="0">
                <a:cs typeface="Arial" pitchFamily="34" charset="0"/>
              </a:rPr>
            </a:br>
            <a:r>
              <a:rPr lang="en-US" sz="2600" dirty="0" smtClean="0">
                <a:cs typeface="Arial" pitchFamily="34" charset="0"/>
              </a:rPr>
              <a:t>15,000 shares of INews for $13 per share.</a:t>
            </a:r>
            <a:endParaRPr lang="en-US" sz="2600" dirty="0">
              <a:cs typeface="Arial" pitchFamily="34" charset="0"/>
            </a:endParaRPr>
          </a:p>
        </p:txBody>
      </p:sp>
      <p:graphicFrame>
        <p:nvGraphicFramePr>
          <p:cNvPr id="334848" name="Object 30"/>
          <p:cNvGraphicFramePr>
            <a:graphicFrameLocks noChangeAspect="1"/>
          </p:cNvGraphicFramePr>
          <p:nvPr/>
        </p:nvGraphicFramePr>
        <p:xfrm>
          <a:off x="1066800" y="2447925"/>
          <a:ext cx="6904038" cy="1231900"/>
        </p:xfrm>
        <a:graphic>
          <a:graphicData uri="http://schemas.openxmlformats.org/presentationml/2006/ole">
            <p:oleObj spid="_x0000_s119838" name="Worksheet" r:id="rId4" imgW="3589094" imgH="640008" progId="Excel.Sheet.8">
              <p:embed/>
            </p:oleObj>
          </a:graphicData>
        </a:graphic>
      </p:graphicFrame>
      <p:graphicFrame>
        <p:nvGraphicFramePr>
          <p:cNvPr id="2" name="Object 31"/>
          <p:cNvGraphicFramePr>
            <a:graphicFrameLocks noChangeAspect="1"/>
          </p:cNvGraphicFramePr>
          <p:nvPr/>
        </p:nvGraphicFramePr>
        <p:xfrm>
          <a:off x="227013" y="3763963"/>
          <a:ext cx="8504237" cy="2855912"/>
        </p:xfrm>
        <a:graphic>
          <a:graphicData uri="http://schemas.openxmlformats.org/presentationml/2006/ole">
            <p:oleObj spid="_x0000_s119839" name="Worksheet" r:id="rId5" imgW="4518568" imgH="1516320" progId="Excel.Sheet.8">
              <p:embed/>
            </p:oleObj>
          </a:graphicData>
        </a:graphic>
      </p:graphicFrame>
      <p:grpSp>
        <p:nvGrpSpPr>
          <p:cNvPr id="3" name="Group 11"/>
          <p:cNvGrpSpPr>
            <a:grpSpLocks/>
          </p:cNvGrpSpPr>
          <p:nvPr/>
        </p:nvGrpSpPr>
        <p:grpSpPr bwMode="auto">
          <a:xfrm>
            <a:off x="1295400" y="5302250"/>
            <a:ext cx="3657600" cy="923925"/>
            <a:chOff x="1295400" y="5562600"/>
            <a:chExt cx="3657600" cy="923330"/>
          </a:xfrm>
        </p:grpSpPr>
        <p:cxnSp>
          <p:nvCxnSpPr>
            <p:cNvPr id="11" name="Straight Arrow Connector 10"/>
            <p:cNvCxnSpPr/>
            <p:nvPr/>
          </p:nvCxnSpPr>
          <p:spPr>
            <a:xfrm flipV="1">
              <a:off x="2514600" y="5943355"/>
              <a:ext cx="2438400" cy="8091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95400" y="5562600"/>
              <a:ext cx="2209800" cy="923330"/>
            </a:xfrm>
            <a:prstGeom prst="rect">
              <a:avLst/>
            </a:prstGeom>
            <a:solidFill>
              <a:schemeClr val="accent4">
                <a:lumMod val="60000"/>
                <a:lumOff val="40000"/>
              </a:schemeClr>
            </a:solidFill>
            <a:ln w="28575">
              <a:solidFill>
                <a:srgbClr val="C00000"/>
              </a:solidFill>
            </a:ln>
          </p:spPr>
          <p:txBody>
            <a:bodyPr>
              <a:spAutoFit/>
            </a:bodyPr>
            <a:lstStyle/>
            <a:p>
              <a:pPr algn="ctr" fontAlgn="auto">
                <a:spcBef>
                  <a:spcPts val="0"/>
                </a:spcBef>
                <a:spcAft>
                  <a:spcPts val="0"/>
                </a:spcAft>
                <a:defRPr/>
              </a:pPr>
              <a:r>
                <a:rPr lang="en-US" dirty="0">
                  <a:latin typeface="+mn-lt"/>
                </a:rPr>
                <a:t>This amount will be</a:t>
              </a:r>
              <a:br>
                <a:rPr lang="en-US" dirty="0">
                  <a:latin typeface="+mn-lt"/>
                </a:rPr>
              </a:br>
              <a:r>
                <a:rPr lang="en-US" dirty="0">
                  <a:latin typeface="+mn-lt"/>
                </a:rPr>
                <a:t>removed when the</a:t>
              </a:r>
              <a:br>
                <a:rPr lang="en-US" dirty="0">
                  <a:latin typeface="+mn-lt"/>
                </a:rPr>
              </a:br>
              <a:r>
                <a:rPr lang="en-US" dirty="0">
                  <a:latin typeface="+mn-lt"/>
                </a:rPr>
                <a:t>sale entry is made.</a:t>
              </a:r>
            </a:p>
          </p:txBody>
        </p:sp>
      </p:grpSp>
      <p:sp>
        <p:nvSpPr>
          <p:cNvPr id="11984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AF065DB8-6357-41D8-BF4C-EB80F0F5705B}" type="slidenum">
              <a:rPr lang="en-US"/>
              <a:pPr fontAlgn="base">
                <a:spcBef>
                  <a:spcPct val="0"/>
                </a:spcBef>
                <a:spcAft>
                  <a:spcPct val="0"/>
                </a:spcAft>
              </a:pPr>
              <a:t>19</a:t>
            </a:fld>
            <a:endParaRPr lang="en-US"/>
          </a:p>
        </p:txBody>
      </p:sp>
      <p:sp>
        <p:nvSpPr>
          <p:cNvPr id="13" name="Rectangle 7"/>
          <p:cNvSpPr>
            <a:spLocks noGrp="1" noChangeArrowheads="1"/>
          </p:cNvSpPr>
          <p:nvPr>
            <p:ph type="title"/>
          </p:nvPr>
        </p:nvSpPr>
        <p:spPr/>
        <p:txBody>
          <a:bodyPr/>
          <a:lstStyle/>
          <a:p>
            <a:pPr fontAlgn="auto">
              <a:spcAft>
                <a:spcPts val="0"/>
              </a:spcAft>
              <a:defRPr/>
            </a:pPr>
            <a:r>
              <a:rPr lang="en-US" dirty="0" smtClean="0"/>
              <a:t>Available for Sale (AFS) Securities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34848"/>
                                        </p:tgtEl>
                                        <p:attrNameLst>
                                          <p:attrName>style.visibility</p:attrName>
                                        </p:attrNameLst>
                                      </p:cBhvr>
                                      <p:to>
                                        <p:strVal val="visible"/>
                                      </p:to>
                                    </p:set>
                                    <p:animEffect transition="in" filter="checkerboard(across)">
                                      <p:cBhvr>
                                        <p:cTn id="7" dur="1000"/>
                                        <p:tgtEl>
                                          <p:spTgt spid="334848"/>
                                        </p:tgtEl>
                                      </p:cBhvr>
                                    </p:animEffect>
                                  </p:childTnLst>
                                </p:cTn>
                              </p:par>
                            </p:childTnLst>
                          </p:cTn>
                        </p:par>
                        <p:par>
                          <p:cTn id="8" fill="hold">
                            <p:stCondLst>
                              <p:cond delay="1000"/>
                            </p:stCondLst>
                            <p:childTnLst>
                              <p:par>
                                <p:cTn id="9" presetID="5" presetClass="entr" presetSubtype="10" fill="hold"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1000"/>
                                        <p:tgtEl>
                                          <p:spTgt spid="2"/>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a:lstStyle/>
          <a:p>
            <a:pPr fontAlgn="auto">
              <a:spcAft>
                <a:spcPts val="0"/>
              </a:spcAft>
              <a:defRPr/>
            </a:pPr>
            <a:r>
              <a:rPr lang="en-US" dirty="0" smtClean="0"/>
              <a:t>Understanding the Business</a:t>
            </a:r>
          </a:p>
        </p:txBody>
      </p:sp>
      <p:sp>
        <p:nvSpPr>
          <p:cNvPr id="223235" name="Text Box 3"/>
          <p:cNvSpPr txBox="1">
            <a:spLocks noChangeArrowheads="1"/>
          </p:cNvSpPr>
          <p:nvPr/>
        </p:nvSpPr>
        <p:spPr bwMode="auto">
          <a:xfrm>
            <a:off x="1557338" y="1949450"/>
            <a:ext cx="6019800" cy="830263"/>
          </a:xfrm>
          <a:prstGeom prst="rect">
            <a:avLst/>
          </a:prstGeom>
          <a:solidFill>
            <a:srgbClr val="FFFFCC"/>
          </a:solidFill>
          <a:ln w="28575">
            <a:solidFill>
              <a:schemeClr val="tx1"/>
            </a:solidFill>
            <a:miter lim="800000"/>
            <a:headEnd/>
            <a:tailEnd/>
          </a:ln>
          <a:effectLst>
            <a:outerShdw dist="53882" dir="2700000" algn="ctr" rotWithShape="0">
              <a:schemeClr val="tx1"/>
            </a:outerShdw>
          </a:effectLst>
        </p:spPr>
        <p:txBody>
          <a:bodyPr>
            <a:spAutoFit/>
          </a:bodyPr>
          <a:lstStyle/>
          <a:p>
            <a:pPr algn="ctr" eaLnBrk="0" fontAlgn="auto" hangingPunct="0">
              <a:spcBef>
                <a:spcPct val="50000"/>
              </a:spcBef>
              <a:spcAft>
                <a:spcPts val="0"/>
              </a:spcAft>
              <a:defRPr/>
            </a:pPr>
            <a:r>
              <a:rPr lang="en-US" sz="2400" b="1" dirty="0">
                <a:solidFill>
                  <a:srgbClr val="CC6600"/>
                </a:solidFill>
                <a:latin typeface="+mn-lt"/>
              </a:rPr>
              <a:t>A company may invest in the securities of another company to:</a:t>
            </a:r>
          </a:p>
        </p:txBody>
      </p:sp>
      <p:grpSp>
        <p:nvGrpSpPr>
          <p:cNvPr id="2" name="Group 4"/>
          <p:cNvGrpSpPr>
            <a:grpSpLocks/>
          </p:cNvGrpSpPr>
          <p:nvPr/>
        </p:nvGrpSpPr>
        <p:grpSpPr bwMode="auto">
          <a:xfrm>
            <a:off x="685800" y="2779713"/>
            <a:ext cx="3881438" cy="2874962"/>
            <a:chOff x="480" y="1751"/>
            <a:chExt cx="2445" cy="1811"/>
          </a:xfrm>
        </p:grpSpPr>
        <p:sp>
          <p:nvSpPr>
            <p:cNvPr id="223237" name="Text Box 5"/>
            <p:cNvSpPr txBox="1">
              <a:spLocks noChangeArrowheads="1"/>
            </p:cNvSpPr>
            <p:nvPr/>
          </p:nvSpPr>
          <p:spPr bwMode="auto">
            <a:xfrm>
              <a:off x="480" y="2566"/>
              <a:ext cx="1344" cy="996"/>
            </a:xfrm>
            <a:prstGeom prst="rect">
              <a:avLst/>
            </a:prstGeom>
            <a:solidFill>
              <a:srgbClr val="CCFFCC"/>
            </a:solidFill>
            <a:ln w="28575">
              <a:solidFill>
                <a:schemeClr val="tx1"/>
              </a:solidFill>
              <a:miter lim="800000"/>
              <a:headEnd/>
              <a:tailEnd/>
            </a:ln>
            <a:effectLst>
              <a:outerShdw dist="53882" dir="2700000" algn="ctr" rotWithShape="0">
                <a:schemeClr val="bg2"/>
              </a:outerShdw>
            </a:effectLst>
          </p:spPr>
          <p:txBody>
            <a:bodyPr>
              <a:spAutoFit/>
            </a:bodyPr>
            <a:lstStyle/>
            <a:p>
              <a:pPr algn="ctr" eaLnBrk="0" fontAlgn="auto" hangingPunct="0">
                <a:spcBef>
                  <a:spcPct val="50000"/>
                </a:spcBef>
                <a:spcAft>
                  <a:spcPts val="0"/>
                </a:spcAft>
                <a:defRPr/>
              </a:pPr>
              <a:r>
                <a:rPr lang="en-US" sz="2400" dirty="0">
                  <a:latin typeface="+mn-lt"/>
                </a:rPr>
                <a:t>Earn a return on idle funds. </a:t>
              </a:r>
              <a:r>
                <a:rPr lang="en-US" sz="2400" dirty="0">
                  <a:latin typeface="+mn-lt"/>
                </a:rPr>
                <a:t>(passive </a:t>
              </a:r>
              <a:r>
                <a:rPr lang="en-US" sz="2400" dirty="0">
                  <a:latin typeface="+mn-lt"/>
                </a:rPr>
                <a:t>investments)</a:t>
              </a:r>
            </a:p>
          </p:txBody>
        </p:sp>
        <p:cxnSp>
          <p:nvCxnSpPr>
            <p:cNvPr id="13324" name="AutoShape 6"/>
            <p:cNvCxnSpPr>
              <a:cxnSpLocks noChangeShapeType="1"/>
              <a:stCxn id="223235" idx="2"/>
              <a:endCxn id="223237" idx="0"/>
            </p:cNvCxnSpPr>
            <p:nvPr/>
          </p:nvCxnSpPr>
          <p:spPr bwMode="auto">
            <a:xfrm rot="5400000">
              <a:off x="1631" y="1272"/>
              <a:ext cx="815" cy="1773"/>
            </a:xfrm>
            <a:prstGeom prst="bentConnector3">
              <a:avLst>
                <a:gd name="adj1" fmla="val 50000"/>
              </a:avLst>
            </a:prstGeom>
            <a:noFill/>
            <a:ln w="28575">
              <a:solidFill>
                <a:schemeClr val="tx1"/>
              </a:solidFill>
              <a:miter lim="800000"/>
              <a:headEnd/>
              <a:tailEnd type="triangle" w="med" len="med"/>
            </a:ln>
          </p:spPr>
        </p:cxnSp>
      </p:grpSp>
      <p:grpSp>
        <p:nvGrpSpPr>
          <p:cNvPr id="3" name="Group 7"/>
          <p:cNvGrpSpPr>
            <a:grpSpLocks/>
          </p:cNvGrpSpPr>
          <p:nvPr/>
        </p:nvGrpSpPr>
        <p:grpSpPr bwMode="auto">
          <a:xfrm>
            <a:off x="4567238" y="2779713"/>
            <a:ext cx="3890962" cy="2509837"/>
            <a:chOff x="2925" y="1751"/>
            <a:chExt cx="2451" cy="1581"/>
          </a:xfrm>
        </p:grpSpPr>
        <p:sp>
          <p:nvSpPr>
            <p:cNvPr id="223240" name="Text Box 8"/>
            <p:cNvSpPr txBox="1">
              <a:spLocks noChangeArrowheads="1"/>
            </p:cNvSpPr>
            <p:nvPr/>
          </p:nvSpPr>
          <p:spPr bwMode="auto">
            <a:xfrm>
              <a:off x="4032" y="2566"/>
              <a:ext cx="1344" cy="766"/>
            </a:xfrm>
            <a:prstGeom prst="rect">
              <a:avLst/>
            </a:prstGeom>
            <a:solidFill>
              <a:srgbClr val="DDDDDD"/>
            </a:solidFill>
            <a:ln w="28575">
              <a:solidFill>
                <a:schemeClr val="tx1"/>
              </a:solidFill>
              <a:miter lim="800000"/>
              <a:headEnd/>
              <a:tailEnd/>
            </a:ln>
            <a:effectLst>
              <a:outerShdw dist="53882" dir="2700000" algn="ctr" rotWithShape="0">
                <a:schemeClr val="bg2"/>
              </a:outerShdw>
            </a:effectLst>
          </p:spPr>
          <p:txBody>
            <a:bodyPr>
              <a:spAutoFit/>
            </a:bodyPr>
            <a:lstStyle/>
            <a:p>
              <a:pPr algn="ctr" eaLnBrk="0" fontAlgn="auto" hangingPunct="0">
                <a:spcBef>
                  <a:spcPct val="50000"/>
                </a:spcBef>
                <a:spcAft>
                  <a:spcPts val="0"/>
                </a:spcAft>
                <a:defRPr/>
              </a:pPr>
              <a:r>
                <a:rPr lang="en-US" sz="2400" dirty="0">
                  <a:latin typeface="+mn-lt"/>
                </a:rPr>
                <a:t>Control the other company.</a:t>
              </a:r>
            </a:p>
          </p:txBody>
        </p:sp>
        <p:cxnSp>
          <p:nvCxnSpPr>
            <p:cNvPr id="13322" name="AutoShape 9"/>
            <p:cNvCxnSpPr>
              <a:cxnSpLocks noChangeShapeType="1"/>
              <a:stCxn id="223235" idx="2"/>
              <a:endCxn id="223240" idx="0"/>
            </p:cNvCxnSpPr>
            <p:nvPr/>
          </p:nvCxnSpPr>
          <p:spPr bwMode="auto">
            <a:xfrm rot="16200000" flipH="1">
              <a:off x="3407" y="1269"/>
              <a:ext cx="815" cy="1779"/>
            </a:xfrm>
            <a:prstGeom prst="bentConnector3">
              <a:avLst>
                <a:gd name="adj1" fmla="val 50000"/>
              </a:avLst>
            </a:prstGeom>
            <a:noFill/>
            <a:ln w="28575">
              <a:solidFill>
                <a:schemeClr val="tx1"/>
              </a:solidFill>
              <a:miter lim="800000"/>
              <a:headEnd/>
              <a:tailEnd type="triangle" w="med" len="med"/>
            </a:ln>
          </p:spPr>
        </p:cxnSp>
      </p:grpSp>
      <p:grpSp>
        <p:nvGrpSpPr>
          <p:cNvPr id="4" name="Group 10"/>
          <p:cNvGrpSpPr>
            <a:grpSpLocks/>
          </p:cNvGrpSpPr>
          <p:nvPr/>
        </p:nvGrpSpPr>
        <p:grpSpPr bwMode="auto">
          <a:xfrm>
            <a:off x="3505200" y="2779713"/>
            <a:ext cx="2133600" cy="3240087"/>
            <a:chOff x="2256" y="1751"/>
            <a:chExt cx="1344" cy="2041"/>
          </a:xfrm>
        </p:grpSpPr>
        <p:sp>
          <p:nvSpPr>
            <p:cNvPr id="223243" name="Text Box 11"/>
            <p:cNvSpPr txBox="1">
              <a:spLocks noChangeArrowheads="1"/>
            </p:cNvSpPr>
            <p:nvPr/>
          </p:nvSpPr>
          <p:spPr bwMode="auto">
            <a:xfrm>
              <a:off x="2256" y="2566"/>
              <a:ext cx="1344" cy="1226"/>
            </a:xfrm>
            <a:prstGeom prst="rect">
              <a:avLst/>
            </a:prstGeom>
            <a:solidFill>
              <a:srgbClr val="CCECFF"/>
            </a:solidFill>
            <a:ln w="28575">
              <a:solidFill>
                <a:schemeClr val="tx1"/>
              </a:solidFill>
              <a:miter lim="800000"/>
              <a:headEnd/>
              <a:tailEnd/>
            </a:ln>
            <a:effectLst>
              <a:outerShdw dist="53882" dir="2700000" algn="ctr" rotWithShape="0">
                <a:schemeClr val="bg2"/>
              </a:outerShdw>
            </a:effectLst>
          </p:spPr>
          <p:txBody>
            <a:bodyPr>
              <a:spAutoFit/>
            </a:bodyPr>
            <a:lstStyle/>
            <a:p>
              <a:pPr algn="ctr" eaLnBrk="0" fontAlgn="auto" hangingPunct="0">
                <a:spcBef>
                  <a:spcPct val="50000"/>
                </a:spcBef>
                <a:spcAft>
                  <a:spcPts val="0"/>
                </a:spcAft>
                <a:defRPr/>
              </a:pPr>
              <a:r>
                <a:rPr lang="en-US" sz="2400" dirty="0">
                  <a:latin typeface="+mn-lt"/>
                </a:rPr>
                <a:t>Influence the other company’s policies and activities.</a:t>
              </a:r>
            </a:p>
          </p:txBody>
        </p:sp>
        <p:cxnSp>
          <p:nvCxnSpPr>
            <p:cNvPr id="13320" name="AutoShape 12"/>
            <p:cNvCxnSpPr>
              <a:cxnSpLocks noChangeShapeType="1"/>
              <a:stCxn id="223235" idx="2"/>
              <a:endCxn id="223243" idx="0"/>
            </p:cNvCxnSpPr>
            <p:nvPr/>
          </p:nvCxnSpPr>
          <p:spPr bwMode="auto">
            <a:xfrm rot="16200000" flipH="1">
              <a:off x="2519" y="2157"/>
              <a:ext cx="815" cy="3"/>
            </a:xfrm>
            <a:prstGeom prst="straightConnector1">
              <a:avLst/>
            </a:prstGeom>
            <a:noFill/>
            <a:ln w="28575">
              <a:solidFill>
                <a:schemeClr val="tx1"/>
              </a:solidFill>
              <a:round/>
              <a:headEnd/>
              <a:tailEnd type="triangle" w="med" len="med"/>
            </a:ln>
          </p:spPr>
        </p:cxnSp>
      </p:grpSp>
      <p:sp>
        <p:nvSpPr>
          <p:cNvPr id="1331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FA698AAB-2BE6-4669-9E92-05BFD67F1767}" type="slidenum">
              <a:rPr lang="en-US"/>
              <a:pPr fontAlgn="base">
                <a:spcBef>
                  <a:spcPct val="0"/>
                </a:spcBef>
                <a:spcAft>
                  <a:spcPct val="0"/>
                </a:spcAft>
              </a:pPr>
              <a:t>2</a:t>
            </a:fld>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12" presetClass="entr" presetSubtype="1"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lide(fromTop)">
                                      <p:cBhvr>
                                        <p:cTn id="11" dur="1000"/>
                                        <p:tgtEl>
                                          <p:spTgt spid="4"/>
                                        </p:tgtEl>
                                      </p:cBhvr>
                                    </p:animEffect>
                                  </p:childTnLst>
                                </p:cTn>
                              </p:par>
                            </p:childTnLst>
                          </p:cTn>
                        </p:par>
                        <p:par>
                          <p:cTn id="12" fill="hold">
                            <p:stCondLst>
                              <p:cond delay="3000"/>
                            </p:stCondLst>
                            <p:childTnLst>
                              <p:par>
                                <p:cTn id="13" presetID="18" presetClass="entr" presetSubtype="6"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Rectangle 1028"/>
          <p:cNvSpPr>
            <a:spLocks noChangeArrowheads="1"/>
          </p:cNvSpPr>
          <p:nvPr/>
        </p:nvSpPr>
        <p:spPr bwMode="auto">
          <a:xfrm>
            <a:off x="914400" y="2752725"/>
            <a:ext cx="7086600" cy="828675"/>
          </a:xfrm>
          <a:prstGeom prst="rect">
            <a:avLst/>
          </a:prstGeom>
          <a:solidFill>
            <a:schemeClr val="accent1">
              <a:lumMod val="60000"/>
              <a:lumOff val="40000"/>
            </a:schemeClr>
          </a:solidFill>
          <a:ln w="28575">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000000"/>
                </a:solidFill>
                <a:latin typeface="+mn-lt"/>
              </a:rPr>
              <a:t>The journal entry to record the </a:t>
            </a:r>
            <a:r>
              <a:rPr lang="en-US" sz="2400" b="1" dirty="0">
                <a:solidFill>
                  <a:srgbClr val="000000"/>
                </a:solidFill>
                <a:latin typeface="+mn-lt"/>
              </a:rPr>
              <a:t>2014 </a:t>
            </a:r>
            <a:r>
              <a:rPr lang="en-US" sz="2400" b="1" dirty="0">
                <a:solidFill>
                  <a:srgbClr val="000000"/>
                </a:solidFill>
                <a:latin typeface="+mn-lt"/>
              </a:rPr>
              <a:t>sale of the INews investment is . . .</a:t>
            </a:r>
          </a:p>
        </p:txBody>
      </p:sp>
      <p:sp>
        <p:nvSpPr>
          <p:cNvPr id="13312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76E065CC-8FBA-434A-AE93-7B7D9FC79AFD}" type="slidenum">
              <a:rPr lang="en-US"/>
              <a:pPr fontAlgn="base">
                <a:spcBef>
                  <a:spcPct val="0"/>
                </a:spcBef>
                <a:spcAft>
                  <a:spcPct val="0"/>
                </a:spcAft>
              </a:pPr>
              <a:t>20</a:t>
            </a:fld>
            <a:endParaRPr lang="en-US"/>
          </a:p>
        </p:txBody>
      </p:sp>
      <p:pic>
        <p:nvPicPr>
          <p:cNvPr id="133123" name="Picture 3"/>
          <p:cNvPicPr>
            <a:picLocks noChangeAspect="1" noChangeArrowheads="1"/>
          </p:cNvPicPr>
          <p:nvPr/>
        </p:nvPicPr>
        <p:blipFill>
          <a:blip r:embed="rId3"/>
          <a:srcRect/>
          <a:stretch>
            <a:fillRect/>
          </a:stretch>
        </p:blipFill>
        <p:spPr bwMode="auto">
          <a:xfrm>
            <a:off x="152400" y="4133850"/>
            <a:ext cx="8686800" cy="1657350"/>
          </a:xfrm>
          <a:prstGeom prst="rect">
            <a:avLst/>
          </a:prstGeom>
          <a:noFill/>
          <a:ln w="9525">
            <a:solidFill>
              <a:schemeClr val="tx1"/>
            </a:solidFill>
            <a:miter lim="800000"/>
            <a:headEnd/>
            <a:tailEnd/>
          </a:ln>
        </p:spPr>
      </p:pic>
      <p:sp>
        <p:nvSpPr>
          <p:cNvPr id="11" name="Rectangle 7"/>
          <p:cNvSpPr>
            <a:spLocks noGrp="1" noChangeArrowheads="1"/>
          </p:cNvSpPr>
          <p:nvPr>
            <p:ph type="title"/>
          </p:nvPr>
        </p:nvSpPr>
        <p:spPr/>
        <p:txBody>
          <a:bodyPr/>
          <a:lstStyle/>
          <a:p>
            <a:pPr fontAlgn="auto">
              <a:spcAft>
                <a:spcPts val="0"/>
              </a:spcAft>
              <a:defRPr/>
            </a:pPr>
            <a:r>
              <a:rPr lang="en-US" dirty="0" smtClean="0"/>
              <a:t>Available for Sale (AFS) Securities</a:t>
            </a:r>
          </a:p>
        </p:txBody>
      </p:sp>
      <p:grpSp>
        <p:nvGrpSpPr>
          <p:cNvPr id="2" name="Group 10"/>
          <p:cNvGrpSpPr>
            <a:grpSpLocks/>
          </p:cNvGrpSpPr>
          <p:nvPr/>
        </p:nvGrpSpPr>
        <p:grpSpPr bwMode="auto">
          <a:xfrm>
            <a:off x="1066800" y="5257800"/>
            <a:ext cx="6934200" cy="1376363"/>
            <a:chOff x="1066800" y="5257758"/>
            <a:chExt cx="6934200" cy="1376107"/>
          </a:xfrm>
        </p:grpSpPr>
        <p:cxnSp>
          <p:nvCxnSpPr>
            <p:cNvPr id="9" name="Straight Arrow Connector 8"/>
            <p:cNvCxnSpPr/>
            <p:nvPr/>
          </p:nvCxnSpPr>
          <p:spPr>
            <a:xfrm flipV="1">
              <a:off x="6400800" y="5257758"/>
              <a:ext cx="1600200" cy="11427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6171988"/>
              <a:ext cx="6024563" cy="461877"/>
            </a:xfrm>
            <a:prstGeom prst="rect">
              <a:avLst/>
            </a:prstGeom>
            <a:solidFill>
              <a:schemeClr val="accent3">
                <a:lumMod val="40000"/>
                <a:lumOff val="60000"/>
              </a:schemeClr>
            </a:solidFill>
            <a:ln w="28575">
              <a:solidFill>
                <a:schemeClr val="accent4">
                  <a:lumMod val="75000"/>
                </a:schemeClr>
              </a:solidFill>
            </a:ln>
          </p:spPr>
          <p:txBody>
            <a:bodyPr wrap="none">
              <a:spAutoFit/>
            </a:bodyPr>
            <a:lstStyle/>
            <a:p>
              <a:pPr fontAlgn="auto">
                <a:spcBef>
                  <a:spcPts val="0"/>
                </a:spcBef>
                <a:spcAft>
                  <a:spcPts val="0"/>
                </a:spcAft>
                <a:defRPr/>
              </a:pPr>
              <a:r>
                <a:rPr lang="en-US" sz="2400" dirty="0">
                  <a:latin typeface="+mn-lt"/>
                </a:rPr>
                <a:t>$150,000 – $30,000 + $45,000 = $165,000</a:t>
              </a:r>
            </a:p>
          </p:txBody>
        </p:sp>
      </p:grpSp>
      <p:pic>
        <p:nvPicPr>
          <p:cNvPr id="133126" name="Picture 9" descr="View details"/>
          <p:cNvPicPr>
            <a:picLocks noChangeAspect="1" noChangeArrowheads="1"/>
          </p:cNvPicPr>
          <p:nvPr/>
        </p:nvPicPr>
        <p:blipFill>
          <a:blip r:embed="rId4"/>
          <a:srcRect t="8333" b="12500"/>
          <a:stretch>
            <a:fillRect/>
          </a:stretch>
        </p:blipFill>
        <p:spPr bwMode="auto">
          <a:xfrm>
            <a:off x="6858000" y="1143000"/>
            <a:ext cx="1828800" cy="1447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a:lstStyle/>
          <a:p>
            <a:pPr fontAlgn="auto">
              <a:spcAft>
                <a:spcPts val="0"/>
              </a:spcAft>
              <a:defRPr/>
            </a:pPr>
            <a:r>
              <a:rPr lang="en-US" dirty="0" smtClean="0"/>
              <a:t>Comparing Trading and Available for Sale Securities</a:t>
            </a:r>
          </a:p>
        </p:txBody>
      </p:sp>
      <p:graphicFrame>
        <p:nvGraphicFramePr>
          <p:cNvPr id="121872" name="Object 16"/>
          <p:cNvGraphicFramePr>
            <a:graphicFrameLocks/>
          </p:cNvGraphicFramePr>
          <p:nvPr/>
        </p:nvGraphicFramePr>
        <p:xfrm>
          <a:off x="381000" y="1730375"/>
          <a:ext cx="8458200" cy="4695825"/>
        </p:xfrm>
        <a:graphic>
          <a:graphicData uri="http://schemas.openxmlformats.org/presentationml/2006/ole">
            <p:oleObj spid="_x0000_s121872" name="Worksheet" r:id="rId4" imgW="5013883" imgH="2788992" progId="Excel.Sheet.8">
              <p:embed/>
            </p:oleObj>
          </a:graphicData>
        </a:graphic>
      </p:graphicFrame>
      <p:sp>
        <p:nvSpPr>
          <p:cNvPr id="12187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F82677A4-E021-45E6-9FFB-05C1C6321004}" type="slidenum">
              <a:rPr lang="en-US"/>
              <a:pPr fontAlgn="base">
                <a:spcBef>
                  <a:spcPct val="0"/>
                </a:spcBef>
                <a:spcAft>
                  <a:spcPct val="0"/>
                </a:spcAft>
              </a:pPr>
              <a:t>21</a:t>
            </a:fld>
            <a:endParaRPr lang="en-US"/>
          </a:p>
        </p:txBody>
      </p:sp>
    </p:spTree>
  </p:cSld>
  <p:clrMapOvr>
    <a:masterClrMapping/>
  </p:clrMapOvr>
  <p:transition spd="med">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pPr fontAlgn="auto">
              <a:spcAft>
                <a:spcPts val="0"/>
              </a:spcAft>
              <a:defRPr/>
            </a:pPr>
            <a:r>
              <a:rPr lang="en-US" dirty="0" smtClean="0"/>
              <a:t>Key Ratio Analysis</a:t>
            </a:r>
          </a:p>
        </p:txBody>
      </p:sp>
      <p:sp>
        <p:nvSpPr>
          <p:cNvPr id="260104" name="Text Box 1032"/>
          <p:cNvSpPr txBox="1">
            <a:spLocks noChangeArrowheads="1"/>
          </p:cNvSpPr>
          <p:nvPr/>
        </p:nvSpPr>
        <p:spPr bwMode="auto">
          <a:xfrm>
            <a:off x="304800" y="3581400"/>
            <a:ext cx="8534400" cy="1570038"/>
          </a:xfrm>
          <a:prstGeom prst="rect">
            <a:avLst/>
          </a:prstGeom>
          <a:solidFill>
            <a:schemeClr val="tx2"/>
          </a:solidFill>
          <a:ln w="9525">
            <a:solidFill>
              <a:schemeClr val="tx1"/>
            </a:solidFill>
            <a:miter lim="800000"/>
            <a:headEnd/>
            <a:tailEnd/>
          </a:ln>
          <a:effectLst>
            <a:outerShdw dist="53882" dir="2700000" algn="ctr" rotWithShape="0">
              <a:schemeClr val="tx1"/>
            </a:outerShdw>
          </a:effectLst>
        </p:spPr>
        <p:txBody>
          <a:bodyPr>
            <a:spAutoFit/>
          </a:bodyPr>
          <a:lstStyle/>
          <a:p>
            <a:pPr algn="ctr" eaLnBrk="0" fontAlgn="auto" hangingPunct="0">
              <a:spcBef>
                <a:spcPct val="50000"/>
              </a:spcBef>
              <a:spcAft>
                <a:spcPts val="0"/>
              </a:spcAft>
              <a:defRPr/>
            </a:pPr>
            <a:r>
              <a:rPr lang="en-US" sz="2400" b="1" dirty="0">
                <a:solidFill>
                  <a:srgbClr val="FFFFCC"/>
                </a:solidFill>
                <a:effectLst>
                  <a:outerShdw blurRad="38100" dist="38100" dir="2700000" algn="tl">
                    <a:srgbClr val="000000">
                      <a:alpha val="43137"/>
                    </a:srgbClr>
                  </a:outerShdw>
                </a:effectLst>
                <a:latin typeface="+mn-lt"/>
              </a:rPr>
              <a:t>The economic return from investing ratio measures how much a company earns for each dollar of investment for a period. In general, a higher return indicates management is doing a better job selecting investments.</a:t>
            </a:r>
          </a:p>
        </p:txBody>
      </p:sp>
      <p:sp>
        <p:nvSpPr>
          <p:cNvPr id="260106" name="Text Box 1034"/>
          <p:cNvSpPr txBox="1">
            <a:spLocks noChangeArrowheads="1"/>
          </p:cNvSpPr>
          <p:nvPr/>
        </p:nvSpPr>
        <p:spPr bwMode="auto">
          <a:xfrm>
            <a:off x="46038" y="5337175"/>
            <a:ext cx="8870950" cy="1200150"/>
          </a:xfrm>
          <a:prstGeom prst="rect">
            <a:avLst/>
          </a:prstGeom>
          <a:solidFill>
            <a:srgbClr val="FFFFCC"/>
          </a:solidFill>
          <a:ln w="28575">
            <a:solidFill>
              <a:schemeClr val="tx1"/>
            </a:solidFill>
            <a:miter lim="800000"/>
            <a:headEnd/>
            <a:tailEnd/>
          </a:ln>
          <a:effectLst>
            <a:outerShdw dist="35921" dir="2700000" algn="ctr" rotWithShape="0">
              <a:schemeClr val="tx1"/>
            </a:outerShdw>
          </a:effectLst>
        </p:spPr>
        <p:txBody>
          <a:bodyPr wrap="none">
            <a:spAutoFit/>
          </a:bodyPr>
          <a:lstStyle/>
          <a:p>
            <a:pPr algn="ctr" eaLnBrk="0" fontAlgn="auto" hangingPunct="0">
              <a:spcBef>
                <a:spcPts val="0"/>
              </a:spcBef>
              <a:spcAft>
                <a:spcPts val="0"/>
              </a:spcAft>
              <a:defRPr/>
            </a:pPr>
            <a:r>
              <a:rPr lang="en-US" sz="2400" dirty="0">
                <a:latin typeface="+mn-lt"/>
              </a:rPr>
              <a:t>For the year </a:t>
            </a:r>
            <a:r>
              <a:rPr lang="en-US" sz="2400" dirty="0">
                <a:latin typeface="+mn-lt"/>
              </a:rPr>
              <a:t>2012, </a:t>
            </a:r>
            <a:r>
              <a:rPr lang="en-US" sz="2400" dirty="0">
                <a:latin typeface="+mn-lt"/>
              </a:rPr>
              <a:t>Washington Post received $15,000 in</a:t>
            </a:r>
            <a:br>
              <a:rPr lang="en-US" sz="2400" dirty="0">
                <a:latin typeface="+mn-lt"/>
              </a:rPr>
            </a:br>
            <a:r>
              <a:rPr lang="en-US" sz="2400" dirty="0">
                <a:latin typeface="+mn-lt"/>
              </a:rPr>
              <a:t>dividends from INews, and the fair value declined from $150,000</a:t>
            </a:r>
            <a:br>
              <a:rPr lang="en-US" sz="2400" dirty="0">
                <a:latin typeface="+mn-lt"/>
              </a:rPr>
            </a:br>
            <a:r>
              <a:rPr lang="en-US" sz="2400" dirty="0">
                <a:latin typeface="+mn-lt"/>
              </a:rPr>
              <a:t>at the beginning of the year to $120,000 at the end of the year.</a:t>
            </a:r>
          </a:p>
        </p:txBody>
      </p:sp>
      <p:grpSp>
        <p:nvGrpSpPr>
          <p:cNvPr id="137220" name="Group 1042"/>
          <p:cNvGrpSpPr>
            <a:grpSpLocks/>
          </p:cNvGrpSpPr>
          <p:nvPr/>
        </p:nvGrpSpPr>
        <p:grpSpPr bwMode="auto">
          <a:xfrm>
            <a:off x="239713" y="1620838"/>
            <a:ext cx="8458200" cy="1862137"/>
            <a:chOff x="-859" y="1009"/>
            <a:chExt cx="5328" cy="1173"/>
          </a:xfrm>
        </p:grpSpPr>
        <p:sp>
          <p:nvSpPr>
            <p:cNvPr id="137223" name="Rectangle 1043"/>
            <p:cNvSpPr>
              <a:spLocks noChangeArrowheads="1"/>
            </p:cNvSpPr>
            <p:nvPr/>
          </p:nvSpPr>
          <p:spPr bwMode="auto">
            <a:xfrm>
              <a:off x="-859" y="1271"/>
              <a:ext cx="1731" cy="615"/>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b="1"/>
                <a:t>Economic Return</a:t>
              </a:r>
              <a:br>
                <a:rPr lang="en-US" sz="2400" b="1"/>
              </a:br>
              <a:r>
                <a:rPr lang="en-US" sz="2400" b="1"/>
                <a:t>from Investing</a:t>
              </a:r>
            </a:p>
          </p:txBody>
        </p:sp>
        <p:sp>
          <p:nvSpPr>
            <p:cNvPr id="137224" name="Rectangle 1044"/>
            <p:cNvSpPr>
              <a:spLocks noChangeArrowheads="1"/>
            </p:cNvSpPr>
            <p:nvPr/>
          </p:nvSpPr>
          <p:spPr bwMode="auto">
            <a:xfrm>
              <a:off x="1370" y="1009"/>
              <a:ext cx="3099" cy="1173"/>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b="1"/>
                <a:t>Dividends and Interest Received</a:t>
              </a:r>
              <a:br>
                <a:rPr lang="en-US" sz="2400" b="1"/>
              </a:br>
              <a:r>
                <a:rPr lang="en-US" sz="2400" b="1"/>
                <a:t> + Change in Fair Value</a:t>
              </a:r>
              <a:br>
                <a:rPr lang="en-US" sz="2400" b="1"/>
              </a:br>
              <a:r>
                <a:rPr lang="en-US" sz="2400" b="1"/>
                <a:t>Fair Value of Investments</a:t>
              </a:r>
              <a:br>
                <a:rPr lang="en-US" sz="2400" b="1"/>
              </a:br>
              <a:r>
                <a:rPr lang="en-US" sz="2400" b="1"/>
                <a:t>(beginning of period)</a:t>
              </a:r>
            </a:p>
          </p:txBody>
        </p:sp>
        <p:sp>
          <p:nvSpPr>
            <p:cNvPr id="137225" name="Rectangle 1045"/>
            <p:cNvSpPr>
              <a:spLocks noChangeArrowheads="1"/>
            </p:cNvSpPr>
            <p:nvPr/>
          </p:nvSpPr>
          <p:spPr bwMode="auto">
            <a:xfrm>
              <a:off x="975" y="1454"/>
              <a:ext cx="226" cy="286"/>
            </a:xfrm>
            <a:prstGeom prst="rect">
              <a:avLst/>
            </a:prstGeom>
            <a:noFill/>
            <a:ln w="12699">
              <a:noFill/>
              <a:miter lim="800000"/>
              <a:headEnd/>
              <a:tailEnd/>
            </a:ln>
          </p:spPr>
          <p:txBody>
            <a:bodyPr wrap="none" lIns="90488" tIns="44450" rIns="90488" bIns="44450">
              <a:spAutoFit/>
            </a:bodyPr>
            <a:lstStyle/>
            <a:p>
              <a:pPr eaLnBrk="0" hangingPunct="0"/>
              <a:r>
                <a:rPr lang="en-US" sz="2400" b="1"/>
                <a:t>=</a:t>
              </a:r>
            </a:p>
          </p:txBody>
        </p:sp>
      </p:grpSp>
      <p:cxnSp>
        <p:nvCxnSpPr>
          <p:cNvPr id="14" name="Straight Connector 13"/>
          <p:cNvCxnSpPr/>
          <p:nvPr/>
        </p:nvCxnSpPr>
        <p:spPr>
          <a:xfrm rot="10800000" flipH="1">
            <a:off x="3973513" y="2555875"/>
            <a:ext cx="457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722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32400939-A7ED-4377-89A3-110A5C4D5135}" type="slidenum">
              <a:rPr lang="en-US"/>
              <a:pPr fontAlgn="base">
                <a:spcBef>
                  <a:spcPct val="0"/>
                </a:spcBef>
                <a:spcAft>
                  <a:spcPct val="0"/>
                </a:spcAft>
              </a:pPr>
              <a:t>22</a:t>
            </a:fld>
            <a:endParaRPr lang="en-US"/>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81000" y="5051425"/>
            <a:ext cx="8458200" cy="1187450"/>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915" name="Rectangle 2"/>
          <p:cNvSpPr>
            <a:spLocks noGrp="1" noChangeArrowheads="1"/>
          </p:cNvSpPr>
          <p:nvPr>
            <p:ph type="title"/>
          </p:nvPr>
        </p:nvSpPr>
        <p:spPr/>
        <p:txBody>
          <a:bodyPr/>
          <a:lstStyle/>
          <a:p>
            <a:pPr fontAlgn="auto">
              <a:spcAft>
                <a:spcPts val="0"/>
              </a:spcAft>
              <a:defRPr/>
            </a:pPr>
            <a:r>
              <a:rPr lang="en-US" dirty="0" smtClean="0"/>
              <a:t>Key Ratio Analysis</a:t>
            </a:r>
          </a:p>
        </p:txBody>
      </p:sp>
      <p:pic>
        <p:nvPicPr>
          <p:cNvPr id="139267" name="Picture 21" descr="D:\ART\CLIPART3\PEOPLE\PRKBENCH.WMF"/>
          <p:cNvPicPr>
            <a:picLocks noChangeAspect="1" noChangeArrowheads="1"/>
          </p:cNvPicPr>
          <p:nvPr/>
        </p:nvPicPr>
        <p:blipFill>
          <a:blip r:embed="rId3"/>
          <a:srcRect/>
          <a:stretch>
            <a:fillRect/>
          </a:stretch>
        </p:blipFill>
        <p:spPr bwMode="auto">
          <a:xfrm>
            <a:off x="7239000" y="228600"/>
            <a:ext cx="1544638" cy="1600200"/>
          </a:xfrm>
          <a:prstGeom prst="rect">
            <a:avLst/>
          </a:prstGeom>
          <a:noFill/>
          <a:ln w="9525">
            <a:noFill/>
            <a:miter lim="800000"/>
            <a:headEnd/>
            <a:tailEnd/>
          </a:ln>
        </p:spPr>
      </p:pic>
      <p:grpSp>
        <p:nvGrpSpPr>
          <p:cNvPr id="139268" name="Group 1042"/>
          <p:cNvGrpSpPr>
            <a:grpSpLocks/>
          </p:cNvGrpSpPr>
          <p:nvPr/>
        </p:nvGrpSpPr>
        <p:grpSpPr bwMode="auto">
          <a:xfrm>
            <a:off x="239713" y="2154238"/>
            <a:ext cx="8458200" cy="1862137"/>
            <a:chOff x="-859" y="1009"/>
            <a:chExt cx="5328" cy="1173"/>
          </a:xfrm>
        </p:grpSpPr>
        <p:sp>
          <p:nvSpPr>
            <p:cNvPr id="139278" name="Rectangle 1043"/>
            <p:cNvSpPr>
              <a:spLocks noChangeArrowheads="1"/>
            </p:cNvSpPr>
            <p:nvPr/>
          </p:nvSpPr>
          <p:spPr bwMode="auto">
            <a:xfrm>
              <a:off x="-859" y="1271"/>
              <a:ext cx="1731" cy="615"/>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b="1"/>
                <a:t>Economic Return</a:t>
              </a:r>
              <a:br>
                <a:rPr lang="en-US" sz="2400" b="1"/>
              </a:br>
              <a:r>
                <a:rPr lang="en-US" sz="2400" b="1"/>
                <a:t>from Investing</a:t>
              </a:r>
            </a:p>
          </p:txBody>
        </p:sp>
        <p:sp>
          <p:nvSpPr>
            <p:cNvPr id="139279" name="Rectangle 1044"/>
            <p:cNvSpPr>
              <a:spLocks noChangeArrowheads="1"/>
            </p:cNvSpPr>
            <p:nvPr/>
          </p:nvSpPr>
          <p:spPr bwMode="auto">
            <a:xfrm>
              <a:off x="1370" y="1009"/>
              <a:ext cx="3099" cy="1173"/>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b="1"/>
                <a:t>Dividends and Interest Received</a:t>
              </a:r>
              <a:br>
                <a:rPr lang="en-US" sz="2400" b="1"/>
              </a:br>
              <a:r>
                <a:rPr lang="en-US" sz="2400" b="1"/>
                <a:t> + Change in Fair Value</a:t>
              </a:r>
              <a:br>
                <a:rPr lang="en-US" sz="2400" b="1"/>
              </a:br>
              <a:r>
                <a:rPr lang="en-US" sz="2400" b="1"/>
                <a:t>Fair Value of Investments</a:t>
              </a:r>
              <a:br>
                <a:rPr lang="en-US" sz="2400" b="1"/>
              </a:br>
              <a:r>
                <a:rPr lang="en-US" sz="2400" b="1"/>
                <a:t>(beginning of period)</a:t>
              </a:r>
            </a:p>
          </p:txBody>
        </p:sp>
        <p:sp>
          <p:nvSpPr>
            <p:cNvPr id="139280" name="Rectangle 1045"/>
            <p:cNvSpPr>
              <a:spLocks noChangeArrowheads="1"/>
            </p:cNvSpPr>
            <p:nvPr/>
          </p:nvSpPr>
          <p:spPr bwMode="auto">
            <a:xfrm>
              <a:off x="975" y="1454"/>
              <a:ext cx="226" cy="286"/>
            </a:xfrm>
            <a:prstGeom prst="rect">
              <a:avLst/>
            </a:prstGeom>
            <a:noFill/>
            <a:ln w="12699">
              <a:noFill/>
              <a:miter lim="800000"/>
              <a:headEnd/>
              <a:tailEnd/>
            </a:ln>
          </p:spPr>
          <p:txBody>
            <a:bodyPr wrap="none" lIns="90488" tIns="44450" rIns="90488" bIns="44450">
              <a:spAutoFit/>
            </a:bodyPr>
            <a:lstStyle/>
            <a:p>
              <a:pPr eaLnBrk="0" hangingPunct="0"/>
              <a:r>
                <a:rPr lang="en-US" sz="2400" b="1"/>
                <a:t>=</a:t>
              </a:r>
            </a:p>
          </p:txBody>
        </p:sp>
      </p:grpSp>
      <p:cxnSp>
        <p:nvCxnSpPr>
          <p:cNvPr id="32" name="Straight Connector 31"/>
          <p:cNvCxnSpPr/>
          <p:nvPr/>
        </p:nvCxnSpPr>
        <p:spPr>
          <a:xfrm rot="10800000" flipH="1">
            <a:off x="3973513" y="3089275"/>
            <a:ext cx="457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9270" name="Group 1042"/>
          <p:cNvGrpSpPr>
            <a:grpSpLocks/>
          </p:cNvGrpSpPr>
          <p:nvPr/>
        </p:nvGrpSpPr>
        <p:grpSpPr bwMode="auto">
          <a:xfrm>
            <a:off x="393700" y="5057775"/>
            <a:ext cx="6386513" cy="1419225"/>
            <a:chOff x="-762" y="1271"/>
            <a:chExt cx="4023" cy="894"/>
          </a:xfrm>
        </p:grpSpPr>
        <p:sp>
          <p:nvSpPr>
            <p:cNvPr id="139275" name="Rectangle 1043"/>
            <p:cNvSpPr>
              <a:spLocks noChangeArrowheads="1"/>
            </p:cNvSpPr>
            <p:nvPr/>
          </p:nvSpPr>
          <p:spPr bwMode="auto">
            <a:xfrm>
              <a:off x="-762" y="1271"/>
              <a:ext cx="1720" cy="894"/>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b="1"/>
                <a:t>Economic Return</a:t>
              </a:r>
              <a:br>
                <a:rPr lang="en-US" sz="2400" b="1"/>
              </a:br>
              <a:r>
                <a:rPr lang="en-US" sz="2400" b="1"/>
                <a:t>from Investing</a:t>
              </a:r>
              <a:br>
                <a:rPr lang="en-US" sz="2400" b="1"/>
              </a:br>
              <a:endParaRPr lang="en-US" sz="2400" b="1"/>
            </a:p>
          </p:txBody>
        </p:sp>
        <p:sp>
          <p:nvSpPr>
            <p:cNvPr id="139276" name="Rectangle 1044"/>
            <p:cNvSpPr>
              <a:spLocks noChangeArrowheads="1"/>
            </p:cNvSpPr>
            <p:nvPr/>
          </p:nvSpPr>
          <p:spPr bwMode="auto">
            <a:xfrm>
              <a:off x="1474" y="1294"/>
              <a:ext cx="1787" cy="589"/>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b="1"/>
                <a:t>$15,000 – $30,000 </a:t>
              </a:r>
              <a:br>
                <a:rPr lang="en-US" sz="2400" b="1"/>
              </a:br>
              <a:r>
                <a:rPr lang="en-US" sz="2400" b="1"/>
                <a:t>$150,000</a:t>
              </a:r>
            </a:p>
          </p:txBody>
        </p:sp>
        <p:sp>
          <p:nvSpPr>
            <p:cNvPr id="139277" name="Rectangle 1045"/>
            <p:cNvSpPr>
              <a:spLocks noChangeArrowheads="1"/>
            </p:cNvSpPr>
            <p:nvPr/>
          </p:nvSpPr>
          <p:spPr bwMode="auto">
            <a:xfrm>
              <a:off x="1068" y="1454"/>
              <a:ext cx="226" cy="286"/>
            </a:xfrm>
            <a:prstGeom prst="rect">
              <a:avLst/>
            </a:prstGeom>
            <a:noFill/>
            <a:ln w="12699">
              <a:noFill/>
              <a:miter lim="800000"/>
              <a:headEnd/>
              <a:tailEnd/>
            </a:ln>
          </p:spPr>
          <p:txBody>
            <a:bodyPr wrap="none" lIns="90488" tIns="44450" rIns="90488" bIns="44450">
              <a:spAutoFit/>
            </a:bodyPr>
            <a:lstStyle/>
            <a:p>
              <a:pPr eaLnBrk="0" hangingPunct="0"/>
              <a:r>
                <a:rPr lang="en-US" sz="2400" b="1"/>
                <a:t>=</a:t>
              </a:r>
            </a:p>
          </p:txBody>
        </p:sp>
      </p:grpSp>
      <p:cxnSp>
        <p:nvCxnSpPr>
          <p:cNvPr id="37" name="Straight Connector 36"/>
          <p:cNvCxnSpPr/>
          <p:nvPr/>
        </p:nvCxnSpPr>
        <p:spPr>
          <a:xfrm rot="10800000" flipH="1">
            <a:off x="4084638" y="5576888"/>
            <a:ext cx="24685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9272" name="Rectangle 1045"/>
          <p:cNvSpPr>
            <a:spLocks noChangeArrowheads="1"/>
          </p:cNvSpPr>
          <p:nvPr/>
        </p:nvSpPr>
        <p:spPr bwMode="auto">
          <a:xfrm>
            <a:off x="6804025" y="5349875"/>
            <a:ext cx="1830388" cy="458788"/>
          </a:xfrm>
          <a:prstGeom prst="rect">
            <a:avLst/>
          </a:prstGeom>
          <a:noFill/>
          <a:ln w="12699">
            <a:noFill/>
            <a:miter lim="800000"/>
            <a:headEnd/>
            <a:tailEnd/>
          </a:ln>
        </p:spPr>
        <p:txBody>
          <a:bodyPr wrap="none" lIns="90488" tIns="44450" rIns="90488" bIns="44450">
            <a:spAutoFit/>
          </a:bodyPr>
          <a:lstStyle/>
          <a:p>
            <a:pPr eaLnBrk="0" hangingPunct="0"/>
            <a:r>
              <a:rPr lang="en-US" sz="2400" b="1"/>
              <a:t>  =     – 10%</a:t>
            </a:r>
          </a:p>
        </p:txBody>
      </p:sp>
      <p:sp>
        <p:nvSpPr>
          <p:cNvPr id="39" name="TextBox 38"/>
          <p:cNvSpPr txBox="1"/>
          <p:nvPr/>
        </p:nvSpPr>
        <p:spPr>
          <a:xfrm>
            <a:off x="381000" y="4533900"/>
            <a:ext cx="1924050" cy="523875"/>
          </a:xfrm>
          <a:prstGeom prst="rect">
            <a:avLst/>
          </a:prstGeom>
          <a:solidFill>
            <a:schemeClr val="accent1">
              <a:lumMod val="60000"/>
              <a:lumOff val="40000"/>
            </a:schemeClr>
          </a:solidFill>
          <a:ln w="28575">
            <a:solidFill>
              <a:srgbClr val="003300"/>
            </a:solidFill>
          </a:ln>
        </p:spPr>
        <p:txBody>
          <a:bodyPr wrap="none">
            <a:spAutoFit/>
          </a:bodyPr>
          <a:lstStyle/>
          <a:p>
            <a:pPr fontAlgn="auto">
              <a:spcBef>
                <a:spcPts val="0"/>
              </a:spcBef>
              <a:spcAft>
                <a:spcPts val="0"/>
              </a:spcAft>
              <a:defRPr/>
            </a:pPr>
            <a:r>
              <a:rPr lang="en-US" sz="2800" dirty="0">
                <a:latin typeface="+mn-lt"/>
              </a:rPr>
              <a:t>  For </a:t>
            </a:r>
            <a:r>
              <a:rPr lang="en-US" sz="2800" dirty="0">
                <a:latin typeface="+mn-lt"/>
              </a:rPr>
              <a:t>2012 </a:t>
            </a:r>
            <a:endParaRPr lang="en-US" sz="2800" dirty="0">
              <a:latin typeface="+mn-lt"/>
            </a:endParaRPr>
          </a:p>
        </p:txBody>
      </p:sp>
      <p:sp>
        <p:nvSpPr>
          <p:cNvPr id="13927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34FFD44C-B14E-4597-8147-F691A10D8177}" type="slidenum">
              <a:rPr lang="en-US"/>
              <a:pPr fontAlgn="base">
                <a:spcBef>
                  <a:spcPct val="0"/>
                </a:spcBef>
                <a:spcAft>
                  <a:spcPct val="0"/>
                </a:spcAft>
              </a:pPr>
              <a:t>23</a:t>
            </a:fld>
            <a:endParaRPr lang="en-US"/>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p:txBody>
          <a:bodyPr/>
          <a:lstStyle/>
          <a:p>
            <a:pPr fontAlgn="auto">
              <a:spcAft>
                <a:spcPts val="0"/>
              </a:spcAft>
              <a:defRPr/>
            </a:pPr>
            <a:r>
              <a:rPr lang="en-US" dirty="0" smtClean="0"/>
              <a:t>Investments For Significant Influence: Equity Method</a:t>
            </a:r>
          </a:p>
        </p:txBody>
      </p:sp>
      <p:sp>
        <p:nvSpPr>
          <p:cNvPr id="14340" name="Rectangle 3"/>
          <p:cNvSpPr>
            <a:spLocks noGrp="1" noChangeArrowheads="1"/>
          </p:cNvSpPr>
          <p:nvPr>
            <p:ph type="body" idx="4294967295"/>
          </p:nvPr>
        </p:nvSpPr>
        <p:spPr>
          <a:xfrm>
            <a:off x="571500" y="2057400"/>
            <a:ext cx="8001000" cy="4114800"/>
          </a:xfrm>
        </p:spPr>
        <p:txBody>
          <a:bodyPr lIns="90488" tIns="44450" rIns="90488" bIns="44450" rtlCol="0">
            <a:normAutofit fontScale="92500" lnSpcReduction="10000"/>
          </a:bodyPr>
          <a:lstStyle/>
          <a:p>
            <a:pPr algn="ctr" fontAlgn="auto">
              <a:lnSpc>
                <a:spcPct val="90000"/>
              </a:lnSpc>
              <a:buFont typeface="Wingdings" pitchFamily="2" charset="2"/>
              <a:buNone/>
              <a:defRPr/>
            </a:pPr>
            <a:r>
              <a:rPr lang="en-US" sz="2800" dirty="0" smtClean="0">
                <a:cs typeface="Arial" charset="0"/>
              </a:rPr>
              <a:t> The equity method is used when an investor can exert </a:t>
            </a:r>
            <a:r>
              <a:rPr lang="en-US" sz="2800" dirty="0" smtClean="0">
                <a:solidFill>
                  <a:srgbClr val="FF0000"/>
                </a:solidFill>
                <a:cs typeface="Arial" charset="0"/>
              </a:rPr>
              <a:t>significant influence</a:t>
            </a:r>
            <a:r>
              <a:rPr lang="en-US" sz="2800" dirty="0" smtClean="0">
                <a:cs typeface="Arial" charset="0"/>
              </a:rPr>
              <a:t> over an investee.</a:t>
            </a:r>
            <a:br>
              <a:rPr lang="en-US" sz="2800" dirty="0" smtClean="0">
                <a:cs typeface="Arial" charset="0"/>
              </a:rPr>
            </a:br>
            <a:r>
              <a:rPr lang="en-US" sz="2800" dirty="0" smtClean="0">
                <a:cs typeface="Arial" charset="0"/>
              </a:rPr>
              <a:t/>
            </a:r>
            <a:br>
              <a:rPr lang="en-US" sz="2800" dirty="0" smtClean="0">
                <a:cs typeface="Arial" charset="0"/>
              </a:rPr>
            </a:br>
            <a:r>
              <a:rPr lang="en-US" sz="2800" dirty="0" smtClean="0">
                <a:cs typeface="Arial" charset="0"/>
              </a:rPr>
              <a:t/>
            </a:r>
            <a:br>
              <a:rPr lang="en-US" sz="2800" dirty="0" smtClean="0">
                <a:cs typeface="Arial" charset="0"/>
              </a:rPr>
            </a:br>
            <a:endParaRPr lang="en-US" sz="2800" dirty="0" smtClean="0">
              <a:cs typeface="Arial" charset="0"/>
            </a:endParaRPr>
          </a:p>
          <a:p>
            <a:pPr algn="ctr" fontAlgn="auto">
              <a:lnSpc>
                <a:spcPct val="90000"/>
              </a:lnSpc>
              <a:buFont typeface="Wingdings" pitchFamily="2" charset="2"/>
              <a:buNone/>
              <a:defRPr/>
            </a:pPr>
            <a:endParaRPr lang="en-US" sz="2800" dirty="0" smtClean="0">
              <a:cs typeface="Arial" charset="0"/>
            </a:endParaRPr>
          </a:p>
          <a:p>
            <a:pPr algn="ctr" fontAlgn="auto">
              <a:lnSpc>
                <a:spcPct val="90000"/>
              </a:lnSpc>
              <a:buFont typeface="Wingdings" pitchFamily="2" charset="2"/>
              <a:buNone/>
              <a:defRPr/>
            </a:pPr>
            <a:r>
              <a:rPr lang="en-US" sz="2800" dirty="0" smtClean="0">
                <a:cs typeface="Arial" charset="0"/>
              </a:rPr>
              <a:t/>
            </a:r>
            <a:br>
              <a:rPr lang="en-US" sz="2800" dirty="0" smtClean="0">
                <a:cs typeface="Arial" charset="0"/>
              </a:rPr>
            </a:br>
            <a:endParaRPr lang="en-US" sz="2800" dirty="0" smtClean="0">
              <a:cs typeface="Arial" charset="0"/>
            </a:endParaRPr>
          </a:p>
          <a:p>
            <a:pPr algn="ctr" fontAlgn="auto">
              <a:lnSpc>
                <a:spcPct val="90000"/>
              </a:lnSpc>
              <a:buFont typeface="Wingdings" pitchFamily="2" charset="2"/>
              <a:buNone/>
              <a:defRPr/>
            </a:pPr>
            <a:r>
              <a:rPr lang="en-US" sz="2800" dirty="0" smtClean="0">
                <a:cs typeface="Arial" charset="0"/>
              </a:rPr>
              <a:t>It is presumed that the investment</a:t>
            </a:r>
            <a:br>
              <a:rPr lang="en-US" sz="2800" dirty="0" smtClean="0">
                <a:cs typeface="Arial" charset="0"/>
              </a:rPr>
            </a:br>
            <a:r>
              <a:rPr lang="en-US" sz="2800" dirty="0" smtClean="0">
                <a:cs typeface="Arial" charset="0"/>
              </a:rPr>
              <a:t>was made as a </a:t>
            </a:r>
            <a:r>
              <a:rPr lang="en-US" sz="2800" dirty="0" smtClean="0">
                <a:solidFill>
                  <a:srgbClr val="FF0000"/>
                </a:solidFill>
                <a:cs typeface="Arial" charset="0"/>
              </a:rPr>
              <a:t>long-term investment.</a:t>
            </a:r>
          </a:p>
        </p:txBody>
      </p:sp>
      <p:graphicFrame>
        <p:nvGraphicFramePr>
          <p:cNvPr id="122898" name="Object 18"/>
          <p:cNvGraphicFramePr>
            <a:graphicFrameLocks noChangeAspect="1"/>
          </p:cNvGraphicFramePr>
          <p:nvPr/>
        </p:nvGraphicFramePr>
        <p:xfrm>
          <a:off x="130175" y="2819400"/>
          <a:ext cx="8802688" cy="2022475"/>
        </p:xfrm>
        <a:graphic>
          <a:graphicData uri="http://schemas.openxmlformats.org/presentationml/2006/ole">
            <p:oleObj spid="_x0000_s122898" name="Worksheet" r:id="rId4" imgW="4724301" imgH="1059264" progId="Excel.Sheet.8">
              <p:embed/>
            </p:oleObj>
          </a:graphicData>
        </a:graphic>
      </p:graphicFrame>
      <p:sp>
        <p:nvSpPr>
          <p:cNvPr id="12290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677E2646-A4AB-4100-9E49-326A11F24736}" type="slidenum">
              <a:rPr lang="en-US"/>
              <a:pPr fontAlgn="base">
                <a:spcBef>
                  <a:spcPct val="0"/>
                </a:spcBef>
                <a:spcAft>
                  <a:spcPct val="0"/>
                </a:spcAft>
              </a:pPr>
              <a:t>24</a:t>
            </a:fld>
            <a:endParaRPr lang="en-US"/>
          </a:p>
        </p:txBody>
      </p:sp>
    </p:spTree>
  </p:cSld>
  <p:clrMapOvr>
    <a:masterClrMapping/>
  </p:clrMapOvr>
  <p:transition spd="med">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5" name="Group 2"/>
          <p:cNvGrpSpPr>
            <a:grpSpLocks/>
          </p:cNvGrpSpPr>
          <p:nvPr/>
        </p:nvGrpSpPr>
        <p:grpSpPr bwMode="auto">
          <a:xfrm>
            <a:off x="1293813" y="3276600"/>
            <a:ext cx="6324600" cy="533400"/>
            <a:chOff x="864" y="2016"/>
            <a:chExt cx="3984" cy="336"/>
          </a:xfrm>
        </p:grpSpPr>
        <p:grpSp>
          <p:nvGrpSpPr>
            <p:cNvPr id="144394" name="Group 3"/>
            <p:cNvGrpSpPr>
              <a:grpSpLocks/>
            </p:cNvGrpSpPr>
            <p:nvPr/>
          </p:nvGrpSpPr>
          <p:grpSpPr bwMode="auto">
            <a:xfrm>
              <a:off x="864" y="2016"/>
              <a:ext cx="3984" cy="336"/>
              <a:chOff x="864" y="2016"/>
              <a:chExt cx="3984" cy="336"/>
            </a:xfrm>
          </p:grpSpPr>
          <p:sp>
            <p:nvSpPr>
              <p:cNvPr id="144396" name="Line 4"/>
              <p:cNvSpPr>
                <a:spLocks noChangeShapeType="1"/>
              </p:cNvSpPr>
              <p:nvPr/>
            </p:nvSpPr>
            <p:spPr bwMode="auto">
              <a:xfrm>
                <a:off x="864" y="2184"/>
                <a:ext cx="3984" cy="0"/>
              </a:xfrm>
              <a:prstGeom prst="line">
                <a:avLst/>
              </a:prstGeom>
              <a:noFill/>
              <a:ln w="57150">
                <a:solidFill>
                  <a:schemeClr val="tx1"/>
                </a:solidFill>
                <a:round/>
                <a:headEnd/>
                <a:tailEnd/>
              </a:ln>
            </p:spPr>
            <p:txBody>
              <a:bodyPr/>
              <a:lstStyle/>
              <a:p>
                <a:endParaRPr lang="en-US"/>
              </a:p>
            </p:txBody>
          </p:sp>
          <p:sp>
            <p:nvSpPr>
              <p:cNvPr id="144397" name="Line 5"/>
              <p:cNvSpPr>
                <a:spLocks noChangeShapeType="1"/>
              </p:cNvSpPr>
              <p:nvPr/>
            </p:nvSpPr>
            <p:spPr bwMode="auto">
              <a:xfrm>
                <a:off x="864" y="2016"/>
                <a:ext cx="0" cy="336"/>
              </a:xfrm>
              <a:prstGeom prst="line">
                <a:avLst/>
              </a:prstGeom>
              <a:noFill/>
              <a:ln w="57150">
                <a:solidFill>
                  <a:schemeClr val="tx1"/>
                </a:solidFill>
                <a:round/>
                <a:headEnd/>
                <a:tailEnd/>
              </a:ln>
            </p:spPr>
            <p:txBody>
              <a:bodyPr/>
              <a:lstStyle/>
              <a:p>
                <a:endParaRPr lang="en-US"/>
              </a:p>
            </p:txBody>
          </p:sp>
        </p:grpSp>
        <p:sp>
          <p:nvSpPr>
            <p:cNvPr id="144395" name="Line 6"/>
            <p:cNvSpPr>
              <a:spLocks noChangeShapeType="1"/>
            </p:cNvSpPr>
            <p:nvPr/>
          </p:nvSpPr>
          <p:spPr bwMode="auto">
            <a:xfrm>
              <a:off x="4848" y="2016"/>
              <a:ext cx="0" cy="336"/>
            </a:xfrm>
            <a:prstGeom prst="line">
              <a:avLst/>
            </a:prstGeom>
            <a:noFill/>
            <a:ln w="57150">
              <a:solidFill>
                <a:schemeClr val="tx1"/>
              </a:solidFill>
              <a:round/>
              <a:headEnd/>
              <a:tailEnd/>
            </a:ln>
          </p:spPr>
          <p:txBody>
            <a:bodyPr/>
            <a:lstStyle/>
            <a:p>
              <a:endParaRPr lang="en-US"/>
            </a:p>
          </p:txBody>
        </p:sp>
      </p:grpSp>
      <p:sp>
        <p:nvSpPr>
          <p:cNvPr id="144386" name="Rectangle 7"/>
          <p:cNvSpPr>
            <a:spLocks noChangeArrowheads="1"/>
          </p:cNvSpPr>
          <p:nvPr/>
        </p:nvSpPr>
        <p:spPr bwMode="auto">
          <a:xfrm>
            <a:off x="304800" y="2211388"/>
            <a:ext cx="2054225" cy="75882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t>Date of acquisition</a:t>
            </a:r>
          </a:p>
        </p:txBody>
      </p:sp>
      <p:sp>
        <p:nvSpPr>
          <p:cNvPr id="144387" name="Rectangle 8"/>
          <p:cNvSpPr>
            <a:spLocks noChangeArrowheads="1"/>
          </p:cNvSpPr>
          <p:nvPr/>
        </p:nvSpPr>
        <p:spPr bwMode="auto">
          <a:xfrm>
            <a:off x="304800" y="3963988"/>
            <a:ext cx="2054225" cy="144462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000000"/>
                </a:solidFill>
              </a:rPr>
              <a:t>Investment is initially recorded at cost.</a:t>
            </a:r>
          </a:p>
        </p:txBody>
      </p:sp>
      <p:sp>
        <p:nvSpPr>
          <p:cNvPr id="144388" name="Rectangle 9"/>
          <p:cNvSpPr>
            <a:spLocks noChangeArrowheads="1"/>
          </p:cNvSpPr>
          <p:nvPr/>
        </p:nvSpPr>
        <p:spPr bwMode="auto">
          <a:xfrm>
            <a:off x="6248400" y="2211388"/>
            <a:ext cx="2663825" cy="75882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t>Future measurement date</a:t>
            </a:r>
          </a:p>
        </p:txBody>
      </p:sp>
      <p:sp>
        <p:nvSpPr>
          <p:cNvPr id="241674" name="Rectangle 10"/>
          <p:cNvSpPr>
            <a:spLocks noChangeArrowheads="1"/>
          </p:cNvSpPr>
          <p:nvPr/>
        </p:nvSpPr>
        <p:spPr bwMode="auto">
          <a:xfrm>
            <a:off x="2889250" y="1824038"/>
            <a:ext cx="2676525" cy="1441450"/>
          </a:xfrm>
          <a:prstGeom prst="rect">
            <a:avLst/>
          </a:prstGeom>
          <a:solidFill>
            <a:srgbClr val="FFFFCC"/>
          </a:solidFill>
          <a:ln w="12700">
            <a:solidFill>
              <a:schemeClr val="bg2"/>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200" b="1" dirty="0">
                <a:latin typeface="+mn-lt"/>
              </a:rPr>
              <a:t>Unrealized holding gains and losses are</a:t>
            </a:r>
            <a:r>
              <a:rPr lang="en-US" sz="2200" b="1" dirty="0">
                <a:solidFill>
                  <a:srgbClr val="996633"/>
                </a:solidFill>
                <a:latin typeface="+mn-lt"/>
              </a:rPr>
              <a:t> </a:t>
            </a:r>
            <a:r>
              <a:rPr lang="en-US" sz="2200" b="1" dirty="0">
                <a:solidFill>
                  <a:srgbClr val="FF0000"/>
                </a:solidFill>
                <a:latin typeface="+mn-lt"/>
              </a:rPr>
              <a:t>not</a:t>
            </a:r>
            <a:r>
              <a:rPr lang="en-US" sz="2200" b="1" dirty="0">
                <a:solidFill>
                  <a:srgbClr val="996633"/>
                </a:solidFill>
                <a:latin typeface="+mn-lt"/>
              </a:rPr>
              <a:t> </a:t>
            </a:r>
            <a:r>
              <a:rPr lang="en-US" sz="2200" b="1" dirty="0">
                <a:latin typeface="+mn-lt"/>
              </a:rPr>
              <a:t>recorded.</a:t>
            </a:r>
          </a:p>
        </p:txBody>
      </p:sp>
      <p:sp>
        <p:nvSpPr>
          <p:cNvPr id="144390" name="Rectangle 11"/>
          <p:cNvSpPr>
            <a:spLocks noChangeArrowheads="1"/>
          </p:cNvSpPr>
          <p:nvPr/>
        </p:nvSpPr>
        <p:spPr bwMode="auto">
          <a:xfrm>
            <a:off x="5410200" y="3963988"/>
            <a:ext cx="3502025" cy="178276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000000"/>
                </a:solidFill>
              </a:rPr>
              <a:t>Investment carrying amount is adjusted for dividends received, and a percentage share of the investee’s income.</a:t>
            </a:r>
          </a:p>
        </p:txBody>
      </p:sp>
      <p:sp>
        <p:nvSpPr>
          <p:cNvPr id="39945" name="Rectangle 17"/>
          <p:cNvSpPr>
            <a:spLocks noGrp="1" noChangeArrowheads="1"/>
          </p:cNvSpPr>
          <p:nvPr>
            <p:ph type="title"/>
          </p:nvPr>
        </p:nvSpPr>
        <p:spPr/>
        <p:txBody>
          <a:bodyPr/>
          <a:lstStyle/>
          <a:p>
            <a:pPr fontAlgn="auto">
              <a:spcAft>
                <a:spcPts val="0"/>
              </a:spcAft>
              <a:defRPr/>
            </a:pPr>
            <a:r>
              <a:rPr lang="en-US" dirty="0" smtClean="0">
                <a:solidFill>
                  <a:schemeClr val="tx1"/>
                </a:solidFill>
              </a:rPr>
              <a:t>Investments For Significant Influence: Equity Method</a:t>
            </a:r>
          </a:p>
        </p:txBody>
      </p:sp>
      <p:sp>
        <p:nvSpPr>
          <p:cNvPr id="14439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19C30FAE-CC21-4F77-8974-4DF057418885}" type="slidenum">
              <a:rPr lang="en-US"/>
              <a:pPr fontAlgn="base">
                <a:spcBef>
                  <a:spcPct val="0"/>
                </a:spcBef>
                <a:spcAft>
                  <a:spcPct val="0"/>
                </a:spcAft>
              </a:pPr>
              <a:t>25</a:t>
            </a:fld>
            <a:endParaRPr lang="en-US"/>
          </a:p>
        </p:txBody>
      </p:sp>
      <p:pic>
        <p:nvPicPr>
          <p:cNvPr id="144393" name="Picture 2" descr="View details"/>
          <p:cNvPicPr>
            <a:picLocks noChangeAspect="1" noChangeArrowheads="1"/>
          </p:cNvPicPr>
          <p:nvPr/>
        </p:nvPicPr>
        <p:blipFill>
          <a:blip r:embed="rId3"/>
          <a:srcRect t="16667" b="16667"/>
          <a:stretch>
            <a:fillRect/>
          </a:stretch>
        </p:blipFill>
        <p:spPr bwMode="auto">
          <a:xfrm>
            <a:off x="2819400" y="5059363"/>
            <a:ext cx="2468563" cy="1646237"/>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p:cNvSpPr>
            <a:spLocks noGrp="1" noChangeArrowheads="1"/>
          </p:cNvSpPr>
          <p:nvPr>
            <p:ph type="title"/>
          </p:nvPr>
        </p:nvSpPr>
        <p:spPr/>
        <p:txBody>
          <a:bodyPr/>
          <a:lstStyle/>
          <a:p>
            <a:pPr fontAlgn="auto">
              <a:spcAft>
                <a:spcPts val="0"/>
              </a:spcAft>
              <a:defRPr/>
            </a:pPr>
            <a:r>
              <a:rPr lang="en-US" dirty="0" smtClean="0"/>
              <a:t>Investments For Significant Influence: Equity Method</a:t>
            </a:r>
          </a:p>
        </p:txBody>
      </p:sp>
      <p:sp>
        <p:nvSpPr>
          <p:cNvPr id="14643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3436E657-A264-4325-9B2B-C1D4AA680939}" type="slidenum">
              <a:rPr lang="en-US"/>
              <a:pPr fontAlgn="base">
                <a:spcBef>
                  <a:spcPct val="0"/>
                </a:spcBef>
                <a:spcAft>
                  <a:spcPct val="0"/>
                </a:spcAft>
              </a:pPr>
              <a:t>26</a:t>
            </a:fld>
            <a:endParaRPr lang="en-US"/>
          </a:p>
        </p:txBody>
      </p:sp>
      <p:pic>
        <p:nvPicPr>
          <p:cNvPr id="146435" name="Picture 3"/>
          <p:cNvPicPr>
            <a:picLocks noChangeAspect="1" noChangeArrowheads="1"/>
          </p:cNvPicPr>
          <p:nvPr/>
        </p:nvPicPr>
        <p:blipFill>
          <a:blip r:embed="rId3"/>
          <a:srcRect/>
          <a:stretch>
            <a:fillRect/>
          </a:stretch>
        </p:blipFill>
        <p:spPr bwMode="auto">
          <a:xfrm>
            <a:off x="152400" y="2541588"/>
            <a:ext cx="8686800" cy="2563812"/>
          </a:xfrm>
          <a:prstGeom prst="rect">
            <a:avLst/>
          </a:prstGeom>
          <a:noFill/>
          <a:ln w="9525">
            <a:solidFill>
              <a:schemeClr val="tx1"/>
            </a:solidFill>
            <a:miter lim="800000"/>
            <a:headEnd/>
            <a:tailEnd/>
          </a:ln>
        </p:spPr>
      </p:pic>
      <p:pic>
        <p:nvPicPr>
          <p:cNvPr id="146436" name="Picture 5" descr="Businesswoman on computer"/>
          <p:cNvPicPr>
            <a:picLocks noChangeAspect="1" noChangeArrowheads="1"/>
          </p:cNvPicPr>
          <p:nvPr/>
        </p:nvPicPr>
        <p:blipFill>
          <a:blip r:embed="rId4"/>
          <a:srcRect t="25000" b="12500"/>
          <a:stretch>
            <a:fillRect/>
          </a:stretch>
        </p:blipFill>
        <p:spPr bwMode="auto">
          <a:xfrm>
            <a:off x="3352800" y="5334000"/>
            <a:ext cx="2286000" cy="142875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Grp="1" noChangeArrowheads="1"/>
          </p:cNvSpPr>
          <p:nvPr>
            <p:ph type="title"/>
          </p:nvPr>
        </p:nvSpPr>
        <p:spPr/>
        <p:txBody>
          <a:bodyPr/>
          <a:lstStyle/>
          <a:p>
            <a:pPr fontAlgn="auto">
              <a:spcAft>
                <a:spcPts val="0"/>
              </a:spcAft>
              <a:defRPr/>
            </a:pPr>
            <a:r>
              <a:rPr lang="en-US" dirty="0" smtClean="0">
                <a:solidFill>
                  <a:schemeClr val="tx1"/>
                </a:solidFill>
              </a:rPr>
              <a:t>Recording Investments under the Equity Method</a:t>
            </a:r>
          </a:p>
        </p:txBody>
      </p:sp>
      <p:sp>
        <p:nvSpPr>
          <p:cNvPr id="244748" name="Rectangle 12"/>
          <p:cNvSpPr>
            <a:spLocks noGrp="1" noChangeArrowheads="1"/>
          </p:cNvSpPr>
          <p:nvPr>
            <p:ph type="body" idx="1"/>
          </p:nvPr>
        </p:nvSpPr>
        <p:spPr>
          <a:xfrm>
            <a:off x="261938" y="2171700"/>
            <a:ext cx="8458200" cy="1866900"/>
          </a:xfrm>
          <a:solidFill>
            <a:srgbClr val="996633"/>
          </a:solidFill>
          <a:effectLst>
            <a:outerShdw dist="89803" dir="2700000" algn="ctr" rotWithShape="0">
              <a:schemeClr val="tx1"/>
            </a:outerShdw>
          </a:effectLst>
        </p:spPr>
        <p:txBody>
          <a:bodyPr lIns="90488" tIns="44450" rIns="90488" bIns="44450" rtlCol="0">
            <a:normAutofit/>
          </a:bodyPr>
          <a:lstStyle/>
          <a:p>
            <a:pPr algn="ctr" fontAlgn="auto">
              <a:lnSpc>
                <a:spcPct val="90000"/>
              </a:lnSpc>
              <a:buFont typeface="Wingdings" pitchFamily="2" charset="2"/>
              <a:buNone/>
              <a:defRPr/>
            </a:pPr>
            <a:r>
              <a:rPr lang="en-US" sz="3200" dirty="0">
                <a:solidFill>
                  <a:srgbClr val="FFFFFF"/>
                </a:solidFill>
              </a:rPr>
              <a:t> </a:t>
            </a:r>
            <a:r>
              <a:rPr lang="en-US" sz="3200" dirty="0" smtClean="0">
                <a:solidFill>
                  <a:srgbClr val="FFFFFF"/>
                </a:solidFill>
              </a:rPr>
              <a:t>At the beginning of 2013, Washington Post acquires a 40</a:t>
            </a:r>
            <a:r>
              <a:rPr lang="en-US" sz="3200" dirty="0">
                <a:solidFill>
                  <a:srgbClr val="FFFFFF"/>
                </a:solidFill>
              </a:rPr>
              <a:t>% interest in </a:t>
            </a:r>
            <a:r>
              <a:rPr lang="en-US" sz="3200" dirty="0" smtClean="0">
                <a:solidFill>
                  <a:srgbClr val="FFFFFF"/>
                </a:solidFill>
              </a:rPr>
              <a:t>INews at </a:t>
            </a:r>
            <a:r>
              <a:rPr lang="en-US" sz="3200" dirty="0">
                <a:solidFill>
                  <a:srgbClr val="FFFFFF"/>
                </a:solidFill>
              </a:rPr>
              <a:t>a cost of </a:t>
            </a:r>
            <a:r>
              <a:rPr lang="en-US" sz="3200" dirty="0" smtClean="0">
                <a:solidFill>
                  <a:srgbClr val="FFFFFF"/>
                </a:solidFill>
              </a:rPr>
              <a:t>$400,000. </a:t>
            </a:r>
            <a:r>
              <a:rPr lang="en-US" sz="3200" dirty="0">
                <a:solidFill>
                  <a:srgbClr val="FFFFFF"/>
                </a:solidFill>
              </a:rPr>
              <a:t>Prepare the journal entry to record </a:t>
            </a:r>
            <a:r>
              <a:rPr lang="en-US" sz="3200" dirty="0" smtClean="0">
                <a:solidFill>
                  <a:srgbClr val="FFFFFF"/>
                </a:solidFill>
              </a:rPr>
              <a:t>Washington Post’s investment</a:t>
            </a:r>
            <a:r>
              <a:rPr lang="en-US" sz="3200" dirty="0">
                <a:solidFill>
                  <a:srgbClr val="FFFFFF"/>
                </a:solidFill>
              </a:rPr>
              <a:t>.</a:t>
            </a:r>
          </a:p>
        </p:txBody>
      </p:sp>
      <p:sp>
        <p:nvSpPr>
          <p:cNvPr id="14848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D59A9E22-6D5E-4435-A16E-51908763CA19}" type="slidenum">
              <a:rPr lang="en-US"/>
              <a:pPr fontAlgn="base">
                <a:spcBef>
                  <a:spcPct val="0"/>
                </a:spcBef>
                <a:spcAft>
                  <a:spcPct val="0"/>
                </a:spcAft>
              </a:pPr>
              <a:t>27</a:t>
            </a:fld>
            <a:endParaRPr lang="en-US"/>
          </a:p>
        </p:txBody>
      </p:sp>
      <p:pic>
        <p:nvPicPr>
          <p:cNvPr id="124931" name="Picture 3"/>
          <p:cNvPicPr>
            <a:picLocks noChangeAspect="1" noChangeArrowheads="1"/>
          </p:cNvPicPr>
          <p:nvPr/>
        </p:nvPicPr>
        <p:blipFill>
          <a:blip r:embed="rId3"/>
          <a:srcRect/>
          <a:stretch>
            <a:fillRect/>
          </a:stretch>
        </p:blipFill>
        <p:spPr bwMode="auto">
          <a:xfrm>
            <a:off x="152400" y="4648200"/>
            <a:ext cx="8686800" cy="1031875"/>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24931"/>
                                        </p:tgtEl>
                                        <p:attrNameLst>
                                          <p:attrName>style.visibility</p:attrName>
                                        </p:attrNameLst>
                                      </p:cBhvr>
                                      <p:to>
                                        <p:strVal val="visible"/>
                                      </p:to>
                                    </p:set>
                                    <p:animEffect transition="in" filter="wipe(left)">
                                      <p:cBhvr>
                                        <p:cTn id="7" dur="1000"/>
                                        <p:tgtEl>
                                          <p:spTgt spid="12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7" name="Rectangle 5"/>
          <p:cNvSpPr>
            <a:spLocks noChangeArrowheads="1"/>
          </p:cNvSpPr>
          <p:nvPr/>
        </p:nvSpPr>
        <p:spPr bwMode="auto">
          <a:xfrm>
            <a:off x="141288" y="5257800"/>
            <a:ext cx="8686800" cy="1196975"/>
          </a:xfrm>
          <a:prstGeom prst="rect">
            <a:avLst/>
          </a:prstGeom>
          <a:solidFill>
            <a:srgbClr val="C0FEF9"/>
          </a:solidFill>
          <a:ln w="25400">
            <a:solidFill>
              <a:srgbClr val="000000"/>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400" b="1" dirty="0">
                <a:solidFill>
                  <a:srgbClr val="000000"/>
                </a:solidFill>
                <a:latin typeface="+mn-lt"/>
              </a:rPr>
              <a:t>Washington Post credits </a:t>
            </a:r>
            <a:r>
              <a:rPr lang="en-US" sz="2400" b="1" dirty="0">
                <a:latin typeface="+mn-lt"/>
              </a:rPr>
              <a:t>Equity in Affiliate Earnings </a:t>
            </a:r>
            <a:r>
              <a:rPr lang="en-US" sz="2400" b="1" dirty="0">
                <a:solidFill>
                  <a:srgbClr val="C00000"/>
                </a:solidFill>
                <a:latin typeface="+mn-lt"/>
              </a:rPr>
              <a:t>(an income statement account</a:t>
            </a:r>
            <a:r>
              <a:rPr lang="en-US" sz="2400" b="1" dirty="0">
                <a:solidFill>
                  <a:srgbClr val="C00000"/>
                </a:solidFill>
                <a:latin typeface="+mn-lt"/>
              </a:rPr>
              <a:t>)</a:t>
            </a:r>
            <a:r>
              <a:rPr lang="en-US" sz="2400" b="1" dirty="0">
                <a:solidFill>
                  <a:srgbClr val="FF0000"/>
                </a:solidFill>
                <a:latin typeface="+mn-lt"/>
              </a:rPr>
              <a:t> </a:t>
            </a:r>
            <a:r>
              <a:rPr lang="en-US" sz="2400" b="1" dirty="0">
                <a:solidFill>
                  <a:srgbClr val="000000"/>
                </a:solidFill>
                <a:latin typeface="+mn-lt"/>
              </a:rPr>
              <a:t>for </a:t>
            </a:r>
            <a:r>
              <a:rPr lang="en-US" sz="2400" b="1" dirty="0">
                <a:solidFill>
                  <a:srgbClr val="000000"/>
                </a:solidFill>
                <a:latin typeface="+mn-lt"/>
              </a:rPr>
              <a:t>its share of INews earnings. </a:t>
            </a:r>
          </a:p>
        </p:txBody>
      </p:sp>
      <p:sp>
        <p:nvSpPr>
          <p:cNvPr id="17412" name="Rectangle 9"/>
          <p:cNvSpPr>
            <a:spLocks noGrp="1" noChangeArrowheads="1"/>
          </p:cNvSpPr>
          <p:nvPr>
            <p:ph type="title"/>
          </p:nvPr>
        </p:nvSpPr>
        <p:spPr/>
        <p:txBody>
          <a:bodyPr/>
          <a:lstStyle/>
          <a:p>
            <a:pPr fontAlgn="auto">
              <a:spcAft>
                <a:spcPts val="0"/>
              </a:spcAft>
              <a:defRPr/>
            </a:pPr>
            <a:r>
              <a:rPr lang="en-US" dirty="0" smtClean="0">
                <a:solidFill>
                  <a:schemeClr val="tx1"/>
                </a:solidFill>
              </a:rPr>
              <a:t>Earnings of Affiliates</a:t>
            </a:r>
          </a:p>
        </p:txBody>
      </p:sp>
      <p:sp>
        <p:nvSpPr>
          <p:cNvPr id="248843" name="Rectangle 11"/>
          <p:cNvSpPr>
            <a:spLocks noGrp="1" noChangeArrowheads="1"/>
          </p:cNvSpPr>
          <p:nvPr>
            <p:ph type="body" idx="1"/>
          </p:nvPr>
        </p:nvSpPr>
        <p:spPr>
          <a:xfrm>
            <a:off x="152400" y="1828800"/>
            <a:ext cx="8686800" cy="1447800"/>
          </a:xfrm>
          <a:solidFill>
            <a:srgbClr val="FFFFCC"/>
          </a:solidFill>
          <a:ln w="28575">
            <a:solidFill>
              <a:schemeClr val="tx1"/>
            </a:solidFill>
          </a:ln>
          <a:effectLst>
            <a:outerShdw dist="71842" dir="2700000" algn="ctr" rotWithShape="0">
              <a:schemeClr val="tx1"/>
            </a:outerShdw>
          </a:effectLst>
        </p:spPr>
        <p:txBody>
          <a:bodyPr lIns="90488" tIns="44450" rIns="90488" bIns="44450" rtlCol="0">
            <a:normAutofit/>
          </a:bodyPr>
          <a:lstStyle/>
          <a:p>
            <a:pPr algn="ctr" fontAlgn="auto">
              <a:buFont typeface="Wingdings" pitchFamily="2" charset="2"/>
              <a:buNone/>
              <a:defRPr/>
            </a:pPr>
            <a:r>
              <a:rPr lang="en-US" sz="2800" dirty="0" smtClean="0">
                <a:solidFill>
                  <a:srgbClr val="0000FF"/>
                </a:solidFill>
                <a:cs typeface="Arial" pitchFamily="34" charset="0"/>
              </a:rPr>
              <a:t>  INews net </a:t>
            </a:r>
            <a:r>
              <a:rPr lang="en-US" sz="2800" dirty="0">
                <a:solidFill>
                  <a:srgbClr val="0000FF"/>
                </a:solidFill>
                <a:cs typeface="Arial" pitchFamily="34" charset="0"/>
              </a:rPr>
              <a:t>income for </a:t>
            </a:r>
            <a:r>
              <a:rPr lang="en-US" sz="2800" dirty="0" smtClean="0">
                <a:solidFill>
                  <a:srgbClr val="0000FF"/>
                </a:solidFill>
                <a:cs typeface="Arial" pitchFamily="34" charset="0"/>
              </a:rPr>
              <a:t>2013 is $500,000.  Washington Post’s 40</a:t>
            </a:r>
            <a:r>
              <a:rPr lang="en-US" sz="2800" dirty="0">
                <a:solidFill>
                  <a:srgbClr val="0000FF"/>
                </a:solidFill>
                <a:cs typeface="Arial" pitchFamily="34" charset="0"/>
              </a:rPr>
              <a:t>% share is </a:t>
            </a:r>
            <a:r>
              <a:rPr lang="en-US" sz="2800" dirty="0" smtClean="0">
                <a:solidFill>
                  <a:srgbClr val="0000FF"/>
                </a:solidFill>
                <a:cs typeface="Arial" pitchFamily="34" charset="0"/>
              </a:rPr>
              <a:t>$200,000. Record Washington Post’s share </a:t>
            </a:r>
            <a:r>
              <a:rPr lang="en-US" sz="2800" dirty="0">
                <a:solidFill>
                  <a:srgbClr val="0000FF"/>
                </a:solidFill>
                <a:cs typeface="Arial" pitchFamily="34" charset="0"/>
              </a:rPr>
              <a:t>of </a:t>
            </a:r>
            <a:r>
              <a:rPr lang="en-US" sz="2800" dirty="0" smtClean="0">
                <a:solidFill>
                  <a:srgbClr val="0000FF"/>
                </a:solidFill>
                <a:cs typeface="Arial" pitchFamily="34" charset="0"/>
              </a:rPr>
              <a:t>the INews income</a:t>
            </a:r>
            <a:r>
              <a:rPr lang="en-US" sz="2800" dirty="0">
                <a:solidFill>
                  <a:srgbClr val="0000FF"/>
                </a:solidFill>
                <a:cs typeface="Arial" pitchFamily="34" charset="0"/>
              </a:rPr>
              <a:t>.</a:t>
            </a:r>
          </a:p>
        </p:txBody>
      </p:sp>
      <p:sp>
        <p:nvSpPr>
          <p:cNvPr id="15053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9DBC213F-6B16-43EB-95BD-2372CFF65B6A}" type="slidenum">
              <a:rPr lang="en-US"/>
              <a:pPr fontAlgn="base">
                <a:spcBef>
                  <a:spcPct val="0"/>
                </a:spcBef>
                <a:spcAft>
                  <a:spcPct val="0"/>
                </a:spcAft>
              </a:pPr>
              <a:t>28</a:t>
            </a:fld>
            <a:endParaRPr lang="en-US"/>
          </a:p>
        </p:txBody>
      </p:sp>
      <p:pic>
        <p:nvPicPr>
          <p:cNvPr id="125955" name="Picture 3"/>
          <p:cNvPicPr>
            <a:picLocks noChangeAspect="1" noChangeArrowheads="1"/>
          </p:cNvPicPr>
          <p:nvPr/>
        </p:nvPicPr>
        <p:blipFill>
          <a:blip r:embed="rId3"/>
          <a:srcRect/>
          <a:stretch>
            <a:fillRect/>
          </a:stretch>
        </p:blipFill>
        <p:spPr bwMode="auto">
          <a:xfrm>
            <a:off x="152400" y="3841750"/>
            <a:ext cx="8686800" cy="1035050"/>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25955"/>
                                        </p:tgtEl>
                                        <p:attrNameLst>
                                          <p:attrName>style.visibility</p:attrName>
                                        </p:attrNameLst>
                                      </p:cBhvr>
                                      <p:to>
                                        <p:strVal val="visible"/>
                                      </p:to>
                                    </p:set>
                                    <p:animEffect transition="in" filter="wipe(left)">
                                      <p:cBhvr>
                                        <p:cTn id="7" dur="1000"/>
                                        <p:tgtEl>
                                          <p:spTgt spid="125955"/>
                                        </p:tgtEl>
                                      </p:cBhvr>
                                    </p:animEffect>
                                  </p:childTnLst>
                                </p:cTn>
                              </p:par>
                            </p:childTnLst>
                          </p:cTn>
                        </p:par>
                        <p:par>
                          <p:cTn id="8" fill="hold">
                            <p:stCondLst>
                              <p:cond delay="3000"/>
                            </p:stCondLst>
                            <p:childTnLst>
                              <p:par>
                                <p:cTn id="9" presetID="17" presetClass="entr" presetSubtype="10" fill="hold" grpId="0" nodeType="afterEffect">
                                  <p:stCondLst>
                                    <p:cond delay="1500"/>
                                  </p:stCondLst>
                                  <p:childTnLst>
                                    <p:set>
                                      <p:cBhvr>
                                        <p:cTn id="10" dur="1" fill="hold">
                                          <p:stCondLst>
                                            <p:cond delay="0"/>
                                          </p:stCondLst>
                                        </p:cTn>
                                        <p:tgtEl>
                                          <p:spTgt spid="248837"/>
                                        </p:tgtEl>
                                        <p:attrNameLst>
                                          <p:attrName>style.visibility</p:attrName>
                                        </p:attrNameLst>
                                      </p:cBhvr>
                                      <p:to>
                                        <p:strVal val="visible"/>
                                      </p:to>
                                    </p:set>
                                    <p:anim calcmode="lin" valueType="num">
                                      <p:cBhvr>
                                        <p:cTn id="11" dur="1000" fill="hold"/>
                                        <p:tgtEl>
                                          <p:spTgt spid="248837"/>
                                        </p:tgtEl>
                                        <p:attrNameLst>
                                          <p:attrName>ppt_w</p:attrName>
                                        </p:attrNameLst>
                                      </p:cBhvr>
                                      <p:tavLst>
                                        <p:tav tm="0">
                                          <p:val>
                                            <p:fltVal val="0"/>
                                          </p:val>
                                        </p:tav>
                                        <p:tav tm="100000">
                                          <p:val>
                                            <p:strVal val="#ppt_w"/>
                                          </p:val>
                                        </p:tav>
                                      </p:tavLst>
                                    </p:anim>
                                    <p:anim calcmode="lin" valueType="num">
                                      <p:cBhvr>
                                        <p:cTn id="12" dur="1000" fill="hold"/>
                                        <p:tgtEl>
                                          <p:spTgt spid="2488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ChangeArrowheads="1"/>
          </p:cNvSpPr>
          <p:nvPr/>
        </p:nvSpPr>
        <p:spPr bwMode="auto">
          <a:xfrm>
            <a:off x="136525" y="5562600"/>
            <a:ext cx="8686800" cy="844550"/>
          </a:xfrm>
          <a:prstGeom prst="rect">
            <a:avLst/>
          </a:prstGeom>
          <a:solidFill>
            <a:srgbClr val="996633"/>
          </a:solidFill>
          <a:ln w="25400">
            <a:solidFill>
              <a:srgbClr val="000000"/>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400" b="1" dirty="0">
                <a:solidFill>
                  <a:srgbClr val="FFFFFF"/>
                </a:solidFill>
                <a:effectLst>
                  <a:outerShdw blurRad="38100" dist="38100" dir="2700000" algn="tl">
                    <a:srgbClr val="000000">
                      <a:alpha val="43137"/>
                    </a:srgbClr>
                  </a:outerShdw>
                </a:effectLst>
                <a:latin typeface="+mn-lt"/>
              </a:rPr>
              <a:t>Dividends are </a:t>
            </a:r>
            <a:r>
              <a:rPr lang="en-US" sz="2400" b="1" dirty="0">
                <a:solidFill>
                  <a:srgbClr val="FFFF00"/>
                </a:solidFill>
                <a:effectLst>
                  <a:outerShdw blurRad="38100" dist="38100" dir="2700000" algn="tl">
                    <a:srgbClr val="000000">
                      <a:alpha val="43137"/>
                    </a:srgbClr>
                  </a:outerShdw>
                </a:effectLst>
                <a:latin typeface="+mn-lt"/>
              </a:rPr>
              <a:t>not</a:t>
            </a:r>
            <a:r>
              <a:rPr lang="en-US" sz="2400" b="1" dirty="0">
                <a:solidFill>
                  <a:srgbClr val="FFFFFF"/>
                </a:solidFill>
                <a:effectLst>
                  <a:outerShdw blurRad="38100" dist="38100" dir="2700000" algn="tl">
                    <a:srgbClr val="000000">
                      <a:alpha val="43137"/>
                    </a:srgbClr>
                  </a:outerShdw>
                </a:effectLst>
                <a:latin typeface="+mn-lt"/>
              </a:rPr>
              <a:t> revenue under the equity method</a:t>
            </a:r>
            <a:r>
              <a:rPr lang="en-US" sz="2400" b="1" dirty="0">
                <a:solidFill>
                  <a:srgbClr val="FFFFFF"/>
                </a:solidFill>
                <a:effectLst>
                  <a:outerShdw blurRad="38100" dist="38100" dir="2700000" algn="tl">
                    <a:srgbClr val="000000">
                      <a:alpha val="43137"/>
                    </a:srgbClr>
                  </a:outerShdw>
                </a:effectLst>
                <a:latin typeface="+mn-lt"/>
              </a:rPr>
              <a:t>. They </a:t>
            </a:r>
            <a:r>
              <a:rPr lang="en-US" sz="2400" b="1" dirty="0">
                <a:solidFill>
                  <a:srgbClr val="FFFFFF"/>
                </a:solidFill>
                <a:effectLst>
                  <a:outerShdw blurRad="38100" dist="38100" dir="2700000" algn="tl">
                    <a:srgbClr val="000000">
                      <a:alpha val="43137"/>
                    </a:srgbClr>
                  </a:outerShdw>
                </a:effectLst>
                <a:latin typeface="+mn-lt"/>
              </a:rPr>
              <a:t>are treated as a reduction of the investment account.</a:t>
            </a:r>
          </a:p>
        </p:txBody>
      </p:sp>
      <p:sp>
        <p:nvSpPr>
          <p:cNvPr id="18436" name="Rectangle 9"/>
          <p:cNvSpPr>
            <a:spLocks noGrp="1" noChangeArrowheads="1"/>
          </p:cNvSpPr>
          <p:nvPr>
            <p:ph type="title"/>
          </p:nvPr>
        </p:nvSpPr>
        <p:spPr/>
        <p:txBody>
          <a:bodyPr/>
          <a:lstStyle/>
          <a:p>
            <a:pPr fontAlgn="auto">
              <a:spcAft>
                <a:spcPts val="0"/>
              </a:spcAft>
              <a:defRPr/>
            </a:pPr>
            <a:r>
              <a:rPr lang="en-US" dirty="0" smtClean="0">
                <a:solidFill>
                  <a:schemeClr val="tx1"/>
                </a:solidFill>
              </a:rPr>
              <a:t>Dividends Received</a:t>
            </a:r>
          </a:p>
        </p:txBody>
      </p:sp>
      <p:sp>
        <p:nvSpPr>
          <p:cNvPr id="246795" name="Rectangle 11"/>
          <p:cNvSpPr>
            <a:spLocks noGrp="1" noChangeArrowheads="1"/>
          </p:cNvSpPr>
          <p:nvPr>
            <p:ph type="body" idx="1"/>
          </p:nvPr>
        </p:nvSpPr>
        <p:spPr>
          <a:xfrm>
            <a:off x="141288" y="2087563"/>
            <a:ext cx="8686800" cy="1265237"/>
          </a:xfrm>
          <a:solidFill>
            <a:schemeClr val="tx2">
              <a:lumMod val="20000"/>
              <a:lumOff val="80000"/>
            </a:schemeClr>
          </a:solidFill>
          <a:ln w="28575">
            <a:solidFill>
              <a:schemeClr val="tx1"/>
            </a:solidFill>
          </a:ln>
          <a:effectLst>
            <a:outerShdw dist="71842" dir="2700000" algn="ctr" rotWithShape="0">
              <a:schemeClr val="tx1"/>
            </a:outerShdw>
          </a:effectLst>
        </p:spPr>
        <p:txBody>
          <a:bodyPr lIns="90488" tIns="44450" rIns="90488" bIns="44450" rtlCol="0">
            <a:normAutofit/>
          </a:bodyPr>
          <a:lstStyle/>
          <a:p>
            <a:pPr algn="ctr" fontAlgn="auto">
              <a:lnSpc>
                <a:spcPct val="90000"/>
              </a:lnSpc>
              <a:buFont typeface="Wingdings" pitchFamily="2" charset="2"/>
              <a:buNone/>
              <a:defRPr/>
            </a:pPr>
            <a:r>
              <a:rPr lang="en-US" sz="2800" dirty="0" smtClean="0"/>
              <a:t>During 2013, INews </a:t>
            </a:r>
            <a:r>
              <a:rPr lang="en-US" sz="2800" dirty="0"/>
              <a:t>pays </a:t>
            </a:r>
            <a:r>
              <a:rPr lang="en-US" sz="2800" dirty="0" smtClean="0"/>
              <a:t>$100,000 in dividends</a:t>
            </a:r>
            <a:r>
              <a:rPr lang="en-US" sz="2800" dirty="0"/>
              <a:t>, </a:t>
            </a:r>
            <a:r>
              <a:rPr lang="en-US" sz="2800" dirty="0" smtClean="0"/>
              <a:t>$40,000 (40</a:t>
            </a:r>
            <a:r>
              <a:rPr lang="en-US" sz="2800" dirty="0"/>
              <a:t>%) of which goes </a:t>
            </a:r>
            <a:r>
              <a:rPr lang="en-US" sz="2800" dirty="0" smtClean="0"/>
              <a:t>to Washington Post. Record Washington Post’s </a:t>
            </a:r>
            <a:r>
              <a:rPr lang="en-US" sz="2800" dirty="0"/>
              <a:t>receipt of </a:t>
            </a:r>
            <a:r>
              <a:rPr lang="en-US" sz="2800" dirty="0" smtClean="0"/>
              <a:t>the dividend</a:t>
            </a:r>
            <a:r>
              <a:rPr lang="en-US" sz="2800" dirty="0"/>
              <a:t>.</a:t>
            </a:r>
          </a:p>
        </p:txBody>
      </p:sp>
      <p:sp>
        <p:nvSpPr>
          <p:cNvPr id="15258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EC46DBAB-7192-4CA2-8E94-344BF6B25D34}" type="slidenum">
              <a:rPr lang="en-US"/>
              <a:pPr fontAlgn="base">
                <a:spcBef>
                  <a:spcPct val="0"/>
                </a:spcBef>
                <a:spcAft>
                  <a:spcPct val="0"/>
                </a:spcAft>
              </a:pPr>
              <a:t>29</a:t>
            </a:fld>
            <a:endParaRPr lang="en-US"/>
          </a:p>
        </p:txBody>
      </p:sp>
      <p:pic>
        <p:nvPicPr>
          <p:cNvPr id="126979" name="Picture 3"/>
          <p:cNvPicPr>
            <a:picLocks noChangeAspect="1" noChangeArrowheads="1"/>
          </p:cNvPicPr>
          <p:nvPr/>
        </p:nvPicPr>
        <p:blipFill>
          <a:blip r:embed="rId3"/>
          <a:srcRect/>
          <a:stretch>
            <a:fillRect/>
          </a:stretch>
        </p:blipFill>
        <p:spPr bwMode="auto">
          <a:xfrm>
            <a:off x="152400" y="4049713"/>
            <a:ext cx="8686800" cy="1055687"/>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26979"/>
                                        </p:tgtEl>
                                        <p:attrNameLst>
                                          <p:attrName>style.visibility</p:attrName>
                                        </p:attrNameLst>
                                      </p:cBhvr>
                                      <p:to>
                                        <p:strVal val="visible"/>
                                      </p:to>
                                    </p:set>
                                    <p:animEffect transition="in" filter="wipe(left)">
                                      <p:cBhvr>
                                        <p:cTn id="7" dur="1000"/>
                                        <p:tgtEl>
                                          <p:spTgt spid="126979"/>
                                        </p:tgtEl>
                                      </p:cBhvr>
                                    </p:animEffect>
                                  </p:childTnLst>
                                </p:cTn>
                              </p:par>
                            </p:childTnLst>
                          </p:cTn>
                        </p:par>
                        <p:par>
                          <p:cTn id="8" fill="hold">
                            <p:stCondLst>
                              <p:cond delay="3000"/>
                            </p:stCondLst>
                            <p:childTnLst>
                              <p:par>
                                <p:cTn id="9" presetID="14" presetClass="entr" presetSubtype="5" fill="hold" grpId="0" nodeType="afterEffect">
                                  <p:stCondLst>
                                    <p:cond delay="1000"/>
                                  </p:stCondLst>
                                  <p:childTnLst>
                                    <p:set>
                                      <p:cBhvr>
                                        <p:cTn id="10" dur="1" fill="hold">
                                          <p:stCondLst>
                                            <p:cond delay="0"/>
                                          </p:stCondLst>
                                        </p:cTn>
                                        <p:tgtEl>
                                          <p:spTgt spid="246787"/>
                                        </p:tgtEl>
                                        <p:attrNameLst>
                                          <p:attrName>style.visibility</p:attrName>
                                        </p:attrNameLst>
                                      </p:cBhvr>
                                      <p:to>
                                        <p:strVal val="visible"/>
                                      </p:to>
                                    </p:set>
                                    <p:animEffect transition="in" filter="randombar(vertical)">
                                      <p:cBhvr>
                                        <p:cTn id="11" dur="1000"/>
                                        <p:tgtEl>
                                          <p:spTgt spid="246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6"/>
          <p:cNvSpPr>
            <a:spLocks noGrp="1" noChangeArrowheads="1"/>
          </p:cNvSpPr>
          <p:nvPr>
            <p:ph type="title"/>
          </p:nvPr>
        </p:nvSpPr>
        <p:spPr/>
        <p:txBody>
          <a:bodyPr/>
          <a:lstStyle/>
          <a:p>
            <a:pPr fontAlgn="auto">
              <a:spcAft>
                <a:spcPts val="0"/>
              </a:spcAft>
              <a:defRPr/>
            </a:pPr>
            <a:r>
              <a:rPr lang="en-US" dirty="0" smtClean="0"/>
              <a:t>Passive Investments in Debt and Equity Securities</a:t>
            </a:r>
          </a:p>
        </p:txBody>
      </p:sp>
      <p:sp>
        <p:nvSpPr>
          <p:cNvPr id="4" name="Rectangle 1027"/>
          <p:cNvSpPr>
            <a:spLocks noChangeArrowheads="1"/>
          </p:cNvSpPr>
          <p:nvPr/>
        </p:nvSpPr>
        <p:spPr bwMode="auto">
          <a:xfrm>
            <a:off x="304800" y="2705100"/>
            <a:ext cx="8382000" cy="830263"/>
          </a:xfrm>
          <a:prstGeom prst="rect">
            <a:avLst/>
          </a:prstGeom>
          <a:solidFill>
            <a:schemeClr val="accent2">
              <a:lumMod val="20000"/>
              <a:lumOff val="80000"/>
            </a:schemeClr>
          </a:solidFill>
          <a:ln w="9525">
            <a:solidFill>
              <a:schemeClr val="tx1"/>
            </a:solidFill>
            <a:miter lim="800000"/>
            <a:headEnd/>
            <a:tailEnd/>
          </a:ln>
          <a:effectLst>
            <a:outerShdw dist="71842" dir="2700000" algn="ctr" rotWithShape="0">
              <a:schemeClr val="tx1"/>
            </a:outerShdw>
          </a:effectLst>
        </p:spPr>
        <p:txBody>
          <a:bodyPr>
            <a:spAutoFit/>
          </a:bodyPr>
          <a:lstStyle/>
          <a:p>
            <a:pPr algn="ctr" eaLnBrk="0" fontAlgn="auto" hangingPunct="0">
              <a:spcBef>
                <a:spcPct val="50000"/>
              </a:spcBef>
              <a:spcAft>
                <a:spcPts val="0"/>
              </a:spcAft>
              <a:defRPr/>
            </a:pPr>
            <a:r>
              <a:rPr lang="en-US" sz="2400" b="1" dirty="0">
                <a:solidFill>
                  <a:schemeClr val="tx2"/>
                </a:solidFill>
                <a:latin typeface="+mn-lt"/>
              </a:rPr>
              <a:t>Investments in debt securities are always</a:t>
            </a:r>
            <a:br>
              <a:rPr lang="en-US" sz="2400" b="1" dirty="0">
                <a:solidFill>
                  <a:schemeClr val="tx2"/>
                </a:solidFill>
                <a:latin typeface="+mn-lt"/>
              </a:rPr>
            </a:br>
            <a:r>
              <a:rPr lang="en-US" sz="2400" b="1" dirty="0">
                <a:solidFill>
                  <a:schemeClr val="tx2"/>
                </a:solidFill>
                <a:latin typeface="+mn-lt"/>
              </a:rPr>
              <a:t>considered passive investments.</a:t>
            </a:r>
          </a:p>
        </p:txBody>
      </p:sp>
      <p:sp>
        <p:nvSpPr>
          <p:cNvPr id="5" name="Text Box 1028"/>
          <p:cNvSpPr txBox="1">
            <a:spLocks noChangeArrowheads="1"/>
          </p:cNvSpPr>
          <p:nvPr/>
        </p:nvSpPr>
        <p:spPr bwMode="auto">
          <a:xfrm>
            <a:off x="325438" y="1676400"/>
            <a:ext cx="8458200" cy="830263"/>
          </a:xfrm>
          <a:prstGeom prst="rect">
            <a:avLst/>
          </a:prstGeom>
          <a:solidFill>
            <a:srgbClr val="CCECFF"/>
          </a:solidFill>
          <a:ln w="9525">
            <a:solidFill>
              <a:schemeClr val="tx1"/>
            </a:solidFill>
            <a:miter lim="800000"/>
            <a:headEnd/>
            <a:tailEnd/>
          </a:ln>
          <a:effectLst>
            <a:outerShdw dist="71842" dir="2700000" algn="ctr" rotWithShape="0">
              <a:schemeClr val="tx1"/>
            </a:outerShdw>
          </a:effectLst>
        </p:spPr>
        <p:txBody>
          <a:bodyPr>
            <a:spAutoFit/>
          </a:bodyPr>
          <a:lstStyle/>
          <a:p>
            <a:pPr algn="ctr" eaLnBrk="0" fontAlgn="auto" hangingPunct="0">
              <a:spcBef>
                <a:spcPct val="50000"/>
              </a:spcBef>
              <a:spcAft>
                <a:spcPts val="0"/>
              </a:spcAft>
              <a:defRPr/>
            </a:pPr>
            <a:r>
              <a:rPr lang="en-US" sz="2400" b="1" dirty="0">
                <a:latin typeface="+mn-lt"/>
              </a:rPr>
              <a:t>Passive investments are made to earn a high rate of return on funds that may be needed for future purposes.</a:t>
            </a:r>
          </a:p>
        </p:txBody>
      </p:sp>
      <p:sp>
        <p:nvSpPr>
          <p:cNvPr id="6" name="Text Box 1027"/>
          <p:cNvSpPr txBox="1">
            <a:spLocks noChangeArrowheads="1"/>
          </p:cNvSpPr>
          <p:nvPr/>
        </p:nvSpPr>
        <p:spPr bwMode="auto">
          <a:xfrm>
            <a:off x="304800" y="4343400"/>
            <a:ext cx="4267200" cy="1938338"/>
          </a:xfrm>
          <a:prstGeom prst="rect">
            <a:avLst/>
          </a:prstGeom>
          <a:solidFill>
            <a:srgbClr val="FFFFCC"/>
          </a:solidFill>
          <a:ln w="9525">
            <a:solidFill>
              <a:schemeClr val="tx1"/>
            </a:solidFill>
            <a:miter lim="800000"/>
            <a:headEnd/>
            <a:tailEnd/>
          </a:ln>
          <a:effectLst>
            <a:outerShdw dist="89803" dir="2700000" algn="ctr" rotWithShape="0">
              <a:schemeClr val="tx1"/>
            </a:outerShdw>
          </a:effectLst>
        </p:spPr>
        <p:txBody>
          <a:bodyPr>
            <a:spAutoFit/>
          </a:bodyPr>
          <a:lstStyle/>
          <a:p>
            <a:pPr algn="ctr" eaLnBrk="0" fontAlgn="auto" hangingPunct="0">
              <a:spcBef>
                <a:spcPct val="50000"/>
              </a:spcBef>
              <a:spcAft>
                <a:spcPts val="0"/>
              </a:spcAft>
              <a:defRPr/>
            </a:pPr>
            <a:r>
              <a:rPr lang="en-US" sz="2400" dirty="0">
                <a:latin typeface="+mn-lt"/>
              </a:rPr>
              <a:t>Equity security investments are presumed passive if the investing company owns less than</a:t>
            </a:r>
            <a:r>
              <a:rPr lang="en-US" sz="2400" dirty="0">
                <a:solidFill>
                  <a:srgbClr val="996633"/>
                </a:solidFill>
                <a:latin typeface="+mn-lt"/>
              </a:rPr>
              <a:t> </a:t>
            </a:r>
            <a:r>
              <a:rPr lang="en-US" sz="2400" b="1" dirty="0">
                <a:solidFill>
                  <a:srgbClr val="FF0000"/>
                </a:solidFill>
                <a:latin typeface="+mn-lt"/>
              </a:rPr>
              <a:t>20%</a:t>
            </a:r>
            <a:r>
              <a:rPr lang="en-US" sz="2400" dirty="0">
                <a:solidFill>
                  <a:srgbClr val="996633"/>
                </a:solidFill>
                <a:latin typeface="+mn-lt"/>
              </a:rPr>
              <a:t> </a:t>
            </a:r>
            <a:r>
              <a:rPr lang="en-US" sz="2400" dirty="0">
                <a:latin typeface="+mn-lt"/>
              </a:rPr>
              <a:t>of the outstanding voting shares.</a:t>
            </a:r>
          </a:p>
        </p:txBody>
      </p:sp>
      <p:sp>
        <p:nvSpPr>
          <p:cNvPr id="7" name="Oval 1028"/>
          <p:cNvSpPr>
            <a:spLocks noChangeArrowheads="1"/>
          </p:cNvSpPr>
          <p:nvPr/>
        </p:nvSpPr>
        <p:spPr bwMode="auto">
          <a:xfrm>
            <a:off x="4876800" y="4114800"/>
            <a:ext cx="3733800" cy="2438400"/>
          </a:xfrm>
          <a:prstGeom prst="ellipse">
            <a:avLst/>
          </a:prstGeom>
          <a:solidFill>
            <a:srgbClr val="996633"/>
          </a:solidFill>
          <a:ln w="9525">
            <a:solidFill>
              <a:srgbClr val="996633"/>
            </a:solidFill>
            <a:round/>
            <a:headEnd/>
            <a:tailEnd/>
          </a:ln>
          <a:effectLst>
            <a:outerShdw dist="89803" dir="2700000" algn="ctr" rotWithShape="0">
              <a:schemeClr val="tx1"/>
            </a:outerShdw>
          </a:effectLst>
        </p:spPr>
        <p:txBody>
          <a:bodyPr wrap="none" anchor="ctr"/>
          <a:lstStyle/>
          <a:p>
            <a:pPr algn="ctr" eaLnBrk="0" fontAlgn="auto" hangingPunct="0">
              <a:spcBef>
                <a:spcPts val="0"/>
              </a:spcBef>
              <a:spcAft>
                <a:spcPts val="0"/>
              </a:spcAft>
              <a:defRPr/>
            </a:pPr>
            <a:r>
              <a:rPr lang="en-US" sz="2400" b="1" dirty="0">
                <a:solidFill>
                  <a:srgbClr val="FFFFFF"/>
                </a:solidFill>
                <a:effectLst>
                  <a:outerShdw blurRad="38100" dist="38100" dir="2700000" algn="tl">
                    <a:srgbClr val="000000">
                      <a:alpha val="43137"/>
                    </a:srgbClr>
                  </a:outerShdw>
                </a:effectLst>
                <a:latin typeface="+mn-lt"/>
              </a:rPr>
              <a:t>The investor is not</a:t>
            </a:r>
            <a:br>
              <a:rPr lang="en-US" sz="2400" b="1" dirty="0">
                <a:solidFill>
                  <a:srgbClr val="FFFFFF"/>
                </a:solidFill>
                <a:effectLst>
                  <a:outerShdw blurRad="38100" dist="38100" dir="2700000" algn="tl">
                    <a:srgbClr val="000000">
                      <a:alpha val="43137"/>
                    </a:srgbClr>
                  </a:outerShdw>
                </a:effectLst>
                <a:latin typeface="+mn-lt"/>
              </a:rPr>
            </a:br>
            <a:r>
              <a:rPr lang="en-US" sz="2400" b="1" dirty="0">
                <a:solidFill>
                  <a:srgbClr val="FFFFFF"/>
                </a:solidFill>
                <a:effectLst>
                  <a:outerShdw blurRad="38100" dist="38100" dir="2700000" algn="tl">
                    <a:srgbClr val="000000">
                      <a:alpha val="43137"/>
                    </a:srgbClr>
                  </a:outerShdw>
                </a:effectLst>
                <a:latin typeface="+mn-lt"/>
              </a:rPr>
              <a:t>interested in controlling</a:t>
            </a:r>
            <a:br>
              <a:rPr lang="en-US" sz="2400" b="1" dirty="0">
                <a:solidFill>
                  <a:srgbClr val="FFFFFF"/>
                </a:solidFill>
                <a:effectLst>
                  <a:outerShdw blurRad="38100" dist="38100" dir="2700000" algn="tl">
                    <a:srgbClr val="000000">
                      <a:alpha val="43137"/>
                    </a:srgbClr>
                  </a:outerShdw>
                </a:effectLst>
                <a:latin typeface="+mn-lt"/>
              </a:rPr>
            </a:br>
            <a:r>
              <a:rPr lang="en-US" sz="2400" b="1" dirty="0">
                <a:solidFill>
                  <a:srgbClr val="FFFFFF"/>
                </a:solidFill>
                <a:effectLst>
                  <a:outerShdw blurRad="38100" dist="38100" dir="2700000" algn="tl">
                    <a:srgbClr val="000000">
                      <a:alpha val="43137"/>
                    </a:srgbClr>
                  </a:outerShdw>
                </a:effectLst>
                <a:latin typeface="+mn-lt"/>
              </a:rPr>
              <a:t>or influencing the other</a:t>
            </a:r>
            <a:br>
              <a:rPr lang="en-US" sz="2400" b="1" dirty="0">
                <a:solidFill>
                  <a:srgbClr val="FFFFFF"/>
                </a:solidFill>
                <a:effectLst>
                  <a:outerShdw blurRad="38100" dist="38100" dir="2700000" algn="tl">
                    <a:srgbClr val="000000">
                      <a:alpha val="43137"/>
                    </a:srgbClr>
                  </a:outerShdw>
                </a:effectLst>
                <a:latin typeface="+mn-lt"/>
              </a:rPr>
            </a:br>
            <a:r>
              <a:rPr lang="en-US" sz="2400" b="1" dirty="0">
                <a:solidFill>
                  <a:srgbClr val="FFFFFF"/>
                </a:solidFill>
                <a:effectLst>
                  <a:outerShdw blurRad="38100" dist="38100" dir="2700000" algn="tl">
                    <a:srgbClr val="000000">
                      <a:alpha val="43137"/>
                    </a:srgbClr>
                  </a:outerShdw>
                </a:effectLst>
                <a:latin typeface="+mn-lt"/>
              </a:rPr>
              <a:t>company.</a:t>
            </a:r>
          </a:p>
        </p:txBody>
      </p:sp>
      <p:sp>
        <p:nvSpPr>
          <p:cNvPr id="1536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47B6BA56-C03D-4127-8472-EA3D29C7F8DC}" type="slidenum">
              <a:rPr lang="en-US"/>
              <a:pPr fontAlgn="base">
                <a:spcBef>
                  <a:spcPct val="0"/>
                </a:spcBef>
                <a:spcAft>
                  <a:spcPct val="0"/>
                </a:spcAft>
              </a:pPr>
              <a:t>3</a:t>
            </a:fld>
            <a:endParaRPr lang="en-US"/>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2500"/>
                            </p:stCondLst>
                            <p:childTnLst>
                              <p:par>
                                <p:cTn id="9" presetID="9"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p:cNvSpPr>
            <a:spLocks noGrp="1" noChangeArrowheads="1"/>
          </p:cNvSpPr>
          <p:nvPr>
            <p:ph type="title"/>
          </p:nvPr>
        </p:nvSpPr>
        <p:spPr/>
        <p:txBody>
          <a:bodyPr/>
          <a:lstStyle/>
          <a:p>
            <a:pPr fontAlgn="auto">
              <a:spcAft>
                <a:spcPts val="0"/>
              </a:spcAft>
              <a:defRPr/>
            </a:pPr>
            <a:r>
              <a:rPr lang="en-US" dirty="0" smtClean="0"/>
              <a:t>Investments For Significant Influence: Equity Method</a:t>
            </a:r>
          </a:p>
        </p:txBody>
      </p:sp>
      <p:sp>
        <p:nvSpPr>
          <p:cNvPr id="15462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66F9C42F-914B-4A4B-806F-F6B6C07AA0A2}" type="slidenum">
              <a:rPr lang="en-US"/>
              <a:pPr fontAlgn="base">
                <a:spcBef>
                  <a:spcPct val="0"/>
                </a:spcBef>
                <a:spcAft>
                  <a:spcPct val="0"/>
                </a:spcAft>
              </a:pPr>
              <a:t>30</a:t>
            </a:fld>
            <a:endParaRPr lang="en-US"/>
          </a:p>
        </p:txBody>
      </p:sp>
      <p:pic>
        <p:nvPicPr>
          <p:cNvPr id="154627" name="Picture 3"/>
          <p:cNvPicPr>
            <a:picLocks noChangeAspect="1" noChangeArrowheads="1"/>
          </p:cNvPicPr>
          <p:nvPr/>
        </p:nvPicPr>
        <p:blipFill>
          <a:blip r:embed="rId3"/>
          <a:srcRect/>
          <a:stretch>
            <a:fillRect/>
          </a:stretch>
        </p:blipFill>
        <p:spPr bwMode="auto">
          <a:xfrm>
            <a:off x="152400" y="1600200"/>
            <a:ext cx="8686800" cy="2563813"/>
          </a:xfrm>
          <a:prstGeom prst="rect">
            <a:avLst/>
          </a:prstGeom>
          <a:noFill/>
          <a:ln w="9525">
            <a:solidFill>
              <a:schemeClr val="tx1"/>
            </a:solidFill>
            <a:miter lim="800000"/>
            <a:headEnd/>
            <a:tailEnd/>
          </a:ln>
        </p:spPr>
      </p:pic>
      <p:pic>
        <p:nvPicPr>
          <p:cNvPr id="154628" name="Picture 2"/>
          <p:cNvPicPr>
            <a:picLocks noChangeAspect="1" noChangeArrowheads="1"/>
          </p:cNvPicPr>
          <p:nvPr/>
        </p:nvPicPr>
        <p:blipFill>
          <a:blip r:embed="rId4"/>
          <a:srcRect/>
          <a:stretch>
            <a:fillRect/>
          </a:stretch>
        </p:blipFill>
        <p:spPr bwMode="auto">
          <a:xfrm>
            <a:off x="2133600" y="4419600"/>
            <a:ext cx="4730750" cy="228600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pPr fontAlgn="auto">
              <a:spcAft>
                <a:spcPts val="0"/>
              </a:spcAft>
              <a:defRPr/>
            </a:pPr>
            <a:r>
              <a:rPr lang="en-US" dirty="0" smtClean="0"/>
              <a:t>Reporting Investments under the Equity Method</a:t>
            </a:r>
          </a:p>
        </p:txBody>
      </p:sp>
      <p:sp>
        <p:nvSpPr>
          <p:cNvPr id="5" name="TextBox 4"/>
          <p:cNvSpPr txBox="1"/>
          <p:nvPr/>
        </p:nvSpPr>
        <p:spPr>
          <a:xfrm>
            <a:off x="152400" y="1676400"/>
            <a:ext cx="8562975" cy="954088"/>
          </a:xfrm>
          <a:prstGeom prst="rect">
            <a:avLst/>
          </a:prstGeom>
          <a:solidFill>
            <a:schemeClr val="accent1">
              <a:lumMod val="60000"/>
              <a:lumOff val="40000"/>
            </a:schemeClr>
          </a:solidFill>
          <a:ln w="28575">
            <a:solidFill>
              <a:schemeClr val="accent1">
                <a:lumMod val="50000"/>
              </a:schemeClr>
            </a:solidFill>
          </a:ln>
        </p:spPr>
        <p:txBody>
          <a:bodyPr wrap="none">
            <a:spAutoFit/>
          </a:bodyPr>
          <a:lstStyle/>
          <a:p>
            <a:pPr fontAlgn="auto">
              <a:spcBef>
                <a:spcPts val="0"/>
              </a:spcBef>
              <a:spcAft>
                <a:spcPts val="0"/>
              </a:spcAft>
              <a:defRPr/>
            </a:pPr>
            <a:r>
              <a:rPr lang="en-US" sz="2800" dirty="0">
                <a:latin typeface="+mn-lt"/>
              </a:rPr>
              <a:t>Reported on the balance sheet as a long-term asset,</a:t>
            </a:r>
            <a:br>
              <a:rPr lang="en-US" sz="2800" dirty="0">
                <a:latin typeface="+mn-lt"/>
              </a:rPr>
            </a:br>
            <a:r>
              <a:rPr lang="en-US" sz="2800" dirty="0">
                <a:latin typeface="+mn-lt"/>
              </a:rPr>
              <a:t>originally at cost.</a:t>
            </a:r>
          </a:p>
        </p:txBody>
      </p:sp>
      <p:cxnSp>
        <p:nvCxnSpPr>
          <p:cNvPr id="7" name="Elbow Connector 6"/>
          <p:cNvCxnSpPr/>
          <p:nvPr/>
        </p:nvCxnSpPr>
        <p:spPr>
          <a:xfrm>
            <a:off x="198438" y="2628900"/>
            <a:ext cx="914400" cy="366713"/>
          </a:xfrm>
          <a:prstGeom prst="bentConnector3">
            <a:avLst>
              <a:gd name="adj1" fmla="val 50000"/>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2838" y="2808288"/>
            <a:ext cx="7772400" cy="400050"/>
          </a:xfrm>
          <a:prstGeom prst="rect">
            <a:avLst/>
          </a:prstGeom>
          <a:solidFill>
            <a:schemeClr val="accent2">
              <a:lumMod val="40000"/>
              <a:lumOff val="60000"/>
            </a:schemeClr>
          </a:solidFill>
          <a:ln w="28575">
            <a:solidFill>
              <a:schemeClr val="accent1">
                <a:lumMod val="50000"/>
              </a:schemeClr>
            </a:solidFill>
          </a:ln>
        </p:spPr>
        <p:txBody>
          <a:bodyPr wrap="none">
            <a:spAutoFit/>
          </a:bodyPr>
          <a:lstStyle/>
          <a:p>
            <a:pPr fontAlgn="auto">
              <a:spcBef>
                <a:spcPts val="0"/>
              </a:spcBef>
              <a:spcAft>
                <a:spcPts val="0"/>
              </a:spcAft>
              <a:defRPr/>
            </a:pPr>
            <a:r>
              <a:rPr lang="en-US" sz="2000" dirty="0">
                <a:latin typeface="+mn-lt"/>
              </a:rPr>
              <a:t>Account is increased by the proportional share of affiliate’s income.</a:t>
            </a:r>
          </a:p>
        </p:txBody>
      </p:sp>
      <p:sp>
        <p:nvSpPr>
          <p:cNvPr id="9" name="TextBox 8"/>
          <p:cNvSpPr txBox="1"/>
          <p:nvPr/>
        </p:nvSpPr>
        <p:spPr>
          <a:xfrm>
            <a:off x="1112838" y="3406775"/>
            <a:ext cx="7772400" cy="708025"/>
          </a:xfrm>
          <a:prstGeom prst="rect">
            <a:avLst/>
          </a:prstGeom>
          <a:solidFill>
            <a:schemeClr val="accent2">
              <a:lumMod val="40000"/>
              <a:lumOff val="60000"/>
            </a:schemeClr>
          </a:solidFill>
          <a:ln w="28575">
            <a:solidFill>
              <a:schemeClr val="accent1">
                <a:lumMod val="50000"/>
              </a:schemeClr>
            </a:solidFill>
          </a:ln>
        </p:spPr>
        <p:txBody>
          <a:bodyPr wrap="none">
            <a:spAutoFit/>
          </a:bodyPr>
          <a:lstStyle/>
          <a:p>
            <a:pPr fontAlgn="auto">
              <a:spcBef>
                <a:spcPts val="0"/>
              </a:spcBef>
              <a:spcAft>
                <a:spcPts val="0"/>
              </a:spcAft>
              <a:defRPr/>
            </a:pPr>
            <a:r>
              <a:rPr lang="en-US" sz="2000" dirty="0">
                <a:latin typeface="+mn-lt"/>
              </a:rPr>
              <a:t>Account is decreased by proportional share of affiliate’s losses and</a:t>
            </a:r>
            <a:br>
              <a:rPr lang="en-US" sz="2000" dirty="0">
                <a:latin typeface="+mn-lt"/>
              </a:rPr>
            </a:br>
            <a:r>
              <a:rPr lang="en-US" sz="2000" dirty="0">
                <a:latin typeface="+mn-lt"/>
              </a:rPr>
              <a:t>by dividends received from the affiliate.</a:t>
            </a:r>
          </a:p>
        </p:txBody>
      </p:sp>
      <p:cxnSp>
        <p:nvCxnSpPr>
          <p:cNvPr id="13" name="Shape 12"/>
          <p:cNvCxnSpPr/>
          <p:nvPr/>
        </p:nvCxnSpPr>
        <p:spPr>
          <a:xfrm rot="16200000" flipH="1">
            <a:off x="473075" y="3097213"/>
            <a:ext cx="822325" cy="457200"/>
          </a:xfrm>
          <a:prstGeom prst="bentConnector2">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71450" y="4572000"/>
            <a:ext cx="4206875" cy="219392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No adjustment to fair value at the end of the accounting period.</a:t>
            </a:r>
          </a:p>
        </p:txBody>
      </p:sp>
      <p:sp>
        <p:nvSpPr>
          <p:cNvPr id="15" name="Oval 14"/>
          <p:cNvSpPr/>
          <p:nvPr/>
        </p:nvSpPr>
        <p:spPr>
          <a:xfrm>
            <a:off x="4743450" y="4572000"/>
            <a:ext cx="4206875" cy="219392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If sold, any</a:t>
            </a:r>
            <a:br>
              <a:rPr lang="en-US" sz="2400" dirty="0">
                <a:solidFill>
                  <a:schemeClr val="tx1"/>
                </a:solidFill>
              </a:rPr>
            </a:br>
            <a:r>
              <a:rPr lang="en-US" sz="2400" dirty="0">
                <a:solidFill>
                  <a:schemeClr val="tx1"/>
                </a:solidFill>
              </a:rPr>
              <a:t>gain or loss is reported in the income statement as other income.</a:t>
            </a:r>
          </a:p>
        </p:txBody>
      </p:sp>
      <p:sp>
        <p:nvSpPr>
          <p:cNvPr id="15668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48EB0BFA-163F-4CC8-BF54-E5FD12D347CF}" type="slidenum">
              <a:rPr lang="en-US"/>
              <a:pPr fontAlgn="base">
                <a:spcBef>
                  <a:spcPct val="0"/>
                </a:spcBef>
                <a:spcAft>
                  <a:spcPct val="0"/>
                </a:spcAft>
              </a:pPr>
              <a:t>31</a:t>
            </a:fld>
            <a:endParaRPr lang="en-US"/>
          </a:p>
        </p:txBody>
      </p:sp>
    </p:spTree>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fontAlgn="auto">
              <a:spcAft>
                <a:spcPts val="0"/>
              </a:spcAft>
              <a:defRPr/>
            </a:pPr>
            <a:r>
              <a:rPr lang="en-US" dirty="0" smtClean="0"/>
              <a:t>Focus on Cash Flows</a:t>
            </a:r>
          </a:p>
        </p:txBody>
      </p:sp>
      <p:sp>
        <p:nvSpPr>
          <p:cNvPr id="15872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5BD5F47F-F9B1-4FEB-8CA0-FDCC69DE4DF2}" type="slidenum">
              <a:rPr lang="en-US"/>
              <a:pPr fontAlgn="base">
                <a:spcBef>
                  <a:spcPct val="0"/>
                </a:spcBef>
                <a:spcAft>
                  <a:spcPct val="0"/>
                </a:spcAft>
              </a:pPr>
              <a:t>32</a:t>
            </a:fld>
            <a:endParaRPr lang="en-US"/>
          </a:p>
        </p:txBody>
      </p:sp>
      <p:pic>
        <p:nvPicPr>
          <p:cNvPr id="158723" name="Picture 2"/>
          <p:cNvPicPr>
            <a:picLocks noChangeAspect="1" noChangeArrowheads="1"/>
          </p:cNvPicPr>
          <p:nvPr/>
        </p:nvPicPr>
        <p:blipFill>
          <a:blip r:embed="rId3"/>
          <a:srcRect/>
          <a:stretch>
            <a:fillRect/>
          </a:stretch>
        </p:blipFill>
        <p:spPr bwMode="auto">
          <a:xfrm>
            <a:off x="152400" y="1766888"/>
            <a:ext cx="8686800" cy="43370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12"/>
          <p:cNvSpPr>
            <a:spLocks noGrp="1" noChangeArrowheads="1"/>
          </p:cNvSpPr>
          <p:nvPr>
            <p:ph type="title"/>
          </p:nvPr>
        </p:nvSpPr>
        <p:spPr/>
        <p:txBody>
          <a:bodyPr/>
          <a:lstStyle/>
          <a:p>
            <a:pPr fontAlgn="auto">
              <a:spcAft>
                <a:spcPts val="0"/>
              </a:spcAft>
              <a:defRPr/>
            </a:pPr>
            <a:r>
              <a:rPr lang="en-US" dirty="0" smtClean="0"/>
              <a:t>Controlling Interests: Mergers and Acquisitions</a:t>
            </a:r>
          </a:p>
        </p:txBody>
      </p:sp>
      <p:grpSp>
        <p:nvGrpSpPr>
          <p:cNvPr id="2" name="Group 3"/>
          <p:cNvGrpSpPr>
            <a:grpSpLocks/>
          </p:cNvGrpSpPr>
          <p:nvPr/>
        </p:nvGrpSpPr>
        <p:grpSpPr bwMode="auto">
          <a:xfrm>
            <a:off x="5791200" y="3827463"/>
            <a:ext cx="3349625" cy="2725737"/>
            <a:chOff x="3498" y="2017"/>
            <a:chExt cx="2213" cy="1908"/>
          </a:xfrm>
        </p:grpSpPr>
        <p:graphicFrame>
          <p:nvGraphicFramePr>
            <p:cNvPr id="128040" name="Object 40">
              <a:hlinkClick r:id="" action="ppaction://ole?verb=0"/>
            </p:cNvPr>
            <p:cNvGraphicFramePr>
              <a:graphicFrameLocks/>
            </p:cNvGraphicFramePr>
            <p:nvPr/>
          </p:nvGraphicFramePr>
          <p:xfrm>
            <a:off x="4021" y="2544"/>
            <a:ext cx="1477" cy="1381"/>
          </p:xfrm>
          <a:graphic>
            <a:graphicData uri="http://schemas.openxmlformats.org/presentationml/2006/ole">
              <p:oleObj spid="_x0000_s128040" name="Microsoft ClipArt Gallery" r:id="rId4" imgW="6129214" imgH="5734179" progId="">
                <p:embed/>
              </p:oleObj>
            </a:graphicData>
          </a:graphic>
        </p:graphicFrame>
        <p:sp>
          <p:nvSpPr>
            <p:cNvPr id="19467" name="Rectangle 5"/>
            <p:cNvSpPr>
              <a:spLocks noChangeArrowheads="1"/>
            </p:cNvSpPr>
            <p:nvPr/>
          </p:nvSpPr>
          <p:spPr bwMode="auto">
            <a:xfrm>
              <a:off x="3498" y="2017"/>
              <a:ext cx="2213" cy="580"/>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chemeClr val="tx2">
                      <a:lumMod val="75000"/>
                    </a:schemeClr>
                  </a:solidFill>
                  <a:latin typeface="+mn-lt"/>
                </a:rPr>
                <a:t>Off and running with less than 20</a:t>
              </a:r>
              <a:r>
                <a:rPr lang="en-US" sz="2400" b="1" dirty="0">
                  <a:solidFill>
                    <a:schemeClr val="tx2">
                      <a:lumMod val="75000"/>
                    </a:schemeClr>
                  </a:solidFill>
                  <a:latin typeface="+mn-lt"/>
                </a:rPr>
                <a:t>% . </a:t>
              </a:r>
              <a:r>
                <a:rPr lang="en-US" sz="2400" b="1" dirty="0">
                  <a:solidFill>
                    <a:schemeClr val="tx2">
                      <a:lumMod val="75000"/>
                    </a:schemeClr>
                  </a:solidFill>
                  <a:latin typeface="+mn-lt"/>
                </a:rPr>
                <a:t>. .</a:t>
              </a:r>
            </a:p>
          </p:txBody>
        </p:sp>
      </p:grpSp>
      <p:grpSp>
        <p:nvGrpSpPr>
          <p:cNvPr id="3" name="Group 6"/>
          <p:cNvGrpSpPr>
            <a:grpSpLocks/>
          </p:cNvGrpSpPr>
          <p:nvPr/>
        </p:nvGrpSpPr>
        <p:grpSpPr bwMode="auto">
          <a:xfrm>
            <a:off x="3352800" y="1482725"/>
            <a:ext cx="2743200" cy="3317875"/>
            <a:chOff x="1744" y="852"/>
            <a:chExt cx="1952" cy="2364"/>
          </a:xfrm>
        </p:grpSpPr>
        <p:graphicFrame>
          <p:nvGraphicFramePr>
            <p:cNvPr id="128041" name="Object 41">
              <a:hlinkClick r:id="" action="ppaction://ole?verb=0"/>
            </p:cNvPr>
            <p:cNvGraphicFramePr>
              <a:graphicFrameLocks/>
            </p:cNvGraphicFramePr>
            <p:nvPr/>
          </p:nvGraphicFramePr>
          <p:xfrm>
            <a:off x="1968" y="1655"/>
            <a:ext cx="1728" cy="1561"/>
          </p:xfrm>
          <a:graphic>
            <a:graphicData uri="http://schemas.openxmlformats.org/presentationml/2006/ole">
              <p:oleObj spid="_x0000_s128041" name="Microsoft ClipArt Gallery" r:id="rId5" imgW="6145085" imgH="5546361" progId="">
                <p:embed/>
              </p:oleObj>
            </a:graphicData>
          </a:graphic>
        </p:graphicFrame>
        <p:sp>
          <p:nvSpPr>
            <p:cNvPr id="19466" name="Rectangle 8"/>
            <p:cNvSpPr>
              <a:spLocks noChangeArrowheads="1"/>
            </p:cNvSpPr>
            <p:nvPr/>
          </p:nvSpPr>
          <p:spPr bwMode="auto">
            <a:xfrm>
              <a:off x="1744" y="852"/>
              <a:ext cx="1918" cy="853"/>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chemeClr val="tx2">
                      <a:lumMod val="75000"/>
                    </a:schemeClr>
                  </a:solidFill>
                  <a:latin typeface="+mn-lt"/>
                </a:rPr>
                <a:t>Clearing the 20% hurdle to gain influence . . .</a:t>
              </a:r>
            </a:p>
          </p:txBody>
        </p:sp>
      </p:grpSp>
      <p:grpSp>
        <p:nvGrpSpPr>
          <p:cNvPr id="4" name="Group 9"/>
          <p:cNvGrpSpPr>
            <a:grpSpLocks/>
          </p:cNvGrpSpPr>
          <p:nvPr/>
        </p:nvGrpSpPr>
        <p:grpSpPr bwMode="auto">
          <a:xfrm>
            <a:off x="533400" y="2667000"/>
            <a:ext cx="2590800" cy="3810000"/>
            <a:chOff x="1" y="1153"/>
            <a:chExt cx="1669" cy="2854"/>
          </a:xfrm>
        </p:grpSpPr>
        <p:graphicFrame>
          <p:nvGraphicFramePr>
            <p:cNvPr id="128042" name="Object 42">
              <a:hlinkClick r:id="" action="ppaction://ole?verb=0"/>
            </p:cNvPr>
            <p:cNvGraphicFramePr>
              <a:graphicFrameLocks/>
            </p:cNvGraphicFramePr>
            <p:nvPr/>
          </p:nvGraphicFramePr>
          <p:xfrm>
            <a:off x="38" y="1968"/>
            <a:ext cx="1632" cy="2039"/>
          </p:xfrm>
          <a:graphic>
            <a:graphicData uri="http://schemas.openxmlformats.org/presentationml/2006/ole">
              <p:oleObj spid="_x0000_s128042" name="Microsoft ClipArt Gallery" r:id="rId6" imgW="4557010" imgH="5691853" progId="">
                <p:embed/>
              </p:oleObj>
            </a:graphicData>
          </a:graphic>
        </p:graphicFrame>
        <p:sp>
          <p:nvSpPr>
            <p:cNvPr id="19465" name="Rectangle 11"/>
            <p:cNvSpPr>
              <a:spLocks noChangeArrowheads="1"/>
            </p:cNvSpPr>
            <p:nvPr/>
          </p:nvSpPr>
          <p:spPr bwMode="auto">
            <a:xfrm>
              <a:off x="1" y="1153"/>
              <a:ext cx="1581" cy="897"/>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chemeClr val="tx2">
                      <a:lumMod val="75000"/>
                    </a:schemeClr>
                  </a:solidFill>
                  <a:latin typeface="+mn-lt"/>
                </a:rPr>
                <a:t>Vaulting over the 50% mark to gain control!</a:t>
              </a:r>
            </a:p>
          </p:txBody>
        </p:sp>
      </p:grpSp>
      <p:sp>
        <p:nvSpPr>
          <p:cNvPr id="12804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00D28372-D0E0-4986-A40C-AF29482DA06F}" type="slidenum">
              <a:rPr lang="en-US"/>
              <a:pPr fontAlgn="base">
                <a:spcBef>
                  <a:spcPct val="0"/>
                </a:spcBef>
                <a:spcAft>
                  <a:spcPct val="0"/>
                </a:spcAft>
              </a:pPr>
              <a:t>33</a:t>
            </a:fld>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Right)">
                                      <p:cBhvr>
                                        <p:cTn id="11" dur="1000"/>
                                        <p:tgtEl>
                                          <p:spTgt spid="3"/>
                                        </p:tgtEl>
                                      </p:cBhvr>
                                    </p:animEffect>
                                  </p:childTnLst>
                                </p:cTn>
                              </p:par>
                            </p:childTnLst>
                          </p:cTn>
                        </p:par>
                        <p:par>
                          <p:cTn id="12" fill="hold">
                            <p:stCondLst>
                              <p:cond delay="2000"/>
                            </p:stCondLst>
                            <p:childTnLst>
                              <p:par>
                                <p:cTn id="13" presetID="1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Righ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Oval 2"/>
          <p:cNvSpPr>
            <a:spLocks noChangeArrowheads="1"/>
          </p:cNvSpPr>
          <p:nvPr/>
        </p:nvSpPr>
        <p:spPr bwMode="auto">
          <a:xfrm>
            <a:off x="457200" y="2133600"/>
            <a:ext cx="3035300" cy="1435100"/>
          </a:xfrm>
          <a:prstGeom prst="ellipse">
            <a:avLst/>
          </a:prstGeom>
          <a:solidFill>
            <a:schemeClr val="tx2">
              <a:lumMod val="75000"/>
            </a:schemeClr>
          </a:solidFill>
          <a:ln w="12700">
            <a:solidFill>
              <a:schemeClr val="bg2"/>
            </a:solidFill>
            <a:round/>
            <a:headEnd/>
            <a:tailEnd/>
          </a:ln>
          <a:effectLst>
            <a:outerShdw dist="107763" dir="2700000" algn="ctr" rotWithShape="0">
              <a:schemeClr val="tx1"/>
            </a:outerShdw>
          </a:effectLst>
        </p:spPr>
        <p:txBody>
          <a:bodyPr lIns="90488" tIns="44450" rIns="90488" bIns="44450" anchor="ctr"/>
          <a:lstStyle/>
          <a:p>
            <a:pPr algn="ctr" eaLnBrk="0" fontAlgn="auto" hangingPunct="0">
              <a:spcBef>
                <a:spcPts val="0"/>
              </a:spcBef>
              <a:spcAft>
                <a:spcPts val="0"/>
              </a:spcAft>
              <a:defRPr/>
            </a:pPr>
            <a:r>
              <a:rPr lang="en-US" sz="2400" b="1" dirty="0">
                <a:solidFill>
                  <a:srgbClr val="FFFFFF"/>
                </a:solidFill>
                <a:effectLst>
                  <a:outerShdw blurRad="38100" dist="38100" dir="2700000" algn="tl">
                    <a:srgbClr val="000000">
                      <a:alpha val="43137"/>
                    </a:srgbClr>
                  </a:outerShdw>
                </a:effectLst>
                <a:latin typeface="+mn-lt"/>
              </a:rPr>
              <a:t>Horizontal </a:t>
            </a:r>
            <a:br>
              <a:rPr lang="en-US" sz="2400" b="1" dirty="0">
                <a:solidFill>
                  <a:srgbClr val="FFFFFF"/>
                </a:solidFill>
                <a:effectLst>
                  <a:outerShdw blurRad="38100" dist="38100" dir="2700000" algn="tl">
                    <a:srgbClr val="000000">
                      <a:alpha val="43137"/>
                    </a:srgbClr>
                  </a:outerShdw>
                </a:effectLst>
                <a:latin typeface="+mn-lt"/>
              </a:rPr>
            </a:br>
            <a:r>
              <a:rPr lang="en-US" sz="2400" b="1" dirty="0">
                <a:solidFill>
                  <a:srgbClr val="FFFFFF"/>
                </a:solidFill>
                <a:effectLst>
                  <a:outerShdw blurRad="38100" dist="38100" dir="2700000" algn="tl">
                    <a:srgbClr val="000000">
                      <a:alpha val="43137"/>
                    </a:srgbClr>
                  </a:outerShdw>
                </a:effectLst>
                <a:latin typeface="+mn-lt"/>
              </a:rPr>
              <a:t>growth</a:t>
            </a:r>
          </a:p>
        </p:txBody>
      </p:sp>
      <p:sp>
        <p:nvSpPr>
          <p:cNvPr id="251907" name="Oval 3"/>
          <p:cNvSpPr>
            <a:spLocks noChangeArrowheads="1"/>
          </p:cNvSpPr>
          <p:nvPr/>
        </p:nvSpPr>
        <p:spPr bwMode="auto">
          <a:xfrm>
            <a:off x="4724400" y="2133600"/>
            <a:ext cx="3125788" cy="1435100"/>
          </a:xfrm>
          <a:prstGeom prst="ellipse">
            <a:avLst/>
          </a:prstGeom>
          <a:solidFill>
            <a:schemeClr val="bg2">
              <a:lumMod val="50000"/>
            </a:schemeClr>
          </a:solidFill>
          <a:ln w="12700">
            <a:solidFill>
              <a:schemeClr val="bg2"/>
            </a:solidFill>
            <a:round/>
            <a:headEnd/>
            <a:tailEnd/>
          </a:ln>
          <a:effectLst>
            <a:outerShdw dist="107763" dir="2700000" algn="ctr" rotWithShape="0">
              <a:schemeClr val="tx1"/>
            </a:outerShdw>
          </a:effectLst>
        </p:spPr>
        <p:txBody>
          <a:bodyPr lIns="90488" tIns="44450" rIns="90488" bIns="44450" anchor="ctr"/>
          <a:lstStyle/>
          <a:p>
            <a:pPr algn="ctr" eaLnBrk="0" fontAlgn="auto" hangingPunct="0">
              <a:spcBef>
                <a:spcPts val="0"/>
              </a:spcBef>
              <a:spcAft>
                <a:spcPts val="0"/>
              </a:spcAft>
              <a:defRPr/>
            </a:pPr>
            <a:r>
              <a:rPr lang="en-US" sz="2400" b="1" dirty="0">
                <a:solidFill>
                  <a:srgbClr val="FFFFFF"/>
                </a:solidFill>
                <a:effectLst>
                  <a:outerShdw blurRad="38100" dist="38100" dir="2700000" algn="tl">
                    <a:srgbClr val="000000">
                      <a:alpha val="43137"/>
                    </a:srgbClr>
                  </a:outerShdw>
                </a:effectLst>
                <a:latin typeface="+mn-lt"/>
              </a:rPr>
              <a:t>Vertical integration</a:t>
            </a:r>
          </a:p>
        </p:txBody>
      </p:sp>
      <p:sp>
        <p:nvSpPr>
          <p:cNvPr id="43013" name="Rectangle 8"/>
          <p:cNvSpPr>
            <a:spLocks noGrp="1" noChangeArrowheads="1"/>
          </p:cNvSpPr>
          <p:nvPr>
            <p:ph type="title"/>
          </p:nvPr>
        </p:nvSpPr>
        <p:spPr/>
        <p:txBody>
          <a:bodyPr/>
          <a:lstStyle/>
          <a:p>
            <a:pPr fontAlgn="auto">
              <a:spcAft>
                <a:spcPts val="0"/>
              </a:spcAft>
              <a:defRPr/>
            </a:pPr>
            <a:r>
              <a:rPr lang="en-US" dirty="0" smtClean="0">
                <a:solidFill>
                  <a:schemeClr val="tx1"/>
                </a:solidFill>
              </a:rPr>
              <a:t>Controlling Interests: Mergers and Acquisitions</a:t>
            </a:r>
          </a:p>
        </p:txBody>
      </p:sp>
      <p:sp>
        <p:nvSpPr>
          <p:cNvPr id="251913" name="Oval 9"/>
          <p:cNvSpPr>
            <a:spLocks noChangeArrowheads="1"/>
          </p:cNvSpPr>
          <p:nvPr/>
        </p:nvSpPr>
        <p:spPr bwMode="auto">
          <a:xfrm>
            <a:off x="5562600" y="4419600"/>
            <a:ext cx="3125788" cy="1435100"/>
          </a:xfrm>
          <a:prstGeom prst="ellipse">
            <a:avLst/>
          </a:prstGeom>
          <a:solidFill>
            <a:schemeClr val="accent3">
              <a:lumMod val="75000"/>
            </a:schemeClr>
          </a:solidFill>
          <a:ln w="12700">
            <a:solidFill>
              <a:schemeClr val="bg2"/>
            </a:solidFill>
            <a:round/>
            <a:headEnd/>
            <a:tailEnd/>
          </a:ln>
          <a:effectLst>
            <a:outerShdw dist="107763" dir="2700000" algn="ctr" rotWithShape="0">
              <a:schemeClr val="tx1"/>
            </a:outerShdw>
          </a:effectLst>
        </p:spPr>
        <p:txBody>
          <a:bodyPr lIns="90488" tIns="44450" rIns="90488" bIns="44450" anchor="ctr"/>
          <a:lstStyle/>
          <a:p>
            <a:pPr algn="ctr" eaLnBrk="0" fontAlgn="auto" hangingPunct="0">
              <a:spcBef>
                <a:spcPts val="0"/>
              </a:spcBef>
              <a:spcAft>
                <a:spcPts val="0"/>
              </a:spcAft>
              <a:defRPr/>
            </a:pPr>
            <a:r>
              <a:rPr lang="en-US" sz="2400" b="1" dirty="0">
                <a:solidFill>
                  <a:srgbClr val="FFFFFF"/>
                </a:solidFill>
                <a:effectLst>
                  <a:outerShdw blurRad="38100" dist="38100" dir="2700000" algn="tl">
                    <a:srgbClr val="000000">
                      <a:alpha val="43137"/>
                    </a:srgbClr>
                  </a:outerShdw>
                </a:effectLst>
                <a:latin typeface="+mn-lt"/>
              </a:rPr>
              <a:t>Synergy</a:t>
            </a:r>
          </a:p>
        </p:txBody>
      </p:sp>
      <p:sp>
        <p:nvSpPr>
          <p:cNvPr id="16384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38ABC43F-B869-42E5-BF1B-0BD77056EC7F}" type="slidenum">
              <a:rPr lang="en-US"/>
              <a:pPr fontAlgn="base">
                <a:spcBef>
                  <a:spcPct val="0"/>
                </a:spcBef>
                <a:spcAft>
                  <a:spcPct val="0"/>
                </a:spcAft>
              </a:pPr>
              <a:t>34</a:t>
            </a:fld>
            <a:endParaRPr lang="en-US"/>
          </a:p>
        </p:txBody>
      </p:sp>
      <p:pic>
        <p:nvPicPr>
          <p:cNvPr id="163846" name="Picture 2" descr="buildings,business,for sale,gestures,handshakes,homes,houses,new homes,persons,Photographs,real estate,real estate agents,realtors,shaking hands"/>
          <p:cNvPicPr>
            <a:picLocks noChangeAspect="1" noChangeArrowheads="1"/>
          </p:cNvPicPr>
          <p:nvPr/>
        </p:nvPicPr>
        <p:blipFill>
          <a:blip r:embed="rId3"/>
          <a:srcRect t="16309" b="17232"/>
          <a:stretch>
            <a:fillRect/>
          </a:stretch>
        </p:blipFill>
        <p:spPr bwMode="auto">
          <a:xfrm>
            <a:off x="685800" y="4114800"/>
            <a:ext cx="3657600" cy="2430463"/>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1906"/>
                                        </p:tgtEl>
                                        <p:attrNameLst>
                                          <p:attrName>style.visibility</p:attrName>
                                        </p:attrNameLst>
                                      </p:cBhvr>
                                      <p:to>
                                        <p:strVal val="visible"/>
                                      </p:to>
                                    </p:set>
                                    <p:anim calcmode="lin" valueType="num">
                                      <p:cBhvr>
                                        <p:cTn id="7" dur="1000" fill="hold"/>
                                        <p:tgtEl>
                                          <p:spTgt spid="251906"/>
                                        </p:tgtEl>
                                        <p:attrNameLst>
                                          <p:attrName>ppt_w</p:attrName>
                                        </p:attrNameLst>
                                      </p:cBhvr>
                                      <p:tavLst>
                                        <p:tav tm="0">
                                          <p:val>
                                            <p:fltVal val="0"/>
                                          </p:val>
                                        </p:tav>
                                        <p:tav tm="100000">
                                          <p:val>
                                            <p:strVal val="#ppt_w"/>
                                          </p:val>
                                        </p:tav>
                                      </p:tavLst>
                                    </p:anim>
                                    <p:anim calcmode="lin" valueType="num">
                                      <p:cBhvr>
                                        <p:cTn id="8" dur="1000" fill="hold"/>
                                        <p:tgtEl>
                                          <p:spTgt spid="25190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251907"/>
                                        </p:tgtEl>
                                        <p:attrNameLst>
                                          <p:attrName>style.visibility</p:attrName>
                                        </p:attrNameLst>
                                      </p:cBhvr>
                                      <p:to>
                                        <p:strVal val="visible"/>
                                      </p:to>
                                    </p:set>
                                    <p:anim calcmode="lin" valueType="num">
                                      <p:cBhvr>
                                        <p:cTn id="12" dur="1000" fill="hold"/>
                                        <p:tgtEl>
                                          <p:spTgt spid="251907"/>
                                        </p:tgtEl>
                                        <p:attrNameLst>
                                          <p:attrName>ppt_w</p:attrName>
                                        </p:attrNameLst>
                                      </p:cBhvr>
                                      <p:tavLst>
                                        <p:tav tm="0">
                                          <p:val>
                                            <p:fltVal val="0"/>
                                          </p:val>
                                        </p:tav>
                                        <p:tav tm="100000">
                                          <p:val>
                                            <p:strVal val="#ppt_w"/>
                                          </p:val>
                                        </p:tav>
                                      </p:tavLst>
                                    </p:anim>
                                    <p:anim calcmode="lin" valueType="num">
                                      <p:cBhvr>
                                        <p:cTn id="13" dur="1000" fill="hold"/>
                                        <p:tgtEl>
                                          <p:spTgt spid="251907"/>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251913"/>
                                        </p:tgtEl>
                                        <p:attrNameLst>
                                          <p:attrName>style.visibility</p:attrName>
                                        </p:attrNameLst>
                                      </p:cBhvr>
                                      <p:to>
                                        <p:strVal val="visible"/>
                                      </p:to>
                                    </p:set>
                                    <p:anim calcmode="lin" valueType="num">
                                      <p:cBhvr>
                                        <p:cTn id="17" dur="1000" fill="hold"/>
                                        <p:tgtEl>
                                          <p:spTgt spid="251913"/>
                                        </p:tgtEl>
                                        <p:attrNameLst>
                                          <p:attrName>ppt_w</p:attrName>
                                        </p:attrNameLst>
                                      </p:cBhvr>
                                      <p:tavLst>
                                        <p:tav tm="0">
                                          <p:val>
                                            <p:fltVal val="0"/>
                                          </p:val>
                                        </p:tav>
                                        <p:tav tm="100000">
                                          <p:val>
                                            <p:strVal val="#ppt_w"/>
                                          </p:val>
                                        </p:tav>
                                      </p:tavLst>
                                    </p:anim>
                                    <p:anim calcmode="lin" valueType="num">
                                      <p:cBhvr>
                                        <p:cTn id="18" dur="1000" fill="hold"/>
                                        <p:tgtEl>
                                          <p:spTgt spid="2519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animBg="1" autoUpdateAnimBg="0"/>
      <p:bldP spid="251907" grpId="0" animBg="1" autoUpdateAnimBg="0"/>
      <p:bldP spid="25191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Grp="1" noChangeArrowheads="1"/>
          </p:cNvSpPr>
          <p:nvPr>
            <p:ph type="title"/>
          </p:nvPr>
        </p:nvSpPr>
        <p:spPr/>
        <p:txBody>
          <a:bodyPr/>
          <a:lstStyle/>
          <a:p>
            <a:pPr fontAlgn="auto">
              <a:spcAft>
                <a:spcPts val="0"/>
              </a:spcAft>
              <a:defRPr/>
            </a:pPr>
            <a:r>
              <a:rPr lang="en-US" dirty="0" smtClean="0"/>
              <a:t>What Are Consolidated Statements?</a:t>
            </a:r>
          </a:p>
        </p:txBody>
      </p:sp>
      <p:sp>
        <p:nvSpPr>
          <p:cNvPr id="252931" name="Rectangle 3"/>
          <p:cNvSpPr>
            <a:spLocks noGrp="1" noChangeArrowheads="1"/>
          </p:cNvSpPr>
          <p:nvPr>
            <p:ph type="body" idx="4294967295"/>
          </p:nvPr>
        </p:nvSpPr>
        <p:spPr>
          <a:xfrm>
            <a:off x="152400" y="1752600"/>
            <a:ext cx="5562600" cy="3429000"/>
          </a:xfrm>
          <a:solidFill>
            <a:srgbClr val="FFFFE5"/>
          </a:solidFill>
          <a:ln w="12700">
            <a:solidFill>
              <a:schemeClr val="tx1"/>
            </a:solidFill>
          </a:ln>
          <a:effectLst>
            <a:outerShdw dist="107763" dir="2700000" algn="ctr" rotWithShape="0">
              <a:srgbClr val="000000"/>
            </a:outerShdw>
          </a:effectLst>
        </p:spPr>
        <p:txBody>
          <a:bodyPr lIns="90488" tIns="44450" rIns="90488" bIns="44450" rtlCol="0">
            <a:normAutofit/>
          </a:bodyPr>
          <a:lstStyle/>
          <a:p>
            <a:pPr fontAlgn="auto">
              <a:lnSpc>
                <a:spcPct val="90000"/>
              </a:lnSpc>
              <a:spcBef>
                <a:spcPct val="40000"/>
              </a:spcBef>
              <a:buClr>
                <a:schemeClr val="tx1"/>
              </a:buClr>
              <a:buSzPct val="100000"/>
              <a:buFont typeface="Arial" pitchFamily="34" charset="0"/>
              <a:buChar char="•"/>
              <a:defRPr/>
            </a:pPr>
            <a:r>
              <a:rPr lang="en-US" sz="2800" dirty="0" smtClean="0">
                <a:cs typeface="Arial" pitchFamily="34" charset="0"/>
              </a:rPr>
              <a:t> The </a:t>
            </a:r>
            <a:r>
              <a:rPr lang="en-US" sz="2800" dirty="0">
                <a:cs typeface="Arial" pitchFamily="34" charset="0"/>
              </a:rPr>
              <a:t>acquiring company is </a:t>
            </a:r>
            <a:r>
              <a:rPr lang="en-US" sz="2800" dirty="0" smtClean="0">
                <a:cs typeface="Arial" pitchFamily="34" charset="0"/>
              </a:rPr>
              <a:t>the</a:t>
            </a:r>
            <a:br>
              <a:rPr lang="en-US" sz="2800" dirty="0" smtClean="0">
                <a:cs typeface="Arial" pitchFamily="34" charset="0"/>
              </a:rPr>
            </a:br>
            <a:r>
              <a:rPr lang="en-US" sz="2800" dirty="0" smtClean="0">
                <a:cs typeface="Arial" pitchFamily="34" charset="0"/>
              </a:rPr>
              <a:t>   </a:t>
            </a:r>
            <a:r>
              <a:rPr lang="en-US" sz="2800" dirty="0" smtClean="0">
                <a:solidFill>
                  <a:srgbClr val="FF0000"/>
                </a:solidFill>
                <a:cs typeface="Arial" pitchFamily="34" charset="0"/>
              </a:rPr>
              <a:t>parent</a:t>
            </a:r>
            <a:r>
              <a:rPr lang="en-US" sz="2800" dirty="0">
                <a:cs typeface="Arial" pitchFamily="34" charset="0"/>
              </a:rPr>
              <a:t>.</a:t>
            </a:r>
          </a:p>
          <a:p>
            <a:pPr fontAlgn="auto">
              <a:lnSpc>
                <a:spcPct val="90000"/>
              </a:lnSpc>
              <a:spcBef>
                <a:spcPct val="40000"/>
              </a:spcBef>
              <a:buClr>
                <a:schemeClr val="tx1"/>
              </a:buClr>
              <a:buSzPct val="100000"/>
              <a:buFont typeface="Arial" pitchFamily="34" charset="0"/>
              <a:buChar char="•"/>
              <a:defRPr/>
            </a:pPr>
            <a:r>
              <a:rPr lang="en-US" sz="2800" dirty="0" smtClean="0">
                <a:cs typeface="Arial" pitchFamily="34" charset="0"/>
              </a:rPr>
              <a:t> The </a:t>
            </a:r>
            <a:r>
              <a:rPr lang="en-US" sz="2800" dirty="0">
                <a:cs typeface="Arial" pitchFamily="34" charset="0"/>
              </a:rPr>
              <a:t>company acquired is </a:t>
            </a:r>
            <a:r>
              <a:rPr lang="en-US" sz="2800" dirty="0" smtClean="0">
                <a:cs typeface="Arial" pitchFamily="34" charset="0"/>
              </a:rPr>
              <a:t>the</a:t>
            </a:r>
            <a:br>
              <a:rPr lang="en-US" sz="2800" dirty="0" smtClean="0">
                <a:cs typeface="Arial" pitchFamily="34" charset="0"/>
              </a:rPr>
            </a:br>
            <a:r>
              <a:rPr lang="en-US" sz="2800" dirty="0" smtClean="0">
                <a:cs typeface="Arial" pitchFamily="34" charset="0"/>
              </a:rPr>
              <a:t>   </a:t>
            </a:r>
            <a:r>
              <a:rPr lang="en-US" sz="2800" dirty="0" smtClean="0">
                <a:solidFill>
                  <a:srgbClr val="FF0000"/>
                </a:solidFill>
                <a:cs typeface="Arial" pitchFamily="34" charset="0"/>
              </a:rPr>
              <a:t>subsidiary</a:t>
            </a:r>
            <a:r>
              <a:rPr lang="en-US" sz="2800" dirty="0">
                <a:cs typeface="Arial" pitchFamily="34" charset="0"/>
              </a:rPr>
              <a:t>.</a:t>
            </a:r>
          </a:p>
          <a:p>
            <a:pPr fontAlgn="auto">
              <a:lnSpc>
                <a:spcPct val="90000"/>
              </a:lnSpc>
              <a:spcBef>
                <a:spcPct val="40000"/>
              </a:spcBef>
              <a:buClr>
                <a:schemeClr val="tx1"/>
              </a:buClr>
              <a:buSzPct val="100000"/>
              <a:buFont typeface="Arial" pitchFamily="34" charset="0"/>
              <a:buChar char="•"/>
              <a:defRPr/>
            </a:pPr>
            <a:r>
              <a:rPr lang="en-US" sz="2800" dirty="0" smtClean="0">
                <a:cs typeface="Arial" pitchFamily="34" charset="0"/>
              </a:rPr>
              <a:t> Consolidated </a:t>
            </a:r>
            <a:r>
              <a:rPr lang="en-US" sz="2800" dirty="0">
                <a:cs typeface="Arial" pitchFamily="34" charset="0"/>
              </a:rPr>
              <a:t>statements </a:t>
            </a:r>
            <a:r>
              <a:rPr lang="en-US" sz="2800" dirty="0" smtClean="0">
                <a:cs typeface="Arial" pitchFamily="34" charset="0"/>
              </a:rPr>
              <a:t/>
            </a:r>
            <a:br>
              <a:rPr lang="en-US" sz="2800" dirty="0" smtClean="0">
                <a:cs typeface="Arial" pitchFamily="34" charset="0"/>
              </a:rPr>
            </a:br>
            <a:r>
              <a:rPr lang="en-US" sz="2800" dirty="0" smtClean="0">
                <a:cs typeface="Arial" pitchFamily="34" charset="0"/>
              </a:rPr>
              <a:t>  combine </a:t>
            </a:r>
            <a:r>
              <a:rPr lang="en-US" sz="2800" dirty="0">
                <a:cs typeface="Arial" pitchFamily="34" charset="0"/>
              </a:rPr>
              <a:t>two or more </a:t>
            </a:r>
            <a:r>
              <a:rPr lang="en-US" sz="2800" dirty="0" smtClean="0">
                <a:cs typeface="Arial" pitchFamily="34" charset="0"/>
              </a:rPr>
              <a:t>companies</a:t>
            </a:r>
            <a:br>
              <a:rPr lang="en-US" sz="2800" dirty="0" smtClean="0">
                <a:cs typeface="Arial" pitchFamily="34" charset="0"/>
              </a:rPr>
            </a:br>
            <a:r>
              <a:rPr lang="en-US" sz="2800" dirty="0" smtClean="0">
                <a:cs typeface="Arial" pitchFamily="34" charset="0"/>
              </a:rPr>
              <a:t>  </a:t>
            </a:r>
            <a:r>
              <a:rPr lang="en-US" sz="2800" dirty="0">
                <a:cs typeface="Arial" pitchFamily="34" charset="0"/>
              </a:rPr>
              <a:t>into a single set of statements.</a:t>
            </a:r>
          </a:p>
        </p:txBody>
      </p:sp>
      <p:sp>
        <p:nvSpPr>
          <p:cNvPr id="252932" name="Text Box 4"/>
          <p:cNvSpPr txBox="1">
            <a:spLocks noChangeArrowheads="1"/>
          </p:cNvSpPr>
          <p:nvPr/>
        </p:nvSpPr>
        <p:spPr bwMode="auto">
          <a:xfrm>
            <a:off x="5989638" y="1752600"/>
            <a:ext cx="2819400" cy="4371975"/>
          </a:xfrm>
          <a:prstGeom prst="rect">
            <a:avLst/>
          </a:prstGeom>
          <a:solidFill>
            <a:srgbClr val="CCECFF"/>
          </a:solidFill>
          <a:ln w="9525">
            <a:solidFill>
              <a:schemeClr val="tx1"/>
            </a:solidFill>
            <a:miter lim="800000"/>
            <a:headEnd/>
            <a:tailEnd/>
          </a:ln>
          <a:effectLst>
            <a:outerShdw dist="107763" dir="2700000" algn="ctr" rotWithShape="0">
              <a:srgbClr val="000000"/>
            </a:outerShdw>
          </a:effectLst>
        </p:spPr>
        <p:txBody>
          <a:bodyPr>
            <a:spAutoFit/>
          </a:bodyPr>
          <a:lstStyle/>
          <a:p>
            <a:pPr algn="ctr" eaLnBrk="0" fontAlgn="auto" hangingPunct="0">
              <a:spcBef>
                <a:spcPct val="50000"/>
              </a:spcBef>
              <a:spcAft>
                <a:spcPts val="0"/>
              </a:spcAft>
              <a:defRPr/>
            </a:pPr>
            <a:r>
              <a:rPr lang="en-US" sz="2800" dirty="0">
                <a:latin typeface="+mn-lt"/>
              </a:rPr>
              <a:t>Any transactions between the parent and subsidiary must be </a:t>
            </a:r>
            <a:r>
              <a:rPr lang="en-US" sz="2800" dirty="0">
                <a:solidFill>
                  <a:srgbClr val="FF0000"/>
                </a:solidFill>
                <a:latin typeface="+mn-lt"/>
              </a:rPr>
              <a:t>eliminated</a:t>
            </a:r>
            <a:r>
              <a:rPr lang="en-US" sz="2800" dirty="0">
                <a:solidFill>
                  <a:srgbClr val="FF3300"/>
                </a:solidFill>
                <a:latin typeface="+mn-lt"/>
              </a:rPr>
              <a:t> </a:t>
            </a:r>
            <a:r>
              <a:rPr lang="en-US" sz="2800" dirty="0">
                <a:latin typeface="+mn-lt"/>
              </a:rPr>
              <a:t>when preparing consolidated financial statements.</a:t>
            </a:r>
          </a:p>
        </p:txBody>
      </p:sp>
      <p:sp>
        <p:nvSpPr>
          <p:cNvPr id="16589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E44C4CED-11BE-4BBD-9A2C-565538FE3CCC}" type="slidenum">
              <a:rPr lang="en-US"/>
              <a:pPr fontAlgn="base">
                <a:spcBef>
                  <a:spcPct val="0"/>
                </a:spcBef>
                <a:spcAft>
                  <a:spcPct val="0"/>
                </a:spcAft>
              </a:pPr>
              <a:t>35</a:t>
            </a:fld>
            <a:endParaRPr lang="en-US"/>
          </a:p>
        </p:txBody>
      </p:sp>
      <p:pic>
        <p:nvPicPr>
          <p:cNvPr id="165893" name="Picture 2" descr="View details"/>
          <p:cNvPicPr>
            <a:picLocks noChangeAspect="1" noChangeArrowheads="1"/>
          </p:cNvPicPr>
          <p:nvPr/>
        </p:nvPicPr>
        <p:blipFill>
          <a:blip r:embed="rId3"/>
          <a:srcRect t="16667" b="20833"/>
          <a:stretch>
            <a:fillRect/>
          </a:stretch>
        </p:blipFill>
        <p:spPr bwMode="auto">
          <a:xfrm>
            <a:off x="1768475" y="5334000"/>
            <a:ext cx="2193925" cy="13716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252932"/>
                                        </p:tgtEl>
                                        <p:attrNameLst>
                                          <p:attrName>style.visibility</p:attrName>
                                        </p:attrNameLst>
                                      </p:cBhvr>
                                      <p:to>
                                        <p:strVal val="visible"/>
                                      </p:to>
                                    </p:set>
                                    <p:animEffect transition="in" filter="wipe(up)">
                                      <p:cBhvr>
                                        <p:cTn id="7" dur="1000"/>
                                        <p:tgtEl>
                                          <p:spTgt spid="252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2463800"/>
            <a:ext cx="3606800" cy="2006600"/>
            <a:chOff x="284" y="1552"/>
            <a:chExt cx="2272" cy="1264"/>
          </a:xfrm>
        </p:grpSpPr>
        <p:sp>
          <p:nvSpPr>
            <p:cNvPr id="167947" name="AutoShape 3"/>
            <p:cNvSpPr>
              <a:spLocks noChangeArrowheads="1"/>
            </p:cNvSpPr>
            <p:nvPr/>
          </p:nvSpPr>
          <p:spPr bwMode="auto">
            <a:xfrm>
              <a:off x="284" y="2032"/>
              <a:ext cx="2272" cy="784"/>
            </a:xfrm>
            <a:prstGeom prst="roundRect">
              <a:avLst>
                <a:gd name="adj" fmla="val 12495"/>
              </a:avLst>
            </a:prstGeom>
            <a:solidFill>
              <a:srgbClr val="FFFFCC"/>
            </a:solidFill>
            <a:ln w="50799">
              <a:solidFill>
                <a:schemeClr val="tx1"/>
              </a:solidFill>
              <a:round/>
              <a:headEnd/>
              <a:tailEnd/>
            </a:ln>
          </p:spPr>
          <p:txBody>
            <a:bodyPr wrap="none" lIns="90488" tIns="44450" rIns="90488" bIns="44450" anchor="ctr"/>
            <a:lstStyle/>
            <a:p>
              <a:pPr algn="ctr" eaLnBrk="0" hangingPunct="0">
                <a:lnSpc>
                  <a:spcPct val="90000"/>
                </a:lnSpc>
              </a:pPr>
              <a:r>
                <a:rPr lang="en-US" sz="2600" b="1"/>
                <a:t>Occurs when one</a:t>
              </a:r>
              <a:br>
                <a:rPr lang="en-US" sz="2600" b="1"/>
              </a:br>
              <a:r>
                <a:rPr lang="en-US" sz="2600" b="1"/>
                <a:t>company buys</a:t>
              </a:r>
              <a:br>
                <a:rPr lang="en-US" sz="2600" b="1"/>
              </a:br>
              <a:r>
                <a:rPr lang="en-US" sz="2600" b="1"/>
                <a:t>another company.</a:t>
              </a:r>
            </a:p>
          </p:txBody>
        </p:sp>
        <p:sp>
          <p:nvSpPr>
            <p:cNvPr id="167948" name="Line 4"/>
            <p:cNvSpPr>
              <a:spLocks noChangeShapeType="1"/>
            </p:cNvSpPr>
            <p:nvPr/>
          </p:nvSpPr>
          <p:spPr bwMode="auto">
            <a:xfrm flipH="1">
              <a:off x="2000" y="1552"/>
              <a:ext cx="272" cy="448"/>
            </a:xfrm>
            <a:prstGeom prst="line">
              <a:avLst/>
            </a:prstGeom>
            <a:noFill/>
            <a:ln w="50799">
              <a:solidFill>
                <a:schemeClr val="tx1"/>
              </a:solidFill>
              <a:round/>
              <a:headEnd/>
              <a:tailEnd type="triangle" w="med" len="med"/>
            </a:ln>
          </p:spPr>
          <p:txBody>
            <a:bodyPr wrap="none" anchor="ctr"/>
            <a:lstStyle/>
            <a:p>
              <a:endParaRPr lang="en-US"/>
            </a:p>
          </p:txBody>
        </p:sp>
      </p:grpSp>
      <p:grpSp>
        <p:nvGrpSpPr>
          <p:cNvPr id="3" name="Group 5"/>
          <p:cNvGrpSpPr>
            <a:grpSpLocks/>
          </p:cNvGrpSpPr>
          <p:nvPr/>
        </p:nvGrpSpPr>
        <p:grpSpPr bwMode="auto">
          <a:xfrm>
            <a:off x="1238250" y="2463800"/>
            <a:ext cx="6502400" cy="3759200"/>
            <a:chOff x="824" y="1552"/>
            <a:chExt cx="4096" cy="2368"/>
          </a:xfrm>
        </p:grpSpPr>
        <p:sp>
          <p:nvSpPr>
            <p:cNvPr id="167945" name="AutoShape 6"/>
            <p:cNvSpPr>
              <a:spLocks noChangeArrowheads="1"/>
            </p:cNvSpPr>
            <p:nvPr/>
          </p:nvSpPr>
          <p:spPr bwMode="auto">
            <a:xfrm>
              <a:off x="824" y="3136"/>
              <a:ext cx="4096" cy="784"/>
            </a:xfrm>
            <a:prstGeom prst="roundRect">
              <a:avLst>
                <a:gd name="adj" fmla="val 12495"/>
              </a:avLst>
            </a:prstGeom>
            <a:solidFill>
              <a:srgbClr val="99CCFF"/>
            </a:solidFill>
            <a:ln w="50799">
              <a:solidFill>
                <a:schemeClr val="tx1"/>
              </a:solidFill>
              <a:round/>
              <a:headEnd/>
              <a:tailEnd/>
            </a:ln>
          </p:spPr>
          <p:txBody>
            <a:bodyPr wrap="none" lIns="90488" tIns="44450" rIns="90488" bIns="44450" anchor="ctr"/>
            <a:lstStyle/>
            <a:p>
              <a:pPr algn="ctr" eaLnBrk="0" hangingPunct="0">
                <a:lnSpc>
                  <a:spcPct val="90000"/>
                </a:lnSpc>
              </a:pPr>
              <a:r>
                <a:rPr lang="en-US" sz="2600" b="1"/>
                <a:t>The amount by which the</a:t>
              </a:r>
              <a:br>
                <a:rPr lang="en-US" sz="2600" b="1"/>
              </a:br>
              <a:r>
                <a:rPr lang="en-US" sz="2600" b="1"/>
                <a:t>purchase price exceeds the fair</a:t>
              </a:r>
              <a:br>
                <a:rPr lang="en-US" sz="2600" b="1"/>
              </a:br>
              <a:r>
                <a:rPr lang="en-US" sz="2600" b="1"/>
                <a:t>market value of net assets acquired.</a:t>
              </a:r>
            </a:p>
          </p:txBody>
        </p:sp>
        <p:sp>
          <p:nvSpPr>
            <p:cNvPr id="167946" name="Line 7"/>
            <p:cNvSpPr>
              <a:spLocks noChangeShapeType="1"/>
            </p:cNvSpPr>
            <p:nvPr/>
          </p:nvSpPr>
          <p:spPr bwMode="auto">
            <a:xfrm>
              <a:off x="2928" y="1552"/>
              <a:ext cx="0" cy="1552"/>
            </a:xfrm>
            <a:prstGeom prst="line">
              <a:avLst/>
            </a:prstGeom>
            <a:noFill/>
            <a:ln w="50799">
              <a:solidFill>
                <a:schemeClr val="tx1"/>
              </a:solidFill>
              <a:round/>
              <a:headEnd/>
              <a:tailEnd type="triangle" w="med" len="med"/>
            </a:ln>
          </p:spPr>
          <p:txBody>
            <a:bodyPr wrap="none" anchor="ctr"/>
            <a:lstStyle/>
            <a:p>
              <a:endParaRPr lang="en-US"/>
            </a:p>
          </p:txBody>
        </p:sp>
      </p:grpSp>
      <p:grpSp>
        <p:nvGrpSpPr>
          <p:cNvPr id="4" name="Group 8"/>
          <p:cNvGrpSpPr>
            <a:grpSpLocks/>
          </p:cNvGrpSpPr>
          <p:nvPr/>
        </p:nvGrpSpPr>
        <p:grpSpPr bwMode="auto">
          <a:xfrm>
            <a:off x="5105400" y="2514600"/>
            <a:ext cx="3606800" cy="1955800"/>
            <a:chOff x="3260" y="1584"/>
            <a:chExt cx="2272" cy="1232"/>
          </a:xfrm>
        </p:grpSpPr>
        <p:sp>
          <p:nvSpPr>
            <p:cNvPr id="40967" name="Line 9"/>
            <p:cNvSpPr>
              <a:spLocks noChangeShapeType="1"/>
            </p:cNvSpPr>
            <p:nvPr/>
          </p:nvSpPr>
          <p:spPr bwMode="auto">
            <a:xfrm>
              <a:off x="3552" y="1584"/>
              <a:ext cx="256" cy="400"/>
            </a:xfrm>
            <a:prstGeom prst="line">
              <a:avLst/>
            </a:prstGeom>
            <a:noFill/>
            <a:ln w="50799">
              <a:solidFill>
                <a:schemeClr val="tx1"/>
              </a:solidFill>
              <a:round/>
              <a:headEnd/>
              <a:tailEnd type="triangle" w="med" len="med"/>
            </a:ln>
          </p:spPr>
          <p:txBody>
            <a:bodyPr wrap="none" anchor="ctr"/>
            <a:lstStyle/>
            <a:p>
              <a:pPr fontAlgn="auto">
                <a:spcBef>
                  <a:spcPts val="0"/>
                </a:spcBef>
                <a:spcAft>
                  <a:spcPts val="0"/>
                </a:spcAft>
                <a:defRPr/>
              </a:pPr>
              <a:endParaRPr lang="en-US" dirty="0">
                <a:ln>
                  <a:solidFill>
                    <a:sysClr val="windowText" lastClr="000000"/>
                  </a:solidFill>
                </a:ln>
                <a:latin typeface="+mn-lt"/>
              </a:endParaRPr>
            </a:p>
          </p:txBody>
        </p:sp>
        <p:sp>
          <p:nvSpPr>
            <p:cNvPr id="167944" name="AutoShape 10"/>
            <p:cNvSpPr>
              <a:spLocks noChangeArrowheads="1"/>
            </p:cNvSpPr>
            <p:nvPr/>
          </p:nvSpPr>
          <p:spPr bwMode="auto">
            <a:xfrm>
              <a:off x="3260" y="2032"/>
              <a:ext cx="2272" cy="784"/>
            </a:xfrm>
            <a:prstGeom prst="roundRect">
              <a:avLst>
                <a:gd name="adj" fmla="val 12495"/>
              </a:avLst>
            </a:prstGeom>
            <a:solidFill>
              <a:srgbClr val="FFFFCC"/>
            </a:solidFill>
            <a:ln w="50799">
              <a:solidFill>
                <a:schemeClr val="tx1"/>
              </a:solidFill>
              <a:round/>
              <a:headEnd/>
              <a:tailEnd/>
            </a:ln>
          </p:spPr>
          <p:txBody>
            <a:bodyPr wrap="none" lIns="90488" tIns="44450" rIns="90488" bIns="44450" anchor="ctr"/>
            <a:lstStyle/>
            <a:p>
              <a:pPr algn="ctr" eaLnBrk="0" hangingPunct="0">
                <a:lnSpc>
                  <a:spcPct val="90000"/>
                </a:lnSpc>
              </a:pPr>
              <a:r>
                <a:rPr lang="en-US" sz="2600" b="1"/>
                <a:t>Only purchased </a:t>
              </a:r>
              <a:br>
                <a:rPr lang="en-US" sz="2600" b="1"/>
              </a:br>
              <a:r>
                <a:rPr lang="en-US" sz="2600" b="1"/>
                <a:t>goodwill is an </a:t>
              </a:r>
              <a:br>
                <a:rPr lang="en-US" sz="2600" b="1"/>
              </a:br>
              <a:r>
                <a:rPr lang="en-US" sz="2600" b="1"/>
                <a:t>intangible asset.</a:t>
              </a:r>
            </a:p>
          </p:txBody>
        </p:sp>
      </p:grpSp>
      <p:sp>
        <p:nvSpPr>
          <p:cNvPr id="167940" name="Rectangle 11"/>
          <p:cNvSpPr>
            <a:spLocks noChangeArrowheads="1"/>
          </p:cNvSpPr>
          <p:nvPr/>
        </p:nvSpPr>
        <p:spPr bwMode="auto">
          <a:xfrm>
            <a:off x="1976438" y="1701800"/>
            <a:ext cx="5130800" cy="863600"/>
          </a:xfrm>
          <a:prstGeom prst="rect">
            <a:avLst/>
          </a:prstGeom>
          <a:solidFill>
            <a:srgbClr val="DDDDDD"/>
          </a:solidFill>
          <a:ln w="50799">
            <a:solidFill>
              <a:srgbClr val="B50069"/>
            </a:solidFill>
            <a:miter lim="800000"/>
            <a:headEnd/>
            <a:tailEnd/>
          </a:ln>
        </p:spPr>
        <p:txBody>
          <a:bodyPr wrap="none" lIns="90488" tIns="44450" rIns="90488" bIns="44450" anchor="ctr"/>
          <a:lstStyle/>
          <a:p>
            <a:pPr algn="ctr" eaLnBrk="0" hangingPunct="0"/>
            <a:r>
              <a:rPr lang="en-US" sz="5400">
                <a:solidFill>
                  <a:srgbClr val="00279F"/>
                </a:solidFill>
              </a:rPr>
              <a:t>Goodwill</a:t>
            </a:r>
          </a:p>
        </p:txBody>
      </p:sp>
      <p:sp>
        <p:nvSpPr>
          <p:cNvPr id="45062" name="Rectangle 13"/>
          <p:cNvSpPr>
            <a:spLocks noGrp="1" noChangeArrowheads="1"/>
          </p:cNvSpPr>
          <p:nvPr>
            <p:ph type="title"/>
          </p:nvPr>
        </p:nvSpPr>
        <p:spPr/>
        <p:txBody>
          <a:bodyPr/>
          <a:lstStyle/>
          <a:p>
            <a:pPr fontAlgn="auto">
              <a:spcAft>
                <a:spcPts val="0"/>
              </a:spcAft>
              <a:defRPr/>
            </a:pPr>
            <a:r>
              <a:rPr lang="en-US" dirty="0" smtClean="0"/>
              <a:t>Recording a Merger</a:t>
            </a:r>
          </a:p>
        </p:txBody>
      </p:sp>
      <p:sp>
        <p:nvSpPr>
          <p:cNvPr id="16794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6F98598B-BCDF-459B-9280-97D019F30A49}" type="slidenum">
              <a:rPr lang="en-US"/>
              <a:pPr fontAlgn="base">
                <a:spcBef>
                  <a:spcPct val="0"/>
                </a:spcBef>
                <a:spcAft>
                  <a:spcPct val="0"/>
                </a:spcAft>
              </a:pPr>
              <a:t>36</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fontAlgn="auto">
              <a:spcAft>
                <a:spcPts val="0"/>
              </a:spcAft>
              <a:defRPr/>
            </a:pPr>
            <a:r>
              <a:rPr lang="en-US" dirty="0" smtClean="0">
                <a:solidFill>
                  <a:schemeClr val="tx1"/>
                </a:solidFill>
              </a:rPr>
              <a:t>Recording a Merger</a:t>
            </a:r>
          </a:p>
        </p:txBody>
      </p:sp>
      <p:sp>
        <p:nvSpPr>
          <p:cNvPr id="20484" name="Text Box 4"/>
          <p:cNvSpPr txBox="1">
            <a:spLocks noChangeArrowheads="1"/>
          </p:cNvSpPr>
          <p:nvPr/>
        </p:nvSpPr>
        <p:spPr bwMode="auto">
          <a:xfrm>
            <a:off x="163513" y="1689100"/>
            <a:ext cx="8686800" cy="1892300"/>
          </a:xfrm>
          <a:prstGeom prst="rect">
            <a:avLst/>
          </a:prstGeom>
          <a:solidFill>
            <a:schemeClr val="accent2">
              <a:lumMod val="40000"/>
              <a:lumOff val="60000"/>
            </a:schemeClr>
          </a:solidFill>
          <a:ln w="9525">
            <a:solidFill>
              <a:schemeClr val="tx1"/>
            </a:solidFill>
            <a:miter lim="800000"/>
            <a:headEnd/>
            <a:tailEnd/>
          </a:ln>
        </p:spPr>
        <p:txBody>
          <a:bodyPr>
            <a:spAutoFit/>
          </a:bodyPr>
          <a:lstStyle/>
          <a:p>
            <a:pPr algn="ctr" fontAlgn="auto">
              <a:lnSpc>
                <a:spcPct val="90000"/>
              </a:lnSpc>
              <a:spcBef>
                <a:spcPct val="20000"/>
              </a:spcBef>
              <a:spcAft>
                <a:spcPts val="0"/>
              </a:spcAft>
              <a:buClr>
                <a:schemeClr val="tx1"/>
              </a:buClr>
              <a:buSzPct val="90000"/>
              <a:defRPr/>
            </a:pPr>
            <a:r>
              <a:rPr lang="en-US" sz="2600" dirty="0">
                <a:latin typeface="+mn-lt"/>
              </a:rPr>
              <a:t>Washington Post paid $1,000,000 in cash to purchase all the stock of INews</a:t>
            </a:r>
            <a:r>
              <a:rPr lang="en-US" sz="2600" dirty="0">
                <a:latin typeface="+mn-lt"/>
              </a:rPr>
              <a:t>. Washington </a:t>
            </a:r>
            <a:r>
              <a:rPr lang="en-US" sz="2600" dirty="0">
                <a:latin typeface="+mn-lt"/>
              </a:rPr>
              <a:t>Post merged INews’ operations into its own operations, and INews ceased to exist as a separate entity</a:t>
            </a:r>
            <a:r>
              <a:rPr lang="en-US" sz="2600" dirty="0">
                <a:latin typeface="+mn-lt"/>
              </a:rPr>
              <a:t>. The </a:t>
            </a:r>
            <a:r>
              <a:rPr lang="en-US" sz="2600" dirty="0">
                <a:latin typeface="+mn-lt"/>
              </a:rPr>
              <a:t>following information is available at the </a:t>
            </a:r>
            <a:r>
              <a:rPr lang="en-US" sz="2600" dirty="0">
                <a:latin typeface="+mn-lt"/>
              </a:rPr>
              <a:t>date of </a:t>
            </a:r>
            <a:r>
              <a:rPr lang="en-US" sz="2600" dirty="0">
                <a:latin typeface="+mn-lt"/>
              </a:rPr>
              <a:t>acquisition:</a:t>
            </a:r>
          </a:p>
        </p:txBody>
      </p:sp>
      <p:graphicFrame>
        <p:nvGraphicFramePr>
          <p:cNvPr id="347136" name="Object 17"/>
          <p:cNvGraphicFramePr>
            <a:graphicFrameLocks noChangeAspect="1"/>
          </p:cNvGraphicFramePr>
          <p:nvPr/>
        </p:nvGraphicFramePr>
        <p:xfrm>
          <a:off x="808038" y="3673475"/>
          <a:ext cx="7416800" cy="2422525"/>
        </p:xfrm>
        <a:graphic>
          <a:graphicData uri="http://schemas.openxmlformats.org/presentationml/2006/ole">
            <p:oleObj spid="_x0000_s129041" name="Worksheet" r:id="rId4" imgW="2971895" imgH="998136" progId="Excel.Sheet.8">
              <p:embed/>
            </p:oleObj>
          </a:graphicData>
        </a:graphic>
      </p:graphicFrame>
      <p:sp>
        <p:nvSpPr>
          <p:cNvPr id="319500" name="Text Box 12"/>
          <p:cNvSpPr txBox="1">
            <a:spLocks noChangeArrowheads="1"/>
          </p:cNvSpPr>
          <p:nvPr/>
        </p:nvSpPr>
        <p:spPr bwMode="auto">
          <a:xfrm>
            <a:off x="1100138" y="6176963"/>
            <a:ext cx="6788150" cy="528637"/>
          </a:xfrm>
          <a:prstGeom prst="rect">
            <a:avLst/>
          </a:prstGeom>
          <a:solidFill>
            <a:srgbClr val="CCECFF"/>
          </a:solidFill>
          <a:ln w="9525">
            <a:solidFill>
              <a:schemeClr val="tx1"/>
            </a:solidFill>
            <a:miter lim="800000"/>
            <a:headEnd/>
            <a:tailEnd/>
          </a:ln>
          <a:effectLst>
            <a:outerShdw dist="71842" dir="2700000" algn="ctr" rotWithShape="0">
              <a:schemeClr val="tx1"/>
            </a:outerShdw>
          </a:effectLst>
        </p:spPr>
        <p:txBody>
          <a:bodyPr wrap="none">
            <a:spAutoFit/>
          </a:bodyPr>
          <a:lstStyle/>
          <a:p>
            <a:pPr algn="ctr" fontAlgn="auto">
              <a:spcBef>
                <a:spcPts val="0"/>
              </a:spcBef>
              <a:spcAft>
                <a:spcPts val="0"/>
              </a:spcAft>
              <a:defRPr/>
            </a:pPr>
            <a:r>
              <a:rPr lang="en-US" sz="2800" dirty="0">
                <a:latin typeface="+mn-lt"/>
              </a:rPr>
              <a:t>Should Washington Post record goodwill?</a:t>
            </a:r>
          </a:p>
        </p:txBody>
      </p:sp>
      <p:sp>
        <p:nvSpPr>
          <p:cNvPr id="12904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44A8250D-46D3-44A6-9320-48F99F6C1B29}" type="slidenum">
              <a:rPr lang="en-US"/>
              <a:pPr fontAlgn="base">
                <a:spcBef>
                  <a:spcPct val="0"/>
                </a:spcBef>
                <a:spcAft>
                  <a:spcPct val="0"/>
                </a:spcAft>
              </a:pPr>
              <a:t>37</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347136"/>
                                        </p:tgtEl>
                                        <p:attrNameLst>
                                          <p:attrName>style.visibility</p:attrName>
                                        </p:attrNameLst>
                                      </p:cBhvr>
                                      <p:to>
                                        <p:strVal val="visible"/>
                                      </p:to>
                                    </p:set>
                                    <p:animEffect transition="in" filter="box(out)">
                                      <p:cBhvr>
                                        <p:cTn id="7" dur="1000"/>
                                        <p:tgtEl>
                                          <p:spTgt spid="347136"/>
                                        </p:tgtEl>
                                      </p:cBhvr>
                                    </p:animEffect>
                                  </p:childTnLst>
                                </p:cTn>
                              </p:par>
                            </p:childTnLst>
                          </p:cTn>
                        </p:par>
                        <p:par>
                          <p:cTn id="8" fill="hold">
                            <p:stCondLst>
                              <p:cond delay="2000"/>
                            </p:stCondLst>
                            <p:childTnLst>
                              <p:par>
                                <p:cTn id="9" presetID="22" presetClass="entr" presetSubtype="8" fill="hold" grpId="0" nodeType="afterEffect">
                                  <p:stCondLst>
                                    <p:cond delay="1500"/>
                                  </p:stCondLst>
                                  <p:childTnLst>
                                    <p:set>
                                      <p:cBhvr>
                                        <p:cTn id="10" dur="1" fill="hold">
                                          <p:stCondLst>
                                            <p:cond delay="0"/>
                                          </p:stCondLst>
                                        </p:cTn>
                                        <p:tgtEl>
                                          <p:spTgt spid="319500"/>
                                        </p:tgtEl>
                                        <p:attrNameLst>
                                          <p:attrName>style.visibility</p:attrName>
                                        </p:attrNameLst>
                                      </p:cBhvr>
                                      <p:to>
                                        <p:strVal val="visible"/>
                                      </p:to>
                                    </p:set>
                                    <p:animEffect transition="in" filter="wipe(left)">
                                      <p:cBhvr>
                                        <p:cTn id="11" dur="1000"/>
                                        <p:tgtEl>
                                          <p:spTgt spid="319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0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fontAlgn="auto">
              <a:spcAft>
                <a:spcPts val="0"/>
              </a:spcAft>
              <a:defRPr/>
            </a:pPr>
            <a:r>
              <a:rPr lang="en-US" dirty="0" smtClean="0">
                <a:solidFill>
                  <a:schemeClr val="tx1"/>
                </a:solidFill>
              </a:rPr>
              <a:t>Recording a Merger</a:t>
            </a:r>
          </a:p>
        </p:txBody>
      </p:sp>
      <p:graphicFrame>
        <p:nvGraphicFramePr>
          <p:cNvPr id="348160" name="Object 16"/>
          <p:cNvGraphicFramePr>
            <a:graphicFrameLocks noChangeAspect="1"/>
          </p:cNvGraphicFramePr>
          <p:nvPr/>
        </p:nvGraphicFramePr>
        <p:xfrm>
          <a:off x="381000" y="1752600"/>
          <a:ext cx="8232775" cy="1616075"/>
        </p:xfrm>
        <a:graphic>
          <a:graphicData uri="http://schemas.openxmlformats.org/presentationml/2006/ole">
            <p:oleObj spid="_x0000_s130064" name="Worksheet" r:id="rId4" imgW="3428959" imgH="662904" progId="Excel.Sheet.8">
              <p:embed/>
            </p:oleObj>
          </a:graphicData>
        </a:graphic>
      </p:graphicFrame>
      <p:sp>
        <p:nvSpPr>
          <p:cNvPr id="321544" name="Rectangle 8"/>
          <p:cNvSpPr>
            <a:spLocks noChangeArrowheads="1"/>
          </p:cNvSpPr>
          <p:nvPr/>
        </p:nvSpPr>
        <p:spPr bwMode="auto">
          <a:xfrm>
            <a:off x="990600" y="3581400"/>
            <a:ext cx="7086600" cy="95091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800" b="1">
                <a:solidFill>
                  <a:srgbClr val="000000"/>
                </a:solidFill>
              </a:rPr>
              <a:t>The journal entry to record the acquisition of INews is . . .</a:t>
            </a:r>
          </a:p>
        </p:txBody>
      </p:sp>
      <p:sp>
        <p:nvSpPr>
          <p:cNvPr id="13006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5D1C2D0F-FABA-4E3C-AE3C-E2DB6EEC55BD}" type="slidenum">
              <a:rPr lang="en-US"/>
              <a:pPr fontAlgn="base">
                <a:spcBef>
                  <a:spcPct val="0"/>
                </a:spcBef>
                <a:spcAft>
                  <a:spcPct val="0"/>
                </a:spcAft>
              </a:pPr>
              <a:t>38</a:t>
            </a:fld>
            <a:endParaRPr lang="en-US"/>
          </a:p>
        </p:txBody>
      </p:sp>
      <p:pic>
        <p:nvPicPr>
          <p:cNvPr id="7" name="Picture 3"/>
          <p:cNvPicPr>
            <a:picLocks noChangeAspect="1" noChangeArrowheads="1"/>
          </p:cNvPicPr>
          <p:nvPr/>
        </p:nvPicPr>
        <p:blipFill>
          <a:blip r:embed="rId5"/>
          <a:srcRect/>
          <a:stretch>
            <a:fillRect/>
          </a:stretch>
        </p:blipFill>
        <p:spPr bwMode="auto">
          <a:xfrm>
            <a:off x="152400" y="4572000"/>
            <a:ext cx="8686800" cy="1989138"/>
          </a:xfrm>
          <a:prstGeom prst="rect">
            <a:avLst/>
          </a:prstGeom>
          <a:noFill/>
          <a:ln w="9525">
            <a:solidFill>
              <a:schemeClr val="tx1"/>
            </a:solid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48160"/>
                                        </p:tgtEl>
                                        <p:attrNameLst>
                                          <p:attrName>style.visibility</p:attrName>
                                        </p:attrNameLst>
                                      </p:cBhvr>
                                      <p:to>
                                        <p:strVal val="visible"/>
                                      </p:to>
                                    </p:set>
                                    <p:animEffect transition="in" filter="dissolve">
                                      <p:cBhvr>
                                        <p:cTn id="7" dur="1000"/>
                                        <p:tgtEl>
                                          <p:spTgt spid="348160"/>
                                        </p:tgtEl>
                                      </p:cBhvr>
                                    </p:animEffect>
                                  </p:childTnLst>
                                </p:cTn>
                              </p:par>
                            </p:childTnLst>
                          </p:cTn>
                        </p:par>
                        <p:par>
                          <p:cTn id="8" fill="hold">
                            <p:stCondLst>
                              <p:cond delay="1000"/>
                            </p:stCondLst>
                            <p:childTnLst>
                              <p:par>
                                <p:cTn id="9" presetID="12" presetClass="entr" presetSubtype="8" fill="hold" grpId="0" nodeType="afterEffect">
                                  <p:stCondLst>
                                    <p:cond delay="1000"/>
                                  </p:stCondLst>
                                  <p:childTnLst>
                                    <p:set>
                                      <p:cBhvr>
                                        <p:cTn id="10" dur="1" fill="hold">
                                          <p:stCondLst>
                                            <p:cond delay="0"/>
                                          </p:stCondLst>
                                        </p:cTn>
                                        <p:tgtEl>
                                          <p:spTgt spid="321544"/>
                                        </p:tgtEl>
                                        <p:attrNameLst>
                                          <p:attrName>style.visibility</p:attrName>
                                        </p:attrNameLst>
                                      </p:cBhvr>
                                      <p:to>
                                        <p:strVal val="visible"/>
                                      </p:to>
                                    </p:set>
                                    <p:animEffect transition="in" filter="slide(fromLeft)">
                                      <p:cBhvr>
                                        <p:cTn id="11" dur="1000"/>
                                        <p:tgtEl>
                                          <p:spTgt spid="321544"/>
                                        </p:tgtEl>
                                      </p:cBhvr>
                                    </p:animEffect>
                                  </p:childTnLst>
                                </p:cTn>
                              </p:par>
                            </p:childTnLst>
                          </p:cTn>
                        </p:par>
                        <p:par>
                          <p:cTn id="12" fill="hold">
                            <p:stCondLst>
                              <p:cond delay="3000"/>
                            </p:stCondLst>
                            <p:childTnLst>
                              <p:par>
                                <p:cTn id="13" presetID="22" presetClass="entr" presetSubtype="8" fill="hold"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05" name="Group 2"/>
          <p:cNvGrpSpPr>
            <a:grpSpLocks/>
          </p:cNvGrpSpPr>
          <p:nvPr/>
        </p:nvGrpSpPr>
        <p:grpSpPr bwMode="auto">
          <a:xfrm>
            <a:off x="228600" y="2565400"/>
            <a:ext cx="8540750" cy="2159000"/>
            <a:chOff x="215" y="1616"/>
            <a:chExt cx="5380" cy="1360"/>
          </a:xfrm>
        </p:grpSpPr>
        <p:sp>
          <p:nvSpPr>
            <p:cNvPr id="256003" name="AutoShape 3"/>
            <p:cNvSpPr>
              <a:spLocks noChangeArrowheads="1"/>
            </p:cNvSpPr>
            <p:nvPr/>
          </p:nvSpPr>
          <p:spPr bwMode="auto">
            <a:xfrm>
              <a:off x="215" y="2032"/>
              <a:ext cx="2404" cy="944"/>
            </a:xfrm>
            <a:prstGeom prst="roundRect">
              <a:avLst>
                <a:gd name="adj" fmla="val 12495"/>
              </a:avLst>
            </a:prstGeom>
            <a:solidFill>
              <a:srgbClr val="FCFEB9"/>
            </a:solidFill>
            <a:ln w="12700">
              <a:solidFill>
                <a:srgbClr val="000000"/>
              </a:solidFill>
              <a:round/>
              <a:headEnd/>
              <a:tailEnd/>
            </a:ln>
            <a:effectLst>
              <a:outerShdw dist="107763" dir="2700000" algn="ctr" rotWithShape="0">
                <a:srgbClr val="5F5F5F"/>
              </a:outerShdw>
            </a:effectLst>
          </p:spPr>
          <p:txBody>
            <a:bodyPr wrap="none" lIns="90488" tIns="44450" rIns="90488" bIns="44450" anchor="ctr"/>
            <a:lstStyle/>
            <a:p>
              <a:pPr algn="ctr" fontAlgn="auto">
                <a:lnSpc>
                  <a:spcPct val="90000"/>
                </a:lnSpc>
                <a:spcBef>
                  <a:spcPts val="0"/>
                </a:spcBef>
                <a:spcAft>
                  <a:spcPts val="0"/>
                </a:spcAft>
                <a:defRPr/>
              </a:pPr>
              <a:r>
                <a:rPr lang="en-US" sz="2600" b="1" dirty="0">
                  <a:latin typeface="+mn-lt"/>
                </a:rPr>
                <a:t>Not amortized.</a:t>
              </a:r>
            </a:p>
          </p:txBody>
        </p:sp>
        <p:sp>
          <p:nvSpPr>
            <p:cNvPr id="256004" name="AutoShape 4"/>
            <p:cNvSpPr>
              <a:spLocks noChangeArrowheads="1"/>
            </p:cNvSpPr>
            <p:nvPr/>
          </p:nvSpPr>
          <p:spPr bwMode="auto">
            <a:xfrm>
              <a:off x="3191" y="2032"/>
              <a:ext cx="2404" cy="944"/>
            </a:xfrm>
            <a:prstGeom prst="roundRect">
              <a:avLst>
                <a:gd name="adj" fmla="val 12495"/>
              </a:avLst>
            </a:prstGeom>
            <a:solidFill>
              <a:srgbClr val="FCFEB9"/>
            </a:solidFill>
            <a:ln w="12700">
              <a:solidFill>
                <a:srgbClr val="000000"/>
              </a:solidFill>
              <a:round/>
              <a:headEnd/>
              <a:tailEnd/>
            </a:ln>
            <a:effectLst>
              <a:outerShdw dist="107763" dir="2700000" algn="ctr" rotWithShape="0">
                <a:srgbClr val="5F5F5F"/>
              </a:outerShdw>
            </a:effectLst>
          </p:spPr>
          <p:txBody>
            <a:bodyPr wrap="none" lIns="90488" tIns="44450" rIns="90488" bIns="44450" anchor="ctr"/>
            <a:lstStyle/>
            <a:p>
              <a:pPr algn="ctr" fontAlgn="auto">
                <a:lnSpc>
                  <a:spcPct val="90000"/>
                </a:lnSpc>
                <a:spcBef>
                  <a:spcPts val="0"/>
                </a:spcBef>
                <a:spcAft>
                  <a:spcPts val="0"/>
                </a:spcAft>
                <a:defRPr/>
              </a:pPr>
              <a:r>
                <a:rPr lang="en-US" sz="2600" b="1" dirty="0">
                  <a:latin typeface="+mn-lt"/>
                </a:rPr>
                <a:t>Subject to assessment</a:t>
              </a:r>
              <a:br>
                <a:rPr lang="en-US" sz="2600" b="1" dirty="0">
                  <a:latin typeface="+mn-lt"/>
                </a:rPr>
              </a:br>
              <a:r>
                <a:rPr lang="en-US" sz="2600" b="1" dirty="0">
                  <a:latin typeface="+mn-lt"/>
                </a:rPr>
                <a:t> for impairment of</a:t>
              </a:r>
              <a:br>
                <a:rPr lang="en-US" sz="2600" b="1" dirty="0">
                  <a:latin typeface="+mn-lt"/>
                </a:rPr>
              </a:br>
              <a:r>
                <a:rPr lang="en-US" sz="2600" b="1" dirty="0">
                  <a:latin typeface="+mn-lt"/>
                </a:rPr>
                <a:t>value and may be</a:t>
              </a:r>
              <a:br>
                <a:rPr lang="en-US" sz="2600" b="1" dirty="0">
                  <a:latin typeface="+mn-lt"/>
                </a:rPr>
              </a:br>
              <a:r>
                <a:rPr lang="en-US" sz="2600" b="1" dirty="0">
                  <a:latin typeface="+mn-lt"/>
                </a:rPr>
                <a:t>written down.</a:t>
              </a:r>
            </a:p>
          </p:txBody>
        </p:sp>
        <p:grpSp>
          <p:nvGrpSpPr>
            <p:cNvPr id="175112" name="Group 5"/>
            <p:cNvGrpSpPr>
              <a:grpSpLocks/>
            </p:cNvGrpSpPr>
            <p:nvPr/>
          </p:nvGrpSpPr>
          <p:grpSpPr bwMode="auto">
            <a:xfrm>
              <a:off x="1427" y="1616"/>
              <a:ext cx="2976" cy="416"/>
              <a:chOff x="1420" y="1616"/>
              <a:chExt cx="2976" cy="416"/>
            </a:xfrm>
          </p:grpSpPr>
          <p:cxnSp>
            <p:nvCxnSpPr>
              <p:cNvPr id="175113" name="AutoShape 6"/>
              <p:cNvCxnSpPr>
                <a:cxnSpLocks noChangeShapeType="1"/>
                <a:endCxn id="256003" idx="0"/>
              </p:cNvCxnSpPr>
              <p:nvPr/>
            </p:nvCxnSpPr>
            <p:spPr bwMode="auto">
              <a:xfrm rot="5400000">
                <a:off x="1956" y="1080"/>
                <a:ext cx="416" cy="1488"/>
              </a:xfrm>
              <a:prstGeom prst="bentConnector3">
                <a:avLst>
                  <a:gd name="adj1" fmla="val 50000"/>
                </a:avLst>
              </a:prstGeom>
              <a:noFill/>
              <a:ln w="38100">
                <a:solidFill>
                  <a:schemeClr val="tx1"/>
                </a:solidFill>
                <a:miter lim="800000"/>
                <a:headEnd/>
                <a:tailEnd type="triangle" w="med" len="med"/>
              </a:ln>
            </p:spPr>
          </p:cxnSp>
          <p:cxnSp>
            <p:nvCxnSpPr>
              <p:cNvPr id="175114" name="AutoShape 7"/>
              <p:cNvCxnSpPr>
                <a:cxnSpLocks noChangeShapeType="1"/>
                <a:endCxn id="256004" idx="0"/>
              </p:cNvCxnSpPr>
              <p:nvPr/>
            </p:nvCxnSpPr>
            <p:spPr bwMode="auto">
              <a:xfrm rot="16200000" flipH="1">
                <a:off x="3444" y="1080"/>
                <a:ext cx="416" cy="1488"/>
              </a:xfrm>
              <a:prstGeom prst="bentConnector3">
                <a:avLst>
                  <a:gd name="adj1" fmla="val 50000"/>
                </a:avLst>
              </a:prstGeom>
              <a:noFill/>
              <a:ln w="38100">
                <a:solidFill>
                  <a:schemeClr val="tx1"/>
                </a:solidFill>
                <a:miter lim="800000"/>
                <a:headEnd/>
                <a:tailEnd type="triangle" w="med" len="med"/>
              </a:ln>
            </p:spPr>
          </p:cxnSp>
        </p:grpSp>
      </p:grpSp>
      <p:sp>
        <p:nvSpPr>
          <p:cNvPr id="175106" name="Rectangle 8"/>
          <p:cNvSpPr>
            <a:spLocks noChangeArrowheads="1"/>
          </p:cNvSpPr>
          <p:nvPr/>
        </p:nvSpPr>
        <p:spPr bwMode="auto">
          <a:xfrm>
            <a:off x="1933575" y="1701800"/>
            <a:ext cx="5130800" cy="863600"/>
          </a:xfrm>
          <a:prstGeom prst="rect">
            <a:avLst/>
          </a:prstGeom>
          <a:solidFill>
            <a:srgbClr val="DDDDDD"/>
          </a:solidFill>
          <a:ln w="50799">
            <a:solidFill>
              <a:srgbClr val="B50069"/>
            </a:solidFill>
            <a:miter lim="800000"/>
            <a:headEnd/>
            <a:tailEnd/>
          </a:ln>
        </p:spPr>
        <p:txBody>
          <a:bodyPr wrap="none" lIns="90488" tIns="44450" rIns="90488" bIns="44450" anchor="ctr"/>
          <a:lstStyle/>
          <a:p>
            <a:pPr algn="ctr" eaLnBrk="0" hangingPunct="0"/>
            <a:r>
              <a:rPr lang="en-US" sz="5400">
                <a:solidFill>
                  <a:srgbClr val="00279F"/>
                </a:solidFill>
              </a:rPr>
              <a:t>Goodwill</a:t>
            </a:r>
          </a:p>
        </p:txBody>
      </p:sp>
      <p:pic>
        <p:nvPicPr>
          <p:cNvPr id="256009" name="Picture 9" descr="C:\Documents and Settings\default\Application Data\Microsoft\Media Catalog\DOUBLEUP.WMF"/>
          <p:cNvPicPr>
            <a:picLocks noChangeAspect="1" noChangeArrowheads="1"/>
          </p:cNvPicPr>
          <p:nvPr/>
        </p:nvPicPr>
        <p:blipFill>
          <a:blip r:embed="rId3"/>
          <a:srcRect b="58490"/>
          <a:stretch>
            <a:fillRect/>
          </a:stretch>
        </p:blipFill>
        <p:spPr bwMode="auto">
          <a:xfrm>
            <a:off x="2478088" y="4800600"/>
            <a:ext cx="3810000" cy="1676400"/>
          </a:xfrm>
          <a:prstGeom prst="rect">
            <a:avLst/>
          </a:prstGeom>
          <a:noFill/>
          <a:ln w="9525">
            <a:noFill/>
            <a:miter lim="800000"/>
            <a:headEnd/>
            <a:tailEnd/>
          </a:ln>
        </p:spPr>
      </p:pic>
      <p:sp>
        <p:nvSpPr>
          <p:cNvPr id="46085" name="Rectangle 10"/>
          <p:cNvSpPr>
            <a:spLocks noGrp="1" noChangeArrowheads="1"/>
          </p:cNvSpPr>
          <p:nvPr>
            <p:ph type="title"/>
          </p:nvPr>
        </p:nvSpPr>
        <p:spPr/>
        <p:txBody>
          <a:bodyPr/>
          <a:lstStyle/>
          <a:p>
            <a:pPr fontAlgn="auto">
              <a:spcAft>
                <a:spcPts val="0"/>
              </a:spcAft>
              <a:defRPr/>
            </a:pPr>
            <a:r>
              <a:rPr lang="en-US" dirty="0" smtClean="0"/>
              <a:t>Recording a Merger</a:t>
            </a:r>
          </a:p>
        </p:txBody>
      </p:sp>
      <p:sp>
        <p:nvSpPr>
          <p:cNvPr id="17510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25811161-F068-40D5-8FBD-17A7017A8389}" type="slidenum">
              <a:rPr lang="en-US"/>
              <a:pPr fontAlgn="base">
                <a:spcBef>
                  <a:spcPct val="0"/>
                </a:spcBef>
                <a:spcAft>
                  <a:spcPct val="0"/>
                </a:spcAft>
              </a:pPr>
              <a:t>39</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56009"/>
                                        </p:tgtEl>
                                        <p:attrNameLst>
                                          <p:attrName>style.visibility</p:attrName>
                                        </p:attrNameLst>
                                      </p:cBhvr>
                                      <p:to>
                                        <p:strVal val="visible"/>
                                      </p:to>
                                    </p:set>
                                    <p:animEffect transition="in" filter="slide(fromBottom)">
                                      <p:cBhvr>
                                        <p:cTn id="7" dur="1000"/>
                                        <p:tgtEl>
                                          <p:spTgt spid="256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14400" y="1676400"/>
            <a:ext cx="7467600" cy="830263"/>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algn="ctr" eaLnBrk="0" fontAlgn="auto" hangingPunct="0">
              <a:spcBef>
                <a:spcPct val="50000"/>
              </a:spcBef>
              <a:spcAft>
                <a:spcPts val="0"/>
              </a:spcAft>
              <a:defRPr/>
            </a:pPr>
            <a:r>
              <a:rPr lang="en-US" sz="2400" dirty="0">
                <a:latin typeface="+mn-lt"/>
              </a:rPr>
              <a:t>Investments made with the intent of exerting </a:t>
            </a:r>
            <a:r>
              <a:rPr lang="en-US" sz="2400" dirty="0">
                <a:solidFill>
                  <a:srgbClr val="FF0000"/>
                </a:solidFill>
                <a:latin typeface="+mn-lt"/>
              </a:rPr>
              <a:t>significant influence</a:t>
            </a:r>
            <a:r>
              <a:rPr lang="en-US" sz="2400" dirty="0">
                <a:latin typeface="+mn-lt"/>
              </a:rPr>
              <a:t> over another corporation.</a:t>
            </a:r>
          </a:p>
        </p:txBody>
      </p:sp>
      <p:grpSp>
        <p:nvGrpSpPr>
          <p:cNvPr id="2" name="Group 10"/>
          <p:cNvGrpSpPr>
            <a:grpSpLocks/>
          </p:cNvGrpSpPr>
          <p:nvPr/>
        </p:nvGrpSpPr>
        <p:grpSpPr bwMode="auto">
          <a:xfrm>
            <a:off x="685800" y="2590800"/>
            <a:ext cx="3124200" cy="3343275"/>
            <a:chOff x="432" y="1632"/>
            <a:chExt cx="1968" cy="2106"/>
          </a:xfrm>
        </p:grpSpPr>
        <p:sp>
          <p:nvSpPr>
            <p:cNvPr id="226308" name="Text Box 4"/>
            <p:cNvSpPr txBox="1">
              <a:spLocks noChangeArrowheads="1"/>
            </p:cNvSpPr>
            <p:nvPr/>
          </p:nvSpPr>
          <p:spPr bwMode="auto">
            <a:xfrm>
              <a:off x="432" y="2064"/>
              <a:ext cx="1968" cy="1674"/>
            </a:xfrm>
            <a:prstGeom prst="rect">
              <a:avLst/>
            </a:prstGeom>
            <a:solidFill>
              <a:srgbClr val="CCECFF"/>
            </a:solidFill>
            <a:ln w="9525">
              <a:solidFill>
                <a:schemeClr val="tx1"/>
              </a:solidFill>
              <a:miter lim="800000"/>
              <a:headEnd/>
              <a:tailEnd/>
            </a:ln>
            <a:effectLst>
              <a:outerShdw dist="89803" dir="2700000" algn="ctr" rotWithShape="0">
                <a:schemeClr val="tx1"/>
              </a:outerShdw>
            </a:effectLst>
          </p:spPr>
          <p:txBody>
            <a:bodyPr>
              <a:spAutoFit/>
            </a:bodyPr>
            <a:lstStyle/>
            <a:p>
              <a:pPr algn="ctr" eaLnBrk="0" fontAlgn="auto" hangingPunct="0">
                <a:spcBef>
                  <a:spcPct val="50000"/>
                </a:spcBef>
                <a:spcAft>
                  <a:spcPts val="0"/>
                </a:spcAft>
                <a:defRPr/>
              </a:pPr>
              <a:r>
                <a:rPr lang="en-US" sz="2400" dirty="0">
                  <a:latin typeface="+mn-lt"/>
                </a:rPr>
                <a:t>The ability of the investing company to have an important </a:t>
              </a:r>
              <a:r>
                <a:rPr lang="en-US" sz="2400" dirty="0">
                  <a:solidFill>
                    <a:schemeClr val="tx2"/>
                  </a:solidFill>
                  <a:latin typeface="+mn-lt"/>
                </a:rPr>
                <a:t>impact</a:t>
              </a:r>
              <a:r>
                <a:rPr lang="en-US" sz="2400" dirty="0">
                  <a:latin typeface="+mn-lt"/>
                </a:rPr>
                <a:t> on the operating and financial policies of another company.</a:t>
              </a:r>
            </a:p>
          </p:txBody>
        </p:sp>
        <p:sp>
          <p:nvSpPr>
            <p:cNvPr id="17415" name="Line 5"/>
            <p:cNvSpPr>
              <a:spLocks noChangeShapeType="1"/>
            </p:cNvSpPr>
            <p:nvPr/>
          </p:nvSpPr>
          <p:spPr bwMode="auto">
            <a:xfrm flipH="1">
              <a:off x="1344" y="1632"/>
              <a:ext cx="240" cy="432"/>
            </a:xfrm>
            <a:prstGeom prst="line">
              <a:avLst/>
            </a:prstGeom>
            <a:noFill/>
            <a:ln w="57150">
              <a:solidFill>
                <a:srgbClr val="FF3300"/>
              </a:solidFill>
              <a:round/>
              <a:headEnd/>
              <a:tailEnd type="triangle" w="med" len="med"/>
            </a:ln>
          </p:spPr>
          <p:txBody>
            <a:bodyPr/>
            <a:lstStyle/>
            <a:p>
              <a:endParaRPr lang="en-US"/>
            </a:p>
          </p:txBody>
        </p:sp>
      </p:grpSp>
      <p:sp>
        <p:nvSpPr>
          <p:cNvPr id="226310" name="Oval 6"/>
          <p:cNvSpPr>
            <a:spLocks noChangeArrowheads="1"/>
          </p:cNvSpPr>
          <p:nvPr/>
        </p:nvSpPr>
        <p:spPr bwMode="auto">
          <a:xfrm>
            <a:off x="4572000" y="3276600"/>
            <a:ext cx="3733800" cy="2438400"/>
          </a:xfrm>
          <a:prstGeom prst="ellipse">
            <a:avLst/>
          </a:prstGeom>
          <a:solidFill>
            <a:srgbClr val="996633"/>
          </a:solidFill>
          <a:ln w="9525">
            <a:solidFill>
              <a:srgbClr val="996633"/>
            </a:solidFill>
            <a:round/>
            <a:headEnd/>
            <a:tailEnd/>
          </a:ln>
          <a:effectLst>
            <a:outerShdw dist="89803" dir="2700000" algn="ctr" rotWithShape="0">
              <a:schemeClr val="tx1"/>
            </a:outerShdw>
          </a:effectLst>
        </p:spPr>
        <p:txBody>
          <a:bodyPr wrap="none" anchor="ctr"/>
          <a:lstStyle/>
          <a:p>
            <a:pPr algn="ctr" eaLnBrk="0" fontAlgn="auto" hangingPunct="0">
              <a:lnSpc>
                <a:spcPct val="95000"/>
              </a:lnSpc>
              <a:spcBef>
                <a:spcPct val="50000"/>
              </a:spcBef>
              <a:spcAft>
                <a:spcPts val="0"/>
              </a:spcAft>
              <a:defRPr/>
            </a:pPr>
            <a:r>
              <a:rPr lang="en-US" sz="2400" b="1" dirty="0">
                <a:solidFill>
                  <a:srgbClr val="FFFFFF"/>
                </a:solidFill>
                <a:latin typeface="+mn-lt"/>
              </a:rPr>
              <a:t>Significant</a:t>
            </a:r>
            <a:br>
              <a:rPr lang="en-US" sz="2400" b="1" dirty="0">
                <a:solidFill>
                  <a:srgbClr val="FFFFFF"/>
                </a:solidFill>
                <a:latin typeface="+mn-lt"/>
              </a:rPr>
            </a:br>
            <a:r>
              <a:rPr lang="en-US" sz="2400" b="1" dirty="0">
                <a:solidFill>
                  <a:srgbClr val="FFFFFF"/>
                </a:solidFill>
                <a:latin typeface="+mn-lt"/>
              </a:rPr>
              <a:t>Influence</a:t>
            </a:r>
          </a:p>
          <a:p>
            <a:pPr algn="ctr" eaLnBrk="0" fontAlgn="auto" hangingPunct="0">
              <a:lnSpc>
                <a:spcPct val="95000"/>
              </a:lnSpc>
              <a:spcBef>
                <a:spcPct val="50000"/>
              </a:spcBef>
              <a:spcAft>
                <a:spcPts val="0"/>
              </a:spcAft>
              <a:defRPr/>
            </a:pPr>
            <a:r>
              <a:rPr lang="en-US" sz="2400" b="1" dirty="0">
                <a:solidFill>
                  <a:srgbClr val="FFFFFF"/>
                </a:solidFill>
                <a:latin typeface="+mn-lt"/>
              </a:rPr>
              <a:t> </a:t>
            </a:r>
            <a:r>
              <a:rPr lang="en-US" sz="2400" b="1" dirty="0">
                <a:solidFill>
                  <a:srgbClr val="CCFFCC"/>
                </a:solidFill>
                <a:latin typeface="+mn-lt"/>
              </a:rPr>
              <a:t>20% - 50%</a:t>
            </a:r>
            <a:br>
              <a:rPr lang="en-US" sz="2400" b="1" dirty="0">
                <a:solidFill>
                  <a:srgbClr val="CCFFCC"/>
                </a:solidFill>
                <a:latin typeface="+mn-lt"/>
              </a:rPr>
            </a:br>
            <a:r>
              <a:rPr lang="en-US" sz="2400" b="1" dirty="0">
                <a:solidFill>
                  <a:srgbClr val="CCFFCC"/>
                </a:solidFill>
                <a:latin typeface="+mn-lt"/>
              </a:rPr>
              <a:t>outstanding shares</a:t>
            </a:r>
          </a:p>
        </p:txBody>
      </p:sp>
      <p:sp>
        <p:nvSpPr>
          <p:cNvPr id="32773" name="Rectangle 9"/>
          <p:cNvSpPr>
            <a:spLocks noGrp="1" noChangeArrowheads="1"/>
          </p:cNvSpPr>
          <p:nvPr>
            <p:ph type="title"/>
          </p:nvPr>
        </p:nvSpPr>
        <p:spPr/>
        <p:txBody>
          <a:bodyPr/>
          <a:lstStyle/>
          <a:p>
            <a:pPr fontAlgn="auto">
              <a:spcAft>
                <a:spcPts val="0"/>
              </a:spcAft>
              <a:defRPr/>
            </a:pPr>
            <a:r>
              <a:rPr lang="en-US" dirty="0" smtClean="0"/>
              <a:t>Investments in Stock for Significant Influence</a:t>
            </a:r>
          </a:p>
        </p:txBody>
      </p:sp>
      <p:sp>
        <p:nvSpPr>
          <p:cNvPr id="1741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798D6D82-FF28-4D64-B056-AA5F10A689E5}" type="slidenum">
              <a:rPr lang="en-US"/>
              <a:pPr fontAlgn="base">
                <a:spcBef>
                  <a:spcPct val="0"/>
                </a:spcBef>
                <a:spcAft>
                  <a:spcPct val="0"/>
                </a:spcAft>
              </a:pPr>
              <a:t>4</a:t>
            </a:fld>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26310"/>
                                        </p:tgtEl>
                                        <p:attrNameLst>
                                          <p:attrName>style.visibility</p:attrName>
                                        </p:attrNameLst>
                                      </p:cBhvr>
                                      <p:to>
                                        <p:strVal val="visible"/>
                                      </p:to>
                                    </p:set>
                                    <p:anim calcmode="lin" valueType="num">
                                      <p:cBhvr additive="base">
                                        <p:cTn id="11" dur="1000" fill="hold"/>
                                        <p:tgtEl>
                                          <p:spTgt spid="226310"/>
                                        </p:tgtEl>
                                        <p:attrNameLst>
                                          <p:attrName>ppt_x</p:attrName>
                                        </p:attrNameLst>
                                      </p:cBhvr>
                                      <p:tavLst>
                                        <p:tav tm="0">
                                          <p:val>
                                            <p:strVal val="1+#ppt_w/2"/>
                                          </p:val>
                                        </p:tav>
                                        <p:tav tm="100000">
                                          <p:val>
                                            <p:strVal val="#ppt_x"/>
                                          </p:val>
                                        </p:tav>
                                      </p:tavLst>
                                    </p:anim>
                                    <p:anim calcmode="lin" valueType="num">
                                      <p:cBhvr additive="base">
                                        <p:cTn id="12" dur="1000" fill="hold"/>
                                        <p:tgtEl>
                                          <p:spTgt spid="2263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0"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Reporting for Combined Companies</a:t>
            </a:r>
            <a:endParaRPr lang="en-US" dirty="0"/>
          </a:p>
        </p:txBody>
      </p:sp>
      <p:sp>
        <p:nvSpPr>
          <p:cNvPr id="3" name="Rectangle 2"/>
          <p:cNvSpPr/>
          <p:nvPr/>
        </p:nvSpPr>
        <p:spPr>
          <a:xfrm>
            <a:off x="412750" y="1981200"/>
            <a:ext cx="3749675" cy="10969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The acquired company is merged into acquiring company.</a:t>
            </a:r>
            <a:endParaRPr lang="en-US" sz="2000" dirty="0">
              <a:solidFill>
                <a:schemeClr val="tx1"/>
              </a:solidFill>
            </a:endParaRPr>
          </a:p>
        </p:txBody>
      </p:sp>
      <p:sp>
        <p:nvSpPr>
          <p:cNvPr id="4" name="Rectangle 3"/>
          <p:cNvSpPr/>
          <p:nvPr/>
        </p:nvSpPr>
        <p:spPr>
          <a:xfrm>
            <a:off x="4949825" y="1981200"/>
            <a:ext cx="3749675" cy="10969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The acquired and acquiring companies continue separate legal existences.</a:t>
            </a:r>
            <a:endParaRPr lang="en-US" sz="2000" dirty="0">
              <a:solidFill>
                <a:schemeClr val="tx1"/>
              </a:solidFill>
            </a:endParaRPr>
          </a:p>
        </p:txBody>
      </p:sp>
      <p:sp>
        <p:nvSpPr>
          <p:cNvPr id="5" name="Rectangle 4"/>
          <p:cNvSpPr/>
          <p:nvPr/>
        </p:nvSpPr>
        <p:spPr>
          <a:xfrm>
            <a:off x="412750" y="3810000"/>
            <a:ext cx="3749675" cy="16462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The acquiring company will treat the acquired assets and liabilities in the same manner as if they had been acquired individually</a:t>
            </a:r>
            <a:endParaRPr lang="en-US" sz="2000" dirty="0"/>
          </a:p>
        </p:txBody>
      </p:sp>
      <p:sp>
        <p:nvSpPr>
          <p:cNvPr id="6" name="Rectangle 5"/>
          <p:cNvSpPr/>
          <p:nvPr/>
        </p:nvSpPr>
        <p:spPr>
          <a:xfrm>
            <a:off x="4949825" y="3810000"/>
            <a:ext cx="3749675" cy="16462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Consolidated financial statements are prepared which look the same as if the companies had been combined into one in a merger.</a:t>
            </a:r>
            <a:endParaRPr lang="en-US" sz="2000" dirty="0"/>
          </a:p>
        </p:txBody>
      </p:sp>
      <p:cxnSp>
        <p:nvCxnSpPr>
          <p:cNvPr id="8" name="Straight Arrow Connector 7"/>
          <p:cNvCxnSpPr>
            <a:stCxn id="4" idx="2"/>
            <a:endCxn id="6" idx="0"/>
          </p:cNvCxnSpPr>
          <p:nvPr/>
        </p:nvCxnSpPr>
        <p:spPr>
          <a:xfrm>
            <a:off x="6824663" y="3078163"/>
            <a:ext cx="0" cy="731837"/>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2"/>
            <a:endCxn id="5" idx="0"/>
          </p:cNvCxnSpPr>
          <p:nvPr/>
        </p:nvCxnSpPr>
        <p:spPr>
          <a:xfrm>
            <a:off x="2287588" y="3078163"/>
            <a:ext cx="0" cy="731837"/>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pic>
        <p:nvPicPr>
          <p:cNvPr id="177160" name="Picture 2" descr="View details"/>
          <p:cNvPicPr>
            <a:picLocks noChangeArrowheads="1"/>
          </p:cNvPicPr>
          <p:nvPr/>
        </p:nvPicPr>
        <p:blipFill>
          <a:blip r:embed="rId3"/>
          <a:srcRect/>
          <a:stretch>
            <a:fillRect/>
          </a:stretch>
        </p:blipFill>
        <p:spPr bwMode="auto">
          <a:xfrm>
            <a:off x="3581400" y="5608638"/>
            <a:ext cx="1828800" cy="1096962"/>
          </a:xfrm>
          <a:prstGeom prst="rect">
            <a:avLst/>
          </a:prstGeom>
          <a:noFill/>
          <a:ln w="9525">
            <a:noFill/>
            <a:miter lim="800000"/>
            <a:headEnd/>
            <a:tailEnd/>
          </a:ln>
        </p:spPr>
      </p:pic>
      <p:sp>
        <p:nvSpPr>
          <p:cNvPr id="17716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5058703F-0B4C-45E1-B611-D47D146FA0A5}" type="slidenum">
              <a:rPr lang="en-US"/>
              <a:pPr fontAlgn="base">
                <a:spcBef>
                  <a:spcPct val="0"/>
                </a:spcBef>
                <a:spcAft>
                  <a:spcPct val="0"/>
                </a:spcAft>
              </a:pPr>
              <a:t>40</a:t>
            </a:fld>
            <a:endParaRPr lang="en-US"/>
          </a:p>
        </p:txBody>
      </p:sp>
    </p:spTree>
  </p:cSld>
  <p:clrMapOvr>
    <a:masterClrMapping/>
  </p:clrMapOvr>
  <p:transition spd="med">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17920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80C188EB-D110-4BCE-8CD0-A93CFAB87DDC}" type="slidenum">
              <a:rPr lang="en-US"/>
              <a:pPr fontAlgn="base">
                <a:spcBef>
                  <a:spcPct val="0"/>
                </a:spcBef>
                <a:spcAft>
                  <a:spcPct val="0"/>
                </a:spcAft>
              </a:pPr>
              <a:t>41</a:t>
            </a:fld>
            <a:endParaRPr lang="en-US"/>
          </a:p>
        </p:txBody>
      </p:sp>
      <p:sp>
        <p:nvSpPr>
          <p:cNvPr id="6" name="Title 5"/>
          <p:cNvSpPr>
            <a:spLocks noGrp="1"/>
          </p:cNvSpPr>
          <p:nvPr>
            <p:ph type="title"/>
          </p:nvPr>
        </p:nvSpPr>
        <p:spPr/>
        <p:txBody>
          <a:bodyPr/>
          <a:lstStyle/>
          <a:p>
            <a:pPr fontAlgn="auto">
              <a:spcAft>
                <a:spcPts val="0"/>
              </a:spcAft>
              <a:defRPr/>
            </a:pPr>
            <a:r>
              <a:rPr lang="en-US" dirty="0" smtClean="0"/>
              <a:t>End of appendix E</a:t>
            </a:r>
            <a:endParaRPr lang="en-US"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914400" y="1676400"/>
            <a:ext cx="7467600" cy="830263"/>
          </a:xfrm>
          <a:prstGeom prst="rect">
            <a:avLst/>
          </a:prstGeom>
          <a:solidFill>
            <a:schemeClr val="accent4">
              <a:lumMod val="20000"/>
              <a:lumOff val="80000"/>
            </a:schemeClr>
          </a:solidFill>
          <a:ln w="28575">
            <a:solidFill>
              <a:schemeClr val="tx1"/>
            </a:solidFill>
            <a:miter lim="800000"/>
            <a:headEnd/>
            <a:tailEnd/>
          </a:ln>
        </p:spPr>
        <p:txBody>
          <a:bodyPr>
            <a:spAutoFit/>
          </a:bodyPr>
          <a:lstStyle/>
          <a:p>
            <a:pPr algn="ctr" eaLnBrk="0" fontAlgn="auto" hangingPunct="0">
              <a:spcBef>
                <a:spcPct val="50000"/>
              </a:spcBef>
              <a:spcAft>
                <a:spcPts val="0"/>
              </a:spcAft>
              <a:defRPr/>
            </a:pPr>
            <a:r>
              <a:rPr lang="en-US" sz="2400" dirty="0">
                <a:latin typeface="+mn-lt"/>
              </a:rPr>
              <a:t>Investments made with the intent to exert</a:t>
            </a:r>
            <a:br>
              <a:rPr lang="en-US" sz="2400" dirty="0">
                <a:latin typeface="+mn-lt"/>
              </a:rPr>
            </a:br>
            <a:r>
              <a:rPr lang="en-US" sz="2400" dirty="0">
                <a:solidFill>
                  <a:schemeClr val="tx2"/>
                </a:solidFill>
                <a:latin typeface="+mn-lt"/>
              </a:rPr>
              <a:t>control</a:t>
            </a:r>
            <a:r>
              <a:rPr lang="en-US" sz="2400" dirty="0">
                <a:solidFill>
                  <a:srgbClr val="FF0000"/>
                </a:solidFill>
                <a:latin typeface="+mn-lt"/>
              </a:rPr>
              <a:t> </a:t>
            </a:r>
            <a:r>
              <a:rPr lang="en-US" sz="2400" dirty="0">
                <a:latin typeface="+mn-lt"/>
              </a:rPr>
              <a:t>over another corporation.</a:t>
            </a:r>
          </a:p>
        </p:txBody>
      </p:sp>
      <p:sp>
        <p:nvSpPr>
          <p:cNvPr id="227331" name="Oval 3"/>
          <p:cNvSpPr>
            <a:spLocks noChangeArrowheads="1"/>
          </p:cNvSpPr>
          <p:nvPr/>
        </p:nvSpPr>
        <p:spPr bwMode="auto">
          <a:xfrm>
            <a:off x="4572000" y="3276600"/>
            <a:ext cx="3733800" cy="2438400"/>
          </a:xfrm>
          <a:prstGeom prst="ellipse">
            <a:avLst/>
          </a:prstGeom>
          <a:solidFill>
            <a:srgbClr val="996633"/>
          </a:solidFill>
          <a:ln w="9525">
            <a:solidFill>
              <a:srgbClr val="996633"/>
            </a:solidFill>
            <a:round/>
            <a:headEnd/>
            <a:tailEnd/>
          </a:ln>
          <a:effectLst>
            <a:outerShdw dist="89803" dir="2700000" algn="ctr" rotWithShape="0">
              <a:schemeClr val="tx1"/>
            </a:outerShdw>
          </a:effectLst>
        </p:spPr>
        <p:txBody>
          <a:bodyPr wrap="none" anchor="ctr"/>
          <a:lstStyle/>
          <a:p>
            <a:pPr algn="ctr" eaLnBrk="0" fontAlgn="auto" hangingPunct="0">
              <a:spcBef>
                <a:spcPts val="0"/>
              </a:spcBef>
              <a:spcAft>
                <a:spcPts val="0"/>
              </a:spcAft>
              <a:defRPr/>
            </a:pPr>
            <a:r>
              <a:rPr lang="en-US" sz="2400" b="1" dirty="0">
                <a:solidFill>
                  <a:srgbClr val="FFFFFF"/>
                </a:solidFill>
                <a:latin typeface="+mn-lt"/>
              </a:rPr>
              <a:t>Control</a:t>
            </a:r>
          </a:p>
          <a:p>
            <a:pPr algn="ctr" eaLnBrk="0" fontAlgn="auto" hangingPunct="0">
              <a:spcBef>
                <a:spcPts val="0"/>
              </a:spcBef>
              <a:spcAft>
                <a:spcPts val="0"/>
              </a:spcAft>
              <a:defRPr/>
            </a:pPr>
            <a:endParaRPr lang="en-US" sz="2400" b="1" dirty="0">
              <a:solidFill>
                <a:srgbClr val="FFFFFF"/>
              </a:solidFill>
              <a:latin typeface="+mn-lt"/>
            </a:endParaRPr>
          </a:p>
          <a:p>
            <a:pPr algn="ctr" eaLnBrk="0" fontAlgn="auto" hangingPunct="0">
              <a:spcBef>
                <a:spcPts val="0"/>
              </a:spcBef>
              <a:spcAft>
                <a:spcPts val="0"/>
              </a:spcAft>
              <a:defRPr/>
            </a:pPr>
            <a:r>
              <a:rPr lang="en-US" sz="2400" b="1" dirty="0">
                <a:solidFill>
                  <a:srgbClr val="CCFFCC"/>
                </a:solidFill>
                <a:latin typeface="+mn-lt"/>
              </a:rPr>
              <a:t>&gt;50%</a:t>
            </a:r>
            <a:br>
              <a:rPr lang="en-US" sz="2400" b="1" dirty="0">
                <a:solidFill>
                  <a:srgbClr val="CCFFCC"/>
                </a:solidFill>
                <a:latin typeface="+mn-lt"/>
              </a:rPr>
            </a:br>
            <a:r>
              <a:rPr lang="en-US" sz="2400" b="1" dirty="0">
                <a:solidFill>
                  <a:srgbClr val="CCFFCC"/>
                </a:solidFill>
                <a:latin typeface="+mn-lt"/>
              </a:rPr>
              <a:t>outstanding shares</a:t>
            </a:r>
          </a:p>
          <a:p>
            <a:pPr algn="ctr" eaLnBrk="0" fontAlgn="auto" hangingPunct="0">
              <a:spcBef>
                <a:spcPts val="0"/>
              </a:spcBef>
              <a:spcAft>
                <a:spcPts val="0"/>
              </a:spcAft>
              <a:defRPr/>
            </a:pPr>
            <a:endParaRPr lang="en-US" sz="2400" b="1" dirty="0">
              <a:solidFill>
                <a:srgbClr val="CCFFCC"/>
              </a:solidFill>
              <a:latin typeface="+mn-lt"/>
            </a:endParaRPr>
          </a:p>
        </p:txBody>
      </p:sp>
      <p:grpSp>
        <p:nvGrpSpPr>
          <p:cNvPr id="2" name="Group 10"/>
          <p:cNvGrpSpPr>
            <a:grpSpLocks/>
          </p:cNvGrpSpPr>
          <p:nvPr/>
        </p:nvGrpSpPr>
        <p:grpSpPr bwMode="auto">
          <a:xfrm>
            <a:off x="685800" y="2590800"/>
            <a:ext cx="3200400" cy="3054350"/>
            <a:chOff x="432" y="1632"/>
            <a:chExt cx="2016" cy="1924"/>
          </a:xfrm>
        </p:grpSpPr>
        <p:sp>
          <p:nvSpPr>
            <p:cNvPr id="227333" name="Text Box 5"/>
            <p:cNvSpPr txBox="1">
              <a:spLocks noChangeArrowheads="1"/>
            </p:cNvSpPr>
            <p:nvPr/>
          </p:nvSpPr>
          <p:spPr bwMode="auto">
            <a:xfrm>
              <a:off x="432" y="2112"/>
              <a:ext cx="2016" cy="1444"/>
            </a:xfrm>
            <a:prstGeom prst="rect">
              <a:avLst/>
            </a:prstGeom>
            <a:solidFill>
              <a:srgbClr val="FFFFCC"/>
            </a:solidFill>
            <a:ln w="9525">
              <a:solidFill>
                <a:schemeClr val="tx1"/>
              </a:solidFill>
              <a:miter lim="800000"/>
              <a:headEnd/>
              <a:tailEnd/>
            </a:ln>
            <a:effectLst>
              <a:outerShdw dist="89803" dir="2700000" algn="ctr" rotWithShape="0">
                <a:schemeClr val="tx1"/>
              </a:outerShdw>
            </a:effectLst>
          </p:spPr>
          <p:txBody>
            <a:bodyPr>
              <a:spAutoFit/>
            </a:bodyPr>
            <a:lstStyle/>
            <a:p>
              <a:pPr algn="ctr" eaLnBrk="0" fontAlgn="auto" hangingPunct="0">
                <a:spcBef>
                  <a:spcPct val="50000"/>
                </a:spcBef>
                <a:spcAft>
                  <a:spcPts val="0"/>
                </a:spcAft>
                <a:defRPr/>
              </a:pPr>
              <a:r>
                <a:rPr lang="en-US" sz="2400" dirty="0">
                  <a:latin typeface="+mn-lt"/>
                </a:rPr>
                <a:t>The investing company has the ability to </a:t>
              </a:r>
              <a:r>
                <a:rPr lang="en-US" sz="2400" dirty="0">
                  <a:solidFill>
                    <a:schemeClr val="tx2"/>
                  </a:solidFill>
                  <a:latin typeface="+mn-lt"/>
                </a:rPr>
                <a:t>determine</a:t>
              </a:r>
              <a:r>
                <a:rPr lang="en-US" sz="2400" dirty="0">
                  <a:latin typeface="+mn-lt"/>
                </a:rPr>
                <a:t> the operating and financial policies of another corporation.</a:t>
              </a:r>
            </a:p>
          </p:txBody>
        </p:sp>
        <p:sp>
          <p:nvSpPr>
            <p:cNvPr id="19463" name="Line 6"/>
            <p:cNvSpPr>
              <a:spLocks noChangeShapeType="1"/>
            </p:cNvSpPr>
            <p:nvPr/>
          </p:nvSpPr>
          <p:spPr bwMode="auto">
            <a:xfrm flipH="1">
              <a:off x="1440" y="1632"/>
              <a:ext cx="240" cy="432"/>
            </a:xfrm>
            <a:prstGeom prst="line">
              <a:avLst/>
            </a:prstGeom>
            <a:noFill/>
            <a:ln w="57150">
              <a:solidFill>
                <a:schemeClr val="tx2"/>
              </a:solidFill>
              <a:round/>
              <a:headEnd/>
              <a:tailEnd type="triangle" w="med" len="med"/>
            </a:ln>
          </p:spPr>
          <p:txBody>
            <a:bodyPr/>
            <a:lstStyle/>
            <a:p>
              <a:endParaRPr lang="en-US"/>
            </a:p>
          </p:txBody>
        </p:sp>
      </p:grpSp>
      <p:sp>
        <p:nvSpPr>
          <p:cNvPr id="33797" name="Rectangle 9"/>
          <p:cNvSpPr>
            <a:spLocks noGrp="1" noChangeArrowheads="1"/>
          </p:cNvSpPr>
          <p:nvPr>
            <p:ph type="title"/>
          </p:nvPr>
        </p:nvSpPr>
        <p:spPr/>
        <p:txBody>
          <a:bodyPr/>
          <a:lstStyle/>
          <a:p>
            <a:pPr fontAlgn="auto">
              <a:spcAft>
                <a:spcPts val="0"/>
              </a:spcAft>
              <a:defRPr/>
            </a:pPr>
            <a:r>
              <a:rPr lang="en-US" dirty="0" smtClean="0"/>
              <a:t>Investments in Stock for Control</a:t>
            </a:r>
          </a:p>
        </p:txBody>
      </p:sp>
      <p:sp>
        <p:nvSpPr>
          <p:cNvPr id="1946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59CF4C81-B749-489C-B27D-699511F6CEE3}" type="slidenum">
              <a:rPr lang="en-US"/>
              <a:pPr fontAlgn="base">
                <a:spcBef>
                  <a:spcPct val="0"/>
                </a:spcBef>
                <a:spcAft>
                  <a:spcPct val="0"/>
                </a:spcAft>
              </a:pPr>
              <a:t>5</a:t>
            </a:fld>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227331"/>
                                        </p:tgtEl>
                                        <p:attrNameLst>
                                          <p:attrName>style.visibility</p:attrName>
                                        </p:attrNameLst>
                                      </p:cBhvr>
                                      <p:to>
                                        <p:strVal val="visible"/>
                                      </p:to>
                                    </p:set>
                                    <p:anim calcmode="lin" valueType="num">
                                      <p:cBhvr>
                                        <p:cTn id="11" dur="1000" fill="hold"/>
                                        <p:tgtEl>
                                          <p:spTgt spid="227331"/>
                                        </p:tgtEl>
                                        <p:attrNameLst>
                                          <p:attrName>ppt_w</p:attrName>
                                        </p:attrNameLst>
                                      </p:cBhvr>
                                      <p:tavLst>
                                        <p:tav tm="0">
                                          <p:val>
                                            <p:fltVal val="0"/>
                                          </p:val>
                                        </p:tav>
                                        <p:tav tm="100000">
                                          <p:val>
                                            <p:strVal val="#ppt_w"/>
                                          </p:val>
                                        </p:tav>
                                      </p:tavLst>
                                    </p:anim>
                                    <p:anim calcmode="lin" valueType="num">
                                      <p:cBhvr>
                                        <p:cTn id="12" dur="1000" fill="hold"/>
                                        <p:tgtEl>
                                          <p:spTgt spid="2273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noAutofit/>
          </a:bodyPr>
          <a:lstStyle/>
          <a:p>
            <a:pPr fontAlgn="auto">
              <a:spcAft>
                <a:spcPts val="0"/>
              </a:spcAft>
              <a:defRPr/>
            </a:pPr>
            <a:r>
              <a:rPr lang="en-US" dirty="0" smtClean="0"/>
              <a:t>Types of Investments and Accounting Methods</a:t>
            </a:r>
          </a:p>
        </p:txBody>
      </p:sp>
      <p:sp>
        <p:nvSpPr>
          <p:cNvPr id="228356" name="Text Box 4"/>
          <p:cNvSpPr txBox="1">
            <a:spLocks noChangeArrowheads="1"/>
          </p:cNvSpPr>
          <p:nvPr/>
        </p:nvSpPr>
        <p:spPr bwMode="auto">
          <a:xfrm>
            <a:off x="1993900" y="1752600"/>
            <a:ext cx="5113338" cy="1200150"/>
          </a:xfrm>
          <a:prstGeom prst="rect">
            <a:avLst/>
          </a:prstGeom>
          <a:solidFill>
            <a:srgbClr val="DDDDDD"/>
          </a:solidFill>
          <a:ln w="28575">
            <a:solidFill>
              <a:schemeClr val="tx1"/>
            </a:solidFill>
            <a:miter lim="800000"/>
            <a:headEnd/>
            <a:tailEnd/>
          </a:ln>
          <a:effectLst>
            <a:outerShdw dist="53882" dir="2700000" algn="ctr" rotWithShape="0">
              <a:schemeClr val="tx1"/>
            </a:outerShdw>
          </a:effectLst>
        </p:spPr>
        <p:txBody>
          <a:bodyPr wrap="none">
            <a:spAutoFit/>
          </a:bodyPr>
          <a:lstStyle/>
          <a:p>
            <a:pPr algn="ctr" eaLnBrk="0" fontAlgn="auto" hangingPunct="0">
              <a:spcBef>
                <a:spcPts val="0"/>
              </a:spcBef>
              <a:spcAft>
                <a:spcPts val="0"/>
              </a:spcAft>
              <a:defRPr/>
            </a:pPr>
            <a:r>
              <a:rPr lang="en-US" sz="2400" dirty="0">
                <a:latin typeface="+mn-lt"/>
              </a:rPr>
              <a:t>The accounting method depends</a:t>
            </a:r>
            <a:br>
              <a:rPr lang="en-US" sz="2400" dirty="0">
                <a:latin typeface="+mn-lt"/>
              </a:rPr>
            </a:br>
            <a:r>
              <a:rPr lang="en-US" sz="2400" dirty="0">
                <a:latin typeface="+mn-lt"/>
              </a:rPr>
              <a:t> on the type of security and the level</a:t>
            </a:r>
            <a:br>
              <a:rPr lang="en-US" sz="2400" dirty="0">
                <a:latin typeface="+mn-lt"/>
              </a:rPr>
            </a:br>
            <a:r>
              <a:rPr lang="en-US" sz="2400" dirty="0">
                <a:latin typeface="+mn-lt"/>
              </a:rPr>
              <a:t>of ownership (influence). </a:t>
            </a:r>
          </a:p>
        </p:txBody>
      </p:sp>
      <p:sp>
        <p:nvSpPr>
          <p:cNvPr id="2150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59A908DE-931D-414E-BD72-4A8CBDDF4C91}" type="slidenum">
              <a:rPr lang="en-US"/>
              <a:pPr fontAlgn="base">
                <a:spcBef>
                  <a:spcPct val="0"/>
                </a:spcBef>
                <a:spcAft>
                  <a:spcPct val="0"/>
                </a:spcAft>
              </a:pPr>
              <a:t>6</a:t>
            </a:fld>
            <a:endParaRPr lang="en-US"/>
          </a:p>
        </p:txBody>
      </p:sp>
      <p:pic>
        <p:nvPicPr>
          <p:cNvPr id="21508" name="Picture 4"/>
          <p:cNvPicPr>
            <a:picLocks noChangeAspect="1" noChangeArrowheads="1"/>
          </p:cNvPicPr>
          <p:nvPr/>
        </p:nvPicPr>
        <p:blipFill>
          <a:blip r:embed="rId3"/>
          <a:srcRect/>
          <a:stretch>
            <a:fillRect/>
          </a:stretch>
        </p:blipFill>
        <p:spPr bwMode="auto">
          <a:xfrm>
            <a:off x="11113" y="3352800"/>
            <a:ext cx="8961437" cy="3100388"/>
          </a:xfrm>
          <a:prstGeom prst="rect">
            <a:avLst/>
          </a:prstGeom>
          <a:noFill/>
          <a:ln w="9525">
            <a:noFill/>
            <a:miter lim="800000"/>
            <a:headEnd/>
            <a:tailEnd/>
          </a:ln>
        </p:spPr>
      </p:pic>
    </p:spTree>
  </p:cSld>
  <p:clrMapOvr>
    <a:masterClrMapping/>
  </p:clrMapOvr>
  <p:transition spd="med">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fontAlgn="auto">
              <a:spcAft>
                <a:spcPts val="0"/>
              </a:spcAft>
              <a:defRPr/>
            </a:pPr>
            <a:r>
              <a:rPr lang="en-US" dirty="0" smtClean="0"/>
              <a:t>Debt Held To Maturity: Amortized Cost Method</a:t>
            </a:r>
          </a:p>
        </p:txBody>
      </p:sp>
      <p:sp>
        <p:nvSpPr>
          <p:cNvPr id="229379" name="Text Box 3"/>
          <p:cNvSpPr txBox="1">
            <a:spLocks noChangeArrowheads="1"/>
          </p:cNvSpPr>
          <p:nvPr/>
        </p:nvSpPr>
        <p:spPr bwMode="auto">
          <a:xfrm>
            <a:off x="914400" y="1676400"/>
            <a:ext cx="2895600" cy="860425"/>
          </a:xfrm>
          <a:prstGeom prst="rect">
            <a:avLst/>
          </a:prstGeom>
          <a:solidFill>
            <a:srgbClr val="FFFFCC"/>
          </a:solidFill>
          <a:ln w="38100">
            <a:solidFill>
              <a:schemeClr val="tx1"/>
            </a:solidFill>
            <a:miter lim="800000"/>
            <a:headEnd/>
            <a:tailEnd/>
          </a:ln>
          <a:effectLst>
            <a:outerShdw dist="53882" dir="2700000" algn="ctr" rotWithShape="0">
              <a:schemeClr val="tx1"/>
            </a:outerShdw>
          </a:effectLst>
        </p:spPr>
        <p:txBody>
          <a:bodyPr>
            <a:spAutoFit/>
          </a:bodyPr>
          <a:lstStyle/>
          <a:p>
            <a:pPr algn="ctr" eaLnBrk="0" fontAlgn="auto" hangingPunct="0">
              <a:spcBef>
                <a:spcPct val="50000"/>
              </a:spcBef>
              <a:spcAft>
                <a:spcPts val="0"/>
              </a:spcAft>
              <a:defRPr/>
            </a:pPr>
            <a:r>
              <a:rPr lang="en-US" sz="2400" b="1" dirty="0">
                <a:solidFill>
                  <a:srgbClr val="0000FF"/>
                </a:solidFill>
                <a:latin typeface="+mn-lt"/>
              </a:rPr>
              <a:t>Record at cost on acquisition date.</a:t>
            </a:r>
          </a:p>
        </p:txBody>
      </p:sp>
      <p:sp>
        <p:nvSpPr>
          <p:cNvPr id="229380" name="Text Box 4"/>
          <p:cNvSpPr txBox="1">
            <a:spLocks noChangeArrowheads="1"/>
          </p:cNvSpPr>
          <p:nvPr/>
        </p:nvSpPr>
        <p:spPr bwMode="auto">
          <a:xfrm>
            <a:off x="4343400" y="3911600"/>
            <a:ext cx="2971800" cy="860425"/>
          </a:xfrm>
          <a:prstGeom prst="rect">
            <a:avLst/>
          </a:prstGeom>
          <a:solidFill>
            <a:srgbClr val="FFFFCC"/>
          </a:solidFill>
          <a:ln w="38100">
            <a:solidFill>
              <a:schemeClr val="tx1"/>
            </a:solidFill>
            <a:miter lim="800000"/>
            <a:headEnd/>
            <a:tailEnd/>
          </a:ln>
          <a:effectLst>
            <a:outerShdw dist="53882" dir="2700000" algn="ctr" rotWithShape="0">
              <a:schemeClr val="tx1"/>
            </a:outerShdw>
          </a:effectLst>
        </p:spPr>
        <p:txBody>
          <a:bodyPr>
            <a:spAutoFit/>
          </a:bodyPr>
          <a:lstStyle/>
          <a:p>
            <a:pPr algn="ctr" eaLnBrk="0" fontAlgn="auto" hangingPunct="0">
              <a:spcBef>
                <a:spcPct val="50000"/>
              </a:spcBef>
              <a:spcAft>
                <a:spcPts val="0"/>
              </a:spcAft>
              <a:defRPr/>
            </a:pPr>
            <a:r>
              <a:rPr lang="en-US" sz="2400" b="1" dirty="0">
                <a:solidFill>
                  <a:srgbClr val="0000FF"/>
                </a:solidFill>
                <a:latin typeface="+mn-lt"/>
              </a:rPr>
              <a:t>Amortize discount or premium.</a:t>
            </a:r>
          </a:p>
        </p:txBody>
      </p:sp>
      <p:sp>
        <p:nvSpPr>
          <p:cNvPr id="229381" name="Text Box 5"/>
          <p:cNvSpPr txBox="1">
            <a:spLocks noChangeArrowheads="1"/>
          </p:cNvSpPr>
          <p:nvPr/>
        </p:nvSpPr>
        <p:spPr bwMode="auto">
          <a:xfrm>
            <a:off x="2514600" y="2794000"/>
            <a:ext cx="2590800" cy="860425"/>
          </a:xfrm>
          <a:prstGeom prst="rect">
            <a:avLst/>
          </a:prstGeom>
          <a:solidFill>
            <a:srgbClr val="FFFFCC"/>
          </a:solidFill>
          <a:ln w="38100">
            <a:solidFill>
              <a:schemeClr val="tx1"/>
            </a:solidFill>
            <a:miter lim="800000"/>
            <a:headEnd/>
            <a:tailEnd/>
          </a:ln>
          <a:effectLst>
            <a:outerShdw dist="53882" dir="2700000" algn="ctr" rotWithShape="0">
              <a:schemeClr val="tx1"/>
            </a:outerShdw>
          </a:effectLst>
        </p:spPr>
        <p:txBody>
          <a:bodyPr>
            <a:spAutoFit/>
          </a:bodyPr>
          <a:lstStyle/>
          <a:p>
            <a:pPr algn="ctr" eaLnBrk="0" fontAlgn="auto" hangingPunct="0">
              <a:spcBef>
                <a:spcPct val="50000"/>
              </a:spcBef>
              <a:spcAft>
                <a:spcPts val="0"/>
              </a:spcAft>
              <a:defRPr/>
            </a:pPr>
            <a:r>
              <a:rPr lang="en-US" sz="2400" b="1" dirty="0">
                <a:solidFill>
                  <a:srgbClr val="0000FF"/>
                </a:solidFill>
                <a:latin typeface="+mn-lt"/>
              </a:rPr>
              <a:t>Record interest received.</a:t>
            </a:r>
          </a:p>
        </p:txBody>
      </p:sp>
      <p:sp>
        <p:nvSpPr>
          <p:cNvPr id="229382" name="Text Box 6"/>
          <p:cNvSpPr txBox="1">
            <a:spLocks noChangeArrowheads="1"/>
          </p:cNvSpPr>
          <p:nvPr/>
        </p:nvSpPr>
        <p:spPr bwMode="auto">
          <a:xfrm>
            <a:off x="5410200" y="5029200"/>
            <a:ext cx="3200400" cy="860425"/>
          </a:xfrm>
          <a:prstGeom prst="rect">
            <a:avLst/>
          </a:prstGeom>
          <a:solidFill>
            <a:srgbClr val="FFFFCC"/>
          </a:solidFill>
          <a:ln w="38100">
            <a:solidFill>
              <a:schemeClr val="tx1"/>
            </a:solidFill>
            <a:miter lim="800000"/>
            <a:headEnd/>
            <a:tailEnd/>
          </a:ln>
          <a:effectLst>
            <a:outerShdw dist="53882" dir="2700000" algn="ctr" rotWithShape="0">
              <a:schemeClr val="tx1"/>
            </a:outerShdw>
          </a:effectLst>
        </p:spPr>
        <p:txBody>
          <a:bodyPr>
            <a:spAutoFit/>
          </a:bodyPr>
          <a:lstStyle/>
          <a:p>
            <a:pPr algn="ctr" eaLnBrk="0" fontAlgn="auto" hangingPunct="0">
              <a:spcBef>
                <a:spcPct val="50000"/>
              </a:spcBef>
              <a:spcAft>
                <a:spcPts val="0"/>
              </a:spcAft>
              <a:defRPr/>
            </a:pPr>
            <a:r>
              <a:rPr lang="en-US" sz="2400" b="1" dirty="0">
                <a:solidFill>
                  <a:srgbClr val="0000FF"/>
                </a:solidFill>
                <a:latin typeface="+mn-lt"/>
              </a:rPr>
              <a:t>Record principal received at maturity.</a:t>
            </a:r>
          </a:p>
        </p:txBody>
      </p:sp>
      <p:pic>
        <p:nvPicPr>
          <p:cNvPr id="229383" name="Picture 7" descr="C:\Documents and Settings\default\Application Data\Microsoft\Media Catalog\INTEREST.WMF"/>
          <p:cNvPicPr>
            <a:picLocks noChangeAspect="1" noChangeArrowheads="1"/>
          </p:cNvPicPr>
          <p:nvPr/>
        </p:nvPicPr>
        <p:blipFill>
          <a:blip r:embed="rId3"/>
          <a:srcRect/>
          <a:stretch>
            <a:fillRect/>
          </a:stretch>
        </p:blipFill>
        <p:spPr bwMode="auto">
          <a:xfrm>
            <a:off x="100013" y="4114800"/>
            <a:ext cx="3709987" cy="2108200"/>
          </a:xfrm>
          <a:prstGeom prst="rect">
            <a:avLst/>
          </a:prstGeom>
          <a:noFill/>
          <a:ln w="9525">
            <a:noFill/>
            <a:miter lim="800000"/>
            <a:headEnd/>
            <a:tailEnd/>
          </a:ln>
        </p:spPr>
      </p:pic>
      <p:sp>
        <p:nvSpPr>
          <p:cNvPr id="2355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B8C2AB00-70F9-4AD9-9633-D3C54CB7A167}" type="slidenum">
              <a:rPr lang="en-US"/>
              <a:pPr fontAlgn="base">
                <a:spcBef>
                  <a:spcPct val="0"/>
                </a:spcBef>
                <a:spcAft>
                  <a:spcPct val="0"/>
                </a:spcAft>
              </a:pPr>
              <a:t>7</a:t>
            </a:fld>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29379"/>
                                        </p:tgtEl>
                                        <p:attrNameLst>
                                          <p:attrName>style.visibility</p:attrName>
                                        </p:attrNameLst>
                                      </p:cBhvr>
                                      <p:to>
                                        <p:strVal val="visible"/>
                                      </p:to>
                                    </p:set>
                                    <p:anim calcmode="lin" valueType="num">
                                      <p:cBhvr>
                                        <p:cTn id="7" dur="1000" fill="hold"/>
                                        <p:tgtEl>
                                          <p:spTgt spid="229379"/>
                                        </p:tgtEl>
                                        <p:attrNameLst>
                                          <p:attrName>ppt_x</p:attrName>
                                        </p:attrNameLst>
                                      </p:cBhvr>
                                      <p:tavLst>
                                        <p:tav tm="0">
                                          <p:val>
                                            <p:strVal val="#ppt_x-#ppt_w/2"/>
                                          </p:val>
                                        </p:tav>
                                        <p:tav tm="100000">
                                          <p:val>
                                            <p:strVal val="#ppt_x"/>
                                          </p:val>
                                        </p:tav>
                                      </p:tavLst>
                                    </p:anim>
                                    <p:anim calcmode="lin" valueType="num">
                                      <p:cBhvr>
                                        <p:cTn id="8" dur="1000" fill="hold"/>
                                        <p:tgtEl>
                                          <p:spTgt spid="229379"/>
                                        </p:tgtEl>
                                        <p:attrNameLst>
                                          <p:attrName>ppt_y</p:attrName>
                                        </p:attrNameLst>
                                      </p:cBhvr>
                                      <p:tavLst>
                                        <p:tav tm="0">
                                          <p:val>
                                            <p:strVal val="#ppt_y"/>
                                          </p:val>
                                        </p:tav>
                                        <p:tav tm="100000">
                                          <p:val>
                                            <p:strVal val="#ppt_y"/>
                                          </p:val>
                                        </p:tav>
                                      </p:tavLst>
                                    </p:anim>
                                    <p:anim calcmode="lin" valueType="num">
                                      <p:cBhvr>
                                        <p:cTn id="9" dur="1000" fill="hold"/>
                                        <p:tgtEl>
                                          <p:spTgt spid="229379"/>
                                        </p:tgtEl>
                                        <p:attrNameLst>
                                          <p:attrName>ppt_w</p:attrName>
                                        </p:attrNameLst>
                                      </p:cBhvr>
                                      <p:tavLst>
                                        <p:tav tm="0">
                                          <p:val>
                                            <p:fltVal val="0"/>
                                          </p:val>
                                        </p:tav>
                                        <p:tav tm="100000">
                                          <p:val>
                                            <p:strVal val="#ppt_w"/>
                                          </p:val>
                                        </p:tav>
                                      </p:tavLst>
                                    </p:anim>
                                    <p:anim calcmode="lin" valueType="num">
                                      <p:cBhvr>
                                        <p:cTn id="10" dur="1000" fill="hold"/>
                                        <p:tgtEl>
                                          <p:spTgt spid="229379"/>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229381"/>
                                        </p:tgtEl>
                                        <p:attrNameLst>
                                          <p:attrName>style.visibility</p:attrName>
                                        </p:attrNameLst>
                                      </p:cBhvr>
                                      <p:to>
                                        <p:strVal val="visible"/>
                                      </p:to>
                                    </p:set>
                                    <p:anim calcmode="lin" valueType="num">
                                      <p:cBhvr>
                                        <p:cTn id="14" dur="1000" fill="hold"/>
                                        <p:tgtEl>
                                          <p:spTgt spid="229381"/>
                                        </p:tgtEl>
                                        <p:attrNameLst>
                                          <p:attrName>ppt_x</p:attrName>
                                        </p:attrNameLst>
                                      </p:cBhvr>
                                      <p:tavLst>
                                        <p:tav tm="0">
                                          <p:val>
                                            <p:strVal val="#ppt_x-#ppt_w/2"/>
                                          </p:val>
                                        </p:tav>
                                        <p:tav tm="100000">
                                          <p:val>
                                            <p:strVal val="#ppt_x"/>
                                          </p:val>
                                        </p:tav>
                                      </p:tavLst>
                                    </p:anim>
                                    <p:anim calcmode="lin" valueType="num">
                                      <p:cBhvr>
                                        <p:cTn id="15" dur="1000" fill="hold"/>
                                        <p:tgtEl>
                                          <p:spTgt spid="229381"/>
                                        </p:tgtEl>
                                        <p:attrNameLst>
                                          <p:attrName>ppt_y</p:attrName>
                                        </p:attrNameLst>
                                      </p:cBhvr>
                                      <p:tavLst>
                                        <p:tav tm="0">
                                          <p:val>
                                            <p:strVal val="#ppt_y"/>
                                          </p:val>
                                        </p:tav>
                                        <p:tav tm="100000">
                                          <p:val>
                                            <p:strVal val="#ppt_y"/>
                                          </p:val>
                                        </p:tav>
                                      </p:tavLst>
                                    </p:anim>
                                    <p:anim calcmode="lin" valueType="num">
                                      <p:cBhvr>
                                        <p:cTn id="16" dur="1000" fill="hold"/>
                                        <p:tgtEl>
                                          <p:spTgt spid="229381"/>
                                        </p:tgtEl>
                                        <p:attrNameLst>
                                          <p:attrName>ppt_w</p:attrName>
                                        </p:attrNameLst>
                                      </p:cBhvr>
                                      <p:tavLst>
                                        <p:tav tm="0">
                                          <p:val>
                                            <p:fltVal val="0"/>
                                          </p:val>
                                        </p:tav>
                                        <p:tav tm="100000">
                                          <p:val>
                                            <p:strVal val="#ppt_w"/>
                                          </p:val>
                                        </p:tav>
                                      </p:tavLst>
                                    </p:anim>
                                    <p:anim calcmode="lin" valueType="num">
                                      <p:cBhvr>
                                        <p:cTn id="17" dur="1000" fill="hold"/>
                                        <p:tgtEl>
                                          <p:spTgt spid="229381"/>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8" fill="hold" grpId="0" nodeType="afterEffect">
                                  <p:stCondLst>
                                    <p:cond delay="0"/>
                                  </p:stCondLst>
                                  <p:childTnLst>
                                    <p:set>
                                      <p:cBhvr>
                                        <p:cTn id="20" dur="1" fill="hold">
                                          <p:stCondLst>
                                            <p:cond delay="0"/>
                                          </p:stCondLst>
                                        </p:cTn>
                                        <p:tgtEl>
                                          <p:spTgt spid="229380"/>
                                        </p:tgtEl>
                                        <p:attrNameLst>
                                          <p:attrName>style.visibility</p:attrName>
                                        </p:attrNameLst>
                                      </p:cBhvr>
                                      <p:to>
                                        <p:strVal val="visible"/>
                                      </p:to>
                                    </p:set>
                                    <p:anim calcmode="lin" valueType="num">
                                      <p:cBhvr>
                                        <p:cTn id="21" dur="1000" fill="hold"/>
                                        <p:tgtEl>
                                          <p:spTgt spid="229380"/>
                                        </p:tgtEl>
                                        <p:attrNameLst>
                                          <p:attrName>ppt_x</p:attrName>
                                        </p:attrNameLst>
                                      </p:cBhvr>
                                      <p:tavLst>
                                        <p:tav tm="0">
                                          <p:val>
                                            <p:strVal val="#ppt_x-#ppt_w/2"/>
                                          </p:val>
                                        </p:tav>
                                        <p:tav tm="100000">
                                          <p:val>
                                            <p:strVal val="#ppt_x"/>
                                          </p:val>
                                        </p:tav>
                                      </p:tavLst>
                                    </p:anim>
                                    <p:anim calcmode="lin" valueType="num">
                                      <p:cBhvr>
                                        <p:cTn id="22" dur="1000" fill="hold"/>
                                        <p:tgtEl>
                                          <p:spTgt spid="229380"/>
                                        </p:tgtEl>
                                        <p:attrNameLst>
                                          <p:attrName>ppt_y</p:attrName>
                                        </p:attrNameLst>
                                      </p:cBhvr>
                                      <p:tavLst>
                                        <p:tav tm="0">
                                          <p:val>
                                            <p:strVal val="#ppt_y"/>
                                          </p:val>
                                        </p:tav>
                                        <p:tav tm="100000">
                                          <p:val>
                                            <p:strVal val="#ppt_y"/>
                                          </p:val>
                                        </p:tav>
                                      </p:tavLst>
                                    </p:anim>
                                    <p:anim calcmode="lin" valueType="num">
                                      <p:cBhvr>
                                        <p:cTn id="23" dur="1000" fill="hold"/>
                                        <p:tgtEl>
                                          <p:spTgt spid="229380"/>
                                        </p:tgtEl>
                                        <p:attrNameLst>
                                          <p:attrName>ppt_w</p:attrName>
                                        </p:attrNameLst>
                                      </p:cBhvr>
                                      <p:tavLst>
                                        <p:tav tm="0">
                                          <p:val>
                                            <p:fltVal val="0"/>
                                          </p:val>
                                        </p:tav>
                                        <p:tav tm="100000">
                                          <p:val>
                                            <p:strVal val="#ppt_w"/>
                                          </p:val>
                                        </p:tav>
                                      </p:tavLst>
                                    </p:anim>
                                    <p:anim calcmode="lin" valueType="num">
                                      <p:cBhvr>
                                        <p:cTn id="24" dur="1000" fill="hold"/>
                                        <p:tgtEl>
                                          <p:spTgt spid="229380"/>
                                        </p:tgtEl>
                                        <p:attrNameLst>
                                          <p:attrName>ppt_h</p:attrName>
                                        </p:attrNameLst>
                                      </p:cBhvr>
                                      <p:tavLst>
                                        <p:tav tm="0">
                                          <p:val>
                                            <p:strVal val="#ppt_h"/>
                                          </p:val>
                                        </p:tav>
                                        <p:tav tm="100000">
                                          <p:val>
                                            <p:strVal val="#ppt_h"/>
                                          </p:val>
                                        </p:tav>
                                      </p:tavLst>
                                    </p:anim>
                                  </p:childTnLst>
                                </p:cTn>
                              </p:par>
                            </p:childTnLst>
                          </p:cTn>
                        </p:par>
                        <p:par>
                          <p:cTn id="25" fill="hold">
                            <p:stCondLst>
                              <p:cond delay="3000"/>
                            </p:stCondLst>
                            <p:childTnLst>
                              <p:par>
                                <p:cTn id="26" presetID="17" presetClass="entr" presetSubtype="8" fill="hold" grpId="0" nodeType="afterEffect">
                                  <p:stCondLst>
                                    <p:cond delay="0"/>
                                  </p:stCondLst>
                                  <p:childTnLst>
                                    <p:set>
                                      <p:cBhvr>
                                        <p:cTn id="27" dur="1" fill="hold">
                                          <p:stCondLst>
                                            <p:cond delay="0"/>
                                          </p:stCondLst>
                                        </p:cTn>
                                        <p:tgtEl>
                                          <p:spTgt spid="229382"/>
                                        </p:tgtEl>
                                        <p:attrNameLst>
                                          <p:attrName>style.visibility</p:attrName>
                                        </p:attrNameLst>
                                      </p:cBhvr>
                                      <p:to>
                                        <p:strVal val="visible"/>
                                      </p:to>
                                    </p:set>
                                    <p:anim calcmode="lin" valueType="num">
                                      <p:cBhvr>
                                        <p:cTn id="28" dur="1000" fill="hold"/>
                                        <p:tgtEl>
                                          <p:spTgt spid="229382"/>
                                        </p:tgtEl>
                                        <p:attrNameLst>
                                          <p:attrName>ppt_x</p:attrName>
                                        </p:attrNameLst>
                                      </p:cBhvr>
                                      <p:tavLst>
                                        <p:tav tm="0">
                                          <p:val>
                                            <p:strVal val="#ppt_x-#ppt_w/2"/>
                                          </p:val>
                                        </p:tav>
                                        <p:tav tm="100000">
                                          <p:val>
                                            <p:strVal val="#ppt_x"/>
                                          </p:val>
                                        </p:tav>
                                      </p:tavLst>
                                    </p:anim>
                                    <p:anim calcmode="lin" valueType="num">
                                      <p:cBhvr>
                                        <p:cTn id="29" dur="1000" fill="hold"/>
                                        <p:tgtEl>
                                          <p:spTgt spid="229382"/>
                                        </p:tgtEl>
                                        <p:attrNameLst>
                                          <p:attrName>ppt_y</p:attrName>
                                        </p:attrNameLst>
                                      </p:cBhvr>
                                      <p:tavLst>
                                        <p:tav tm="0">
                                          <p:val>
                                            <p:strVal val="#ppt_y"/>
                                          </p:val>
                                        </p:tav>
                                        <p:tav tm="100000">
                                          <p:val>
                                            <p:strVal val="#ppt_y"/>
                                          </p:val>
                                        </p:tav>
                                      </p:tavLst>
                                    </p:anim>
                                    <p:anim calcmode="lin" valueType="num">
                                      <p:cBhvr>
                                        <p:cTn id="30" dur="1000" fill="hold"/>
                                        <p:tgtEl>
                                          <p:spTgt spid="229382"/>
                                        </p:tgtEl>
                                        <p:attrNameLst>
                                          <p:attrName>ppt_w</p:attrName>
                                        </p:attrNameLst>
                                      </p:cBhvr>
                                      <p:tavLst>
                                        <p:tav tm="0">
                                          <p:val>
                                            <p:fltVal val="0"/>
                                          </p:val>
                                        </p:tav>
                                        <p:tav tm="100000">
                                          <p:val>
                                            <p:strVal val="#ppt_w"/>
                                          </p:val>
                                        </p:tav>
                                      </p:tavLst>
                                    </p:anim>
                                    <p:anim calcmode="lin" valueType="num">
                                      <p:cBhvr>
                                        <p:cTn id="31" dur="1000" fill="hold"/>
                                        <p:tgtEl>
                                          <p:spTgt spid="229382"/>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19" presetClass="entr" presetSubtype="10" fill="hold" nodeType="afterEffect">
                                  <p:stCondLst>
                                    <p:cond delay="0"/>
                                  </p:stCondLst>
                                  <p:childTnLst>
                                    <p:set>
                                      <p:cBhvr>
                                        <p:cTn id="34" dur="1" fill="hold">
                                          <p:stCondLst>
                                            <p:cond delay="0"/>
                                          </p:stCondLst>
                                        </p:cTn>
                                        <p:tgtEl>
                                          <p:spTgt spid="229383"/>
                                        </p:tgtEl>
                                        <p:attrNameLst>
                                          <p:attrName>style.visibility</p:attrName>
                                        </p:attrNameLst>
                                      </p:cBhvr>
                                      <p:to>
                                        <p:strVal val="visible"/>
                                      </p:to>
                                    </p:set>
                                    <p:anim calcmode="lin" valueType="num">
                                      <p:cBhvr>
                                        <p:cTn id="35" dur="1000" fill="hold"/>
                                        <p:tgtEl>
                                          <p:spTgt spid="229383"/>
                                        </p:tgtEl>
                                        <p:attrNameLst>
                                          <p:attrName>ppt_w</p:attrName>
                                        </p:attrNameLst>
                                      </p:cBhvr>
                                      <p:tavLst>
                                        <p:tav tm="0" fmla="#ppt_w*sin(2.5*pi*$)">
                                          <p:val>
                                            <p:fltVal val="0"/>
                                          </p:val>
                                        </p:tav>
                                        <p:tav tm="100000">
                                          <p:val>
                                            <p:fltVal val="1"/>
                                          </p:val>
                                        </p:tav>
                                      </p:tavLst>
                                    </p:anim>
                                    <p:anim calcmode="lin" valueType="num">
                                      <p:cBhvr>
                                        <p:cTn id="36" dur="1000" fill="hold"/>
                                        <p:tgtEl>
                                          <p:spTgt spid="2293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animBg="1" autoUpdateAnimBg="0"/>
      <p:bldP spid="229380" grpId="0" animBg="1" autoUpdateAnimBg="0"/>
      <p:bldP spid="229381" grpId="0" animBg="1" autoUpdateAnimBg="0"/>
      <p:bldP spid="22938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fontAlgn="auto">
              <a:spcAft>
                <a:spcPts val="0"/>
              </a:spcAft>
              <a:defRPr/>
            </a:pPr>
            <a:r>
              <a:rPr lang="en-US" dirty="0" smtClean="0"/>
              <a:t>Debt Held To Maturity: Amortized Cost Method</a:t>
            </a:r>
          </a:p>
        </p:txBody>
      </p:sp>
      <p:sp>
        <p:nvSpPr>
          <p:cNvPr id="309256" name="Text Box 8"/>
          <p:cNvSpPr txBox="1">
            <a:spLocks noChangeArrowheads="1"/>
          </p:cNvSpPr>
          <p:nvPr/>
        </p:nvSpPr>
        <p:spPr bwMode="auto">
          <a:xfrm>
            <a:off x="228600" y="2252663"/>
            <a:ext cx="8534400" cy="1938337"/>
          </a:xfrm>
          <a:prstGeom prst="rect">
            <a:avLst/>
          </a:prstGeom>
          <a:solidFill>
            <a:srgbClr val="CCECFF"/>
          </a:solidFill>
          <a:ln w="9525">
            <a:solidFill>
              <a:schemeClr val="tx1"/>
            </a:solidFill>
            <a:miter lim="800000"/>
            <a:headEnd/>
            <a:tailEnd/>
          </a:ln>
          <a:effectLst>
            <a:outerShdw dist="71842" dir="2700000" algn="ctr" rotWithShape="0">
              <a:schemeClr val="tx1"/>
            </a:outerShdw>
          </a:effectLst>
        </p:spPr>
        <p:txBody>
          <a:bodyPr>
            <a:spAutoFit/>
          </a:bodyPr>
          <a:lstStyle/>
          <a:p>
            <a:pPr algn="ctr" fontAlgn="auto">
              <a:spcBef>
                <a:spcPts val="0"/>
              </a:spcBef>
              <a:spcAft>
                <a:spcPts val="0"/>
              </a:spcAft>
              <a:defRPr/>
            </a:pPr>
            <a:r>
              <a:rPr lang="en-US" sz="2400" dirty="0">
                <a:latin typeface="+mn-lt"/>
              </a:rPr>
              <a:t>On July 1, </a:t>
            </a:r>
            <a:r>
              <a:rPr lang="en-US" sz="2400" dirty="0">
                <a:latin typeface="+mn-lt"/>
              </a:rPr>
              <a:t>2013, </a:t>
            </a:r>
            <a:r>
              <a:rPr lang="en-US" sz="2400" dirty="0">
                <a:latin typeface="+mn-lt"/>
              </a:rPr>
              <a:t>Washington Post paid the par value of $100,000 for 8 percent bonds that mature on June 30, </a:t>
            </a:r>
            <a:r>
              <a:rPr lang="en-US" sz="2400" dirty="0">
                <a:latin typeface="+mn-lt"/>
              </a:rPr>
              <a:t>2018. </a:t>
            </a:r>
            <a:r>
              <a:rPr lang="en-US" sz="2400" dirty="0">
                <a:latin typeface="+mn-lt"/>
              </a:rPr>
              <a:t>The 8 percent interest is paid on each June 30 and December 31</a:t>
            </a:r>
            <a:r>
              <a:rPr lang="en-US" sz="2400" dirty="0">
                <a:latin typeface="+mn-lt"/>
              </a:rPr>
              <a:t>. Management </a:t>
            </a:r>
            <a:r>
              <a:rPr lang="en-US" sz="2400" dirty="0">
                <a:latin typeface="+mn-lt"/>
              </a:rPr>
              <a:t>plans to hold the bonds until maturity</a:t>
            </a:r>
            <a:r>
              <a:rPr lang="en-US" sz="2400" dirty="0">
                <a:latin typeface="+mn-lt"/>
              </a:rPr>
              <a:t>. Prepare </a:t>
            </a:r>
            <a:r>
              <a:rPr lang="en-US" sz="2400" dirty="0">
                <a:latin typeface="+mn-lt"/>
              </a:rPr>
              <a:t>the journal entry to record the investment.</a:t>
            </a:r>
          </a:p>
        </p:txBody>
      </p:sp>
      <p:sp>
        <p:nvSpPr>
          <p:cNvPr id="2560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CDB2DFFB-9A77-42C9-8442-505868DD6B1A}" type="slidenum">
              <a:rPr lang="en-US"/>
              <a:pPr fontAlgn="base">
                <a:spcBef>
                  <a:spcPct val="0"/>
                </a:spcBef>
                <a:spcAft>
                  <a:spcPct val="0"/>
                </a:spcAft>
              </a:pPr>
              <a:t>8</a:t>
            </a:fld>
            <a:endParaRPr lang="en-US"/>
          </a:p>
        </p:txBody>
      </p:sp>
      <p:pic>
        <p:nvPicPr>
          <p:cNvPr id="25604" name="Picture 3"/>
          <p:cNvPicPr>
            <a:picLocks noChangeAspect="1" noChangeArrowheads="1"/>
          </p:cNvPicPr>
          <p:nvPr/>
        </p:nvPicPr>
        <p:blipFill>
          <a:blip r:embed="rId3"/>
          <a:srcRect/>
          <a:stretch>
            <a:fillRect/>
          </a:stretch>
        </p:blipFill>
        <p:spPr bwMode="auto">
          <a:xfrm>
            <a:off x="163513" y="4875213"/>
            <a:ext cx="8686800" cy="1068387"/>
          </a:xfrm>
          <a:prstGeom prst="rect">
            <a:avLst/>
          </a:prstGeom>
          <a:noFill/>
          <a:ln w="9525">
            <a:solidFill>
              <a:schemeClr val="tx1"/>
            </a:solidFill>
            <a:miter lim="800000"/>
            <a:headEnd/>
            <a:tailEnd/>
          </a:ln>
        </p:spPr>
      </p:pic>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p:cNvSpPr>
            <a:spLocks noGrp="1" noChangeArrowheads="1"/>
          </p:cNvSpPr>
          <p:nvPr>
            <p:ph type="title"/>
          </p:nvPr>
        </p:nvSpPr>
        <p:spPr/>
        <p:txBody>
          <a:bodyPr/>
          <a:lstStyle/>
          <a:p>
            <a:pPr fontAlgn="auto">
              <a:spcAft>
                <a:spcPts val="0"/>
              </a:spcAft>
              <a:defRPr/>
            </a:pPr>
            <a:r>
              <a:rPr lang="en-US" dirty="0" smtClean="0"/>
              <a:t>Debt Held To Maturity: Amortized Cost Method</a:t>
            </a:r>
          </a:p>
        </p:txBody>
      </p:sp>
      <p:sp>
        <p:nvSpPr>
          <p:cNvPr id="3076" name="Rectangle 1032"/>
          <p:cNvSpPr>
            <a:spLocks noChangeArrowheads="1"/>
          </p:cNvSpPr>
          <p:nvPr/>
        </p:nvSpPr>
        <p:spPr bwMode="auto">
          <a:xfrm>
            <a:off x="379413" y="3057525"/>
            <a:ext cx="8305800" cy="828675"/>
          </a:xfrm>
          <a:prstGeom prst="rect">
            <a:avLst/>
          </a:prstGeom>
          <a:solidFill>
            <a:schemeClr val="accent3">
              <a:lumMod val="40000"/>
              <a:lumOff val="60000"/>
            </a:schemeClr>
          </a:solidFill>
          <a:ln w="12700">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000000"/>
                </a:solidFill>
                <a:latin typeface="+mn-lt"/>
              </a:rPr>
              <a:t>The journal entry to record the receipt of interest on December 31 of the first </a:t>
            </a:r>
            <a:r>
              <a:rPr lang="en-US" sz="2400" b="1" dirty="0">
                <a:solidFill>
                  <a:srgbClr val="000000"/>
                </a:solidFill>
                <a:latin typeface="+mn-lt"/>
              </a:rPr>
              <a:t>year is </a:t>
            </a:r>
            <a:r>
              <a:rPr lang="en-US" sz="2400" b="1" dirty="0">
                <a:solidFill>
                  <a:srgbClr val="000000"/>
                </a:solidFill>
                <a:latin typeface="+mn-lt"/>
              </a:rPr>
              <a:t>. . .</a:t>
            </a:r>
          </a:p>
        </p:txBody>
      </p:sp>
      <p:sp>
        <p:nvSpPr>
          <p:cNvPr id="2765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E-</a:t>
            </a:r>
            <a:fld id="{351F8126-F93C-4A61-8AF2-141854677C30}" type="slidenum">
              <a:rPr lang="en-US"/>
              <a:pPr fontAlgn="base">
                <a:spcBef>
                  <a:spcPct val="0"/>
                </a:spcBef>
                <a:spcAft>
                  <a:spcPct val="0"/>
                </a:spcAft>
              </a:pPr>
              <a:t>9</a:t>
            </a:fld>
            <a:endParaRPr lang="en-US"/>
          </a:p>
        </p:txBody>
      </p:sp>
      <p:pic>
        <p:nvPicPr>
          <p:cNvPr id="27652" name="Picture 3"/>
          <p:cNvPicPr>
            <a:picLocks noChangeAspect="1" noChangeArrowheads="1"/>
          </p:cNvPicPr>
          <p:nvPr/>
        </p:nvPicPr>
        <p:blipFill>
          <a:blip r:embed="rId3"/>
          <a:srcRect/>
          <a:stretch>
            <a:fillRect/>
          </a:stretch>
        </p:blipFill>
        <p:spPr bwMode="auto">
          <a:xfrm>
            <a:off x="152400" y="4665663"/>
            <a:ext cx="8686800" cy="1049337"/>
          </a:xfrm>
          <a:prstGeom prst="rect">
            <a:avLst/>
          </a:prstGeom>
          <a:noFill/>
          <a:ln w="9525">
            <a:solidFill>
              <a:schemeClr val="tx1"/>
            </a:solidFill>
            <a:miter lim="800000"/>
            <a:headEnd/>
            <a:tailEnd/>
          </a:ln>
        </p:spPr>
      </p:pic>
      <p:pic>
        <p:nvPicPr>
          <p:cNvPr id="27653" name="Picture 5" descr="View details"/>
          <p:cNvPicPr>
            <a:picLocks noChangeAspect="1" noChangeArrowheads="1"/>
          </p:cNvPicPr>
          <p:nvPr/>
        </p:nvPicPr>
        <p:blipFill>
          <a:blip r:embed="rId4"/>
          <a:srcRect t="16667" b="16667"/>
          <a:stretch>
            <a:fillRect/>
          </a:stretch>
        </p:blipFill>
        <p:spPr bwMode="auto">
          <a:xfrm>
            <a:off x="6781800" y="1265238"/>
            <a:ext cx="2103438" cy="1401762"/>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1589</TotalTime>
  <Words>4899</Words>
  <Application>Microsoft Office PowerPoint</Application>
  <PresentationFormat>On-screen Show (4:3)</PresentationFormat>
  <Paragraphs>322</Paragraphs>
  <Slides>41</Slides>
  <Notes>41</Notes>
  <HiddenSlides>0</HiddenSlides>
  <MMClips>0</MMClips>
  <ScaleCrop>false</ScaleCrop>
  <HeadingPairs>
    <vt:vector size="8" baseType="variant">
      <vt:variant>
        <vt:lpstr>Fonts Used</vt:lpstr>
      </vt:variant>
      <vt:variant>
        <vt:i4>4</vt:i4>
      </vt:variant>
      <vt:variant>
        <vt:lpstr>Design Template</vt:lpstr>
      </vt:variant>
      <vt:variant>
        <vt:i4>2</vt:i4>
      </vt:variant>
      <vt:variant>
        <vt:lpstr>Embedded OLE Servers</vt:lpstr>
      </vt:variant>
      <vt:variant>
        <vt:i4>2</vt:i4>
      </vt:variant>
      <vt:variant>
        <vt:lpstr>Slide Titles</vt:lpstr>
      </vt:variant>
      <vt:variant>
        <vt:i4>41</vt:i4>
      </vt:variant>
    </vt:vector>
  </HeadingPairs>
  <TitlesOfParts>
    <vt:vector size="49" baseType="lpstr">
      <vt:lpstr>Arial</vt:lpstr>
      <vt:lpstr>Calibri</vt:lpstr>
      <vt:lpstr>Book Antiqua</vt:lpstr>
      <vt:lpstr>Wingdings</vt:lpstr>
      <vt:lpstr>Essential</vt:lpstr>
      <vt:lpstr>Essential</vt:lpstr>
      <vt:lpstr>Worksheet</vt:lpstr>
      <vt:lpstr>Microsoft ClipArt Gallery</vt:lpstr>
      <vt:lpstr>APPENDIX E</vt:lpstr>
      <vt:lpstr>UNDERSTANDING THE BUSINESS</vt:lpstr>
      <vt:lpstr>PASSIVE INVESTMENTS IN DEBT AND EQUITY SECURITIES</vt:lpstr>
      <vt:lpstr>INVESTMENTS IN STOCK FOR SIGNIFICANT INFLUENCE</vt:lpstr>
      <vt:lpstr>INVESTMENTS IN STOCK FOR CONTROL</vt:lpstr>
      <vt:lpstr>TYPES OF INVESTMENTS AND ACCOUNTING METHODS</vt:lpstr>
      <vt:lpstr>DEBT HELD TO MATURITY: AMORTIZED COST METHOD</vt:lpstr>
      <vt:lpstr>DEBT HELD TO MATURITY: AMORTIZED COST METHOD</vt:lpstr>
      <vt:lpstr>DEBT HELD TO MATURITY: AMORTIZED COST METHOD</vt:lpstr>
      <vt:lpstr>DEBT HELD TO MATURITY: AMORTIZED COST METHOD</vt:lpstr>
      <vt:lpstr>PASSIVE INVESTMENTS: THE FAIR VALUE METHOD</vt:lpstr>
      <vt:lpstr>CLASSIFYING PASSIVE INVESTMENTS AT FAIR VALUE</vt:lpstr>
      <vt:lpstr>AVAILABLE FOR SALE (AFS) SECURITIES</vt:lpstr>
      <vt:lpstr>AVAILABLE FOR SALE (AFS) SECURITIES</vt:lpstr>
      <vt:lpstr>AVAILABLE FOR SALE (AFS) SECURITIES</vt:lpstr>
      <vt:lpstr>AVAILABLE FOR SALE (AFS) SECURITIES</vt:lpstr>
      <vt:lpstr>AVAILABLE FOR SALE (AFS) SECURITIES</vt:lpstr>
      <vt:lpstr>AVAILABLE FOR SALE (AFS) SECURITIES</vt:lpstr>
      <vt:lpstr>AVAILABLE FOR SALE (AFS) SECURITIES</vt:lpstr>
      <vt:lpstr>AVAILABLE FOR SALE (AFS) SECURITIES</vt:lpstr>
      <vt:lpstr>COMPARING TRADING AND AVAILABLE FOR SALE SECURITIES</vt:lpstr>
      <vt:lpstr>KEY RATIO ANALYSIS</vt:lpstr>
      <vt:lpstr>KEY RATIO ANALYSIS</vt:lpstr>
      <vt:lpstr>INVESTMENTS FOR SIGNIFICANT INFLUENCE: EQUITY METHOD</vt:lpstr>
      <vt:lpstr>INVESTMENTS FOR SIGNIFICANT INFLUENCE: EQUITY METHOD</vt:lpstr>
      <vt:lpstr>INVESTMENTS FOR SIGNIFICANT INFLUENCE: EQUITY METHOD</vt:lpstr>
      <vt:lpstr>RECORDING INVESTMENTS UNDER THE EQUITY METHOD</vt:lpstr>
      <vt:lpstr>EARNINGS OF AFFILIATES</vt:lpstr>
      <vt:lpstr>DIVIDENDS RECEIVED</vt:lpstr>
      <vt:lpstr>INVESTMENTS FOR SIGNIFICANT INFLUENCE: EQUITY METHOD</vt:lpstr>
      <vt:lpstr>REPORTING INVESTMENTS UNDER THE EQUITY METHOD</vt:lpstr>
      <vt:lpstr>FOCUS ON CASH FLOWS</vt:lpstr>
      <vt:lpstr>CONTROLLING INTERESTS: MERGERS AND ACQUISITIONS</vt:lpstr>
      <vt:lpstr>CONTROLLING INTERESTS: MERGERS AND ACQUISITIONS</vt:lpstr>
      <vt:lpstr>WHAT ARE CONSOLIDATED STATEMENTS?</vt:lpstr>
      <vt:lpstr>RECORDING A MERGER</vt:lpstr>
      <vt:lpstr>RECORDING A MERGER</vt:lpstr>
      <vt:lpstr>RECORDING A MERGER</vt:lpstr>
      <vt:lpstr>RECORDING A MERGER</vt:lpstr>
      <vt:lpstr>REPORTING FOR COMBINED COMPANIES</vt:lpstr>
      <vt:lpstr>END OF APPENDIX 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IT Operations</cp:lastModifiedBy>
  <cp:revision>160</cp:revision>
  <dcterms:created xsi:type="dcterms:W3CDTF">2013-04-01T20:41:30Z</dcterms:created>
  <dcterms:modified xsi:type="dcterms:W3CDTF">2013-07-10T06:40:43Z</dcterms:modified>
</cp:coreProperties>
</file>