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0"/>
  </p:notesMasterIdLst>
  <p:handoutMasterIdLst>
    <p:handoutMasterId r:id="rId51"/>
  </p:handoutMasterIdLst>
  <p:sldIdLst>
    <p:sldId id="257" r:id="rId2"/>
    <p:sldId id="265" r:id="rId3"/>
    <p:sldId id="266" r:id="rId4"/>
    <p:sldId id="267" r:id="rId5"/>
    <p:sldId id="268" r:id="rId6"/>
    <p:sldId id="269" r:id="rId7"/>
    <p:sldId id="316" r:id="rId8"/>
    <p:sldId id="317" r:id="rId9"/>
    <p:sldId id="271" r:id="rId10"/>
    <p:sldId id="272" r:id="rId11"/>
    <p:sldId id="305" r:id="rId12"/>
    <p:sldId id="273" r:id="rId13"/>
    <p:sldId id="277"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 id="289" r:id="rId27"/>
    <p:sldId id="315" r:id="rId28"/>
    <p:sldId id="291" r:id="rId29"/>
    <p:sldId id="292" r:id="rId30"/>
    <p:sldId id="293" r:id="rId31"/>
    <p:sldId id="294" r:id="rId32"/>
    <p:sldId id="295" r:id="rId33"/>
    <p:sldId id="306" r:id="rId34"/>
    <p:sldId id="307" r:id="rId35"/>
    <p:sldId id="308" r:id="rId36"/>
    <p:sldId id="309" r:id="rId37"/>
    <p:sldId id="310" r:id="rId38"/>
    <p:sldId id="311" r:id="rId39"/>
    <p:sldId id="312" r:id="rId40"/>
    <p:sldId id="296" r:id="rId41"/>
    <p:sldId id="313" r:id="rId42"/>
    <p:sldId id="297" r:id="rId43"/>
    <p:sldId id="298" r:id="rId44"/>
    <p:sldId id="299" r:id="rId45"/>
    <p:sldId id="301" r:id="rId46"/>
    <p:sldId id="303" r:id="rId47"/>
    <p:sldId id="314" r:id="rId48"/>
    <p:sldId id="263" r:id="rId4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34" clrIdx="0"/>
  <p:cmAuthor id="1" name="Jon Booker"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1492" autoAdjust="0"/>
  </p:normalViewPr>
  <p:slideViewPr>
    <p:cSldViewPr>
      <p:cViewPr varScale="1">
        <p:scale>
          <a:sx n="72" d="100"/>
          <a:sy n="72" d="100"/>
        </p:scale>
        <p:origin x="197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fontAlgn="auto">
              <a:spcBef>
                <a:spcPts val="0"/>
              </a:spcBef>
              <a:spcAft>
                <a:spcPts val="0"/>
              </a:spcAft>
              <a:defRPr sz="1200" dirty="0">
                <a:latin typeface="+mn-lt"/>
              </a:defRPr>
            </a:lvl1pPr>
          </a:lstStyle>
          <a:p>
            <a:pPr>
              <a:defRPr/>
            </a:pPr>
            <a:r>
              <a:rPr lang="en-US"/>
              <a:t>3</a:t>
            </a:r>
            <a:r>
              <a:rPr lang="en-US" smtClean="0"/>
              <a:t>-</a:t>
            </a:r>
            <a:fld id="{34C31719-019B-4043-B546-87774EF2DDBD}" type="slidenum">
              <a:rPr lang="en-US" smtClean="0"/>
              <a:pPr>
                <a:defRPr/>
              </a:pPr>
              <a:t>‹#›</a:t>
            </a:fld>
            <a:endParaRPr lang="en-US"/>
          </a:p>
        </p:txBody>
      </p:sp>
    </p:spTree>
    <p:extLst>
      <p:ext uri="{BB962C8B-B14F-4D97-AF65-F5344CB8AC3E}">
        <p14:creationId xmlns:p14="http://schemas.microsoft.com/office/powerpoint/2010/main" val="280763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930" tIns="46465" rIns="92930" bIns="464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6027738" y="0"/>
            <a:ext cx="927100" cy="250825"/>
          </a:xfrm>
          <a:prstGeom prst="rect">
            <a:avLst/>
          </a:prstGeom>
          <a:noFill/>
        </p:spPr>
        <p:txBody>
          <a:bodyPr lIns="92930" tIns="46465" rIns="92930" bIns="46465">
            <a:spAutoFit/>
          </a:bodyPr>
          <a:lstStyle/>
          <a:p>
            <a:pPr algn="r" fontAlgn="auto">
              <a:spcBef>
                <a:spcPts val="0"/>
              </a:spcBef>
              <a:spcAft>
                <a:spcPts val="0"/>
              </a:spcAft>
              <a:defRPr/>
            </a:pPr>
            <a:r>
              <a:rPr lang="en-US" sz="1000" dirty="0">
                <a:latin typeface="+mn-lt"/>
              </a:rPr>
              <a:t>3-</a:t>
            </a:r>
            <a:fld id="{A7F8A5E2-2DDE-4DE0-834F-76BEFB6D415A}" type="slidenum">
              <a:rPr lang="en-US" sz="1000">
                <a:latin typeface="+mn-lt"/>
              </a:rPr>
              <a:pPr algn="r" fontAlgn="auto">
                <a:spcBef>
                  <a:spcPts val="0"/>
                </a:spcBef>
                <a:spcAft>
                  <a:spcPts val="0"/>
                </a:spcAft>
                <a:defRPr/>
              </a:pPr>
              <a:t>‹#›</a:t>
            </a:fld>
            <a:endParaRPr lang="en-US" sz="1000" dirty="0">
              <a:latin typeface="+mn-lt"/>
            </a:endParaRPr>
          </a:p>
        </p:txBody>
      </p:sp>
    </p:spTree>
    <p:extLst>
      <p:ext uri="{BB962C8B-B14F-4D97-AF65-F5344CB8AC3E}">
        <p14:creationId xmlns:p14="http://schemas.microsoft.com/office/powerpoint/2010/main" val="3035328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3: Operating  Decisions and the Accounting System</a:t>
            </a:r>
          </a:p>
          <a:p>
            <a:pPr>
              <a:spcBef>
                <a:spcPct val="0"/>
              </a:spcBef>
            </a:pPr>
            <a:endParaRPr lang="en-US" smtClean="0"/>
          </a:p>
          <a:p>
            <a:pPr>
              <a:spcBef>
                <a:spcPct val="0"/>
              </a:spcBef>
            </a:pPr>
            <a:r>
              <a:rPr lang="en-US" smtClean="0"/>
              <a:t>As noted in the introduction of this chapter, Chipotle Mexican Grill’s philosophy of “Food with Integrity” guides its operating decisions. Food with Integrity entails finding and serving high-quality sustainably and organically raised food. It also includes showing respect for animals, the environment, and people involved in the operations. </a:t>
            </a:r>
          </a:p>
        </p:txBody>
      </p:sp>
    </p:spTree>
    <p:extLst>
      <p:ext uri="{BB962C8B-B14F-4D97-AF65-F5344CB8AC3E}">
        <p14:creationId xmlns:p14="http://schemas.microsoft.com/office/powerpoint/2010/main" val="421722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7CA2CE22-2185-40D7-A0B2-08E266FDD33C}" type="slidenum">
              <a:rPr lang="en-US">
                <a:latin typeface="Calibri" pitchFamily="34" charset="0"/>
              </a:rPr>
              <a:pPr/>
              <a:t>10</a:t>
            </a:fld>
            <a:endParaRPr lang="en-US">
              <a:latin typeface="Calibri" pitchFamily="34"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that use the cash accounting basis recognize revenue at the time cash is received, and recognize expenses at the time cash is paid. Your financial performance is measured as the difference between your cash balance at the beginning of the period and the cash balance at the end of the period (that is, whether you end up with more or less cash). Many local retailers, medical offices, and other small businesses use cash basis accounting. A cash basis is not considered acceptable under generally accepted accounting principles.</a:t>
            </a:r>
          </a:p>
        </p:txBody>
      </p:sp>
    </p:spTree>
    <p:extLst>
      <p:ext uri="{BB962C8B-B14F-4D97-AF65-F5344CB8AC3E}">
        <p14:creationId xmlns:p14="http://schemas.microsoft.com/office/powerpoint/2010/main" val="150700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06488D36-31FF-4DBD-964C-4457C1095025}" type="slidenum">
              <a:rPr lang="en-US">
                <a:latin typeface="Calibri" pitchFamily="34" charset="0"/>
              </a:rPr>
              <a:pPr/>
              <a:t>11</a:t>
            </a:fld>
            <a:endParaRPr lang="en-US">
              <a:latin typeface="Calibri" pitchFamily="34"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that use the cash accounting basis recognize revenue at the time cash is received, and recognize expenses at the time cash is paid. When considering cash flows, your financial performance is measured as the difference between your cash balance at the beginning of the period and the cash balance at the end of the period (that is, whether you end up with more or less cash at the time the balance sheet is prepared). </a:t>
            </a:r>
          </a:p>
          <a:p>
            <a:pPr>
              <a:spcBef>
                <a:spcPct val="0"/>
              </a:spcBef>
            </a:pPr>
            <a:endParaRPr lang="en-US" smtClean="0"/>
          </a:p>
          <a:p>
            <a:pPr>
              <a:spcBef>
                <a:spcPct val="0"/>
              </a:spcBef>
            </a:pPr>
            <a:r>
              <a:rPr lang="en-US" smtClean="0"/>
              <a:t>Cade Company earns $60,000 from sales each year. Because the sales are on account, cash collections are spread over the period. Salaries are paid in full each year. Insurance was prepaid at the beginning of Year 1. Supplies were purchased on credit and used evenly during the three-year period. Performance over time appears uneven, when actually it is not.</a:t>
            </a:r>
          </a:p>
          <a:p>
            <a:pPr>
              <a:spcBef>
                <a:spcPct val="0"/>
              </a:spcBef>
            </a:pPr>
            <a:endParaRPr lang="en-US" smtClean="0"/>
          </a:p>
        </p:txBody>
      </p:sp>
    </p:spTree>
    <p:extLst>
      <p:ext uri="{BB962C8B-B14F-4D97-AF65-F5344CB8AC3E}">
        <p14:creationId xmlns:p14="http://schemas.microsoft.com/office/powerpoint/2010/main" val="216648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ECCC1DEC-AFDE-4F2C-A173-ADE7FC73506C}" type="slidenum">
              <a:rPr lang="en-US">
                <a:latin typeface="Calibri" pitchFamily="34" charset="0"/>
              </a:rPr>
              <a:pPr/>
              <a:t>12</a:t>
            </a:fld>
            <a:endParaRPr lang="en-US">
              <a:latin typeface="Calibri" pitchFamily="34"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Generally accepted accounting principles require that assets, liabilities, revenues, and expenses be recognized when the transaction that causes them occurs. Generally accepted accounting principles require the use of the accrual method. In accrual basis accounting, revenues and expenses are recognized when the transaction that causes them occurs, not necessarily when cash is received or paid. That is, revenues are recognized when they are earned and expenses when they are incurred. The two basic accounting principles that determine when revenues and expenses are recorded under accrual basis accounting are the revenue principle and the</a:t>
            </a:r>
            <a:r>
              <a:rPr lang="en-US" i="1" smtClean="0"/>
              <a:t> </a:t>
            </a:r>
            <a:r>
              <a:rPr lang="en-US" smtClean="0"/>
              <a:t>matching principle</a:t>
            </a:r>
            <a:r>
              <a:rPr lang="en-US" i="1" smtClean="0"/>
              <a:t>. </a:t>
            </a:r>
            <a:endParaRPr lang="en-US" smtClean="0"/>
          </a:p>
          <a:p>
            <a:pPr>
              <a:spcBef>
                <a:spcPct val="0"/>
              </a:spcBef>
            </a:pPr>
            <a:endParaRPr lang="en-US" smtClean="0"/>
          </a:p>
        </p:txBody>
      </p:sp>
    </p:spTree>
    <p:extLst>
      <p:ext uri="{BB962C8B-B14F-4D97-AF65-F5344CB8AC3E}">
        <p14:creationId xmlns:p14="http://schemas.microsoft.com/office/powerpoint/2010/main" val="187008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62AF05A7-7375-49CB-8117-4FC0A706C4B4}" type="slidenum">
              <a:rPr lang="en-US">
                <a:latin typeface="Calibri" pitchFamily="34" charset="0"/>
              </a:rPr>
              <a:pPr/>
              <a:t>13</a:t>
            </a:fld>
            <a:endParaRPr lang="en-US">
              <a:latin typeface="Calibri" pitchFamily="34"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fontAlgn="auto">
              <a:spcBef>
                <a:spcPts val="0"/>
              </a:spcBef>
              <a:spcAft>
                <a:spcPts val="0"/>
              </a:spcAft>
              <a:defRPr/>
            </a:pPr>
            <a:r>
              <a:rPr lang="en-US" dirty="0" smtClean="0"/>
              <a:t>Under the revenue realization principle, four criteria or conditions must normally be met for revenue to be recognized. If any of the following criteria are not met, revenue normally is not recognized and cannot be recorded.</a:t>
            </a:r>
          </a:p>
          <a:p>
            <a:pPr marL="348489" indent="-348489" fontAlgn="auto">
              <a:spcBef>
                <a:spcPts val="0"/>
              </a:spcBef>
              <a:spcAft>
                <a:spcPts val="0"/>
              </a:spcAft>
              <a:buFontTx/>
              <a:buAutoNum type="arabicPeriod"/>
              <a:defRPr/>
            </a:pPr>
            <a:r>
              <a:rPr lang="en-US" dirty="0" smtClean="0"/>
              <a:t>Delivery has occurred or services have been rendered.</a:t>
            </a:r>
            <a:r>
              <a:rPr lang="en-US" b="1" dirty="0" smtClean="0"/>
              <a:t> </a:t>
            </a:r>
          </a:p>
          <a:p>
            <a:pPr marL="348489" indent="-348489" fontAlgn="auto">
              <a:spcBef>
                <a:spcPts val="0"/>
              </a:spcBef>
              <a:spcAft>
                <a:spcPts val="0"/>
              </a:spcAft>
              <a:buFontTx/>
              <a:buAutoNum type="arabicPeriod"/>
              <a:defRPr/>
            </a:pPr>
            <a:r>
              <a:rPr lang="en-US" dirty="0" smtClean="0"/>
              <a:t>There is persuasive evidence of an arrangement for customer payment.</a:t>
            </a:r>
            <a:r>
              <a:rPr lang="en-US" b="1" dirty="0" smtClean="0"/>
              <a:t> </a:t>
            </a:r>
          </a:p>
          <a:p>
            <a:pPr marL="348489" indent="-348489" fontAlgn="auto">
              <a:spcBef>
                <a:spcPts val="0"/>
              </a:spcBef>
              <a:spcAft>
                <a:spcPts val="0"/>
              </a:spcAft>
              <a:buFontTx/>
              <a:buAutoNum type="arabicPeriod"/>
              <a:defRPr/>
            </a:pPr>
            <a:r>
              <a:rPr lang="en-US" dirty="0" smtClean="0"/>
              <a:t>The price is fixed or determinable.</a:t>
            </a:r>
            <a:r>
              <a:rPr lang="en-US" b="1" dirty="0" smtClean="0"/>
              <a:t> </a:t>
            </a:r>
            <a:r>
              <a:rPr lang="en-US" dirty="0" smtClean="0"/>
              <a:t>There are no uncertainties as to the amount to be collected.</a:t>
            </a:r>
          </a:p>
          <a:p>
            <a:pPr marL="348489" indent="-348489" fontAlgn="auto">
              <a:spcBef>
                <a:spcPts val="0"/>
              </a:spcBef>
              <a:spcAft>
                <a:spcPts val="0"/>
              </a:spcAft>
              <a:buFontTx/>
              <a:buAutoNum type="arabicPeriod"/>
              <a:defRPr/>
            </a:pPr>
            <a:r>
              <a:rPr lang="en-US" dirty="0" smtClean="0"/>
              <a:t>Collection is reasonably assured</a:t>
            </a:r>
            <a:r>
              <a:rPr lang="en-US" b="1" dirty="0" smtClean="0"/>
              <a:t>. </a:t>
            </a:r>
            <a:endParaRPr lang="en-US" dirty="0"/>
          </a:p>
        </p:txBody>
      </p:sp>
    </p:spTree>
    <p:extLst>
      <p:ext uri="{BB962C8B-B14F-4D97-AF65-F5344CB8AC3E}">
        <p14:creationId xmlns:p14="http://schemas.microsoft.com/office/powerpoint/2010/main" val="277137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5E3C56FA-19FF-49D4-9A1B-7CC19D0BEFCF}" type="slidenum">
              <a:rPr lang="en-US">
                <a:latin typeface="Calibri" pitchFamily="34" charset="0"/>
              </a:rPr>
              <a:pPr/>
              <a:t>14</a:t>
            </a:fld>
            <a:endParaRPr lang="en-US">
              <a:latin typeface="Calibri" pitchFamily="34"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Under the revenue principle, four criteria or conditions must normally be met for revenue to be recognized. If any of the following criteria is not met, revenue normally is not recognized and cannot be recorded.</a:t>
            </a:r>
          </a:p>
          <a:p>
            <a:pPr fontAlgn="auto">
              <a:spcBef>
                <a:spcPts val="0"/>
              </a:spcBef>
              <a:spcAft>
                <a:spcPts val="0"/>
              </a:spcAft>
              <a:defRPr/>
            </a:pPr>
            <a:endParaRPr lang="en-US" dirty="0" smtClean="0"/>
          </a:p>
          <a:p>
            <a:pPr marL="232326" indent="-232326" fontAlgn="auto">
              <a:spcBef>
                <a:spcPts val="0"/>
              </a:spcBef>
              <a:spcAft>
                <a:spcPts val="0"/>
              </a:spcAft>
              <a:buFontTx/>
              <a:buAutoNum type="arabicPeriod"/>
              <a:defRPr/>
            </a:pPr>
            <a:r>
              <a:rPr lang="en-US" dirty="0" smtClean="0"/>
              <a:t>Delivery has occurred or services have been rendered</a:t>
            </a:r>
            <a:r>
              <a:rPr lang="en-US" i="1" dirty="0" smtClean="0"/>
              <a:t>.</a:t>
            </a:r>
            <a:r>
              <a:rPr lang="en-US" dirty="0" smtClean="0"/>
              <a:t> The company has performed or substantially performed the acts promised to the customer by providing goods or services.</a:t>
            </a:r>
          </a:p>
          <a:p>
            <a:pPr marL="232326" indent="-232326" fontAlgn="auto">
              <a:spcBef>
                <a:spcPts val="0"/>
              </a:spcBef>
              <a:spcAft>
                <a:spcPts val="0"/>
              </a:spcAft>
              <a:buFontTx/>
              <a:buAutoNum type="arabicPeriod"/>
              <a:defRPr/>
            </a:pPr>
            <a:r>
              <a:rPr lang="en-US" dirty="0" smtClean="0"/>
              <a:t>There is persuasive evidence of an arrangement for customer payment</a:t>
            </a:r>
            <a:r>
              <a:rPr lang="en-US" i="1" dirty="0" smtClean="0"/>
              <a:t>.</a:t>
            </a:r>
            <a:r>
              <a:rPr lang="en-US" dirty="0" smtClean="0"/>
              <a:t> In exchange for the company’s performance, the customer has provided cash or a promise to pay cash (a receivable).</a:t>
            </a:r>
          </a:p>
          <a:p>
            <a:pPr marL="232326" indent="-232326" fontAlgn="auto">
              <a:spcBef>
                <a:spcPts val="0"/>
              </a:spcBef>
              <a:spcAft>
                <a:spcPts val="0"/>
              </a:spcAft>
              <a:buFontTx/>
              <a:buAutoNum type="arabicPeriod"/>
              <a:defRPr/>
            </a:pPr>
            <a:r>
              <a:rPr lang="en-US" dirty="0" smtClean="0"/>
              <a:t>The price is fixed or determinable</a:t>
            </a:r>
            <a:r>
              <a:rPr lang="en-US" i="1" dirty="0" smtClean="0"/>
              <a:t>.</a:t>
            </a:r>
            <a:r>
              <a:rPr lang="en-US" dirty="0" smtClean="0"/>
              <a:t> There are no uncertainties as to the amount to be collected.</a:t>
            </a:r>
          </a:p>
          <a:p>
            <a:pPr marL="232326" indent="-232326" fontAlgn="auto">
              <a:spcBef>
                <a:spcPts val="0"/>
              </a:spcBef>
              <a:spcAft>
                <a:spcPts val="0"/>
              </a:spcAft>
              <a:buFontTx/>
              <a:buAutoNum type="arabicPeriod"/>
              <a:defRPr/>
            </a:pPr>
            <a:r>
              <a:rPr lang="en-US" dirty="0" smtClean="0"/>
              <a:t>Collection is reasonably assured</a:t>
            </a:r>
            <a:r>
              <a:rPr lang="en-US" i="1" dirty="0" smtClean="0"/>
              <a:t>. </a:t>
            </a:r>
            <a:r>
              <a:rPr lang="en-US" dirty="0" smtClean="0"/>
              <a:t>For cash sales, collection is not an issue since it is received on the date of the exchange. For sales on credit, the company reviews the customer’s ability to pay. If the customer is considered creditworthy, collecting cash from the customer is reasonably likely.</a:t>
            </a:r>
          </a:p>
          <a:p>
            <a:pPr marL="232326" indent="-232326" fontAlgn="auto">
              <a:spcBef>
                <a:spcPts val="0"/>
              </a:spcBef>
              <a:spcAft>
                <a:spcPts val="0"/>
              </a:spcAft>
              <a:buFontTx/>
              <a:buAutoNum type="arabicPeriod"/>
              <a:defRPr/>
            </a:pPr>
            <a:endParaRPr lang="en-US" dirty="0" smtClean="0"/>
          </a:p>
          <a:p>
            <a:pPr fontAlgn="auto">
              <a:spcBef>
                <a:spcPts val="0"/>
              </a:spcBef>
              <a:spcAft>
                <a:spcPts val="0"/>
              </a:spcAft>
              <a:defRPr/>
            </a:pPr>
            <a:r>
              <a:rPr lang="en-US" dirty="0" smtClean="0"/>
              <a:t>These conditions normally occur when the title, risks, and rewards of ownership have transferred to the customers. For most businesses, these conditions are met at the point of delivery of goods or services,</a:t>
            </a:r>
            <a:r>
              <a:rPr lang="en-US" b="1" dirty="0" smtClean="0"/>
              <a:t> </a:t>
            </a:r>
            <a:r>
              <a:rPr lang="en-US" dirty="0" smtClean="0"/>
              <a:t>regardless of when cash is received. In our case, cash was received before the goods or services were rendered to the customer, so no revenue is to be recognized. Rather we establish and Unearned Revenue account that is classified as a liability.</a:t>
            </a:r>
            <a:endParaRPr lang="en-US" dirty="0"/>
          </a:p>
        </p:txBody>
      </p:sp>
    </p:spTree>
    <p:extLst>
      <p:ext uri="{BB962C8B-B14F-4D97-AF65-F5344CB8AC3E}">
        <p14:creationId xmlns:p14="http://schemas.microsoft.com/office/powerpoint/2010/main" val="230068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D4CEEB20-AEA8-4736-BE1D-E51B3E771FB1}" type="slidenum">
              <a:rPr lang="en-US">
                <a:latin typeface="Calibri" pitchFamily="34" charset="0"/>
              </a:rPr>
              <a:pPr/>
              <a:t>15</a:t>
            </a:fld>
            <a:endParaRPr lang="en-US">
              <a:latin typeface="Calibri" pitchFamily="34"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the product is delivered or the service provided, revenue will be recorded. When the company delivers the goods or services, the liability, unearned revenue, is reduced, and the revenue account, service revenue, is increased.</a:t>
            </a:r>
          </a:p>
        </p:txBody>
      </p:sp>
    </p:spTree>
    <p:extLst>
      <p:ext uri="{BB962C8B-B14F-4D97-AF65-F5344CB8AC3E}">
        <p14:creationId xmlns:p14="http://schemas.microsoft.com/office/powerpoint/2010/main" val="89391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4CE09F9F-2C36-4919-BC62-A3C3BAB38776}" type="slidenum">
              <a:rPr lang="en-US">
                <a:latin typeface="Calibri" pitchFamily="34" charset="0"/>
              </a:rPr>
              <a:pPr/>
              <a:t>16</a:t>
            </a:fld>
            <a:endParaRPr lang="en-US">
              <a:latin typeface="Calibri" pitchFamily="34"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Cash can be received on the date the product is delivered or the services provided. The journal entry is to debit cash and credit revenue.</a:t>
            </a:r>
          </a:p>
        </p:txBody>
      </p:sp>
    </p:spTree>
    <p:extLst>
      <p:ext uri="{BB962C8B-B14F-4D97-AF65-F5344CB8AC3E}">
        <p14:creationId xmlns:p14="http://schemas.microsoft.com/office/powerpoint/2010/main" val="48953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2A0A8A80-C6DA-4861-9C3F-9DB1851F84E5}" type="slidenum">
              <a:rPr lang="en-US">
                <a:latin typeface="Calibri" pitchFamily="34" charset="0"/>
              </a:rPr>
              <a:pPr/>
              <a:t>17</a:t>
            </a:fld>
            <a:endParaRPr lang="en-US">
              <a:latin typeface="Calibri" pitchFamily="34"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many cases, cash is received after the goods are delivered or the services provided. In this example, we establish an asset account, accounts receivable. The journal entry is to debit accounts receivable and credit the revenue account to reflect the amount customers own us for goods already received.</a:t>
            </a:r>
          </a:p>
        </p:txBody>
      </p:sp>
    </p:spTree>
    <p:extLst>
      <p:ext uri="{BB962C8B-B14F-4D97-AF65-F5344CB8AC3E}">
        <p14:creationId xmlns:p14="http://schemas.microsoft.com/office/powerpoint/2010/main" val="1695719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5F640390-2496-454B-887B-C7A6044E5615}" type="slidenum">
              <a:rPr lang="en-US">
                <a:latin typeface="Calibri" pitchFamily="34" charset="0"/>
              </a:rPr>
              <a:pPr/>
              <a:t>18</a:t>
            </a:fld>
            <a:endParaRPr lang="en-US">
              <a:latin typeface="Calibri" pitchFamily="34"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the company collects cash from the customer, the receivable will be eliminated. When the cash is collected by the company the journal entry is to increase the asset account, cash, and decrease the asset account, accounts receivable.</a:t>
            </a:r>
          </a:p>
        </p:txBody>
      </p:sp>
    </p:spTree>
    <p:extLst>
      <p:ext uri="{BB962C8B-B14F-4D97-AF65-F5344CB8AC3E}">
        <p14:creationId xmlns:p14="http://schemas.microsoft.com/office/powerpoint/2010/main" val="532665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349D4178-9D3C-42AD-9A80-DEB0DDC30448}" type="slidenum">
              <a:rPr lang="en-US">
                <a:latin typeface="Calibri" pitchFamily="34" charset="0"/>
              </a:rPr>
              <a:pPr/>
              <a:t>19</a:t>
            </a:fld>
            <a:endParaRPr lang="en-US">
              <a:latin typeface="Calibri" pitchFamily="34"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are three examples where revenue has been earned but cash has not yet been received.</a:t>
            </a:r>
          </a:p>
        </p:txBody>
      </p:sp>
    </p:spTree>
    <p:extLst>
      <p:ext uri="{BB962C8B-B14F-4D97-AF65-F5344CB8AC3E}">
        <p14:creationId xmlns:p14="http://schemas.microsoft.com/office/powerpoint/2010/main" val="371766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9299BCAE-07E2-43CD-83C0-ECF36C5B64E4}" type="slidenum">
              <a:rPr lang="en-US">
                <a:latin typeface="Calibri" pitchFamily="34" charset="0"/>
              </a:rPr>
              <a:pPr/>
              <a:t>2</a:t>
            </a:fld>
            <a:endParaRPr lang="en-US">
              <a:latin typeface="Calibri" pitchFamily="34" charset="0"/>
            </a:endParaRPr>
          </a:p>
        </p:txBody>
      </p:sp>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chapter we will discuss how business activities affect the income statement of a company. We will also look at how these activities are recognized, recorded and measured. Finally, we will look at the preparation of an income statement.</a:t>
            </a:r>
          </a:p>
        </p:txBody>
      </p:sp>
    </p:spTree>
    <p:extLst>
      <p:ext uri="{BB962C8B-B14F-4D97-AF65-F5344CB8AC3E}">
        <p14:creationId xmlns:p14="http://schemas.microsoft.com/office/powerpoint/2010/main" val="68185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07960B81-6EFE-4262-A6BC-FF710EE3D69D}" type="slidenum">
              <a:rPr lang="en-US">
                <a:latin typeface="Calibri" pitchFamily="34" charset="0"/>
              </a:rPr>
              <a:pPr/>
              <a:t>20</a:t>
            </a:fld>
            <a:endParaRPr lang="en-US">
              <a:latin typeface="Calibri" pitchFamily="34"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expense matching principle requires that costs incurred to generate revenues be recognized in the same period—a matching of costs with benefits. For example, when Chipotle’s restaurants provide food service to customers, revenue is earned. The costs of generating the revenue include expenses that are recognized in the same period.</a:t>
            </a:r>
          </a:p>
        </p:txBody>
      </p:sp>
    </p:spTree>
    <p:extLst>
      <p:ext uri="{BB962C8B-B14F-4D97-AF65-F5344CB8AC3E}">
        <p14:creationId xmlns:p14="http://schemas.microsoft.com/office/powerpoint/2010/main" val="182374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D692AB26-6372-4135-9709-70B3D6A31434}" type="slidenum">
              <a:rPr lang="en-US">
                <a:latin typeface="Calibri" pitchFamily="34" charset="0"/>
              </a:rPr>
              <a:pPr/>
              <a:t>21</a:t>
            </a:fld>
            <a:endParaRPr lang="en-US">
              <a:latin typeface="Calibri" pitchFamily="34"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cash is paid before goods are received or services are provided, the company establishes a Prepaid Expense. A Prepaid Expense is an asset account. The journal entry on the date of the transaction is to debit Prepaid Expense and credit Cash.</a:t>
            </a:r>
          </a:p>
        </p:txBody>
      </p:sp>
    </p:spTree>
    <p:extLst>
      <p:ext uri="{BB962C8B-B14F-4D97-AF65-F5344CB8AC3E}">
        <p14:creationId xmlns:p14="http://schemas.microsoft.com/office/powerpoint/2010/main" val="1474412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3375C524-C8EA-4CE5-928A-B0C25EF70023}" type="slidenum">
              <a:rPr lang="en-US">
                <a:latin typeface="Calibri" pitchFamily="34" charset="0"/>
              </a:rPr>
              <a:pPr/>
              <a:t>22</a:t>
            </a:fld>
            <a:endParaRPr lang="en-US">
              <a:latin typeface="Calibri" pitchFamily="34"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expense will be recorded when incurred. After the expense has been incurred, the journal entry is to increase the Expense account and decrease the asset account, Prepaid Expense.</a:t>
            </a:r>
          </a:p>
        </p:txBody>
      </p:sp>
    </p:spTree>
    <p:extLst>
      <p:ext uri="{BB962C8B-B14F-4D97-AF65-F5344CB8AC3E}">
        <p14:creationId xmlns:p14="http://schemas.microsoft.com/office/powerpoint/2010/main" val="4210825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F2A51493-5D7B-4223-96A5-D1B982AB1D4E}" type="slidenum">
              <a:rPr lang="en-US">
                <a:latin typeface="Calibri" pitchFamily="34" charset="0"/>
              </a:rPr>
              <a:pPr/>
              <a:t>23</a:t>
            </a:fld>
            <a:endParaRPr lang="en-US">
              <a:latin typeface="Calibri" pitchFamily="34"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Of course, the expense can be incurred on the same day cash is paid. In this case, the journal entry is to debit the Expense and credit Cash.</a:t>
            </a:r>
          </a:p>
        </p:txBody>
      </p:sp>
    </p:spTree>
    <p:extLst>
      <p:ext uri="{BB962C8B-B14F-4D97-AF65-F5344CB8AC3E}">
        <p14:creationId xmlns:p14="http://schemas.microsoft.com/office/powerpoint/2010/main" val="1591323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3E1FCA0A-00C7-46E4-90EF-3DDC2B3B8843}" type="slidenum">
              <a:rPr lang="en-US">
                <a:latin typeface="Calibri" pitchFamily="34" charset="0"/>
              </a:rPr>
              <a:pPr/>
              <a:t>24</a:t>
            </a:fld>
            <a:endParaRPr lang="en-US">
              <a:latin typeface="Calibri" pitchFamily="34"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cash is paid </a:t>
            </a:r>
            <a:r>
              <a:rPr lang="en-US" i="1" smtClean="0"/>
              <a:t>after </a:t>
            </a:r>
            <a:r>
              <a:rPr lang="en-US" smtClean="0"/>
              <a:t>the company receives the goods or service, a liability account must be established. The journal entry is to debit an Expense account and credit a Liability account for the Payable.</a:t>
            </a:r>
          </a:p>
        </p:txBody>
      </p:sp>
    </p:spTree>
    <p:extLst>
      <p:ext uri="{BB962C8B-B14F-4D97-AF65-F5344CB8AC3E}">
        <p14:creationId xmlns:p14="http://schemas.microsoft.com/office/powerpoint/2010/main" val="2422303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41989970-5090-4601-9BCC-32231B9B96EA}" type="slidenum">
              <a:rPr lang="en-US">
                <a:latin typeface="Calibri" pitchFamily="34" charset="0"/>
              </a:rPr>
              <a:pPr/>
              <a:t>25</a:t>
            </a:fld>
            <a:endParaRPr lang="en-US">
              <a:latin typeface="Calibri" pitchFamily="34"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cash is actually paid, the journal entry is to debit or reduce the Payable and reduce the Cash account.</a:t>
            </a:r>
          </a:p>
        </p:txBody>
      </p:sp>
    </p:spTree>
    <p:extLst>
      <p:ext uri="{BB962C8B-B14F-4D97-AF65-F5344CB8AC3E}">
        <p14:creationId xmlns:p14="http://schemas.microsoft.com/office/powerpoint/2010/main" val="2297055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Consider the unethical and illegal activities entered into by leaders at companies with little or no internal or external oversight. </a:t>
            </a:r>
          </a:p>
        </p:txBody>
      </p:sp>
      <p:sp>
        <p:nvSpPr>
          <p:cNvPr id="65539" name="Slide Number Placeholder 3"/>
          <p:cNvSpPr>
            <a:spLocks noGrp="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r>
              <a:rPr lang="en-US">
                <a:latin typeface="Calibri" pitchFamily="34" charset="0"/>
              </a:rPr>
              <a:t>1-</a:t>
            </a:r>
            <a:fld id="{B666B6A7-BBFC-4C32-B7E7-528C41CBEB11}" type="slidenum">
              <a:rPr lang="en-US">
                <a:latin typeface="Calibri" pitchFamily="34" charset="0"/>
              </a:rPr>
              <a:pPr/>
              <a:t>26</a:t>
            </a:fld>
            <a:endParaRPr lang="en-US">
              <a:latin typeface="Calibri" pitchFamily="34" charset="0"/>
            </a:endParaRPr>
          </a:p>
        </p:txBody>
      </p:sp>
    </p:spTree>
    <p:extLst>
      <p:ext uri="{BB962C8B-B14F-4D97-AF65-F5344CB8AC3E}">
        <p14:creationId xmlns:p14="http://schemas.microsoft.com/office/powerpoint/2010/main" val="293253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130C5E00-5DE4-409B-A8EF-3B53F0B7DA12}" type="slidenum">
              <a:rPr lang="en-US">
                <a:solidFill>
                  <a:srgbClr val="000000"/>
                </a:solidFill>
                <a:latin typeface="Calibri" pitchFamily="34" charset="0"/>
              </a:rPr>
              <a:pPr/>
              <a:t>27</a:t>
            </a:fld>
            <a:endParaRPr lang="en-US">
              <a:solidFill>
                <a:srgbClr val="000000"/>
              </a:solidFill>
              <a:latin typeface="Calibri" pitchFamily="34"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the expanded transaction analysis model. We know that stockholders’ equity consists of contributed capital and retained earnings. Let’s see how revenues and expenses impact retained earnings.</a:t>
            </a:r>
          </a:p>
        </p:txBody>
      </p:sp>
    </p:spTree>
    <p:extLst>
      <p:ext uri="{BB962C8B-B14F-4D97-AF65-F5344CB8AC3E}">
        <p14:creationId xmlns:p14="http://schemas.microsoft.com/office/powerpoint/2010/main" val="2840015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02CFCBEB-B6EF-4517-8882-BA238B019328}" type="slidenum">
              <a:rPr lang="en-US">
                <a:latin typeface="Calibri" pitchFamily="34" charset="0"/>
              </a:rPr>
              <a:pPr/>
              <a:t>28</a:t>
            </a:fld>
            <a:endParaRPr lang="en-US">
              <a:latin typeface="Calibri" pitchFamily="34"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From our Statement of Retained Earnings we know that net income increases Retained Earnings. Revenues increase net income and Expenses decrease net income. Revenues show increases and decreases on the same sides of the T-account as retained earnings. A credit to the Revenue account increases revenue, a debit to the Revenue account decreases revenue. Because expenses reduce revenues in the calculation of net income, increases and decreases in Expense accounts are shown on the opposite sides when compared to revenue accounts. A debit to an Expense account represents an increase in expenses, a credit to an Expense account represents a decrease in expenses.</a:t>
            </a:r>
          </a:p>
        </p:txBody>
      </p:sp>
    </p:spTree>
    <p:extLst>
      <p:ext uri="{BB962C8B-B14F-4D97-AF65-F5344CB8AC3E}">
        <p14:creationId xmlns:p14="http://schemas.microsoft.com/office/powerpoint/2010/main" val="358646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07CFF580-D536-440F-B9E0-3A54513CFD47}" type="slidenum">
              <a:rPr lang="en-US">
                <a:latin typeface="Calibri" pitchFamily="34" charset="0"/>
              </a:rPr>
              <a:pPr/>
              <a:t>29</a:t>
            </a:fld>
            <a:endParaRPr lang="en-US">
              <a:latin typeface="Calibri" pitchFamily="34"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previous chapter we completed transactions (a) through (f). </a:t>
            </a:r>
            <a:r>
              <a:rPr lang="en-US" smtClean="0"/>
              <a:t>In this chapter, we begin with transaction (g) to illustrate accounting for revenues and expenses.</a:t>
            </a:r>
          </a:p>
        </p:txBody>
      </p:sp>
    </p:spTree>
    <p:extLst>
      <p:ext uri="{BB962C8B-B14F-4D97-AF65-F5344CB8AC3E}">
        <p14:creationId xmlns:p14="http://schemas.microsoft.com/office/powerpoint/2010/main" val="122499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42D9A2C2-6E22-449A-B3EC-B803DF84ACCA}" type="slidenum">
              <a:rPr lang="en-US">
                <a:latin typeface="Calibri" pitchFamily="34" charset="0"/>
              </a:rPr>
              <a:pPr/>
              <a:t>3</a:t>
            </a:fld>
            <a:endParaRPr lang="en-US">
              <a:latin typeface="Calibri" pitchFamily="34"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operating cycle begins with the purchase or manufacture of a product for sale. When products are purchased from suppliers, those suppliers must be paid. After a sale has been made, the company must deliver the product or service to the customer. Many business sales are made on credit. If credit is extended, payment must be received from customers. Once the cash has been collected from customers, the business cycle begins all over again.</a:t>
            </a:r>
          </a:p>
          <a:p>
            <a:pPr>
              <a:spcBef>
                <a:spcPct val="0"/>
              </a:spcBef>
            </a:pPr>
            <a:endParaRPr lang="en-US" smtClean="0"/>
          </a:p>
          <a:p>
            <a:pPr>
              <a:spcBef>
                <a:spcPct val="0"/>
              </a:spcBef>
            </a:pPr>
            <a:r>
              <a:rPr lang="en-US" smtClean="0"/>
              <a:t>We never want to confuse the business operating cycle with the accounting cycle.</a:t>
            </a:r>
          </a:p>
          <a:p>
            <a:pPr>
              <a:spcBef>
                <a:spcPct val="0"/>
              </a:spcBef>
            </a:pPr>
            <a:endParaRPr lang="en-US" smtClean="0"/>
          </a:p>
          <a:p>
            <a:pPr>
              <a:spcBef>
                <a:spcPct val="0"/>
              </a:spcBef>
            </a:pPr>
            <a:r>
              <a:rPr lang="en-US" smtClean="0"/>
              <a:t>Companies (1) acquire inventory and the services of employees and (2) sell inventory or services to customers. The operating (or cash-to-cash) cycle begins when a company receives goods to sell (or, in the case of a service company, has employees work), pays for them, and sells to customers, then ends when customers pay cash to the company. The length of time for completion of the operating cycle depends on the nature of the business.</a:t>
            </a:r>
          </a:p>
          <a:p>
            <a:pPr>
              <a:spcBef>
                <a:spcPct val="0"/>
              </a:spcBef>
            </a:pPr>
            <a:endParaRPr lang="en-US" smtClean="0"/>
          </a:p>
        </p:txBody>
      </p:sp>
    </p:spTree>
    <p:extLst>
      <p:ext uri="{BB962C8B-B14F-4D97-AF65-F5344CB8AC3E}">
        <p14:creationId xmlns:p14="http://schemas.microsoft.com/office/powerpoint/2010/main" val="3195583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A96C94C4-1D6A-4357-B279-DAEFC567B54D}" type="slidenum">
              <a:rPr lang="en-US">
                <a:latin typeface="Calibri" pitchFamily="34" charset="0"/>
              </a:rPr>
              <a:pPr/>
              <a:t>30</a:t>
            </a:fld>
            <a:endParaRPr lang="en-US">
              <a:latin typeface="Calibri" pitchFamily="34"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the beginning of January, Chipotle paid in advance $36,000 for six months of rent, $32,000 for insurance coverage for all of 2012, and $18,000 for advertising over several upcoming months. All of these are Prepaid Expenses.</a:t>
            </a:r>
          </a:p>
        </p:txBody>
      </p:sp>
    </p:spTree>
    <p:extLst>
      <p:ext uri="{BB962C8B-B14F-4D97-AF65-F5344CB8AC3E}">
        <p14:creationId xmlns:p14="http://schemas.microsoft.com/office/powerpoint/2010/main" val="75871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57B97862-C20E-4105-99D5-E97515710DEB}" type="slidenum">
              <a:rPr lang="en-US">
                <a:latin typeface="Calibri" pitchFamily="34" charset="0"/>
              </a:rPr>
              <a:pPr/>
              <a:t>31</a:t>
            </a:fld>
            <a:endParaRPr lang="en-US">
              <a:latin typeface="Calibri" pitchFamily="34"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Times New Roman" pitchFamily="18" charset="0"/>
              </a:rPr>
              <a:t>During the first quarter, Chipotle sold food to customers for $619,300; $4,000 was sold to universities on account (to be paid next quarter) and the rest was received in cash in the stores.</a:t>
            </a:r>
          </a:p>
        </p:txBody>
      </p:sp>
    </p:spTree>
    <p:extLst>
      <p:ext uri="{BB962C8B-B14F-4D97-AF65-F5344CB8AC3E}">
        <p14:creationId xmlns:p14="http://schemas.microsoft.com/office/powerpoint/2010/main" val="1559799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DBE1CDD8-19B4-485C-A238-0C2A715444F5}" type="slidenum">
              <a:rPr lang="en-US">
                <a:latin typeface="Calibri" pitchFamily="34" charset="0"/>
              </a:rPr>
              <a:pPr/>
              <a:t>32</a:t>
            </a:fld>
            <a:endParaRPr lang="en-US">
              <a:latin typeface="Calibri" pitchFamily="34"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paid $49,300 for management training expenses</a:t>
            </a:r>
            <a:r>
              <a:rPr lang="en-US" b="1" smtClean="0"/>
              <a:t> </a:t>
            </a:r>
            <a:r>
              <a:rPr lang="en-US" smtClean="0"/>
              <a:t>which is considered part of General and Administrative Expenses.</a:t>
            </a:r>
          </a:p>
        </p:txBody>
      </p:sp>
    </p:spTree>
    <p:extLst>
      <p:ext uri="{BB962C8B-B14F-4D97-AF65-F5344CB8AC3E}">
        <p14:creationId xmlns:p14="http://schemas.microsoft.com/office/powerpoint/2010/main" val="254649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80E8A173-14D9-43C7-8C91-73E37F4EAB53}" type="slidenum">
              <a:rPr lang="en-US">
                <a:latin typeface="Calibri" pitchFamily="34" charset="0"/>
              </a:rPr>
              <a:pPr/>
              <a:t>33</a:t>
            </a:fld>
            <a:endParaRPr lang="en-US">
              <a:latin typeface="Calibri" pitchFamily="34"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paid employees who worked for the quarter for $138,600 and $91,500 for the last quarter. The company recorded $91,500 as an Accrued Expenses Payable for the liability to its workers.</a:t>
            </a:r>
          </a:p>
        </p:txBody>
      </p:sp>
    </p:spTree>
    <p:extLst>
      <p:ext uri="{BB962C8B-B14F-4D97-AF65-F5344CB8AC3E}">
        <p14:creationId xmlns:p14="http://schemas.microsoft.com/office/powerpoint/2010/main" val="3799980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2BC37921-A2EA-4784-ABBE-435134569813}" type="slidenum">
              <a:rPr lang="en-US">
                <a:latin typeface="Calibri" pitchFamily="34" charset="0"/>
              </a:rPr>
              <a:pPr/>
              <a:t>34</a:t>
            </a:fld>
            <a:endParaRPr lang="en-US">
              <a:latin typeface="Calibri" pitchFamily="34"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sold for cash land, property and equipment, costing $11,900 for cash. This resulted in a loss of $1,300. Notice how we record the loss on the disposition of the property.</a:t>
            </a:r>
          </a:p>
        </p:txBody>
      </p:sp>
    </p:spTree>
    <p:extLst>
      <p:ext uri="{BB962C8B-B14F-4D97-AF65-F5344CB8AC3E}">
        <p14:creationId xmlns:p14="http://schemas.microsoft.com/office/powerpoint/2010/main" val="1072843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AE2C1C05-5678-44D4-87BF-9AEEF8D72F12}" type="slidenum">
              <a:rPr lang="en-US">
                <a:latin typeface="Calibri" pitchFamily="34" charset="0"/>
              </a:rPr>
              <a:pPr/>
              <a:t>35</a:t>
            </a:fld>
            <a:endParaRPr lang="en-US">
              <a:latin typeface="Calibri" pitchFamily="34"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received $3,300 cash from customers paying on their accounts.</a:t>
            </a:r>
          </a:p>
        </p:txBody>
      </p:sp>
    </p:spTree>
    <p:extLst>
      <p:ext uri="{BB962C8B-B14F-4D97-AF65-F5344CB8AC3E}">
        <p14:creationId xmlns:p14="http://schemas.microsoft.com/office/powerpoint/2010/main" val="2125830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39161865-431D-4B47-BD61-23912BD2B5D8}" type="slidenum">
              <a:rPr lang="en-US">
                <a:latin typeface="Calibri" pitchFamily="34" charset="0"/>
              </a:rPr>
              <a:pPr/>
              <a:t>36</a:t>
            </a:fld>
            <a:endParaRPr lang="en-US">
              <a:latin typeface="Calibri" pitchFamily="34"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quarter, Chipotle paid suppliers $37,200 on account.</a:t>
            </a:r>
          </a:p>
        </p:txBody>
      </p:sp>
    </p:spTree>
    <p:extLst>
      <p:ext uri="{BB962C8B-B14F-4D97-AF65-F5344CB8AC3E}">
        <p14:creationId xmlns:p14="http://schemas.microsoft.com/office/powerpoint/2010/main" val="2462291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61D86169-37ED-44BE-B1C1-4F6B9DCD5823}" type="slidenum">
              <a:rPr lang="en-US">
                <a:latin typeface="Calibri" pitchFamily="34" charset="0"/>
              </a:rPr>
              <a:pPr/>
              <a:t>37</a:t>
            </a:fld>
            <a:endParaRPr lang="en-US">
              <a:latin typeface="Calibri" pitchFamily="34"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quarter, Chipotle incurred and paid $10,000 for utilities, considered part of Occupancy Expense, and $48,600 in the maintenance of its facilities, considered part of Other Operating Expenses.</a:t>
            </a:r>
          </a:p>
        </p:txBody>
      </p:sp>
    </p:spTree>
    <p:extLst>
      <p:ext uri="{BB962C8B-B14F-4D97-AF65-F5344CB8AC3E}">
        <p14:creationId xmlns:p14="http://schemas.microsoft.com/office/powerpoint/2010/main" val="1879028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CB3FC602-5BC8-434B-ACF5-127A21457757}" type="slidenum">
              <a:rPr lang="en-US">
                <a:latin typeface="Calibri" pitchFamily="34" charset="0"/>
              </a:rPr>
              <a:pPr/>
              <a:t>38</a:t>
            </a:fld>
            <a:endParaRPr lang="en-US">
              <a:latin typeface="Calibri" pitchFamily="34"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 received $4,700 cash as investment income earned during the quarter.</a:t>
            </a:r>
          </a:p>
        </p:txBody>
      </p:sp>
    </p:spTree>
    <p:extLst>
      <p:ext uri="{BB962C8B-B14F-4D97-AF65-F5344CB8AC3E}">
        <p14:creationId xmlns:p14="http://schemas.microsoft.com/office/powerpoint/2010/main" val="948974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2F1F4161-AF8C-48E9-BEF9-08A09E67CCE8}" type="slidenum">
              <a:rPr lang="en-US">
                <a:latin typeface="Calibri" pitchFamily="34" charset="0"/>
              </a:rPr>
              <a:pPr/>
              <a:t>39</a:t>
            </a:fld>
            <a:endParaRPr lang="en-US">
              <a:latin typeface="Calibri" pitchFamily="34"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quarter, Chipotle sold gift cards to customers for $15,400 in cash. The cards are expected to be redeemed for food next quarter.</a:t>
            </a:r>
          </a:p>
        </p:txBody>
      </p:sp>
    </p:spTree>
    <p:extLst>
      <p:ext uri="{BB962C8B-B14F-4D97-AF65-F5344CB8AC3E}">
        <p14:creationId xmlns:p14="http://schemas.microsoft.com/office/powerpoint/2010/main" val="425645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3D63273E-3BBC-485B-99AD-348775B05C54}" type="slidenum">
              <a:rPr lang="en-US">
                <a:latin typeface="Calibri" pitchFamily="34" charset="0"/>
              </a:rPr>
              <a:pPr/>
              <a:t>4</a:t>
            </a:fld>
            <a:endParaRPr lang="en-US">
              <a:latin typeface="Calibri"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know that most successful companies operate for a very long period of time, and managers and investors need financial information on a timely basis. For accountants to provide this information, we have to divide the life of the business into relatively short, arbitrary time periods. We usually divide the life of a business into months, quarters, and annual time periods. When we establish these relatively short time periods, we create many measurement issues, for example, problems of revenue and expense recognition.</a:t>
            </a:r>
          </a:p>
        </p:txBody>
      </p:sp>
    </p:spTree>
    <p:extLst>
      <p:ext uri="{BB962C8B-B14F-4D97-AF65-F5344CB8AC3E}">
        <p14:creationId xmlns:p14="http://schemas.microsoft.com/office/powerpoint/2010/main" val="2673707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EFB834FA-5FA7-466A-9D87-5995B13DFBD2}" type="slidenum">
              <a:rPr lang="en-US">
                <a:latin typeface="Calibri" pitchFamily="34" charset="0"/>
              </a:rPr>
              <a:pPr/>
              <a:t>40</a:t>
            </a:fld>
            <a:endParaRPr lang="en-US">
              <a:latin typeface="Calibri" pitchFamily="34"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posting all our transactions for the period, our balance sheet T-accounts will look like those shown above.</a:t>
            </a:r>
          </a:p>
        </p:txBody>
      </p:sp>
    </p:spTree>
    <p:extLst>
      <p:ext uri="{BB962C8B-B14F-4D97-AF65-F5344CB8AC3E}">
        <p14:creationId xmlns:p14="http://schemas.microsoft.com/office/powerpoint/2010/main" val="2889411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F15009A4-A9CE-46E1-9BF7-E88161B9719C}" type="slidenum">
              <a:rPr lang="en-US">
                <a:latin typeface="Calibri" pitchFamily="34" charset="0"/>
              </a:rPr>
              <a:pPr/>
              <a:t>41</a:t>
            </a:fld>
            <a:endParaRPr lang="en-US">
              <a:latin typeface="Calibri" pitchFamily="34"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posting all our transactions for the period, our balance sheet T-accounts will look like those shown above.</a:t>
            </a:r>
          </a:p>
        </p:txBody>
      </p:sp>
    </p:spTree>
    <p:extLst>
      <p:ext uri="{BB962C8B-B14F-4D97-AF65-F5344CB8AC3E}">
        <p14:creationId xmlns:p14="http://schemas.microsoft.com/office/powerpoint/2010/main" val="2793665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F93E1C5E-0021-42A2-9AF0-5EF7446D74B6}" type="slidenum">
              <a:rPr lang="en-US">
                <a:latin typeface="Calibri" pitchFamily="34" charset="0"/>
              </a:rPr>
              <a:pPr/>
              <a:t>42</a:t>
            </a:fld>
            <a:endParaRPr lang="en-US">
              <a:latin typeface="Calibri" pitchFamily="34"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The first statement we prepare is the income statement. The income statement shows revenues minus expenses.</a:t>
            </a:r>
          </a:p>
          <a:p>
            <a:pPr>
              <a:lnSpc>
                <a:spcPct val="90000"/>
              </a:lnSpc>
              <a:spcBef>
                <a:spcPct val="0"/>
              </a:spcBef>
            </a:pPr>
            <a:endParaRPr lang="en-US" smtClean="0"/>
          </a:p>
          <a:p>
            <a:pPr>
              <a:lnSpc>
                <a:spcPct val="90000"/>
              </a:lnSpc>
              <a:spcBef>
                <a:spcPct val="0"/>
              </a:spcBef>
            </a:pPr>
            <a:r>
              <a:rPr lang="en-US" smtClean="0"/>
              <a:t>The second financial statement we prepare is the statement of retained earnings. In preparing the statement of retained earnings, we start with beginning retained earnings, we add net income and subtract dividends declared to arrive at ending retained earnings.</a:t>
            </a:r>
          </a:p>
          <a:p>
            <a:pPr>
              <a:lnSpc>
                <a:spcPct val="90000"/>
              </a:lnSpc>
              <a:spcBef>
                <a:spcPct val="0"/>
              </a:spcBef>
            </a:pPr>
            <a:endParaRPr lang="en-US" smtClean="0"/>
          </a:p>
          <a:p>
            <a:pPr>
              <a:lnSpc>
                <a:spcPct val="90000"/>
              </a:lnSpc>
              <a:spcBef>
                <a:spcPct val="0"/>
              </a:spcBef>
            </a:pPr>
            <a:r>
              <a:rPr lang="en-US" smtClean="0"/>
              <a:t>The third financial statement we prepare is the balance sheet. The balance sheet shows assets, liabilities and stockholders’ equity. Stockholders’ equity is comprised of contributed capital and retained earnings.</a:t>
            </a:r>
          </a:p>
          <a:p>
            <a:pPr>
              <a:lnSpc>
                <a:spcPct val="90000"/>
              </a:lnSpc>
              <a:spcBef>
                <a:spcPct val="0"/>
              </a:spcBef>
            </a:pPr>
            <a:endParaRPr lang="en-US" smtClean="0"/>
          </a:p>
          <a:p>
            <a:pPr>
              <a:lnSpc>
                <a:spcPct val="90000"/>
              </a:lnSpc>
              <a:spcBef>
                <a:spcPct val="0"/>
              </a:spcBef>
            </a:pPr>
            <a:r>
              <a:rPr lang="en-US" smtClean="0"/>
              <a:t>The final statement we prepare is the statement of cash flows. The statement of cash flows determines the change in our cash balance during the period. The statement is divided into three major sections, cash from operating activities, cash from investing activities, and cash from financing activities.</a:t>
            </a:r>
          </a:p>
        </p:txBody>
      </p:sp>
    </p:spTree>
    <p:extLst>
      <p:ext uri="{BB962C8B-B14F-4D97-AF65-F5344CB8AC3E}">
        <p14:creationId xmlns:p14="http://schemas.microsoft.com/office/powerpoint/2010/main" val="47786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2A909E46-EB41-445E-BF33-66B8A2E82E73}" type="slidenum">
              <a:rPr lang="en-US">
                <a:latin typeface="Calibri" pitchFamily="34" charset="0"/>
              </a:rPr>
              <a:pPr/>
              <a:t>43</a:t>
            </a:fld>
            <a:endParaRPr lang="en-US">
              <a:latin typeface="Calibri" pitchFamily="34"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lnSpc>
                <a:spcPct val="90000"/>
              </a:lnSpc>
              <a:spcBef>
                <a:spcPts val="0"/>
              </a:spcBef>
              <a:spcAft>
                <a:spcPts val="0"/>
              </a:spcAft>
              <a:defRPr/>
            </a:pPr>
            <a:r>
              <a:rPr lang="en-US" dirty="0" smtClean="0"/>
              <a:t>We must prepare the Income Statement first because net income is needed before we can prepare the Statement of Retained earnings. </a:t>
            </a:r>
          </a:p>
          <a:p>
            <a:pPr fontAlgn="auto">
              <a:lnSpc>
                <a:spcPct val="90000"/>
              </a:lnSpc>
              <a:spcBef>
                <a:spcPts val="0"/>
              </a:spcBef>
              <a:spcAft>
                <a:spcPts val="0"/>
              </a:spcAft>
              <a:defRPr/>
            </a:pPr>
            <a:endParaRPr lang="en-US" dirty="0" smtClean="0"/>
          </a:p>
          <a:p>
            <a:pPr fontAlgn="auto">
              <a:lnSpc>
                <a:spcPct val="90000"/>
              </a:lnSpc>
              <a:spcBef>
                <a:spcPts val="0"/>
              </a:spcBef>
              <a:spcAft>
                <a:spcPts val="0"/>
              </a:spcAft>
              <a:defRPr/>
            </a:pPr>
            <a:r>
              <a:rPr lang="en-US" dirty="0" smtClean="0"/>
              <a:t>Next, we prepare the Statement of Retained Earnings because we need the ending balance in Retained Earning to show the proper balance in the stockholders’ equity section of the Balance Sheet. Recall that stockholders’ equity is composed of the sum of Contributed Capital and Retained Earnings.</a:t>
            </a:r>
          </a:p>
          <a:p>
            <a:pPr fontAlgn="auto">
              <a:lnSpc>
                <a:spcPct val="90000"/>
              </a:lnSpc>
              <a:spcBef>
                <a:spcPts val="0"/>
              </a:spcBef>
              <a:spcAft>
                <a:spcPts val="0"/>
              </a:spcAft>
              <a:defRPr/>
            </a:pPr>
            <a:endParaRPr lang="en-US" dirty="0" smtClean="0"/>
          </a:p>
          <a:p>
            <a:pPr fontAlgn="auto">
              <a:lnSpc>
                <a:spcPct val="90000"/>
              </a:lnSpc>
              <a:spcBef>
                <a:spcPts val="0"/>
              </a:spcBef>
              <a:spcAft>
                <a:spcPts val="0"/>
              </a:spcAft>
              <a:defRPr/>
            </a:pPr>
            <a:r>
              <a:rPr lang="en-US" dirty="0" smtClean="0"/>
              <a:t>Next, we prepare the Balance Sheet. We need the beginning and ending cash balance to prepare the fourth, and final statement, the Statement of Cash Flows. So the order of preparation of financial statements at the end of the accounting period is:</a:t>
            </a:r>
          </a:p>
          <a:p>
            <a:pPr marL="232326" indent="-232326" fontAlgn="auto">
              <a:lnSpc>
                <a:spcPct val="90000"/>
              </a:lnSpc>
              <a:spcBef>
                <a:spcPts val="0"/>
              </a:spcBef>
              <a:spcAft>
                <a:spcPts val="0"/>
              </a:spcAft>
              <a:buFont typeface="+mj-lt"/>
              <a:buAutoNum type="arabicPeriod"/>
              <a:defRPr/>
            </a:pPr>
            <a:r>
              <a:rPr lang="en-US" dirty="0" smtClean="0"/>
              <a:t>Income Statement,</a:t>
            </a:r>
          </a:p>
          <a:p>
            <a:pPr marL="232326" indent="-232326" fontAlgn="auto">
              <a:lnSpc>
                <a:spcPct val="90000"/>
              </a:lnSpc>
              <a:spcBef>
                <a:spcPts val="0"/>
              </a:spcBef>
              <a:spcAft>
                <a:spcPts val="0"/>
              </a:spcAft>
              <a:buFont typeface="+mj-lt"/>
              <a:buAutoNum type="arabicPeriod"/>
              <a:defRPr/>
            </a:pPr>
            <a:r>
              <a:rPr lang="en-US" dirty="0" smtClean="0"/>
              <a:t>Statement of Retained Earnings,</a:t>
            </a:r>
          </a:p>
          <a:p>
            <a:pPr marL="232326" indent="-232326" fontAlgn="auto">
              <a:lnSpc>
                <a:spcPct val="90000"/>
              </a:lnSpc>
              <a:spcBef>
                <a:spcPts val="0"/>
              </a:spcBef>
              <a:spcAft>
                <a:spcPts val="0"/>
              </a:spcAft>
              <a:buFont typeface="+mj-lt"/>
              <a:buAutoNum type="arabicPeriod"/>
              <a:defRPr/>
            </a:pPr>
            <a:r>
              <a:rPr lang="en-US" dirty="0" smtClean="0"/>
              <a:t>Balance Sheet, and finally</a:t>
            </a:r>
          </a:p>
          <a:p>
            <a:pPr marL="232326" indent="-232326" fontAlgn="auto">
              <a:lnSpc>
                <a:spcPct val="90000"/>
              </a:lnSpc>
              <a:spcBef>
                <a:spcPts val="0"/>
              </a:spcBef>
              <a:spcAft>
                <a:spcPts val="0"/>
              </a:spcAft>
              <a:buFont typeface="+mj-lt"/>
              <a:buAutoNum type="arabicPeriod"/>
              <a:defRPr/>
            </a:pPr>
            <a:r>
              <a:rPr lang="en-US" dirty="0" smtClean="0"/>
              <a:t>Statement of Cash Flows.</a:t>
            </a:r>
          </a:p>
        </p:txBody>
      </p:sp>
    </p:spTree>
    <p:extLst>
      <p:ext uri="{BB962C8B-B14F-4D97-AF65-F5344CB8AC3E}">
        <p14:creationId xmlns:p14="http://schemas.microsoft.com/office/powerpoint/2010/main" val="1011057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EA93CE1D-D18F-489D-9D8B-CB7EBB9BCE05}" type="slidenum">
              <a:rPr lang="en-US">
                <a:latin typeface="Calibri" pitchFamily="34" charset="0"/>
              </a:rPr>
              <a:pPr/>
              <a:t>44</a:t>
            </a:fld>
            <a:endParaRPr lang="en-US">
              <a:latin typeface="Calibri" pitchFamily="34"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we consider creating any financial statements for Chipotle, we must first determine that the debits equal credits after all of the transactions illustrated above by generating a trial balance. Accounts are listed in financial statement order: assets, liabilities, stockholders’ equity, revenues/gains, and expenses/losses.</a:t>
            </a:r>
          </a:p>
        </p:txBody>
      </p:sp>
    </p:spTree>
    <p:extLst>
      <p:ext uri="{BB962C8B-B14F-4D97-AF65-F5344CB8AC3E}">
        <p14:creationId xmlns:p14="http://schemas.microsoft.com/office/powerpoint/2010/main" val="105325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8A613F05-DC11-4F97-BF0C-9289DE8CA56F}" type="slidenum">
              <a:rPr lang="en-US">
                <a:latin typeface="Calibri" pitchFamily="34" charset="0"/>
              </a:rPr>
              <a:pPr/>
              <a:t>45</a:t>
            </a:fld>
            <a:endParaRPr lang="en-US">
              <a:latin typeface="Calibri" pitchFamily="34"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following classified income statement is presented to highlight the structure but note that, because it is based on unadjusted balances, it would not be presented to external users.</a:t>
            </a:r>
          </a:p>
        </p:txBody>
      </p:sp>
    </p:spTree>
    <p:extLst>
      <p:ext uri="{BB962C8B-B14F-4D97-AF65-F5344CB8AC3E}">
        <p14:creationId xmlns:p14="http://schemas.microsoft.com/office/powerpoint/2010/main" val="3085210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99C3B236-9069-4862-97E8-DBD9C2985A6E}" type="slidenum">
              <a:rPr lang="en-US">
                <a:latin typeface="Calibri" pitchFamily="34" charset="0"/>
              </a:rPr>
              <a:pPr/>
              <a:t>46</a:t>
            </a:fld>
            <a:endParaRPr lang="en-US">
              <a:latin typeface="Calibri" pitchFamily="34"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Net profit margin measures how much of every sales dollar generated during the period is profit. A rising net profit margin signals more efficient management of sales and expenses. Differences among industries results from the nature of the products or services provided and the intensity of competition. Differences among competitors in the same industry reflect how each company responds to changes in competition (and demand for the product or service) and changes in managing sales volume, sales price, and costs. Financial analysts expect well-run businesses to maintain or improve their net profit margin over time.</a:t>
            </a:r>
          </a:p>
          <a:p>
            <a:pPr>
              <a:spcBef>
                <a:spcPct val="0"/>
              </a:spcBef>
            </a:pPr>
            <a:endParaRPr lang="en-US" smtClean="0"/>
          </a:p>
        </p:txBody>
      </p:sp>
    </p:spTree>
    <p:extLst>
      <p:ext uri="{BB962C8B-B14F-4D97-AF65-F5344CB8AC3E}">
        <p14:creationId xmlns:p14="http://schemas.microsoft.com/office/powerpoint/2010/main" val="270389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report cash inflows and outflows over a period of time in their statement of cash flows that is divided into three categories:</a:t>
            </a:r>
          </a:p>
          <a:p>
            <a:pPr>
              <a:spcBef>
                <a:spcPct val="0"/>
              </a:spcBef>
            </a:pPr>
            <a:r>
              <a:rPr lang="en-US" smtClean="0"/>
              <a:t>O - Operating activities primarily with customers and suppliers, and interest payments and earnings on investments.</a:t>
            </a:r>
          </a:p>
          <a:p>
            <a:pPr>
              <a:spcBef>
                <a:spcPct val="0"/>
              </a:spcBef>
            </a:pPr>
            <a:r>
              <a:rPr lang="en-US" smtClean="0"/>
              <a:t>I - Investing activities include buying and selling noncurrent assets and investments.</a:t>
            </a:r>
          </a:p>
          <a:p>
            <a:pPr>
              <a:spcBef>
                <a:spcPct val="0"/>
              </a:spcBef>
            </a:pPr>
            <a:r>
              <a:rPr lang="en-US" smtClean="0"/>
              <a:t>F - Financing activities include borrowing and repaying debt, including short-term bank loans, issuing and repurchasing stock, and paying dividends.</a:t>
            </a:r>
          </a:p>
        </p:txBody>
      </p:sp>
    </p:spTree>
    <p:extLst>
      <p:ext uri="{BB962C8B-B14F-4D97-AF65-F5344CB8AC3E}">
        <p14:creationId xmlns:p14="http://schemas.microsoft.com/office/powerpoint/2010/main" val="4206640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3.</a:t>
            </a:r>
          </a:p>
        </p:txBody>
      </p:sp>
    </p:spTree>
    <p:extLst>
      <p:ext uri="{BB962C8B-B14F-4D97-AF65-F5344CB8AC3E}">
        <p14:creationId xmlns:p14="http://schemas.microsoft.com/office/powerpoint/2010/main" val="52424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F38620C9-298A-4776-AD8A-BB50A649DBBE}" type="slidenum">
              <a:rPr lang="en-US">
                <a:latin typeface="Calibri" pitchFamily="34" charset="0"/>
              </a:rPr>
              <a:pPr/>
              <a:t>5</a:t>
            </a:fld>
            <a:endParaRPr lang="en-US">
              <a:latin typeface="Calibri" pitchFamily="34"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income statement contains revenues, expenses, gains and losses. </a:t>
            </a:r>
          </a:p>
          <a:p>
            <a:pPr>
              <a:spcBef>
                <a:spcPct val="0"/>
              </a:spcBef>
            </a:pPr>
            <a:endParaRPr lang="en-US" smtClean="0"/>
          </a:p>
          <a:p>
            <a:pPr>
              <a:spcBef>
                <a:spcPct val="0"/>
              </a:spcBef>
            </a:pPr>
            <a:r>
              <a:rPr lang="en-US" smtClean="0"/>
              <a:t>Operating revenues result from the sale of goods or services. When Chipotle sells food to consumers it has earned revenue. When revenue is earned, assets, usually Cash or Accounts Receivables, often increase. Sometimes if a customer pays for goods or services in advance, a liability account, usually Unearned (or Deferred) Revenue, is created. </a:t>
            </a:r>
          </a:p>
          <a:p>
            <a:pPr>
              <a:spcBef>
                <a:spcPct val="0"/>
              </a:spcBef>
            </a:pPr>
            <a:endParaRPr lang="en-US" smtClean="0"/>
          </a:p>
          <a:p>
            <a:pPr>
              <a:spcBef>
                <a:spcPct val="0"/>
              </a:spcBef>
            </a:pPr>
            <a:r>
              <a:rPr lang="en-US" smtClean="0"/>
              <a:t>Expenses are decreases in assets or increases in liabilities from ongoing operations incurred to generate revenues during the period. Chipotle pays employees to make and serve food, uses electricity to operate equipment and light its facilities, advertises its products, and uses food and paper supplies. Without incurring these expenses, Chipotle could not generate revenues. </a:t>
            </a:r>
          </a:p>
          <a:p>
            <a:pPr>
              <a:spcBef>
                <a:spcPct val="0"/>
              </a:spcBef>
            </a:pPr>
            <a:endParaRPr lang="en-US" smtClean="0"/>
          </a:p>
          <a:p>
            <a:pPr>
              <a:spcBef>
                <a:spcPct val="0"/>
              </a:spcBef>
            </a:pPr>
            <a:r>
              <a:rPr lang="en-US" smtClean="0"/>
              <a:t>Gains (with an account called Gain on Sale of Assets) result in an increase in assets or decrease in liabilities from a peripheral transaction. Losses are decreases in assets or increases in liabilities from peripheral transactions. </a:t>
            </a:r>
          </a:p>
        </p:txBody>
      </p:sp>
    </p:spTree>
    <p:extLst>
      <p:ext uri="{BB962C8B-B14F-4D97-AF65-F5344CB8AC3E}">
        <p14:creationId xmlns:p14="http://schemas.microsoft.com/office/powerpoint/2010/main" val="409110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6F79B32F-292E-4DF1-B1A8-25DEDCF955B7}" type="slidenum">
              <a:rPr lang="en-US">
                <a:latin typeface="Calibri" pitchFamily="34" charset="0"/>
              </a:rPr>
              <a:pPr/>
              <a:t>6</a:t>
            </a:fld>
            <a:endParaRPr lang="en-US">
              <a:latin typeface="Calibri" pitchFamily="34"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an income statement for Chipotle for the year ended December 31, 2011. Notice that the company separates it operating activities, that is, its normal revenues and expenses from selling food and beverages, from the peripheral activities that include investment income, interest expense, and loss due to restaurants sold. Income taxes are shown on a separate line. Most financial analysts concentrate on operating income because it represents the income earned from normal operations before taxes.</a:t>
            </a:r>
          </a:p>
        </p:txBody>
      </p:sp>
    </p:spTree>
    <p:extLst>
      <p:ext uri="{BB962C8B-B14F-4D97-AF65-F5344CB8AC3E}">
        <p14:creationId xmlns:p14="http://schemas.microsoft.com/office/powerpoint/2010/main" val="398332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smtClean="0"/>
              <a:t>An expenditure is any outflow of cash for any purpose, whether to buy equipment, pay off a bank loan, or pay employees their wages. Expenses are outflows or the using up of assets or increases in liabilities from ongoing operations incurred to generate revenues during the period. Therefore, not all cash expenditures are expenses, but expenses are necessary to generate revenues.</a:t>
            </a:r>
          </a:p>
          <a:p>
            <a:pPr defTabSz="928688">
              <a:spcBef>
                <a:spcPct val="0"/>
              </a:spcBef>
            </a:pPr>
            <a:endParaRPr lang="en-US" smtClean="0"/>
          </a:p>
        </p:txBody>
      </p:sp>
    </p:spTree>
    <p:extLst>
      <p:ext uri="{BB962C8B-B14F-4D97-AF65-F5344CB8AC3E}">
        <p14:creationId xmlns:p14="http://schemas.microsoft.com/office/powerpoint/2010/main" val="300702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Restaurant operating expenses include among other items:</a:t>
            </a:r>
          </a:p>
          <a:p>
            <a:pPr marL="464652" indent="-464652" fontAlgn="auto">
              <a:spcBef>
                <a:spcPts val="0"/>
              </a:spcBef>
              <a:spcAft>
                <a:spcPts val="0"/>
              </a:spcAft>
              <a:buFont typeface="+mj-lt"/>
              <a:buAutoNum type="arabicPeriod"/>
              <a:defRPr/>
            </a:pPr>
            <a:r>
              <a:rPr lang="en-US" dirty="0"/>
              <a:t>Food, Beverage, and Packaging Expense.</a:t>
            </a:r>
          </a:p>
          <a:p>
            <a:pPr marL="464652" indent="-464652" fontAlgn="auto">
              <a:spcBef>
                <a:spcPts val="0"/>
              </a:spcBef>
              <a:spcAft>
                <a:spcPts val="0"/>
              </a:spcAft>
              <a:buFont typeface="+mj-lt"/>
              <a:buAutoNum type="arabicPeriod"/>
              <a:defRPr/>
            </a:pPr>
            <a:r>
              <a:rPr lang="en-US" dirty="0"/>
              <a:t>Salaries and Wages Expense.</a:t>
            </a:r>
          </a:p>
          <a:p>
            <a:pPr marL="464652" indent="-464652" fontAlgn="auto">
              <a:spcBef>
                <a:spcPts val="0"/>
              </a:spcBef>
              <a:spcAft>
                <a:spcPts val="0"/>
              </a:spcAft>
              <a:buFont typeface="+mj-lt"/>
              <a:buAutoNum type="arabicPeriod"/>
              <a:defRPr/>
            </a:pPr>
            <a:r>
              <a:rPr lang="en-US" dirty="0"/>
              <a:t>Occupancy Expense.</a:t>
            </a:r>
          </a:p>
          <a:p>
            <a:pPr marL="464652" indent="-464652" fontAlgn="auto">
              <a:spcBef>
                <a:spcPts val="0"/>
              </a:spcBef>
              <a:spcAft>
                <a:spcPts val="0"/>
              </a:spcAft>
              <a:buFont typeface="+mj-lt"/>
              <a:buAutoNum type="arabicPeriod"/>
              <a:defRPr/>
            </a:pPr>
            <a:r>
              <a:rPr lang="en-US" dirty="0"/>
              <a:t>Other Operating Expenses.</a:t>
            </a:r>
          </a:p>
          <a:p>
            <a:pPr marL="464652" indent="-464652" fontAlgn="auto">
              <a:spcBef>
                <a:spcPts val="0"/>
              </a:spcBef>
              <a:spcAft>
                <a:spcPts val="0"/>
              </a:spcAft>
              <a:buFont typeface="+mj-lt"/>
              <a:buAutoNum type="arabicPeriod"/>
              <a:defRPr/>
            </a:pPr>
            <a:r>
              <a:rPr lang="en-US" dirty="0"/>
              <a:t>General and Administrative Expenses.</a:t>
            </a:r>
          </a:p>
          <a:p>
            <a:pPr marL="464652" indent="-464652" fontAlgn="auto">
              <a:spcBef>
                <a:spcPts val="0"/>
              </a:spcBef>
              <a:spcAft>
                <a:spcPts val="0"/>
              </a:spcAft>
              <a:buFont typeface="+mj-lt"/>
              <a:buAutoNum type="arabicPeriod"/>
              <a:defRPr/>
            </a:pPr>
            <a:r>
              <a:rPr lang="en-US" dirty="0"/>
              <a:t>Depreciation Expense.</a:t>
            </a:r>
          </a:p>
          <a:p>
            <a:pPr marL="464652" indent="-464652" fontAlgn="auto">
              <a:spcBef>
                <a:spcPts val="0"/>
              </a:spcBef>
              <a:spcAft>
                <a:spcPts val="0"/>
              </a:spcAft>
              <a:buFont typeface="+mj-lt"/>
              <a:buAutoNum type="arabicPeriod"/>
              <a:defRPr/>
            </a:pPr>
            <a:r>
              <a:rPr lang="en-US" dirty="0"/>
              <a:t>Income Tax Expense.</a:t>
            </a:r>
          </a:p>
        </p:txBody>
      </p:sp>
    </p:spTree>
    <p:extLst>
      <p:ext uri="{BB962C8B-B14F-4D97-AF65-F5344CB8AC3E}">
        <p14:creationId xmlns:p14="http://schemas.microsoft.com/office/powerpoint/2010/main" val="55684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4294967295"/>
          </p:nvPr>
        </p:nvSpPr>
        <p:spPr bwMode="auto">
          <a:xfrm>
            <a:off x="3940175" y="8842375"/>
            <a:ext cx="3013075" cy="465138"/>
          </a:xfrm>
          <a:prstGeom prst="rect">
            <a:avLst/>
          </a:prstGeom>
          <a:noFill/>
          <a:ln>
            <a:miter lim="800000"/>
            <a:headEnd/>
            <a:tailEnd/>
          </a:ln>
        </p:spPr>
        <p:txBody>
          <a:bodyPr lIns="92930" tIns="46465" rIns="92930" bIns="46465"/>
          <a:lstStyle/>
          <a:p>
            <a:fld id="{AFEFD2AB-AD58-4C6E-876F-1355E7AF17FA}" type="slidenum">
              <a:rPr lang="en-US">
                <a:latin typeface="Calibri" pitchFamily="34" charset="0"/>
              </a:rPr>
              <a:pPr/>
              <a:t>9</a:t>
            </a:fld>
            <a:endParaRPr lang="en-US">
              <a:latin typeface="Calibri" pitchFamily="34"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 expenses are required to be reported but may be grouped in different ways. GAAP generally requires that expenses by classified by business function like production, marketing, etc. The IFRS permits companies to categorize expenses by either function or nature.</a:t>
            </a:r>
          </a:p>
        </p:txBody>
      </p:sp>
    </p:spTree>
    <p:extLst>
      <p:ext uri="{BB962C8B-B14F-4D97-AF65-F5344CB8AC3E}">
        <p14:creationId xmlns:p14="http://schemas.microsoft.com/office/powerpoint/2010/main" val="407144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3-</a:t>
            </a:r>
            <a:fld id="{2541BF50-467D-4CBF-B5E5-185DC60DD1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3-</a:t>
            </a:r>
            <a:fld id="{0881BD97-109E-40CE-B69F-D2D27D8C4C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3-</a:t>
            </a:r>
            <a:fld id="{A1F519FD-C27A-4091-90BF-9E8F600E1A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3-</a:t>
            </a:r>
            <a:fld id="{1BFF7083-FDC0-4F3E-9050-14152E5143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3-</a:t>
            </a:r>
            <a:fld id="{B5DCEC24-1C7A-4CA2-9211-ACA1CDDFE3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3-</a:t>
            </a:r>
            <a:fld id="{6078DA80-04C9-4E5F-A9C3-ABE565544F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30723"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3-</a:t>
            </a:r>
            <a:fld id="{7D213A10-83C8-4683-9CB8-E0A6DAEB135A}"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3</a:t>
            </a:r>
            <a:endParaRPr lang="en-US" sz="4800" dirty="0"/>
          </a:p>
        </p:txBody>
      </p:sp>
      <p:sp>
        <p:nvSpPr>
          <p:cNvPr id="5" name="Subtitle 4"/>
          <p:cNvSpPr>
            <a:spLocks noGrp="1"/>
          </p:cNvSpPr>
          <p:nvPr>
            <p:ph type="subTitle" idx="1"/>
          </p:nvPr>
        </p:nvSpPr>
        <p:spPr>
          <a:xfrm>
            <a:off x="457200" y="3048000"/>
            <a:ext cx="7772400" cy="914400"/>
          </a:xfrm>
        </p:spPr>
        <p:txBody>
          <a:bodyPr rtlCol="0">
            <a:normAutofit fontScale="92500" lnSpcReduction="10000"/>
          </a:bodyPr>
          <a:lstStyle/>
          <a:p>
            <a:pPr fontAlgn="auto">
              <a:buFont typeface="Arial" pitchFamily="34" charset="0"/>
              <a:buNone/>
              <a:defRPr/>
            </a:pPr>
            <a:r>
              <a:rPr lang="en-US" sz="3200" dirty="0">
                <a:solidFill>
                  <a:schemeClr val="tx1"/>
                </a:solidFill>
              </a:rPr>
              <a:t>Operating Decisions and the</a:t>
            </a:r>
            <a:br>
              <a:rPr lang="en-US" sz="3200" dirty="0">
                <a:solidFill>
                  <a:schemeClr val="tx1"/>
                </a:solidFill>
              </a:rPr>
            </a:br>
            <a:r>
              <a:rPr lang="en-US" sz="3200" dirty="0" smtClean="0">
                <a:solidFill>
                  <a:schemeClr val="tx1"/>
                </a:solidFill>
              </a:rPr>
              <a:t>Accounting System</a:t>
            </a:r>
            <a:endParaRPr lang="en-US" sz="32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fontAlgn="auto">
              <a:spcAft>
                <a:spcPts val="0"/>
              </a:spcAft>
              <a:defRPr/>
            </a:pPr>
            <a:r>
              <a:rPr lang="en-US" dirty="0" smtClean="0"/>
              <a:t>How Are Operating Activities Recognized and Measured?</a:t>
            </a:r>
          </a:p>
        </p:txBody>
      </p:sp>
      <p:sp>
        <p:nvSpPr>
          <p:cNvPr id="69635" name="Rectangle 3"/>
          <p:cNvSpPr>
            <a:spLocks noChangeArrowheads="1"/>
          </p:cNvSpPr>
          <p:nvPr/>
        </p:nvSpPr>
        <p:spPr bwMode="auto">
          <a:xfrm>
            <a:off x="620713" y="5797550"/>
            <a:ext cx="3279775" cy="831850"/>
          </a:xfrm>
          <a:prstGeom prst="rect">
            <a:avLst/>
          </a:prstGeom>
          <a:solidFill>
            <a:schemeClr val="tx2"/>
          </a:solidFill>
          <a:ln w="12700">
            <a:solidFill>
              <a:schemeClr val="tx1"/>
            </a:solidFill>
            <a:miter lim="800000"/>
            <a:headEnd/>
            <a:tailEnd/>
          </a:ln>
          <a:effectLst>
            <a:outerShdw dist="35921"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Revenue is recorded</a:t>
            </a:r>
          </a:p>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when cash is received.</a:t>
            </a:r>
          </a:p>
        </p:txBody>
      </p:sp>
      <p:sp>
        <p:nvSpPr>
          <p:cNvPr id="69636" name="Rectangle 4"/>
          <p:cNvSpPr>
            <a:spLocks noChangeArrowheads="1"/>
          </p:cNvSpPr>
          <p:nvPr/>
        </p:nvSpPr>
        <p:spPr bwMode="auto">
          <a:xfrm>
            <a:off x="5030788" y="5797550"/>
            <a:ext cx="3348037" cy="831850"/>
          </a:xfrm>
          <a:prstGeom prst="rect">
            <a:avLst/>
          </a:prstGeom>
          <a:solidFill>
            <a:srgbClr val="0070C0"/>
          </a:solidFill>
          <a:ln w="12700">
            <a:solidFill>
              <a:schemeClr val="tx1"/>
            </a:solidFill>
            <a:miter lim="800000"/>
            <a:headEnd/>
            <a:tailEnd/>
          </a:ln>
          <a:effectLst>
            <a:outerShdw dist="35921"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cs typeface="Arial" pitchFamily="34" charset="0"/>
              </a:rPr>
              <a:t>Expenses are recorded</a:t>
            </a:r>
          </a:p>
          <a:p>
            <a:pPr algn="ctr" eaLnBrk="0" fontAlgn="auto" hangingPunct="0">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cs typeface="Arial" pitchFamily="34" charset="0"/>
              </a:rPr>
              <a:t>when cash is paid.</a:t>
            </a:r>
          </a:p>
        </p:txBody>
      </p:sp>
      <p:graphicFrame>
        <p:nvGraphicFramePr>
          <p:cNvPr id="1096" name="Object 72"/>
          <p:cNvGraphicFramePr>
            <a:graphicFrameLocks/>
          </p:cNvGraphicFramePr>
          <p:nvPr/>
        </p:nvGraphicFramePr>
        <p:xfrm>
          <a:off x="1112838" y="2484438"/>
          <a:ext cx="2295525" cy="1785937"/>
        </p:xfrm>
        <a:graphic>
          <a:graphicData uri="http://schemas.openxmlformats.org/presentationml/2006/ole">
            <mc:AlternateContent xmlns:mc="http://schemas.openxmlformats.org/markup-compatibility/2006">
              <mc:Choice xmlns:v="urn:schemas-microsoft-com:vml" Requires="v">
                <p:oleObj spid="_x0000_s1098" name="Clip" r:id="rId4" imgW="4457323" imgH="3468986" progId="">
                  <p:embed/>
                </p:oleObj>
              </mc:Choice>
              <mc:Fallback>
                <p:oleObj name="Clip" r:id="rId4" imgW="4457323" imgH="3468986" progId="">
                  <p:embed/>
                  <p:pic>
                    <p:nvPicPr>
                      <p:cNvPr id="0" name="Picture 7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8" y="2484438"/>
                        <a:ext cx="229552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8" name="AutoShape 6"/>
          <p:cNvSpPr>
            <a:spLocks noChangeArrowheads="1"/>
          </p:cNvSpPr>
          <p:nvPr/>
        </p:nvSpPr>
        <p:spPr bwMode="auto">
          <a:xfrm rot="16200000" flipH="1">
            <a:off x="1619250" y="4762500"/>
            <a:ext cx="1282700" cy="596900"/>
          </a:xfrm>
          <a:prstGeom prst="rightArrow">
            <a:avLst>
              <a:gd name="adj1" fmla="val 50000"/>
              <a:gd name="adj2" fmla="val 107457"/>
            </a:avLst>
          </a:prstGeom>
          <a:solidFill>
            <a:schemeClr val="accent2"/>
          </a:solidFill>
          <a:ln w="12700">
            <a:solidFill>
              <a:schemeClr val="tx1"/>
            </a:solidFill>
            <a:miter lim="800000"/>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aphicFrame>
        <p:nvGraphicFramePr>
          <p:cNvPr id="1097" name="Object 73"/>
          <p:cNvGraphicFramePr>
            <a:graphicFrameLocks/>
          </p:cNvGraphicFramePr>
          <p:nvPr/>
        </p:nvGraphicFramePr>
        <p:xfrm>
          <a:off x="5557838" y="2484438"/>
          <a:ext cx="2295525" cy="1785937"/>
        </p:xfrm>
        <a:graphic>
          <a:graphicData uri="http://schemas.openxmlformats.org/presentationml/2006/ole">
            <mc:AlternateContent xmlns:mc="http://schemas.openxmlformats.org/markup-compatibility/2006">
              <mc:Choice xmlns:v="urn:schemas-microsoft-com:vml" Requires="v">
                <p:oleObj spid="_x0000_s1099" name="Clip" r:id="rId6" imgW="4457323" imgH="3468986" progId="">
                  <p:embed/>
                </p:oleObj>
              </mc:Choice>
              <mc:Fallback>
                <p:oleObj name="Clip" r:id="rId6" imgW="4457323" imgH="3468986" progId="">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2484438"/>
                        <a:ext cx="229552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40" name="AutoShape 8"/>
          <p:cNvSpPr>
            <a:spLocks noChangeArrowheads="1"/>
          </p:cNvSpPr>
          <p:nvPr/>
        </p:nvSpPr>
        <p:spPr bwMode="auto">
          <a:xfrm rot="16200000">
            <a:off x="6178550" y="4665663"/>
            <a:ext cx="1358900" cy="596900"/>
          </a:xfrm>
          <a:prstGeom prst="rightArrow">
            <a:avLst>
              <a:gd name="adj1" fmla="val 50000"/>
              <a:gd name="adj2" fmla="val 113840"/>
            </a:avLst>
          </a:prstGeom>
          <a:solidFill>
            <a:schemeClr val="accent2"/>
          </a:solidFill>
          <a:ln w="12700">
            <a:solidFill>
              <a:schemeClr val="tx1"/>
            </a:solidFill>
            <a:miter lim="800000"/>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1103" name="TextBox 8"/>
          <p:cNvSpPr txBox="1">
            <a:spLocks noChangeArrowheads="1"/>
          </p:cNvSpPr>
          <p:nvPr/>
        </p:nvSpPr>
        <p:spPr bwMode="auto">
          <a:xfrm>
            <a:off x="762000" y="1600200"/>
            <a:ext cx="7543800" cy="769938"/>
          </a:xfrm>
          <a:prstGeom prst="rect">
            <a:avLst/>
          </a:prstGeom>
          <a:noFill/>
          <a:ln w="9525">
            <a:noFill/>
            <a:miter lim="800000"/>
            <a:headEnd/>
            <a:tailEnd/>
          </a:ln>
        </p:spPr>
        <p:txBody>
          <a:bodyPr>
            <a:spAutoFit/>
          </a:bodyPr>
          <a:lstStyle/>
          <a:p>
            <a:pPr algn="ctr"/>
            <a:r>
              <a:rPr lang="en-US" sz="4400">
                <a:solidFill>
                  <a:srgbClr val="0070C0"/>
                </a:solidFill>
                <a:cs typeface="Arial" charset="0"/>
              </a:rPr>
              <a:t>Cash Basis</a:t>
            </a:r>
          </a:p>
        </p:txBody>
      </p:sp>
      <p:sp>
        <p:nvSpPr>
          <p:cNvPr id="1104" name="TextBox 9"/>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135B661B-DEF3-4916-AB1C-61424B52E93B}" type="slidenum">
              <a:rPr lang="en-US" sz="1000"/>
              <a:pPr algn="r"/>
              <a:t>10</a:t>
            </a:fld>
            <a:endParaRPr lang="en-US" sz="100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Cash basis accounting</a:t>
            </a:r>
          </a:p>
        </p:txBody>
      </p:sp>
      <p:sp>
        <p:nvSpPr>
          <p:cNvPr id="32770" name="TextBox 9"/>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B06B1846-6520-40BA-B226-C05DE06B15C4}" type="slidenum">
              <a:rPr lang="en-US" sz="1000"/>
              <a:pPr algn="r"/>
              <a:t>11</a:t>
            </a:fld>
            <a:endParaRPr lang="en-US" sz="1000"/>
          </a:p>
        </p:txBody>
      </p:sp>
      <p:pic>
        <p:nvPicPr>
          <p:cNvPr id="32771" name="Picture 1"/>
          <p:cNvPicPr>
            <a:picLocks noChangeAspect="1"/>
          </p:cNvPicPr>
          <p:nvPr/>
        </p:nvPicPr>
        <p:blipFill>
          <a:blip r:embed="rId3"/>
          <a:srcRect/>
          <a:stretch>
            <a:fillRect/>
          </a:stretch>
        </p:blipFill>
        <p:spPr bwMode="auto">
          <a:xfrm>
            <a:off x="152400" y="1447800"/>
            <a:ext cx="8816975" cy="2895600"/>
          </a:xfrm>
          <a:prstGeom prst="rect">
            <a:avLst/>
          </a:prstGeom>
          <a:noFill/>
          <a:ln w="9525">
            <a:noFill/>
            <a:miter lim="800000"/>
            <a:headEnd/>
            <a:tailEnd/>
          </a:ln>
        </p:spPr>
      </p:pic>
      <p:sp>
        <p:nvSpPr>
          <p:cNvPr id="32772" name="TextBox 2"/>
          <p:cNvSpPr txBox="1">
            <a:spLocks noChangeArrowheads="1"/>
          </p:cNvSpPr>
          <p:nvPr/>
        </p:nvSpPr>
        <p:spPr bwMode="auto">
          <a:xfrm>
            <a:off x="152400" y="4572000"/>
            <a:ext cx="8610600" cy="1631950"/>
          </a:xfrm>
          <a:prstGeom prst="rect">
            <a:avLst/>
          </a:prstGeom>
          <a:noFill/>
          <a:ln w="9525">
            <a:noFill/>
            <a:miter lim="800000"/>
            <a:headEnd/>
            <a:tailEnd/>
          </a:ln>
        </p:spPr>
        <p:txBody>
          <a:bodyPr>
            <a:spAutoFit/>
          </a:bodyPr>
          <a:lstStyle/>
          <a:p>
            <a:r>
              <a:rPr lang="en-US" sz="2000"/>
              <a:t>Cade Company earns $60,000 from sales each year. Because the sales are on account, cash collections are spread over the period. Salaries are paid in full each year. Insurance was prepaid at the beginning of Year 1. Supplies were purchased on credit and used evenly during the three-year period. Performance over time appears uneven, when actually it is not.</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52400" y="2286000"/>
            <a:ext cx="8839200" cy="1384300"/>
          </a:xfrm>
          <a:prstGeom prst="rect">
            <a:avLst/>
          </a:prstGeom>
          <a:solidFill>
            <a:schemeClr val="tx2"/>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fontAlgn="auto" hangingPunct="0">
              <a:spcBef>
                <a:spcPct val="50000"/>
              </a:spcBef>
              <a:spcAft>
                <a:spcPts val="0"/>
              </a:spcAft>
              <a:defRPr/>
            </a:pPr>
            <a:r>
              <a:rPr lang="en-US" sz="2800" dirty="0">
                <a:solidFill>
                  <a:schemeClr val="bg1"/>
                </a:solidFill>
                <a:effectLst>
                  <a:outerShdw blurRad="38100" dist="38100" dir="2700000" algn="tl">
                    <a:srgbClr val="000000"/>
                  </a:outerShdw>
                </a:effectLst>
                <a:latin typeface="+mn-lt"/>
                <a:cs typeface="Arial" pitchFamily="34" charset="0"/>
              </a:rPr>
              <a:t>Assets, liabilities, revenues, and expenses should be recognized when the transaction that causes them occurs, </a:t>
            </a:r>
            <a:r>
              <a:rPr lang="en-US" sz="2800" i="1" dirty="0">
                <a:solidFill>
                  <a:srgbClr val="FFFF00"/>
                </a:solidFill>
                <a:effectLst>
                  <a:outerShdw blurRad="38100" dist="38100" dir="2700000" algn="tl">
                    <a:srgbClr val="000000"/>
                  </a:outerShdw>
                </a:effectLst>
                <a:latin typeface="+mn-lt"/>
                <a:cs typeface="Arial" pitchFamily="34" charset="0"/>
              </a:rPr>
              <a:t>not necessarily when cash is paid or received.</a:t>
            </a:r>
          </a:p>
        </p:txBody>
      </p:sp>
      <p:sp>
        <p:nvSpPr>
          <p:cNvPr id="70659" name="Text Box 3"/>
          <p:cNvSpPr txBox="1">
            <a:spLocks noChangeArrowheads="1"/>
          </p:cNvSpPr>
          <p:nvPr/>
        </p:nvSpPr>
        <p:spPr bwMode="auto">
          <a:xfrm>
            <a:off x="609600" y="3908425"/>
            <a:ext cx="3048000" cy="2492375"/>
          </a:xfrm>
          <a:prstGeom prst="rect">
            <a:avLst/>
          </a:prstGeom>
          <a:solidFill>
            <a:schemeClr val="accent3">
              <a:lumMod val="50000"/>
            </a:schemeClr>
          </a:solidFill>
          <a:ln w="9525">
            <a:solidFill>
              <a:schemeClr val="tx1"/>
            </a:solidFill>
            <a:miter lim="800000"/>
            <a:headEnd/>
            <a:tailEnd/>
          </a:ln>
          <a:effectLst>
            <a:outerShdw dist="35921" dir="2700000" algn="ctr" rotWithShape="0">
              <a:schemeClr val="tx1"/>
            </a:outerShdw>
          </a:effectLst>
        </p:spPr>
        <p:txBody>
          <a:bodyPr>
            <a:spAutoFit/>
          </a:bodyPr>
          <a:lstStyle/>
          <a:p>
            <a:pPr eaLnBrk="0" fontAlgn="auto" hangingPunct="0">
              <a:spcBef>
                <a:spcPct val="50000"/>
              </a:spcBef>
              <a:spcAft>
                <a:spcPts val="0"/>
              </a:spcAft>
              <a:defRPr/>
            </a:pPr>
            <a:r>
              <a:rPr lang="en-US" sz="2400" dirty="0">
                <a:solidFill>
                  <a:schemeClr val="bg1"/>
                </a:solidFill>
                <a:latin typeface="+mn-lt"/>
                <a:cs typeface="Arial" pitchFamily="34" charset="0"/>
              </a:rPr>
              <a:t>Required by - </a:t>
            </a:r>
            <a:r>
              <a:rPr lang="en-US" sz="3200" dirty="0">
                <a:solidFill>
                  <a:srgbClr val="FFFF00"/>
                </a:solidFill>
                <a:latin typeface="+mn-lt"/>
                <a:cs typeface="Arial" pitchFamily="34" charset="0"/>
              </a:rPr>
              <a:t>G</a:t>
            </a:r>
            <a:r>
              <a:rPr lang="en-US" sz="2400" dirty="0">
                <a:solidFill>
                  <a:schemeClr val="bg1"/>
                </a:solidFill>
                <a:latin typeface="+mn-lt"/>
                <a:cs typeface="Arial" pitchFamily="34" charset="0"/>
              </a:rPr>
              <a:t>enerally</a:t>
            </a:r>
            <a:br>
              <a:rPr lang="en-US" sz="2400" dirty="0">
                <a:solidFill>
                  <a:schemeClr val="bg1"/>
                </a:solidFill>
                <a:latin typeface="+mn-lt"/>
                <a:cs typeface="Arial" pitchFamily="34" charset="0"/>
              </a:rPr>
            </a:br>
            <a:r>
              <a:rPr lang="en-US" sz="3200" dirty="0">
                <a:solidFill>
                  <a:srgbClr val="FFFF00"/>
                </a:solidFill>
                <a:latin typeface="+mn-lt"/>
                <a:cs typeface="Arial" pitchFamily="34" charset="0"/>
              </a:rPr>
              <a:t>A</a:t>
            </a:r>
            <a:r>
              <a:rPr lang="en-US" sz="2400" dirty="0">
                <a:solidFill>
                  <a:schemeClr val="bg1"/>
                </a:solidFill>
                <a:latin typeface="+mn-lt"/>
                <a:cs typeface="Arial" pitchFamily="34" charset="0"/>
              </a:rPr>
              <a:t>cceptable</a:t>
            </a:r>
            <a:br>
              <a:rPr lang="en-US" sz="2400" dirty="0">
                <a:solidFill>
                  <a:schemeClr val="bg1"/>
                </a:solidFill>
                <a:latin typeface="+mn-lt"/>
                <a:cs typeface="Arial" pitchFamily="34" charset="0"/>
              </a:rPr>
            </a:br>
            <a:r>
              <a:rPr lang="en-US" sz="3200" dirty="0">
                <a:solidFill>
                  <a:srgbClr val="FFFF00"/>
                </a:solidFill>
                <a:latin typeface="+mn-lt"/>
                <a:cs typeface="Arial" pitchFamily="34" charset="0"/>
              </a:rPr>
              <a:t>A</a:t>
            </a:r>
            <a:r>
              <a:rPr lang="en-US" sz="2400" dirty="0">
                <a:solidFill>
                  <a:schemeClr val="bg1"/>
                </a:solidFill>
                <a:latin typeface="+mn-lt"/>
                <a:cs typeface="Arial" pitchFamily="34" charset="0"/>
              </a:rPr>
              <a:t>ccounting</a:t>
            </a:r>
            <a:br>
              <a:rPr lang="en-US" sz="2400" dirty="0">
                <a:solidFill>
                  <a:schemeClr val="bg1"/>
                </a:solidFill>
                <a:latin typeface="+mn-lt"/>
                <a:cs typeface="Arial" pitchFamily="34" charset="0"/>
              </a:rPr>
            </a:br>
            <a:r>
              <a:rPr lang="en-US" sz="3200" dirty="0">
                <a:solidFill>
                  <a:srgbClr val="FFFF00"/>
                </a:solidFill>
                <a:latin typeface="+mn-lt"/>
                <a:cs typeface="Arial" pitchFamily="34" charset="0"/>
              </a:rPr>
              <a:t>P</a:t>
            </a:r>
            <a:r>
              <a:rPr lang="en-US" sz="2400" dirty="0">
                <a:solidFill>
                  <a:schemeClr val="bg1"/>
                </a:solidFill>
                <a:latin typeface="+mn-lt"/>
                <a:cs typeface="Arial" pitchFamily="34" charset="0"/>
              </a:rPr>
              <a:t>rinciples</a:t>
            </a:r>
          </a:p>
        </p:txBody>
      </p:sp>
      <p:sp>
        <p:nvSpPr>
          <p:cNvPr id="25604" name="Rectangle 4"/>
          <p:cNvSpPr>
            <a:spLocks noGrp="1" noChangeArrowheads="1"/>
          </p:cNvSpPr>
          <p:nvPr>
            <p:ph type="title"/>
          </p:nvPr>
        </p:nvSpPr>
        <p:spPr>
          <a:xfrm>
            <a:off x="457200" y="0"/>
            <a:ext cx="8382000" cy="1371600"/>
          </a:xfrm>
        </p:spPr>
        <p:txBody>
          <a:bodyPr/>
          <a:lstStyle/>
          <a:p>
            <a:pPr fontAlgn="auto">
              <a:spcAft>
                <a:spcPts val="0"/>
              </a:spcAft>
              <a:defRPr/>
            </a:pPr>
            <a:r>
              <a:rPr lang="en-US" dirty="0" smtClean="0">
                <a:solidFill>
                  <a:schemeClr val="tx1"/>
                </a:solidFill>
              </a:rPr>
              <a:t>How Are Operating Activities Recognized and Measured?</a:t>
            </a:r>
          </a:p>
        </p:txBody>
      </p:sp>
      <p:sp>
        <p:nvSpPr>
          <p:cNvPr id="34820" name="WordArt 5"/>
          <p:cNvSpPr>
            <a:spLocks noChangeArrowheads="1" noChangeShapeType="1" noTextEdit="1"/>
          </p:cNvSpPr>
          <p:nvPr/>
        </p:nvSpPr>
        <p:spPr bwMode="auto">
          <a:xfrm>
            <a:off x="5181600" y="4440238"/>
            <a:ext cx="2362200" cy="1447800"/>
          </a:xfrm>
          <a:prstGeom prst="rect">
            <a:avLst/>
          </a:prstGeom>
        </p:spPr>
        <p:txBody>
          <a:bodyPr spcFirstLastPara="1" wrap="none" fromWordArt="1">
            <a:prstTxWarp prst="textArchUp">
              <a:avLst>
                <a:gd name="adj" fmla="val 10800004"/>
              </a:avLst>
            </a:prstTxWarp>
          </a:bodyPr>
          <a:lstStyle/>
          <a:p>
            <a:pPr algn="ctr"/>
            <a:r>
              <a:rPr lang="en-US" sz="4800" kern="10">
                <a:ln w="9525">
                  <a:solidFill>
                    <a:schemeClr val="hlink"/>
                  </a:solidFill>
                  <a:round/>
                  <a:headEnd/>
                  <a:tailEnd/>
                </a:ln>
                <a:solidFill>
                  <a:schemeClr val="accent1"/>
                </a:solidFill>
                <a:effectLst>
                  <a:outerShdw dist="35921" dir="2700000" algn="ctr" rotWithShape="0">
                    <a:schemeClr val="tx1"/>
                  </a:outerShdw>
                </a:effectLst>
                <a:latin typeface="Arial Black"/>
              </a:rPr>
              <a:t>GAAP</a:t>
            </a:r>
          </a:p>
        </p:txBody>
      </p:sp>
      <p:pic>
        <p:nvPicPr>
          <p:cNvPr id="34821" name="Picture 6" descr="PE00175_[1]"/>
          <p:cNvPicPr>
            <a:picLocks noGrp="1" noChangeAspect="1" noChangeArrowheads="1"/>
          </p:cNvPicPr>
          <p:nvPr>
            <p:ph idx="1"/>
          </p:nvPr>
        </p:nvPicPr>
        <p:blipFill>
          <a:blip r:embed="rId3"/>
          <a:srcRect/>
          <a:stretch>
            <a:fillRect/>
          </a:stretch>
        </p:blipFill>
        <p:spPr>
          <a:xfrm>
            <a:off x="5803900" y="4668838"/>
            <a:ext cx="1220788" cy="1944687"/>
          </a:xfrm>
        </p:spPr>
      </p:pic>
      <p:sp>
        <p:nvSpPr>
          <p:cNvPr id="34822" name="TextBox 7"/>
          <p:cNvSpPr txBox="1">
            <a:spLocks noChangeArrowheads="1"/>
          </p:cNvSpPr>
          <p:nvPr/>
        </p:nvSpPr>
        <p:spPr bwMode="auto">
          <a:xfrm>
            <a:off x="762000" y="1447800"/>
            <a:ext cx="7543800" cy="769938"/>
          </a:xfrm>
          <a:prstGeom prst="rect">
            <a:avLst/>
          </a:prstGeom>
          <a:noFill/>
          <a:ln w="9525">
            <a:noFill/>
            <a:miter lim="800000"/>
            <a:headEnd/>
            <a:tailEnd/>
          </a:ln>
        </p:spPr>
        <p:txBody>
          <a:bodyPr>
            <a:spAutoFit/>
          </a:bodyPr>
          <a:lstStyle/>
          <a:p>
            <a:pPr algn="ctr"/>
            <a:r>
              <a:rPr lang="en-US" sz="4400">
                <a:solidFill>
                  <a:srgbClr val="0070C0"/>
                </a:solidFill>
                <a:cs typeface="Arial" charset="0"/>
              </a:rPr>
              <a:t>Accrual Accounting</a:t>
            </a:r>
          </a:p>
        </p:txBody>
      </p:sp>
      <p:sp>
        <p:nvSpPr>
          <p:cNvPr id="34823" name="TextBox 7"/>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B2961260-41DE-4DDB-8882-0944BF7203E3}" type="slidenum">
              <a:rPr lang="en-US" sz="1000"/>
              <a:pPr algn="r"/>
              <a:t>12</a:t>
            </a:fld>
            <a:endParaRPr lang="en-US" sz="1000"/>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Revenue Realization Principle</a:t>
            </a:r>
          </a:p>
        </p:txBody>
      </p:sp>
      <p:sp>
        <p:nvSpPr>
          <p:cNvPr id="36866" name="TextBox 7"/>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E9FD514F-2AF1-40A1-9B77-BEFB72D38857}" type="slidenum">
              <a:rPr lang="en-US" sz="1000"/>
              <a:pPr algn="r"/>
              <a:t>13</a:t>
            </a:fld>
            <a:endParaRPr lang="en-US" sz="1000"/>
          </a:p>
        </p:txBody>
      </p:sp>
      <p:pic>
        <p:nvPicPr>
          <p:cNvPr id="36867" name="Picture 1"/>
          <p:cNvPicPr>
            <a:picLocks noChangeAspect="1"/>
          </p:cNvPicPr>
          <p:nvPr/>
        </p:nvPicPr>
        <p:blipFill>
          <a:blip r:embed="rId3"/>
          <a:srcRect/>
          <a:stretch>
            <a:fillRect/>
          </a:stretch>
        </p:blipFill>
        <p:spPr bwMode="auto">
          <a:xfrm>
            <a:off x="228600" y="1524000"/>
            <a:ext cx="8601075" cy="2590800"/>
          </a:xfrm>
          <a:prstGeom prst="rect">
            <a:avLst/>
          </a:prstGeom>
          <a:noFill/>
          <a:ln w="9525">
            <a:noFill/>
            <a:miter lim="800000"/>
            <a:headEnd/>
            <a:tailEnd/>
          </a:ln>
        </p:spPr>
      </p:pic>
      <p:sp>
        <p:nvSpPr>
          <p:cNvPr id="3" name="TextBox 2"/>
          <p:cNvSpPr txBox="1"/>
          <p:nvPr/>
        </p:nvSpPr>
        <p:spPr>
          <a:xfrm>
            <a:off x="228600" y="4191000"/>
            <a:ext cx="8601075" cy="2586038"/>
          </a:xfrm>
          <a:prstGeom prst="rect">
            <a:avLst/>
          </a:prstGeom>
          <a:noFill/>
        </p:spPr>
        <p:txBody>
          <a:bodyPr>
            <a:spAutoFit/>
          </a:bodyPr>
          <a:lstStyle/>
          <a:p>
            <a:pPr fontAlgn="auto">
              <a:spcBef>
                <a:spcPts val="0"/>
              </a:spcBef>
              <a:spcAft>
                <a:spcPts val="0"/>
              </a:spcAft>
              <a:defRPr/>
            </a:pPr>
            <a:r>
              <a:rPr lang="en-US" dirty="0">
                <a:latin typeface="+mn-lt"/>
              </a:rPr>
              <a:t>Under the revenue realization principle</a:t>
            </a:r>
            <a:endParaRPr lang="en-US" b="1" dirty="0">
              <a:latin typeface="+mn-lt"/>
            </a:endParaRPr>
          </a:p>
          <a:p>
            <a:pPr fontAlgn="auto">
              <a:spcBef>
                <a:spcPts val="0"/>
              </a:spcBef>
              <a:spcAft>
                <a:spcPts val="0"/>
              </a:spcAft>
              <a:defRPr/>
            </a:pPr>
            <a:r>
              <a:rPr lang="en-US" dirty="0">
                <a:latin typeface="+mn-lt"/>
              </a:rPr>
              <a:t> four criteria or conditions must normally be met for revenue to be recognized. If any of the following criteria are not met, revenue normally is not recognized and cannot be recorded.</a:t>
            </a:r>
          </a:p>
          <a:p>
            <a:pPr marL="342900" indent="-342900" fontAlgn="auto">
              <a:spcBef>
                <a:spcPts val="0"/>
              </a:spcBef>
              <a:spcAft>
                <a:spcPts val="0"/>
              </a:spcAft>
              <a:buFontTx/>
              <a:buAutoNum type="arabicPeriod"/>
              <a:defRPr/>
            </a:pPr>
            <a:r>
              <a:rPr lang="en-US" dirty="0">
                <a:latin typeface="+mn-lt"/>
              </a:rPr>
              <a:t>Delivery has occurred or services have been rendered.</a:t>
            </a:r>
            <a:r>
              <a:rPr lang="en-US" b="1" dirty="0">
                <a:latin typeface="+mn-lt"/>
              </a:rPr>
              <a:t> </a:t>
            </a:r>
          </a:p>
          <a:p>
            <a:pPr marL="342900" indent="-342900" fontAlgn="auto">
              <a:spcBef>
                <a:spcPts val="0"/>
              </a:spcBef>
              <a:spcAft>
                <a:spcPts val="0"/>
              </a:spcAft>
              <a:buFontTx/>
              <a:buAutoNum type="arabicPeriod"/>
              <a:defRPr/>
            </a:pPr>
            <a:r>
              <a:rPr lang="en-US" dirty="0">
                <a:latin typeface="+mn-lt"/>
              </a:rPr>
              <a:t>There is persuasive evidence of an arrangement for customer payment.</a:t>
            </a:r>
            <a:r>
              <a:rPr lang="en-US" b="1" dirty="0">
                <a:latin typeface="+mn-lt"/>
              </a:rPr>
              <a:t> </a:t>
            </a:r>
          </a:p>
          <a:p>
            <a:pPr marL="342900" indent="-342900" fontAlgn="auto">
              <a:spcBef>
                <a:spcPts val="0"/>
              </a:spcBef>
              <a:spcAft>
                <a:spcPts val="0"/>
              </a:spcAft>
              <a:buFontTx/>
              <a:buAutoNum type="arabicPeriod"/>
              <a:defRPr/>
            </a:pPr>
            <a:r>
              <a:rPr lang="en-US" dirty="0">
                <a:latin typeface="+mn-lt"/>
              </a:rPr>
              <a:t>The price is fixed or determinable.</a:t>
            </a:r>
            <a:r>
              <a:rPr lang="en-US" b="1" dirty="0">
                <a:latin typeface="+mn-lt"/>
              </a:rPr>
              <a:t> </a:t>
            </a:r>
            <a:r>
              <a:rPr lang="en-US" dirty="0">
                <a:latin typeface="+mn-lt"/>
              </a:rPr>
              <a:t>There are no uncertainties as to the amount to be collected.</a:t>
            </a:r>
          </a:p>
          <a:p>
            <a:pPr marL="342900" indent="-342900" fontAlgn="auto">
              <a:spcBef>
                <a:spcPts val="0"/>
              </a:spcBef>
              <a:spcAft>
                <a:spcPts val="0"/>
              </a:spcAft>
              <a:buFontTx/>
              <a:buAutoNum type="arabicPeriod"/>
              <a:defRPr/>
            </a:pPr>
            <a:r>
              <a:rPr lang="en-US" dirty="0">
                <a:latin typeface="+mn-lt"/>
              </a:rPr>
              <a:t>Collection is reasonably assured</a:t>
            </a:r>
            <a:r>
              <a:rPr lang="en-US" b="1" dirty="0">
                <a:latin typeface="+mn-lt"/>
              </a:rPr>
              <a:t>. </a:t>
            </a:r>
            <a:endParaRPr lang="en-US" dirty="0">
              <a:latin typeface="+mn-lt"/>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dirty="0" smtClean="0"/>
              <a:t>Revenue Principle</a:t>
            </a:r>
          </a:p>
        </p:txBody>
      </p:sp>
      <p:sp>
        <p:nvSpPr>
          <p:cNvPr id="72707" name="Text Box 3"/>
          <p:cNvSpPr txBox="1">
            <a:spLocks noChangeArrowheads="1"/>
          </p:cNvSpPr>
          <p:nvPr/>
        </p:nvSpPr>
        <p:spPr bwMode="auto">
          <a:xfrm>
            <a:off x="1295400" y="1676400"/>
            <a:ext cx="73152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If cash is received before the company delivers goods or services, the liability account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UNEARNED REVENUE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recorded.</a:t>
            </a:r>
          </a:p>
        </p:txBody>
      </p:sp>
      <p:sp>
        <p:nvSpPr>
          <p:cNvPr id="38915" name="Text Box 4"/>
          <p:cNvSpPr txBox="1">
            <a:spLocks noChangeArrowheads="1"/>
          </p:cNvSpPr>
          <p:nvPr/>
        </p:nvSpPr>
        <p:spPr bwMode="auto">
          <a:xfrm>
            <a:off x="1219200" y="2997200"/>
            <a:ext cx="50292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received before revenue is earned -</a:t>
            </a:r>
          </a:p>
        </p:txBody>
      </p:sp>
      <p:sp>
        <p:nvSpPr>
          <p:cNvPr id="72709" name="Line 5"/>
          <p:cNvSpPr>
            <a:spLocks noChangeShapeType="1"/>
          </p:cNvSpPr>
          <p:nvPr/>
        </p:nvSpPr>
        <p:spPr bwMode="auto">
          <a:xfrm>
            <a:off x="1295400" y="42926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38917" name="Text Box 6"/>
          <p:cNvSpPr txBox="1">
            <a:spLocks noChangeArrowheads="1"/>
          </p:cNvSpPr>
          <p:nvPr/>
        </p:nvSpPr>
        <p:spPr bwMode="auto">
          <a:xfrm>
            <a:off x="1447800" y="3606800"/>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Cash</a:t>
            </a:r>
            <a:br>
              <a:rPr lang="en-US">
                <a:latin typeface="Verdana" pitchFamily="34" charset="0"/>
                <a:cs typeface="Arial" charset="0"/>
              </a:rPr>
            </a:br>
            <a:r>
              <a:rPr lang="en-US">
                <a:latin typeface="Verdana" pitchFamily="34" charset="0"/>
                <a:cs typeface="Arial" charset="0"/>
              </a:rPr>
              <a:t>Received</a:t>
            </a:r>
          </a:p>
        </p:txBody>
      </p:sp>
      <p:sp>
        <p:nvSpPr>
          <p:cNvPr id="72711" name="Line 7"/>
          <p:cNvSpPr>
            <a:spLocks noChangeShapeType="1"/>
          </p:cNvSpPr>
          <p:nvPr/>
        </p:nvSpPr>
        <p:spPr bwMode="auto">
          <a:xfrm>
            <a:off x="2171700" y="41910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38919" name="Group 8"/>
          <p:cNvGrpSpPr>
            <a:grpSpLocks/>
          </p:cNvGrpSpPr>
          <p:nvPr/>
        </p:nvGrpSpPr>
        <p:grpSpPr bwMode="auto">
          <a:xfrm>
            <a:off x="152400" y="4711700"/>
            <a:ext cx="4724400" cy="685800"/>
            <a:chOff x="96" y="2968"/>
            <a:chExt cx="2976" cy="432"/>
          </a:xfrm>
        </p:grpSpPr>
        <p:sp>
          <p:nvSpPr>
            <p:cNvPr id="38921" name="Text Box 9"/>
            <p:cNvSpPr txBox="1">
              <a:spLocks noChangeArrowheads="1"/>
            </p:cNvSpPr>
            <p:nvPr/>
          </p:nvSpPr>
          <p:spPr bwMode="auto">
            <a:xfrm>
              <a:off x="96" y="2976"/>
              <a:ext cx="2976" cy="407"/>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Cash (+A)                           xxx</a:t>
              </a:r>
              <a:br>
                <a:rPr lang="en-US">
                  <a:latin typeface="Verdana" pitchFamily="34" charset="0"/>
                  <a:cs typeface="Arial" charset="0"/>
                </a:rPr>
              </a:br>
              <a:r>
                <a:rPr lang="en-US">
                  <a:latin typeface="Verdana" pitchFamily="34" charset="0"/>
                  <a:cs typeface="Arial" charset="0"/>
                </a:rPr>
                <a:t>   Unearned Revenue (+L)             xxx</a:t>
              </a:r>
            </a:p>
          </p:txBody>
        </p:sp>
        <p:sp>
          <p:nvSpPr>
            <p:cNvPr id="38922" name="Line 10"/>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38923" name="Line 11"/>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38920" name="TextBox 1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E558939D-CA4D-4E39-8A5B-9EA8B6D47085}" type="slidenum">
              <a:rPr lang="en-US" sz="1000"/>
              <a:pPr algn="r"/>
              <a:t>14</a:t>
            </a:fld>
            <a:endParaRPr lang="en-US" sz="1000"/>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fontAlgn="auto">
              <a:spcAft>
                <a:spcPts val="0"/>
              </a:spcAft>
              <a:defRPr/>
            </a:pPr>
            <a:r>
              <a:rPr lang="en-US" dirty="0" smtClean="0"/>
              <a:t>Revenue Principle</a:t>
            </a:r>
          </a:p>
        </p:txBody>
      </p:sp>
      <p:sp>
        <p:nvSpPr>
          <p:cNvPr id="73731" name="Text Box 3"/>
          <p:cNvSpPr txBox="1">
            <a:spLocks noChangeArrowheads="1"/>
          </p:cNvSpPr>
          <p:nvPr/>
        </p:nvSpPr>
        <p:spPr bwMode="auto">
          <a:xfrm>
            <a:off x="1295400" y="1676400"/>
            <a:ext cx="73152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When the company delivers the goods or services,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UNEARNED REVENUE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reduced and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REVENUE</a:t>
            </a:r>
            <a:r>
              <a:rPr lang="en-US" sz="2500" i="1" dirty="0">
                <a:solidFill>
                  <a:schemeClr val="accent1"/>
                </a:solidFill>
                <a:effectLst>
                  <a:outerShdw blurRad="38100" dist="38100" dir="2700000" algn="tl">
                    <a:srgbClr val="000000"/>
                  </a:outerShdw>
                </a:effectLst>
                <a:latin typeface="Verdana" pitchFamily="34" charset="0"/>
                <a:cs typeface="Arial" pitchFamily="34" charset="0"/>
              </a:rPr>
              <a:t> </a:t>
            </a:r>
            <a:r>
              <a:rPr lang="en-US" sz="2500" dirty="0">
                <a:solidFill>
                  <a:schemeClr val="bg1"/>
                </a:solidFill>
                <a:effectLst>
                  <a:outerShdw blurRad="38100" dist="38100" dir="2700000" algn="tl">
                    <a:srgbClr val="000000"/>
                  </a:outerShdw>
                </a:effectLst>
                <a:latin typeface="Verdana" pitchFamily="34" charset="0"/>
                <a:cs typeface="Arial" pitchFamily="34" charset="0"/>
              </a:rPr>
              <a:t>is recorded.</a:t>
            </a:r>
          </a:p>
        </p:txBody>
      </p:sp>
      <p:sp>
        <p:nvSpPr>
          <p:cNvPr id="40963" name="Text Box 4"/>
          <p:cNvSpPr txBox="1">
            <a:spLocks noChangeArrowheads="1"/>
          </p:cNvSpPr>
          <p:nvPr/>
        </p:nvSpPr>
        <p:spPr bwMode="auto">
          <a:xfrm>
            <a:off x="1219200" y="2997200"/>
            <a:ext cx="50292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received before revenue is earned -</a:t>
            </a:r>
          </a:p>
        </p:txBody>
      </p:sp>
      <p:sp>
        <p:nvSpPr>
          <p:cNvPr id="73733" name="Line 5"/>
          <p:cNvSpPr>
            <a:spLocks noChangeShapeType="1"/>
          </p:cNvSpPr>
          <p:nvPr/>
        </p:nvSpPr>
        <p:spPr bwMode="auto">
          <a:xfrm>
            <a:off x="1295400" y="41148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40965" name="Text Box 6"/>
          <p:cNvSpPr txBox="1">
            <a:spLocks noChangeArrowheads="1"/>
          </p:cNvSpPr>
          <p:nvPr/>
        </p:nvSpPr>
        <p:spPr bwMode="auto">
          <a:xfrm>
            <a:off x="1447800" y="3429000"/>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Cash</a:t>
            </a:r>
            <a:br>
              <a:rPr lang="en-US">
                <a:latin typeface="Verdana" pitchFamily="34" charset="0"/>
                <a:cs typeface="Arial" charset="0"/>
              </a:rPr>
            </a:br>
            <a:r>
              <a:rPr lang="en-US">
                <a:latin typeface="Verdana" pitchFamily="34" charset="0"/>
                <a:cs typeface="Arial" charset="0"/>
              </a:rPr>
              <a:t>Received</a:t>
            </a:r>
          </a:p>
        </p:txBody>
      </p:sp>
      <p:sp>
        <p:nvSpPr>
          <p:cNvPr id="73735" name="Line 7"/>
          <p:cNvSpPr>
            <a:spLocks noChangeShapeType="1"/>
          </p:cNvSpPr>
          <p:nvPr/>
        </p:nvSpPr>
        <p:spPr bwMode="auto">
          <a:xfrm>
            <a:off x="2171700" y="40132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73736" name="Line 8"/>
          <p:cNvSpPr>
            <a:spLocks noChangeShapeType="1"/>
          </p:cNvSpPr>
          <p:nvPr/>
        </p:nvSpPr>
        <p:spPr bwMode="auto">
          <a:xfrm>
            <a:off x="6553200" y="40132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40968" name="Text Box 9"/>
          <p:cNvSpPr txBox="1">
            <a:spLocks noChangeArrowheads="1"/>
          </p:cNvSpPr>
          <p:nvPr/>
        </p:nvSpPr>
        <p:spPr bwMode="auto">
          <a:xfrm>
            <a:off x="5842000" y="3429000"/>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Company Delivers</a:t>
            </a:r>
          </a:p>
        </p:txBody>
      </p:sp>
      <p:grpSp>
        <p:nvGrpSpPr>
          <p:cNvPr id="40969" name="Group 10"/>
          <p:cNvGrpSpPr>
            <a:grpSpLocks/>
          </p:cNvGrpSpPr>
          <p:nvPr/>
        </p:nvGrpSpPr>
        <p:grpSpPr bwMode="auto">
          <a:xfrm>
            <a:off x="152400" y="4318000"/>
            <a:ext cx="4724400" cy="685800"/>
            <a:chOff x="96" y="2968"/>
            <a:chExt cx="2976" cy="432"/>
          </a:xfrm>
        </p:grpSpPr>
        <p:sp>
          <p:nvSpPr>
            <p:cNvPr id="40977" name="Text Box 11"/>
            <p:cNvSpPr txBox="1">
              <a:spLocks noChangeArrowheads="1"/>
            </p:cNvSpPr>
            <p:nvPr/>
          </p:nvSpPr>
          <p:spPr bwMode="auto">
            <a:xfrm>
              <a:off x="96" y="2976"/>
              <a:ext cx="2976" cy="407"/>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Cash (+A)                           xxx</a:t>
              </a:r>
              <a:br>
                <a:rPr lang="en-US">
                  <a:latin typeface="Verdana" pitchFamily="34" charset="0"/>
                  <a:cs typeface="Arial" charset="0"/>
                </a:rPr>
              </a:br>
              <a:r>
                <a:rPr lang="en-US">
                  <a:latin typeface="Verdana" pitchFamily="34" charset="0"/>
                  <a:cs typeface="Arial" charset="0"/>
                </a:rPr>
                <a:t>   Unearned Revenue (+L)             xxx</a:t>
              </a:r>
            </a:p>
          </p:txBody>
        </p:sp>
        <p:sp>
          <p:nvSpPr>
            <p:cNvPr id="40978" name="Line 12"/>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40979" name="Line 13"/>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40970" name="Text Box 15"/>
          <p:cNvSpPr txBox="1">
            <a:spLocks noChangeArrowheads="1"/>
          </p:cNvSpPr>
          <p:nvPr/>
        </p:nvSpPr>
        <p:spPr bwMode="auto">
          <a:xfrm>
            <a:off x="4191000" y="5232400"/>
            <a:ext cx="4724400" cy="660400"/>
          </a:xfrm>
          <a:prstGeom prst="rect">
            <a:avLst/>
          </a:prstGeom>
          <a:noFill/>
          <a:ln w="19050">
            <a:solidFill>
              <a:srgbClr val="006600"/>
            </a:solidFill>
            <a:miter lim="800000"/>
            <a:headEnd/>
            <a:tailEnd/>
          </a:ln>
        </p:spPr>
        <p:txBody>
          <a:bodyPr>
            <a:spAutoFit/>
          </a:bodyPr>
          <a:lstStyle/>
          <a:p>
            <a:pPr algn="ctr" eaLnBrk="0" hangingPunct="0">
              <a:spcBef>
                <a:spcPct val="50000"/>
              </a:spcBef>
            </a:pPr>
            <a:r>
              <a:rPr lang="en-US">
                <a:latin typeface="Verdana" pitchFamily="34" charset="0"/>
                <a:cs typeface="Arial" charset="0"/>
              </a:rPr>
              <a:t>Revenue will be recorded when earned.</a:t>
            </a:r>
          </a:p>
        </p:txBody>
      </p:sp>
      <p:sp>
        <p:nvSpPr>
          <p:cNvPr id="73746" name="Line 18"/>
          <p:cNvSpPr>
            <a:spLocks noChangeShapeType="1"/>
          </p:cNvSpPr>
          <p:nvPr/>
        </p:nvSpPr>
        <p:spPr bwMode="auto">
          <a:xfrm flipV="1">
            <a:off x="6553200" y="4318000"/>
            <a:ext cx="0" cy="838200"/>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40972" name="Group 10"/>
          <p:cNvGrpSpPr>
            <a:grpSpLocks/>
          </p:cNvGrpSpPr>
          <p:nvPr/>
        </p:nvGrpSpPr>
        <p:grpSpPr bwMode="auto">
          <a:xfrm>
            <a:off x="4191000" y="5943600"/>
            <a:ext cx="4724400" cy="685800"/>
            <a:chOff x="96" y="2968"/>
            <a:chExt cx="2976" cy="432"/>
          </a:xfrm>
        </p:grpSpPr>
        <p:sp>
          <p:nvSpPr>
            <p:cNvPr id="40974" name="Text Box 11"/>
            <p:cNvSpPr txBox="1">
              <a:spLocks noChangeArrowheads="1"/>
            </p:cNvSpPr>
            <p:nvPr/>
          </p:nvSpPr>
          <p:spPr bwMode="auto">
            <a:xfrm>
              <a:off x="96" y="2976"/>
              <a:ext cx="2976" cy="407"/>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Unearned Revenue (-L)        xxx</a:t>
              </a:r>
              <a:br>
                <a:rPr lang="en-US">
                  <a:latin typeface="Verdana" pitchFamily="34" charset="0"/>
                  <a:cs typeface="Arial" charset="0"/>
                </a:rPr>
              </a:br>
              <a:r>
                <a:rPr lang="en-US">
                  <a:latin typeface="Verdana" pitchFamily="34" charset="0"/>
                  <a:cs typeface="Arial" charset="0"/>
                </a:rPr>
                <a:t>    Service Revenue (+R)               xxx</a:t>
              </a:r>
            </a:p>
          </p:txBody>
        </p:sp>
        <p:sp>
          <p:nvSpPr>
            <p:cNvPr id="40975" name="Line 12"/>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40976" name="Line 13"/>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40973" name="TextBox 19"/>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72EC91C5-7875-44CF-888F-89237F88EBC4}" type="slidenum">
              <a:rPr lang="en-US" sz="1000"/>
              <a:pPr algn="r"/>
              <a:t>15</a:t>
            </a:fld>
            <a:endParaRPr lang="en-US" sz="100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dirty="0" smtClean="0"/>
              <a:t>Revenue Principle</a:t>
            </a:r>
          </a:p>
        </p:txBody>
      </p:sp>
      <p:sp>
        <p:nvSpPr>
          <p:cNvPr id="75779" name="Text Box 3"/>
          <p:cNvSpPr txBox="1">
            <a:spLocks noChangeArrowheads="1"/>
          </p:cNvSpPr>
          <p:nvPr/>
        </p:nvSpPr>
        <p:spPr bwMode="auto">
          <a:xfrm>
            <a:off x="1981200" y="1676400"/>
            <a:ext cx="58674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When cash is received on the date the revenue is earned, the following entry is made:</a:t>
            </a:r>
          </a:p>
        </p:txBody>
      </p:sp>
      <p:sp>
        <p:nvSpPr>
          <p:cNvPr id="75780" name="Line 4"/>
          <p:cNvSpPr>
            <a:spLocks noChangeShapeType="1"/>
          </p:cNvSpPr>
          <p:nvPr/>
        </p:nvSpPr>
        <p:spPr bwMode="auto">
          <a:xfrm>
            <a:off x="1295400" y="46736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43012" name="Text Box 5"/>
          <p:cNvSpPr txBox="1">
            <a:spLocks noChangeArrowheads="1"/>
          </p:cNvSpPr>
          <p:nvPr/>
        </p:nvSpPr>
        <p:spPr bwMode="auto">
          <a:xfrm>
            <a:off x="3835400" y="3987800"/>
            <a:ext cx="1447800" cy="641350"/>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Cash</a:t>
            </a:r>
            <a:br>
              <a:rPr lang="en-US" b="1">
                <a:latin typeface="Verdana" pitchFamily="34" charset="0"/>
                <a:cs typeface="Arial" charset="0"/>
              </a:rPr>
            </a:br>
            <a:r>
              <a:rPr lang="en-US" b="1">
                <a:latin typeface="Verdana" pitchFamily="34" charset="0"/>
                <a:cs typeface="Arial" charset="0"/>
              </a:rPr>
              <a:t>Received</a:t>
            </a:r>
          </a:p>
        </p:txBody>
      </p:sp>
      <p:sp>
        <p:nvSpPr>
          <p:cNvPr id="75782" name="Line 6"/>
          <p:cNvSpPr>
            <a:spLocks noChangeShapeType="1"/>
          </p:cNvSpPr>
          <p:nvPr/>
        </p:nvSpPr>
        <p:spPr bwMode="auto">
          <a:xfrm>
            <a:off x="4559300" y="45720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43014" name="Text Box 7"/>
          <p:cNvSpPr txBox="1">
            <a:spLocks noChangeArrowheads="1"/>
          </p:cNvSpPr>
          <p:nvPr/>
        </p:nvSpPr>
        <p:spPr bwMode="auto">
          <a:xfrm>
            <a:off x="3810000" y="3048000"/>
            <a:ext cx="1447800" cy="641350"/>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Company Delivers</a:t>
            </a:r>
          </a:p>
        </p:txBody>
      </p:sp>
      <p:grpSp>
        <p:nvGrpSpPr>
          <p:cNvPr id="43015" name="Group 8"/>
          <p:cNvGrpSpPr>
            <a:grpSpLocks/>
          </p:cNvGrpSpPr>
          <p:nvPr/>
        </p:nvGrpSpPr>
        <p:grpSpPr bwMode="auto">
          <a:xfrm>
            <a:off x="2209800" y="5105400"/>
            <a:ext cx="4724400" cy="685800"/>
            <a:chOff x="96" y="2968"/>
            <a:chExt cx="2976" cy="432"/>
          </a:xfrm>
        </p:grpSpPr>
        <p:sp>
          <p:nvSpPr>
            <p:cNvPr id="43018" name="Text Box 9"/>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Cash (+A)                           xxx</a:t>
              </a:r>
              <a:br>
                <a:rPr lang="en-US">
                  <a:latin typeface="Verdana" pitchFamily="34" charset="0"/>
                  <a:cs typeface="Arial" charset="0"/>
                </a:rPr>
              </a:br>
              <a:r>
                <a:rPr lang="en-US">
                  <a:latin typeface="Verdana" pitchFamily="34" charset="0"/>
                  <a:cs typeface="Arial" charset="0"/>
                </a:rPr>
                <a:t>   Revenue (+R)                           xxx</a:t>
              </a:r>
            </a:p>
          </p:txBody>
        </p:sp>
        <p:sp>
          <p:nvSpPr>
            <p:cNvPr id="43019" name="Line 10"/>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43020" name="Line 11"/>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75788" name="Text Box 12"/>
          <p:cNvSpPr txBox="1">
            <a:spLocks noChangeArrowheads="1"/>
          </p:cNvSpPr>
          <p:nvPr/>
        </p:nvSpPr>
        <p:spPr bwMode="auto">
          <a:xfrm>
            <a:off x="3708400" y="3708400"/>
            <a:ext cx="1676400" cy="366713"/>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b="1" i="1" dirty="0">
                <a:solidFill>
                  <a:srgbClr val="FF3300"/>
                </a:solidFill>
                <a:effectLst>
                  <a:outerShdw blurRad="38100" dist="38100" dir="2700000" algn="tl">
                    <a:srgbClr val="C0C0C0"/>
                  </a:outerShdw>
                </a:effectLst>
                <a:latin typeface="Verdana" pitchFamily="34" charset="0"/>
                <a:cs typeface="Arial" pitchFamily="34" charset="0"/>
              </a:rPr>
              <a:t>AND</a:t>
            </a:r>
          </a:p>
        </p:txBody>
      </p:sp>
      <p:sp>
        <p:nvSpPr>
          <p:cNvPr id="43017" name="TextBox 12"/>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A0E91DA2-444C-48BE-8F62-77D6AA9CBA84}" type="slidenum">
              <a:rPr lang="en-US" sz="1000"/>
              <a:pPr algn="r"/>
              <a:t>16</a:t>
            </a:fld>
            <a:endParaRPr lang="en-US" sz="1000"/>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fontAlgn="auto">
              <a:spcAft>
                <a:spcPts val="0"/>
              </a:spcAft>
              <a:defRPr/>
            </a:pPr>
            <a:r>
              <a:rPr lang="en-US" dirty="0" smtClean="0"/>
              <a:t>Revenue Principle</a:t>
            </a:r>
          </a:p>
        </p:txBody>
      </p:sp>
      <p:sp>
        <p:nvSpPr>
          <p:cNvPr id="76803" name="Text Box 3"/>
          <p:cNvSpPr txBox="1">
            <a:spLocks noChangeArrowheads="1"/>
          </p:cNvSpPr>
          <p:nvPr/>
        </p:nvSpPr>
        <p:spPr bwMode="auto">
          <a:xfrm>
            <a:off x="1295400" y="1676400"/>
            <a:ext cx="73152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If cash is received after the company delivers goods or services, an asset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ACCOUNTS RECEIVABLE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recorded.</a:t>
            </a:r>
          </a:p>
        </p:txBody>
      </p:sp>
      <p:sp>
        <p:nvSpPr>
          <p:cNvPr id="45059" name="Text Box 4"/>
          <p:cNvSpPr txBox="1">
            <a:spLocks noChangeArrowheads="1"/>
          </p:cNvSpPr>
          <p:nvPr/>
        </p:nvSpPr>
        <p:spPr bwMode="auto">
          <a:xfrm>
            <a:off x="1219200" y="2997200"/>
            <a:ext cx="50292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received after revenue is earned -</a:t>
            </a:r>
          </a:p>
        </p:txBody>
      </p:sp>
      <p:sp>
        <p:nvSpPr>
          <p:cNvPr id="76805" name="Line 5"/>
          <p:cNvSpPr>
            <a:spLocks noChangeShapeType="1"/>
          </p:cNvSpPr>
          <p:nvPr/>
        </p:nvSpPr>
        <p:spPr bwMode="auto">
          <a:xfrm>
            <a:off x="1295400" y="42926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76806" name="Line 6"/>
          <p:cNvSpPr>
            <a:spLocks noChangeShapeType="1"/>
          </p:cNvSpPr>
          <p:nvPr/>
        </p:nvSpPr>
        <p:spPr bwMode="auto">
          <a:xfrm>
            <a:off x="2171700" y="41910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45062" name="Group 7"/>
          <p:cNvGrpSpPr>
            <a:grpSpLocks/>
          </p:cNvGrpSpPr>
          <p:nvPr/>
        </p:nvGrpSpPr>
        <p:grpSpPr bwMode="auto">
          <a:xfrm>
            <a:off x="152400" y="4711700"/>
            <a:ext cx="4724400" cy="685800"/>
            <a:chOff x="96" y="2968"/>
            <a:chExt cx="2976" cy="432"/>
          </a:xfrm>
        </p:grpSpPr>
        <p:sp>
          <p:nvSpPr>
            <p:cNvPr id="45065" name="Text Box 8"/>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Accounts Receivable (+A)     xxx</a:t>
              </a:r>
              <a:br>
                <a:rPr lang="en-US">
                  <a:latin typeface="Verdana" pitchFamily="34" charset="0"/>
                  <a:cs typeface="Arial" charset="0"/>
                </a:rPr>
              </a:br>
              <a:r>
                <a:rPr lang="en-US">
                  <a:latin typeface="Verdana" pitchFamily="34" charset="0"/>
                  <a:cs typeface="Arial" charset="0"/>
                </a:rPr>
                <a:t>   Revenue (+R)                           xxx</a:t>
              </a:r>
            </a:p>
          </p:txBody>
        </p:sp>
        <p:sp>
          <p:nvSpPr>
            <p:cNvPr id="45066" name="Line 9"/>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45067" name="Line 10"/>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45063" name="Text Box 11"/>
          <p:cNvSpPr txBox="1">
            <a:spLocks noChangeArrowheads="1"/>
          </p:cNvSpPr>
          <p:nvPr/>
        </p:nvSpPr>
        <p:spPr bwMode="auto">
          <a:xfrm>
            <a:off x="1447800" y="3473450"/>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Company Delivers</a:t>
            </a:r>
          </a:p>
        </p:txBody>
      </p:sp>
      <p:sp>
        <p:nvSpPr>
          <p:cNvPr id="45064" name="TextBox 1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1C184649-1D49-47FA-BB88-CD741C9E9B77}" type="slidenum">
              <a:rPr lang="en-US" sz="1000"/>
              <a:pPr algn="r"/>
              <a:t>17</a:t>
            </a:fld>
            <a:endParaRPr lang="en-US" sz="1000"/>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2588" y="58738"/>
            <a:ext cx="8382000" cy="1371600"/>
          </a:xfrm>
        </p:spPr>
        <p:txBody>
          <a:bodyPr/>
          <a:lstStyle/>
          <a:p>
            <a:pPr fontAlgn="auto">
              <a:spcAft>
                <a:spcPts val="0"/>
              </a:spcAft>
              <a:defRPr/>
            </a:pPr>
            <a:r>
              <a:rPr lang="en-US" dirty="0" smtClean="0"/>
              <a:t>Revenue Principle</a:t>
            </a:r>
          </a:p>
        </p:txBody>
      </p:sp>
      <p:sp>
        <p:nvSpPr>
          <p:cNvPr id="77827" name="Line 3"/>
          <p:cNvSpPr>
            <a:spLocks noChangeShapeType="1"/>
          </p:cNvSpPr>
          <p:nvPr/>
        </p:nvSpPr>
        <p:spPr bwMode="auto">
          <a:xfrm>
            <a:off x="1220788" y="3944938"/>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47107" name="Text Box 4"/>
          <p:cNvSpPr txBox="1">
            <a:spLocks noChangeArrowheads="1"/>
          </p:cNvSpPr>
          <p:nvPr/>
        </p:nvSpPr>
        <p:spPr bwMode="auto">
          <a:xfrm>
            <a:off x="5754688" y="3068638"/>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Cash</a:t>
            </a:r>
            <a:br>
              <a:rPr lang="en-US">
                <a:latin typeface="Verdana" pitchFamily="34" charset="0"/>
                <a:cs typeface="Arial" charset="0"/>
              </a:rPr>
            </a:br>
            <a:r>
              <a:rPr lang="en-US">
                <a:latin typeface="Verdana" pitchFamily="34" charset="0"/>
                <a:cs typeface="Arial" charset="0"/>
              </a:rPr>
              <a:t>Received</a:t>
            </a:r>
          </a:p>
        </p:txBody>
      </p:sp>
      <p:sp>
        <p:nvSpPr>
          <p:cNvPr id="77829" name="Line 5"/>
          <p:cNvSpPr>
            <a:spLocks noChangeShapeType="1"/>
          </p:cNvSpPr>
          <p:nvPr/>
        </p:nvSpPr>
        <p:spPr bwMode="auto">
          <a:xfrm>
            <a:off x="2097088" y="3843338"/>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77830" name="Line 6"/>
          <p:cNvSpPr>
            <a:spLocks noChangeShapeType="1"/>
          </p:cNvSpPr>
          <p:nvPr/>
        </p:nvSpPr>
        <p:spPr bwMode="auto">
          <a:xfrm>
            <a:off x="6478588" y="3843338"/>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47110" name="Group 11"/>
          <p:cNvGrpSpPr>
            <a:grpSpLocks/>
          </p:cNvGrpSpPr>
          <p:nvPr/>
        </p:nvGrpSpPr>
        <p:grpSpPr bwMode="auto">
          <a:xfrm>
            <a:off x="77788" y="4173538"/>
            <a:ext cx="4724400" cy="685800"/>
            <a:chOff x="96" y="2968"/>
            <a:chExt cx="2976" cy="432"/>
          </a:xfrm>
        </p:grpSpPr>
        <p:sp>
          <p:nvSpPr>
            <p:cNvPr id="47121" name="Text Box 12"/>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Accounts Receivable (+A)     xxx</a:t>
              </a:r>
              <a:br>
                <a:rPr lang="en-US">
                  <a:latin typeface="Verdana" pitchFamily="34" charset="0"/>
                  <a:cs typeface="Arial" charset="0"/>
                </a:rPr>
              </a:br>
              <a:r>
                <a:rPr lang="en-US">
                  <a:latin typeface="Verdana" pitchFamily="34" charset="0"/>
                  <a:cs typeface="Arial" charset="0"/>
                </a:rPr>
                <a:t>   Revenue (+R)                           xxx</a:t>
              </a:r>
            </a:p>
          </p:txBody>
        </p:sp>
        <p:sp>
          <p:nvSpPr>
            <p:cNvPr id="47122" name="Line 13"/>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47123" name="Line 14"/>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47111" name="Text Box 15"/>
          <p:cNvSpPr txBox="1">
            <a:spLocks noChangeArrowheads="1"/>
          </p:cNvSpPr>
          <p:nvPr/>
        </p:nvSpPr>
        <p:spPr bwMode="auto">
          <a:xfrm>
            <a:off x="1144588" y="2649538"/>
            <a:ext cx="5029200" cy="366712"/>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received after revenue is earned -</a:t>
            </a:r>
          </a:p>
        </p:txBody>
      </p:sp>
      <p:sp>
        <p:nvSpPr>
          <p:cNvPr id="47112" name="Text Box 16"/>
          <p:cNvSpPr txBox="1">
            <a:spLocks noChangeArrowheads="1"/>
          </p:cNvSpPr>
          <p:nvPr/>
        </p:nvSpPr>
        <p:spPr bwMode="auto">
          <a:xfrm>
            <a:off x="1373188" y="3125788"/>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Company Delivers</a:t>
            </a:r>
          </a:p>
        </p:txBody>
      </p:sp>
      <p:sp>
        <p:nvSpPr>
          <p:cNvPr id="77841" name="Text Box 17"/>
          <p:cNvSpPr txBox="1">
            <a:spLocks noChangeArrowheads="1"/>
          </p:cNvSpPr>
          <p:nvPr/>
        </p:nvSpPr>
        <p:spPr bwMode="auto">
          <a:xfrm>
            <a:off x="1220788" y="1582738"/>
            <a:ext cx="7315200" cy="854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When the cash is received the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ACCOUNTS RECEIVABLE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reduced.</a:t>
            </a:r>
          </a:p>
        </p:txBody>
      </p:sp>
      <p:sp>
        <p:nvSpPr>
          <p:cNvPr id="47114" name="Text Box 18"/>
          <p:cNvSpPr txBox="1">
            <a:spLocks noChangeArrowheads="1"/>
          </p:cNvSpPr>
          <p:nvPr/>
        </p:nvSpPr>
        <p:spPr bwMode="auto">
          <a:xfrm>
            <a:off x="4192588" y="5087938"/>
            <a:ext cx="4724400" cy="385762"/>
          </a:xfrm>
          <a:prstGeom prst="rect">
            <a:avLst/>
          </a:prstGeom>
          <a:noFill/>
          <a:ln w="19050">
            <a:solidFill>
              <a:srgbClr val="006600"/>
            </a:solidFill>
            <a:miter lim="800000"/>
            <a:headEnd/>
            <a:tailEnd/>
          </a:ln>
        </p:spPr>
        <p:txBody>
          <a:bodyPr>
            <a:spAutoFit/>
          </a:bodyPr>
          <a:lstStyle/>
          <a:p>
            <a:pPr algn="ctr" eaLnBrk="0" hangingPunct="0">
              <a:spcBef>
                <a:spcPct val="50000"/>
              </a:spcBef>
            </a:pPr>
            <a:r>
              <a:rPr lang="en-US">
                <a:latin typeface="Verdana" pitchFamily="34" charset="0"/>
                <a:cs typeface="Arial" charset="0"/>
              </a:rPr>
              <a:t>Cash will be collected.</a:t>
            </a:r>
          </a:p>
        </p:txBody>
      </p:sp>
      <p:sp>
        <p:nvSpPr>
          <p:cNvPr id="77843" name="Line 19"/>
          <p:cNvSpPr>
            <a:spLocks noChangeShapeType="1"/>
          </p:cNvSpPr>
          <p:nvPr/>
        </p:nvSpPr>
        <p:spPr bwMode="auto">
          <a:xfrm flipV="1">
            <a:off x="6478588" y="4148138"/>
            <a:ext cx="0" cy="939800"/>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47116" name="Group 10"/>
          <p:cNvGrpSpPr>
            <a:grpSpLocks/>
          </p:cNvGrpSpPr>
          <p:nvPr/>
        </p:nvGrpSpPr>
        <p:grpSpPr bwMode="auto">
          <a:xfrm>
            <a:off x="4192588" y="5697538"/>
            <a:ext cx="4724400" cy="685800"/>
            <a:chOff x="96" y="2968"/>
            <a:chExt cx="2976" cy="432"/>
          </a:xfrm>
        </p:grpSpPr>
        <p:sp>
          <p:nvSpPr>
            <p:cNvPr id="47118" name="Text Box 11"/>
            <p:cNvSpPr txBox="1">
              <a:spLocks noChangeArrowheads="1"/>
            </p:cNvSpPr>
            <p:nvPr/>
          </p:nvSpPr>
          <p:spPr bwMode="auto">
            <a:xfrm>
              <a:off x="96" y="2976"/>
              <a:ext cx="2976" cy="407"/>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cs typeface="Arial" charset="0"/>
                </a:rPr>
                <a:t>Cash (+A)                                      xxx</a:t>
              </a:r>
              <a:br>
                <a:rPr lang="en-US">
                  <a:cs typeface="Arial" charset="0"/>
                </a:rPr>
              </a:br>
              <a:r>
                <a:rPr lang="en-US">
                  <a:cs typeface="Arial" charset="0"/>
                </a:rPr>
                <a:t>   Accounts Receivable (-A)                      xxx</a:t>
              </a:r>
            </a:p>
          </p:txBody>
        </p:sp>
        <p:sp>
          <p:nvSpPr>
            <p:cNvPr id="47119" name="Line 12"/>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47120" name="Line 13"/>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47117" name="TextBox 19"/>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D678D8C0-9E02-45B5-B9C1-A1A6F6090414}" type="slidenum">
              <a:rPr lang="en-US" sz="1000"/>
              <a:pPr algn="r"/>
              <a:t>18</a:t>
            </a:fld>
            <a:endParaRPr lang="en-US" sz="100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fontAlgn="auto">
              <a:spcAft>
                <a:spcPts val="0"/>
              </a:spcAft>
              <a:defRPr/>
            </a:pPr>
            <a:r>
              <a:rPr lang="en-US" dirty="0" smtClean="0"/>
              <a:t>Revenue Principle</a:t>
            </a:r>
          </a:p>
        </p:txBody>
      </p:sp>
      <p:graphicFrame>
        <p:nvGraphicFramePr>
          <p:cNvPr id="3109" name="Object 37"/>
          <p:cNvGraphicFramePr>
            <a:graphicFrameLocks/>
          </p:cNvGraphicFramePr>
          <p:nvPr/>
        </p:nvGraphicFramePr>
        <p:xfrm>
          <a:off x="39688" y="2917825"/>
          <a:ext cx="8923337" cy="2797175"/>
        </p:xfrm>
        <a:graphic>
          <a:graphicData uri="http://schemas.openxmlformats.org/presentationml/2006/ole">
            <mc:AlternateContent xmlns:mc="http://schemas.openxmlformats.org/markup-compatibility/2006">
              <mc:Choice xmlns:v="urn:schemas-microsoft-com:vml" Requires="v">
                <p:oleObj spid="_x0000_s3110" name="Worksheet" r:id="rId5" imgW="3399120" imgH="1222920" progId="Excel.Sheet.8">
                  <p:embed/>
                </p:oleObj>
              </mc:Choice>
              <mc:Fallback>
                <p:oleObj name="Worksheet" r:id="rId5" imgW="3399120" imgH="1222920" progId="Excel.Sheet.8">
                  <p:embed/>
                  <p:pic>
                    <p:nvPicPr>
                      <p:cNvPr id="0" name="Picture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8" y="2917825"/>
                        <a:ext cx="8923337" cy="2797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2" name="Rectangle 4"/>
          <p:cNvSpPr>
            <a:spLocks noChangeArrowheads="1"/>
          </p:cNvSpPr>
          <p:nvPr/>
        </p:nvSpPr>
        <p:spPr bwMode="auto">
          <a:xfrm>
            <a:off x="911225" y="1447800"/>
            <a:ext cx="7851775" cy="1187450"/>
          </a:xfrm>
          <a:prstGeom prst="rect">
            <a:avLst/>
          </a:prstGeom>
          <a:noFill/>
          <a:ln w="12700">
            <a:noFill/>
            <a:miter lim="800000"/>
            <a:headEnd/>
            <a:tailEnd/>
          </a:ln>
          <a:effectLst/>
        </p:spPr>
        <p:txBody>
          <a:bodyPr wrap="none" lIns="90488" tIns="44450" rIns="90488" bIns="44450">
            <a:spAutoFit/>
          </a:bodyPr>
          <a:lstStyle/>
          <a:p>
            <a:pPr algn="ctr" eaLnBrk="0" fontAlgn="auto" hangingPunct="0">
              <a:spcBef>
                <a:spcPts val="0"/>
              </a:spcBef>
              <a:spcAft>
                <a:spcPts val="0"/>
              </a:spcAft>
              <a:defRPr/>
            </a:pPr>
            <a:r>
              <a:rPr lang="en-US" sz="3600" dirty="0">
                <a:effectLst>
                  <a:outerShdw blurRad="38100" dist="38100" dir="2700000" algn="tl">
                    <a:srgbClr val="C0C0C0"/>
                  </a:outerShdw>
                </a:effectLst>
                <a:latin typeface="+mn-lt"/>
                <a:cs typeface="Arial" pitchFamily="34" charset="0"/>
              </a:rPr>
              <a:t>Assets reflecting revenues earned but</a:t>
            </a:r>
          </a:p>
          <a:p>
            <a:pPr algn="ctr" eaLnBrk="0" fontAlgn="auto" hangingPunct="0">
              <a:spcBef>
                <a:spcPts val="0"/>
              </a:spcBef>
              <a:spcAft>
                <a:spcPts val="0"/>
              </a:spcAft>
              <a:defRPr/>
            </a:pPr>
            <a:r>
              <a:rPr lang="en-US" sz="3600" dirty="0">
                <a:effectLst>
                  <a:outerShdw blurRad="38100" dist="38100" dir="2700000" algn="tl">
                    <a:srgbClr val="C0C0C0"/>
                  </a:outerShdw>
                </a:effectLst>
                <a:latin typeface="+mn-lt"/>
                <a:cs typeface="Arial" pitchFamily="34" charset="0"/>
              </a:rPr>
              <a:t>not yet received in cash include . . .</a:t>
            </a:r>
          </a:p>
        </p:txBody>
      </p:sp>
      <p:sp>
        <p:nvSpPr>
          <p:cNvPr id="78853" name="Line 5"/>
          <p:cNvSpPr>
            <a:spLocks noChangeShapeType="1"/>
          </p:cNvSpPr>
          <p:nvPr/>
        </p:nvSpPr>
        <p:spPr bwMode="auto">
          <a:xfrm>
            <a:off x="3865563" y="4597400"/>
            <a:ext cx="1574800" cy="0"/>
          </a:xfrm>
          <a:prstGeom prst="line">
            <a:avLst/>
          </a:prstGeom>
          <a:noFill/>
          <a:ln w="76200">
            <a:solidFill>
              <a:srgbClr val="FF0000"/>
            </a:solidFill>
            <a:round/>
            <a:headEnd/>
            <a:tailEnd type="triangle" w="med" len="me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78854" name="Line 6"/>
          <p:cNvSpPr>
            <a:spLocks noChangeShapeType="1"/>
          </p:cNvSpPr>
          <p:nvPr/>
        </p:nvSpPr>
        <p:spPr bwMode="auto">
          <a:xfrm>
            <a:off x="3865563" y="5010150"/>
            <a:ext cx="1574800" cy="0"/>
          </a:xfrm>
          <a:prstGeom prst="line">
            <a:avLst/>
          </a:prstGeom>
          <a:noFill/>
          <a:ln w="76200">
            <a:solidFill>
              <a:srgbClr val="FF0000"/>
            </a:solidFill>
            <a:round/>
            <a:headEnd/>
            <a:tailEnd type="triangle" w="med" len="me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78855" name="Line 7"/>
          <p:cNvSpPr>
            <a:spLocks noChangeShapeType="1"/>
          </p:cNvSpPr>
          <p:nvPr/>
        </p:nvSpPr>
        <p:spPr bwMode="auto">
          <a:xfrm>
            <a:off x="3865563" y="5499100"/>
            <a:ext cx="1574800" cy="0"/>
          </a:xfrm>
          <a:prstGeom prst="line">
            <a:avLst/>
          </a:prstGeom>
          <a:noFill/>
          <a:ln w="76200">
            <a:solidFill>
              <a:srgbClr val="FF0000"/>
            </a:solidFill>
            <a:round/>
            <a:headEnd/>
            <a:tailEnd type="triangle" w="med" len="me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3115" name="TextBox 7"/>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1D363B6D-300B-4F5D-A1EA-32F127C91674}" type="slidenum">
              <a:rPr lang="en-US" sz="1000"/>
              <a:pPr algn="r"/>
              <a:t>19</a:t>
            </a:fld>
            <a:endParaRPr lang="en-US" sz="100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p:txBody>
          <a:bodyPr/>
          <a:lstStyle/>
          <a:p>
            <a:pPr fontAlgn="auto">
              <a:spcAft>
                <a:spcPts val="0"/>
              </a:spcAft>
              <a:defRPr/>
            </a:pPr>
            <a:r>
              <a:rPr lang="en-US" dirty="0" smtClean="0"/>
              <a:t>Understanding the Business</a:t>
            </a:r>
          </a:p>
        </p:txBody>
      </p:sp>
      <p:sp>
        <p:nvSpPr>
          <p:cNvPr id="60420" name="Rectangle 4"/>
          <p:cNvSpPr>
            <a:spLocks noChangeArrowheads="1"/>
          </p:cNvSpPr>
          <p:nvPr/>
        </p:nvSpPr>
        <p:spPr bwMode="auto">
          <a:xfrm>
            <a:off x="1655763" y="1774825"/>
            <a:ext cx="4106862" cy="831850"/>
          </a:xfrm>
          <a:prstGeom prst="rect">
            <a:avLst/>
          </a:prstGeom>
          <a:solidFill>
            <a:srgbClr val="006600"/>
          </a:solidFill>
          <a:ln w="12700">
            <a:solidFill>
              <a:schemeClr val="tx1"/>
            </a:solidFill>
            <a:miter lim="800000"/>
            <a:headEnd/>
            <a:tailEnd/>
          </a:ln>
          <a:effectLst>
            <a:outerShdw dist="35921"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How do business activities</a:t>
            </a:r>
          </a:p>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affect the income statement?</a:t>
            </a:r>
          </a:p>
        </p:txBody>
      </p:sp>
      <p:sp>
        <p:nvSpPr>
          <p:cNvPr id="60421" name="Rectangle 5"/>
          <p:cNvSpPr>
            <a:spLocks noChangeArrowheads="1"/>
          </p:cNvSpPr>
          <p:nvPr/>
        </p:nvSpPr>
        <p:spPr bwMode="auto">
          <a:xfrm>
            <a:off x="1727200" y="3375025"/>
            <a:ext cx="3976688" cy="831850"/>
          </a:xfrm>
          <a:prstGeom prst="rect">
            <a:avLst/>
          </a:prstGeom>
          <a:solidFill>
            <a:srgbClr val="006600"/>
          </a:solidFill>
          <a:ln w="12700">
            <a:solidFill>
              <a:schemeClr val="tx1"/>
            </a:solidFill>
            <a:miter lim="800000"/>
            <a:headEnd/>
            <a:tailEnd/>
          </a:ln>
          <a:effectLst>
            <a:outerShdw dist="35921"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How are these activities</a:t>
            </a:r>
          </a:p>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 recognized and measured?</a:t>
            </a:r>
          </a:p>
        </p:txBody>
      </p:sp>
      <p:sp>
        <p:nvSpPr>
          <p:cNvPr id="60422" name="Rectangle 6"/>
          <p:cNvSpPr>
            <a:spLocks noChangeArrowheads="1"/>
          </p:cNvSpPr>
          <p:nvPr/>
        </p:nvSpPr>
        <p:spPr bwMode="auto">
          <a:xfrm>
            <a:off x="1960563" y="4975225"/>
            <a:ext cx="3498850" cy="1196975"/>
          </a:xfrm>
          <a:prstGeom prst="rect">
            <a:avLst/>
          </a:prstGeom>
          <a:solidFill>
            <a:srgbClr val="006600"/>
          </a:solidFill>
          <a:ln w="12700">
            <a:solidFill>
              <a:schemeClr val="tx1"/>
            </a:solidFill>
            <a:miter lim="800000"/>
            <a:headEnd/>
            <a:tailEnd/>
          </a:ln>
          <a:effectLst>
            <a:outerShdw dist="35921"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How are these activities </a:t>
            </a:r>
          </a:p>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reported on the</a:t>
            </a:r>
          </a:p>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income statement?</a:t>
            </a:r>
          </a:p>
        </p:txBody>
      </p:sp>
      <p:pic>
        <p:nvPicPr>
          <p:cNvPr id="31747" name="Picture 3" descr="G:\FILES\PFILES\MSOFFICE\MEDIA\CNTCD1\ClipArt4\j0241221.wmf"/>
          <p:cNvPicPr>
            <a:picLocks noChangeAspect="1" noChangeArrowheads="1"/>
          </p:cNvPicPr>
          <p:nvPr/>
        </p:nvPicPr>
        <p:blipFill>
          <a:blip r:embed="rId3"/>
          <a:srcRect/>
          <a:stretch>
            <a:fillRect/>
          </a:stretch>
        </p:blipFill>
        <p:spPr bwMode="auto">
          <a:xfrm>
            <a:off x="6248400" y="2841625"/>
            <a:ext cx="2209800" cy="2024063"/>
          </a:xfrm>
          <a:prstGeom prst="rect">
            <a:avLst/>
          </a:prstGeom>
          <a:ln>
            <a:noFill/>
          </a:ln>
          <a:effectLst>
            <a:outerShdw blurRad="292100" dist="139700" dir="2700000" algn="tl" rotWithShape="0">
              <a:srgbClr val="333333">
                <a:alpha val="65000"/>
              </a:srgbClr>
            </a:outerShdw>
          </a:effectLst>
        </p:spPr>
      </p:pic>
      <p:sp>
        <p:nvSpPr>
          <p:cNvPr id="13318" name="TextBox 7"/>
          <p:cNvSpPr txBox="1">
            <a:spLocks noChangeArrowheads="1"/>
          </p:cNvSpPr>
          <p:nvPr/>
        </p:nvSpPr>
        <p:spPr bwMode="auto">
          <a:xfrm>
            <a:off x="8229600" y="6629400"/>
            <a:ext cx="762000" cy="246063"/>
          </a:xfrm>
          <a:prstGeom prst="rect">
            <a:avLst/>
          </a:prstGeom>
          <a:noFill/>
          <a:ln w="9525">
            <a:noFill/>
            <a:miter lim="800000"/>
            <a:headEnd/>
            <a:tailEnd/>
          </a:ln>
        </p:spPr>
        <p:txBody>
          <a:bodyPr>
            <a:spAutoFit/>
          </a:bodyPr>
          <a:lstStyle/>
          <a:p>
            <a:pPr algn="r"/>
            <a:r>
              <a:rPr lang="en-US" sz="1000"/>
              <a:t>3-</a:t>
            </a:r>
            <a:fld id="{F6A30BE0-A76A-4743-A8C2-65B4DBDE896E}" type="slidenum">
              <a:rPr lang="en-US" sz="1000"/>
              <a:pPr algn="r"/>
              <a:t>2</a:t>
            </a:fld>
            <a:endParaRPr lang="en-US" sz="100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0421"/>
                                        </p:tgtEl>
                                        <p:attrNameLst>
                                          <p:attrName>style.visibility</p:attrName>
                                        </p:attrNameLst>
                                      </p:cBhvr>
                                      <p:to>
                                        <p:strVal val="visible"/>
                                      </p:to>
                                    </p:set>
                                    <p:anim calcmode="lin" valueType="num">
                                      <p:cBhvr additive="base">
                                        <p:cTn id="12" dur="500" fill="hold"/>
                                        <p:tgtEl>
                                          <p:spTgt spid="60421"/>
                                        </p:tgtEl>
                                        <p:attrNameLst>
                                          <p:attrName>ppt_x</p:attrName>
                                        </p:attrNameLst>
                                      </p:cBhvr>
                                      <p:tavLst>
                                        <p:tav tm="0">
                                          <p:val>
                                            <p:strVal val="#ppt_x"/>
                                          </p:val>
                                        </p:tav>
                                        <p:tav tm="100000">
                                          <p:val>
                                            <p:strVal val="#ppt_x"/>
                                          </p:val>
                                        </p:tav>
                                      </p:tavLst>
                                    </p:anim>
                                    <p:anim calcmode="lin" valueType="num">
                                      <p:cBhvr additive="base">
                                        <p:cTn id="13" dur="500" fill="hold"/>
                                        <p:tgtEl>
                                          <p:spTgt spid="6042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60422"/>
                                        </p:tgtEl>
                                        <p:attrNameLst>
                                          <p:attrName>style.visibility</p:attrName>
                                        </p:attrNameLst>
                                      </p:cBhvr>
                                      <p:to>
                                        <p:strVal val="visible"/>
                                      </p:to>
                                    </p:set>
                                    <p:anim calcmode="lin" valueType="num">
                                      <p:cBhvr additive="base">
                                        <p:cTn id="17" dur="500" fill="hold"/>
                                        <p:tgtEl>
                                          <p:spTgt spid="60422"/>
                                        </p:tgtEl>
                                        <p:attrNameLst>
                                          <p:attrName>ppt_x</p:attrName>
                                        </p:attrNameLst>
                                      </p:cBhvr>
                                      <p:tavLst>
                                        <p:tav tm="0">
                                          <p:val>
                                            <p:strVal val="#ppt_x"/>
                                          </p:val>
                                        </p:tav>
                                        <p:tav tm="100000">
                                          <p:val>
                                            <p:strVal val="#ppt_x"/>
                                          </p:val>
                                        </p:tav>
                                      </p:tavLst>
                                    </p:anim>
                                    <p:anim calcmode="lin" valueType="num">
                                      <p:cBhvr additive="base">
                                        <p:cTn id="18" dur="500" fill="hold"/>
                                        <p:tgtEl>
                                          <p:spTgt spid="604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autoUpdateAnimBg="0"/>
      <p:bldP spid="60421" grpId="0" animBg="1" autoUpdateAnimBg="0"/>
      <p:bldP spid="6042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Expense Matching Principle</a:t>
            </a:r>
          </a:p>
        </p:txBody>
      </p:sp>
      <p:sp>
        <p:nvSpPr>
          <p:cNvPr id="52226" name="TextBox 4"/>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EB1E2128-4452-4F58-AE36-A1A731D65C31}" type="slidenum">
              <a:rPr lang="en-US" sz="1000"/>
              <a:pPr algn="r"/>
              <a:t>20</a:t>
            </a:fld>
            <a:endParaRPr lang="en-US" sz="1000"/>
          </a:p>
        </p:txBody>
      </p:sp>
      <p:pic>
        <p:nvPicPr>
          <p:cNvPr id="52227" name="Picture 2"/>
          <p:cNvPicPr>
            <a:picLocks noChangeAspect="1" noChangeArrowheads="1"/>
          </p:cNvPicPr>
          <p:nvPr/>
        </p:nvPicPr>
        <p:blipFill>
          <a:blip r:embed="rId3"/>
          <a:srcRect/>
          <a:stretch>
            <a:fillRect/>
          </a:stretch>
        </p:blipFill>
        <p:spPr bwMode="auto">
          <a:xfrm>
            <a:off x="228600" y="1371600"/>
            <a:ext cx="8709025" cy="2895600"/>
          </a:xfrm>
          <a:prstGeom prst="rect">
            <a:avLst/>
          </a:prstGeom>
          <a:noFill/>
          <a:ln w="9525">
            <a:noFill/>
            <a:miter lim="800000"/>
            <a:headEnd/>
            <a:tailEnd/>
          </a:ln>
        </p:spPr>
      </p:pic>
      <p:sp>
        <p:nvSpPr>
          <p:cNvPr id="52228" name="TextBox 1"/>
          <p:cNvSpPr txBox="1">
            <a:spLocks noChangeArrowheads="1"/>
          </p:cNvSpPr>
          <p:nvPr/>
        </p:nvSpPr>
        <p:spPr bwMode="auto">
          <a:xfrm>
            <a:off x="609600" y="4419600"/>
            <a:ext cx="7848600" cy="1938338"/>
          </a:xfrm>
          <a:prstGeom prst="rect">
            <a:avLst/>
          </a:prstGeom>
          <a:noFill/>
          <a:ln w="9525">
            <a:noFill/>
            <a:miter lim="800000"/>
            <a:headEnd/>
            <a:tailEnd/>
          </a:ln>
        </p:spPr>
        <p:txBody>
          <a:bodyPr>
            <a:spAutoFit/>
          </a:bodyPr>
          <a:lstStyle/>
          <a:p>
            <a:r>
              <a:rPr lang="en-US" sz="2000"/>
              <a:t>The </a:t>
            </a:r>
            <a:r>
              <a:rPr lang="en-US" sz="2000" b="1"/>
              <a:t>expense matching principle </a:t>
            </a:r>
            <a:r>
              <a:rPr lang="en-US" sz="2000"/>
              <a:t>requires that costs incurred to generate revenues be recognized in the same period—a matching of costs with benefits. For example, when Chipotle’s restaurants provide food service to customers, revenue is earned. The costs of generating the revenue include expenses that are recognized in the same period.</a:t>
            </a: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expense Matching Principle</a:t>
            </a:r>
          </a:p>
        </p:txBody>
      </p:sp>
      <p:sp>
        <p:nvSpPr>
          <p:cNvPr id="80899" name="Text Box 3"/>
          <p:cNvSpPr txBox="1">
            <a:spLocks noChangeArrowheads="1"/>
          </p:cNvSpPr>
          <p:nvPr/>
        </p:nvSpPr>
        <p:spPr bwMode="auto">
          <a:xfrm>
            <a:off x="1295400" y="1676400"/>
            <a:ext cx="73152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If cash is paid before the company receives goods or services, an asset account,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PREPAID EXPENSE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recorded.</a:t>
            </a:r>
          </a:p>
        </p:txBody>
      </p:sp>
      <p:sp>
        <p:nvSpPr>
          <p:cNvPr id="54275" name="Text Box 4"/>
          <p:cNvSpPr txBox="1">
            <a:spLocks noChangeArrowheads="1"/>
          </p:cNvSpPr>
          <p:nvPr/>
        </p:nvSpPr>
        <p:spPr bwMode="auto">
          <a:xfrm>
            <a:off x="1219200" y="2997200"/>
            <a:ext cx="50292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is paid before expense is incurred -</a:t>
            </a:r>
          </a:p>
        </p:txBody>
      </p:sp>
      <p:sp>
        <p:nvSpPr>
          <p:cNvPr id="80901" name="Line 5"/>
          <p:cNvSpPr>
            <a:spLocks noChangeShapeType="1"/>
          </p:cNvSpPr>
          <p:nvPr/>
        </p:nvSpPr>
        <p:spPr bwMode="auto">
          <a:xfrm>
            <a:off x="1295400" y="42926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54277" name="Text Box 6"/>
          <p:cNvSpPr txBox="1">
            <a:spLocks noChangeArrowheads="1"/>
          </p:cNvSpPr>
          <p:nvPr/>
        </p:nvSpPr>
        <p:spPr bwMode="auto">
          <a:xfrm>
            <a:off x="1447800" y="3606800"/>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a:t>
            </a:r>
            <a:br>
              <a:rPr lang="en-US">
                <a:latin typeface="Verdana" pitchFamily="34" charset="0"/>
                <a:cs typeface="Arial" charset="0"/>
              </a:rPr>
            </a:br>
            <a:r>
              <a:rPr lang="en-US">
                <a:latin typeface="Verdana" pitchFamily="34" charset="0"/>
                <a:cs typeface="Arial" charset="0"/>
              </a:rPr>
              <a:t>Paid</a:t>
            </a:r>
          </a:p>
        </p:txBody>
      </p:sp>
      <p:sp>
        <p:nvSpPr>
          <p:cNvPr id="80903" name="Line 7"/>
          <p:cNvSpPr>
            <a:spLocks noChangeShapeType="1"/>
          </p:cNvSpPr>
          <p:nvPr/>
        </p:nvSpPr>
        <p:spPr bwMode="auto">
          <a:xfrm>
            <a:off x="2171700" y="41910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54279" name="Group 8"/>
          <p:cNvGrpSpPr>
            <a:grpSpLocks/>
          </p:cNvGrpSpPr>
          <p:nvPr/>
        </p:nvGrpSpPr>
        <p:grpSpPr bwMode="auto">
          <a:xfrm>
            <a:off x="152400" y="4711700"/>
            <a:ext cx="4724400" cy="685800"/>
            <a:chOff x="96" y="2968"/>
            <a:chExt cx="2976" cy="432"/>
          </a:xfrm>
        </p:grpSpPr>
        <p:sp>
          <p:nvSpPr>
            <p:cNvPr id="54281" name="Text Box 9"/>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Prepaid Expense (+A)          xxx</a:t>
              </a:r>
              <a:br>
                <a:rPr lang="en-US">
                  <a:latin typeface="Verdana" pitchFamily="34" charset="0"/>
                  <a:cs typeface="Arial" charset="0"/>
                </a:rPr>
              </a:br>
              <a:r>
                <a:rPr lang="en-US">
                  <a:latin typeface="Verdana" pitchFamily="34" charset="0"/>
                  <a:cs typeface="Arial" charset="0"/>
                </a:rPr>
                <a:t>   Cash (-A)                                  xxx</a:t>
              </a:r>
            </a:p>
          </p:txBody>
        </p:sp>
        <p:sp>
          <p:nvSpPr>
            <p:cNvPr id="54282" name="Line 10"/>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54283" name="Line 11"/>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54280" name="TextBox 1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71EB0121-8C08-4A36-B1EE-C7B17DBDC522}" type="slidenum">
              <a:rPr lang="en-US" sz="1000"/>
              <a:pPr algn="r"/>
              <a:t>21</a:t>
            </a:fld>
            <a:endParaRPr lang="en-US" sz="1000"/>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2588" y="-112713"/>
            <a:ext cx="8382000" cy="1371601"/>
          </a:xfrm>
        </p:spPr>
        <p:txBody>
          <a:bodyPr/>
          <a:lstStyle/>
          <a:p>
            <a:pPr fontAlgn="auto">
              <a:spcAft>
                <a:spcPts val="0"/>
              </a:spcAft>
              <a:defRPr/>
            </a:pPr>
            <a:r>
              <a:rPr lang="en-US" dirty="0" smtClean="0"/>
              <a:t>expense Matching Principle</a:t>
            </a:r>
          </a:p>
        </p:txBody>
      </p:sp>
      <p:sp>
        <p:nvSpPr>
          <p:cNvPr id="56322" name="Text Box 3"/>
          <p:cNvSpPr txBox="1">
            <a:spLocks noChangeArrowheads="1"/>
          </p:cNvSpPr>
          <p:nvPr/>
        </p:nvSpPr>
        <p:spPr bwMode="auto">
          <a:xfrm>
            <a:off x="5767388" y="3163888"/>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Expense</a:t>
            </a:r>
            <a:br>
              <a:rPr lang="en-US">
                <a:latin typeface="Verdana" pitchFamily="34" charset="0"/>
                <a:cs typeface="Arial" charset="0"/>
              </a:rPr>
            </a:br>
            <a:r>
              <a:rPr lang="en-US">
                <a:latin typeface="Verdana" pitchFamily="34" charset="0"/>
                <a:cs typeface="Arial" charset="0"/>
              </a:rPr>
              <a:t>Incurred</a:t>
            </a:r>
          </a:p>
        </p:txBody>
      </p:sp>
      <p:sp>
        <p:nvSpPr>
          <p:cNvPr id="81928" name="Text Box 8"/>
          <p:cNvSpPr txBox="1">
            <a:spLocks noChangeArrowheads="1"/>
          </p:cNvSpPr>
          <p:nvPr/>
        </p:nvSpPr>
        <p:spPr bwMode="auto">
          <a:xfrm>
            <a:off x="1220788" y="1563688"/>
            <a:ext cx="73152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When the expense is incurred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PREPAID EXPENSE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reduced and an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EXPENSE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recorded.</a:t>
            </a:r>
          </a:p>
        </p:txBody>
      </p:sp>
      <p:sp>
        <p:nvSpPr>
          <p:cNvPr id="56324" name="Text Box 9"/>
          <p:cNvSpPr txBox="1">
            <a:spLocks noChangeArrowheads="1"/>
          </p:cNvSpPr>
          <p:nvPr/>
        </p:nvSpPr>
        <p:spPr bwMode="auto">
          <a:xfrm>
            <a:off x="1144588" y="2884488"/>
            <a:ext cx="5029200" cy="366712"/>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is paid before expense is incurred -</a:t>
            </a:r>
          </a:p>
        </p:txBody>
      </p:sp>
      <p:sp>
        <p:nvSpPr>
          <p:cNvPr id="81930" name="Line 10"/>
          <p:cNvSpPr>
            <a:spLocks noChangeShapeType="1"/>
          </p:cNvSpPr>
          <p:nvPr/>
        </p:nvSpPr>
        <p:spPr bwMode="auto">
          <a:xfrm>
            <a:off x="1220788" y="3849688"/>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56326" name="Text Box 11"/>
          <p:cNvSpPr txBox="1">
            <a:spLocks noChangeArrowheads="1"/>
          </p:cNvSpPr>
          <p:nvPr/>
        </p:nvSpPr>
        <p:spPr bwMode="auto">
          <a:xfrm>
            <a:off x="1373188" y="3163888"/>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a:t>
            </a:r>
            <a:br>
              <a:rPr lang="en-US">
                <a:latin typeface="Verdana" pitchFamily="34" charset="0"/>
                <a:cs typeface="Arial" charset="0"/>
              </a:rPr>
            </a:br>
            <a:r>
              <a:rPr lang="en-US">
                <a:latin typeface="Verdana" pitchFamily="34" charset="0"/>
                <a:cs typeface="Arial" charset="0"/>
              </a:rPr>
              <a:t>Paid</a:t>
            </a:r>
          </a:p>
        </p:txBody>
      </p:sp>
      <p:sp>
        <p:nvSpPr>
          <p:cNvPr id="81932" name="Line 12"/>
          <p:cNvSpPr>
            <a:spLocks noChangeShapeType="1"/>
          </p:cNvSpPr>
          <p:nvPr/>
        </p:nvSpPr>
        <p:spPr bwMode="auto">
          <a:xfrm>
            <a:off x="2097088" y="3748088"/>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56328" name="Group 13"/>
          <p:cNvGrpSpPr>
            <a:grpSpLocks/>
          </p:cNvGrpSpPr>
          <p:nvPr/>
        </p:nvGrpSpPr>
        <p:grpSpPr bwMode="auto">
          <a:xfrm>
            <a:off x="77788" y="4078288"/>
            <a:ext cx="4724400" cy="685800"/>
            <a:chOff x="96" y="2968"/>
            <a:chExt cx="2976" cy="432"/>
          </a:xfrm>
        </p:grpSpPr>
        <p:sp>
          <p:nvSpPr>
            <p:cNvPr id="56337" name="Text Box 14"/>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Prepaid Expense (+A)          xxx</a:t>
              </a:r>
              <a:br>
                <a:rPr lang="en-US">
                  <a:latin typeface="Verdana" pitchFamily="34" charset="0"/>
                  <a:cs typeface="Arial" charset="0"/>
                </a:rPr>
              </a:br>
              <a:r>
                <a:rPr lang="en-US">
                  <a:latin typeface="Verdana" pitchFamily="34" charset="0"/>
                  <a:cs typeface="Arial" charset="0"/>
                </a:rPr>
                <a:t>   Cash (-A)                                  xxx</a:t>
              </a:r>
            </a:p>
          </p:txBody>
        </p:sp>
        <p:sp>
          <p:nvSpPr>
            <p:cNvPr id="56338" name="Line 15"/>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56339" name="Line 16"/>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81937" name="Line 17"/>
          <p:cNvSpPr>
            <a:spLocks noChangeShapeType="1"/>
          </p:cNvSpPr>
          <p:nvPr/>
        </p:nvSpPr>
        <p:spPr bwMode="auto">
          <a:xfrm>
            <a:off x="6478588" y="3760788"/>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56330" name="Text Box 18"/>
          <p:cNvSpPr txBox="1">
            <a:spLocks noChangeArrowheads="1"/>
          </p:cNvSpPr>
          <p:nvPr/>
        </p:nvSpPr>
        <p:spPr bwMode="auto">
          <a:xfrm>
            <a:off x="4192588" y="4992688"/>
            <a:ext cx="4724400" cy="660400"/>
          </a:xfrm>
          <a:prstGeom prst="rect">
            <a:avLst/>
          </a:prstGeom>
          <a:noFill/>
          <a:ln w="19050">
            <a:solidFill>
              <a:srgbClr val="006600"/>
            </a:solidFill>
            <a:miter lim="800000"/>
            <a:headEnd/>
            <a:tailEnd/>
          </a:ln>
        </p:spPr>
        <p:txBody>
          <a:bodyPr>
            <a:spAutoFit/>
          </a:bodyPr>
          <a:lstStyle/>
          <a:p>
            <a:pPr algn="ctr" eaLnBrk="0" hangingPunct="0">
              <a:spcBef>
                <a:spcPct val="50000"/>
              </a:spcBef>
            </a:pPr>
            <a:r>
              <a:rPr lang="en-US">
                <a:latin typeface="Verdana" pitchFamily="34" charset="0"/>
                <a:cs typeface="Arial" charset="0"/>
              </a:rPr>
              <a:t>Expense will be recorded when incurred.</a:t>
            </a:r>
          </a:p>
        </p:txBody>
      </p:sp>
      <p:sp>
        <p:nvSpPr>
          <p:cNvPr id="81939" name="Line 19"/>
          <p:cNvSpPr>
            <a:spLocks noChangeShapeType="1"/>
          </p:cNvSpPr>
          <p:nvPr/>
        </p:nvSpPr>
        <p:spPr bwMode="auto">
          <a:xfrm flipV="1">
            <a:off x="6478588" y="3925888"/>
            <a:ext cx="0" cy="1066800"/>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56332" name="Group 10"/>
          <p:cNvGrpSpPr>
            <a:grpSpLocks/>
          </p:cNvGrpSpPr>
          <p:nvPr/>
        </p:nvGrpSpPr>
        <p:grpSpPr bwMode="auto">
          <a:xfrm>
            <a:off x="4192588" y="5754688"/>
            <a:ext cx="4724400" cy="685800"/>
            <a:chOff x="96" y="2968"/>
            <a:chExt cx="2976" cy="432"/>
          </a:xfrm>
        </p:grpSpPr>
        <p:sp>
          <p:nvSpPr>
            <p:cNvPr id="56334" name="Text Box 11"/>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cs typeface="Arial" charset="0"/>
                </a:rPr>
                <a:t>Expense (+E)                     xxx</a:t>
              </a:r>
              <a:br>
                <a:rPr lang="en-US">
                  <a:cs typeface="Arial" charset="0"/>
                </a:rPr>
              </a:br>
              <a:r>
                <a:rPr lang="en-US">
                  <a:cs typeface="Arial" charset="0"/>
                </a:rPr>
                <a:t>   Prepaid Expense (-A)                 xxx</a:t>
              </a:r>
            </a:p>
          </p:txBody>
        </p:sp>
        <p:sp>
          <p:nvSpPr>
            <p:cNvPr id="56335" name="Line 12"/>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56336" name="Line 13"/>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56333" name="TextBox 19"/>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2B1D24A0-DAFB-433E-834E-9AB295CF3823}" type="slidenum">
              <a:rPr lang="en-US" sz="1000"/>
              <a:pPr algn="r"/>
              <a:t>22</a:t>
            </a:fld>
            <a:endParaRPr lang="en-US" sz="100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expense Matching Principle</a:t>
            </a:r>
          </a:p>
        </p:txBody>
      </p:sp>
      <p:sp>
        <p:nvSpPr>
          <p:cNvPr id="82947" name="Text Box 3"/>
          <p:cNvSpPr txBox="1">
            <a:spLocks noChangeArrowheads="1"/>
          </p:cNvSpPr>
          <p:nvPr/>
        </p:nvSpPr>
        <p:spPr bwMode="auto">
          <a:xfrm>
            <a:off x="1981200" y="1676400"/>
            <a:ext cx="58674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When cash is paid on the date the expense is incurred, the following entry is made:</a:t>
            </a:r>
          </a:p>
        </p:txBody>
      </p:sp>
      <p:sp>
        <p:nvSpPr>
          <p:cNvPr id="82948" name="Line 4"/>
          <p:cNvSpPr>
            <a:spLocks noChangeShapeType="1"/>
          </p:cNvSpPr>
          <p:nvPr/>
        </p:nvSpPr>
        <p:spPr bwMode="auto">
          <a:xfrm>
            <a:off x="1295400" y="46736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58372" name="Text Box 5"/>
          <p:cNvSpPr txBox="1">
            <a:spLocks noChangeArrowheads="1"/>
          </p:cNvSpPr>
          <p:nvPr/>
        </p:nvSpPr>
        <p:spPr bwMode="auto">
          <a:xfrm>
            <a:off x="3835400" y="3987800"/>
            <a:ext cx="1447800" cy="641350"/>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Cash</a:t>
            </a:r>
            <a:br>
              <a:rPr lang="en-US" b="1">
                <a:latin typeface="Verdana" pitchFamily="34" charset="0"/>
                <a:cs typeface="Arial" charset="0"/>
              </a:rPr>
            </a:br>
            <a:r>
              <a:rPr lang="en-US" b="1">
                <a:latin typeface="Verdana" pitchFamily="34" charset="0"/>
                <a:cs typeface="Arial" charset="0"/>
              </a:rPr>
              <a:t>Paid</a:t>
            </a:r>
          </a:p>
        </p:txBody>
      </p:sp>
      <p:sp>
        <p:nvSpPr>
          <p:cNvPr id="82950" name="Line 6"/>
          <p:cNvSpPr>
            <a:spLocks noChangeShapeType="1"/>
          </p:cNvSpPr>
          <p:nvPr/>
        </p:nvSpPr>
        <p:spPr bwMode="auto">
          <a:xfrm>
            <a:off x="4559300" y="45720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58374" name="Text Box 7"/>
          <p:cNvSpPr txBox="1">
            <a:spLocks noChangeArrowheads="1"/>
          </p:cNvSpPr>
          <p:nvPr/>
        </p:nvSpPr>
        <p:spPr bwMode="auto">
          <a:xfrm>
            <a:off x="3810000" y="3048000"/>
            <a:ext cx="1447800" cy="641350"/>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Expense</a:t>
            </a:r>
            <a:br>
              <a:rPr lang="en-US" b="1">
                <a:latin typeface="Verdana" pitchFamily="34" charset="0"/>
                <a:cs typeface="Arial" charset="0"/>
              </a:rPr>
            </a:br>
            <a:r>
              <a:rPr lang="en-US" b="1">
                <a:latin typeface="Verdana" pitchFamily="34" charset="0"/>
                <a:cs typeface="Arial" charset="0"/>
              </a:rPr>
              <a:t>Incurred</a:t>
            </a:r>
          </a:p>
        </p:txBody>
      </p:sp>
      <p:grpSp>
        <p:nvGrpSpPr>
          <p:cNvPr id="58375" name="Group 8"/>
          <p:cNvGrpSpPr>
            <a:grpSpLocks/>
          </p:cNvGrpSpPr>
          <p:nvPr/>
        </p:nvGrpSpPr>
        <p:grpSpPr bwMode="auto">
          <a:xfrm>
            <a:off x="2209800" y="5105400"/>
            <a:ext cx="4724400" cy="685800"/>
            <a:chOff x="96" y="2968"/>
            <a:chExt cx="2976" cy="432"/>
          </a:xfrm>
        </p:grpSpPr>
        <p:sp>
          <p:nvSpPr>
            <p:cNvPr id="58378" name="Text Box 9"/>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Expense (+E)                      xxx</a:t>
              </a:r>
              <a:br>
                <a:rPr lang="en-US">
                  <a:latin typeface="Verdana" pitchFamily="34" charset="0"/>
                  <a:cs typeface="Arial" charset="0"/>
                </a:rPr>
              </a:br>
              <a:r>
                <a:rPr lang="en-US">
                  <a:latin typeface="Verdana" pitchFamily="34" charset="0"/>
                  <a:cs typeface="Arial" charset="0"/>
                </a:rPr>
                <a:t>   Cash (-A)                                  xxx</a:t>
              </a:r>
            </a:p>
          </p:txBody>
        </p:sp>
        <p:sp>
          <p:nvSpPr>
            <p:cNvPr id="58379" name="Line 10"/>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58380" name="Line 11"/>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58376" name="Text Box 12"/>
          <p:cNvSpPr txBox="1">
            <a:spLocks noChangeArrowheads="1"/>
          </p:cNvSpPr>
          <p:nvPr/>
        </p:nvSpPr>
        <p:spPr bwMode="auto">
          <a:xfrm>
            <a:off x="3708400" y="3708400"/>
            <a:ext cx="1676400" cy="366713"/>
          </a:xfrm>
          <a:prstGeom prst="rect">
            <a:avLst/>
          </a:prstGeom>
          <a:noFill/>
          <a:ln w="9525">
            <a:noFill/>
            <a:miter lim="800000"/>
            <a:headEnd/>
            <a:tailEnd/>
          </a:ln>
        </p:spPr>
        <p:txBody>
          <a:bodyPr>
            <a:spAutoFit/>
          </a:bodyPr>
          <a:lstStyle/>
          <a:p>
            <a:pPr algn="ctr" eaLnBrk="0" hangingPunct="0">
              <a:spcBef>
                <a:spcPct val="50000"/>
              </a:spcBef>
            </a:pPr>
            <a:r>
              <a:rPr lang="en-US" b="1" i="1">
                <a:solidFill>
                  <a:srgbClr val="FF3300"/>
                </a:solidFill>
                <a:latin typeface="Verdana" pitchFamily="34" charset="0"/>
                <a:cs typeface="Arial" charset="0"/>
              </a:rPr>
              <a:t>AND</a:t>
            </a:r>
          </a:p>
        </p:txBody>
      </p:sp>
      <p:sp>
        <p:nvSpPr>
          <p:cNvPr id="58377" name="TextBox 12"/>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3956735F-744A-4EF3-833F-36B044AF6EC0}" type="slidenum">
              <a:rPr lang="en-US" sz="1000"/>
              <a:pPr algn="r"/>
              <a:t>23</a:t>
            </a:fld>
            <a:endParaRPr lang="en-US" sz="1000"/>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Expense Matching Principle</a:t>
            </a:r>
          </a:p>
        </p:txBody>
      </p:sp>
      <p:sp>
        <p:nvSpPr>
          <p:cNvPr id="83971" name="Text Box 3"/>
          <p:cNvSpPr txBox="1">
            <a:spLocks noChangeArrowheads="1"/>
          </p:cNvSpPr>
          <p:nvPr/>
        </p:nvSpPr>
        <p:spPr bwMode="auto">
          <a:xfrm>
            <a:off x="1295400" y="1676400"/>
            <a:ext cx="7315200" cy="1235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If cash is paid after the company receives goods or services, a liability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PAYABLE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recorded.</a:t>
            </a:r>
          </a:p>
        </p:txBody>
      </p:sp>
      <p:sp>
        <p:nvSpPr>
          <p:cNvPr id="60419" name="Text Box 4"/>
          <p:cNvSpPr txBox="1">
            <a:spLocks noChangeArrowheads="1"/>
          </p:cNvSpPr>
          <p:nvPr/>
        </p:nvSpPr>
        <p:spPr bwMode="auto">
          <a:xfrm>
            <a:off x="1219200" y="2997200"/>
            <a:ext cx="50292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paid after expense is incurred -</a:t>
            </a:r>
          </a:p>
        </p:txBody>
      </p:sp>
      <p:sp>
        <p:nvSpPr>
          <p:cNvPr id="83973" name="Line 5"/>
          <p:cNvSpPr>
            <a:spLocks noChangeShapeType="1"/>
          </p:cNvSpPr>
          <p:nvPr/>
        </p:nvSpPr>
        <p:spPr bwMode="auto">
          <a:xfrm>
            <a:off x="1295400" y="4292600"/>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83974" name="Line 6"/>
          <p:cNvSpPr>
            <a:spLocks noChangeShapeType="1"/>
          </p:cNvSpPr>
          <p:nvPr/>
        </p:nvSpPr>
        <p:spPr bwMode="auto">
          <a:xfrm>
            <a:off x="2171700" y="4191000"/>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60422" name="Group 7"/>
          <p:cNvGrpSpPr>
            <a:grpSpLocks/>
          </p:cNvGrpSpPr>
          <p:nvPr/>
        </p:nvGrpSpPr>
        <p:grpSpPr bwMode="auto">
          <a:xfrm>
            <a:off x="152400" y="4711700"/>
            <a:ext cx="4724400" cy="685800"/>
            <a:chOff x="96" y="2968"/>
            <a:chExt cx="2976" cy="432"/>
          </a:xfrm>
        </p:grpSpPr>
        <p:sp>
          <p:nvSpPr>
            <p:cNvPr id="60425" name="Text Box 8"/>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Expense (+E)                      xxx</a:t>
              </a:r>
              <a:br>
                <a:rPr lang="en-US">
                  <a:latin typeface="Verdana" pitchFamily="34" charset="0"/>
                  <a:cs typeface="Arial" charset="0"/>
                </a:rPr>
              </a:br>
              <a:r>
                <a:rPr lang="en-US">
                  <a:latin typeface="Verdana" pitchFamily="34" charset="0"/>
                  <a:cs typeface="Arial" charset="0"/>
                </a:rPr>
                <a:t>   Payable (+L)                            xxx</a:t>
              </a:r>
            </a:p>
          </p:txBody>
        </p:sp>
        <p:sp>
          <p:nvSpPr>
            <p:cNvPr id="60426" name="Line 9"/>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60427" name="Line 10"/>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60423" name="Text Box 11"/>
          <p:cNvSpPr txBox="1">
            <a:spLocks noChangeArrowheads="1"/>
          </p:cNvSpPr>
          <p:nvPr/>
        </p:nvSpPr>
        <p:spPr bwMode="auto">
          <a:xfrm>
            <a:off x="1447800" y="3473450"/>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Expense</a:t>
            </a:r>
            <a:br>
              <a:rPr lang="en-US">
                <a:latin typeface="Verdana" pitchFamily="34" charset="0"/>
                <a:cs typeface="Arial" charset="0"/>
              </a:rPr>
            </a:br>
            <a:r>
              <a:rPr lang="en-US">
                <a:latin typeface="Verdana" pitchFamily="34" charset="0"/>
                <a:cs typeface="Arial" charset="0"/>
              </a:rPr>
              <a:t>Incurred</a:t>
            </a:r>
          </a:p>
        </p:txBody>
      </p:sp>
      <p:sp>
        <p:nvSpPr>
          <p:cNvPr id="60424" name="TextBox 1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CB9F05CC-0265-4974-A50F-2AD5FA9BE82C}" type="slidenum">
              <a:rPr lang="en-US" sz="1000"/>
              <a:pPr algn="r"/>
              <a:t>24</a:t>
            </a:fld>
            <a:endParaRPr lang="en-US" sz="1000"/>
          </a:p>
        </p:txBody>
      </p:sp>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2588" y="-112713"/>
            <a:ext cx="8382000" cy="1371601"/>
          </a:xfrm>
        </p:spPr>
        <p:txBody>
          <a:bodyPr/>
          <a:lstStyle/>
          <a:p>
            <a:pPr fontAlgn="auto">
              <a:spcAft>
                <a:spcPts val="0"/>
              </a:spcAft>
              <a:defRPr/>
            </a:pPr>
            <a:r>
              <a:rPr lang="en-US" dirty="0" smtClean="0"/>
              <a:t>Expense Matching Principle</a:t>
            </a:r>
          </a:p>
        </p:txBody>
      </p:sp>
      <p:sp>
        <p:nvSpPr>
          <p:cNvPr id="62466" name="Text Box 3"/>
          <p:cNvSpPr txBox="1">
            <a:spLocks noChangeArrowheads="1"/>
          </p:cNvSpPr>
          <p:nvPr/>
        </p:nvSpPr>
        <p:spPr bwMode="auto">
          <a:xfrm>
            <a:off x="5754688" y="2668588"/>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Cash</a:t>
            </a:r>
            <a:br>
              <a:rPr lang="en-US">
                <a:latin typeface="Verdana" pitchFamily="34" charset="0"/>
                <a:cs typeface="Arial" charset="0"/>
              </a:rPr>
            </a:br>
            <a:r>
              <a:rPr lang="en-US">
                <a:latin typeface="Verdana" pitchFamily="34" charset="0"/>
                <a:cs typeface="Arial" charset="0"/>
              </a:rPr>
              <a:t>Paid</a:t>
            </a:r>
          </a:p>
        </p:txBody>
      </p:sp>
      <p:sp>
        <p:nvSpPr>
          <p:cNvPr id="85000" name="Text Box 8"/>
          <p:cNvSpPr txBox="1">
            <a:spLocks noChangeArrowheads="1"/>
          </p:cNvSpPr>
          <p:nvPr/>
        </p:nvSpPr>
        <p:spPr bwMode="auto">
          <a:xfrm>
            <a:off x="1220788" y="1563688"/>
            <a:ext cx="7315200" cy="473075"/>
          </a:xfrm>
          <a:prstGeom prst="rect">
            <a:avLst/>
          </a:prstGeom>
          <a:solidFill>
            <a:schemeClr val="tx2"/>
          </a:solidFill>
          <a:ln w="9525">
            <a:noFill/>
            <a:miter lim="800000"/>
            <a:headEnd/>
            <a:tailEnd/>
          </a:ln>
          <a:effectLst/>
        </p:spPr>
        <p:txBody>
          <a:bodyPr>
            <a:spAutoFit/>
          </a:bodyPr>
          <a:lstStyle/>
          <a:p>
            <a:pPr algn="ctr" eaLnBrk="0" fontAlgn="auto" hangingPunct="0">
              <a:spcBef>
                <a:spcPct val="50000"/>
              </a:spcBef>
              <a:spcAft>
                <a:spcPts val="0"/>
              </a:spcAft>
              <a:defRPr/>
            </a:pPr>
            <a:r>
              <a:rPr lang="en-US" sz="2500" dirty="0">
                <a:solidFill>
                  <a:schemeClr val="bg1"/>
                </a:solidFill>
                <a:effectLst>
                  <a:outerShdw blurRad="38100" dist="38100" dir="2700000" algn="tl">
                    <a:srgbClr val="000000"/>
                  </a:outerShdw>
                </a:effectLst>
                <a:latin typeface="Verdana" pitchFamily="34" charset="0"/>
                <a:cs typeface="Arial" pitchFamily="34" charset="0"/>
              </a:rPr>
              <a:t>When cash is paid the </a:t>
            </a:r>
            <a:r>
              <a:rPr lang="en-US" sz="2500" i="1" dirty="0">
                <a:solidFill>
                  <a:srgbClr val="FFFF00"/>
                </a:solidFill>
                <a:effectLst>
                  <a:outerShdw blurRad="38100" dist="38100" dir="2700000" algn="tl">
                    <a:srgbClr val="000000"/>
                  </a:outerShdw>
                </a:effectLst>
                <a:latin typeface="Verdana" pitchFamily="34" charset="0"/>
                <a:cs typeface="Arial" pitchFamily="34" charset="0"/>
              </a:rPr>
              <a:t>PAYABLE</a:t>
            </a:r>
            <a:r>
              <a:rPr lang="en-US" sz="2500" dirty="0">
                <a:solidFill>
                  <a:schemeClr val="bg1"/>
                </a:solidFill>
                <a:effectLst>
                  <a:outerShdw blurRad="38100" dist="38100" dir="2700000" algn="tl">
                    <a:srgbClr val="000000"/>
                  </a:outerShdw>
                </a:effectLst>
                <a:latin typeface="Verdana" pitchFamily="34" charset="0"/>
                <a:cs typeface="Arial" pitchFamily="34" charset="0"/>
              </a:rPr>
              <a:t> is reduced.</a:t>
            </a:r>
          </a:p>
        </p:txBody>
      </p:sp>
      <p:sp>
        <p:nvSpPr>
          <p:cNvPr id="62468" name="Text Box 9"/>
          <p:cNvSpPr txBox="1">
            <a:spLocks noChangeArrowheads="1"/>
          </p:cNvSpPr>
          <p:nvPr/>
        </p:nvSpPr>
        <p:spPr bwMode="auto">
          <a:xfrm>
            <a:off x="1144588" y="2249488"/>
            <a:ext cx="5029200" cy="366712"/>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cs typeface="Arial" charset="0"/>
              </a:rPr>
              <a:t>Cash paid after expense is incurred -</a:t>
            </a:r>
          </a:p>
        </p:txBody>
      </p:sp>
      <p:sp>
        <p:nvSpPr>
          <p:cNvPr id="85002" name="Line 10"/>
          <p:cNvSpPr>
            <a:spLocks noChangeShapeType="1"/>
          </p:cNvSpPr>
          <p:nvPr/>
        </p:nvSpPr>
        <p:spPr bwMode="auto">
          <a:xfrm>
            <a:off x="1220788" y="3544888"/>
            <a:ext cx="7315200" cy="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85003" name="Line 11"/>
          <p:cNvSpPr>
            <a:spLocks noChangeShapeType="1"/>
          </p:cNvSpPr>
          <p:nvPr/>
        </p:nvSpPr>
        <p:spPr bwMode="auto">
          <a:xfrm>
            <a:off x="2097088" y="3443288"/>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62471" name="Text Box 16"/>
          <p:cNvSpPr txBox="1">
            <a:spLocks noChangeArrowheads="1"/>
          </p:cNvSpPr>
          <p:nvPr/>
        </p:nvSpPr>
        <p:spPr bwMode="auto">
          <a:xfrm>
            <a:off x="1373188" y="2725738"/>
            <a:ext cx="1447800" cy="641350"/>
          </a:xfrm>
          <a:prstGeom prst="rect">
            <a:avLst/>
          </a:prstGeom>
          <a:noFill/>
          <a:ln w="9525">
            <a:noFill/>
            <a:miter lim="800000"/>
            <a:headEnd/>
            <a:tailEnd/>
          </a:ln>
        </p:spPr>
        <p:txBody>
          <a:bodyPr>
            <a:spAutoFit/>
          </a:bodyPr>
          <a:lstStyle/>
          <a:p>
            <a:pPr algn="ctr" eaLnBrk="0" hangingPunct="0">
              <a:spcBef>
                <a:spcPct val="50000"/>
              </a:spcBef>
            </a:pPr>
            <a:r>
              <a:rPr lang="en-US">
                <a:latin typeface="Verdana" pitchFamily="34" charset="0"/>
                <a:cs typeface="Arial" charset="0"/>
              </a:rPr>
              <a:t>Expense</a:t>
            </a:r>
            <a:br>
              <a:rPr lang="en-US">
                <a:latin typeface="Verdana" pitchFamily="34" charset="0"/>
                <a:cs typeface="Arial" charset="0"/>
              </a:rPr>
            </a:br>
            <a:r>
              <a:rPr lang="en-US">
                <a:latin typeface="Verdana" pitchFamily="34" charset="0"/>
                <a:cs typeface="Arial" charset="0"/>
              </a:rPr>
              <a:t>Incurred</a:t>
            </a:r>
          </a:p>
        </p:txBody>
      </p:sp>
      <p:sp>
        <p:nvSpPr>
          <p:cNvPr id="85009" name="Line 17"/>
          <p:cNvSpPr>
            <a:spLocks noChangeShapeType="1"/>
          </p:cNvSpPr>
          <p:nvPr/>
        </p:nvSpPr>
        <p:spPr bwMode="auto">
          <a:xfrm>
            <a:off x="6478588" y="3443288"/>
            <a:ext cx="0" cy="228600"/>
          </a:xfrm>
          <a:prstGeom prst="line">
            <a:avLst/>
          </a:prstGeom>
          <a:noFill/>
          <a:ln w="38100">
            <a:solidFill>
              <a:srgbClr val="006600"/>
            </a:solidFill>
            <a:round/>
            <a:headEnd/>
            <a:tailEnd/>
          </a:ln>
          <a:effectLst>
            <a:outerShdw dist="28398" dir="3806097"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62473" name="Group 18"/>
          <p:cNvGrpSpPr>
            <a:grpSpLocks/>
          </p:cNvGrpSpPr>
          <p:nvPr/>
        </p:nvGrpSpPr>
        <p:grpSpPr bwMode="auto">
          <a:xfrm>
            <a:off x="77788" y="3773488"/>
            <a:ext cx="4724400" cy="685800"/>
            <a:chOff x="96" y="2968"/>
            <a:chExt cx="2976" cy="432"/>
          </a:xfrm>
        </p:grpSpPr>
        <p:sp>
          <p:nvSpPr>
            <p:cNvPr id="62481" name="Text Box 19"/>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Expense (+E)                      xxx</a:t>
              </a:r>
              <a:br>
                <a:rPr lang="en-US">
                  <a:latin typeface="Verdana" pitchFamily="34" charset="0"/>
                  <a:cs typeface="Arial" charset="0"/>
                </a:rPr>
              </a:br>
              <a:r>
                <a:rPr lang="en-US">
                  <a:latin typeface="Verdana" pitchFamily="34" charset="0"/>
                  <a:cs typeface="Arial" charset="0"/>
                </a:rPr>
                <a:t>   Payable (+L)                            xxx</a:t>
              </a:r>
            </a:p>
          </p:txBody>
        </p:sp>
        <p:sp>
          <p:nvSpPr>
            <p:cNvPr id="62482" name="Line 20"/>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62483" name="Line 21"/>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62474" name="Text Box 22"/>
          <p:cNvSpPr txBox="1">
            <a:spLocks noChangeArrowheads="1"/>
          </p:cNvSpPr>
          <p:nvPr/>
        </p:nvSpPr>
        <p:spPr bwMode="auto">
          <a:xfrm>
            <a:off x="4192588" y="4827588"/>
            <a:ext cx="4724400" cy="385762"/>
          </a:xfrm>
          <a:prstGeom prst="rect">
            <a:avLst/>
          </a:prstGeom>
          <a:noFill/>
          <a:ln w="19050">
            <a:solidFill>
              <a:srgbClr val="006600"/>
            </a:solidFill>
            <a:miter lim="800000"/>
            <a:headEnd/>
            <a:tailEnd/>
          </a:ln>
        </p:spPr>
        <p:txBody>
          <a:bodyPr>
            <a:spAutoFit/>
          </a:bodyPr>
          <a:lstStyle/>
          <a:p>
            <a:pPr algn="ctr" eaLnBrk="0" hangingPunct="0">
              <a:spcBef>
                <a:spcPct val="50000"/>
              </a:spcBef>
            </a:pPr>
            <a:r>
              <a:rPr lang="en-US">
                <a:latin typeface="Verdana" pitchFamily="34" charset="0"/>
                <a:cs typeface="Arial" charset="0"/>
              </a:rPr>
              <a:t>Cash will be paid.</a:t>
            </a:r>
          </a:p>
        </p:txBody>
      </p:sp>
      <p:sp>
        <p:nvSpPr>
          <p:cNvPr id="85015" name="Line 23"/>
          <p:cNvSpPr>
            <a:spLocks noChangeShapeType="1"/>
          </p:cNvSpPr>
          <p:nvPr/>
        </p:nvSpPr>
        <p:spPr bwMode="auto">
          <a:xfrm flipV="1">
            <a:off x="6478588" y="3748088"/>
            <a:ext cx="0" cy="1066800"/>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62476" name="Group 18"/>
          <p:cNvGrpSpPr>
            <a:grpSpLocks/>
          </p:cNvGrpSpPr>
          <p:nvPr/>
        </p:nvGrpSpPr>
        <p:grpSpPr bwMode="auto">
          <a:xfrm>
            <a:off x="4192588" y="5373688"/>
            <a:ext cx="4724400" cy="685800"/>
            <a:chOff x="96" y="2968"/>
            <a:chExt cx="2976" cy="432"/>
          </a:xfrm>
        </p:grpSpPr>
        <p:sp>
          <p:nvSpPr>
            <p:cNvPr id="62478" name="Text Box 19"/>
            <p:cNvSpPr txBox="1">
              <a:spLocks noChangeArrowheads="1"/>
            </p:cNvSpPr>
            <p:nvPr/>
          </p:nvSpPr>
          <p:spPr bwMode="auto">
            <a:xfrm>
              <a:off x="96" y="2976"/>
              <a:ext cx="2976" cy="416"/>
            </a:xfrm>
            <a:prstGeom prst="rect">
              <a:avLst/>
            </a:prstGeom>
            <a:noFill/>
            <a:ln w="19050">
              <a:solidFill>
                <a:srgbClr val="006600"/>
              </a:solidFill>
              <a:miter lim="800000"/>
              <a:headEnd/>
              <a:tailEnd/>
            </a:ln>
          </p:spPr>
          <p:txBody>
            <a:bodyPr>
              <a:spAutoFit/>
            </a:bodyPr>
            <a:lstStyle/>
            <a:p>
              <a:pPr eaLnBrk="0" hangingPunct="0">
                <a:spcBef>
                  <a:spcPct val="50000"/>
                </a:spcBef>
              </a:pPr>
              <a:r>
                <a:rPr lang="en-US">
                  <a:latin typeface="Verdana" pitchFamily="34" charset="0"/>
                  <a:cs typeface="Arial" charset="0"/>
                </a:rPr>
                <a:t>Payable  (-L)                      xxx</a:t>
              </a:r>
              <a:br>
                <a:rPr lang="en-US">
                  <a:latin typeface="Verdana" pitchFamily="34" charset="0"/>
                  <a:cs typeface="Arial" charset="0"/>
                </a:rPr>
              </a:br>
              <a:r>
                <a:rPr lang="en-US">
                  <a:latin typeface="Verdana" pitchFamily="34" charset="0"/>
                  <a:cs typeface="Arial" charset="0"/>
                </a:rPr>
                <a:t>   Cash (-A)                                  xxx</a:t>
              </a:r>
            </a:p>
          </p:txBody>
        </p:sp>
        <p:sp>
          <p:nvSpPr>
            <p:cNvPr id="62479" name="Line 20"/>
            <p:cNvSpPr>
              <a:spLocks noChangeShapeType="1"/>
            </p:cNvSpPr>
            <p:nvPr/>
          </p:nvSpPr>
          <p:spPr bwMode="auto">
            <a:xfrm>
              <a:off x="2112" y="2968"/>
              <a:ext cx="0" cy="432"/>
            </a:xfrm>
            <a:prstGeom prst="line">
              <a:avLst/>
            </a:prstGeom>
            <a:noFill/>
            <a:ln w="19050">
              <a:solidFill>
                <a:srgbClr val="006600"/>
              </a:solidFill>
              <a:round/>
              <a:headEnd/>
              <a:tailEnd/>
            </a:ln>
          </p:spPr>
          <p:txBody>
            <a:bodyPr/>
            <a:lstStyle/>
            <a:p>
              <a:endParaRPr lang="en-US"/>
            </a:p>
          </p:txBody>
        </p:sp>
        <p:sp>
          <p:nvSpPr>
            <p:cNvPr id="62480" name="Line 21"/>
            <p:cNvSpPr>
              <a:spLocks noChangeShapeType="1"/>
            </p:cNvSpPr>
            <p:nvPr/>
          </p:nvSpPr>
          <p:spPr bwMode="auto">
            <a:xfrm>
              <a:off x="2576" y="2968"/>
              <a:ext cx="0" cy="432"/>
            </a:xfrm>
            <a:prstGeom prst="line">
              <a:avLst/>
            </a:prstGeom>
            <a:noFill/>
            <a:ln w="19050">
              <a:solidFill>
                <a:srgbClr val="006600"/>
              </a:solidFill>
              <a:round/>
              <a:headEnd/>
              <a:tailEnd/>
            </a:ln>
          </p:spPr>
          <p:txBody>
            <a:bodyPr/>
            <a:lstStyle/>
            <a:p>
              <a:endParaRPr lang="en-US"/>
            </a:p>
          </p:txBody>
        </p:sp>
      </p:grpSp>
      <p:sp>
        <p:nvSpPr>
          <p:cNvPr id="62477" name="TextBox 19"/>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367CD48E-1DA4-4F86-B761-FECB26489AB4}" type="slidenum">
              <a:rPr lang="en-US" sz="1000"/>
              <a:pPr algn="r"/>
              <a:t>25</a:t>
            </a:fld>
            <a:endParaRPr lang="en-US" sz="100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B8867574-B2F4-45EF-AADE-3B4585C40EF1}" type="slidenum">
              <a:rPr lang="en-US" sz="1000"/>
              <a:pPr algn="r"/>
              <a:t>26</a:t>
            </a:fld>
            <a:endParaRPr lang="en-US" sz="1000"/>
          </a:p>
        </p:txBody>
      </p:sp>
      <p:pic>
        <p:nvPicPr>
          <p:cNvPr id="64514" name="Picture 2"/>
          <p:cNvPicPr>
            <a:picLocks noChangeAspect="1" noChangeArrowheads="1"/>
          </p:cNvPicPr>
          <p:nvPr/>
        </p:nvPicPr>
        <p:blipFill>
          <a:blip r:embed="rId3"/>
          <a:srcRect/>
          <a:stretch>
            <a:fillRect/>
          </a:stretch>
        </p:blipFill>
        <p:spPr bwMode="auto">
          <a:xfrm>
            <a:off x="1524000" y="363538"/>
            <a:ext cx="5638800" cy="6069012"/>
          </a:xfrm>
          <a:prstGeom prst="rect">
            <a:avLst/>
          </a:prstGeom>
          <a:noFill/>
          <a:ln w="9525">
            <a:solidFill>
              <a:schemeClr val="tx1"/>
            </a:solid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6350" y="1135063"/>
            <a:ext cx="8848725" cy="581025"/>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0066CC"/>
                </a:solidFill>
                <a:latin typeface="+mn-lt"/>
                <a:cs typeface="Arial" pitchFamily="34" charset="0"/>
              </a:rPr>
              <a:t>Assets </a:t>
            </a:r>
            <a:r>
              <a:rPr lang="en-US" sz="3200" b="1" dirty="0">
                <a:solidFill>
                  <a:srgbClr val="CC9900"/>
                </a:solidFill>
                <a:latin typeface="+mn-lt"/>
                <a:cs typeface="Arial" pitchFamily="34" charset="0"/>
              </a:rPr>
              <a:t>= </a:t>
            </a:r>
            <a:r>
              <a:rPr lang="en-US" sz="3200" b="1" dirty="0">
                <a:solidFill>
                  <a:srgbClr val="FF9900"/>
                </a:solidFill>
                <a:latin typeface="+mn-lt"/>
                <a:cs typeface="Arial" pitchFamily="34" charset="0"/>
              </a:rPr>
              <a:t>Liabilities </a:t>
            </a:r>
            <a:r>
              <a:rPr lang="en-US" sz="3200" b="1" dirty="0">
                <a:solidFill>
                  <a:srgbClr val="CC9900"/>
                </a:solidFill>
                <a:latin typeface="+mn-lt"/>
                <a:cs typeface="Arial" pitchFamily="34" charset="0"/>
              </a:rPr>
              <a:t>+ </a:t>
            </a:r>
            <a:r>
              <a:rPr lang="en-US" sz="3200" b="1" dirty="0">
                <a:solidFill>
                  <a:schemeClr val="accent5">
                    <a:lumMod val="75000"/>
                  </a:schemeClr>
                </a:solidFill>
                <a:latin typeface="+mn-lt"/>
                <a:cs typeface="Arial" pitchFamily="34" charset="0"/>
              </a:rPr>
              <a:t>Stockholder’s Equity</a:t>
            </a:r>
          </a:p>
        </p:txBody>
      </p:sp>
      <p:grpSp>
        <p:nvGrpSpPr>
          <p:cNvPr id="66562" name="Group 3"/>
          <p:cNvGrpSpPr>
            <a:grpSpLocks/>
          </p:cNvGrpSpPr>
          <p:nvPr/>
        </p:nvGrpSpPr>
        <p:grpSpPr bwMode="auto">
          <a:xfrm>
            <a:off x="28575" y="1789113"/>
            <a:ext cx="5897563" cy="2136775"/>
            <a:chOff x="0" y="864"/>
            <a:chExt cx="3798" cy="1356"/>
          </a:xfrm>
        </p:grpSpPr>
        <p:sp>
          <p:nvSpPr>
            <p:cNvPr id="89092" name="Rectangle 4"/>
            <p:cNvSpPr>
              <a:spLocks noChangeArrowheads="1"/>
            </p:cNvSpPr>
            <p:nvPr/>
          </p:nvSpPr>
          <p:spPr bwMode="auto">
            <a:xfrm>
              <a:off x="32" y="864"/>
              <a:ext cx="3664" cy="1356"/>
            </a:xfrm>
            <a:prstGeom prst="rect">
              <a:avLst/>
            </a:prstGeom>
            <a:solidFill>
              <a:srgbClr val="FCFEB9"/>
            </a:solidFill>
            <a:ln w="12700">
              <a:solidFill>
                <a:srgbClr val="000000"/>
              </a:solidFill>
              <a:miter lim="800000"/>
              <a:headEnd/>
              <a:tailEnd/>
            </a:ln>
            <a:effectLst>
              <a:outerShdw dist="71842" dir="2700000" algn="ctr" rotWithShape="0">
                <a:schemeClr val="tx1"/>
              </a:outerShdw>
            </a:effectLst>
          </p:spPr>
          <p:txBody>
            <a:bodyPr wrap="none" anchor="ctr"/>
            <a:lstStyle/>
            <a:p>
              <a:pPr fontAlgn="auto">
                <a:spcBef>
                  <a:spcPts val="0"/>
                </a:spcBef>
                <a:spcAft>
                  <a:spcPts val="0"/>
                </a:spcAft>
                <a:defRPr/>
              </a:pPr>
              <a:endParaRPr lang="en-US" dirty="0">
                <a:solidFill>
                  <a:srgbClr val="000000"/>
                </a:solidFill>
                <a:latin typeface="+mn-lt"/>
                <a:cs typeface="Arial" pitchFamily="34" charset="0"/>
              </a:endParaRPr>
            </a:p>
          </p:txBody>
        </p:sp>
        <p:sp>
          <p:nvSpPr>
            <p:cNvPr id="66581" name="Line 5"/>
            <p:cNvSpPr>
              <a:spLocks noChangeShapeType="1"/>
            </p:cNvSpPr>
            <p:nvPr/>
          </p:nvSpPr>
          <p:spPr bwMode="auto">
            <a:xfrm>
              <a:off x="342" y="1184"/>
              <a:ext cx="1223" cy="0"/>
            </a:xfrm>
            <a:prstGeom prst="line">
              <a:avLst/>
            </a:prstGeom>
            <a:noFill/>
            <a:ln w="76200">
              <a:solidFill>
                <a:srgbClr val="FF0000"/>
              </a:solidFill>
              <a:round/>
              <a:headEnd/>
              <a:tailEnd/>
            </a:ln>
          </p:spPr>
          <p:txBody>
            <a:bodyPr wrap="none" anchor="ctr"/>
            <a:lstStyle/>
            <a:p>
              <a:endParaRPr lang="en-US"/>
            </a:p>
          </p:txBody>
        </p:sp>
        <p:sp>
          <p:nvSpPr>
            <p:cNvPr id="66582" name="Line 6"/>
            <p:cNvSpPr>
              <a:spLocks noChangeShapeType="1"/>
            </p:cNvSpPr>
            <p:nvPr/>
          </p:nvSpPr>
          <p:spPr bwMode="auto">
            <a:xfrm>
              <a:off x="914" y="1208"/>
              <a:ext cx="0" cy="718"/>
            </a:xfrm>
            <a:prstGeom prst="line">
              <a:avLst/>
            </a:prstGeom>
            <a:noFill/>
            <a:ln w="76200">
              <a:solidFill>
                <a:srgbClr val="FF0000"/>
              </a:solidFill>
              <a:round/>
              <a:headEnd/>
              <a:tailEnd/>
            </a:ln>
          </p:spPr>
          <p:txBody>
            <a:bodyPr wrap="none" anchor="ctr"/>
            <a:lstStyle/>
            <a:p>
              <a:endParaRPr lang="en-US"/>
            </a:p>
          </p:txBody>
        </p:sp>
        <p:sp>
          <p:nvSpPr>
            <p:cNvPr id="89095" name="Rectangle 7"/>
            <p:cNvSpPr>
              <a:spLocks noChangeArrowheads="1"/>
            </p:cNvSpPr>
            <p:nvPr/>
          </p:nvSpPr>
          <p:spPr bwMode="auto">
            <a:xfrm>
              <a:off x="0" y="934"/>
              <a:ext cx="1878" cy="268"/>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0066CC"/>
                  </a:solidFill>
                  <a:effectLst>
                    <a:outerShdw blurRad="38100" dist="38100" dir="2700000" algn="tl">
                      <a:srgbClr val="C0C0C0"/>
                    </a:outerShdw>
                  </a:effectLst>
                  <a:latin typeface="+mn-lt"/>
                  <a:cs typeface="Arial" pitchFamily="34" charset="0"/>
                </a:rPr>
                <a:t>ASSETS</a:t>
              </a:r>
            </a:p>
          </p:txBody>
        </p:sp>
        <p:sp>
          <p:nvSpPr>
            <p:cNvPr id="66584" name="Rectangle 8"/>
            <p:cNvSpPr>
              <a:spLocks noChangeArrowheads="1"/>
            </p:cNvSpPr>
            <p:nvPr/>
          </p:nvSpPr>
          <p:spPr bwMode="auto">
            <a:xfrm>
              <a:off x="59" y="1257"/>
              <a:ext cx="870"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247C18"/>
                  </a:solidFill>
                </a:rPr>
                <a:t>Debit  for Increase</a:t>
              </a:r>
            </a:p>
          </p:txBody>
        </p:sp>
        <p:sp>
          <p:nvSpPr>
            <p:cNvPr id="66585" name="Rectangle 9"/>
            <p:cNvSpPr>
              <a:spLocks noChangeArrowheads="1"/>
            </p:cNvSpPr>
            <p:nvPr/>
          </p:nvSpPr>
          <p:spPr bwMode="auto">
            <a:xfrm>
              <a:off x="923" y="1257"/>
              <a:ext cx="918"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C0128"/>
                  </a:solidFill>
                </a:rPr>
                <a:t>Credit  for Decrease</a:t>
              </a:r>
            </a:p>
          </p:txBody>
        </p:sp>
        <p:sp>
          <p:nvSpPr>
            <p:cNvPr id="66586" name="Line 10"/>
            <p:cNvSpPr>
              <a:spLocks noChangeShapeType="1"/>
            </p:cNvSpPr>
            <p:nvPr/>
          </p:nvSpPr>
          <p:spPr bwMode="auto">
            <a:xfrm>
              <a:off x="2262" y="1184"/>
              <a:ext cx="1223" cy="0"/>
            </a:xfrm>
            <a:prstGeom prst="line">
              <a:avLst/>
            </a:prstGeom>
            <a:noFill/>
            <a:ln w="76200">
              <a:solidFill>
                <a:srgbClr val="FF0000"/>
              </a:solidFill>
              <a:round/>
              <a:headEnd/>
              <a:tailEnd/>
            </a:ln>
          </p:spPr>
          <p:txBody>
            <a:bodyPr wrap="none" anchor="ctr"/>
            <a:lstStyle/>
            <a:p>
              <a:endParaRPr lang="en-US"/>
            </a:p>
          </p:txBody>
        </p:sp>
        <p:sp>
          <p:nvSpPr>
            <p:cNvPr id="66587" name="Line 11"/>
            <p:cNvSpPr>
              <a:spLocks noChangeShapeType="1"/>
            </p:cNvSpPr>
            <p:nvPr/>
          </p:nvSpPr>
          <p:spPr bwMode="auto">
            <a:xfrm>
              <a:off x="2874" y="1208"/>
              <a:ext cx="0" cy="718"/>
            </a:xfrm>
            <a:prstGeom prst="line">
              <a:avLst/>
            </a:prstGeom>
            <a:noFill/>
            <a:ln w="76200">
              <a:solidFill>
                <a:srgbClr val="FF0000"/>
              </a:solidFill>
              <a:round/>
              <a:headEnd/>
              <a:tailEnd/>
            </a:ln>
          </p:spPr>
          <p:txBody>
            <a:bodyPr wrap="none" anchor="ctr"/>
            <a:lstStyle/>
            <a:p>
              <a:endParaRPr lang="en-US"/>
            </a:p>
          </p:txBody>
        </p:sp>
        <p:sp>
          <p:nvSpPr>
            <p:cNvPr id="89100" name="Rectangle 12"/>
            <p:cNvSpPr>
              <a:spLocks noChangeArrowheads="1"/>
            </p:cNvSpPr>
            <p:nvPr/>
          </p:nvSpPr>
          <p:spPr bwMode="auto">
            <a:xfrm>
              <a:off x="1920" y="934"/>
              <a:ext cx="1878" cy="268"/>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FF9900"/>
                  </a:solidFill>
                  <a:effectLst>
                    <a:outerShdw blurRad="38100" dist="38100" dir="2700000" algn="tl">
                      <a:srgbClr val="C0C0C0"/>
                    </a:outerShdw>
                  </a:effectLst>
                  <a:latin typeface="+mn-lt"/>
                  <a:cs typeface="Arial" pitchFamily="34" charset="0"/>
                </a:rPr>
                <a:t>LIABILITIES</a:t>
              </a:r>
            </a:p>
          </p:txBody>
        </p:sp>
        <p:sp>
          <p:nvSpPr>
            <p:cNvPr id="66589" name="Rectangle 13"/>
            <p:cNvSpPr>
              <a:spLocks noChangeArrowheads="1"/>
            </p:cNvSpPr>
            <p:nvPr/>
          </p:nvSpPr>
          <p:spPr bwMode="auto">
            <a:xfrm>
              <a:off x="1979" y="1257"/>
              <a:ext cx="919" cy="701"/>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C0128"/>
                  </a:solidFill>
                </a:rPr>
                <a:t>Debit   for Decrease</a:t>
              </a:r>
            </a:p>
          </p:txBody>
        </p:sp>
        <p:sp>
          <p:nvSpPr>
            <p:cNvPr id="66590" name="Rectangle 14"/>
            <p:cNvSpPr>
              <a:spLocks noChangeArrowheads="1"/>
            </p:cNvSpPr>
            <p:nvPr/>
          </p:nvSpPr>
          <p:spPr bwMode="auto">
            <a:xfrm>
              <a:off x="2843" y="1257"/>
              <a:ext cx="870"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247C18"/>
                  </a:solidFill>
                </a:rPr>
                <a:t>Credit for Increase</a:t>
              </a:r>
            </a:p>
          </p:txBody>
        </p:sp>
      </p:grpSp>
      <p:grpSp>
        <p:nvGrpSpPr>
          <p:cNvPr id="66563" name="Group 15"/>
          <p:cNvGrpSpPr>
            <a:grpSpLocks/>
          </p:cNvGrpSpPr>
          <p:nvPr/>
        </p:nvGrpSpPr>
        <p:grpSpPr bwMode="auto">
          <a:xfrm>
            <a:off x="3140075" y="4303713"/>
            <a:ext cx="5746750" cy="2136775"/>
            <a:chOff x="1920" y="2580"/>
            <a:chExt cx="3702" cy="1356"/>
          </a:xfrm>
        </p:grpSpPr>
        <p:sp>
          <p:nvSpPr>
            <p:cNvPr id="89104" name="Rectangle 16"/>
            <p:cNvSpPr>
              <a:spLocks noChangeArrowheads="1"/>
            </p:cNvSpPr>
            <p:nvPr/>
          </p:nvSpPr>
          <p:spPr bwMode="auto">
            <a:xfrm>
              <a:off x="1920" y="2580"/>
              <a:ext cx="3692" cy="1356"/>
            </a:xfrm>
            <a:prstGeom prst="rect">
              <a:avLst/>
            </a:prstGeom>
            <a:solidFill>
              <a:srgbClr val="FCFEB9"/>
            </a:solidFill>
            <a:ln w="12700">
              <a:solidFill>
                <a:srgbClr val="000000"/>
              </a:solidFill>
              <a:miter lim="800000"/>
              <a:headEnd/>
              <a:tailEnd/>
            </a:ln>
            <a:effectLst>
              <a:outerShdw dist="71842" dir="2700000" algn="ctr" rotWithShape="0">
                <a:schemeClr val="tx1"/>
              </a:outerShdw>
            </a:effectLst>
          </p:spPr>
          <p:txBody>
            <a:bodyPr wrap="none" anchor="ctr"/>
            <a:lstStyle/>
            <a:p>
              <a:pPr fontAlgn="auto">
                <a:spcBef>
                  <a:spcPts val="0"/>
                </a:spcBef>
                <a:spcAft>
                  <a:spcPts val="0"/>
                </a:spcAft>
                <a:defRPr/>
              </a:pPr>
              <a:endParaRPr lang="en-US" dirty="0">
                <a:solidFill>
                  <a:srgbClr val="000000"/>
                </a:solidFill>
                <a:latin typeface="+mn-lt"/>
                <a:cs typeface="Arial" pitchFamily="34" charset="0"/>
              </a:endParaRPr>
            </a:p>
          </p:txBody>
        </p:sp>
        <p:sp>
          <p:nvSpPr>
            <p:cNvPr id="66570" name="Line 17"/>
            <p:cNvSpPr>
              <a:spLocks noChangeShapeType="1"/>
            </p:cNvSpPr>
            <p:nvPr/>
          </p:nvSpPr>
          <p:spPr bwMode="auto">
            <a:xfrm>
              <a:off x="4086" y="3078"/>
              <a:ext cx="1223" cy="0"/>
            </a:xfrm>
            <a:prstGeom prst="line">
              <a:avLst/>
            </a:prstGeom>
            <a:noFill/>
            <a:ln w="76200">
              <a:solidFill>
                <a:srgbClr val="FF0000"/>
              </a:solidFill>
              <a:round/>
              <a:headEnd/>
              <a:tailEnd/>
            </a:ln>
          </p:spPr>
          <p:txBody>
            <a:bodyPr wrap="none" anchor="ctr"/>
            <a:lstStyle/>
            <a:p>
              <a:endParaRPr lang="en-US"/>
            </a:p>
          </p:txBody>
        </p:sp>
        <p:sp>
          <p:nvSpPr>
            <p:cNvPr id="66571" name="Line 18"/>
            <p:cNvSpPr>
              <a:spLocks noChangeShapeType="1"/>
            </p:cNvSpPr>
            <p:nvPr/>
          </p:nvSpPr>
          <p:spPr bwMode="auto">
            <a:xfrm>
              <a:off x="4698" y="3102"/>
              <a:ext cx="0" cy="718"/>
            </a:xfrm>
            <a:prstGeom prst="line">
              <a:avLst/>
            </a:prstGeom>
            <a:noFill/>
            <a:ln w="76200">
              <a:solidFill>
                <a:srgbClr val="FF0000"/>
              </a:solidFill>
              <a:round/>
              <a:headEnd/>
              <a:tailEnd/>
            </a:ln>
          </p:spPr>
          <p:txBody>
            <a:bodyPr wrap="none" anchor="ctr"/>
            <a:lstStyle/>
            <a:p>
              <a:endParaRPr lang="en-US"/>
            </a:p>
          </p:txBody>
        </p:sp>
        <p:sp>
          <p:nvSpPr>
            <p:cNvPr id="89107" name="Rectangle 19"/>
            <p:cNvSpPr>
              <a:spLocks noChangeArrowheads="1"/>
            </p:cNvSpPr>
            <p:nvPr/>
          </p:nvSpPr>
          <p:spPr bwMode="auto">
            <a:xfrm>
              <a:off x="3744" y="2592"/>
              <a:ext cx="1878" cy="483"/>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chemeClr val="accent5">
                      <a:lumMod val="75000"/>
                    </a:schemeClr>
                  </a:solidFill>
                  <a:effectLst>
                    <a:outerShdw blurRad="38100" dist="38100" dir="2700000" algn="tl">
                      <a:srgbClr val="C0C0C0"/>
                    </a:outerShdw>
                  </a:effectLst>
                  <a:latin typeface="+mn-lt"/>
                  <a:cs typeface="Arial" pitchFamily="34" charset="0"/>
                </a:rPr>
                <a:t>RETAINED EARNINGS</a:t>
              </a:r>
            </a:p>
          </p:txBody>
        </p:sp>
        <p:sp>
          <p:nvSpPr>
            <p:cNvPr id="66573" name="Rectangle 20"/>
            <p:cNvSpPr>
              <a:spLocks noChangeArrowheads="1"/>
            </p:cNvSpPr>
            <p:nvPr/>
          </p:nvSpPr>
          <p:spPr bwMode="auto">
            <a:xfrm>
              <a:off x="3803" y="3151"/>
              <a:ext cx="919" cy="701"/>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C0128"/>
                  </a:solidFill>
                </a:rPr>
                <a:t>Debit   for Decrease</a:t>
              </a:r>
            </a:p>
          </p:txBody>
        </p:sp>
        <p:sp>
          <p:nvSpPr>
            <p:cNvPr id="66574" name="Rectangle 21"/>
            <p:cNvSpPr>
              <a:spLocks noChangeArrowheads="1"/>
            </p:cNvSpPr>
            <p:nvPr/>
          </p:nvSpPr>
          <p:spPr bwMode="auto">
            <a:xfrm>
              <a:off x="4667" y="3151"/>
              <a:ext cx="870"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247C18"/>
                  </a:solidFill>
                </a:rPr>
                <a:t>Credit for Increase</a:t>
              </a:r>
            </a:p>
          </p:txBody>
        </p:sp>
        <p:sp>
          <p:nvSpPr>
            <p:cNvPr id="66575" name="Line 22"/>
            <p:cNvSpPr>
              <a:spLocks noChangeShapeType="1"/>
            </p:cNvSpPr>
            <p:nvPr/>
          </p:nvSpPr>
          <p:spPr bwMode="auto">
            <a:xfrm>
              <a:off x="2262" y="3078"/>
              <a:ext cx="1223" cy="0"/>
            </a:xfrm>
            <a:prstGeom prst="line">
              <a:avLst/>
            </a:prstGeom>
            <a:noFill/>
            <a:ln w="76200">
              <a:solidFill>
                <a:srgbClr val="FF0000"/>
              </a:solidFill>
              <a:round/>
              <a:headEnd/>
              <a:tailEnd/>
            </a:ln>
          </p:spPr>
          <p:txBody>
            <a:bodyPr wrap="none" anchor="ctr"/>
            <a:lstStyle/>
            <a:p>
              <a:endParaRPr lang="en-US"/>
            </a:p>
          </p:txBody>
        </p:sp>
        <p:sp>
          <p:nvSpPr>
            <p:cNvPr id="66576" name="Line 23"/>
            <p:cNvSpPr>
              <a:spLocks noChangeShapeType="1"/>
            </p:cNvSpPr>
            <p:nvPr/>
          </p:nvSpPr>
          <p:spPr bwMode="auto">
            <a:xfrm>
              <a:off x="2874" y="3102"/>
              <a:ext cx="0" cy="718"/>
            </a:xfrm>
            <a:prstGeom prst="line">
              <a:avLst/>
            </a:prstGeom>
            <a:noFill/>
            <a:ln w="76200">
              <a:solidFill>
                <a:srgbClr val="FF0000"/>
              </a:solidFill>
              <a:round/>
              <a:headEnd/>
              <a:tailEnd/>
            </a:ln>
          </p:spPr>
          <p:txBody>
            <a:bodyPr wrap="none" anchor="ctr"/>
            <a:lstStyle/>
            <a:p>
              <a:endParaRPr lang="en-US"/>
            </a:p>
          </p:txBody>
        </p:sp>
        <p:sp>
          <p:nvSpPr>
            <p:cNvPr id="89112" name="Rectangle 24"/>
            <p:cNvSpPr>
              <a:spLocks noChangeArrowheads="1"/>
            </p:cNvSpPr>
            <p:nvPr/>
          </p:nvSpPr>
          <p:spPr bwMode="auto">
            <a:xfrm>
              <a:off x="1920" y="2592"/>
              <a:ext cx="1878" cy="483"/>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chemeClr val="accent5">
                      <a:lumMod val="75000"/>
                    </a:schemeClr>
                  </a:solidFill>
                  <a:effectLst>
                    <a:outerShdw blurRad="38100" dist="38100" dir="2700000" algn="tl">
                      <a:srgbClr val="C0C0C0"/>
                    </a:outerShdw>
                  </a:effectLst>
                  <a:latin typeface="+mn-lt"/>
                  <a:cs typeface="Arial" pitchFamily="34" charset="0"/>
                </a:rPr>
                <a:t>CONTRIBUTED CAPITAL</a:t>
              </a:r>
            </a:p>
          </p:txBody>
        </p:sp>
        <p:sp>
          <p:nvSpPr>
            <p:cNvPr id="66578" name="Rectangle 25"/>
            <p:cNvSpPr>
              <a:spLocks noChangeArrowheads="1"/>
            </p:cNvSpPr>
            <p:nvPr/>
          </p:nvSpPr>
          <p:spPr bwMode="auto">
            <a:xfrm>
              <a:off x="1979" y="3151"/>
              <a:ext cx="919" cy="701"/>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C0128"/>
                  </a:solidFill>
                </a:rPr>
                <a:t>Debit   for Decrease</a:t>
              </a:r>
            </a:p>
          </p:txBody>
        </p:sp>
        <p:sp>
          <p:nvSpPr>
            <p:cNvPr id="66579" name="Rectangle 26"/>
            <p:cNvSpPr>
              <a:spLocks noChangeArrowheads="1"/>
            </p:cNvSpPr>
            <p:nvPr/>
          </p:nvSpPr>
          <p:spPr bwMode="auto">
            <a:xfrm>
              <a:off x="2843" y="3151"/>
              <a:ext cx="870"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247C18"/>
                  </a:solidFill>
                </a:rPr>
                <a:t>Credit for Increase</a:t>
              </a:r>
            </a:p>
          </p:txBody>
        </p:sp>
      </p:grpSp>
      <p:sp>
        <p:nvSpPr>
          <p:cNvPr id="89117" name="Text Box 29"/>
          <p:cNvSpPr txBox="1">
            <a:spLocks noChangeArrowheads="1"/>
          </p:cNvSpPr>
          <p:nvPr/>
        </p:nvSpPr>
        <p:spPr bwMode="auto">
          <a:xfrm>
            <a:off x="101600" y="4041775"/>
            <a:ext cx="2755900" cy="1938338"/>
          </a:xfrm>
          <a:prstGeom prst="rect">
            <a:avLst/>
          </a:prstGeom>
          <a:solidFill>
            <a:schemeClr val="accent6">
              <a:lumMod val="50000"/>
            </a:schemeClr>
          </a:solidFill>
          <a:ln w="9525">
            <a:solidFill>
              <a:schemeClr val="tx1"/>
            </a:solidFill>
            <a:miter lim="800000"/>
            <a:headEnd/>
            <a:tailEnd/>
          </a:ln>
          <a:effectLst/>
        </p:spPr>
        <p:txBody>
          <a:bodyPr>
            <a:spAutoFit/>
          </a:bodyPr>
          <a:lstStyle/>
          <a:p>
            <a:pPr algn="ctr" eaLnBrk="0" fontAlgn="auto" hangingPunct="0">
              <a:spcBef>
                <a:spcPct val="50000"/>
              </a:spcBef>
              <a:spcAft>
                <a:spcPts val="0"/>
              </a:spcAft>
              <a:defRPr/>
            </a:pPr>
            <a:r>
              <a:rPr lang="en-US" sz="2400" dirty="0">
                <a:solidFill>
                  <a:srgbClr val="FFFFFF"/>
                </a:solidFill>
                <a:effectLst>
                  <a:outerShdw blurRad="38100" dist="38100" dir="2700000" algn="tl">
                    <a:srgbClr val="000000"/>
                  </a:outerShdw>
                </a:effectLst>
                <a:latin typeface="+mn-lt"/>
                <a:cs typeface="Arial" pitchFamily="34" charset="0"/>
              </a:rPr>
              <a:t>Next, let’s see how Revenues and Expenses affect Retained Earnings.</a:t>
            </a:r>
          </a:p>
        </p:txBody>
      </p:sp>
      <p:sp>
        <p:nvSpPr>
          <p:cNvPr id="89118" name="Line 30"/>
          <p:cNvSpPr>
            <a:spLocks noChangeShapeType="1"/>
          </p:cNvSpPr>
          <p:nvPr/>
        </p:nvSpPr>
        <p:spPr bwMode="auto">
          <a:xfrm>
            <a:off x="322263" y="6211888"/>
            <a:ext cx="2459037" cy="0"/>
          </a:xfrm>
          <a:prstGeom prst="line">
            <a:avLst/>
          </a:prstGeom>
          <a:noFill/>
          <a:ln w="76200">
            <a:solidFill>
              <a:srgbClr val="FF0000"/>
            </a:solidFill>
            <a:round/>
            <a:headEnd/>
            <a:tailEnd type="triangle" w="med" len="me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solidFill>
                <a:srgbClr val="000000"/>
              </a:solidFill>
              <a:latin typeface="+mn-lt"/>
              <a:cs typeface="Arial" pitchFamily="34" charset="0"/>
            </a:endParaRPr>
          </a:p>
        </p:txBody>
      </p:sp>
      <p:sp>
        <p:nvSpPr>
          <p:cNvPr id="66566" name="TextBox 30"/>
          <p:cNvSpPr txBox="1">
            <a:spLocks noChangeArrowheads="1"/>
          </p:cNvSpPr>
          <p:nvPr/>
        </p:nvSpPr>
        <p:spPr bwMode="auto">
          <a:xfrm>
            <a:off x="7799388" y="6605588"/>
            <a:ext cx="1192212" cy="246062"/>
          </a:xfrm>
          <a:prstGeom prst="rect">
            <a:avLst/>
          </a:prstGeom>
          <a:noFill/>
          <a:ln w="9525">
            <a:noFill/>
            <a:miter lim="800000"/>
            <a:headEnd/>
            <a:tailEnd/>
          </a:ln>
        </p:spPr>
        <p:txBody>
          <a:bodyPr>
            <a:spAutoFit/>
          </a:bodyPr>
          <a:lstStyle/>
          <a:p>
            <a:pPr algn="r"/>
            <a:r>
              <a:rPr lang="en-US" sz="1000">
                <a:solidFill>
                  <a:srgbClr val="000000"/>
                </a:solidFill>
              </a:rPr>
              <a:t>3-</a:t>
            </a:r>
            <a:fld id="{63E07043-858A-4A33-A621-66AC4FD896D1}" type="slidenum">
              <a:rPr lang="en-US" sz="1000">
                <a:solidFill>
                  <a:srgbClr val="000000"/>
                </a:solidFill>
              </a:rPr>
              <a:pPr algn="r"/>
              <a:t>27</a:t>
            </a:fld>
            <a:endParaRPr lang="en-US" sz="1000">
              <a:solidFill>
                <a:srgbClr val="000000"/>
              </a:solidFill>
            </a:endParaRPr>
          </a:p>
        </p:txBody>
      </p:sp>
      <p:sp>
        <p:nvSpPr>
          <p:cNvPr id="32" name="Rectangle 28"/>
          <p:cNvSpPr>
            <a:spLocks noGrp="1" noChangeArrowheads="1"/>
          </p:cNvSpPr>
          <p:nvPr>
            <p:ph type="title"/>
          </p:nvPr>
        </p:nvSpPr>
        <p:spPr>
          <a:xfrm>
            <a:off x="419100" y="-112713"/>
            <a:ext cx="8382000" cy="1371601"/>
          </a:xfrm>
        </p:spPr>
        <p:txBody>
          <a:bodyPr/>
          <a:lstStyle/>
          <a:p>
            <a:pPr fontAlgn="auto">
              <a:spcAft>
                <a:spcPts val="0"/>
              </a:spcAft>
              <a:defRPr/>
            </a:pPr>
            <a:r>
              <a:rPr lang="en-US" dirty="0" smtClean="0"/>
              <a:t>Expanded Transaction Analysis Model</a:t>
            </a:r>
          </a:p>
        </p:txBody>
      </p:sp>
      <p:sp>
        <p:nvSpPr>
          <p:cNvPr id="39" name="Line 30"/>
          <p:cNvSpPr>
            <a:spLocks noChangeShapeType="1"/>
          </p:cNvSpPr>
          <p:nvPr/>
        </p:nvSpPr>
        <p:spPr bwMode="auto">
          <a:xfrm flipH="1">
            <a:off x="6667500" y="1789113"/>
            <a:ext cx="0" cy="2441575"/>
          </a:xfrm>
          <a:prstGeom prst="line">
            <a:avLst/>
          </a:prstGeom>
          <a:noFill/>
          <a:ln w="76200">
            <a:solidFill>
              <a:srgbClr val="FF0000"/>
            </a:solidFill>
            <a:round/>
            <a:headEnd/>
            <a:tailEnd type="triangle" w="med" len="me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solidFill>
                <a:srgbClr val="000000"/>
              </a:solidFill>
              <a:latin typeface="+mn-lt"/>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2"/>
          <p:cNvGrpSpPr>
            <a:grpSpLocks/>
          </p:cNvGrpSpPr>
          <p:nvPr/>
        </p:nvGrpSpPr>
        <p:grpSpPr bwMode="auto">
          <a:xfrm>
            <a:off x="1600200" y="4324350"/>
            <a:ext cx="5876925" cy="2152650"/>
            <a:chOff x="1920" y="2580"/>
            <a:chExt cx="3702" cy="1356"/>
          </a:xfrm>
        </p:grpSpPr>
        <p:sp>
          <p:nvSpPr>
            <p:cNvPr id="90115" name="Rectangle 3"/>
            <p:cNvSpPr>
              <a:spLocks noChangeArrowheads="1"/>
            </p:cNvSpPr>
            <p:nvPr/>
          </p:nvSpPr>
          <p:spPr bwMode="auto">
            <a:xfrm>
              <a:off x="1920" y="2580"/>
              <a:ext cx="3692" cy="1356"/>
            </a:xfrm>
            <a:prstGeom prst="rect">
              <a:avLst/>
            </a:prstGeom>
            <a:solidFill>
              <a:srgbClr val="FCFEB9"/>
            </a:solidFill>
            <a:ln w="12700">
              <a:solidFill>
                <a:srgbClr val="000000"/>
              </a:solidFill>
              <a:miter lim="800000"/>
              <a:headEnd/>
              <a:tailEnd/>
            </a:ln>
            <a:effectLst>
              <a:outerShdw dist="89803"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68625" name="Line 4"/>
            <p:cNvSpPr>
              <a:spLocks noChangeShapeType="1"/>
            </p:cNvSpPr>
            <p:nvPr/>
          </p:nvSpPr>
          <p:spPr bwMode="auto">
            <a:xfrm>
              <a:off x="4086" y="2961"/>
              <a:ext cx="1223" cy="0"/>
            </a:xfrm>
            <a:prstGeom prst="line">
              <a:avLst/>
            </a:prstGeom>
            <a:noFill/>
            <a:ln w="76200">
              <a:solidFill>
                <a:srgbClr val="FF0000"/>
              </a:solidFill>
              <a:round/>
              <a:headEnd/>
              <a:tailEnd/>
            </a:ln>
          </p:spPr>
          <p:txBody>
            <a:bodyPr wrap="none" anchor="ctr"/>
            <a:lstStyle/>
            <a:p>
              <a:endParaRPr lang="en-US"/>
            </a:p>
          </p:txBody>
        </p:sp>
        <p:sp>
          <p:nvSpPr>
            <p:cNvPr id="68626" name="Line 5"/>
            <p:cNvSpPr>
              <a:spLocks noChangeShapeType="1"/>
            </p:cNvSpPr>
            <p:nvPr/>
          </p:nvSpPr>
          <p:spPr bwMode="auto">
            <a:xfrm>
              <a:off x="4698" y="2985"/>
              <a:ext cx="0" cy="718"/>
            </a:xfrm>
            <a:prstGeom prst="line">
              <a:avLst/>
            </a:prstGeom>
            <a:noFill/>
            <a:ln w="76200">
              <a:solidFill>
                <a:srgbClr val="FF0000"/>
              </a:solidFill>
              <a:round/>
              <a:headEnd/>
              <a:tailEnd/>
            </a:ln>
          </p:spPr>
          <p:txBody>
            <a:bodyPr wrap="none" anchor="ctr"/>
            <a:lstStyle/>
            <a:p>
              <a:endParaRPr lang="en-US"/>
            </a:p>
          </p:txBody>
        </p:sp>
        <p:sp>
          <p:nvSpPr>
            <p:cNvPr id="90118" name="Rectangle 6"/>
            <p:cNvSpPr>
              <a:spLocks noChangeArrowheads="1"/>
            </p:cNvSpPr>
            <p:nvPr/>
          </p:nvSpPr>
          <p:spPr bwMode="auto">
            <a:xfrm>
              <a:off x="3744" y="2709"/>
              <a:ext cx="1878" cy="267"/>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714400"/>
                  </a:solidFill>
                  <a:effectLst>
                    <a:outerShdw blurRad="38100" dist="38100" dir="2700000" algn="tl">
                      <a:srgbClr val="C0C0C0"/>
                    </a:outerShdw>
                  </a:effectLst>
                  <a:latin typeface="+mn-lt"/>
                  <a:cs typeface="Arial" pitchFamily="34" charset="0"/>
                </a:rPr>
                <a:t>EXPENSES</a:t>
              </a:r>
            </a:p>
          </p:txBody>
        </p:sp>
        <p:sp>
          <p:nvSpPr>
            <p:cNvPr id="68628" name="Rectangle 7"/>
            <p:cNvSpPr>
              <a:spLocks noChangeArrowheads="1"/>
            </p:cNvSpPr>
            <p:nvPr/>
          </p:nvSpPr>
          <p:spPr bwMode="auto">
            <a:xfrm>
              <a:off x="3803" y="3034"/>
              <a:ext cx="919" cy="69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t>Debit   for Increase</a:t>
              </a:r>
              <a:endParaRPr lang="en-US" sz="2200" b="1">
                <a:solidFill>
                  <a:srgbClr val="FC0128"/>
                </a:solidFill>
              </a:endParaRPr>
            </a:p>
          </p:txBody>
        </p:sp>
        <p:sp>
          <p:nvSpPr>
            <p:cNvPr id="68629" name="Rectangle 8"/>
            <p:cNvSpPr>
              <a:spLocks noChangeArrowheads="1"/>
            </p:cNvSpPr>
            <p:nvPr/>
          </p:nvSpPr>
          <p:spPr bwMode="auto">
            <a:xfrm>
              <a:off x="4667" y="3034"/>
              <a:ext cx="901"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F0000"/>
                  </a:solidFill>
                </a:rPr>
                <a:t>Credit for Decrease</a:t>
              </a:r>
              <a:endParaRPr lang="en-US" sz="2200" b="1">
                <a:solidFill>
                  <a:srgbClr val="247C18"/>
                </a:solidFill>
              </a:endParaRPr>
            </a:p>
          </p:txBody>
        </p:sp>
        <p:sp>
          <p:nvSpPr>
            <p:cNvPr id="68630" name="Line 9"/>
            <p:cNvSpPr>
              <a:spLocks noChangeShapeType="1"/>
            </p:cNvSpPr>
            <p:nvPr/>
          </p:nvSpPr>
          <p:spPr bwMode="auto">
            <a:xfrm>
              <a:off x="2262" y="2961"/>
              <a:ext cx="1223" cy="0"/>
            </a:xfrm>
            <a:prstGeom prst="line">
              <a:avLst/>
            </a:prstGeom>
            <a:noFill/>
            <a:ln w="76200">
              <a:solidFill>
                <a:srgbClr val="FF0000"/>
              </a:solidFill>
              <a:round/>
              <a:headEnd/>
              <a:tailEnd/>
            </a:ln>
          </p:spPr>
          <p:txBody>
            <a:bodyPr wrap="none" anchor="ctr"/>
            <a:lstStyle/>
            <a:p>
              <a:endParaRPr lang="en-US"/>
            </a:p>
          </p:txBody>
        </p:sp>
        <p:sp>
          <p:nvSpPr>
            <p:cNvPr id="68631" name="Line 10"/>
            <p:cNvSpPr>
              <a:spLocks noChangeShapeType="1"/>
            </p:cNvSpPr>
            <p:nvPr/>
          </p:nvSpPr>
          <p:spPr bwMode="auto">
            <a:xfrm>
              <a:off x="2874" y="2985"/>
              <a:ext cx="0" cy="718"/>
            </a:xfrm>
            <a:prstGeom prst="line">
              <a:avLst/>
            </a:prstGeom>
            <a:noFill/>
            <a:ln w="76200">
              <a:solidFill>
                <a:srgbClr val="FF0000"/>
              </a:solidFill>
              <a:round/>
              <a:headEnd/>
              <a:tailEnd/>
            </a:ln>
          </p:spPr>
          <p:txBody>
            <a:bodyPr wrap="none" anchor="ctr"/>
            <a:lstStyle/>
            <a:p>
              <a:endParaRPr lang="en-US"/>
            </a:p>
          </p:txBody>
        </p:sp>
        <p:sp>
          <p:nvSpPr>
            <p:cNvPr id="90123" name="Rectangle 11"/>
            <p:cNvSpPr>
              <a:spLocks noChangeArrowheads="1"/>
            </p:cNvSpPr>
            <p:nvPr/>
          </p:nvSpPr>
          <p:spPr bwMode="auto">
            <a:xfrm>
              <a:off x="1920" y="2709"/>
              <a:ext cx="1878" cy="267"/>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714400"/>
                  </a:solidFill>
                  <a:effectLst>
                    <a:outerShdw blurRad="38100" dist="38100" dir="2700000" algn="tl">
                      <a:srgbClr val="C0C0C0"/>
                    </a:outerShdw>
                  </a:effectLst>
                  <a:latin typeface="+mn-lt"/>
                  <a:cs typeface="Arial" pitchFamily="34" charset="0"/>
                </a:rPr>
                <a:t>REVENUES</a:t>
              </a:r>
            </a:p>
          </p:txBody>
        </p:sp>
        <p:sp>
          <p:nvSpPr>
            <p:cNvPr id="68633" name="Rectangle 12"/>
            <p:cNvSpPr>
              <a:spLocks noChangeArrowheads="1"/>
            </p:cNvSpPr>
            <p:nvPr/>
          </p:nvSpPr>
          <p:spPr bwMode="auto">
            <a:xfrm>
              <a:off x="1979" y="3034"/>
              <a:ext cx="919" cy="69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C0128"/>
                  </a:solidFill>
                </a:rPr>
                <a:t>Debit   for Decrease</a:t>
              </a:r>
            </a:p>
          </p:txBody>
        </p:sp>
        <p:sp>
          <p:nvSpPr>
            <p:cNvPr id="68634" name="Rectangle 13"/>
            <p:cNvSpPr>
              <a:spLocks noChangeArrowheads="1"/>
            </p:cNvSpPr>
            <p:nvPr/>
          </p:nvSpPr>
          <p:spPr bwMode="auto">
            <a:xfrm>
              <a:off x="2843" y="3034"/>
              <a:ext cx="870"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247C18"/>
                  </a:solidFill>
                </a:rPr>
                <a:t>Credit for Increase</a:t>
              </a:r>
            </a:p>
          </p:txBody>
        </p:sp>
      </p:grpSp>
      <p:grpSp>
        <p:nvGrpSpPr>
          <p:cNvPr id="68610" name="Group 15"/>
          <p:cNvGrpSpPr>
            <a:grpSpLocks/>
          </p:cNvGrpSpPr>
          <p:nvPr/>
        </p:nvGrpSpPr>
        <p:grpSpPr bwMode="auto">
          <a:xfrm>
            <a:off x="3048000" y="1428750"/>
            <a:ext cx="2981325" cy="2152650"/>
            <a:chOff x="3744" y="960"/>
            <a:chExt cx="1878" cy="1356"/>
          </a:xfrm>
        </p:grpSpPr>
        <p:sp>
          <p:nvSpPr>
            <p:cNvPr id="90128" name="Rectangle 16"/>
            <p:cNvSpPr>
              <a:spLocks noChangeArrowheads="1"/>
            </p:cNvSpPr>
            <p:nvPr/>
          </p:nvSpPr>
          <p:spPr bwMode="auto">
            <a:xfrm>
              <a:off x="3792" y="960"/>
              <a:ext cx="1820" cy="1356"/>
            </a:xfrm>
            <a:prstGeom prst="rect">
              <a:avLst/>
            </a:prstGeom>
            <a:solidFill>
              <a:srgbClr val="FCFEB9"/>
            </a:solidFill>
            <a:ln w="12700">
              <a:solidFill>
                <a:srgbClr val="000000"/>
              </a:solidFill>
              <a:miter lim="800000"/>
              <a:headEnd/>
              <a:tailEnd/>
            </a:ln>
            <a:effectLst>
              <a:outerShdw dist="71842"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68619" name="Line 17"/>
            <p:cNvSpPr>
              <a:spLocks noChangeShapeType="1"/>
            </p:cNvSpPr>
            <p:nvPr/>
          </p:nvSpPr>
          <p:spPr bwMode="auto">
            <a:xfrm>
              <a:off x="4086" y="1458"/>
              <a:ext cx="1223" cy="0"/>
            </a:xfrm>
            <a:prstGeom prst="line">
              <a:avLst/>
            </a:prstGeom>
            <a:noFill/>
            <a:ln w="76200">
              <a:solidFill>
                <a:srgbClr val="FF0000"/>
              </a:solidFill>
              <a:round/>
              <a:headEnd/>
              <a:tailEnd/>
            </a:ln>
          </p:spPr>
          <p:txBody>
            <a:bodyPr wrap="none" anchor="ctr"/>
            <a:lstStyle/>
            <a:p>
              <a:endParaRPr lang="en-US"/>
            </a:p>
          </p:txBody>
        </p:sp>
        <p:sp>
          <p:nvSpPr>
            <p:cNvPr id="68620" name="Line 18"/>
            <p:cNvSpPr>
              <a:spLocks noChangeShapeType="1"/>
            </p:cNvSpPr>
            <p:nvPr/>
          </p:nvSpPr>
          <p:spPr bwMode="auto">
            <a:xfrm>
              <a:off x="4698" y="1482"/>
              <a:ext cx="0" cy="718"/>
            </a:xfrm>
            <a:prstGeom prst="line">
              <a:avLst/>
            </a:prstGeom>
            <a:noFill/>
            <a:ln w="76200">
              <a:solidFill>
                <a:srgbClr val="FF0000"/>
              </a:solidFill>
              <a:round/>
              <a:headEnd/>
              <a:tailEnd/>
            </a:ln>
          </p:spPr>
          <p:txBody>
            <a:bodyPr wrap="none" anchor="ctr"/>
            <a:lstStyle/>
            <a:p>
              <a:endParaRPr lang="en-US"/>
            </a:p>
          </p:txBody>
        </p:sp>
        <p:sp>
          <p:nvSpPr>
            <p:cNvPr id="90131" name="Rectangle 19"/>
            <p:cNvSpPr>
              <a:spLocks noChangeArrowheads="1"/>
            </p:cNvSpPr>
            <p:nvPr/>
          </p:nvSpPr>
          <p:spPr bwMode="auto">
            <a:xfrm>
              <a:off x="3744" y="972"/>
              <a:ext cx="1878" cy="478"/>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714400"/>
                  </a:solidFill>
                  <a:effectLst>
                    <a:outerShdw blurRad="38100" dist="38100" dir="2700000" algn="tl">
                      <a:srgbClr val="C0C0C0"/>
                    </a:outerShdw>
                  </a:effectLst>
                  <a:latin typeface="+mn-lt"/>
                  <a:cs typeface="Arial" pitchFamily="34" charset="0"/>
                </a:rPr>
                <a:t>RETAINED EARNINGS</a:t>
              </a:r>
            </a:p>
          </p:txBody>
        </p:sp>
        <p:sp>
          <p:nvSpPr>
            <p:cNvPr id="68622" name="Rectangle 20"/>
            <p:cNvSpPr>
              <a:spLocks noChangeArrowheads="1"/>
            </p:cNvSpPr>
            <p:nvPr/>
          </p:nvSpPr>
          <p:spPr bwMode="auto">
            <a:xfrm>
              <a:off x="3803" y="1531"/>
              <a:ext cx="919" cy="69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FC0128"/>
                  </a:solidFill>
                </a:rPr>
                <a:t>Debit   for Decrease</a:t>
              </a:r>
            </a:p>
          </p:txBody>
        </p:sp>
        <p:sp>
          <p:nvSpPr>
            <p:cNvPr id="68623" name="Rectangle 21"/>
            <p:cNvSpPr>
              <a:spLocks noChangeArrowheads="1"/>
            </p:cNvSpPr>
            <p:nvPr/>
          </p:nvSpPr>
          <p:spPr bwMode="auto">
            <a:xfrm>
              <a:off x="4667" y="1531"/>
              <a:ext cx="870" cy="689"/>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200" b="1">
                  <a:solidFill>
                    <a:srgbClr val="247C18"/>
                  </a:solidFill>
                </a:rPr>
                <a:t>Credit for Increase</a:t>
              </a:r>
            </a:p>
          </p:txBody>
        </p:sp>
      </p:grpSp>
      <p:sp>
        <p:nvSpPr>
          <p:cNvPr id="40964" name="Rectangle 28"/>
          <p:cNvSpPr>
            <a:spLocks noGrp="1" noChangeArrowheads="1"/>
          </p:cNvSpPr>
          <p:nvPr>
            <p:ph type="title"/>
          </p:nvPr>
        </p:nvSpPr>
        <p:spPr>
          <a:xfrm>
            <a:off x="457200" y="0"/>
            <a:ext cx="8382000" cy="1371600"/>
          </a:xfrm>
        </p:spPr>
        <p:txBody>
          <a:bodyPr/>
          <a:lstStyle/>
          <a:p>
            <a:pPr fontAlgn="auto">
              <a:spcAft>
                <a:spcPts val="0"/>
              </a:spcAft>
              <a:defRPr/>
            </a:pPr>
            <a:r>
              <a:rPr lang="en-US" dirty="0" smtClean="0"/>
              <a:t>Expanded Transaction Analysis Model</a:t>
            </a:r>
          </a:p>
        </p:txBody>
      </p:sp>
      <p:sp>
        <p:nvSpPr>
          <p:cNvPr id="90135" name="Text Box 23"/>
          <p:cNvSpPr txBox="1">
            <a:spLocks noChangeArrowheads="1"/>
          </p:cNvSpPr>
          <p:nvPr/>
        </p:nvSpPr>
        <p:spPr bwMode="auto">
          <a:xfrm>
            <a:off x="228600" y="1885950"/>
            <a:ext cx="2971800" cy="70167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dirty="0">
                <a:solidFill>
                  <a:srgbClr val="0000CC"/>
                </a:solidFill>
                <a:effectLst>
                  <a:outerShdw blurRad="38100" dist="38100" dir="2700000" algn="tl">
                    <a:srgbClr val="C0C0C0"/>
                  </a:outerShdw>
                </a:effectLst>
                <a:latin typeface="+mn-lt"/>
                <a:cs typeface="Arial" pitchFamily="34" charset="0"/>
              </a:rPr>
              <a:t>Dividends decrease Retained Earnings.</a:t>
            </a:r>
          </a:p>
        </p:txBody>
      </p:sp>
      <p:sp>
        <p:nvSpPr>
          <p:cNvPr id="90136" name="Line 24"/>
          <p:cNvSpPr>
            <a:spLocks noChangeShapeType="1"/>
          </p:cNvSpPr>
          <p:nvPr/>
        </p:nvSpPr>
        <p:spPr bwMode="auto">
          <a:xfrm>
            <a:off x="1676400" y="2571750"/>
            <a:ext cx="1600200" cy="38100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90137" name="Text Box 25"/>
          <p:cNvSpPr txBox="1">
            <a:spLocks noChangeArrowheads="1"/>
          </p:cNvSpPr>
          <p:nvPr/>
        </p:nvSpPr>
        <p:spPr bwMode="auto">
          <a:xfrm>
            <a:off x="5943600" y="1962150"/>
            <a:ext cx="2971800" cy="70167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dirty="0">
                <a:solidFill>
                  <a:srgbClr val="0000CC"/>
                </a:solidFill>
                <a:effectLst>
                  <a:outerShdw blurRad="38100" dist="38100" dir="2700000" algn="tl">
                    <a:srgbClr val="C0C0C0"/>
                  </a:outerShdw>
                </a:effectLst>
                <a:latin typeface="+mn-lt"/>
                <a:cs typeface="Arial" pitchFamily="34" charset="0"/>
              </a:rPr>
              <a:t>Net Income increases Retained Earnings.</a:t>
            </a:r>
          </a:p>
        </p:txBody>
      </p:sp>
      <p:sp>
        <p:nvSpPr>
          <p:cNvPr id="90138" name="Line 26"/>
          <p:cNvSpPr>
            <a:spLocks noChangeShapeType="1"/>
          </p:cNvSpPr>
          <p:nvPr/>
        </p:nvSpPr>
        <p:spPr bwMode="auto">
          <a:xfrm flipH="1">
            <a:off x="5791200" y="2647950"/>
            <a:ext cx="1676400" cy="533400"/>
          </a:xfrm>
          <a:prstGeom prst="line">
            <a:avLst/>
          </a:prstGeom>
          <a:noFill/>
          <a:ln w="38100">
            <a:solidFill>
              <a:srgbClr val="FF0000"/>
            </a:solidFill>
            <a:round/>
            <a:headEnd/>
            <a:tailEnd type="triangle" w="med" len="med"/>
          </a:ln>
          <a:effectLst>
            <a:outerShdw dist="28398" dir="1593903"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90139" name="AutoShape 27"/>
          <p:cNvSpPr>
            <a:spLocks/>
          </p:cNvSpPr>
          <p:nvPr/>
        </p:nvSpPr>
        <p:spPr bwMode="auto">
          <a:xfrm rot="5400000">
            <a:off x="4267200" y="1352550"/>
            <a:ext cx="533400" cy="5257800"/>
          </a:xfrm>
          <a:prstGeom prst="leftBrace">
            <a:avLst>
              <a:gd name="adj1" fmla="val 57500"/>
              <a:gd name="adj2" fmla="val 50000"/>
            </a:avLst>
          </a:prstGeom>
          <a:noFill/>
          <a:ln w="38100">
            <a:solidFill>
              <a:srgbClr val="FF00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68617" name="TextBox 2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B0EA0115-244D-4A62-BA24-9D282C57C6DB}" type="slidenum">
              <a:rPr lang="en-US" sz="1000"/>
              <a:pPr algn="r"/>
              <a:t>28</a:t>
            </a:fld>
            <a:endParaRPr lang="en-US" sz="1000"/>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70658"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9C0CB27F-19CD-4730-A07F-9792EF37255E}" type="slidenum">
              <a:rPr lang="en-US" sz="1000"/>
              <a:pPr algn="r"/>
              <a:t>29</a:t>
            </a:fld>
            <a:endParaRPr lang="en-US" sz="1000"/>
          </a:p>
        </p:txBody>
      </p:sp>
      <p:pic>
        <p:nvPicPr>
          <p:cNvPr id="70659" name="Picture 22"/>
          <p:cNvPicPr>
            <a:picLocks noChangeAspect="1" noChangeArrowheads="1"/>
          </p:cNvPicPr>
          <p:nvPr/>
        </p:nvPicPr>
        <p:blipFill>
          <a:blip r:embed="rId3"/>
          <a:srcRect/>
          <a:stretch>
            <a:fillRect/>
          </a:stretch>
        </p:blipFill>
        <p:spPr bwMode="auto">
          <a:xfrm>
            <a:off x="152400" y="1447800"/>
            <a:ext cx="8710613" cy="3505200"/>
          </a:xfrm>
          <a:prstGeom prst="rect">
            <a:avLst/>
          </a:prstGeom>
          <a:noFill/>
          <a:ln w="9525">
            <a:noFill/>
            <a:miter lim="800000"/>
            <a:headEnd/>
            <a:tailEnd/>
          </a:ln>
        </p:spPr>
      </p:pic>
      <p:sp>
        <p:nvSpPr>
          <p:cNvPr id="2" name="TextBox 1"/>
          <p:cNvSpPr txBox="1"/>
          <p:nvPr/>
        </p:nvSpPr>
        <p:spPr>
          <a:xfrm>
            <a:off x="342900" y="5029200"/>
            <a:ext cx="8382000" cy="1631950"/>
          </a:xfrm>
          <a:prstGeom prst="rect">
            <a:avLst/>
          </a:prstGeom>
          <a:noFill/>
        </p:spPr>
        <p:txBody>
          <a:bodyPr>
            <a:spAutoFit/>
          </a:bodyPr>
          <a:lstStyle/>
          <a:p>
            <a:pPr fontAlgn="auto">
              <a:spcBef>
                <a:spcPts val="0"/>
              </a:spcBef>
              <a:spcAft>
                <a:spcPts val="0"/>
              </a:spcAft>
              <a:defRPr/>
            </a:pPr>
            <a:r>
              <a:rPr lang="en-US" sz="2000" dirty="0">
                <a:solidFill>
                  <a:schemeClr val="accent3">
                    <a:lumMod val="50000"/>
                  </a:schemeClr>
                </a:solidFill>
                <a:latin typeface="+mn-lt"/>
              </a:rPr>
              <a:t>You should notice that in each journal entry in which a revenue or expense is recorded, we insert ( + R, + SE) for revenues and ( </a:t>
            </a:r>
            <a:r>
              <a:rPr lang="en-US" sz="2000" dirty="0" smtClean="0">
                <a:solidFill>
                  <a:schemeClr val="accent3">
                    <a:lumMod val="50000"/>
                  </a:schemeClr>
                </a:solidFill>
                <a:latin typeface="+mn-lt"/>
              </a:rPr>
              <a:t>+ </a:t>
            </a:r>
            <a:r>
              <a:rPr lang="en-US" sz="2000" dirty="0">
                <a:solidFill>
                  <a:schemeClr val="accent3">
                    <a:lumMod val="50000"/>
                  </a:schemeClr>
                </a:solidFill>
                <a:latin typeface="+mn-lt"/>
              </a:rPr>
              <a:t>E, - SE) for expenses to emphasize the effect of the transaction on the accounting equation and to help you see that the equation remains in balance.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r>
              <a:rPr lang="en-US" dirty="0" smtClean="0"/>
              <a:t>The Operating Cycle</a:t>
            </a:r>
          </a:p>
        </p:txBody>
      </p:sp>
      <p:sp>
        <p:nvSpPr>
          <p:cNvPr id="15362" name="TextBox 1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31E674AD-3611-4DE1-9990-E74325604E03}" type="slidenum">
              <a:rPr lang="en-US" sz="1000"/>
              <a:pPr algn="r"/>
              <a:t>3</a:t>
            </a:fld>
            <a:endParaRPr lang="en-US" sz="1000"/>
          </a:p>
        </p:txBody>
      </p:sp>
      <p:pic>
        <p:nvPicPr>
          <p:cNvPr id="2" name="Picture 1"/>
          <p:cNvPicPr>
            <a:picLocks noChangeAspect="1"/>
          </p:cNvPicPr>
          <p:nvPr/>
        </p:nvPicPr>
        <p:blipFill>
          <a:blip r:embed="rId3"/>
          <a:stretch>
            <a:fillRect/>
          </a:stretch>
        </p:blipFill>
        <p:spPr>
          <a:xfrm>
            <a:off x="533400" y="1614488"/>
            <a:ext cx="7848600" cy="5024437"/>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72706"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D0B2267A-8A24-4F34-B317-F71C0E323500}" type="slidenum">
              <a:rPr lang="en-US" sz="1000"/>
              <a:pPr algn="r"/>
              <a:t>30</a:t>
            </a:fld>
            <a:endParaRPr lang="en-US" sz="1000"/>
          </a:p>
        </p:txBody>
      </p:sp>
      <p:pic>
        <p:nvPicPr>
          <p:cNvPr id="72707" name="Picture 24"/>
          <p:cNvPicPr>
            <a:picLocks noChangeAspect="1" noChangeArrowheads="1"/>
          </p:cNvPicPr>
          <p:nvPr/>
        </p:nvPicPr>
        <p:blipFill>
          <a:blip r:embed="rId3"/>
          <a:srcRect/>
          <a:stretch>
            <a:fillRect/>
          </a:stretch>
        </p:blipFill>
        <p:spPr bwMode="auto">
          <a:xfrm>
            <a:off x="61913" y="1676400"/>
            <a:ext cx="8877300" cy="3581400"/>
          </a:xfrm>
          <a:prstGeom prst="rect">
            <a:avLst/>
          </a:prstGeom>
          <a:noFill/>
          <a:ln w="9525">
            <a:noFill/>
            <a:miter lim="800000"/>
            <a:headEnd/>
            <a:tailEnd/>
          </a:ln>
        </p:spPr>
      </p:pic>
      <p:pic>
        <p:nvPicPr>
          <p:cNvPr id="72708" name="Picture 2" descr="C:\Users\Jon Booker\AppData\Local\Microsoft\Windows\Temporary Internet Files\Content.IE5\WLIY67T5\MC910217022[1].png"/>
          <p:cNvPicPr>
            <a:picLocks noChangeAspect="1" noChangeArrowheads="1"/>
          </p:cNvPicPr>
          <p:nvPr/>
        </p:nvPicPr>
        <p:blipFill>
          <a:blip r:embed="rId4"/>
          <a:srcRect/>
          <a:stretch>
            <a:fillRect/>
          </a:stretch>
        </p:blipFill>
        <p:spPr bwMode="auto">
          <a:xfrm>
            <a:off x="7204075" y="4419600"/>
            <a:ext cx="1522413" cy="1981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ChangeArrowheads="1"/>
          </p:cNvSpPr>
          <p:nvPr/>
        </p:nvSpPr>
        <p:spPr bwMode="auto">
          <a:xfrm>
            <a:off x="609600" y="1504950"/>
            <a:ext cx="8001000" cy="1012825"/>
          </a:xfrm>
          <a:prstGeom prst="rect">
            <a:avLst/>
          </a:prstGeom>
          <a:noFill/>
          <a:ln w="9525">
            <a:noFill/>
            <a:miter lim="800000"/>
            <a:headEnd/>
            <a:tailEnd/>
          </a:ln>
        </p:spPr>
        <p:txBody>
          <a:bodyPr lIns="90488" tIns="44450" rIns="90488" bIns="44450">
            <a:spAutoFit/>
          </a:bodyPr>
          <a:lstStyle/>
          <a:p>
            <a:r>
              <a:rPr lang="en-US" sz="2000" i="1">
                <a:latin typeface="Times New Roman" pitchFamily="18" charset="0"/>
                <a:cs typeface="Times New Roman" pitchFamily="18" charset="0"/>
              </a:rPr>
              <a:t>(i) </a:t>
            </a:r>
            <a:r>
              <a:rPr lang="en-US" sz="2000">
                <a:latin typeface="Times New Roman" pitchFamily="18" charset="0"/>
                <a:cs typeface="Times New Roman" pitchFamily="18" charset="0"/>
              </a:rPr>
              <a:t>During the first quarter, Chipotle sold food to customers for $619,300; $4,000 was sold to universities on account (to be paid next quarter) and the rest was received in cash in the stores.</a:t>
            </a:r>
          </a:p>
        </p:txBody>
      </p:sp>
      <p:sp>
        <p:nvSpPr>
          <p:cNvPr id="7173"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 Transactions</a:t>
            </a:r>
          </a:p>
        </p:txBody>
      </p:sp>
      <p:sp>
        <p:nvSpPr>
          <p:cNvPr id="74755"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E891A601-D17B-476E-BCEF-F789FE823D46}" type="slidenum">
              <a:rPr lang="en-US" sz="1000"/>
              <a:pPr algn="r"/>
              <a:t>31</a:t>
            </a:fld>
            <a:endParaRPr lang="en-US" sz="1000"/>
          </a:p>
        </p:txBody>
      </p:sp>
      <p:pic>
        <p:nvPicPr>
          <p:cNvPr id="74756" name="Picture 22"/>
          <p:cNvPicPr>
            <a:picLocks noChangeAspect="1" noChangeArrowheads="1"/>
          </p:cNvPicPr>
          <p:nvPr/>
        </p:nvPicPr>
        <p:blipFill>
          <a:blip r:embed="rId3"/>
          <a:srcRect/>
          <a:stretch>
            <a:fillRect/>
          </a:stretch>
        </p:blipFill>
        <p:spPr bwMode="auto">
          <a:xfrm>
            <a:off x="152400" y="2590800"/>
            <a:ext cx="8809038" cy="3505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76802"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61FAB9C2-C64A-4FF4-A921-D929BA4915E8}" type="slidenum">
              <a:rPr lang="en-US" sz="1000"/>
              <a:pPr algn="r"/>
              <a:t>32</a:t>
            </a:fld>
            <a:endParaRPr lang="en-US" sz="1000"/>
          </a:p>
        </p:txBody>
      </p:sp>
      <p:pic>
        <p:nvPicPr>
          <p:cNvPr id="76803" name="Picture 22"/>
          <p:cNvPicPr>
            <a:picLocks noChangeAspect="1" noChangeArrowheads="1"/>
          </p:cNvPicPr>
          <p:nvPr/>
        </p:nvPicPr>
        <p:blipFill>
          <a:blip r:embed="rId3"/>
          <a:srcRect/>
          <a:stretch>
            <a:fillRect/>
          </a:stretch>
        </p:blipFill>
        <p:spPr bwMode="auto">
          <a:xfrm>
            <a:off x="76200" y="1447800"/>
            <a:ext cx="8910638" cy="3962400"/>
          </a:xfrm>
          <a:prstGeom prst="rect">
            <a:avLst/>
          </a:prstGeom>
          <a:noFill/>
          <a:ln w="9525">
            <a:noFill/>
            <a:miter lim="800000"/>
            <a:headEnd/>
            <a:tailEnd/>
          </a:ln>
        </p:spPr>
      </p:pic>
      <p:pic>
        <p:nvPicPr>
          <p:cNvPr id="7171" name="Picture 3" descr="C:\Users\Jon Booker\AppData\Local\Microsoft\Windows\Temporary Internet Files\Content.IE5\WLIY67T5\MP900401552[1].jpg"/>
          <p:cNvPicPr>
            <a:picLocks noChangeAspect="1" noChangeArrowheads="1"/>
          </p:cNvPicPr>
          <p:nvPr/>
        </p:nvPicPr>
        <p:blipFill>
          <a:blip r:embed="rId4"/>
          <a:srcRect/>
          <a:stretch>
            <a:fillRect/>
          </a:stretch>
        </p:blipFill>
        <p:spPr bwMode="auto">
          <a:xfrm>
            <a:off x="5105400" y="5100638"/>
            <a:ext cx="2266950" cy="15113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78850"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764F8FEA-44EB-4D9B-A9BC-C439E55B30DA}" type="slidenum">
              <a:rPr lang="en-US" sz="1000"/>
              <a:pPr algn="r"/>
              <a:t>33</a:t>
            </a:fld>
            <a:endParaRPr lang="en-US" sz="1000"/>
          </a:p>
        </p:txBody>
      </p:sp>
      <p:pic>
        <p:nvPicPr>
          <p:cNvPr id="78851" name="Picture 2"/>
          <p:cNvPicPr>
            <a:picLocks noChangeAspect="1" noChangeArrowheads="1"/>
          </p:cNvPicPr>
          <p:nvPr/>
        </p:nvPicPr>
        <p:blipFill>
          <a:blip r:embed="rId3"/>
          <a:srcRect/>
          <a:stretch>
            <a:fillRect/>
          </a:stretch>
        </p:blipFill>
        <p:spPr bwMode="auto">
          <a:xfrm>
            <a:off x="76200" y="1524000"/>
            <a:ext cx="8905875" cy="2819400"/>
          </a:xfrm>
          <a:prstGeom prst="rect">
            <a:avLst/>
          </a:prstGeom>
          <a:noFill/>
          <a:ln w="9525">
            <a:noFill/>
            <a:miter lim="800000"/>
            <a:headEnd/>
            <a:tailEnd/>
          </a:ln>
        </p:spPr>
      </p:pic>
      <p:pic>
        <p:nvPicPr>
          <p:cNvPr id="78852" name="Picture 3"/>
          <p:cNvPicPr>
            <a:picLocks noChangeAspect="1" noChangeArrowheads="1"/>
          </p:cNvPicPr>
          <p:nvPr/>
        </p:nvPicPr>
        <p:blipFill>
          <a:blip r:embed="rId4"/>
          <a:srcRect/>
          <a:stretch>
            <a:fillRect/>
          </a:stretch>
        </p:blipFill>
        <p:spPr bwMode="auto">
          <a:xfrm>
            <a:off x="492125" y="4343400"/>
            <a:ext cx="6523038" cy="1828800"/>
          </a:xfrm>
          <a:prstGeom prst="rect">
            <a:avLst/>
          </a:prstGeom>
          <a:noFill/>
          <a:ln w="9525">
            <a:noFill/>
            <a:miter lim="800000"/>
            <a:headEnd/>
            <a:tailEnd/>
          </a:ln>
        </p:spPr>
      </p:pic>
      <p:pic>
        <p:nvPicPr>
          <p:cNvPr id="78853" name="Picture 4"/>
          <p:cNvPicPr>
            <a:picLocks noChangeAspect="1" noChangeArrowheads="1"/>
          </p:cNvPicPr>
          <p:nvPr/>
        </p:nvPicPr>
        <p:blipFill>
          <a:blip r:embed="rId5"/>
          <a:srcRect/>
          <a:stretch>
            <a:fillRect/>
          </a:stretch>
        </p:blipFill>
        <p:spPr bwMode="auto">
          <a:xfrm>
            <a:off x="7543800" y="5181600"/>
            <a:ext cx="1162050" cy="352425"/>
          </a:xfrm>
          <a:prstGeom prst="rect">
            <a:avLst/>
          </a:prstGeom>
          <a:noFill/>
          <a:ln w="9525">
            <a:noFill/>
            <a:miter lim="800000"/>
            <a:headEnd/>
            <a:tailEnd/>
          </a:ln>
        </p:spPr>
      </p:pic>
      <p:pic>
        <p:nvPicPr>
          <p:cNvPr id="8195" name="Picture 3" descr="C:\Users\Jon Booker\AppData\Local\Microsoft\Windows\Temporary Internet Files\Content.IE5\TBMWJNDG\MP900341877[1].jpg"/>
          <p:cNvPicPr>
            <a:picLocks noChangeAspect="1" noChangeArrowheads="1"/>
          </p:cNvPicPr>
          <p:nvPr/>
        </p:nvPicPr>
        <p:blipFill>
          <a:blip r:embed="rId6"/>
          <a:srcRect/>
          <a:stretch>
            <a:fillRect/>
          </a:stretch>
        </p:blipFill>
        <p:spPr bwMode="auto">
          <a:xfrm>
            <a:off x="6210300" y="5710238"/>
            <a:ext cx="1295400" cy="923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80898"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69E74A48-D54B-435E-B563-82BB3C93B5F5}" type="slidenum">
              <a:rPr lang="en-US" sz="1000"/>
              <a:pPr algn="r"/>
              <a:t>34</a:t>
            </a:fld>
            <a:endParaRPr lang="en-US" sz="1000"/>
          </a:p>
        </p:txBody>
      </p:sp>
      <p:pic>
        <p:nvPicPr>
          <p:cNvPr id="80899" name="Picture 2"/>
          <p:cNvPicPr>
            <a:picLocks noChangeAspect="1" noChangeArrowheads="1"/>
          </p:cNvPicPr>
          <p:nvPr/>
        </p:nvPicPr>
        <p:blipFill>
          <a:blip r:embed="rId3"/>
          <a:srcRect/>
          <a:stretch>
            <a:fillRect/>
          </a:stretch>
        </p:blipFill>
        <p:spPr bwMode="auto">
          <a:xfrm>
            <a:off x="152400" y="1524000"/>
            <a:ext cx="8686800" cy="4046538"/>
          </a:xfrm>
          <a:prstGeom prst="rect">
            <a:avLst/>
          </a:prstGeom>
          <a:noFill/>
          <a:ln w="9525">
            <a:noFill/>
            <a:miter lim="800000"/>
            <a:headEnd/>
            <a:tailEnd/>
          </a:ln>
        </p:spPr>
      </p:pic>
      <p:pic>
        <p:nvPicPr>
          <p:cNvPr id="9218" name="Picture 2" descr="C:\Users\Jon Booker\AppData\Local\Microsoft\Windows\Temporary Internet Files\Content.IE5\WLIY67T5\MP900227783[1].jpg"/>
          <p:cNvPicPr>
            <a:picLocks noChangeAspect="1" noChangeArrowheads="1"/>
          </p:cNvPicPr>
          <p:nvPr/>
        </p:nvPicPr>
        <p:blipFill>
          <a:blip r:embed="rId4"/>
          <a:srcRect/>
          <a:stretch>
            <a:fillRect/>
          </a:stretch>
        </p:blipFill>
        <p:spPr bwMode="auto">
          <a:xfrm>
            <a:off x="6248400" y="5410200"/>
            <a:ext cx="1371600" cy="9350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82946"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D5A88746-86DE-4973-8A18-D241D30BB584}" type="slidenum">
              <a:rPr lang="en-US" sz="1000"/>
              <a:pPr algn="r"/>
              <a:t>35</a:t>
            </a:fld>
            <a:endParaRPr lang="en-US" sz="1000"/>
          </a:p>
        </p:txBody>
      </p:sp>
      <p:pic>
        <p:nvPicPr>
          <p:cNvPr id="82947" name="Picture 2"/>
          <p:cNvPicPr>
            <a:picLocks noChangeAspect="1" noChangeArrowheads="1"/>
          </p:cNvPicPr>
          <p:nvPr/>
        </p:nvPicPr>
        <p:blipFill>
          <a:blip r:embed="rId3"/>
          <a:srcRect/>
          <a:stretch>
            <a:fillRect/>
          </a:stretch>
        </p:blipFill>
        <p:spPr bwMode="auto">
          <a:xfrm>
            <a:off x="0" y="1676400"/>
            <a:ext cx="8886825" cy="3505200"/>
          </a:xfrm>
          <a:prstGeom prst="rect">
            <a:avLst/>
          </a:prstGeom>
          <a:noFill/>
          <a:ln w="9525">
            <a:noFill/>
            <a:miter lim="800000"/>
            <a:headEnd/>
            <a:tailEnd/>
          </a:ln>
        </p:spPr>
      </p:pic>
      <p:pic>
        <p:nvPicPr>
          <p:cNvPr id="10242" name="Picture 2" descr="C:\Users\Jon Booker\AppData\Local\Microsoft\Windows\Temporary Internet Files\Content.IE5\4WDIT8Z1\MP900399495[1].jpg"/>
          <p:cNvPicPr>
            <a:picLocks noChangeAspect="1" noChangeArrowheads="1"/>
          </p:cNvPicPr>
          <p:nvPr/>
        </p:nvPicPr>
        <p:blipFill>
          <a:blip r:embed="rId4"/>
          <a:srcRect/>
          <a:stretch>
            <a:fillRect/>
          </a:stretch>
        </p:blipFill>
        <p:spPr bwMode="auto">
          <a:xfrm>
            <a:off x="7010400" y="4724400"/>
            <a:ext cx="1247775" cy="15605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84994"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77302628-1FF4-4FAC-B537-49E26B2E3734}" type="slidenum">
              <a:rPr lang="en-US" sz="1000"/>
              <a:pPr algn="r"/>
              <a:t>36</a:t>
            </a:fld>
            <a:endParaRPr lang="en-US" sz="1000"/>
          </a:p>
        </p:txBody>
      </p:sp>
      <p:pic>
        <p:nvPicPr>
          <p:cNvPr id="84995" name="Picture 2"/>
          <p:cNvPicPr>
            <a:picLocks noChangeAspect="1" noChangeArrowheads="1"/>
          </p:cNvPicPr>
          <p:nvPr/>
        </p:nvPicPr>
        <p:blipFill>
          <a:blip r:embed="rId3"/>
          <a:srcRect/>
          <a:stretch>
            <a:fillRect/>
          </a:stretch>
        </p:blipFill>
        <p:spPr bwMode="auto">
          <a:xfrm>
            <a:off x="152400" y="1752600"/>
            <a:ext cx="8553450" cy="1295400"/>
          </a:xfrm>
          <a:prstGeom prst="rect">
            <a:avLst/>
          </a:prstGeom>
          <a:noFill/>
          <a:ln w="9525">
            <a:noFill/>
            <a:miter lim="800000"/>
            <a:headEnd/>
            <a:tailEnd/>
          </a:ln>
        </p:spPr>
      </p:pic>
      <p:pic>
        <p:nvPicPr>
          <p:cNvPr id="84996" name="Picture 3"/>
          <p:cNvPicPr>
            <a:picLocks noChangeAspect="1" noChangeArrowheads="1"/>
          </p:cNvPicPr>
          <p:nvPr/>
        </p:nvPicPr>
        <p:blipFill>
          <a:blip r:embed="rId4"/>
          <a:srcRect/>
          <a:stretch>
            <a:fillRect/>
          </a:stretch>
        </p:blipFill>
        <p:spPr bwMode="auto">
          <a:xfrm>
            <a:off x="152400" y="3489325"/>
            <a:ext cx="1590675" cy="1647825"/>
          </a:xfrm>
          <a:prstGeom prst="rect">
            <a:avLst/>
          </a:prstGeom>
          <a:noFill/>
          <a:ln w="9525">
            <a:noFill/>
            <a:miter lim="800000"/>
            <a:headEnd/>
            <a:tailEnd/>
          </a:ln>
        </p:spPr>
      </p:pic>
      <p:pic>
        <p:nvPicPr>
          <p:cNvPr id="84997" name="Picture 4"/>
          <p:cNvPicPr>
            <a:picLocks noChangeAspect="1" noChangeArrowheads="1"/>
          </p:cNvPicPr>
          <p:nvPr/>
        </p:nvPicPr>
        <p:blipFill>
          <a:blip r:embed="rId5"/>
          <a:srcRect/>
          <a:stretch>
            <a:fillRect/>
          </a:stretch>
        </p:blipFill>
        <p:spPr bwMode="auto">
          <a:xfrm>
            <a:off x="1771650" y="3228975"/>
            <a:ext cx="7077075" cy="2562225"/>
          </a:xfrm>
          <a:prstGeom prst="rect">
            <a:avLst/>
          </a:prstGeom>
          <a:noFill/>
          <a:ln w="9525">
            <a:noFill/>
            <a:miter lim="800000"/>
            <a:headEnd/>
            <a:tailEnd/>
          </a:ln>
        </p:spPr>
      </p:pic>
      <p:pic>
        <p:nvPicPr>
          <p:cNvPr id="11266" name="Picture 2" descr="C:\Users\Jon Booker\AppData\Local\Microsoft\Windows\Temporary Internet Files\Content.IE5\TBMWJNDG\MP900400508[1].jpg"/>
          <p:cNvPicPr>
            <a:picLocks noChangeAspect="1" noChangeArrowheads="1"/>
          </p:cNvPicPr>
          <p:nvPr/>
        </p:nvPicPr>
        <p:blipFill>
          <a:blip r:embed="rId6"/>
          <a:srcRect/>
          <a:stretch>
            <a:fillRect/>
          </a:stretch>
        </p:blipFill>
        <p:spPr bwMode="auto">
          <a:xfrm>
            <a:off x="7010400" y="5119688"/>
            <a:ext cx="1212850" cy="96996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87042"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AD5770EE-4A97-45EE-BE2C-7CBD6BCE1225}" type="slidenum">
              <a:rPr lang="en-US" sz="1000"/>
              <a:pPr algn="r"/>
              <a:t>37</a:t>
            </a:fld>
            <a:endParaRPr lang="en-US" sz="1000"/>
          </a:p>
        </p:txBody>
      </p:sp>
      <p:pic>
        <p:nvPicPr>
          <p:cNvPr id="87043" name="Picture 2"/>
          <p:cNvPicPr>
            <a:picLocks noChangeAspect="1" noChangeArrowheads="1"/>
          </p:cNvPicPr>
          <p:nvPr/>
        </p:nvPicPr>
        <p:blipFill>
          <a:blip r:embed="rId3"/>
          <a:srcRect/>
          <a:stretch>
            <a:fillRect/>
          </a:stretch>
        </p:blipFill>
        <p:spPr bwMode="auto">
          <a:xfrm>
            <a:off x="609600" y="1524000"/>
            <a:ext cx="8310563" cy="4495800"/>
          </a:xfrm>
          <a:prstGeom prst="rect">
            <a:avLst/>
          </a:prstGeom>
          <a:noFill/>
          <a:ln w="9525">
            <a:noFill/>
            <a:miter lim="800000"/>
            <a:headEnd/>
            <a:tailEnd/>
          </a:ln>
        </p:spPr>
      </p:pic>
      <p:pic>
        <p:nvPicPr>
          <p:cNvPr id="12290" name="Picture 2" descr="C:\Users\Jon Booker\AppData\Local\Microsoft\Windows\Temporary Internet Files\Content.IE5\XDJVVKTJ\MP900386066[1].jpg"/>
          <p:cNvPicPr>
            <a:picLocks noChangeAspect="1" noChangeArrowheads="1"/>
          </p:cNvPicPr>
          <p:nvPr/>
        </p:nvPicPr>
        <p:blipFill>
          <a:blip r:embed="rId4"/>
          <a:srcRect/>
          <a:stretch>
            <a:fillRect/>
          </a:stretch>
        </p:blipFill>
        <p:spPr bwMode="auto">
          <a:xfrm>
            <a:off x="6715125" y="5389563"/>
            <a:ext cx="979488" cy="13716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89090"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D34A2757-046F-401D-B08E-27CD6FED0D35}" type="slidenum">
              <a:rPr lang="en-US" sz="1000"/>
              <a:pPr algn="r"/>
              <a:t>38</a:t>
            </a:fld>
            <a:endParaRPr lang="en-US" sz="1000"/>
          </a:p>
        </p:txBody>
      </p:sp>
      <p:pic>
        <p:nvPicPr>
          <p:cNvPr id="89091" name="Picture 2"/>
          <p:cNvPicPr>
            <a:picLocks noChangeAspect="1" noChangeArrowheads="1"/>
          </p:cNvPicPr>
          <p:nvPr/>
        </p:nvPicPr>
        <p:blipFill>
          <a:blip r:embed="rId3"/>
          <a:srcRect/>
          <a:stretch>
            <a:fillRect/>
          </a:stretch>
        </p:blipFill>
        <p:spPr bwMode="auto">
          <a:xfrm>
            <a:off x="76200" y="1447800"/>
            <a:ext cx="8858250" cy="3810000"/>
          </a:xfrm>
          <a:prstGeom prst="rect">
            <a:avLst/>
          </a:prstGeom>
          <a:noFill/>
          <a:ln w="9525">
            <a:noFill/>
            <a:miter lim="800000"/>
            <a:headEnd/>
            <a:tailEnd/>
          </a:ln>
        </p:spPr>
      </p:pic>
      <p:pic>
        <p:nvPicPr>
          <p:cNvPr id="13314" name="Picture 2" descr="C:\Users\Jon Booker\AppData\Local\Microsoft\Windows\Temporary Internet Files\Content.IE5\TBMWJNDG\MP900400831[1].jpg"/>
          <p:cNvPicPr>
            <a:picLocks noChangeAspect="1" noChangeArrowheads="1"/>
          </p:cNvPicPr>
          <p:nvPr/>
        </p:nvPicPr>
        <p:blipFill>
          <a:blip r:embed="rId4"/>
          <a:srcRect/>
          <a:stretch>
            <a:fillRect/>
          </a:stretch>
        </p:blipFill>
        <p:spPr bwMode="auto">
          <a:xfrm>
            <a:off x="5181600" y="5008563"/>
            <a:ext cx="2590800" cy="172561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1"/>
          <p:cNvSpPr>
            <a:spLocks noGrp="1"/>
          </p:cNvSpPr>
          <p:nvPr>
            <p:ph type="title"/>
          </p:nvPr>
        </p:nvSpPr>
        <p:spPr>
          <a:xfrm>
            <a:off x="457200" y="0"/>
            <a:ext cx="8382000" cy="1371600"/>
          </a:xfrm>
        </p:spPr>
        <p:txBody>
          <a:bodyPr/>
          <a:lstStyle/>
          <a:p>
            <a:pPr fontAlgn="auto">
              <a:spcAft>
                <a:spcPts val="0"/>
              </a:spcAft>
              <a:defRPr/>
            </a:pPr>
            <a:r>
              <a:rPr lang="en-US" dirty="0" smtClean="0"/>
              <a:t>Analyzing Chipotle’s Transactions</a:t>
            </a:r>
          </a:p>
        </p:txBody>
      </p:sp>
      <p:sp>
        <p:nvSpPr>
          <p:cNvPr id="91138"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9B4213F5-258E-4A4E-A122-488A9C4442E4}" type="slidenum">
              <a:rPr lang="en-US" sz="1000"/>
              <a:pPr algn="r"/>
              <a:t>39</a:t>
            </a:fld>
            <a:endParaRPr lang="en-US" sz="1000"/>
          </a:p>
        </p:txBody>
      </p:sp>
      <p:pic>
        <p:nvPicPr>
          <p:cNvPr id="91139" name="Picture 2"/>
          <p:cNvPicPr>
            <a:picLocks noChangeAspect="1" noChangeArrowheads="1"/>
          </p:cNvPicPr>
          <p:nvPr/>
        </p:nvPicPr>
        <p:blipFill>
          <a:blip r:embed="rId3"/>
          <a:srcRect/>
          <a:stretch>
            <a:fillRect/>
          </a:stretch>
        </p:blipFill>
        <p:spPr bwMode="auto">
          <a:xfrm>
            <a:off x="0" y="1524000"/>
            <a:ext cx="8801100" cy="3886200"/>
          </a:xfrm>
          <a:prstGeom prst="rect">
            <a:avLst/>
          </a:prstGeom>
          <a:noFill/>
          <a:ln w="9525">
            <a:noFill/>
            <a:miter lim="800000"/>
            <a:headEnd/>
            <a:tailEnd/>
          </a:ln>
        </p:spPr>
      </p:pic>
      <p:pic>
        <p:nvPicPr>
          <p:cNvPr id="14338" name="Picture 2" descr="C:\Users\Jon Booker\AppData\Local\Microsoft\Windows\Temporary Internet Files\Content.IE5\XDJVVKTJ\MP900442458[1].jpg"/>
          <p:cNvPicPr>
            <a:picLocks noChangeAspect="1" noChangeArrowheads="1"/>
          </p:cNvPicPr>
          <p:nvPr/>
        </p:nvPicPr>
        <p:blipFill>
          <a:blip r:embed="rId4"/>
          <a:srcRect/>
          <a:stretch>
            <a:fillRect/>
          </a:stretch>
        </p:blipFill>
        <p:spPr bwMode="auto">
          <a:xfrm>
            <a:off x="5886450" y="5011738"/>
            <a:ext cx="1911350" cy="16002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The Operating Cycle</a:t>
            </a:r>
          </a:p>
        </p:txBody>
      </p:sp>
      <p:sp>
        <p:nvSpPr>
          <p:cNvPr id="62468" name="Rectangle 4"/>
          <p:cNvSpPr>
            <a:spLocks noChangeArrowheads="1"/>
          </p:cNvSpPr>
          <p:nvPr/>
        </p:nvSpPr>
        <p:spPr bwMode="auto">
          <a:xfrm>
            <a:off x="1066800" y="1716088"/>
            <a:ext cx="6950075" cy="831850"/>
          </a:xfrm>
          <a:prstGeom prst="rect">
            <a:avLst/>
          </a:prstGeom>
          <a:solidFill>
            <a:srgbClr val="0000CC"/>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Time Period:</a:t>
            </a:r>
            <a:r>
              <a:rPr lang="en-US" sz="2400" dirty="0">
                <a:solidFill>
                  <a:schemeClr val="accent2"/>
                </a:solidFill>
                <a:effectLst>
                  <a:outerShdw blurRad="38100" dist="38100" dir="2700000" algn="tl">
                    <a:srgbClr val="000000"/>
                  </a:outerShdw>
                </a:effectLst>
                <a:latin typeface="+mn-lt"/>
                <a:cs typeface="Arial" pitchFamily="34" charset="0"/>
              </a:rPr>
              <a:t> </a:t>
            </a:r>
            <a:r>
              <a:rPr lang="en-US" sz="2400" dirty="0">
                <a:solidFill>
                  <a:srgbClr val="FFFF00"/>
                </a:solidFill>
                <a:effectLst>
                  <a:outerShdw blurRad="38100" dist="38100" dir="2700000" algn="tl">
                    <a:srgbClr val="000000"/>
                  </a:outerShdw>
                </a:effectLst>
                <a:latin typeface="+mn-lt"/>
                <a:cs typeface="Arial" pitchFamily="34" charset="0"/>
              </a:rPr>
              <a:t>The long life of a company can be reported over a series of shorter time periods</a:t>
            </a:r>
            <a:r>
              <a:rPr lang="en-US" sz="2400" dirty="0">
                <a:effectLst>
                  <a:outerShdw blurRad="38100" dist="38100" dir="2700000" algn="tl">
                    <a:srgbClr val="FFFFFF"/>
                  </a:outerShdw>
                </a:effectLst>
                <a:latin typeface="+mn-lt"/>
                <a:cs typeface="Arial" pitchFamily="34" charset="0"/>
              </a:rPr>
              <a:t>.</a:t>
            </a:r>
          </a:p>
        </p:txBody>
      </p:sp>
      <p:sp>
        <p:nvSpPr>
          <p:cNvPr id="62469" name="Text Box 5"/>
          <p:cNvSpPr txBox="1">
            <a:spLocks noChangeArrowheads="1"/>
          </p:cNvSpPr>
          <p:nvPr/>
        </p:nvSpPr>
        <p:spPr bwMode="auto">
          <a:xfrm>
            <a:off x="1143000" y="3055938"/>
            <a:ext cx="6799263" cy="835025"/>
          </a:xfrm>
          <a:prstGeom prst="rect">
            <a:avLst/>
          </a:prstGeom>
          <a:solidFill>
            <a:srgbClr val="0000CC"/>
          </a:solidFill>
          <a:ln w="12700">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Recognition Issues:</a:t>
            </a:r>
            <a:r>
              <a:rPr lang="en-US" sz="2400" dirty="0">
                <a:solidFill>
                  <a:schemeClr val="accent2"/>
                </a:solidFill>
                <a:effectLst>
                  <a:outerShdw blurRad="38100" dist="38100" dir="2700000" algn="tl">
                    <a:srgbClr val="000000"/>
                  </a:outerShdw>
                </a:effectLst>
                <a:latin typeface="+mn-lt"/>
                <a:cs typeface="Arial" pitchFamily="34" charset="0"/>
              </a:rPr>
              <a:t> </a:t>
            </a:r>
            <a:r>
              <a:rPr lang="en-US" sz="2400" dirty="0">
                <a:solidFill>
                  <a:srgbClr val="FFFF00"/>
                </a:solidFill>
                <a:effectLst>
                  <a:outerShdw blurRad="38100" dist="38100" dir="2700000" algn="tl">
                    <a:srgbClr val="000000"/>
                  </a:outerShdw>
                </a:effectLst>
                <a:latin typeface="+mn-lt"/>
                <a:cs typeface="Arial" pitchFamily="34" charset="0"/>
              </a:rPr>
              <a:t>When should the effects of operating activities be recognized (recorded)?</a:t>
            </a:r>
          </a:p>
        </p:txBody>
      </p:sp>
      <p:sp>
        <p:nvSpPr>
          <p:cNvPr id="62470" name="Text Box 6"/>
          <p:cNvSpPr txBox="1">
            <a:spLocks noChangeArrowheads="1"/>
          </p:cNvSpPr>
          <p:nvPr/>
        </p:nvSpPr>
        <p:spPr bwMode="auto">
          <a:xfrm>
            <a:off x="1143000" y="4398963"/>
            <a:ext cx="6799263" cy="835025"/>
          </a:xfrm>
          <a:prstGeom prst="rect">
            <a:avLst/>
          </a:prstGeom>
          <a:solidFill>
            <a:srgbClr val="0000CC"/>
          </a:solidFill>
          <a:ln w="12700">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Measurement Issues:</a:t>
            </a:r>
            <a:r>
              <a:rPr lang="en-US" sz="2400" dirty="0">
                <a:solidFill>
                  <a:schemeClr val="accent2"/>
                </a:solidFill>
                <a:effectLst>
                  <a:outerShdw blurRad="38100" dist="38100" dir="2700000" algn="tl">
                    <a:srgbClr val="000000"/>
                  </a:outerShdw>
                </a:effectLst>
                <a:latin typeface="+mn-lt"/>
                <a:cs typeface="Arial" pitchFamily="34" charset="0"/>
              </a:rPr>
              <a:t> </a:t>
            </a:r>
            <a:r>
              <a:rPr lang="en-US" sz="2400" dirty="0">
                <a:solidFill>
                  <a:srgbClr val="FFFF00"/>
                </a:solidFill>
                <a:effectLst>
                  <a:outerShdw blurRad="38100" dist="38100" dir="2700000" algn="tl">
                    <a:srgbClr val="000000"/>
                  </a:outerShdw>
                </a:effectLst>
                <a:latin typeface="+mn-lt"/>
                <a:cs typeface="Arial" pitchFamily="34" charset="0"/>
              </a:rPr>
              <a:t>What amounts should be recognized?</a:t>
            </a:r>
          </a:p>
        </p:txBody>
      </p:sp>
      <p:pic>
        <p:nvPicPr>
          <p:cNvPr id="32771" name="Picture 3" descr="C:\Documents and Settings\Jon A. Booker\Local Settings\Temporary Internet Files\Content.IE5\72YY4HZK\MCj03839720000[1].wmf"/>
          <p:cNvPicPr>
            <a:picLocks noChangeAspect="1" noChangeArrowheads="1"/>
          </p:cNvPicPr>
          <p:nvPr/>
        </p:nvPicPr>
        <p:blipFill>
          <a:blip r:embed="rId3"/>
          <a:srcRect/>
          <a:stretch>
            <a:fillRect/>
          </a:stretch>
        </p:blipFill>
        <p:spPr bwMode="auto">
          <a:xfrm>
            <a:off x="3810000" y="5526088"/>
            <a:ext cx="1162050" cy="950912"/>
          </a:xfrm>
          <a:prstGeom prst="rect">
            <a:avLst/>
          </a:prstGeom>
          <a:ln>
            <a:noFill/>
          </a:ln>
          <a:effectLst>
            <a:outerShdw blurRad="292100" dist="139700" dir="2700000" algn="tl" rotWithShape="0">
              <a:srgbClr val="333333">
                <a:alpha val="65000"/>
              </a:srgbClr>
            </a:outerShdw>
          </a:effectLst>
        </p:spPr>
      </p:pic>
      <p:sp>
        <p:nvSpPr>
          <p:cNvPr id="17414" name="TextBox 6"/>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AC0C7C6E-0C6F-469F-96AC-87F8B763B6C9}" type="slidenum">
              <a:rPr lang="en-US" sz="1000"/>
              <a:pPr algn="r"/>
              <a:t>4</a:t>
            </a:fld>
            <a:endParaRPr lang="en-US" sz="1000"/>
          </a:p>
        </p:txBody>
      </p:sp>
    </p:spTree>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3"/>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D7862096-FA10-4536-AB4A-8D1625B6A489}" type="slidenum">
              <a:rPr lang="en-US" sz="1000"/>
              <a:pPr algn="r"/>
              <a:t>40</a:t>
            </a:fld>
            <a:endParaRPr lang="en-US" sz="1000"/>
          </a:p>
        </p:txBody>
      </p:sp>
      <p:pic>
        <p:nvPicPr>
          <p:cNvPr id="93186" name="Picture 2"/>
          <p:cNvPicPr>
            <a:picLocks noChangeAspect="1" noChangeArrowheads="1"/>
          </p:cNvPicPr>
          <p:nvPr/>
        </p:nvPicPr>
        <p:blipFill>
          <a:blip r:embed="rId3"/>
          <a:srcRect/>
          <a:stretch>
            <a:fillRect/>
          </a:stretch>
        </p:blipFill>
        <p:spPr bwMode="auto">
          <a:xfrm>
            <a:off x="400050" y="1235075"/>
            <a:ext cx="8210550" cy="5629275"/>
          </a:xfrm>
          <a:prstGeom prst="rect">
            <a:avLst/>
          </a:prstGeom>
          <a:noFill/>
          <a:ln w="9525">
            <a:noFill/>
            <a:miter lim="800000"/>
            <a:headEnd/>
            <a:tailEnd/>
          </a:ln>
        </p:spPr>
      </p:pic>
      <p:sp>
        <p:nvSpPr>
          <p:cNvPr id="5" name="Title 4"/>
          <p:cNvSpPr>
            <a:spLocks noGrp="1"/>
          </p:cNvSpPr>
          <p:nvPr>
            <p:ph type="title"/>
          </p:nvPr>
        </p:nvSpPr>
        <p:spPr>
          <a:xfrm>
            <a:off x="457200" y="0"/>
            <a:ext cx="8382000" cy="1371600"/>
          </a:xfrm>
        </p:spPr>
        <p:txBody>
          <a:bodyPr/>
          <a:lstStyle/>
          <a:p>
            <a:pPr fontAlgn="auto">
              <a:spcAft>
                <a:spcPts val="0"/>
              </a:spcAft>
              <a:defRPr/>
            </a:pPr>
            <a:r>
              <a:rPr lang="en-US" dirty="0" smtClean="0"/>
              <a:t>Chipotle’s Balance Sheet Accounts</a:t>
            </a:r>
            <a:endParaRPr lang="en-US"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1E06EA50-04F9-4BEF-853A-0F13AC7C65E3}" type="slidenum">
              <a:rPr lang="en-US" sz="1000"/>
              <a:pPr algn="r"/>
              <a:t>41</a:t>
            </a:fld>
            <a:endParaRPr lang="en-US" sz="1000"/>
          </a:p>
        </p:txBody>
      </p:sp>
      <p:pic>
        <p:nvPicPr>
          <p:cNvPr id="95234" name="Picture 2"/>
          <p:cNvPicPr>
            <a:picLocks noChangeAspect="1" noChangeArrowheads="1"/>
          </p:cNvPicPr>
          <p:nvPr/>
        </p:nvPicPr>
        <p:blipFill>
          <a:blip r:embed="rId3"/>
          <a:srcRect/>
          <a:stretch>
            <a:fillRect/>
          </a:stretch>
        </p:blipFill>
        <p:spPr bwMode="auto">
          <a:xfrm>
            <a:off x="152400" y="1606550"/>
            <a:ext cx="8715375" cy="3879850"/>
          </a:xfrm>
          <a:prstGeom prst="rect">
            <a:avLst/>
          </a:prstGeom>
          <a:noFill/>
          <a:ln w="9525">
            <a:noFill/>
            <a:miter lim="800000"/>
            <a:headEnd/>
            <a:tailEnd/>
          </a:ln>
        </p:spPr>
      </p:pic>
      <p:sp>
        <p:nvSpPr>
          <p:cNvPr id="5" name="Title 4"/>
          <p:cNvSpPr>
            <a:spLocks noGrp="1"/>
          </p:cNvSpPr>
          <p:nvPr>
            <p:ph type="title"/>
          </p:nvPr>
        </p:nvSpPr>
        <p:spPr>
          <a:xfrm>
            <a:off x="457200" y="0"/>
            <a:ext cx="8382000" cy="1371600"/>
          </a:xfrm>
        </p:spPr>
        <p:txBody>
          <a:bodyPr/>
          <a:lstStyle/>
          <a:p>
            <a:pPr fontAlgn="auto">
              <a:spcAft>
                <a:spcPts val="0"/>
              </a:spcAft>
              <a:defRPr/>
            </a:pPr>
            <a:r>
              <a:rPr lang="en-US" dirty="0" smtClean="0"/>
              <a:t>Chipotle’s income Statement Accounts</a:t>
            </a:r>
            <a:endParaRPr lang="en-US"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fontAlgn="auto">
              <a:spcAft>
                <a:spcPts val="0"/>
              </a:spcAft>
              <a:defRPr/>
            </a:pPr>
            <a:r>
              <a:rPr lang="en-US" dirty="0" smtClean="0"/>
              <a:t>How are Financial Statements Prepared and Analyzed?</a:t>
            </a:r>
          </a:p>
        </p:txBody>
      </p:sp>
      <p:sp>
        <p:nvSpPr>
          <p:cNvPr id="96261" name="Text Box 5"/>
          <p:cNvSpPr txBox="1">
            <a:spLocks noChangeArrowheads="1"/>
          </p:cNvSpPr>
          <p:nvPr/>
        </p:nvSpPr>
        <p:spPr bwMode="auto">
          <a:xfrm>
            <a:off x="631825" y="1447800"/>
            <a:ext cx="1536700" cy="7620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Income</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Statement</a:t>
            </a:r>
          </a:p>
        </p:txBody>
      </p:sp>
      <p:sp>
        <p:nvSpPr>
          <p:cNvPr id="97283" name="Text Box 9"/>
          <p:cNvSpPr txBox="1">
            <a:spLocks noChangeArrowheads="1"/>
          </p:cNvSpPr>
          <p:nvPr/>
        </p:nvSpPr>
        <p:spPr bwMode="auto">
          <a:xfrm>
            <a:off x="2651125" y="1630363"/>
            <a:ext cx="4730750" cy="427037"/>
          </a:xfrm>
          <a:prstGeom prst="rect">
            <a:avLst/>
          </a:prstGeom>
          <a:noFill/>
          <a:ln w="9525">
            <a:noFill/>
            <a:miter lim="800000"/>
            <a:headEnd/>
            <a:tailEnd/>
          </a:ln>
        </p:spPr>
        <p:txBody>
          <a:bodyPr wrap="none">
            <a:spAutoFit/>
          </a:bodyPr>
          <a:lstStyle/>
          <a:p>
            <a:r>
              <a:rPr lang="en-US" sz="2200">
                <a:cs typeface="Arial" charset="0"/>
              </a:rPr>
              <a:t>Revenues – Expenses = Net Income</a:t>
            </a:r>
          </a:p>
        </p:txBody>
      </p:sp>
      <p:sp>
        <p:nvSpPr>
          <p:cNvPr id="96272" name="AutoShape 16"/>
          <p:cNvSpPr>
            <a:spLocks/>
          </p:cNvSpPr>
          <p:nvPr/>
        </p:nvSpPr>
        <p:spPr bwMode="auto">
          <a:xfrm>
            <a:off x="2476500" y="1524000"/>
            <a:ext cx="228600" cy="609600"/>
          </a:xfrm>
          <a:prstGeom prst="leftBrace">
            <a:avLst>
              <a:gd name="adj1" fmla="val 22222"/>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nvGrpSpPr>
          <p:cNvPr id="97285" name="Group 21"/>
          <p:cNvGrpSpPr>
            <a:grpSpLocks/>
          </p:cNvGrpSpPr>
          <p:nvPr/>
        </p:nvGrpSpPr>
        <p:grpSpPr bwMode="auto">
          <a:xfrm>
            <a:off x="528638" y="2454275"/>
            <a:ext cx="7488237" cy="1431925"/>
            <a:chOff x="333" y="1402"/>
            <a:chExt cx="4717" cy="902"/>
          </a:xfrm>
        </p:grpSpPr>
        <p:sp>
          <p:nvSpPr>
            <p:cNvPr id="96262" name="Text Box 6"/>
            <p:cNvSpPr txBox="1">
              <a:spLocks noChangeArrowheads="1"/>
            </p:cNvSpPr>
            <p:nvPr/>
          </p:nvSpPr>
          <p:spPr bwMode="auto">
            <a:xfrm>
              <a:off x="333" y="1507"/>
              <a:ext cx="1294" cy="69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Statement of</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Stockholders’</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Equity</a:t>
              </a:r>
            </a:p>
          </p:txBody>
        </p:sp>
        <p:sp>
          <p:nvSpPr>
            <p:cNvPr id="97300" name="Text Box 10"/>
            <p:cNvSpPr txBox="1">
              <a:spLocks noChangeArrowheads="1"/>
            </p:cNvSpPr>
            <p:nvPr/>
          </p:nvSpPr>
          <p:spPr bwMode="auto">
            <a:xfrm>
              <a:off x="1680" y="1402"/>
              <a:ext cx="3370" cy="902"/>
            </a:xfrm>
            <a:prstGeom prst="rect">
              <a:avLst/>
            </a:prstGeom>
            <a:noFill/>
            <a:ln w="9525">
              <a:noFill/>
              <a:miter lim="800000"/>
              <a:headEnd/>
              <a:tailEnd/>
            </a:ln>
          </p:spPr>
          <p:txBody>
            <a:bodyPr>
              <a:spAutoFit/>
            </a:bodyPr>
            <a:lstStyle/>
            <a:p>
              <a:r>
                <a:rPr lang="en-US" sz="2200">
                  <a:cs typeface="Arial" charset="0"/>
                </a:rPr>
                <a:t>   Beginning Retained Earnings</a:t>
              </a:r>
              <a:br>
                <a:rPr lang="en-US" sz="2200">
                  <a:cs typeface="Arial" charset="0"/>
                </a:rPr>
              </a:br>
              <a:r>
                <a:rPr lang="en-US" sz="2200">
                  <a:cs typeface="Arial" charset="0"/>
                </a:rPr>
                <a:t>+ Net Income</a:t>
              </a:r>
              <a:br>
                <a:rPr lang="en-US" sz="2200">
                  <a:cs typeface="Arial" charset="0"/>
                </a:rPr>
              </a:br>
              <a:r>
                <a:rPr lang="en-US" sz="2200">
                  <a:cs typeface="Arial" charset="0"/>
                </a:rPr>
                <a:t>-  Dividends Declared</a:t>
              </a:r>
              <a:br>
                <a:rPr lang="en-US" sz="2200">
                  <a:cs typeface="Arial" charset="0"/>
                </a:rPr>
              </a:br>
              <a:r>
                <a:rPr lang="en-US" sz="2200">
                  <a:cs typeface="Arial" charset="0"/>
                </a:rPr>
                <a:t>   Ending Retained Earnings</a:t>
              </a:r>
            </a:p>
          </p:txBody>
        </p:sp>
        <p:sp>
          <p:nvSpPr>
            <p:cNvPr id="96273" name="AutoShape 17"/>
            <p:cNvSpPr>
              <a:spLocks/>
            </p:cNvSpPr>
            <p:nvPr/>
          </p:nvSpPr>
          <p:spPr bwMode="auto">
            <a:xfrm>
              <a:off x="1536" y="1440"/>
              <a:ext cx="192" cy="864"/>
            </a:xfrm>
            <a:prstGeom prst="leftBrace">
              <a:avLst>
                <a:gd name="adj1" fmla="val 37500"/>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grpSp>
        <p:nvGrpSpPr>
          <p:cNvPr id="97286" name="Group 22"/>
          <p:cNvGrpSpPr>
            <a:grpSpLocks/>
          </p:cNvGrpSpPr>
          <p:nvPr/>
        </p:nvGrpSpPr>
        <p:grpSpPr bwMode="auto">
          <a:xfrm>
            <a:off x="638175" y="4200525"/>
            <a:ext cx="7583488" cy="1274763"/>
            <a:chOff x="402" y="2502"/>
            <a:chExt cx="4777" cy="803"/>
          </a:xfrm>
        </p:grpSpPr>
        <p:sp>
          <p:nvSpPr>
            <p:cNvPr id="96263" name="Text Box 7"/>
            <p:cNvSpPr txBox="1">
              <a:spLocks noChangeArrowheads="1"/>
            </p:cNvSpPr>
            <p:nvPr/>
          </p:nvSpPr>
          <p:spPr bwMode="auto">
            <a:xfrm>
              <a:off x="402" y="2502"/>
              <a:ext cx="792" cy="48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Balance</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Sheet</a:t>
              </a:r>
            </a:p>
          </p:txBody>
        </p:sp>
        <p:sp>
          <p:nvSpPr>
            <p:cNvPr id="97295" name="Text Box 11"/>
            <p:cNvSpPr txBox="1">
              <a:spLocks noChangeArrowheads="1"/>
            </p:cNvSpPr>
            <p:nvPr/>
          </p:nvSpPr>
          <p:spPr bwMode="auto">
            <a:xfrm>
              <a:off x="1814" y="2502"/>
              <a:ext cx="3365" cy="269"/>
            </a:xfrm>
            <a:prstGeom prst="rect">
              <a:avLst/>
            </a:prstGeom>
            <a:noFill/>
            <a:ln w="9525">
              <a:noFill/>
              <a:miter lim="800000"/>
              <a:headEnd/>
              <a:tailEnd/>
            </a:ln>
          </p:spPr>
          <p:txBody>
            <a:bodyPr wrap="none">
              <a:spAutoFit/>
            </a:bodyPr>
            <a:lstStyle/>
            <a:p>
              <a:r>
                <a:rPr lang="en-US" sz="2200">
                  <a:cs typeface="Arial" charset="0"/>
                </a:rPr>
                <a:t>Assets = Liabilities + Stockholders’ Equity</a:t>
              </a:r>
            </a:p>
          </p:txBody>
        </p:sp>
        <p:sp>
          <p:nvSpPr>
            <p:cNvPr id="97296" name="Text Box 12"/>
            <p:cNvSpPr txBox="1">
              <a:spLocks noChangeArrowheads="1"/>
            </p:cNvSpPr>
            <p:nvPr/>
          </p:nvSpPr>
          <p:spPr bwMode="auto">
            <a:xfrm>
              <a:off x="3546" y="2825"/>
              <a:ext cx="1624" cy="480"/>
            </a:xfrm>
            <a:prstGeom prst="rect">
              <a:avLst/>
            </a:prstGeom>
            <a:noFill/>
            <a:ln w="9525">
              <a:noFill/>
              <a:miter lim="800000"/>
              <a:headEnd/>
              <a:tailEnd/>
            </a:ln>
          </p:spPr>
          <p:txBody>
            <a:bodyPr wrap="none">
              <a:spAutoFit/>
            </a:bodyPr>
            <a:lstStyle/>
            <a:p>
              <a:pPr algn="ctr"/>
              <a:r>
                <a:rPr lang="en-US" sz="2200">
                  <a:cs typeface="Arial" charset="0"/>
                </a:rPr>
                <a:t>Contributed Capital</a:t>
              </a:r>
              <a:br>
                <a:rPr lang="en-US" sz="2200">
                  <a:cs typeface="Arial" charset="0"/>
                </a:rPr>
              </a:br>
              <a:r>
                <a:rPr lang="en-US" sz="2200">
                  <a:cs typeface="Arial" charset="0"/>
                </a:rPr>
                <a:t>Retained Earnings</a:t>
              </a:r>
            </a:p>
          </p:txBody>
        </p:sp>
        <p:sp>
          <p:nvSpPr>
            <p:cNvPr id="96274" name="AutoShape 18"/>
            <p:cNvSpPr>
              <a:spLocks/>
            </p:cNvSpPr>
            <p:nvPr/>
          </p:nvSpPr>
          <p:spPr bwMode="auto">
            <a:xfrm rot="-16200000">
              <a:off x="4248" y="2033"/>
              <a:ext cx="192" cy="1584"/>
            </a:xfrm>
            <a:prstGeom prst="leftBrace">
              <a:avLst>
                <a:gd name="adj1" fmla="val 68750"/>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96275" name="AutoShape 19"/>
            <p:cNvSpPr>
              <a:spLocks/>
            </p:cNvSpPr>
            <p:nvPr/>
          </p:nvSpPr>
          <p:spPr bwMode="auto">
            <a:xfrm>
              <a:off x="1560" y="2560"/>
              <a:ext cx="144" cy="384"/>
            </a:xfrm>
            <a:prstGeom prst="leftBrace">
              <a:avLst>
                <a:gd name="adj1" fmla="val 22222"/>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grpSp>
        <p:nvGrpSpPr>
          <p:cNvPr id="97287" name="Group 23"/>
          <p:cNvGrpSpPr>
            <a:grpSpLocks/>
          </p:cNvGrpSpPr>
          <p:nvPr/>
        </p:nvGrpSpPr>
        <p:grpSpPr bwMode="auto">
          <a:xfrm>
            <a:off x="431800" y="5532438"/>
            <a:ext cx="8181975" cy="1096962"/>
            <a:chOff x="272" y="3341"/>
            <a:chExt cx="5154" cy="691"/>
          </a:xfrm>
        </p:grpSpPr>
        <p:sp>
          <p:nvSpPr>
            <p:cNvPr id="96264" name="Text Box 8"/>
            <p:cNvSpPr txBox="1">
              <a:spLocks noChangeArrowheads="1"/>
            </p:cNvSpPr>
            <p:nvPr/>
          </p:nvSpPr>
          <p:spPr bwMode="auto">
            <a:xfrm>
              <a:off x="272" y="3408"/>
              <a:ext cx="1312" cy="48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Statement</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of Cash Flows</a:t>
              </a:r>
            </a:p>
          </p:txBody>
        </p:sp>
        <p:sp>
          <p:nvSpPr>
            <p:cNvPr id="97290" name="Text Box 13"/>
            <p:cNvSpPr txBox="1">
              <a:spLocks noChangeArrowheads="1"/>
            </p:cNvSpPr>
            <p:nvPr/>
          </p:nvSpPr>
          <p:spPr bwMode="auto">
            <a:xfrm>
              <a:off x="1763" y="3341"/>
              <a:ext cx="733" cy="691"/>
            </a:xfrm>
            <a:prstGeom prst="rect">
              <a:avLst/>
            </a:prstGeom>
            <a:noFill/>
            <a:ln w="9525">
              <a:noFill/>
              <a:miter lim="800000"/>
              <a:headEnd/>
              <a:tailEnd/>
            </a:ln>
          </p:spPr>
          <p:txBody>
            <a:bodyPr wrap="none">
              <a:spAutoFit/>
            </a:bodyPr>
            <a:lstStyle/>
            <a:p>
              <a:pPr algn="ctr"/>
              <a:r>
                <a:rPr lang="en-US" sz="2200">
                  <a:cs typeface="Arial" charset="0"/>
                </a:rPr>
                <a:t>Change</a:t>
              </a:r>
              <a:br>
                <a:rPr lang="en-US" sz="2200">
                  <a:cs typeface="Arial" charset="0"/>
                </a:rPr>
              </a:br>
              <a:r>
                <a:rPr lang="en-US" sz="2200">
                  <a:cs typeface="Arial" charset="0"/>
                </a:rPr>
                <a:t>in</a:t>
              </a:r>
              <a:br>
                <a:rPr lang="en-US" sz="2200">
                  <a:cs typeface="Arial" charset="0"/>
                </a:rPr>
              </a:br>
              <a:r>
                <a:rPr lang="en-US" sz="2200">
                  <a:cs typeface="Arial" charset="0"/>
                </a:rPr>
                <a:t>Cash</a:t>
              </a:r>
            </a:p>
          </p:txBody>
        </p:sp>
        <p:sp>
          <p:nvSpPr>
            <p:cNvPr id="97291" name="Text Box 14"/>
            <p:cNvSpPr txBox="1">
              <a:spLocks noChangeArrowheads="1"/>
            </p:cNvSpPr>
            <p:nvPr/>
          </p:nvSpPr>
          <p:spPr bwMode="auto">
            <a:xfrm>
              <a:off x="2544" y="3341"/>
              <a:ext cx="219" cy="269"/>
            </a:xfrm>
            <a:prstGeom prst="rect">
              <a:avLst/>
            </a:prstGeom>
            <a:noFill/>
            <a:ln w="9525">
              <a:noFill/>
              <a:miter lim="800000"/>
              <a:headEnd/>
              <a:tailEnd/>
            </a:ln>
          </p:spPr>
          <p:txBody>
            <a:bodyPr wrap="none">
              <a:spAutoFit/>
            </a:bodyPr>
            <a:lstStyle/>
            <a:p>
              <a:r>
                <a:rPr lang="en-US" sz="2200">
                  <a:cs typeface="Arial" charset="0"/>
                </a:rPr>
                <a:t>=</a:t>
              </a:r>
            </a:p>
          </p:txBody>
        </p:sp>
        <p:sp>
          <p:nvSpPr>
            <p:cNvPr id="97292" name="Text Box 15"/>
            <p:cNvSpPr txBox="1">
              <a:spLocks noChangeArrowheads="1"/>
            </p:cNvSpPr>
            <p:nvPr/>
          </p:nvSpPr>
          <p:spPr bwMode="auto">
            <a:xfrm>
              <a:off x="2784" y="3341"/>
              <a:ext cx="2642" cy="691"/>
            </a:xfrm>
            <a:prstGeom prst="rect">
              <a:avLst/>
            </a:prstGeom>
            <a:noFill/>
            <a:ln w="9525">
              <a:noFill/>
              <a:miter lim="800000"/>
              <a:headEnd/>
              <a:tailEnd/>
            </a:ln>
          </p:spPr>
          <p:txBody>
            <a:bodyPr wrap="none">
              <a:spAutoFit/>
            </a:bodyPr>
            <a:lstStyle/>
            <a:p>
              <a:r>
                <a:rPr lang="en-US" sz="2200">
                  <a:cs typeface="Arial" charset="0"/>
                </a:rPr>
                <a:t>   Cash from Operating Activities</a:t>
              </a:r>
              <a:br>
                <a:rPr lang="en-US" sz="2200">
                  <a:cs typeface="Arial" charset="0"/>
                </a:rPr>
              </a:br>
              <a:r>
                <a:rPr lang="en-US" sz="2200">
                  <a:cs typeface="Arial" charset="0"/>
                </a:rPr>
                <a:t>+ Cash from Investing Activities</a:t>
              </a:r>
              <a:br>
                <a:rPr lang="en-US" sz="2200">
                  <a:cs typeface="Arial" charset="0"/>
                </a:rPr>
              </a:br>
              <a:r>
                <a:rPr lang="en-US" sz="2200">
                  <a:cs typeface="Arial" charset="0"/>
                </a:rPr>
                <a:t>+ Cash from Financing Activities</a:t>
              </a:r>
            </a:p>
          </p:txBody>
        </p:sp>
        <p:sp>
          <p:nvSpPr>
            <p:cNvPr id="96276" name="AutoShape 20"/>
            <p:cNvSpPr>
              <a:spLocks/>
            </p:cNvSpPr>
            <p:nvPr/>
          </p:nvSpPr>
          <p:spPr bwMode="auto">
            <a:xfrm>
              <a:off x="1536" y="3360"/>
              <a:ext cx="192" cy="624"/>
            </a:xfrm>
            <a:prstGeom prst="leftBrace">
              <a:avLst>
                <a:gd name="adj1" fmla="val 27083"/>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sp>
        <p:nvSpPr>
          <p:cNvPr id="97288" name="TextBox 2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0DA9D207-4E8E-4B2C-8741-B85D8E3320A5}" type="slidenum">
              <a:rPr lang="en-US" sz="1000"/>
              <a:pPr algn="r"/>
              <a:t>42</a:t>
            </a:fld>
            <a:endParaRPr lang="en-US" sz="1000"/>
          </a:p>
        </p:txBody>
      </p:sp>
    </p:spTree>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flipH="1">
            <a:off x="4495800" y="2057400"/>
            <a:ext cx="2400300" cy="91440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25763" y="4214813"/>
            <a:ext cx="914400" cy="457200"/>
          </a:xfrm>
          <a:prstGeom prst="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3886200" y="3481388"/>
            <a:ext cx="2362200" cy="457200"/>
          </a:xfrm>
          <a:prstGeom prst="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5791200" y="1600200"/>
            <a:ext cx="1600200" cy="457200"/>
          </a:xfrm>
          <a:prstGeom prst="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037" name="Rectangle 2"/>
          <p:cNvSpPr>
            <a:spLocks noGrp="1" noChangeArrowheads="1"/>
          </p:cNvSpPr>
          <p:nvPr>
            <p:ph type="title"/>
          </p:nvPr>
        </p:nvSpPr>
        <p:spPr/>
        <p:txBody>
          <a:bodyPr/>
          <a:lstStyle/>
          <a:p>
            <a:pPr fontAlgn="auto">
              <a:spcAft>
                <a:spcPts val="0"/>
              </a:spcAft>
              <a:defRPr/>
            </a:pPr>
            <a:r>
              <a:rPr lang="en-US" dirty="0" smtClean="0"/>
              <a:t>How are Financial Statements Prepared and Analyzed?</a:t>
            </a:r>
          </a:p>
        </p:txBody>
      </p:sp>
      <p:sp>
        <p:nvSpPr>
          <p:cNvPr id="96261" name="Text Box 5"/>
          <p:cNvSpPr txBox="1">
            <a:spLocks noChangeArrowheads="1"/>
          </p:cNvSpPr>
          <p:nvPr/>
        </p:nvSpPr>
        <p:spPr bwMode="auto">
          <a:xfrm>
            <a:off x="631825" y="1447800"/>
            <a:ext cx="1536700" cy="7620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Income</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Statement</a:t>
            </a:r>
          </a:p>
        </p:txBody>
      </p:sp>
      <p:sp>
        <p:nvSpPr>
          <p:cNvPr id="99335" name="Text Box 9"/>
          <p:cNvSpPr txBox="1">
            <a:spLocks noChangeArrowheads="1"/>
          </p:cNvSpPr>
          <p:nvPr/>
        </p:nvSpPr>
        <p:spPr bwMode="auto">
          <a:xfrm>
            <a:off x="2651125" y="1630363"/>
            <a:ext cx="4730750" cy="427037"/>
          </a:xfrm>
          <a:prstGeom prst="rect">
            <a:avLst/>
          </a:prstGeom>
          <a:noFill/>
          <a:ln w="9525">
            <a:noFill/>
            <a:miter lim="800000"/>
            <a:headEnd/>
            <a:tailEnd/>
          </a:ln>
        </p:spPr>
        <p:txBody>
          <a:bodyPr wrap="none">
            <a:spAutoFit/>
          </a:bodyPr>
          <a:lstStyle/>
          <a:p>
            <a:r>
              <a:rPr lang="en-US" sz="2200">
                <a:cs typeface="Arial" charset="0"/>
              </a:rPr>
              <a:t>Revenues – Expenses = Net Income</a:t>
            </a:r>
          </a:p>
        </p:txBody>
      </p:sp>
      <p:sp>
        <p:nvSpPr>
          <p:cNvPr id="96272" name="AutoShape 16"/>
          <p:cNvSpPr>
            <a:spLocks/>
          </p:cNvSpPr>
          <p:nvPr/>
        </p:nvSpPr>
        <p:spPr bwMode="auto">
          <a:xfrm>
            <a:off x="2476500" y="1524000"/>
            <a:ext cx="228600" cy="609600"/>
          </a:xfrm>
          <a:prstGeom prst="leftBrace">
            <a:avLst>
              <a:gd name="adj1" fmla="val 22222"/>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nvGrpSpPr>
          <p:cNvPr id="99337" name="Group 21"/>
          <p:cNvGrpSpPr>
            <a:grpSpLocks/>
          </p:cNvGrpSpPr>
          <p:nvPr/>
        </p:nvGrpSpPr>
        <p:grpSpPr bwMode="auto">
          <a:xfrm>
            <a:off x="534988" y="2454275"/>
            <a:ext cx="7481887" cy="1431925"/>
            <a:chOff x="337" y="1402"/>
            <a:chExt cx="4713" cy="902"/>
          </a:xfrm>
        </p:grpSpPr>
        <p:sp>
          <p:nvSpPr>
            <p:cNvPr id="96262" name="Text Box 6"/>
            <p:cNvSpPr txBox="1">
              <a:spLocks noChangeArrowheads="1"/>
            </p:cNvSpPr>
            <p:nvPr/>
          </p:nvSpPr>
          <p:spPr bwMode="auto">
            <a:xfrm>
              <a:off x="337" y="1507"/>
              <a:ext cx="1287" cy="69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Statement of</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Stockholders’</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Equity</a:t>
              </a:r>
            </a:p>
          </p:txBody>
        </p:sp>
        <p:sp>
          <p:nvSpPr>
            <p:cNvPr id="99355" name="Text Box 10"/>
            <p:cNvSpPr txBox="1">
              <a:spLocks noChangeArrowheads="1"/>
            </p:cNvSpPr>
            <p:nvPr/>
          </p:nvSpPr>
          <p:spPr bwMode="auto">
            <a:xfrm>
              <a:off x="1680" y="1402"/>
              <a:ext cx="3370" cy="902"/>
            </a:xfrm>
            <a:prstGeom prst="rect">
              <a:avLst/>
            </a:prstGeom>
            <a:noFill/>
            <a:ln w="9525">
              <a:noFill/>
              <a:miter lim="800000"/>
              <a:headEnd/>
              <a:tailEnd/>
            </a:ln>
          </p:spPr>
          <p:txBody>
            <a:bodyPr>
              <a:spAutoFit/>
            </a:bodyPr>
            <a:lstStyle/>
            <a:p>
              <a:r>
                <a:rPr lang="en-US" sz="2200">
                  <a:cs typeface="Arial" charset="0"/>
                </a:rPr>
                <a:t>   Beginning Retained Earnings</a:t>
              </a:r>
              <a:br>
                <a:rPr lang="en-US" sz="2200">
                  <a:cs typeface="Arial" charset="0"/>
                </a:rPr>
              </a:br>
              <a:r>
                <a:rPr lang="en-US" sz="2200">
                  <a:cs typeface="Arial" charset="0"/>
                </a:rPr>
                <a:t>+ Net Income</a:t>
              </a:r>
              <a:br>
                <a:rPr lang="en-US" sz="2200">
                  <a:cs typeface="Arial" charset="0"/>
                </a:rPr>
              </a:br>
              <a:r>
                <a:rPr lang="en-US" sz="2200">
                  <a:cs typeface="Arial" charset="0"/>
                </a:rPr>
                <a:t>-  Dividends Declared</a:t>
              </a:r>
              <a:br>
                <a:rPr lang="en-US" sz="2200">
                  <a:cs typeface="Arial" charset="0"/>
                </a:rPr>
              </a:br>
              <a:r>
                <a:rPr lang="en-US" sz="2200">
                  <a:cs typeface="Arial" charset="0"/>
                </a:rPr>
                <a:t>   Ending Retained Earnings</a:t>
              </a:r>
            </a:p>
          </p:txBody>
        </p:sp>
        <p:sp>
          <p:nvSpPr>
            <p:cNvPr id="96273" name="AutoShape 17"/>
            <p:cNvSpPr>
              <a:spLocks/>
            </p:cNvSpPr>
            <p:nvPr/>
          </p:nvSpPr>
          <p:spPr bwMode="auto">
            <a:xfrm>
              <a:off x="1536" y="1440"/>
              <a:ext cx="192" cy="864"/>
            </a:xfrm>
            <a:prstGeom prst="leftBrace">
              <a:avLst>
                <a:gd name="adj1" fmla="val 37500"/>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grpSp>
        <p:nvGrpSpPr>
          <p:cNvPr id="99338" name="Group 22"/>
          <p:cNvGrpSpPr>
            <a:grpSpLocks/>
          </p:cNvGrpSpPr>
          <p:nvPr/>
        </p:nvGrpSpPr>
        <p:grpSpPr bwMode="auto">
          <a:xfrm>
            <a:off x="638175" y="4200525"/>
            <a:ext cx="7623175" cy="1274763"/>
            <a:chOff x="402" y="2502"/>
            <a:chExt cx="4802" cy="803"/>
          </a:xfrm>
        </p:grpSpPr>
        <p:sp>
          <p:nvSpPr>
            <p:cNvPr id="96263" name="Text Box 7"/>
            <p:cNvSpPr txBox="1">
              <a:spLocks noChangeArrowheads="1"/>
            </p:cNvSpPr>
            <p:nvPr/>
          </p:nvSpPr>
          <p:spPr bwMode="auto">
            <a:xfrm>
              <a:off x="402" y="2502"/>
              <a:ext cx="792" cy="48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Balance</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Sheet</a:t>
              </a:r>
            </a:p>
          </p:txBody>
        </p:sp>
        <p:sp>
          <p:nvSpPr>
            <p:cNvPr id="99350" name="Text Box 11"/>
            <p:cNvSpPr txBox="1">
              <a:spLocks noChangeArrowheads="1"/>
            </p:cNvSpPr>
            <p:nvPr/>
          </p:nvSpPr>
          <p:spPr bwMode="auto">
            <a:xfrm>
              <a:off x="1814" y="2513"/>
              <a:ext cx="3390" cy="271"/>
            </a:xfrm>
            <a:prstGeom prst="rect">
              <a:avLst/>
            </a:prstGeom>
            <a:noFill/>
            <a:ln w="9525">
              <a:noFill/>
              <a:miter lim="800000"/>
              <a:headEnd/>
              <a:tailEnd/>
            </a:ln>
          </p:spPr>
          <p:txBody>
            <a:bodyPr wrap="none">
              <a:spAutoFit/>
            </a:bodyPr>
            <a:lstStyle/>
            <a:p>
              <a:r>
                <a:rPr lang="en-US" sz="2200">
                  <a:cs typeface="Arial" charset="0"/>
                </a:rPr>
                <a:t>Assets = Liabilities + Stockholders’ Equity</a:t>
              </a:r>
            </a:p>
          </p:txBody>
        </p:sp>
        <p:sp>
          <p:nvSpPr>
            <p:cNvPr id="99351" name="Text Box 12"/>
            <p:cNvSpPr txBox="1">
              <a:spLocks noChangeArrowheads="1"/>
            </p:cNvSpPr>
            <p:nvPr/>
          </p:nvSpPr>
          <p:spPr bwMode="auto">
            <a:xfrm>
              <a:off x="3546" y="2825"/>
              <a:ext cx="1624" cy="480"/>
            </a:xfrm>
            <a:prstGeom prst="rect">
              <a:avLst/>
            </a:prstGeom>
            <a:noFill/>
            <a:ln w="9525">
              <a:noFill/>
              <a:miter lim="800000"/>
              <a:headEnd/>
              <a:tailEnd/>
            </a:ln>
          </p:spPr>
          <p:txBody>
            <a:bodyPr wrap="none">
              <a:spAutoFit/>
            </a:bodyPr>
            <a:lstStyle/>
            <a:p>
              <a:pPr algn="ctr"/>
              <a:r>
                <a:rPr lang="en-US" sz="2200">
                  <a:cs typeface="Arial" charset="0"/>
                </a:rPr>
                <a:t>Contributed Capital</a:t>
              </a:r>
              <a:br>
                <a:rPr lang="en-US" sz="2200">
                  <a:cs typeface="Arial" charset="0"/>
                </a:rPr>
              </a:br>
              <a:r>
                <a:rPr lang="en-US" sz="2200">
                  <a:cs typeface="Arial" charset="0"/>
                </a:rPr>
                <a:t>Retained Earnings</a:t>
              </a:r>
            </a:p>
          </p:txBody>
        </p:sp>
        <p:sp>
          <p:nvSpPr>
            <p:cNvPr id="96274" name="AutoShape 18"/>
            <p:cNvSpPr>
              <a:spLocks/>
            </p:cNvSpPr>
            <p:nvPr/>
          </p:nvSpPr>
          <p:spPr bwMode="auto">
            <a:xfrm rot="-16200000">
              <a:off x="4248" y="2033"/>
              <a:ext cx="192" cy="1584"/>
            </a:xfrm>
            <a:prstGeom prst="leftBrace">
              <a:avLst>
                <a:gd name="adj1" fmla="val 68750"/>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96275" name="AutoShape 19"/>
            <p:cNvSpPr>
              <a:spLocks/>
            </p:cNvSpPr>
            <p:nvPr/>
          </p:nvSpPr>
          <p:spPr bwMode="auto">
            <a:xfrm>
              <a:off x="1560" y="2560"/>
              <a:ext cx="144" cy="384"/>
            </a:xfrm>
            <a:prstGeom prst="leftBrace">
              <a:avLst>
                <a:gd name="adj1" fmla="val 22222"/>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grpSp>
        <p:nvGrpSpPr>
          <p:cNvPr id="99339" name="Group 23"/>
          <p:cNvGrpSpPr>
            <a:grpSpLocks/>
          </p:cNvGrpSpPr>
          <p:nvPr/>
        </p:nvGrpSpPr>
        <p:grpSpPr bwMode="auto">
          <a:xfrm>
            <a:off x="431800" y="5532438"/>
            <a:ext cx="8181975" cy="1096962"/>
            <a:chOff x="272" y="3341"/>
            <a:chExt cx="5154" cy="691"/>
          </a:xfrm>
        </p:grpSpPr>
        <p:sp>
          <p:nvSpPr>
            <p:cNvPr id="96264" name="Text Box 8"/>
            <p:cNvSpPr txBox="1">
              <a:spLocks noChangeArrowheads="1"/>
            </p:cNvSpPr>
            <p:nvPr/>
          </p:nvSpPr>
          <p:spPr bwMode="auto">
            <a:xfrm>
              <a:off x="272" y="3408"/>
              <a:ext cx="1312" cy="48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b="1" dirty="0">
                  <a:solidFill>
                    <a:schemeClr val="tx2"/>
                  </a:solidFill>
                  <a:effectLst>
                    <a:outerShdw blurRad="38100" dist="38100" dir="2700000" algn="tl">
                      <a:srgbClr val="C0C0C0"/>
                    </a:outerShdw>
                  </a:effectLst>
                  <a:latin typeface="+mn-lt"/>
                  <a:cs typeface="Arial" pitchFamily="34" charset="0"/>
                </a:rPr>
                <a:t>Statement</a:t>
              </a:r>
              <a:br>
                <a:rPr lang="en-US" sz="2200" b="1" dirty="0">
                  <a:solidFill>
                    <a:schemeClr val="tx2"/>
                  </a:solidFill>
                  <a:effectLst>
                    <a:outerShdw blurRad="38100" dist="38100" dir="2700000" algn="tl">
                      <a:srgbClr val="C0C0C0"/>
                    </a:outerShdw>
                  </a:effectLst>
                  <a:latin typeface="+mn-lt"/>
                  <a:cs typeface="Arial" pitchFamily="34" charset="0"/>
                </a:rPr>
              </a:br>
              <a:r>
                <a:rPr lang="en-US" sz="2200" b="1" dirty="0">
                  <a:solidFill>
                    <a:schemeClr val="tx2"/>
                  </a:solidFill>
                  <a:effectLst>
                    <a:outerShdw blurRad="38100" dist="38100" dir="2700000" algn="tl">
                      <a:srgbClr val="C0C0C0"/>
                    </a:outerShdw>
                  </a:effectLst>
                  <a:latin typeface="+mn-lt"/>
                  <a:cs typeface="Arial" pitchFamily="34" charset="0"/>
                </a:rPr>
                <a:t>of Cash Flows</a:t>
              </a:r>
            </a:p>
          </p:txBody>
        </p:sp>
        <p:sp>
          <p:nvSpPr>
            <p:cNvPr id="99345" name="Text Box 13"/>
            <p:cNvSpPr txBox="1">
              <a:spLocks noChangeArrowheads="1"/>
            </p:cNvSpPr>
            <p:nvPr/>
          </p:nvSpPr>
          <p:spPr bwMode="auto">
            <a:xfrm>
              <a:off x="1763" y="3341"/>
              <a:ext cx="733" cy="691"/>
            </a:xfrm>
            <a:prstGeom prst="rect">
              <a:avLst/>
            </a:prstGeom>
            <a:noFill/>
            <a:ln w="9525">
              <a:noFill/>
              <a:miter lim="800000"/>
              <a:headEnd/>
              <a:tailEnd/>
            </a:ln>
          </p:spPr>
          <p:txBody>
            <a:bodyPr wrap="none">
              <a:spAutoFit/>
            </a:bodyPr>
            <a:lstStyle/>
            <a:p>
              <a:pPr algn="ctr"/>
              <a:r>
                <a:rPr lang="en-US" sz="2200">
                  <a:cs typeface="Arial" charset="0"/>
                </a:rPr>
                <a:t>Change</a:t>
              </a:r>
              <a:br>
                <a:rPr lang="en-US" sz="2200">
                  <a:cs typeface="Arial" charset="0"/>
                </a:rPr>
              </a:br>
              <a:r>
                <a:rPr lang="en-US" sz="2200">
                  <a:cs typeface="Arial" charset="0"/>
                </a:rPr>
                <a:t>in</a:t>
              </a:r>
              <a:br>
                <a:rPr lang="en-US" sz="2200">
                  <a:cs typeface="Arial" charset="0"/>
                </a:rPr>
              </a:br>
              <a:r>
                <a:rPr lang="en-US" sz="2200">
                  <a:cs typeface="Arial" charset="0"/>
                </a:rPr>
                <a:t>Cash</a:t>
              </a:r>
            </a:p>
          </p:txBody>
        </p:sp>
        <p:sp>
          <p:nvSpPr>
            <p:cNvPr id="99346" name="Text Box 14"/>
            <p:cNvSpPr txBox="1">
              <a:spLocks noChangeArrowheads="1"/>
            </p:cNvSpPr>
            <p:nvPr/>
          </p:nvSpPr>
          <p:spPr bwMode="auto">
            <a:xfrm>
              <a:off x="2544" y="3341"/>
              <a:ext cx="219" cy="269"/>
            </a:xfrm>
            <a:prstGeom prst="rect">
              <a:avLst/>
            </a:prstGeom>
            <a:noFill/>
            <a:ln w="9525">
              <a:noFill/>
              <a:miter lim="800000"/>
              <a:headEnd/>
              <a:tailEnd/>
            </a:ln>
          </p:spPr>
          <p:txBody>
            <a:bodyPr wrap="none">
              <a:spAutoFit/>
            </a:bodyPr>
            <a:lstStyle/>
            <a:p>
              <a:r>
                <a:rPr lang="en-US" sz="2200">
                  <a:cs typeface="Arial" charset="0"/>
                </a:rPr>
                <a:t>=</a:t>
              </a:r>
            </a:p>
          </p:txBody>
        </p:sp>
        <p:sp>
          <p:nvSpPr>
            <p:cNvPr id="99347" name="Text Box 15"/>
            <p:cNvSpPr txBox="1">
              <a:spLocks noChangeArrowheads="1"/>
            </p:cNvSpPr>
            <p:nvPr/>
          </p:nvSpPr>
          <p:spPr bwMode="auto">
            <a:xfrm>
              <a:off x="2784" y="3341"/>
              <a:ext cx="2642" cy="691"/>
            </a:xfrm>
            <a:prstGeom prst="rect">
              <a:avLst/>
            </a:prstGeom>
            <a:noFill/>
            <a:ln w="9525">
              <a:noFill/>
              <a:miter lim="800000"/>
              <a:headEnd/>
              <a:tailEnd/>
            </a:ln>
          </p:spPr>
          <p:txBody>
            <a:bodyPr wrap="none">
              <a:spAutoFit/>
            </a:bodyPr>
            <a:lstStyle/>
            <a:p>
              <a:r>
                <a:rPr lang="en-US" sz="2200">
                  <a:cs typeface="Arial" charset="0"/>
                </a:rPr>
                <a:t>   Cash from Operating Activities</a:t>
              </a:r>
              <a:br>
                <a:rPr lang="en-US" sz="2200">
                  <a:cs typeface="Arial" charset="0"/>
                </a:rPr>
              </a:br>
              <a:r>
                <a:rPr lang="en-US" sz="2200">
                  <a:cs typeface="Arial" charset="0"/>
                </a:rPr>
                <a:t>+ Cash from Investing Activities</a:t>
              </a:r>
              <a:br>
                <a:rPr lang="en-US" sz="2200">
                  <a:cs typeface="Arial" charset="0"/>
                </a:rPr>
              </a:br>
              <a:r>
                <a:rPr lang="en-US" sz="2200">
                  <a:cs typeface="Arial" charset="0"/>
                </a:rPr>
                <a:t>+ Cash from Financing Activities</a:t>
              </a:r>
            </a:p>
          </p:txBody>
        </p:sp>
        <p:sp>
          <p:nvSpPr>
            <p:cNvPr id="96276" name="AutoShape 20"/>
            <p:cNvSpPr>
              <a:spLocks/>
            </p:cNvSpPr>
            <p:nvPr/>
          </p:nvSpPr>
          <p:spPr bwMode="auto">
            <a:xfrm>
              <a:off x="1536" y="3360"/>
              <a:ext cx="192" cy="624"/>
            </a:xfrm>
            <a:prstGeom prst="leftBrace">
              <a:avLst>
                <a:gd name="adj1" fmla="val 27083"/>
                <a:gd name="adj2" fmla="val 50000"/>
              </a:avLst>
            </a:prstGeom>
            <a:noFill/>
            <a:ln w="38100">
              <a:solidFill>
                <a:srgbClr val="FF3300"/>
              </a:solidFill>
              <a:round/>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grpSp>
      <p:cxnSp>
        <p:nvCxnSpPr>
          <p:cNvPr id="27" name="Straight Arrow Connector 26"/>
          <p:cNvCxnSpPr/>
          <p:nvPr/>
        </p:nvCxnSpPr>
        <p:spPr>
          <a:xfrm rot="16200000" flipH="1">
            <a:off x="4733132" y="4160044"/>
            <a:ext cx="1166812" cy="72390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2"/>
          </p:cNvCxnSpPr>
          <p:nvPr/>
        </p:nvCxnSpPr>
        <p:spPr>
          <a:xfrm rot="5400000">
            <a:off x="2846388" y="5102225"/>
            <a:ext cx="966787" cy="106363"/>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342" name="TextBox 31"/>
          <p:cNvSpPr txBox="1">
            <a:spLocks noChangeArrowheads="1"/>
          </p:cNvSpPr>
          <p:nvPr/>
        </p:nvSpPr>
        <p:spPr bwMode="auto">
          <a:xfrm rot="-5088766">
            <a:off x="3131344" y="4925219"/>
            <a:ext cx="723900" cy="369888"/>
          </a:xfrm>
          <a:prstGeom prst="rect">
            <a:avLst/>
          </a:prstGeom>
          <a:noFill/>
          <a:ln w="9525">
            <a:noFill/>
            <a:miter lim="800000"/>
            <a:headEnd/>
            <a:tailEnd/>
          </a:ln>
        </p:spPr>
        <p:txBody>
          <a:bodyPr wrap="none">
            <a:spAutoFit/>
          </a:bodyPr>
          <a:lstStyle/>
          <a:p>
            <a:r>
              <a:rPr lang="en-US">
                <a:cs typeface="Arial" charset="0"/>
              </a:rPr>
              <a:t>Cash</a:t>
            </a:r>
          </a:p>
        </p:txBody>
      </p:sp>
      <p:sp>
        <p:nvSpPr>
          <p:cNvPr id="99343" name="TextBox 28"/>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E8CBFBEA-B49E-4A68-9FE8-CBCDB281DD35}" type="slidenum">
              <a:rPr lang="en-US" sz="1000"/>
              <a:pPr algn="r"/>
              <a:t>43</a:t>
            </a:fld>
            <a:endParaRPr lang="en-US" sz="1000"/>
          </a:p>
        </p:txBody>
      </p:sp>
    </p:spTree>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6"/>
          <p:cNvSpPr>
            <a:spLocks noGrp="1" noChangeArrowheads="1"/>
          </p:cNvSpPr>
          <p:nvPr>
            <p:ph type="title"/>
          </p:nvPr>
        </p:nvSpPr>
        <p:spPr>
          <a:xfrm>
            <a:off x="457200" y="0"/>
            <a:ext cx="8382000" cy="1371600"/>
          </a:xfrm>
        </p:spPr>
        <p:txBody>
          <a:bodyPr/>
          <a:lstStyle/>
          <a:p>
            <a:pPr fontAlgn="auto">
              <a:spcAft>
                <a:spcPts val="0"/>
              </a:spcAft>
              <a:defRPr/>
            </a:pPr>
            <a:r>
              <a:rPr lang="en-US" dirty="0" smtClean="0"/>
              <a:t>Trial balance</a:t>
            </a:r>
          </a:p>
        </p:txBody>
      </p:sp>
      <p:sp>
        <p:nvSpPr>
          <p:cNvPr id="101378" name="TextBox 4"/>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993FD7D3-6F64-477C-BD8C-BA6376F47C2D}" type="slidenum">
              <a:rPr lang="en-US" sz="1000"/>
              <a:pPr algn="r"/>
              <a:t>44</a:t>
            </a:fld>
            <a:endParaRPr lang="en-US" sz="1000"/>
          </a:p>
        </p:txBody>
      </p:sp>
      <p:pic>
        <p:nvPicPr>
          <p:cNvPr id="101379" name="Picture 2"/>
          <p:cNvPicPr>
            <a:picLocks noChangeAspect="1" noChangeArrowheads="1"/>
          </p:cNvPicPr>
          <p:nvPr/>
        </p:nvPicPr>
        <p:blipFill>
          <a:blip r:embed="rId3"/>
          <a:srcRect/>
          <a:stretch>
            <a:fillRect/>
          </a:stretch>
        </p:blipFill>
        <p:spPr bwMode="auto">
          <a:xfrm>
            <a:off x="762000" y="1325563"/>
            <a:ext cx="4038600" cy="5375275"/>
          </a:xfrm>
          <a:prstGeom prst="rect">
            <a:avLst/>
          </a:prstGeom>
          <a:noFill/>
          <a:ln w="9525">
            <a:noFill/>
            <a:miter lim="800000"/>
            <a:headEnd/>
            <a:tailEnd/>
          </a:ln>
        </p:spPr>
      </p:pic>
      <p:sp>
        <p:nvSpPr>
          <p:cNvPr id="2" name="TextBox 1"/>
          <p:cNvSpPr txBox="1"/>
          <p:nvPr/>
        </p:nvSpPr>
        <p:spPr>
          <a:xfrm>
            <a:off x="5562600" y="5267758"/>
            <a:ext cx="3200400" cy="923330"/>
          </a:xfrm>
          <a:prstGeom prst="rect">
            <a:avLst/>
          </a:prstGeom>
          <a:ln w="28575">
            <a:solidFill>
              <a:schemeClr val="accent5"/>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dirty="0"/>
              <a:t>Debits and credits are equal after preparing the unadjusted trial balance.</a:t>
            </a:r>
          </a:p>
        </p:txBody>
      </p:sp>
      <p:cxnSp>
        <p:nvCxnSpPr>
          <p:cNvPr id="7" name="Straight Arrow Connector 6"/>
          <p:cNvCxnSpPr>
            <a:stCxn id="0" idx="1"/>
          </p:cNvCxnSpPr>
          <p:nvPr/>
        </p:nvCxnSpPr>
        <p:spPr>
          <a:xfrm flipH="1">
            <a:off x="3886200" y="5729288"/>
            <a:ext cx="1676400" cy="8239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0" idx="1"/>
          </p:cNvCxnSpPr>
          <p:nvPr/>
        </p:nvCxnSpPr>
        <p:spPr>
          <a:xfrm flipH="1">
            <a:off x="4724400" y="5729288"/>
            <a:ext cx="838200" cy="882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07" name="Picture 3" descr="C:\Users\jon\AppData\Local\Microsoft\Windows\Temporary Internet Files\Content.IE5\03UAE0C4\MC900018958[1].wmf"/>
          <p:cNvPicPr>
            <a:picLocks noChangeAspect="1" noChangeArrowheads="1"/>
          </p:cNvPicPr>
          <p:nvPr/>
        </p:nvPicPr>
        <p:blipFill>
          <a:blip r:embed="rId4"/>
          <a:srcRect/>
          <a:stretch>
            <a:fillRect/>
          </a:stretch>
        </p:blipFill>
        <p:spPr bwMode="auto">
          <a:xfrm>
            <a:off x="5640388" y="2095500"/>
            <a:ext cx="2741612" cy="19177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title"/>
          </p:nvPr>
        </p:nvSpPr>
        <p:spPr>
          <a:xfrm>
            <a:off x="457200" y="0"/>
            <a:ext cx="8382000" cy="1371600"/>
          </a:xfrm>
        </p:spPr>
        <p:txBody>
          <a:bodyPr/>
          <a:lstStyle/>
          <a:p>
            <a:pPr fontAlgn="auto">
              <a:spcAft>
                <a:spcPts val="0"/>
              </a:spcAft>
              <a:defRPr/>
            </a:pPr>
            <a:r>
              <a:rPr lang="en-US" dirty="0" smtClean="0">
                <a:sym typeface="Wingdings" pitchFamily="2" charset="2"/>
              </a:rPr>
              <a:t>Income statement</a:t>
            </a:r>
            <a:endParaRPr lang="en-US" dirty="0" smtClean="0"/>
          </a:p>
        </p:txBody>
      </p:sp>
      <p:sp>
        <p:nvSpPr>
          <p:cNvPr id="103426" name="TextBox 5"/>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70B38DCB-7FC6-4AA2-896F-9D6603E88E16}" type="slidenum">
              <a:rPr lang="en-US" sz="1000"/>
              <a:pPr algn="r"/>
              <a:t>45</a:t>
            </a:fld>
            <a:endParaRPr lang="en-US" sz="1000"/>
          </a:p>
        </p:txBody>
      </p:sp>
      <p:pic>
        <p:nvPicPr>
          <p:cNvPr id="103427" name="Picture 2"/>
          <p:cNvPicPr>
            <a:picLocks noChangeAspect="1" noChangeArrowheads="1"/>
          </p:cNvPicPr>
          <p:nvPr/>
        </p:nvPicPr>
        <p:blipFill>
          <a:blip r:embed="rId3"/>
          <a:srcRect/>
          <a:stretch>
            <a:fillRect/>
          </a:stretch>
        </p:blipFill>
        <p:spPr bwMode="auto">
          <a:xfrm>
            <a:off x="533400" y="1331913"/>
            <a:ext cx="4200525" cy="5457825"/>
          </a:xfrm>
          <a:prstGeom prst="rect">
            <a:avLst/>
          </a:prstGeom>
          <a:noFill/>
          <a:ln w="9525">
            <a:noFill/>
            <a:miter lim="800000"/>
            <a:headEnd/>
            <a:tailEnd/>
          </a:ln>
        </p:spPr>
      </p:pic>
      <p:sp>
        <p:nvSpPr>
          <p:cNvPr id="2" name="TextBox 1"/>
          <p:cNvSpPr txBox="1"/>
          <p:nvPr/>
        </p:nvSpPr>
        <p:spPr>
          <a:xfrm>
            <a:off x="5159375" y="2752725"/>
            <a:ext cx="3581400" cy="2616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fontAlgn="auto">
              <a:spcBef>
                <a:spcPts val="0"/>
              </a:spcBef>
              <a:spcAft>
                <a:spcPts val="0"/>
              </a:spcAft>
              <a:defRPr/>
            </a:pPr>
            <a:r>
              <a:rPr lang="en-US" sz="2000" dirty="0"/>
              <a:t>The following classified income statement is presented to highlight the structure but note that, because it is based on unadjusted balances, it would not be presented to external users.</a:t>
            </a:r>
          </a:p>
        </p:txBody>
      </p:sp>
    </p:spTree>
  </p:cSld>
  <p:clrMapOvr>
    <a:masterClrMapping/>
  </p:clrMapOvr>
  <p:transition>
    <p:blind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Net profit Margin</a:t>
            </a:r>
          </a:p>
        </p:txBody>
      </p:sp>
      <p:grpSp>
        <p:nvGrpSpPr>
          <p:cNvPr id="105474" name="Group 5"/>
          <p:cNvGrpSpPr>
            <a:grpSpLocks/>
          </p:cNvGrpSpPr>
          <p:nvPr/>
        </p:nvGrpSpPr>
        <p:grpSpPr bwMode="auto">
          <a:xfrm>
            <a:off x="609600" y="1828800"/>
            <a:ext cx="7924800" cy="1563688"/>
            <a:chOff x="1200" y="1200"/>
            <a:chExt cx="4416" cy="985"/>
          </a:xfrm>
        </p:grpSpPr>
        <p:sp>
          <p:nvSpPr>
            <p:cNvPr id="102406" name="Rectangle 6"/>
            <p:cNvSpPr>
              <a:spLocks noChangeArrowheads="1"/>
            </p:cNvSpPr>
            <p:nvPr/>
          </p:nvSpPr>
          <p:spPr bwMode="auto">
            <a:xfrm>
              <a:off x="1200" y="1200"/>
              <a:ext cx="4416" cy="864"/>
            </a:xfrm>
            <a:prstGeom prst="rect">
              <a:avLst/>
            </a:prstGeom>
            <a:solidFill>
              <a:schemeClr val="tx2"/>
            </a:solidFill>
            <a:ln w="9525">
              <a:solidFill>
                <a:schemeClr val="tx1"/>
              </a:solidFill>
              <a:miter lim="800000"/>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102407" name="Text Box 7"/>
            <p:cNvSpPr txBox="1">
              <a:spLocks noChangeArrowheads="1"/>
            </p:cNvSpPr>
            <p:nvPr/>
          </p:nvSpPr>
          <p:spPr bwMode="auto">
            <a:xfrm>
              <a:off x="1200" y="1248"/>
              <a:ext cx="1152" cy="756"/>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400" b="1" dirty="0">
                  <a:solidFill>
                    <a:schemeClr val="bg1"/>
                  </a:solidFill>
                  <a:effectLst>
                    <a:outerShdw blurRad="38100" dist="38100" dir="2700000" algn="tl">
                      <a:srgbClr val="C0C0C0"/>
                    </a:outerShdw>
                  </a:effectLst>
                  <a:latin typeface="+mn-lt"/>
                  <a:cs typeface="Arial" pitchFamily="34" charset="0"/>
                </a:rPr>
                <a:t>Net</a:t>
              </a:r>
              <a:br>
                <a:rPr lang="en-US" sz="2400" b="1" dirty="0">
                  <a:solidFill>
                    <a:schemeClr val="bg1"/>
                  </a:solidFill>
                  <a:effectLst>
                    <a:outerShdw blurRad="38100" dist="38100" dir="2700000" algn="tl">
                      <a:srgbClr val="C0C0C0"/>
                    </a:outerShdw>
                  </a:effectLst>
                  <a:latin typeface="+mn-lt"/>
                  <a:cs typeface="Arial" pitchFamily="34" charset="0"/>
                </a:rPr>
              </a:br>
              <a:r>
                <a:rPr lang="en-US" sz="2400" b="1" dirty="0">
                  <a:solidFill>
                    <a:schemeClr val="bg1"/>
                  </a:solidFill>
                  <a:effectLst>
                    <a:outerShdw blurRad="38100" dist="38100" dir="2700000" algn="tl">
                      <a:srgbClr val="C0C0C0"/>
                    </a:outerShdw>
                  </a:effectLst>
                  <a:latin typeface="+mn-lt"/>
                  <a:cs typeface="Arial" pitchFamily="34" charset="0"/>
                </a:rPr>
                <a:t>Profit</a:t>
              </a:r>
              <a:br>
                <a:rPr lang="en-US" sz="2400" b="1" dirty="0">
                  <a:solidFill>
                    <a:schemeClr val="bg1"/>
                  </a:solidFill>
                  <a:effectLst>
                    <a:outerShdw blurRad="38100" dist="38100" dir="2700000" algn="tl">
                      <a:srgbClr val="C0C0C0"/>
                    </a:outerShdw>
                  </a:effectLst>
                  <a:latin typeface="+mn-lt"/>
                  <a:cs typeface="Arial" pitchFamily="34" charset="0"/>
                </a:rPr>
              </a:br>
              <a:r>
                <a:rPr lang="en-US" sz="2400" b="1" dirty="0">
                  <a:solidFill>
                    <a:schemeClr val="bg1"/>
                  </a:solidFill>
                  <a:effectLst>
                    <a:outerShdw blurRad="38100" dist="38100" dir="2700000" algn="tl">
                      <a:srgbClr val="C0C0C0"/>
                    </a:outerShdw>
                  </a:effectLst>
                  <a:latin typeface="+mn-lt"/>
                  <a:cs typeface="Arial" pitchFamily="34" charset="0"/>
                </a:rPr>
                <a:t>Margin</a:t>
              </a:r>
            </a:p>
          </p:txBody>
        </p:sp>
        <p:sp>
          <p:nvSpPr>
            <p:cNvPr id="102408" name="Text Box 8"/>
            <p:cNvSpPr txBox="1">
              <a:spLocks noChangeArrowheads="1"/>
            </p:cNvSpPr>
            <p:nvPr/>
          </p:nvSpPr>
          <p:spPr bwMode="auto">
            <a:xfrm>
              <a:off x="2544" y="1313"/>
              <a:ext cx="3024" cy="872"/>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400" b="1" dirty="0">
                  <a:solidFill>
                    <a:schemeClr val="bg1"/>
                  </a:solidFill>
                  <a:effectLst>
                    <a:outerShdw blurRad="38100" dist="38100" dir="2700000" algn="tl">
                      <a:srgbClr val="C0C0C0"/>
                    </a:outerShdw>
                  </a:effectLst>
                  <a:latin typeface="+mn-lt"/>
                  <a:cs typeface="Arial" pitchFamily="34" charset="0"/>
                </a:rPr>
                <a:t>Net Income</a:t>
              </a:r>
            </a:p>
            <a:p>
              <a:pPr algn="ctr" eaLnBrk="0" fontAlgn="auto" hangingPunct="0">
                <a:spcBef>
                  <a:spcPct val="50000"/>
                </a:spcBef>
                <a:spcAft>
                  <a:spcPts val="0"/>
                </a:spcAft>
                <a:defRPr/>
              </a:pPr>
              <a:r>
                <a:rPr lang="en-US" sz="2400" b="1" dirty="0">
                  <a:solidFill>
                    <a:schemeClr val="bg1"/>
                  </a:solidFill>
                  <a:effectLst>
                    <a:outerShdw blurRad="38100" dist="38100" dir="2700000" algn="tl">
                      <a:srgbClr val="C0C0C0"/>
                    </a:outerShdw>
                  </a:effectLst>
                  <a:latin typeface="+mn-lt"/>
                  <a:cs typeface="Arial" pitchFamily="34" charset="0"/>
                </a:rPr>
                <a:t>Net Sales (or Operating Revenues)*</a:t>
              </a:r>
            </a:p>
          </p:txBody>
        </p:sp>
        <p:sp>
          <p:nvSpPr>
            <p:cNvPr id="105482" name="Line 9"/>
            <p:cNvSpPr>
              <a:spLocks noChangeShapeType="1"/>
            </p:cNvSpPr>
            <p:nvPr/>
          </p:nvSpPr>
          <p:spPr bwMode="auto">
            <a:xfrm>
              <a:off x="2640" y="1632"/>
              <a:ext cx="2832" cy="0"/>
            </a:xfrm>
            <a:prstGeom prst="line">
              <a:avLst/>
            </a:prstGeom>
            <a:noFill/>
            <a:ln w="38100">
              <a:solidFill>
                <a:schemeClr val="bg1"/>
              </a:solidFill>
              <a:round/>
              <a:headEnd/>
              <a:tailEnd/>
            </a:ln>
          </p:spPr>
          <p:txBody>
            <a:bodyPr wrap="none" anchor="ctr"/>
            <a:lstStyle/>
            <a:p>
              <a:endParaRPr lang="en-US"/>
            </a:p>
          </p:txBody>
        </p:sp>
        <p:sp>
          <p:nvSpPr>
            <p:cNvPr id="102410" name="Text Box 10"/>
            <p:cNvSpPr txBox="1">
              <a:spLocks noChangeArrowheads="1"/>
            </p:cNvSpPr>
            <p:nvPr/>
          </p:nvSpPr>
          <p:spPr bwMode="auto">
            <a:xfrm>
              <a:off x="2264" y="1504"/>
              <a:ext cx="287" cy="231"/>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dirty="0">
                  <a:solidFill>
                    <a:schemeClr val="bg1"/>
                  </a:solidFill>
                  <a:effectLst>
                    <a:outerShdw blurRad="38100" dist="38100" dir="2700000" algn="tl">
                      <a:srgbClr val="C0C0C0"/>
                    </a:outerShdw>
                  </a:effectLst>
                  <a:latin typeface="Verdana" pitchFamily="34" charset="0"/>
                  <a:cs typeface="Arial" pitchFamily="34" charset="0"/>
                </a:rPr>
                <a:t>=</a:t>
              </a:r>
            </a:p>
          </p:txBody>
        </p:sp>
      </p:grpSp>
      <p:sp>
        <p:nvSpPr>
          <p:cNvPr id="105475" name="TextBox 15"/>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1B69E967-5B7B-42CE-BA63-04002A7C7AE2}" type="slidenum">
              <a:rPr lang="en-US" sz="1000"/>
              <a:pPr algn="r"/>
              <a:t>46</a:t>
            </a:fld>
            <a:endParaRPr lang="en-US" sz="1000"/>
          </a:p>
        </p:txBody>
      </p:sp>
      <p:sp>
        <p:nvSpPr>
          <p:cNvPr id="105476" name="TextBox 1"/>
          <p:cNvSpPr txBox="1">
            <a:spLocks noChangeArrowheads="1"/>
          </p:cNvSpPr>
          <p:nvPr/>
        </p:nvSpPr>
        <p:spPr bwMode="auto">
          <a:xfrm>
            <a:off x="609600" y="3352800"/>
            <a:ext cx="7924800" cy="923925"/>
          </a:xfrm>
          <a:prstGeom prst="rect">
            <a:avLst/>
          </a:prstGeom>
          <a:noFill/>
          <a:ln w="9525">
            <a:noFill/>
            <a:miter lim="800000"/>
            <a:headEnd/>
            <a:tailEnd/>
          </a:ln>
        </p:spPr>
        <p:txBody>
          <a:bodyPr>
            <a:spAutoFit/>
          </a:bodyPr>
          <a:lstStyle/>
          <a:p>
            <a:r>
              <a:rPr lang="en-US"/>
              <a:t>* Net sales is sales revenue less any returns from customers and other reductions. For companies in the service industry, total operating revenues is equivalent to net sales.</a:t>
            </a:r>
          </a:p>
        </p:txBody>
      </p:sp>
      <p:pic>
        <p:nvPicPr>
          <p:cNvPr id="105477" name="Picture 2"/>
          <p:cNvPicPr>
            <a:picLocks noChangeAspect="1" noChangeArrowheads="1"/>
          </p:cNvPicPr>
          <p:nvPr/>
        </p:nvPicPr>
        <p:blipFill>
          <a:blip r:embed="rId3"/>
          <a:srcRect/>
          <a:stretch>
            <a:fillRect/>
          </a:stretch>
        </p:blipFill>
        <p:spPr bwMode="auto">
          <a:xfrm>
            <a:off x="1828800" y="5257800"/>
            <a:ext cx="4875213" cy="1143000"/>
          </a:xfrm>
          <a:prstGeom prst="rect">
            <a:avLst/>
          </a:prstGeom>
          <a:noFill/>
          <a:ln w="9525">
            <a:noFill/>
            <a:miter lim="800000"/>
            <a:headEnd/>
            <a:tailEnd/>
          </a:ln>
        </p:spPr>
      </p:pic>
      <p:sp>
        <p:nvSpPr>
          <p:cNvPr id="105478" name="TextBox 2"/>
          <p:cNvSpPr txBox="1">
            <a:spLocks noChangeArrowheads="1"/>
          </p:cNvSpPr>
          <p:nvPr/>
        </p:nvSpPr>
        <p:spPr bwMode="auto">
          <a:xfrm>
            <a:off x="1447800" y="4419600"/>
            <a:ext cx="6324600" cy="830263"/>
          </a:xfrm>
          <a:prstGeom prst="rect">
            <a:avLst/>
          </a:prstGeom>
          <a:noFill/>
          <a:ln w="9525">
            <a:noFill/>
            <a:miter lim="800000"/>
            <a:headEnd/>
            <a:tailEnd/>
          </a:ln>
        </p:spPr>
        <p:txBody>
          <a:bodyPr>
            <a:spAutoFit/>
          </a:bodyPr>
          <a:lstStyle/>
          <a:p>
            <a:r>
              <a:rPr lang="en-US" sz="2400"/>
              <a:t>The 2011 ratio for Chipotle using actual reported amounts is (dollars in thousands):</a:t>
            </a:r>
          </a:p>
        </p:txBody>
      </p:sp>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382000" cy="914400"/>
          </a:xfrm>
        </p:spPr>
        <p:txBody>
          <a:bodyPr/>
          <a:lstStyle/>
          <a:p>
            <a:pPr fontAlgn="auto">
              <a:spcAft>
                <a:spcPts val="0"/>
              </a:spcAft>
              <a:defRPr/>
            </a:pPr>
            <a:r>
              <a:rPr lang="en-US" dirty="0" smtClean="0"/>
              <a:t>Focus on cash flows</a:t>
            </a:r>
            <a:endParaRPr lang="en-US" dirty="0"/>
          </a:p>
        </p:txBody>
      </p:sp>
      <p:sp>
        <p:nvSpPr>
          <p:cNvPr id="3" name="TextBox 2"/>
          <p:cNvSpPr txBox="1"/>
          <p:nvPr/>
        </p:nvSpPr>
        <p:spPr>
          <a:xfrm>
            <a:off x="346075" y="4602163"/>
            <a:ext cx="8458200" cy="18780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fontAlgn="auto">
              <a:spcBef>
                <a:spcPts val="0"/>
              </a:spcBef>
              <a:spcAft>
                <a:spcPts val="0"/>
              </a:spcAft>
              <a:defRPr/>
            </a:pPr>
            <a:r>
              <a:rPr lang="en-US" sz="1600" dirty="0"/>
              <a:t>Companies report cash inflows and outflows over a period of time in their statement of cash flows that is divided into three categories:</a:t>
            </a:r>
          </a:p>
          <a:p>
            <a:pPr fontAlgn="auto">
              <a:spcBef>
                <a:spcPts val="0"/>
              </a:spcBef>
              <a:spcAft>
                <a:spcPts val="0"/>
              </a:spcAft>
              <a:defRPr/>
            </a:pPr>
            <a:r>
              <a:rPr lang="en-US" sz="1600" b="1" dirty="0">
                <a:solidFill>
                  <a:srgbClr val="FFFF00"/>
                </a:solidFill>
              </a:rPr>
              <a:t>O</a:t>
            </a:r>
            <a:r>
              <a:rPr lang="en-US" sz="1600" b="1" dirty="0"/>
              <a:t> </a:t>
            </a:r>
            <a:r>
              <a:rPr lang="en-US" sz="1600" dirty="0"/>
              <a:t>- Operating activities primarily with customers and suppliers, and interest payments and earnings on investments.</a:t>
            </a:r>
          </a:p>
          <a:p>
            <a:pPr fontAlgn="auto">
              <a:spcBef>
                <a:spcPts val="0"/>
              </a:spcBef>
              <a:spcAft>
                <a:spcPts val="0"/>
              </a:spcAft>
              <a:defRPr/>
            </a:pPr>
            <a:r>
              <a:rPr lang="en-US" sz="1600" b="1" dirty="0">
                <a:solidFill>
                  <a:srgbClr val="FFFF00"/>
                </a:solidFill>
              </a:rPr>
              <a:t>I</a:t>
            </a:r>
            <a:r>
              <a:rPr lang="en-US" sz="1600" b="1" dirty="0"/>
              <a:t> </a:t>
            </a:r>
            <a:r>
              <a:rPr lang="en-US" sz="1600" dirty="0"/>
              <a:t>- Investing activities include buying and selling noncurrent assets and investments.</a:t>
            </a:r>
          </a:p>
          <a:p>
            <a:pPr fontAlgn="auto">
              <a:spcBef>
                <a:spcPts val="0"/>
              </a:spcBef>
              <a:spcAft>
                <a:spcPts val="0"/>
              </a:spcAft>
              <a:defRPr/>
            </a:pPr>
            <a:r>
              <a:rPr lang="en-US" sz="1600" b="1" dirty="0">
                <a:solidFill>
                  <a:srgbClr val="FFFF00"/>
                </a:solidFill>
              </a:rPr>
              <a:t>F</a:t>
            </a:r>
            <a:r>
              <a:rPr lang="en-US" sz="1600" b="1" dirty="0"/>
              <a:t> </a:t>
            </a:r>
            <a:r>
              <a:rPr lang="en-US" sz="1600" dirty="0"/>
              <a:t>- Financing activities include borrowing and repaying debt, including short-term bank loans, issuing and repurchasing stock, and paying dividends.</a:t>
            </a:r>
          </a:p>
        </p:txBody>
      </p:sp>
      <p:pic>
        <p:nvPicPr>
          <p:cNvPr id="107523" name="Picture 2"/>
          <p:cNvPicPr>
            <a:picLocks noChangeAspect="1" noChangeArrowheads="1"/>
          </p:cNvPicPr>
          <p:nvPr/>
        </p:nvPicPr>
        <p:blipFill>
          <a:blip r:embed="rId3"/>
          <a:srcRect/>
          <a:stretch>
            <a:fillRect/>
          </a:stretch>
        </p:blipFill>
        <p:spPr bwMode="auto">
          <a:xfrm>
            <a:off x="609600" y="1069975"/>
            <a:ext cx="7258050" cy="3505200"/>
          </a:xfrm>
          <a:prstGeom prst="rect">
            <a:avLst/>
          </a:prstGeom>
          <a:noFill/>
          <a:ln w="9525">
            <a:noFill/>
            <a:miter lim="800000"/>
            <a:headEnd/>
            <a:tailEnd/>
          </a:ln>
        </p:spPr>
      </p:pic>
      <p:sp>
        <p:nvSpPr>
          <p:cNvPr id="107524" name="TextBox 4"/>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EF116DA6-DCBD-4AB7-8126-45DCBB2E1B10}" type="slidenum">
              <a:rPr lang="en-US" sz="1000"/>
              <a:pPr algn="r"/>
              <a:t>47</a:t>
            </a:fld>
            <a:endParaRPr lang="en-US" sz="1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3</a:t>
            </a:r>
            <a:endParaRPr lang="en-US" sz="4000" dirty="0"/>
          </a:p>
        </p:txBody>
      </p:sp>
      <p:sp>
        <p:nvSpPr>
          <p:cNvPr id="109570" name="Rectangle 5"/>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3-</a:t>
            </a:r>
            <a:fld id="{65F52486-8DA4-4AA9-BE39-FD28E221C3FC}" type="slidenum">
              <a:rPr lang="en-US" sz="1000"/>
              <a:pPr algn="r"/>
              <a:t>48</a:t>
            </a:fld>
            <a:endParaRPr lang="en-US" sz="100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Elements on the Income Statement</a:t>
            </a:r>
          </a:p>
        </p:txBody>
      </p:sp>
      <p:cxnSp>
        <p:nvCxnSpPr>
          <p:cNvPr id="64516" name="AutoShape 4"/>
          <p:cNvCxnSpPr>
            <a:cxnSpLocks noChangeShapeType="1"/>
            <a:stCxn id="64521" idx="3"/>
          </p:cNvCxnSpPr>
          <p:nvPr/>
        </p:nvCxnSpPr>
        <p:spPr bwMode="auto">
          <a:xfrm>
            <a:off x="6210300" y="2090738"/>
            <a:ext cx="692150" cy="1957387"/>
          </a:xfrm>
          <a:prstGeom prst="bentConnector3">
            <a:avLst>
              <a:gd name="adj1" fmla="val 50000"/>
            </a:avLst>
          </a:prstGeom>
          <a:noFill/>
          <a:ln w="38100">
            <a:solidFill>
              <a:srgbClr val="FF0000"/>
            </a:solidFill>
            <a:miter lim="800000"/>
            <a:headEnd/>
            <a:tailEnd type="triangle" w="med" len="med"/>
          </a:ln>
          <a:effectLst>
            <a:outerShdw dist="28398" dir="3806097" algn="ctr" rotWithShape="0">
              <a:schemeClr val="tx1"/>
            </a:outerShdw>
          </a:effectLst>
        </p:spPr>
      </p:cxnSp>
      <p:cxnSp>
        <p:nvCxnSpPr>
          <p:cNvPr id="64517" name="AutoShape 5"/>
          <p:cNvCxnSpPr>
            <a:cxnSpLocks noChangeShapeType="1"/>
            <a:stCxn id="64520" idx="3"/>
          </p:cNvCxnSpPr>
          <p:nvPr/>
        </p:nvCxnSpPr>
        <p:spPr bwMode="auto">
          <a:xfrm flipV="1">
            <a:off x="6210300" y="4048125"/>
            <a:ext cx="692150" cy="1885950"/>
          </a:xfrm>
          <a:prstGeom prst="bentConnector3">
            <a:avLst>
              <a:gd name="adj1" fmla="val 50000"/>
            </a:avLst>
          </a:prstGeom>
          <a:noFill/>
          <a:ln w="38100">
            <a:solidFill>
              <a:srgbClr val="FF0000"/>
            </a:solidFill>
            <a:miter lim="800000"/>
            <a:headEnd/>
            <a:tailEnd type="triangle" w="med" len="med"/>
          </a:ln>
          <a:effectLst>
            <a:outerShdw dist="28398" dir="3806097" algn="ctr" rotWithShape="0">
              <a:schemeClr val="tx1"/>
            </a:outerShdw>
          </a:effectLst>
        </p:spPr>
      </p:cxnSp>
      <p:cxnSp>
        <p:nvCxnSpPr>
          <p:cNvPr id="64518" name="AutoShape 6"/>
          <p:cNvCxnSpPr>
            <a:cxnSpLocks noChangeShapeType="1"/>
            <a:stCxn id="64523" idx="3"/>
          </p:cNvCxnSpPr>
          <p:nvPr/>
        </p:nvCxnSpPr>
        <p:spPr bwMode="auto">
          <a:xfrm flipV="1">
            <a:off x="6210300" y="4048125"/>
            <a:ext cx="692150" cy="604838"/>
          </a:xfrm>
          <a:prstGeom prst="bentConnector3">
            <a:avLst>
              <a:gd name="adj1" fmla="val 50000"/>
            </a:avLst>
          </a:prstGeom>
          <a:noFill/>
          <a:ln w="38100">
            <a:solidFill>
              <a:srgbClr val="FF0000"/>
            </a:solidFill>
            <a:miter lim="800000"/>
            <a:headEnd/>
            <a:tailEnd type="triangle" w="med" len="med"/>
          </a:ln>
          <a:effectLst>
            <a:outerShdw dist="28398" dir="3806097" algn="ctr" rotWithShape="0">
              <a:schemeClr val="tx1"/>
            </a:outerShdw>
          </a:effectLst>
        </p:spPr>
      </p:cxnSp>
      <p:cxnSp>
        <p:nvCxnSpPr>
          <p:cNvPr id="64519" name="AutoShape 7"/>
          <p:cNvCxnSpPr>
            <a:cxnSpLocks noChangeShapeType="1"/>
            <a:stCxn id="64522" idx="3"/>
          </p:cNvCxnSpPr>
          <p:nvPr/>
        </p:nvCxnSpPr>
        <p:spPr bwMode="auto">
          <a:xfrm>
            <a:off x="6210300" y="3371850"/>
            <a:ext cx="692150" cy="676275"/>
          </a:xfrm>
          <a:prstGeom prst="bentConnector3">
            <a:avLst>
              <a:gd name="adj1" fmla="val 50000"/>
            </a:avLst>
          </a:prstGeom>
          <a:noFill/>
          <a:ln w="38100">
            <a:solidFill>
              <a:srgbClr val="FF0000"/>
            </a:solidFill>
            <a:miter lim="800000"/>
            <a:headEnd/>
            <a:tailEnd type="triangle" w="med" len="med"/>
          </a:ln>
          <a:effectLst>
            <a:outerShdw dist="28398" dir="3806097" algn="ctr" rotWithShape="0">
              <a:schemeClr val="tx1"/>
            </a:outerShdw>
          </a:effectLst>
        </p:spPr>
      </p:cxnSp>
      <p:sp>
        <p:nvSpPr>
          <p:cNvPr id="64520" name="Text Box 8"/>
          <p:cNvSpPr txBox="1">
            <a:spLocks noChangeArrowheads="1"/>
          </p:cNvSpPr>
          <p:nvPr/>
        </p:nvSpPr>
        <p:spPr bwMode="auto">
          <a:xfrm>
            <a:off x="762000" y="5389563"/>
            <a:ext cx="5448300" cy="1087437"/>
          </a:xfrm>
          <a:prstGeom prst="rect">
            <a:avLst/>
          </a:prstGeom>
          <a:solidFill>
            <a:srgbClr val="CCFFCC"/>
          </a:solidFill>
          <a:ln w="9525">
            <a:solidFill>
              <a:schemeClr val="tx2"/>
            </a:solidFill>
            <a:miter lim="800000"/>
            <a:headEnd/>
            <a:tailEnd/>
          </a:ln>
          <a:effectLst>
            <a:outerShdw dist="71842" dir="2700000" algn="ctr" rotWithShape="0">
              <a:schemeClr val="tx1"/>
            </a:outerShdw>
          </a:effectLst>
        </p:spPr>
        <p:txBody>
          <a:bodyPr>
            <a:spAutoFit/>
          </a:bodyPr>
          <a:lstStyle/>
          <a:p>
            <a:pPr algn="ctr" eaLnBrk="0" fontAlgn="auto" hangingPunct="0">
              <a:lnSpc>
                <a:spcPct val="90000"/>
              </a:lnSpc>
              <a:spcBef>
                <a:spcPts val="0"/>
              </a:spcBef>
              <a:spcAft>
                <a:spcPts val="0"/>
              </a:spcAft>
              <a:defRPr/>
            </a:pPr>
            <a:r>
              <a:rPr lang="en-US" sz="2400" b="1" dirty="0">
                <a:solidFill>
                  <a:srgbClr val="006600"/>
                </a:solidFill>
                <a:effectLst>
                  <a:outerShdw blurRad="38100" dist="38100" dir="2700000" algn="tl">
                    <a:srgbClr val="000000"/>
                  </a:outerShdw>
                </a:effectLst>
                <a:latin typeface="+mn-lt"/>
                <a:cs typeface="Arial" pitchFamily="34" charset="0"/>
              </a:rPr>
              <a:t>Losses</a:t>
            </a:r>
          </a:p>
          <a:p>
            <a:pPr algn="ctr" eaLnBrk="0" fontAlgn="auto" hangingPunct="0">
              <a:lnSpc>
                <a:spcPct val="90000"/>
              </a:lnSpc>
              <a:spcBef>
                <a:spcPts val="0"/>
              </a:spcBef>
              <a:spcAft>
                <a:spcPts val="0"/>
              </a:spcAft>
              <a:defRPr/>
            </a:pPr>
            <a:r>
              <a:rPr lang="en-US" sz="2400" dirty="0">
                <a:solidFill>
                  <a:srgbClr val="006600"/>
                </a:solidFill>
                <a:effectLst>
                  <a:outerShdw blurRad="38100" dist="38100" dir="2700000" algn="tl">
                    <a:srgbClr val="000000"/>
                  </a:outerShdw>
                </a:effectLst>
                <a:latin typeface="+mn-lt"/>
                <a:cs typeface="Arial" pitchFamily="34" charset="0"/>
              </a:rPr>
              <a:t>Decreases in assets or increases in liabilities from peripheral transactions.</a:t>
            </a:r>
          </a:p>
        </p:txBody>
      </p:sp>
      <p:sp>
        <p:nvSpPr>
          <p:cNvPr id="64521" name="Text Box 9"/>
          <p:cNvSpPr txBox="1">
            <a:spLocks noChangeArrowheads="1"/>
          </p:cNvSpPr>
          <p:nvPr/>
        </p:nvSpPr>
        <p:spPr bwMode="auto">
          <a:xfrm>
            <a:off x="762000" y="1546225"/>
            <a:ext cx="5448300" cy="1087438"/>
          </a:xfrm>
          <a:prstGeom prst="rect">
            <a:avLst/>
          </a:prstGeom>
          <a:solidFill>
            <a:srgbClr val="CCECFF"/>
          </a:solidFill>
          <a:ln w="9525">
            <a:solidFill>
              <a:schemeClr val="tx2"/>
            </a:solidFill>
            <a:miter lim="800000"/>
            <a:headEnd/>
            <a:tailEnd/>
          </a:ln>
          <a:effectLst>
            <a:outerShdw dist="71842" dir="2700000" algn="ctr" rotWithShape="0">
              <a:schemeClr val="tx1"/>
            </a:outerShdw>
          </a:effectLst>
        </p:spPr>
        <p:txBody>
          <a:bodyPr>
            <a:spAutoFit/>
          </a:bodyPr>
          <a:lstStyle/>
          <a:p>
            <a:pPr algn="ctr" eaLnBrk="0" fontAlgn="auto" hangingPunct="0">
              <a:lnSpc>
                <a:spcPct val="90000"/>
              </a:lnSpc>
              <a:spcBef>
                <a:spcPts val="0"/>
              </a:spcBef>
              <a:spcAft>
                <a:spcPts val="0"/>
              </a:spcAft>
              <a:defRPr/>
            </a:pPr>
            <a:r>
              <a:rPr lang="en-US" sz="2400" b="1" dirty="0">
                <a:solidFill>
                  <a:srgbClr val="0000CC"/>
                </a:solidFill>
                <a:effectLst>
                  <a:outerShdw blurRad="38100" dist="38100" dir="2700000" algn="tl">
                    <a:srgbClr val="000000"/>
                  </a:outerShdw>
                </a:effectLst>
                <a:latin typeface="+mn-lt"/>
                <a:cs typeface="Arial" pitchFamily="34" charset="0"/>
              </a:rPr>
              <a:t>Revenues</a:t>
            </a:r>
          </a:p>
          <a:p>
            <a:pPr algn="ctr" eaLnBrk="0" fontAlgn="auto" hangingPunct="0">
              <a:lnSpc>
                <a:spcPct val="90000"/>
              </a:lnSpc>
              <a:spcBef>
                <a:spcPts val="0"/>
              </a:spcBef>
              <a:spcAft>
                <a:spcPts val="0"/>
              </a:spcAft>
              <a:defRPr/>
            </a:pPr>
            <a:r>
              <a:rPr lang="en-US" sz="2400" dirty="0">
                <a:solidFill>
                  <a:srgbClr val="0000CC"/>
                </a:solidFill>
                <a:effectLst>
                  <a:outerShdw blurRad="38100" dist="38100" dir="2700000" algn="tl">
                    <a:srgbClr val="000000"/>
                  </a:outerShdw>
                </a:effectLst>
                <a:latin typeface="+mn-lt"/>
                <a:cs typeface="Arial" pitchFamily="34" charset="0"/>
              </a:rPr>
              <a:t>Increases in assets or settlement of liabilities from ongoing operations.</a:t>
            </a:r>
          </a:p>
        </p:txBody>
      </p:sp>
      <p:sp>
        <p:nvSpPr>
          <p:cNvPr id="64522" name="Text Box 10"/>
          <p:cNvSpPr txBox="1">
            <a:spLocks noChangeArrowheads="1"/>
          </p:cNvSpPr>
          <p:nvPr/>
        </p:nvSpPr>
        <p:spPr bwMode="auto">
          <a:xfrm>
            <a:off x="762000" y="2827338"/>
            <a:ext cx="5448300" cy="1087437"/>
          </a:xfrm>
          <a:prstGeom prst="rect">
            <a:avLst/>
          </a:prstGeom>
          <a:solidFill>
            <a:srgbClr val="CCFFCC"/>
          </a:solidFill>
          <a:ln w="9525">
            <a:solidFill>
              <a:schemeClr val="tx2"/>
            </a:solidFill>
            <a:miter lim="800000"/>
            <a:headEnd/>
            <a:tailEnd/>
          </a:ln>
          <a:effectLst>
            <a:outerShdw dist="71842" dir="2700000" algn="ctr" rotWithShape="0">
              <a:schemeClr val="tx1"/>
            </a:outerShdw>
          </a:effectLst>
        </p:spPr>
        <p:txBody>
          <a:bodyPr>
            <a:spAutoFit/>
          </a:bodyPr>
          <a:lstStyle/>
          <a:p>
            <a:pPr algn="ctr" eaLnBrk="0" fontAlgn="auto" hangingPunct="0">
              <a:lnSpc>
                <a:spcPct val="90000"/>
              </a:lnSpc>
              <a:spcBef>
                <a:spcPts val="0"/>
              </a:spcBef>
              <a:spcAft>
                <a:spcPts val="0"/>
              </a:spcAft>
              <a:defRPr/>
            </a:pPr>
            <a:r>
              <a:rPr lang="en-US" sz="2400" b="1" dirty="0">
                <a:solidFill>
                  <a:srgbClr val="006600"/>
                </a:solidFill>
                <a:effectLst>
                  <a:outerShdw blurRad="38100" dist="38100" dir="2700000" algn="tl">
                    <a:srgbClr val="000000"/>
                  </a:outerShdw>
                </a:effectLst>
                <a:latin typeface="+mn-lt"/>
                <a:cs typeface="Arial" pitchFamily="34" charset="0"/>
              </a:rPr>
              <a:t>Expenses</a:t>
            </a:r>
          </a:p>
          <a:p>
            <a:pPr algn="ctr" eaLnBrk="0" fontAlgn="auto" hangingPunct="0">
              <a:lnSpc>
                <a:spcPct val="90000"/>
              </a:lnSpc>
              <a:spcBef>
                <a:spcPts val="0"/>
              </a:spcBef>
              <a:spcAft>
                <a:spcPts val="0"/>
              </a:spcAft>
              <a:defRPr/>
            </a:pPr>
            <a:r>
              <a:rPr lang="en-US" sz="2400" dirty="0">
                <a:solidFill>
                  <a:srgbClr val="006600"/>
                </a:solidFill>
                <a:effectLst>
                  <a:outerShdw blurRad="38100" dist="38100" dir="2700000" algn="tl">
                    <a:srgbClr val="000000"/>
                  </a:outerShdw>
                </a:effectLst>
                <a:latin typeface="+mn-lt"/>
                <a:cs typeface="Arial" pitchFamily="34" charset="0"/>
              </a:rPr>
              <a:t>Decreases in assets or increases in liabilities from ongoing operations.</a:t>
            </a:r>
          </a:p>
        </p:txBody>
      </p:sp>
      <p:sp>
        <p:nvSpPr>
          <p:cNvPr id="64523" name="Text Box 11"/>
          <p:cNvSpPr txBox="1">
            <a:spLocks noChangeArrowheads="1"/>
          </p:cNvSpPr>
          <p:nvPr/>
        </p:nvSpPr>
        <p:spPr bwMode="auto">
          <a:xfrm>
            <a:off x="762000" y="4108450"/>
            <a:ext cx="5448300" cy="1087438"/>
          </a:xfrm>
          <a:prstGeom prst="rect">
            <a:avLst/>
          </a:prstGeom>
          <a:solidFill>
            <a:srgbClr val="CCECFF"/>
          </a:solidFill>
          <a:ln w="9525">
            <a:solidFill>
              <a:schemeClr val="tx2"/>
            </a:solidFill>
            <a:miter lim="800000"/>
            <a:headEnd/>
            <a:tailEnd/>
          </a:ln>
          <a:effectLst>
            <a:outerShdw dist="71842" dir="2700000" algn="ctr" rotWithShape="0">
              <a:schemeClr val="tx1"/>
            </a:outerShdw>
          </a:effectLst>
        </p:spPr>
        <p:txBody>
          <a:bodyPr>
            <a:spAutoFit/>
          </a:bodyPr>
          <a:lstStyle/>
          <a:p>
            <a:pPr algn="ctr" eaLnBrk="0" fontAlgn="auto" hangingPunct="0">
              <a:lnSpc>
                <a:spcPct val="90000"/>
              </a:lnSpc>
              <a:spcBef>
                <a:spcPts val="0"/>
              </a:spcBef>
              <a:spcAft>
                <a:spcPts val="0"/>
              </a:spcAft>
              <a:defRPr/>
            </a:pPr>
            <a:r>
              <a:rPr lang="en-US" sz="2400" b="1" dirty="0">
                <a:solidFill>
                  <a:srgbClr val="0000CC"/>
                </a:solidFill>
                <a:effectLst>
                  <a:outerShdw blurRad="38100" dist="38100" dir="2700000" algn="tl">
                    <a:srgbClr val="000000"/>
                  </a:outerShdw>
                </a:effectLst>
                <a:latin typeface="+mn-lt"/>
                <a:cs typeface="Arial" pitchFamily="34" charset="0"/>
              </a:rPr>
              <a:t>Gains</a:t>
            </a:r>
          </a:p>
          <a:p>
            <a:pPr algn="ctr" eaLnBrk="0" fontAlgn="auto" hangingPunct="0">
              <a:lnSpc>
                <a:spcPct val="90000"/>
              </a:lnSpc>
              <a:spcBef>
                <a:spcPts val="0"/>
              </a:spcBef>
              <a:spcAft>
                <a:spcPts val="0"/>
              </a:spcAft>
              <a:defRPr/>
            </a:pPr>
            <a:r>
              <a:rPr lang="en-US" sz="2400" dirty="0">
                <a:solidFill>
                  <a:srgbClr val="0000CC"/>
                </a:solidFill>
                <a:effectLst>
                  <a:outerShdw blurRad="38100" dist="38100" dir="2700000" algn="tl">
                    <a:srgbClr val="000000"/>
                  </a:outerShdw>
                </a:effectLst>
                <a:latin typeface="+mn-lt"/>
                <a:cs typeface="Arial" pitchFamily="34" charset="0"/>
              </a:rPr>
              <a:t>Increases in assets or settlement of liabilities from peripheral transactions</a:t>
            </a:r>
            <a:r>
              <a:rPr lang="en-US" sz="2400" dirty="0">
                <a:solidFill>
                  <a:schemeClr val="accent2"/>
                </a:solidFill>
                <a:effectLst>
                  <a:outerShdw blurRad="38100" dist="38100" dir="2700000" algn="tl">
                    <a:srgbClr val="000000"/>
                  </a:outerShdw>
                </a:effectLst>
                <a:latin typeface="+mn-lt"/>
                <a:cs typeface="Arial" pitchFamily="34" charset="0"/>
              </a:rPr>
              <a:t>.</a:t>
            </a:r>
            <a:endParaRPr lang="en-US" sz="2400" dirty="0">
              <a:effectLst>
                <a:outerShdw blurRad="38100" dist="38100" dir="2700000" algn="tl">
                  <a:srgbClr val="FFFFFF"/>
                </a:outerShdw>
              </a:effectLst>
              <a:latin typeface="+mn-lt"/>
              <a:cs typeface="Arial" pitchFamily="34" charset="0"/>
            </a:endParaRPr>
          </a:p>
        </p:txBody>
      </p:sp>
      <p:pic>
        <p:nvPicPr>
          <p:cNvPr id="19466" name="Picture 12" descr="C:\Users\Jon Booker\AppData\Local\Microsoft\Windows\Temporary Internet Files\Content.IE5\EMPSL19C\MPj04432020000[1].jpg"/>
          <p:cNvPicPr>
            <a:picLocks noChangeAspect="1" noChangeArrowheads="1"/>
          </p:cNvPicPr>
          <p:nvPr/>
        </p:nvPicPr>
        <p:blipFill>
          <a:blip r:embed="rId3"/>
          <a:srcRect/>
          <a:stretch>
            <a:fillRect/>
          </a:stretch>
        </p:blipFill>
        <p:spPr bwMode="auto">
          <a:xfrm>
            <a:off x="6934200" y="3406775"/>
            <a:ext cx="1974850" cy="1314450"/>
          </a:xfrm>
          <a:prstGeom prst="rect">
            <a:avLst/>
          </a:prstGeom>
          <a:noFill/>
          <a:ln w="9525">
            <a:noFill/>
            <a:miter lim="800000"/>
            <a:headEnd/>
            <a:tailEnd/>
          </a:ln>
        </p:spPr>
      </p:pic>
      <p:sp>
        <p:nvSpPr>
          <p:cNvPr id="19467" name="TextBox 11"/>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AF4C4220-CF5D-470E-B421-9656581324FC}" type="slidenum">
              <a:rPr lang="en-US" sz="1000"/>
              <a:pPr algn="r"/>
              <a:t>5</a:t>
            </a:fld>
            <a:endParaRPr lang="en-US" sz="1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slide(fromTop)">
                                      <p:cBhvr>
                                        <p:cTn id="7" dur="500"/>
                                        <p:tgtEl>
                                          <p:spTgt spid="64521"/>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4522"/>
                                        </p:tgtEl>
                                        <p:attrNameLst>
                                          <p:attrName>style.visibility</p:attrName>
                                        </p:attrNameLst>
                                      </p:cBhvr>
                                      <p:to>
                                        <p:strVal val="visible"/>
                                      </p:to>
                                    </p:set>
                                    <p:animEffect transition="in" filter="slide(fromTop)">
                                      <p:cBhvr>
                                        <p:cTn id="11" dur="500"/>
                                        <p:tgtEl>
                                          <p:spTgt spid="64522"/>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64523"/>
                                        </p:tgtEl>
                                        <p:attrNameLst>
                                          <p:attrName>style.visibility</p:attrName>
                                        </p:attrNameLst>
                                      </p:cBhvr>
                                      <p:to>
                                        <p:strVal val="visible"/>
                                      </p:to>
                                    </p:set>
                                    <p:animEffect transition="in" filter="slide(fromTop)">
                                      <p:cBhvr>
                                        <p:cTn id="15" dur="500"/>
                                        <p:tgtEl>
                                          <p:spTgt spid="64523"/>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64520"/>
                                        </p:tgtEl>
                                        <p:attrNameLst>
                                          <p:attrName>style.visibility</p:attrName>
                                        </p:attrNameLst>
                                      </p:cBhvr>
                                      <p:to>
                                        <p:strVal val="visible"/>
                                      </p:to>
                                    </p:set>
                                    <p:animEffect transition="in" filter="slide(fromTop)">
                                      <p:cBhvr>
                                        <p:cTn id="19"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nimBg="1" autoUpdateAnimBg="0"/>
      <p:bldP spid="64521" grpId="0" animBg="1" autoUpdateAnimBg="0"/>
      <p:bldP spid="64522" grpId="0" animBg="1" autoUpdateAnimBg="0"/>
      <p:bldP spid="6452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62000" y="1447800"/>
            <a:ext cx="2743200" cy="152400"/>
          </a:xfrm>
          <a:prstGeom prst="rect">
            <a:avLst/>
          </a:prstGeom>
          <a:solidFill>
            <a:schemeClr val="bg1"/>
          </a:solidFill>
          <a:ln w="9525">
            <a:noFill/>
            <a:miter lim="800000"/>
            <a:headEnd/>
            <a:tailEnd/>
          </a:ln>
        </p:spPr>
        <p:txBody>
          <a:bodyPr wrap="none" anchor="ctr"/>
          <a:lstStyle/>
          <a:p>
            <a:pPr algn="ctr" eaLnBrk="0" hangingPunct="0"/>
            <a:endParaRPr lang="en-US">
              <a:solidFill>
                <a:schemeClr val="bg1"/>
              </a:solidFill>
              <a:latin typeface="Verdana" pitchFamily="34" charset="0"/>
            </a:endParaRPr>
          </a:p>
        </p:txBody>
      </p:sp>
      <p:sp>
        <p:nvSpPr>
          <p:cNvPr id="21506" name="TextBox 3"/>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92EE8B54-8630-4B49-9F52-6663A7B089A1}" type="slidenum">
              <a:rPr lang="en-US" sz="1000"/>
              <a:pPr algn="r"/>
              <a:t>6</a:t>
            </a:fld>
            <a:endParaRPr lang="en-US" sz="1000"/>
          </a:p>
        </p:txBody>
      </p:sp>
      <p:pic>
        <p:nvPicPr>
          <p:cNvPr id="21507" name="Picture 1"/>
          <p:cNvPicPr>
            <a:picLocks noChangeAspect="1"/>
          </p:cNvPicPr>
          <p:nvPr/>
        </p:nvPicPr>
        <p:blipFill>
          <a:blip r:embed="rId3"/>
          <a:srcRect/>
          <a:stretch>
            <a:fillRect/>
          </a:stretch>
        </p:blipFill>
        <p:spPr bwMode="auto">
          <a:xfrm>
            <a:off x="152400" y="228600"/>
            <a:ext cx="8789988" cy="6019800"/>
          </a:xfrm>
          <a:prstGeom prst="rect">
            <a:avLst/>
          </a:prstGeom>
          <a:noFill/>
          <a:ln w="9525">
            <a:solidFill>
              <a:schemeClr val="tx1"/>
            </a:solidFill>
            <a:miter lim="800000"/>
            <a:headEnd/>
            <a:tailEnd/>
          </a:ln>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t>Operating expenses</a:t>
            </a:r>
            <a:endParaRPr lang="en-US" dirty="0"/>
          </a:p>
        </p:txBody>
      </p:sp>
      <p:sp>
        <p:nvSpPr>
          <p:cNvPr id="23554" name="TextBox 4"/>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F703E59E-379E-419B-AB13-2E59A250DCF3}" type="slidenum">
              <a:rPr lang="en-US" sz="1000"/>
              <a:pPr algn="r"/>
              <a:t>7</a:t>
            </a:fld>
            <a:endParaRPr lang="en-US" sz="1000"/>
          </a:p>
        </p:txBody>
      </p:sp>
      <p:sp>
        <p:nvSpPr>
          <p:cNvPr id="7" name="TextBox 6"/>
          <p:cNvSpPr txBox="1"/>
          <p:nvPr/>
        </p:nvSpPr>
        <p:spPr>
          <a:xfrm>
            <a:off x="609600" y="1600200"/>
            <a:ext cx="8001000" cy="3046413"/>
          </a:xfrm>
          <a:prstGeom prst="rect">
            <a:avLst/>
          </a:prstGeom>
          <a:ln w="38100"/>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sz="2400" dirty="0"/>
              <a:t>An expenditure is any outflow of cash for any purpose, whether to buy equipment, pay off a bank loan, or pay employees their wages. Expenses are outflows or the using up of assets or increases in liabilities from ongoing operations incurred to generate revenues during the period. Therefore, not all cash expenditures are expenses, but expenses are necessary to generate revenues.</a:t>
            </a:r>
          </a:p>
        </p:txBody>
      </p:sp>
      <p:pic>
        <p:nvPicPr>
          <p:cNvPr id="23556" name="Picture 2"/>
          <p:cNvPicPr>
            <a:picLocks noChangeAspect="1" noChangeArrowheads="1"/>
          </p:cNvPicPr>
          <p:nvPr/>
        </p:nvPicPr>
        <p:blipFill>
          <a:blip r:embed="rId3"/>
          <a:srcRect/>
          <a:stretch>
            <a:fillRect/>
          </a:stretch>
        </p:blipFill>
        <p:spPr bwMode="auto">
          <a:xfrm>
            <a:off x="3505200" y="4764088"/>
            <a:ext cx="2039938" cy="209391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t>Restaurant Operating expenses</a:t>
            </a:r>
            <a:endParaRPr lang="en-US" dirty="0"/>
          </a:p>
        </p:txBody>
      </p:sp>
      <p:sp>
        <p:nvSpPr>
          <p:cNvPr id="25602" name="TextBox 4"/>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CB39F778-42DD-4A60-B11D-C7BABFF4996D}" type="slidenum">
              <a:rPr lang="en-US" sz="1000"/>
              <a:pPr algn="r"/>
              <a:t>8</a:t>
            </a:fld>
            <a:endParaRPr lang="en-US" sz="1000"/>
          </a:p>
        </p:txBody>
      </p:sp>
      <p:sp>
        <p:nvSpPr>
          <p:cNvPr id="7" name="TextBox 6"/>
          <p:cNvSpPr txBox="1"/>
          <p:nvPr/>
        </p:nvSpPr>
        <p:spPr>
          <a:xfrm>
            <a:off x="609600" y="1600200"/>
            <a:ext cx="8001000" cy="2678113"/>
          </a:xfrm>
          <a:prstGeom prst="rect">
            <a:avLst/>
          </a:prstGeom>
          <a:ln w="38100"/>
        </p:spPr>
        <p:style>
          <a:lnRef idx="2">
            <a:schemeClr val="accent3"/>
          </a:lnRef>
          <a:fillRef idx="1">
            <a:schemeClr val="lt1"/>
          </a:fillRef>
          <a:effectRef idx="0">
            <a:schemeClr val="accent3"/>
          </a:effectRef>
          <a:fontRef idx="minor">
            <a:schemeClr val="dk1"/>
          </a:fontRef>
        </p:style>
        <p:txBody>
          <a:bodyPr>
            <a:spAutoFit/>
          </a:bodyPr>
          <a:lstStyle/>
          <a:p>
            <a:pPr marL="457200" indent="-457200" fontAlgn="auto">
              <a:spcBef>
                <a:spcPts val="0"/>
              </a:spcBef>
              <a:spcAft>
                <a:spcPts val="0"/>
              </a:spcAft>
              <a:buFont typeface="+mj-lt"/>
              <a:buAutoNum type="arabicPeriod"/>
              <a:defRPr/>
            </a:pPr>
            <a:r>
              <a:rPr lang="en-US" sz="2400" b="1" dirty="0"/>
              <a:t>Food, Beverage, and Packaging Expense.</a:t>
            </a:r>
          </a:p>
          <a:p>
            <a:pPr marL="457200" indent="-457200" fontAlgn="auto">
              <a:spcBef>
                <a:spcPts val="0"/>
              </a:spcBef>
              <a:spcAft>
                <a:spcPts val="0"/>
              </a:spcAft>
              <a:buFont typeface="+mj-lt"/>
              <a:buAutoNum type="arabicPeriod"/>
              <a:defRPr/>
            </a:pPr>
            <a:r>
              <a:rPr lang="en-US" sz="2400" b="1" dirty="0"/>
              <a:t>Salaries and Wages Expense.</a:t>
            </a:r>
          </a:p>
          <a:p>
            <a:pPr marL="457200" indent="-457200" fontAlgn="auto">
              <a:spcBef>
                <a:spcPts val="0"/>
              </a:spcBef>
              <a:spcAft>
                <a:spcPts val="0"/>
              </a:spcAft>
              <a:buFont typeface="+mj-lt"/>
              <a:buAutoNum type="arabicPeriod"/>
              <a:defRPr/>
            </a:pPr>
            <a:r>
              <a:rPr lang="en-US" sz="2400" b="1" dirty="0"/>
              <a:t>Occupancy Expense.</a:t>
            </a:r>
          </a:p>
          <a:p>
            <a:pPr marL="457200" indent="-457200" fontAlgn="auto">
              <a:spcBef>
                <a:spcPts val="0"/>
              </a:spcBef>
              <a:spcAft>
                <a:spcPts val="0"/>
              </a:spcAft>
              <a:buFont typeface="+mj-lt"/>
              <a:buAutoNum type="arabicPeriod"/>
              <a:defRPr/>
            </a:pPr>
            <a:r>
              <a:rPr lang="en-US" sz="2400" b="1" dirty="0"/>
              <a:t>Other Operating Expenses.</a:t>
            </a:r>
          </a:p>
          <a:p>
            <a:pPr marL="457200" indent="-457200" fontAlgn="auto">
              <a:spcBef>
                <a:spcPts val="0"/>
              </a:spcBef>
              <a:spcAft>
                <a:spcPts val="0"/>
              </a:spcAft>
              <a:buFont typeface="+mj-lt"/>
              <a:buAutoNum type="arabicPeriod"/>
              <a:defRPr/>
            </a:pPr>
            <a:r>
              <a:rPr lang="en-US" sz="2400" b="1" dirty="0"/>
              <a:t>General and Administrative Expenses.</a:t>
            </a:r>
          </a:p>
          <a:p>
            <a:pPr marL="457200" indent="-457200" fontAlgn="auto">
              <a:spcBef>
                <a:spcPts val="0"/>
              </a:spcBef>
              <a:spcAft>
                <a:spcPts val="0"/>
              </a:spcAft>
              <a:buFont typeface="+mj-lt"/>
              <a:buAutoNum type="arabicPeriod"/>
              <a:defRPr/>
            </a:pPr>
            <a:r>
              <a:rPr lang="en-US" sz="2400" b="1" dirty="0"/>
              <a:t>Depreciation Expense.</a:t>
            </a:r>
          </a:p>
          <a:p>
            <a:pPr marL="457200" indent="-457200" fontAlgn="auto">
              <a:spcBef>
                <a:spcPts val="0"/>
              </a:spcBef>
              <a:spcAft>
                <a:spcPts val="0"/>
              </a:spcAft>
              <a:buFont typeface="+mj-lt"/>
              <a:buAutoNum type="arabicPeriod"/>
              <a:defRPr/>
            </a:pPr>
            <a:r>
              <a:rPr lang="en-US" sz="2400" b="1" dirty="0"/>
              <a:t>Income Tax Expense.</a:t>
            </a:r>
            <a:endParaRPr lang="en-US" sz="2400" dirty="0"/>
          </a:p>
        </p:txBody>
      </p:sp>
      <p:pic>
        <p:nvPicPr>
          <p:cNvPr id="25604" name="Picture 2" descr="C:\Users\Jon Booker\AppData\Local\Microsoft\Windows\Temporary Internet Files\Content.IE5\XDJVVKTJ\MP900402796[1].jpg"/>
          <p:cNvPicPr>
            <a:picLocks noChangeAspect="1" noChangeArrowheads="1"/>
          </p:cNvPicPr>
          <p:nvPr/>
        </p:nvPicPr>
        <p:blipFill>
          <a:blip r:embed="rId3"/>
          <a:srcRect/>
          <a:stretch>
            <a:fillRect/>
          </a:stretch>
        </p:blipFill>
        <p:spPr bwMode="auto">
          <a:xfrm>
            <a:off x="3184525" y="4572000"/>
            <a:ext cx="2759075" cy="21018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143000" y="1066800"/>
            <a:ext cx="2743200" cy="152400"/>
          </a:xfrm>
          <a:prstGeom prst="rect">
            <a:avLst/>
          </a:prstGeom>
          <a:solidFill>
            <a:schemeClr val="bg1"/>
          </a:solidFill>
          <a:ln w="9525">
            <a:noFill/>
            <a:miter lim="800000"/>
            <a:headEnd/>
            <a:tailEnd/>
          </a:ln>
        </p:spPr>
        <p:txBody>
          <a:bodyPr wrap="none" anchor="ctr"/>
          <a:lstStyle/>
          <a:p>
            <a:pPr algn="ctr" eaLnBrk="0" hangingPunct="0"/>
            <a:endParaRPr lang="en-US">
              <a:solidFill>
                <a:schemeClr val="bg1"/>
              </a:solidFill>
              <a:latin typeface="Verdana" pitchFamily="34" charset="0"/>
            </a:endParaRPr>
          </a:p>
        </p:txBody>
      </p:sp>
      <p:sp>
        <p:nvSpPr>
          <p:cNvPr id="24579" name="Title 9"/>
          <p:cNvSpPr>
            <a:spLocks noGrp="1"/>
          </p:cNvSpPr>
          <p:nvPr>
            <p:ph type="title"/>
          </p:nvPr>
        </p:nvSpPr>
        <p:spPr>
          <a:xfrm>
            <a:off x="457200" y="0"/>
            <a:ext cx="8382000" cy="1371600"/>
          </a:xfrm>
        </p:spPr>
        <p:txBody>
          <a:bodyPr/>
          <a:lstStyle/>
          <a:p>
            <a:pPr fontAlgn="auto">
              <a:spcAft>
                <a:spcPts val="0"/>
              </a:spcAft>
              <a:defRPr/>
            </a:pPr>
            <a:r>
              <a:rPr lang="en-US" dirty="0" smtClean="0"/>
              <a:t>International Perspective</a:t>
            </a:r>
          </a:p>
        </p:txBody>
      </p:sp>
      <p:pic>
        <p:nvPicPr>
          <p:cNvPr id="27651" name="Picture 14" descr="Chapter 3 International.png"/>
          <p:cNvPicPr>
            <a:picLocks noChangeAspect="1"/>
          </p:cNvPicPr>
          <p:nvPr/>
        </p:nvPicPr>
        <p:blipFill>
          <a:blip r:embed="rId3"/>
          <a:srcRect/>
          <a:stretch>
            <a:fillRect/>
          </a:stretch>
        </p:blipFill>
        <p:spPr bwMode="auto">
          <a:xfrm>
            <a:off x="533400" y="1524000"/>
            <a:ext cx="8113713" cy="4876800"/>
          </a:xfrm>
          <a:prstGeom prst="rect">
            <a:avLst/>
          </a:prstGeom>
          <a:noFill/>
          <a:ln w="9525">
            <a:solidFill>
              <a:schemeClr val="tx1"/>
            </a:solidFill>
            <a:miter lim="800000"/>
            <a:headEnd/>
            <a:tailEnd/>
          </a:ln>
        </p:spPr>
      </p:pic>
      <p:sp>
        <p:nvSpPr>
          <p:cNvPr id="27652" name="TextBox 7"/>
          <p:cNvSpPr txBox="1">
            <a:spLocks noChangeArrowheads="1"/>
          </p:cNvSpPr>
          <p:nvPr/>
        </p:nvSpPr>
        <p:spPr bwMode="auto">
          <a:xfrm>
            <a:off x="7772400" y="6611938"/>
            <a:ext cx="1219200" cy="246062"/>
          </a:xfrm>
          <a:prstGeom prst="rect">
            <a:avLst/>
          </a:prstGeom>
          <a:noFill/>
          <a:ln w="9525">
            <a:noFill/>
            <a:miter lim="800000"/>
            <a:headEnd/>
            <a:tailEnd/>
          </a:ln>
        </p:spPr>
        <p:txBody>
          <a:bodyPr>
            <a:spAutoFit/>
          </a:bodyPr>
          <a:lstStyle/>
          <a:p>
            <a:pPr algn="r"/>
            <a:r>
              <a:rPr lang="en-US" sz="1000"/>
              <a:t>3-</a:t>
            </a:r>
            <a:fld id="{C1D37B13-75B8-4242-BDBC-EF2B9A79522E}" type="slidenum">
              <a:rPr lang="en-US" sz="1000"/>
              <a:pPr algn="r"/>
              <a:t>9</a:t>
            </a:fld>
            <a:endParaRPr lang="en-US" sz="1000"/>
          </a:p>
        </p:txBody>
      </p:sp>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3270</TotalTime>
  <Words>4359</Words>
  <Application>Microsoft Office PowerPoint</Application>
  <PresentationFormat>On-screen Show (4:3)</PresentationFormat>
  <Paragraphs>397</Paragraphs>
  <Slides>48</Slides>
  <Notes>48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8" baseType="lpstr">
      <vt:lpstr>Arial</vt:lpstr>
      <vt:lpstr>Arial Black</vt:lpstr>
      <vt:lpstr>Book Antiqua</vt:lpstr>
      <vt:lpstr>Calibri</vt:lpstr>
      <vt:lpstr>Times New Roman</vt:lpstr>
      <vt:lpstr>Verdana</vt:lpstr>
      <vt:lpstr>Wingdings</vt:lpstr>
      <vt:lpstr>Essential</vt:lpstr>
      <vt:lpstr>Clip</vt:lpstr>
      <vt:lpstr>Worksheet</vt:lpstr>
      <vt:lpstr>Chapter 3</vt:lpstr>
      <vt:lpstr>Understanding the Business</vt:lpstr>
      <vt:lpstr>The Operating Cycle</vt:lpstr>
      <vt:lpstr>The Operating Cycle</vt:lpstr>
      <vt:lpstr>Elements on the Income Statement</vt:lpstr>
      <vt:lpstr>PowerPoint Presentation</vt:lpstr>
      <vt:lpstr>Operating expenses</vt:lpstr>
      <vt:lpstr>Restaurant Operating expenses</vt:lpstr>
      <vt:lpstr>International Perspective</vt:lpstr>
      <vt:lpstr>How Are Operating Activities Recognized and Measured?</vt:lpstr>
      <vt:lpstr>Cash basis accounting</vt:lpstr>
      <vt:lpstr>How Are Operating Activities Recognized and Measured?</vt:lpstr>
      <vt:lpstr>Revenue Realization Principle</vt:lpstr>
      <vt:lpstr>Revenue Principle</vt:lpstr>
      <vt:lpstr>Revenue Principle</vt:lpstr>
      <vt:lpstr>Revenue Principle</vt:lpstr>
      <vt:lpstr>Revenue Principle</vt:lpstr>
      <vt:lpstr>Revenue Principle</vt:lpstr>
      <vt:lpstr>Revenue Principle</vt:lpstr>
      <vt:lpstr>Expense Matching Principle</vt:lpstr>
      <vt:lpstr>expense Matching Principle</vt:lpstr>
      <vt:lpstr>expense Matching Principle</vt:lpstr>
      <vt:lpstr>expense Matching Principle</vt:lpstr>
      <vt:lpstr>Expense Matching Principle</vt:lpstr>
      <vt:lpstr>Expense Matching Principle</vt:lpstr>
      <vt:lpstr>PowerPoint Presentation</vt:lpstr>
      <vt:lpstr>Expanded Transaction Analysis Model</vt:lpstr>
      <vt:lpstr>Expanded Transaction Analysis Model</vt:lpstr>
      <vt:lpstr>Analyzing chipotle’s transactions</vt:lpstr>
      <vt:lpstr>Analyzing chipotle’s Transactions</vt:lpstr>
      <vt:lpstr>Analyzing chipotle Transactions</vt:lpstr>
      <vt:lpstr>Analyzing Chipotle’s Transactions</vt:lpstr>
      <vt:lpstr>Analyzing Chipotle’s Transactions</vt:lpstr>
      <vt:lpstr>Analyzing Chipotle’s Transactions</vt:lpstr>
      <vt:lpstr>Analyzing Chipotle’s Transactions</vt:lpstr>
      <vt:lpstr>Analyzing Chipotle’s Transactions</vt:lpstr>
      <vt:lpstr>Analyzing Chipotle’s Transactions</vt:lpstr>
      <vt:lpstr>Analyzing Chipotle’s Transactions</vt:lpstr>
      <vt:lpstr>Analyzing Chipotle’s Transactions</vt:lpstr>
      <vt:lpstr>Chipotle’s Balance Sheet Accounts</vt:lpstr>
      <vt:lpstr>Chipotle’s income Statement Accounts</vt:lpstr>
      <vt:lpstr>How are Financial Statements Prepared and Analyzed?</vt:lpstr>
      <vt:lpstr>How are Financial Statements Prepared and Analyzed?</vt:lpstr>
      <vt:lpstr>Trial balance</vt:lpstr>
      <vt:lpstr>Income statement</vt:lpstr>
      <vt:lpstr>Net profit Margin</vt:lpstr>
      <vt:lpstr>Focus on cash flows</vt:lpstr>
      <vt:lpstr>End of Chapter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 Booker</dc:creator>
  <cp:lastModifiedBy>Hassell, John M.</cp:lastModifiedBy>
  <cp:revision>68</cp:revision>
  <cp:lastPrinted>2013-05-03T17:05:53Z</cp:lastPrinted>
  <dcterms:created xsi:type="dcterms:W3CDTF">2013-04-27T21:51:30Z</dcterms:created>
  <dcterms:modified xsi:type="dcterms:W3CDTF">2016-01-17T20:42:42Z</dcterms:modified>
</cp:coreProperties>
</file>