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sldIdLst>
    <p:sldId id="276" r:id="rId2"/>
    <p:sldId id="280" r:id="rId3"/>
    <p:sldId id="281" r:id="rId4"/>
    <p:sldId id="282" r:id="rId5"/>
    <p:sldId id="283" r:id="rId6"/>
    <p:sldId id="285" r:id="rId7"/>
    <p:sldId id="286" r:id="rId8"/>
    <p:sldId id="290" r:id="rId9"/>
    <p:sldId id="288" r:id="rId10"/>
    <p:sldId id="291" r:id="rId11"/>
    <p:sldId id="289" r:id="rId12"/>
    <p:sldId id="287" r:id="rId13"/>
    <p:sldId id="292" r:id="rId14"/>
    <p:sldId id="297" r:id="rId15"/>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246"/>
    <p:restoredTop sz="77364" autoAdjust="0"/>
  </p:normalViewPr>
  <p:slideViewPr>
    <p:cSldViewPr>
      <p:cViewPr varScale="1">
        <p:scale>
          <a:sx n="73" d="100"/>
          <a:sy n="73" d="100"/>
        </p:scale>
        <p:origin x="-272"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tags" Target="tags/tag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86F68F-AD08-4E3B-BCDE-C290160B2060}" type="datetimeFigureOut">
              <a:rPr lang="en-US" smtClean="0"/>
              <a:pPr/>
              <a:t>2/4/17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E65A83-2448-4C8E-A864-FBDA98A93FD1}" type="slidenum">
              <a:rPr lang="en-US" smtClean="0"/>
              <a:pPr/>
              <a:t>‹#›</a:t>
            </a:fld>
            <a:endParaRPr lang="en-US"/>
          </a:p>
        </p:txBody>
      </p:sp>
    </p:spTree>
    <p:extLst>
      <p:ext uri="{BB962C8B-B14F-4D97-AF65-F5344CB8AC3E}">
        <p14:creationId xmlns:p14="http://schemas.microsoft.com/office/powerpoint/2010/main" val="3855064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0" i="0" u="none" strike="noStrike" kern="1200" baseline="0" dirty="0" smtClean="0">
                <a:solidFill>
                  <a:schemeClr val="tx1"/>
                </a:solidFill>
              </a:rPr>
              <a:t>The </a:t>
            </a:r>
            <a:r>
              <a:rPr lang="en-US" b="0" i="0" u="none" strike="noStrike" kern="1200" baseline="0" dirty="0" err="1" smtClean="0">
                <a:solidFill>
                  <a:schemeClr val="tx1"/>
                </a:solidFill>
              </a:rPr>
              <a:t>Pascalene</a:t>
            </a:r>
            <a:r>
              <a:rPr lang="en-US" b="0" i="0" u="none" strike="noStrike" kern="1200" baseline="0" dirty="0" smtClean="0">
                <a:solidFill>
                  <a:schemeClr val="tx1"/>
                </a:solidFill>
              </a:rPr>
              <a:t> was the first accurate mechanical calculator. This machine, created by the French mathematician Blaise Pascal in 1642, used revolutions of gears, like odometers in cars, to count by tens.</a:t>
            </a:r>
          </a:p>
          <a:p>
            <a:pPr marL="171450" indent="-171450">
              <a:buFont typeface="Arial" panose="020B0604020202020204" pitchFamily="34" charset="0"/>
              <a:buChar char="•"/>
            </a:pPr>
            <a:r>
              <a:rPr lang="en-US" b="0" i="0" u="none" strike="noStrike" kern="1200" baseline="0" dirty="0" smtClean="0">
                <a:solidFill>
                  <a:schemeClr val="tx1"/>
                </a:solidFill>
              </a:rPr>
              <a:t>The </a:t>
            </a:r>
            <a:r>
              <a:rPr lang="en-US" b="0" i="0" u="none" strike="noStrike" kern="1200" baseline="0" dirty="0" err="1" smtClean="0">
                <a:solidFill>
                  <a:schemeClr val="tx1"/>
                </a:solidFill>
              </a:rPr>
              <a:t>Pascalene</a:t>
            </a:r>
            <a:r>
              <a:rPr lang="en-US" b="0" i="0" u="none" strike="noStrike" kern="1200" baseline="0" dirty="0" smtClean="0">
                <a:solidFill>
                  <a:schemeClr val="tx1"/>
                </a:solidFill>
              </a:rPr>
              <a:t> could be used to add, subtract, multiply, and divide.</a:t>
            </a:r>
          </a:p>
          <a:p>
            <a:pPr marL="171450" indent="-171450">
              <a:buFont typeface="Arial" panose="020B0604020202020204" pitchFamily="34" charset="0"/>
              <a:buChar char="•"/>
            </a:pPr>
            <a:r>
              <a:rPr lang="en-US" b="0" i="0" u="none" strike="noStrike" kern="1200" baseline="0" dirty="0" smtClean="0">
                <a:solidFill>
                  <a:schemeClr val="tx1"/>
                </a:solidFill>
              </a:rPr>
              <a:t>The basic design of the </a:t>
            </a:r>
            <a:r>
              <a:rPr lang="en-US" b="0" i="0" u="none" strike="noStrike" kern="1200" baseline="0" dirty="0" err="1" smtClean="0">
                <a:solidFill>
                  <a:schemeClr val="tx1"/>
                </a:solidFill>
              </a:rPr>
              <a:t>Pascalene</a:t>
            </a:r>
            <a:r>
              <a:rPr lang="en-US" b="0" i="0" u="none" strike="noStrike" kern="1200" baseline="0" dirty="0" smtClean="0">
                <a:solidFill>
                  <a:schemeClr val="tx1"/>
                </a:solidFill>
              </a:rPr>
              <a:t> was so sound that it lived on in mechanical calculators for more than 300 years.</a:t>
            </a:r>
            <a:endParaRPr lang="en-US" dirty="0" smtClean="0">
              <a:latin typeface="Helvetica" pitchFamily="34" charset="0"/>
            </a:endParaRPr>
          </a:p>
          <a:p>
            <a:endParaRPr lang="en-US" dirty="0" smtClean="0"/>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Nearly 200 years later, Joseph Jacquard revolutionized the fabric industry by creating a machine that automated the weaving of complex patterns.</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Although not a counting or calculating machine, the Jacquard loom (shown in Figure 8) was significant because it relied on stiff cards with punched holes to automate the weaving process.</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Much later, this punch-card process would be adopted as a means for computers to record and read data.</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 1834, Charles Babbage designed the first automatic calculator, the Analytical Engine.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It was based on another machine called the Difference Engine, which was a steam-powered mechanical calculator designed to print astronomical tables. Although the Analytical Engine was never developed, Babbage’s drawings and descriptions of the machine include components similar to those in today’s computers, including the store (akin to RAM) and the mill (a central processing unit) as well as input and output devices.</a:t>
            </a:r>
          </a:p>
          <a:p>
            <a:pPr marL="171450" indent="-171450">
              <a:buFont typeface="Arial" panose="020B0604020202020204" pitchFamily="34" charset="0"/>
              <a:buChar char="•"/>
            </a:pPr>
            <a:endParaRPr lang="en-US" dirty="0" smtClean="0">
              <a:latin typeface="Helvetica" pitchFamily="34" charset="0"/>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 1890, Herman Hollerith was the first to take Jacquard’s punch-card concept and apply it to computing with his Hollerith Tabulating Machine.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Hollerith’s tabulating machine automatically read data that had been punched onto small punch cards, speeding up the tabulation process.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Hollerith’s machine became so successful that he left the Census Bureau in 1896 to start the Tabulating Machine Company.</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His company later changed its name to International Business Machines, or IBM.</a:t>
            </a:r>
          </a:p>
          <a:p>
            <a:pPr marL="171450" lvl="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German inventor Konrad </a:t>
            </a:r>
            <a:r>
              <a:rPr lang="en-US" sz="1200" b="0" i="0" u="none" strike="noStrike" kern="1200" baseline="0" dirty="0" err="1" smtClean="0">
                <a:solidFill>
                  <a:schemeClr val="tx1"/>
                </a:solidFill>
                <a:latin typeface="+mn-lt"/>
                <a:ea typeface="+mn-ea"/>
                <a:cs typeface="+mn-cs"/>
              </a:rPr>
              <a:t>Zuse</a:t>
            </a:r>
            <a:r>
              <a:rPr lang="en-US" sz="1200" b="0" i="0" u="none" strike="noStrike" kern="1200" baseline="0" dirty="0" smtClean="0">
                <a:solidFill>
                  <a:schemeClr val="tx1"/>
                </a:solidFill>
                <a:latin typeface="+mn-lt"/>
                <a:ea typeface="+mn-ea"/>
                <a:cs typeface="+mn-cs"/>
              </a:rPr>
              <a:t> is credited with a number of computing inventions. His first, in 1936, was a mechanical calculator called the Z1.</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The Z1 is thought to be the first computer to include certain features integral to today’s systems, such as a control unit and separate memory functions.</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 1936, Alan Turing created an abstract computer model that could perform logical operations.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The Turing Machine was not a real machine but rather a hypothetical model that mathematically defined a mechanical procedure (or algorithm).</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Turing described how the machine could read, write, or erase symbols written on squares of an infinite paper tape.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This concept of an infinite tape that could be read, written to, and erased was the precursor to today’s RAM.</a:t>
            </a:r>
          </a:p>
          <a:p>
            <a:pPr marL="0" indent="0">
              <a:buFont typeface="Arial" panose="020B0604020202020204" pitchFamily="34" charset="0"/>
              <a:buNone/>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endParaRPr lang="en-US" dirty="0" smtClean="0"/>
          </a:p>
          <a:p>
            <a:pPr marL="171450" lvl="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US" dirty="0" smtClean="0">
              <a:latin typeface="Helvetica" pitchFamily="34" charset="0"/>
            </a:endParaRPr>
          </a:p>
          <a:p>
            <a:pPr marL="171450" indent="-171450">
              <a:buFont typeface="Arial" panose="020B0604020202020204" pitchFamily="34" charset="0"/>
              <a:buChar char="•"/>
            </a:pPr>
            <a:endParaRPr lang="en-US" dirty="0" smtClean="0">
              <a:latin typeface="Helvetica"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E2E65A83-2448-4C8E-A864-FBDA98A93FD1}" type="slidenum">
              <a:rPr lang="en-US" smtClean="0"/>
              <a:pPr/>
              <a:t>2</a:t>
            </a:fld>
            <a:endParaRPr lang="en-US"/>
          </a:p>
        </p:txBody>
      </p:sp>
    </p:spTree>
    <p:extLst>
      <p:ext uri="{BB962C8B-B14F-4D97-AF65-F5344CB8AC3E}">
        <p14:creationId xmlns:p14="http://schemas.microsoft.com/office/powerpoint/2010/main" val="37749191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E65A83-2448-4C8E-A864-FBDA98A93FD1}" type="slidenum">
              <a:rPr lang="en-US" smtClean="0"/>
              <a:pPr/>
              <a:t>12</a:t>
            </a:fld>
            <a:endParaRPr lang="en-US"/>
          </a:p>
        </p:txBody>
      </p:sp>
    </p:spTree>
    <p:extLst>
      <p:ext uri="{BB962C8B-B14F-4D97-AF65-F5344CB8AC3E}">
        <p14:creationId xmlns:p14="http://schemas.microsoft.com/office/powerpoint/2010/main" val="1630954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 1939, John </a:t>
            </a:r>
            <a:r>
              <a:rPr lang="en-US" sz="1200" kern="1200" dirty="0" err="1" smtClean="0">
                <a:solidFill>
                  <a:schemeClr val="tx1"/>
                </a:solidFill>
                <a:effectLst/>
                <a:latin typeface="+mn-lt"/>
                <a:ea typeface="+mn-ea"/>
                <a:cs typeface="+mn-cs"/>
              </a:rPr>
              <a:t>Atanasoff</a:t>
            </a:r>
            <a:r>
              <a:rPr lang="en-US" sz="1200" kern="1200" dirty="0" smtClean="0">
                <a:solidFill>
                  <a:schemeClr val="tx1"/>
                </a:solidFill>
                <a:effectLst/>
                <a:latin typeface="+mn-lt"/>
                <a:ea typeface="+mn-ea"/>
                <a:cs typeface="+mn-cs"/>
              </a:rPr>
              <a:t> and Clifford Berry built the first electrically powered digital computer, called the </a:t>
            </a:r>
            <a:r>
              <a:rPr lang="en-US" sz="1200" kern="1200" dirty="0" err="1" smtClean="0">
                <a:solidFill>
                  <a:schemeClr val="tx1"/>
                </a:solidFill>
                <a:effectLst/>
                <a:latin typeface="+mn-lt"/>
                <a:ea typeface="+mn-ea"/>
                <a:cs typeface="+mn-cs"/>
              </a:rPr>
              <a:t>Atanasoff</a:t>
            </a:r>
            <a:r>
              <a:rPr lang="en-US" sz="1200" kern="1200" dirty="0" smtClean="0">
                <a:solidFill>
                  <a:schemeClr val="tx1"/>
                </a:solidFill>
                <a:effectLst/>
                <a:latin typeface="+mn-lt"/>
                <a:ea typeface="+mn-ea"/>
                <a:cs typeface="+mn-cs"/>
              </a:rPr>
              <a:t>–Berry Computer.</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The computer was the first to use vacuum tubes to store data.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Most importantly, the ABC was the first computer to use the binary system and to have memory that repowered itself upon booting.</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The design of the ABC would be central to that of future computers.</a:t>
            </a:r>
          </a:p>
          <a:p>
            <a:pPr marL="171450" indent="-171450">
              <a:buFont typeface="Arial" panose="020B0604020202020204" pitchFamily="34" charset="0"/>
              <a:buChar char="•"/>
            </a:pPr>
            <a:endParaRPr lang="en-US" dirty="0" smtClean="0"/>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Howard Aiken and Grace Hopper designed the Mark series of computers used by the U.S. Navy for ballistic and gunnery calculations.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Hopper's greatest contribution was the invention of the compiler, a program that translates English-language instructions into computer language.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Hopper first “debugged” a computer when she removed a moth from the Harvard Mark I that had caused the computer to break down. After that, problems that caused a computer not to run were called bugs.</a:t>
            </a:r>
          </a:p>
          <a:p>
            <a:pPr marL="171450" lvl="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The Electronic Numerical Integrator and Computer (ENIAC) was another U.S. government-sponsored machine developed to calculate the settings used for weapons.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Created by John W. </a:t>
            </a:r>
            <a:r>
              <a:rPr lang="en-US" sz="1200" kern="1200" dirty="0" err="1" smtClean="0">
                <a:solidFill>
                  <a:schemeClr val="tx1"/>
                </a:solidFill>
                <a:effectLst/>
                <a:latin typeface="+mn-lt"/>
                <a:ea typeface="+mn-ea"/>
                <a:cs typeface="+mn-cs"/>
              </a:rPr>
              <a:t>Mauchly</a:t>
            </a:r>
            <a:r>
              <a:rPr lang="en-US" sz="1200" kern="1200" dirty="0" smtClean="0">
                <a:solidFill>
                  <a:schemeClr val="tx1"/>
                </a:solidFill>
                <a:effectLst/>
                <a:latin typeface="+mn-lt"/>
                <a:ea typeface="+mn-ea"/>
                <a:cs typeface="+mn-cs"/>
              </a:rPr>
              <a:t> and J. </a:t>
            </a:r>
            <a:r>
              <a:rPr lang="en-US" sz="1200" kern="1200" dirty="0" err="1" smtClean="0">
                <a:solidFill>
                  <a:schemeClr val="tx1"/>
                </a:solidFill>
                <a:effectLst/>
                <a:latin typeface="+mn-lt"/>
                <a:ea typeface="+mn-ea"/>
                <a:cs typeface="+mn-cs"/>
              </a:rPr>
              <a:t>Presper</a:t>
            </a:r>
            <a:r>
              <a:rPr lang="en-US" sz="1200" kern="1200" dirty="0" smtClean="0">
                <a:solidFill>
                  <a:schemeClr val="tx1"/>
                </a:solidFill>
                <a:effectLst/>
                <a:latin typeface="+mn-lt"/>
                <a:ea typeface="+mn-ea"/>
                <a:cs typeface="+mn-cs"/>
              </a:rPr>
              <a:t> Eckert, it was put into operation in 1944.</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Although the ENIAC is generally thought of as the first successful high-speed electronic digital computer, it was big and clumsy.</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The ENIAC used nearly 18,000 vacuum tubes and filled approximately 1,800 square feet of floor space.</a:t>
            </a:r>
          </a:p>
          <a:p>
            <a:endParaRPr lang="en-US" dirty="0" smtClean="0"/>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The Universal Automatic Computer, or UNIVAC, was the first commercially successful electronic digital computer.</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Completed in 1951, the UNIVAC operated on magnetic tape, setting it apart from its competitors, which ran on punch cards.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The UNIVAC and computers like it were considered first-generation computers and were the last to use vacuum tubes to store data.</a:t>
            </a:r>
          </a:p>
          <a:p>
            <a:endParaRPr lang="en-US" dirty="0"/>
          </a:p>
        </p:txBody>
      </p:sp>
      <p:sp>
        <p:nvSpPr>
          <p:cNvPr id="4" name="Slide Number Placeholder 3"/>
          <p:cNvSpPr>
            <a:spLocks noGrp="1"/>
          </p:cNvSpPr>
          <p:nvPr>
            <p:ph type="sldNum" sz="quarter" idx="10"/>
          </p:nvPr>
        </p:nvSpPr>
        <p:spPr/>
        <p:txBody>
          <a:bodyPr/>
          <a:lstStyle/>
          <a:p>
            <a:fld id="{E2E65A83-2448-4C8E-A864-FBDA98A93FD1}" type="slidenum">
              <a:rPr lang="en-US" smtClean="0"/>
              <a:pPr/>
              <a:t>3</a:t>
            </a:fld>
            <a:endParaRPr lang="en-US"/>
          </a:p>
        </p:txBody>
      </p:sp>
    </p:spTree>
    <p:extLst>
      <p:ext uri="{BB962C8B-B14F-4D97-AF65-F5344CB8AC3E}">
        <p14:creationId xmlns:p14="http://schemas.microsoft.com/office/powerpoint/2010/main" val="880371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B36CF597-078B-4F36-AB94-92150D9A6D31}" type="slidenum">
              <a:rPr lang="en-US"/>
              <a:pPr/>
              <a:t>4</a:t>
            </a:fld>
            <a:endParaRPr lang="en-US" dirty="0"/>
          </a:p>
        </p:txBody>
      </p:sp>
      <p:sp>
        <p:nvSpPr>
          <p:cNvPr id="45059" name="Rectangle 2"/>
          <p:cNvSpPr>
            <a:spLocks noGrp="1" noRot="1" noChangeAspect="1" noChangeArrowheads="1" noTextEdit="1"/>
          </p:cNvSpPr>
          <p:nvPr>
            <p:ph type="sldImg"/>
          </p:nvPr>
        </p:nvSpPr>
        <p:spPr>
          <a:xfrm>
            <a:off x="1144588" y="685800"/>
            <a:ext cx="4572000" cy="3429000"/>
          </a:xfrm>
          <a:ln/>
        </p:spPr>
      </p:sp>
      <p:sp>
        <p:nvSpPr>
          <p:cNvPr id="45060" name="Rectangle 3"/>
          <p:cNvSpPr>
            <a:spLocks noGrp="1" noChangeArrowheads="1"/>
          </p:cNvSpPr>
          <p:nvPr>
            <p:ph type="body" idx="1"/>
          </p:nvPr>
        </p:nvSpPr>
        <p:spPr>
          <a:noFill/>
          <a:ln/>
        </p:spPr>
        <p:txBody>
          <a:bodyPr/>
          <a:lstStyle/>
          <a:p>
            <a:pPr marL="171450" indent="-171450" eaLnBrk="1" hangingPunct="1">
              <a:buFont typeface="Arial" panose="020B0604020202020204" pitchFamily="34" charset="0"/>
              <a:buChar char="•"/>
            </a:pPr>
            <a:r>
              <a:rPr lang="en-US" dirty="0" smtClean="0"/>
              <a:t>Computers have been classified into four generations.</a:t>
            </a:r>
          </a:p>
          <a:p>
            <a:pPr marL="171450" indent="-171450" eaLnBrk="1" hangingPunct="1">
              <a:buFont typeface="Arial" panose="020B0604020202020204" pitchFamily="34" charset="0"/>
              <a:buChar char="•"/>
            </a:pPr>
            <a:r>
              <a:rPr lang="en-US" dirty="0" smtClean="0"/>
              <a:t>The first generation, including the UNIVAC, used vacuum tubes for memory.</a:t>
            </a:r>
          </a:p>
          <a:p>
            <a:pPr marL="171450" indent="-171450" eaLnBrk="1" hangingPunct="1">
              <a:buFont typeface="Arial" panose="020B0604020202020204" pitchFamily="34" charset="0"/>
              <a:buChar char="•"/>
            </a:pPr>
            <a:r>
              <a:rPr lang="en-US" dirty="0" smtClean="0"/>
              <a:t>The second generation used transistors.</a:t>
            </a:r>
          </a:p>
          <a:p>
            <a:pPr marL="171450" indent="-171450" eaLnBrk="1" hangingPunct="1">
              <a:buFont typeface="Arial" panose="020B0604020202020204" pitchFamily="34" charset="0"/>
              <a:buChar char="•"/>
            </a:pPr>
            <a:r>
              <a:rPr lang="en-US" dirty="0" smtClean="0"/>
              <a:t>Integrated circuits were the hallmark of third-generation computers.</a:t>
            </a:r>
          </a:p>
          <a:p>
            <a:pPr marL="171450" indent="-171450" eaLnBrk="1" hangingPunct="1">
              <a:buFont typeface="Arial" panose="020B0604020202020204" pitchFamily="34" charset="0"/>
              <a:buChar char="•"/>
            </a:pPr>
            <a:r>
              <a:rPr lang="en-US" dirty="0" smtClean="0"/>
              <a:t>Fourth-generation computers use the microprocessor chip.</a:t>
            </a:r>
          </a:p>
        </p:txBody>
      </p:sp>
    </p:spTree>
    <p:extLst>
      <p:ext uri="{BB962C8B-B14F-4D97-AF65-F5344CB8AC3E}">
        <p14:creationId xmlns:p14="http://schemas.microsoft.com/office/powerpoint/2010/main" val="2881149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 1975, the first personal computer, the Altair 8800, was born. At $395 for a do-it-yourself kit, the price was reasonable enough that computer fanatics could finally own their own computers.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The Altair was primitive by today’s standards—no keyboard, no monitor, and completely not user-friendly. Despite its limitations, computer enthusiasts flocked to the machine.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Bill Gates and Paul Allen were so enamored by the “minicomputer” that they wrote a compiling program for it.</a:t>
            </a:r>
          </a:p>
          <a:p>
            <a:pPr marL="171450" lvl="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When the Altair was released, Steve Wozniak was dabbling with his own computer design. Steve Jobs liked Wozniak’s prototypes. Together, the two built a personal computer, the Apple I, and formed the Apple Computer Company in 1976. A year later, the Apple II was born. One of its biggest innovations was that the operating system was stored in read-only memory. Previously, the operating system had to be rewritten every time the computer was turned on. </a:t>
            </a:r>
          </a:p>
          <a:p>
            <a:pPr marL="171450" lvl="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The Osborne Company introduced the first portable computer, the Osborne, in 1981. (See Figure 1.)</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Although portable, the computer weighed 24.5 pounds. It featured a minuscule 5-inch screen and carried a price tag of $1,795 (about $4,704 today).</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The Osborne was an overnight success, and its sales quickly reached 10,000 units per month.</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However, despite the computer’s popularity, the Osborne Company eventually closed. Compaq bought the Osborne design and in 1983 produced its own portable computer.</a:t>
            </a:r>
            <a:endParaRPr lang="en-US" dirty="0" smtClean="0">
              <a:latin typeface="Helvetica" pitchFamily="34" charset="0"/>
            </a:endParaRPr>
          </a:p>
          <a:p>
            <a:pPr marL="171450" lvl="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By 1980, IBM primarily made mainframe computers.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 1981, however, IBM released its first personal computer, the IBM PC. Because many companies were familiar with IBM mainframes, they adopted the IBM PC.</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IBM sold its PC through retail outlets such as Sears to reach home users, and it quickly dominated that market.</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 January 1983, </a:t>
            </a:r>
            <a:r>
              <a:rPr lang="en-US" sz="1200" i="1" kern="1200" dirty="0" smtClean="0">
                <a:solidFill>
                  <a:schemeClr val="tx1"/>
                </a:solidFill>
                <a:effectLst/>
                <a:latin typeface="+mn-lt"/>
                <a:ea typeface="+mn-ea"/>
                <a:cs typeface="+mn-cs"/>
              </a:rPr>
              <a:t>Time </a:t>
            </a:r>
            <a:r>
              <a:rPr lang="en-US" sz="1200" kern="1200" dirty="0" smtClean="0">
                <a:solidFill>
                  <a:schemeClr val="tx1"/>
                </a:solidFill>
                <a:effectLst/>
                <a:latin typeface="+mn-lt"/>
                <a:ea typeface="+mn-ea"/>
                <a:cs typeface="+mn-cs"/>
              </a:rPr>
              <a:t>magazine, playing on its annual person of the year issue, named the computer “1982 Machine of the Year.”</a:t>
            </a:r>
          </a:p>
          <a:p>
            <a:pPr marL="171450" lvl="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2E65A83-2448-4C8E-A864-FBDA98A93FD1}" type="slidenum">
              <a:rPr lang="en-US" smtClean="0"/>
              <a:pPr/>
              <a:t>5</a:t>
            </a:fld>
            <a:endParaRPr lang="en-US"/>
          </a:p>
        </p:txBody>
      </p:sp>
    </p:spTree>
    <p:extLst>
      <p:ext uri="{BB962C8B-B14F-4D97-AF65-F5344CB8AC3E}">
        <p14:creationId xmlns:p14="http://schemas.microsoft.com/office/powerpoint/2010/main" val="677243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 1972 Xerox was designing a personal computer of its own. The Alto included a word processor, based on the What You See Is What You Get (WYSIWYG) principle, that incorporated a file management system with directories and folders.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It also had a mouse and could connect to a network. None of the other personal computers of the time had these features.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For a variety of reasons, Xerox never sold the Alto commercially. </a:t>
            </a:r>
          </a:p>
          <a:p>
            <a:pPr marL="171450" lvl="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In 1983, Apple introduced the Lisa, the first successful personal computer brought to market that used a GUI. Jobs had seen the Alto during a visit to Xerox. He incorporated a similar user interface into the Lisa, such as windows, dropdown menus, icons, a file system with folders and files, and a point-and-click device called a mouse. The problem with the Lisa was its price. At $9,995, few buyers were willing to take the plunge. </a:t>
            </a:r>
          </a:p>
          <a:p>
            <a:pPr marL="171450" lvl="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A year later, in 1984, Apple introduced the Macintosh, shown in Figure 7. The Macintosh was everything the Lisa was and then some, at about a third of the cost. The Macintosh was also the first personal computer to utilize 3.5-inch floppy disks with a hard cover, which were smaller and sturdier than the previous 5.25-inch floppies.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2E65A83-2448-4C8E-A864-FBDA98A93FD1}" type="slidenum">
              <a:rPr lang="en-US" smtClean="0"/>
              <a:pPr/>
              <a:t>6</a:t>
            </a:fld>
            <a:endParaRPr lang="en-US"/>
          </a:p>
        </p:txBody>
      </p:sp>
    </p:spTree>
    <p:extLst>
      <p:ext uri="{BB962C8B-B14F-4D97-AF65-F5344CB8AC3E}">
        <p14:creationId xmlns:p14="http://schemas.microsoft.com/office/powerpoint/2010/main" val="1181983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u="none" strike="noStrike" kern="1200" dirty="0" smtClean="0">
                <a:solidFill>
                  <a:schemeClr val="tx1"/>
                </a:solidFill>
                <a:effectLst/>
                <a:latin typeface="+mn-lt"/>
                <a:ea typeface="+mn-ea"/>
                <a:cs typeface="+mn-cs"/>
              </a:rPr>
              <a:t>Social networking</a:t>
            </a:r>
            <a:r>
              <a:rPr lang="en-US" sz="1200" b="0" kern="1200" dirty="0" smtClean="0">
                <a:solidFill>
                  <a:schemeClr val="tx1"/>
                </a:solidFill>
                <a:effectLst/>
                <a:latin typeface="+mn-lt"/>
                <a:ea typeface="+mn-ea"/>
                <a:cs typeface="+mn-cs"/>
              </a:rPr>
              <a:t> </a:t>
            </a:r>
            <a:r>
              <a:rPr lang="en-US" sz="1200" b="0" kern="1200" baseline="0" dirty="0" smtClean="0">
                <a:solidFill>
                  <a:schemeClr val="tx1"/>
                </a:solidFill>
                <a:effectLst/>
                <a:latin typeface="+mn-lt"/>
                <a:ea typeface="+mn-ea"/>
                <a:cs typeface="+mn-cs"/>
              </a:rPr>
              <a:t>tools like Facebook and Twitter enable the gathering together of groups of people to connect and exchange ideas. They have brought together people facing repression and censorship in many countries in the Arab and North African regions.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Crisis-mapping</a:t>
            </a:r>
            <a:r>
              <a:rPr lang="en-US" sz="1200" kern="1200" baseline="0" dirty="0" smtClean="0">
                <a:solidFill>
                  <a:schemeClr val="tx1"/>
                </a:solidFill>
                <a:effectLst/>
                <a:latin typeface="+mn-lt"/>
                <a:ea typeface="+mn-ea"/>
                <a:cs typeface="+mn-cs"/>
              </a:rPr>
              <a:t> tools helped to share messages describing violence occurring all over Kenya after a disputed election.</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2E65A83-2448-4C8E-A864-FBDA98A93FD1}" type="slidenum">
              <a:rPr lang="en-US" smtClean="0"/>
              <a:pPr/>
              <a:t>8</a:t>
            </a:fld>
            <a:endParaRPr lang="en-US"/>
          </a:p>
        </p:txBody>
      </p:sp>
    </p:spTree>
    <p:extLst>
      <p:ext uri="{BB962C8B-B14F-4D97-AF65-F5344CB8AC3E}">
        <p14:creationId xmlns:p14="http://schemas.microsoft.com/office/powerpoint/2010/main" val="237291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Modern theories of motivation show that what pushes people to apply their free time in altruistic causes, for no money, is the excitement of autonomy, mastery, and purpose.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Kickstarter helps us connect by allowing people to post their ideas for community projects, games, and inventions and to ask for funding directly. This style of generating capital to start businesses is known as crowdfunding.</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i="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effectLst/>
                <a:latin typeface="+mn-lt"/>
                <a:ea typeface="+mn-ea"/>
                <a:cs typeface="+mn-cs"/>
              </a:rPr>
              <a:t>Marketers are aware of the phenomenon of crowdsourcing (checking in with the voice of the crowd.)</a:t>
            </a:r>
            <a:endParaRPr lang="en-US" sz="2000" i="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i="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effectLst/>
                <a:latin typeface="+mn-lt"/>
                <a:ea typeface="+mn-ea"/>
                <a:cs typeface="+mn-cs"/>
              </a:rPr>
              <a:t>QR (quick response) codes link to online information and video content.</a:t>
            </a:r>
            <a:endParaRPr lang="en-US" sz="2000" i="0" kern="1200" dirty="0" smtClean="0">
              <a:solidFill>
                <a:schemeClr val="tx1"/>
              </a:solidFill>
              <a:effectLst/>
              <a:latin typeface="+mn-lt"/>
              <a:ea typeface="+mn-ea"/>
              <a:cs typeface="+mn-cs"/>
            </a:endParaRP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Collaborative consumption implies that we are joining together as a group to use a specific product more efficiently.</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2E65A83-2448-4C8E-A864-FBDA98A93FD1}" type="slidenum">
              <a:rPr lang="en-US" smtClean="0"/>
              <a:pPr/>
              <a:t>9</a:t>
            </a:fld>
            <a:endParaRPr lang="en-US"/>
          </a:p>
        </p:txBody>
      </p:sp>
    </p:spTree>
    <p:extLst>
      <p:ext uri="{BB962C8B-B14F-4D97-AF65-F5344CB8AC3E}">
        <p14:creationId xmlns:p14="http://schemas.microsoft.com/office/powerpoint/2010/main" val="768311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E65A83-2448-4C8E-A864-FBDA98A93FD1}" type="slidenum">
              <a:rPr lang="en-US" smtClean="0"/>
              <a:pPr/>
              <a:t>10</a:t>
            </a:fld>
            <a:endParaRPr lang="en-US"/>
          </a:p>
        </p:txBody>
      </p:sp>
    </p:spTree>
    <p:extLst>
      <p:ext uri="{BB962C8B-B14F-4D97-AF65-F5344CB8AC3E}">
        <p14:creationId xmlns:p14="http://schemas.microsoft.com/office/powerpoint/2010/main" val="1504280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Information technology (IT) is a field of study focused on the management and processing of information and the automatic retrieval of information. Examples</a:t>
            </a:r>
            <a:r>
              <a:rPr lang="en-US" sz="1200" kern="1200" baseline="0" dirty="0" smtClean="0">
                <a:solidFill>
                  <a:schemeClr val="tx1"/>
                </a:solidFill>
                <a:effectLst/>
                <a:latin typeface="+mn-lt"/>
                <a:ea typeface="+mn-ea"/>
                <a:cs typeface="+mn-cs"/>
              </a:rPr>
              <a:t> include telecommunication and software deployment.</a:t>
            </a:r>
          </a:p>
          <a:p>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Businesses use a technique known as data mining, the process of searching huge amounts of data with the hope of finding a pattern. Managers can use mined data to determine that if a certain product is to sell well, they must lower its price—especially if they cut the price at one store and see sales increase, for example. Data mining allows retailers to respond to consumer buying patterns.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law enforcement specialty called computer forensics is growing in importance in order to fight modern crime. Computer forensics analyzes computer systems with specific techniques to gather potential legal evidence. </a:t>
            </a:r>
            <a:endParaRPr lang="en-US" dirty="0" smtClean="0"/>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effectLst/>
                <a:latin typeface="+mn-lt"/>
                <a:ea typeface="+mn-ea"/>
                <a:cs typeface="+mn-cs"/>
              </a:rPr>
              <a:t>Affective computing is computing that can recognize and simulate human emotions. Engineers work to create computers that process data faster. Psychologists and computer scientists are working toward a more complete understanding of human </a:t>
            </a:r>
            <a:r>
              <a:rPr lang="en-US" sz="1200" kern="1200" dirty="0" smtClean="0">
                <a:solidFill>
                  <a:schemeClr val="tx1"/>
                </a:solidFill>
                <a:effectLst/>
                <a:latin typeface="+mn-lt"/>
                <a:ea typeface="+mn-ea"/>
                <a:cs typeface="+mn-cs"/>
              </a:rPr>
              <a:t>behavior.</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Many artists today work with computers. Mastery of software programs (Adobe Illustrator,</a:t>
            </a:r>
            <a:r>
              <a:rPr lang="en-US" sz="1200" kern="1200" baseline="0" dirty="0" smtClean="0">
                <a:solidFill>
                  <a:schemeClr val="tx1"/>
                </a:solidFill>
                <a:effectLst/>
                <a:latin typeface="+mn-lt"/>
                <a:ea typeface="+mn-ea"/>
                <a:cs typeface="+mn-cs"/>
              </a:rPr>
              <a:t> Adobe Photoshop, Corel Painter</a:t>
            </a:r>
            <a:r>
              <a:rPr lang="en-US" sz="1200" kern="1200" dirty="0" smtClean="0">
                <a:solidFill>
                  <a:schemeClr val="tx1"/>
                </a:solidFill>
                <a:effectLst/>
                <a:latin typeface="+mn-lt"/>
                <a:ea typeface="+mn-ea"/>
                <a:cs typeface="+mn-cs"/>
              </a:rPr>
              <a:t>) is essential to creating digital art.</a:t>
            </a:r>
          </a:p>
          <a:p>
            <a:endParaRPr lang="en-US" dirty="0" smtClean="0"/>
          </a:p>
          <a:p>
            <a:pPr marL="171450" lvl="0" indent="-171450">
              <a:buFont typeface="Arial" panose="020B0604020202020204" pitchFamily="34" charset="0"/>
              <a:buChar char="•"/>
            </a:pPr>
            <a:r>
              <a:rPr lang="en-US" sz="1200" kern="1200" dirty="0" err="1" smtClean="0">
                <a:solidFill>
                  <a:schemeClr val="tx1"/>
                </a:solidFill>
                <a:effectLst/>
                <a:latin typeface="+mn-lt"/>
                <a:ea typeface="+mn-ea"/>
                <a:cs typeface="+mn-cs"/>
              </a:rPr>
              <a:t>VeriMed</a:t>
            </a:r>
            <a:r>
              <a:rPr lang="en-US" sz="1200" kern="1200" dirty="0" smtClean="0">
                <a:solidFill>
                  <a:schemeClr val="tx1"/>
                </a:solidFill>
                <a:effectLst/>
                <a:latin typeface="+mn-lt"/>
                <a:ea typeface="+mn-ea"/>
                <a:cs typeface="+mn-cs"/>
              </a:rPr>
              <a:t>, a “personal ID chip,” is being implanted in humans as a means of verifying a person’s identity. When exposed to radio waves, it emits a signal that transmits its unique serial number to a scanner, which connects to a database.</a:t>
            </a:r>
            <a:r>
              <a:rPr lang="en-US" sz="1200" kern="1200" baseline="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VeriMed</a:t>
            </a:r>
            <a:r>
              <a:rPr lang="en-US" sz="1200" kern="1200" dirty="0" smtClean="0">
                <a:solidFill>
                  <a:schemeClr val="tx1"/>
                </a:solidFill>
                <a:effectLst/>
                <a:latin typeface="+mn-lt"/>
                <a:ea typeface="+mn-ea"/>
                <a:cs typeface="+mn-cs"/>
              </a:rPr>
              <a:t> might be used to keep Alzheimer’s patients safe.</a:t>
            </a:r>
          </a:p>
          <a:p>
            <a:endParaRPr lang="en-US" dirty="0"/>
          </a:p>
        </p:txBody>
      </p:sp>
      <p:sp>
        <p:nvSpPr>
          <p:cNvPr id="4" name="Slide Number Placeholder 3"/>
          <p:cNvSpPr>
            <a:spLocks noGrp="1"/>
          </p:cNvSpPr>
          <p:nvPr>
            <p:ph type="sldNum" sz="quarter" idx="10"/>
          </p:nvPr>
        </p:nvSpPr>
        <p:spPr/>
        <p:txBody>
          <a:bodyPr/>
          <a:lstStyle/>
          <a:p>
            <a:fld id="{E2E65A83-2448-4C8E-A864-FBDA98A93FD1}" type="slidenum">
              <a:rPr lang="en-US" smtClean="0"/>
              <a:pPr/>
              <a:t>11</a:t>
            </a:fld>
            <a:endParaRPr lang="en-US"/>
          </a:p>
        </p:txBody>
      </p:sp>
    </p:spTree>
    <p:extLst>
      <p:ext uri="{BB962C8B-B14F-4D97-AF65-F5344CB8AC3E}">
        <p14:creationId xmlns:p14="http://schemas.microsoft.com/office/powerpoint/2010/main" val="1642358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5962F2-1AFB-4717-9565-8C4A90C01907}" type="datetimeFigureOut">
              <a:rPr lang="en-US" smtClean="0"/>
              <a:pPr/>
              <a:t>2/4/17</a:t>
            </a:fld>
            <a:endParaRPr lang="en-US"/>
          </a:p>
        </p:txBody>
      </p:sp>
      <p:sp>
        <p:nvSpPr>
          <p:cNvPr id="5" name="Footer Placeholder 4"/>
          <p:cNvSpPr>
            <a:spLocks noGrp="1"/>
          </p:cNvSpPr>
          <p:nvPr>
            <p:ph type="ftr" sz="quarter" idx="11"/>
          </p:nvPr>
        </p:nvSpPr>
        <p:spPr/>
        <p:txBody>
          <a:bodyPr/>
          <a:lstStyle/>
          <a:p>
            <a:r>
              <a:rPr lang="en-US" dirty="0" smtClean="0"/>
              <a:t>Hang Dinh</a:t>
            </a:r>
            <a:endParaRPr lang="en-US" dirty="0"/>
          </a:p>
        </p:txBody>
      </p:sp>
      <p:sp>
        <p:nvSpPr>
          <p:cNvPr id="6" name="Slide Number Placeholder 5"/>
          <p:cNvSpPr>
            <a:spLocks noGrp="1"/>
          </p:cNvSpPr>
          <p:nvPr>
            <p:ph type="sldNum" sz="quarter" idx="12"/>
          </p:nvPr>
        </p:nvSpPr>
        <p:spPr/>
        <p:txBody>
          <a:bodyPr/>
          <a:lstStyle/>
          <a:p>
            <a:fld id="{9CB8D531-7CA2-4355-A2B0-AD9B15C6A051}" type="slidenum">
              <a:rPr lang="en-US" smtClean="0"/>
              <a:pPr/>
              <a:t>‹#›</a:t>
            </a:fld>
            <a:endParaRPr lang="en-US"/>
          </a:p>
        </p:txBody>
      </p:sp>
    </p:spTree>
    <p:extLst>
      <p:ext uri="{BB962C8B-B14F-4D97-AF65-F5344CB8AC3E}">
        <p14:creationId xmlns:p14="http://schemas.microsoft.com/office/powerpoint/2010/main" val="480596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5962F2-1AFB-4717-9565-8C4A90C01907}" type="datetimeFigureOut">
              <a:rPr lang="en-US" smtClean="0"/>
              <a:pPr/>
              <a:t>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8D531-7CA2-4355-A2B0-AD9B15C6A051}" type="slidenum">
              <a:rPr lang="en-US" smtClean="0"/>
              <a:pPr/>
              <a:t>‹#›</a:t>
            </a:fld>
            <a:endParaRPr lang="en-US"/>
          </a:p>
        </p:txBody>
      </p:sp>
    </p:spTree>
    <p:extLst>
      <p:ext uri="{BB962C8B-B14F-4D97-AF65-F5344CB8AC3E}">
        <p14:creationId xmlns:p14="http://schemas.microsoft.com/office/powerpoint/2010/main" val="2823286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5962F2-1AFB-4717-9565-8C4A90C01907}" type="datetimeFigureOut">
              <a:rPr lang="en-US" smtClean="0"/>
              <a:pPr/>
              <a:t>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8D531-7CA2-4355-A2B0-AD9B15C6A051}" type="slidenum">
              <a:rPr lang="en-US" smtClean="0"/>
              <a:pPr/>
              <a:t>‹#›</a:t>
            </a:fld>
            <a:endParaRPr lang="en-US"/>
          </a:p>
        </p:txBody>
      </p:sp>
    </p:spTree>
    <p:extLst>
      <p:ext uri="{BB962C8B-B14F-4D97-AF65-F5344CB8AC3E}">
        <p14:creationId xmlns:p14="http://schemas.microsoft.com/office/powerpoint/2010/main" val="228100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5962F2-1AFB-4717-9565-8C4A90C01907}" type="datetimeFigureOut">
              <a:rPr lang="en-US" smtClean="0"/>
              <a:pPr/>
              <a:t>2/4/17</a:t>
            </a:fld>
            <a:endParaRPr lang="en-US"/>
          </a:p>
        </p:txBody>
      </p:sp>
      <p:sp>
        <p:nvSpPr>
          <p:cNvPr id="5" name="Footer Placeholder 4"/>
          <p:cNvSpPr>
            <a:spLocks noGrp="1"/>
          </p:cNvSpPr>
          <p:nvPr>
            <p:ph type="ftr" sz="quarter" idx="11"/>
          </p:nvPr>
        </p:nvSpPr>
        <p:spPr/>
        <p:txBody>
          <a:bodyPr/>
          <a:lstStyle/>
          <a:p>
            <a:r>
              <a:rPr lang="en-US" dirty="0" smtClean="0"/>
              <a:t>Hang Dinh</a:t>
            </a:r>
            <a:endParaRPr lang="en-US" dirty="0"/>
          </a:p>
        </p:txBody>
      </p:sp>
      <p:sp>
        <p:nvSpPr>
          <p:cNvPr id="6" name="Slide Number Placeholder 5"/>
          <p:cNvSpPr>
            <a:spLocks noGrp="1"/>
          </p:cNvSpPr>
          <p:nvPr>
            <p:ph type="sldNum" sz="quarter" idx="12"/>
          </p:nvPr>
        </p:nvSpPr>
        <p:spPr/>
        <p:txBody>
          <a:bodyPr/>
          <a:lstStyle/>
          <a:p>
            <a:fld id="{9CB8D531-7CA2-4355-A2B0-AD9B15C6A051}" type="slidenum">
              <a:rPr lang="en-US" smtClean="0"/>
              <a:pPr/>
              <a:t>‹#›</a:t>
            </a:fld>
            <a:endParaRPr lang="en-US"/>
          </a:p>
        </p:txBody>
      </p:sp>
    </p:spTree>
    <p:extLst>
      <p:ext uri="{BB962C8B-B14F-4D97-AF65-F5344CB8AC3E}">
        <p14:creationId xmlns:p14="http://schemas.microsoft.com/office/powerpoint/2010/main" val="3181281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5962F2-1AFB-4717-9565-8C4A90C01907}" type="datetimeFigureOut">
              <a:rPr lang="en-US" smtClean="0"/>
              <a:pPr/>
              <a:t>2/4/17</a:t>
            </a:fld>
            <a:endParaRPr lang="en-US"/>
          </a:p>
        </p:txBody>
      </p:sp>
      <p:sp>
        <p:nvSpPr>
          <p:cNvPr id="5" name="Footer Placeholder 4"/>
          <p:cNvSpPr>
            <a:spLocks noGrp="1"/>
          </p:cNvSpPr>
          <p:nvPr>
            <p:ph type="ftr" sz="quarter" idx="11"/>
          </p:nvPr>
        </p:nvSpPr>
        <p:spPr/>
        <p:txBody>
          <a:bodyPr/>
          <a:lstStyle/>
          <a:p>
            <a:r>
              <a:rPr lang="en-US" dirty="0" smtClean="0"/>
              <a:t>Hang Dinh</a:t>
            </a:r>
            <a:endParaRPr lang="en-US" dirty="0"/>
          </a:p>
        </p:txBody>
      </p:sp>
      <p:sp>
        <p:nvSpPr>
          <p:cNvPr id="6" name="Slide Number Placeholder 5"/>
          <p:cNvSpPr>
            <a:spLocks noGrp="1"/>
          </p:cNvSpPr>
          <p:nvPr>
            <p:ph type="sldNum" sz="quarter" idx="12"/>
          </p:nvPr>
        </p:nvSpPr>
        <p:spPr/>
        <p:txBody>
          <a:bodyPr/>
          <a:lstStyle/>
          <a:p>
            <a:fld id="{9CB8D531-7CA2-4355-A2B0-AD9B15C6A051}" type="slidenum">
              <a:rPr lang="en-US" smtClean="0"/>
              <a:pPr/>
              <a:t>‹#›</a:t>
            </a:fld>
            <a:endParaRPr lang="en-US"/>
          </a:p>
        </p:txBody>
      </p:sp>
    </p:spTree>
    <p:extLst>
      <p:ext uri="{BB962C8B-B14F-4D97-AF65-F5344CB8AC3E}">
        <p14:creationId xmlns:p14="http://schemas.microsoft.com/office/powerpoint/2010/main" val="256331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5962F2-1AFB-4717-9565-8C4A90C01907}" type="datetimeFigureOut">
              <a:rPr lang="en-US" smtClean="0"/>
              <a:pPr/>
              <a:t>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B8D531-7CA2-4355-A2B0-AD9B15C6A051}" type="slidenum">
              <a:rPr lang="en-US" smtClean="0"/>
              <a:pPr/>
              <a:t>‹#›</a:t>
            </a:fld>
            <a:endParaRPr lang="en-US"/>
          </a:p>
        </p:txBody>
      </p:sp>
    </p:spTree>
    <p:extLst>
      <p:ext uri="{BB962C8B-B14F-4D97-AF65-F5344CB8AC3E}">
        <p14:creationId xmlns:p14="http://schemas.microsoft.com/office/powerpoint/2010/main" val="2581917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5962F2-1AFB-4717-9565-8C4A90C01907}" type="datetimeFigureOut">
              <a:rPr lang="en-US" smtClean="0"/>
              <a:pPr/>
              <a:t>2/4/17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B8D531-7CA2-4355-A2B0-AD9B15C6A051}" type="slidenum">
              <a:rPr lang="en-US" smtClean="0"/>
              <a:pPr/>
              <a:t>‹#›</a:t>
            </a:fld>
            <a:endParaRPr lang="en-US"/>
          </a:p>
        </p:txBody>
      </p:sp>
    </p:spTree>
    <p:extLst>
      <p:ext uri="{BB962C8B-B14F-4D97-AF65-F5344CB8AC3E}">
        <p14:creationId xmlns:p14="http://schemas.microsoft.com/office/powerpoint/2010/main" val="1931672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5962F2-1AFB-4717-9565-8C4A90C01907}" type="datetimeFigureOut">
              <a:rPr lang="en-US" smtClean="0"/>
              <a:pPr/>
              <a:t>2/4/17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B8D531-7CA2-4355-A2B0-AD9B15C6A051}" type="slidenum">
              <a:rPr lang="en-US" smtClean="0"/>
              <a:pPr/>
              <a:t>‹#›</a:t>
            </a:fld>
            <a:endParaRPr lang="en-US"/>
          </a:p>
        </p:txBody>
      </p:sp>
    </p:spTree>
    <p:extLst>
      <p:ext uri="{BB962C8B-B14F-4D97-AF65-F5344CB8AC3E}">
        <p14:creationId xmlns:p14="http://schemas.microsoft.com/office/powerpoint/2010/main" val="1303368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5962F2-1AFB-4717-9565-8C4A90C01907}" type="datetimeFigureOut">
              <a:rPr lang="en-US" smtClean="0"/>
              <a:pPr/>
              <a:t>2/4/17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B8D531-7CA2-4355-A2B0-AD9B15C6A051}" type="slidenum">
              <a:rPr lang="en-US" smtClean="0"/>
              <a:pPr/>
              <a:t>‹#›</a:t>
            </a:fld>
            <a:endParaRPr lang="en-US"/>
          </a:p>
        </p:txBody>
      </p:sp>
    </p:spTree>
    <p:extLst>
      <p:ext uri="{BB962C8B-B14F-4D97-AF65-F5344CB8AC3E}">
        <p14:creationId xmlns:p14="http://schemas.microsoft.com/office/powerpoint/2010/main" val="2304576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5962F2-1AFB-4717-9565-8C4A90C01907}" type="datetimeFigureOut">
              <a:rPr lang="en-US" smtClean="0"/>
              <a:pPr/>
              <a:t>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B8D531-7CA2-4355-A2B0-AD9B15C6A051}" type="slidenum">
              <a:rPr lang="en-US" smtClean="0"/>
              <a:pPr/>
              <a:t>‹#›</a:t>
            </a:fld>
            <a:endParaRPr lang="en-US"/>
          </a:p>
        </p:txBody>
      </p:sp>
    </p:spTree>
    <p:extLst>
      <p:ext uri="{BB962C8B-B14F-4D97-AF65-F5344CB8AC3E}">
        <p14:creationId xmlns:p14="http://schemas.microsoft.com/office/powerpoint/2010/main" val="1971175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5962F2-1AFB-4717-9565-8C4A90C01907}" type="datetimeFigureOut">
              <a:rPr lang="en-US" smtClean="0"/>
              <a:pPr/>
              <a:t>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B8D531-7CA2-4355-A2B0-AD9B15C6A051}" type="slidenum">
              <a:rPr lang="en-US" smtClean="0"/>
              <a:pPr/>
              <a:t>‹#›</a:t>
            </a:fld>
            <a:endParaRPr lang="en-US"/>
          </a:p>
        </p:txBody>
      </p:sp>
    </p:spTree>
    <p:extLst>
      <p:ext uri="{BB962C8B-B14F-4D97-AF65-F5344CB8AC3E}">
        <p14:creationId xmlns:p14="http://schemas.microsoft.com/office/powerpoint/2010/main" val="34699663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5962F2-1AFB-4717-9565-8C4A90C01907}" type="datetimeFigureOut">
              <a:rPr lang="en-US" smtClean="0"/>
              <a:pPr/>
              <a:t>2/4/17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Hang Dinh</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B8D531-7CA2-4355-A2B0-AD9B15C6A051}" type="slidenum">
              <a:rPr lang="en-US" smtClean="0"/>
              <a:pPr/>
              <a:t>‹#›</a:t>
            </a:fld>
            <a:endParaRPr lang="en-US"/>
          </a:p>
        </p:txBody>
      </p:sp>
    </p:spTree>
    <p:extLst>
      <p:ext uri="{BB962C8B-B14F-4D97-AF65-F5344CB8AC3E}">
        <p14:creationId xmlns:p14="http://schemas.microsoft.com/office/powerpoint/2010/main" val="344554479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dia.pearsoncmg.com/ph/bp/bp_evans_techinaction_13/soundbytes/17_healthy_computing/index.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normAutofit fontScale="90000"/>
          </a:bodyPr>
          <a:lstStyle/>
          <a:p>
            <a:r>
              <a:rPr lang="en-US" sz="4000" b="1" dirty="0" smtClean="0"/>
              <a:t>CSCI-A106 Introduction to Computing</a:t>
            </a:r>
            <a:br>
              <a:rPr lang="en-US" sz="4000" b="1" dirty="0" smtClean="0"/>
            </a:br>
            <a:r>
              <a:rPr lang="en-US" sz="4000" b="1" i="1" dirty="0" smtClean="0"/>
              <a:t>Online </a:t>
            </a:r>
            <a:r>
              <a:rPr lang="en-US" sz="4000" b="1" i="1" dirty="0" smtClean="0"/>
              <a:t>Section</a:t>
            </a:r>
          </a:p>
        </p:txBody>
      </p:sp>
      <p:sp>
        <p:nvSpPr>
          <p:cNvPr id="2" name="Subtitle 1"/>
          <p:cNvSpPr>
            <a:spLocks noGrp="1"/>
          </p:cNvSpPr>
          <p:nvPr>
            <p:ph type="subTitle" idx="1"/>
          </p:nvPr>
        </p:nvSpPr>
        <p:spPr/>
        <p:txBody>
          <a:bodyPr>
            <a:normAutofit fontScale="85000" lnSpcReduction="20000"/>
          </a:bodyPr>
          <a:lstStyle/>
          <a:p>
            <a:r>
              <a:rPr lang="en-US" dirty="0" smtClean="0">
                <a:solidFill>
                  <a:srgbClr val="0070C0"/>
                </a:solidFill>
              </a:rPr>
              <a:t>Review for Midterm Exam 1</a:t>
            </a:r>
          </a:p>
          <a:p>
            <a:r>
              <a:rPr lang="en-US" dirty="0" smtClean="0">
                <a:solidFill>
                  <a:srgbClr val="FF0000"/>
                </a:solidFill>
              </a:rPr>
              <a:t>Technology in Focus: </a:t>
            </a:r>
          </a:p>
          <a:p>
            <a:r>
              <a:rPr lang="en-US" dirty="0">
                <a:solidFill>
                  <a:srgbClr val="FF0000"/>
                </a:solidFill>
                <a:latin typeface="Arial Narrow" panose="020B0606020202030204" pitchFamily="34" charset="0"/>
              </a:rPr>
              <a:t>The History of the Personal </a:t>
            </a:r>
            <a:r>
              <a:rPr lang="en-US" dirty="0" smtClean="0">
                <a:solidFill>
                  <a:srgbClr val="FF0000"/>
                </a:solidFill>
                <a:latin typeface="Arial Narrow" panose="020B0606020202030204" pitchFamily="34" charset="0"/>
              </a:rPr>
              <a:t>Computer</a:t>
            </a:r>
          </a:p>
          <a:p>
            <a:r>
              <a:rPr lang="en-US" dirty="0" smtClean="0">
                <a:solidFill>
                  <a:schemeClr val="tx1"/>
                </a:solidFill>
                <a:latin typeface="Arial Narrow" panose="020B0606020202030204" pitchFamily="34" charset="0"/>
              </a:rPr>
              <a:t>Key Points</a:t>
            </a:r>
            <a:endParaRPr lang="en-US"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193163907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at Home</a:t>
            </a:r>
            <a:endParaRPr lang="en-US" dirty="0"/>
          </a:p>
        </p:txBody>
      </p:sp>
      <p:sp>
        <p:nvSpPr>
          <p:cNvPr id="3" name="Content Placeholder 2"/>
          <p:cNvSpPr>
            <a:spLocks noGrp="1"/>
          </p:cNvSpPr>
          <p:nvPr>
            <p:ph idx="1"/>
          </p:nvPr>
        </p:nvSpPr>
        <p:spPr/>
        <p:txBody>
          <a:bodyPr>
            <a:normAutofit/>
          </a:bodyPr>
          <a:lstStyle/>
          <a:p>
            <a:r>
              <a:rPr lang="en-US" dirty="0"/>
              <a:t>Computer </a:t>
            </a:r>
            <a:r>
              <a:rPr lang="en-US" dirty="0" smtClean="0"/>
              <a:t>Literacy</a:t>
            </a:r>
          </a:p>
          <a:p>
            <a:pPr lvl="1"/>
            <a:r>
              <a:rPr lang="en-US" dirty="0"/>
              <a:t>Avoiding hackers and viruses</a:t>
            </a:r>
          </a:p>
          <a:p>
            <a:pPr lvl="1"/>
            <a:r>
              <a:rPr lang="en-US" dirty="0"/>
              <a:t>Protecting your privacy</a:t>
            </a:r>
          </a:p>
          <a:p>
            <a:pPr lvl="1"/>
            <a:r>
              <a:rPr lang="en-US" dirty="0"/>
              <a:t>Understanding the real risks</a:t>
            </a:r>
          </a:p>
          <a:p>
            <a:pPr lvl="1"/>
            <a:r>
              <a:rPr lang="en-US" dirty="0"/>
              <a:t>Using the Web wisely</a:t>
            </a:r>
          </a:p>
          <a:p>
            <a:pPr lvl="1"/>
            <a:r>
              <a:rPr lang="en-US" dirty="0"/>
              <a:t>Avoiding online </a:t>
            </a:r>
            <a:r>
              <a:rPr lang="en-US" dirty="0" smtClean="0"/>
              <a:t>annoyances </a:t>
            </a:r>
          </a:p>
          <a:p>
            <a:pPr lvl="2"/>
            <a:r>
              <a:rPr lang="en-US" dirty="0" smtClean="0"/>
              <a:t>Key terms: </a:t>
            </a:r>
            <a:r>
              <a:rPr lang="en-US" dirty="0"/>
              <a:t>Spam, </a:t>
            </a:r>
            <a:r>
              <a:rPr lang="en-US" dirty="0" smtClean="0"/>
              <a:t>Software</a:t>
            </a:r>
            <a:endParaRPr lang="en-US" dirty="0"/>
          </a:p>
          <a:p>
            <a:pPr lvl="1"/>
            <a:r>
              <a:rPr lang="en-US" dirty="0"/>
              <a:t>Being able to maintain, upgrade, and troubleshoot your computer</a:t>
            </a:r>
          </a:p>
          <a:p>
            <a:endParaRPr lang="en-US" dirty="0"/>
          </a:p>
        </p:txBody>
      </p:sp>
    </p:spTree>
    <p:extLst>
      <p:ext uri="{BB962C8B-B14F-4D97-AF65-F5344CB8AC3E}">
        <p14:creationId xmlns:p14="http://schemas.microsoft.com/office/powerpoint/2010/main" val="299214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and Your Career</a:t>
            </a:r>
            <a:endParaRPr lang="en-US" dirty="0"/>
          </a:p>
        </p:txBody>
      </p:sp>
      <p:sp>
        <p:nvSpPr>
          <p:cNvPr id="3" name="Content Placeholder 2"/>
          <p:cNvSpPr>
            <a:spLocks noGrp="1"/>
          </p:cNvSpPr>
          <p:nvPr>
            <p:ph idx="1"/>
          </p:nvPr>
        </p:nvSpPr>
        <p:spPr>
          <a:xfrm>
            <a:off x="457200" y="1600200"/>
            <a:ext cx="8382000" cy="4525963"/>
          </a:xfrm>
        </p:spPr>
        <p:txBody>
          <a:bodyPr>
            <a:normAutofit fontScale="92500" lnSpcReduction="10000"/>
          </a:bodyPr>
          <a:lstStyle/>
          <a:p>
            <a:pPr marL="342900" lvl="1" indent="-342900">
              <a:buFont typeface="Arial" pitchFamily="34" charset="0"/>
              <a:buChar char="•"/>
            </a:pPr>
            <a:r>
              <a:rPr lang="is-IS" sz="3200" dirty="0"/>
              <a:t>Information </a:t>
            </a:r>
            <a:r>
              <a:rPr lang="is-IS" sz="3200" dirty="0" smtClean="0"/>
              <a:t>Technology (IT)</a:t>
            </a:r>
          </a:p>
          <a:p>
            <a:pPr marL="742950" lvl="2" indent="-342900"/>
            <a:r>
              <a:rPr lang="en-US" dirty="0"/>
              <a:t>Management and processing of </a:t>
            </a:r>
            <a:r>
              <a:rPr lang="en-US" dirty="0" smtClean="0"/>
              <a:t>information &amp; Automatic </a:t>
            </a:r>
            <a:r>
              <a:rPr lang="en-US" dirty="0"/>
              <a:t>retrieval of </a:t>
            </a:r>
            <a:r>
              <a:rPr lang="en-US" dirty="0" smtClean="0"/>
              <a:t>information</a:t>
            </a:r>
          </a:p>
          <a:p>
            <a:pPr marL="742950" lvl="2" indent="-342900"/>
            <a:r>
              <a:rPr lang="en-US" dirty="0" smtClean="0"/>
              <a:t>Examples: telecommunication, software </a:t>
            </a:r>
            <a:r>
              <a:rPr lang="en-US" dirty="0"/>
              <a:t>deployment</a:t>
            </a:r>
            <a:endParaRPr lang="is-IS" dirty="0" smtClean="0"/>
          </a:p>
          <a:p>
            <a:r>
              <a:rPr lang="is-IS" dirty="0" smtClean="0"/>
              <a:t>Impact of Computer Literacry on Your Career</a:t>
            </a:r>
          </a:p>
          <a:p>
            <a:pPr lvl="1"/>
            <a:r>
              <a:rPr lang="is-IS" dirty="0" smtClean="0"/>
              <a:t>Data mining</a:t>
            </a:r>
          </a:p>
          <a:p>
            <a:pPr lvl="1"/>
            <a:r>
              <a:rPr lang="is-IS" dirty="0" smtClean="0"/>
              <a:t>Computer forensis</a:t>
            </a:r>
          </a:p>
          <a:p>
            <a:pPr lvl="1"/>
            <a:r>
              <a:rPr lang="is-IS" dirty="0" smtClean="0"/>
              <a:t>Affective Computing</a:t>
            </a:r>
          </a:p>
          <a:p>
            <a:pPr lvl="1"/>
            <a:r>
              <a:rPr lang="en-US" dirty="0" smtClean="0"/>
              <a:t>Digital Arts</a:t>
            </a:r>
            <a:endParaRPr lang="is-IS" dirty="0" smtClean="0"/>
          </a:p>
          <a:p>
            <a:pPr lvl="1"/>
            <a:r>
              <a:rPr lang="is-IS" dirty="0" smtClean="0"/>
              <a:t>Medicine, VeriMed</a:t>
            </a:r>
            <a:endParaRPr lang="en-US" dirty="0"/>
          </a:p>
        </p:txBody>
      </p:sp>
    </p:spTree>
    <p:extLst>
      <p:ext uri="{BB962C8B-B14F-4D97-AF65-F5344CB8AC3E}">
        <p14:creationId xmlns:p14="http://schemas.microsoft.com/office/powerpoint/2010/main" val="635119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normAutofit fontScale="90000"/>
          </a:bodyPr>
          <a:lstStyle/>
          <a:p>
            <a:r>
              <a:rPr lang="en-US" sz="4000" b="1" dirty="0" smtClean="0"/>
              <a:t>CSCI-A106 Introduction to Computing</a:t>
            </a:r>
            <a:br>
              <a:rPr lang="en-US" sz="4000" b="1" dirty="0" smtClean="0"/>
            </a:br>
            <a:r>
              <a:rPr lang="en-US" sz="4000" b="1" i="1" dirty="0" smtClean="0"/>
              <a:t>Online </a:t>
            </a:r>
            <a:r>
              <a:rPr lang="en-US" sz="4000" b="1" i="1" dirty="0" smtClean="0"/>
              <a:t>Section</a:t>
            </a:r>
          </a:p>
        </p:txBody>
      </p:sp>
      <p:sp>
        <p:nvSpPr>
          <p:cNvPr id="2" name="Subtitle 1"/>
          <p:cNvSpPr>
            <a:spLocks noGrp="1"/>
          </p:cNvSpPr>
          <p:nvPr>
            <p:ph type="subTitle" idx="1"/>
          </p:nvPr>
        </p:nvSpPr>
        <p:spPr/>
        <p:txBody>
          <a:bodyPr/>
          <a:lstStyle/>
          <a:p>
            <a:r>
              <a:rPr lang="en-US" dirty="0" smtClean="0">
                <a:solidFill>
                  <a:srgbClr val="0070C0"/>
                </a:solidFill>
              </a:rPr>
              <a:t>Review for Midterm Exam 1</a:t>
            </a:r>
          </a:p>
          <a:p>
            <a:r>
              <a:rPr lang="en-US" dirty="0" smtClean="0">
                <a:solidFill>
                  <a:srgbClr val="FF0000"/>
                </a:solidFill>
              </a:rPr>
              <a:t>Chapter 2</a:t>
            </a:r>
          </a:p>
          <a:p>
            <a:r>
              <a:rPr lang="en-US" dirty="0" smtClean="0">
                <a:solidFill>
                  <a:schemeClr val="tx1"/>
                </a:solidFill>
                <a:latin typeface="Arial Narrow" panose="020B0606020202030204" pitchFamily="34" charset="0"/>
              </a:rPr>
              <a:t>Some Key Terms and </a:t>
            </a:r>
            <a:r>
              <a:rPr lang="en-US" dirty="0" smtClean="0">
                <a:solidFill>
                  <a:schemeClr val="tx1"/>
                </a:solidFill>
                <a:latin typeface="Arial Narrow" panose="020B0606020202030204" pitchFamily="34" charset="0"/>
              </a:rPr>
              <a:t>Activities</a:t>
            </a:r>
            <a:endParaRPr lang="en-US"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5059628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Your Computer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Computers Are Data Processing Devices</a:t>
            </a:r>
          </a:p>
          <a:p>
            <a:pPr lvl="1"/>
            <a:r>
              <a:rPr lang="en-US" dirty="0" smtClean="0"/>
              <a:t>Data, Information</a:t>
            </a:r>
          </a:p>
          <a:p>
            <a:pPr lvl="1"/>
            <a:r>
              <a:rPr lang="en-US" dirty="0" smtClean="0"/>
              <a:t>Processing</a:t>
            </a:r>
          </a:p>
          <a:p>
            <a:r>
              <a:rPr lang="en-US" dirty="0" smtClean="0"/>
              <a:t>Bits &amp; Bytes: The Language of Computers</a:t>
            </a:r>
          </a:p>
          <a:p>
            <a:pPr lvl="1"/>
            <a:r>
              <a:rPr lang="en-US" dirty="0" smtClean="0"/>
              <a:t>Binary language, bits, bytes</a:t>
            </a:r>
          </a:p>
          <a:p>
            <a:pPr lvl="1"/>
            <a:r>
              <a:rPr lang="en-US" dirty="0" smtClean="0"/>
              <a:t>KB, GB, MB, Terabyte, Petabyte</a:t>
            </a:r>
          </a:p>
          <a:p>
            <a:r>
              <a:rPr lang="en-US" dirty="0" smtClean="0"/>
              <a:t>Types of Computers</a:t>
            </a:r>
          </a:p>
          <a:p>
            <a:pPr lvl="1"/>
            <a:r>
              <a:rPr lang="en-US" dirty="0" smtClean="0"/>
              <a:t>Mainframe, supercomputer</a:t>
            </a:r>
          </a:p>
          <a:p>
            <a:pPr lvl="1"/>
            <a:r>
              <a:rPr lang="en-US" dirty="0" smtClean="0"/>
              <a:t>Desktop computer, embedded computer</a:t>
            </a:r>
          </a:p>
          <a:p>
            <a:pPr lvl="1"/>
            <a:r>
              <a:rPr lang="en-US" dirty="0" smtClean="0"/>
              <a:t>Netbook, tablet, smartphone</a:t>
            </a:r>
          </a:p>
          <a:p>
            <a:pPr lvl="1"/>
            <a:endParaRPr lang="en-US" dirty="0"/>
          </a:p>
        </p:txBody>
      </p:sp>
    </p:spTree>
    <p:extLst>
      <p:ext uri="{BB962C8B-B14F-4D97-AF65-F5344CB8AC3E}">
        <p14:creationId xmlns:p14="http://schemas.microsoft.com/office/powerpoint/2010/main" val="1815494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Helpdesk and Sound Byte</a:t>
            </a:r>
            <a:endParaRPr lang="en-US" dirty="0"/>
          </a:p>
        </p:txBody>
      </p:sp>
      <p:sp>
        <p:nvSpPr>
          <p:cNvPr id="3" name="Content Placeholder 2"/>
          <p:cNvSpPr>
            <a:spLocks noGrp="1"/>
          </p:cNvSpPr>
          <p:nvPr>
            <p:ph idx="1"/>
          </p:nvPr>
        </p:nvSpPr>
        <p:spPr/>
        <p:txBody>
          <a:bodyPr/>
          <a:lstStyle/>
          <a:p>
            <a:pPr lvl="0"/>
            <a:r>
              <a:rPr lang="en-US" dirty="0" smtClean="0"/>
              <a:t>Active Helpdesk activities on </a:t>
            </a:r>
            <a:r>
              <a:rPr lang="en-US" dirty="0" err="1" smtClean="0"/>
              <a:t>MyITLab</a:t>
            </a:r>
            <a:endParaRPr lang="en-US" dirty="0"/>
          </a:p>
          <a:p>
            <a:pPr lvl="1"/>
            <a:r>
              <a:rPr lang="en-US" dirty="0"/>
              <a:t>Active Helpdesk: Understanding Bits and Bytes</a:t>
            </a:r>
          </a:p>
          <a:p>
            <a:pPr lvl="1"/>
            <a:r>
              <a:rPr lang="en-US" dirty="0"/>
              <a:t>Active Helpdesk: Exploring Storage Devices and Ports </a:t>
            </a:r>
            <a:endParaRPr lang="en-US" dirty="0" smtClean="0"/>
          </a:p>
          <a:p>
            <a:pPr lvl="0"/>
            <a:r>
              <a:rPr lang="en-US" dirty="0"/>
              <a:t>Sound </a:t>
            </a:r>
            <a:r>
              <a:rPr lang="en-US" dirty="0" smtClean="0"/>
              <a:t>Bytes</a:t>
            </a:r>
          </a:p>
          <a:p>
            <a:pPr lvl="1"/>
            <a:r>
              <a:rPr lang="en-US" dirty="0" smtClean="0">
                <a:solidFill>
                  <a:srgbClr val="00B050"/>
                </a:solidFill>
              </a:rPr>
              <a:t>Sound </a:t>
            </a:r>
            <a:r>
              <a:rPr lang="en-US" dirty="0">
                <a:solidFill>
                  <a:srgbClr val="00B050"/>
                </a:solidFill>
              </a:rPr>
              <a:t>Byte</a:t>
            </a:r>
            <a:r>
              <a:rPr lang="en-US" dirty="0"/>
              <a:t>: </a:t>
            </a:r>
            <a:r>
              <a:rPr lang="en-US" dirty="0">
                <a:hlinkClick r:id="rId2"/>
              </a:rPr>
              <a:t>Healthy Computing</a:t>
            </a:r>
            <a:endParaRPr lang="en-US" dirty="0"/>
          </a:p>
          <a:p>
            <a:pPr lvl="1"/>
            <a:endParaRPr lang="en-US" dirty="0"/>
          </a:p>
        </p:txBody>
      </p:sp>
    </p:spTree>
    <p:extLst>
      <p:ext uri="{BB962C8B-B14F-4D97-AF65-F5344CB8AC3E}">
        <p14:creationId xmlns:p14="http://schemas.microsoft.com/office/powerpoint/2010/main" val="78136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Timeline of Early Computers:</a:t>
            </a:r>
            <a:br>
              <a:rPr lang="en-US" dirty="0" smtClean="0"/>
            </a:br>
            <a:r>
              <a:rPr lang="en-US" dirty="0" smtClean="0"/>
              <a:t>Non-Electronic Computers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68842228"/>
              </p:ext>
            </p:extLst>
          </p:nvPr>
        </p:nvGraphicFramePr>
        <p:xfrm>
          <a:off x="296092" y="1752600"/>
          <a:ext cx="8551816" cy="4922519"/>
        </p:xfrm>
        <a:graphic>
          <a:graphicData uri="http://schemas.openxmlformats.org/drawingml/2006/table">
            <a:tbl>
              <a:tblPr firstRow="1" bandRow="1">
                <a:tableStyleId>{5C22544A-7EE6-4342-B048-85BDC9FD1C3A}</a:tableStyleId>
              </a:tblPr>
              <a:tblGrid>
                <a:gridCol w="1151708">
                  <a:extLst>
                    <a:ext uri="{9D8B030D-6E8A-4147-A177-3AD203B41FA5}">
                      <a16:colId xmlns="" xmlns:a16="http://schemas.microsoft.com/office/drawing/2014/main" val="20000"/>
                    </a:ext>
                  </a:extLst>
                </a:gridCol>
                <a:gridCol w="2057400">
                  <a:extLst>
                    <a:ext uri="{9D8B030D-6E8A-4147-A177-3AD203B41FA5}">
                      <a16:colId xmlns="" xmlns:a16="http://schemas.microsoft.com/office/drawing/2014/main" val="20001"/>
                    </a:ext>
                  </a:extLst>
                </a:gridCol>
                <a:gridCol w="1905000">
                  <a:extLst>
                    <a:ext uri="{9D8B030D-6E8A-4147-A177-3AD203B41FA5}">
                      <a16:colId xmlns="" xmlns:a16="http://schemas.microsoft.com/office/drawing/2014/main" val="20002"/>
                    </a:ext>
                  </a:extLst>
                </a:gridCol>
                <a:gridCol w="3437708">
                  <a:extLst>
                    <a:ext uri="{9D8B030D-6E8A-4147-A177-3AD203B41FA5}">
                      <a16:colId xmlns="" xmlns:a16="http://schemas.microsoft.com/office/drawing/2014/main" val="20003"/>
                    </a:ext>
                  </a:extLst>
                </a:gridCol>
              </a:tblGrid>
              <a:tr h="533400">
                <a:tc>
                  <a:txBody>
                    <a:bodyPr/>
                    <a:lstStyle/>
                    <a:p>
                      <a:r>
                        <a:rPr lang="en-US" dirty="0" smtClean="0"/>
                        <a:t>Time</a:t>
                      </a:r>
                      <a:endParaRPr lang="en-US" dirty="0"/>
                    </a:p>
                  </a:txBody>
                  <a:tcPr/>
                </a:tc>
                <a:tc>
                  <a:txBody>
                    <a:bodyPr/>
                    <a:lstStyle/>
                    <a:p>
                      <a:r>
                        <a:rPr lang="en-US" dirty="0" smtClean="0"/>
                        <a:t>Machine</a:t>
                      </a:r>
                      <a:endParaRPr lang="en-US" dirty="0"/>
                    </a:p>
                  </a:txBody>
                  <a:tcPr/>
                </a:tc>
                <a:tc>
                  <a:txBody>
                    <a:bodyPr/>
                    <a:lstStyle/>
                    <a:p>
                      <a:r>
                        <a:rPr lang="en-US" dirty="0" smtClean="0"/>
                        <a:t>Inventors</a:t>
                      </a:r>
                      <a:endParaRPr lang="en-US" dirty="0"/>
                    </a:p>
                  </a:txBody>
                  <a:tcPr/>
                </a:tc>
                <a:tc>
                  <a:txBody>
                    <a:bodyPr/>
                    <a:lstStyle/>
                    <a:p>
                      <a:r>
                        <a:rPr lang="en-US" dirty="0" smtClean="0"/>
                        <a:t>Main Features</a:t>
                      </a:r>
                      <a:endParaRPr lang="en-US" dirty="0"/>
                    </a:p>
                  </a:txBody>
                  <a:tcPr/>
                </a:tc>
                <a:extLst>
                  <a:ext uri="{0D108BD9-81ED-4DB2-BD59-A6C34878D82A}">
                    <a16:rowId xmlns="" xmlns:a16="http://schemas.microsoft.com/office/drawing/2014/main" val="10000"/>
                  </a:ext>
                </a:extLst>
              </a:tr>
              <a:tr h="533400">
                <a:tc>
                  <a:txBody>
                    <a:bodyPr/>
                    <a:lstStyle/>
                    <a:p>
                      <a:r>
                        <a:rPr lang="en-US" dirty="0" smtClean="0"/>
                        <a:t>1642</a:t>
                      </a:r>
                      <a:endParaRPr lang="en-US" dirty="0"/>
                    </a:p>
                  </a:txBody>
                  <a:tcPr/>
                </a:tc>
                <a:tc>
                  <a:txBody>
                    <a:bodyPr/>
                    <a:lstStyle/>
                    <a:p>
                      <a:r>
                        <a:rPr lang="en-US" dirty="0" err="1" smtClean="0">
                          <a:solidFill>
                            <a:srgbClr val="0070C0"/>
                          </a:solidFill>
                        </a:rPr>
                        <a:t>Pascalene</a:t>
                      </a:r>
                      <a:r>
                        <a:rPr lang="en-US" dirty="0" smtClean="0"/>
                        <a:t> calculator</a:t>
                      </a:r>
                      <a:endParaRPr lang="en-US" dirty="0"/>
                    </a:p>
                  </a:txBody>
                  <a:tcPr/>
                </a:tc>
                <a:tc>
                  <a:txBody>
                    <a:bodyPr/>
                    <a:lstStyle/>
                    <a:p>
                      <a:r>
                        <a:rPr lang="en-US" dirty="0" smtClean="0"/>
                        <a:t>Pascal</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a:t>
                      </a:r>
                      <a:r>
                        <a:rPr lang="en-US" dirty="0" smtClean="0">
                          <a:effectLst/>
                        </a:rPr>
                        <a:t>irst accurate mechanical calculator, using gears</a:t>
                      </a:r>
                    </a:p>
                  </a:txBody>
                  <a:tcPr/>
                </a:tc>
                <a:extLst>
                  <a:ext uri="{0D108BD9-81ED-4DB2-BD59-A6C34878D82A}">
                    <a16:rowId xmlns="" xmlns:a16="http://schemas.microsoft.com/office/drawing/2014/main" val="10001"/>
                  </a:ext>
                </a:extLst>
              </a:tr>
              <a:tr h="533400">
                <a:tc>
                  <a:txBody>
                    <a:bodyPr/>
                    <a:lstStyle/>
                    <a:p>
                      <a:r>
                        <a:rPr lang="en-US" dirty="0" smtClean="0"/>
                        <a:t>~200 years later</a:t>
                      </a:r>
                      <a:endParaRPr lang="en-US" dirty="0"/>
                    </a:p>
                  </a:txBody>
                  <a:tcPr/>
                </a:tc>
                <a:tc>
                  <a:txBody>
                    <a:bodyPr/>
                    <a:lstStyle/>
                    <a:p>
                      <a:r>
                        <a:rPr lang="en-US" dirty="0" smtClean="0">
                          <a:solidFill>
                            <a:srgbClr val="0070C0"/>
                          </a:solidFill>
                        </a:rPr>
                        <a:t>Jacquard</a:t>
                      </a:r>
                      <a:r>
                        <a:rPr lang="en-US" dirty="0" smtClean="0"/>
                        <a:t> loom</a:t>
                      </a:r>
                      <a:endParaRPr lang="en-US" dirty="0"/>
                    </a:p>
                  </a:txBody>
                  <a:tcPr/>
                </a:tc>
                <a:tc>
                  <a:txBody>
                    <a:bodyPr/>
                    <a:lstStyle/>
                    <a:p>
                      <a:r>
                        <a:rPr lang="en-US" dirty="0" smtClean="0"/>
                        <a:t>Joseph Jacquard</a:t>
                      </a:r>
                      <a:endParaRPr lang="en-US" dirty="0"/>
                    </a:p>
                  </a:txBody>
                  <a:tcPr/>
                </a:tc>
                <a:tc>
                  <a:txBody>
                    <a:bodyPr/>
                    <a:lstStyle/>
                    <a:p>
                      <a:r>
                        <a:rPr lang="en-US" sz="1800" b="0" i="0" u="none" strike="noStrike" kern="1200" baseline="0" dirty="0" smtClean="0">
                          <a:solidFill>
                            <a:schemeClr val="tx1"/>
                          </a:solidFill>
                          <a:latin typeface="+mn-lt"/>
                          <a:ea typeface="+mn-ea"/>
                          <a:cs typeface="+mn-cs"/>
                        </a:rPr>
                        <a:t>punch-card process; automated the weaving process </a:t>
                      </a:r>
                      <a:endParaRPr lang="en-US" dirty="0"/>
                    </a:p>
                  </a:txBody>
                  <a:tcPr/>
                </a:tc>
                <a:extLst>
                  <a:ext uri="{0D108BD9-81ED-4DB2-BD59-A6C34878D82A}">
                    <a16:rowId xmlns="" xmlns:a16="http://schemas.microsoft.com/office/drawing/2014/main" val="10002"/>
                  </a:ext>
                </a:extLst>
              </a:tr>
              <a:tr h="533400">
                <a:tc>
                  <a:txBody>
                    <a:bodyPr/>
                    <a:lstStyle/>
                    <a:p>
                      <a:r>
                        <a:rPr lang="en-US" dirty="0" smtClean="0"/>
                        <a:t>1834</a:t>
                      </a:r>
                      <a:endParaRPr lang="en-US" dirty="0"/>
                    </a:p>
                  </a:txBody>
                  <a:tcPr/>
                </a:tc>
                <a:tc>
                  <a:txBody>
                    <a:bodyPr/>
                    <a:lstStyle/>
                    <a:p>
                      <a:r>
                        <a:rPr lang="en-US" sz="1800" dirty="0" smtClean="0"/>
                        <a:t>Analytical Engine (never developed)</a:t>
                      </a:r>
                      <a:endParaRPr lang="en-US" dirty="0"/>
                    </a:p>
                  </a:txBody>
                  <a:tcPr/>
                </a:tc>
                <a:tc>
                  <a:txBody>
                    <a:bodyPr/>
                    <a:lstStyle/>
                    <a:p>
                      <a:r>
                        <a:rPr lang="en-US" sz="1800" dirty="0" smtClean="0"/>
                        <a:t>Charles Babbage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First automatic calculator;</a:t>
                      </a:r>
                      <a:r>
                        <a:rPr lang="en-US" sz="1800" kern="1200" dirty="0" smtClean="0">
                          <a:solidFill>
                            <a:schemeClr val="tx1"/>
                          </a:solidFill>
                          <a:effectLst/>
                          <a:latin typeface="+mn-lt"/>
                          <a:ea typeface="+mn-ea"/>
                          <a:cs typeface="+mn-cs"/>
                        </a:rPr>
                        <a:t> including the store (RAM), the mill (CPU), input and output devices.</a:t>
                      </a:r>
                      <a:endParaRPr lang="en-US" sz="1800" dirty="0" smtClean="0"/>
                    </a:p>
                  </a:txBody>
                  <a:tcPr/>
                </a:tc>
                <a:extLst>
                  <a:ext uri="{0D108BD9-81ED-4DB2-BD59-A6C34878D82A}">
                    <a16:rowId xmlns="" xmlns:a16="http://schemas.microsoft.com/office/drawing/2014/main" val="10003"/>
                  </a:ext>
                </a:extLst>
              </a:tr>
              <a:tr h="533400">
                <a:tc>
                  <a:txBody>
                    <a:bodyPr/>
                    <a:lstStyle/>
                    <a:p>
                      <a:r>
                        <a:rPr lang="en-US" sz="1800" kern="1200" dirty="0" smtClean="0">
                          <a:solidFill>
                            <a:schemeClr val="tx1"/>
                          </a:solidFill>
                          <a:effectLst/>
                          <a:latin typeface="+mn-lt"/>
                          <a:ea typeface="+mn-ea"/>
                          <a:cs typeface="+mn-cs"/>
                        </a:rPr>
                        <a:t>1890</a:t>
                      </a:r>
                      <a:endParaRPr lang="en-US" dirty="0"/>
                    </a:p>
                  </a:txBody>
                  <a:tcPr/>
                </a:tc>
                <a:tc>
                  <a:txBody>
                    <a:bodyPr/>
                    <a:lstStyle/>
                    <a:p>
                      <a:r>
                        <a:rPr lang="en-US" sz="1800" kern="1200" dirty="0" smtClean="0">
                          <a:solidFill>
                            <a:srgbClr val="0070C0"/>
                          </a:solidFill>
                          <a:effectLst/>
                          <a:latin typeface="+mn-lt"/>
                          <a:ea typeface="+mn-ea"/>
                          <a:cs typeface="+mn-cs"/>
                        </a:rPr>
                        <a:t>Hollerith</a:t>
                      </a:r>
                      <a:r>
                        <a:rPr lang="en-US" sz="1800" kern="1200" dirty="0" smtClean="0">
                          <a:solidFill>
                            <a:schemeClr val="tx1"/>
                          </a:solidFill>
                          <a:effectLst/>
                          <a:latin typeface="+mn-lt"/>
                          <a:ea typeface="+mn-ea"/>
                          <a:cs typeface="+mn-cs"/>
                        </a:rPr>
                        <a:t> Tabulating Machine</a:t>
                      </a:r>
                      <a:endParaRPr lang="en-US" dirty="0"/>
                    </a:p>
                  </a:txBody>
                  <a:tcPr/>
                </a:tc>
                <a:tc>
                  <a:txBody>
                    <a:bodyPr/>
                    <a:lstStyle/>
                    <a:p>
                      <a:r>
                        <a:rPr lang="en-US" sz="1800" kern="1200" dirty="0" smtClean="0">
                          <a:solidFill>
                            <a:schemeClr val="tx1"/>
                          </a:solidFill>
                          <a:effectLst/>
                          <a:latin typeface="+mn-lt"/>
                          <a:ea typeface="+mn-ea"/>
                          <a:cs typeface="+mn-cs"/>
                        </a:rPr>
                        <a:t>Herman Hollerith</a:t>
                      </a:r>
                    </a:p>
                    <a:p>
                      <a:r>
                        <a:rPr lang="en-US" sz="1800" kern="1200" dirty="0" smtClean="0">
                          <a:solidFill>
                            <a:schemeClr val="tx1"/>
                          </a:solidFill>
                          <a:effectLst/>
                          <a:latin typeface="+mn-lt"/>
                          <a:ea typeface="+mn-ea"/>
                          <a:cs typeface="+mn-cs"/>
                        </a:rPr>
                        <a:t>(founder of IBM)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Automatically read data from punch cards </a:t>
                      </a:r>
                    </a:p>
                  </a:txBody>
                  <a:tcPr/>
                </a:tc>
                <a:extLst>
                  <a:ext uri="{0D108BD9-81ED-4DB2-BD59-A6C34878D82A}">
                    <a16:rowId xmlns="" xmlns:a16="http://schemas.microsoft.com/office/drawing/2014/main" val="10004"/>
                  </a:ext>
                </a:extLst>
              </a:tr>
              <a:tr h="533400">
                <a:tc>
                  <a:txBody>
                    <a:bodyPr/>
                    <a:lstStyle/>
                    <a:p>
                      <a:r>
                        <a:rPr lang="en-US" sz="1800" b="0" i="0" u="none" strike="noStrike" kern="1200" baseline="0" dirty="0" smtClean="0">
                          <a:solidFill>
                            <a:schemeClr val="tx1"/>
                          </a:solidFill>
                          <a:latin typeface="+mn-lt"/>
                          <a:ea typeface="+mn-ea"/>
                          <a:cs typeface="+mn-cs"/>
                        </a:rPr>
                        <a:t>1936</a:t>
                      </a:r>
                      <a:endParaRPr lang="en-US" dirty="0"/>
                    </a:p>
                  </a:txBody>
                  <a:tcPr/>
                </a:tc>
                <a:tc>
                  <a:txBody>
                    <a:bodyPr/>
                    <a:lstStyle/>
                    <a:p>
                      <a:r>
                        <a:rPr lang="en-US" dirty="0" smtClean="0"/>
                        <a:t>Z1</a:t>
                      </a:r>
                      <a:endParaRPr lang="en-US" dirty="0"/>
                    </a:p>
                  </a:txBody>
                  <a:tcPr/>
                </a:tc>
                <a:tc>
                  <a:txBody>
                    <a:bodyPr/>
                    <a:lstStyle/>
                    <a:p>
                      <a:r>
                        <a:rPr lang="en-US" sz="1800" b="0" i="0" u="none" strike="noStrike" kern="1200" baseline="0" dirty="0" smtClean="0">
                          <a:solidFill>
                            <a:schemeClr val="tx1"/>
                          </a:solidFill>
                          <a:latin typeface="+mn-lt"/>
                          <a:ea typeface="+mn-ea"/>
                          <a:cs typeface="+mn-cs"/>
                        </a:rPr>
                        <a:t>Konrad </a:t>
                      </a:r>
                      <a:r>
                        <a:rPr lang="en-US" sz="1800" b="0" i="0" u="none" strike="noStrike" kern="1200" baseline="0" dirty="0" err="1" smtClean="0">
                          <a:solidFill>
                            <a:schemeClr val="tx1"/>
                          </a:solidFill>
                          <a:latin typeface="+mn-lt"/>
                          <a:ea typeface="+mn-ea"/>
                          <a:cs typeface="+mn-cs"/>
                        </a:rPr>
                        <a:t>Zuse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Mechanical calculator;</a:t>
                      </a:r>
                      <a:r>
                        <a:rPr lang="en-US" baseline="0" dirty="0" smtClean="0"/>
                        <a:t> </a:t>
                      </a:r>
                      <a:r>
                        <a:rPr lang="en-US" dirty="0" smtClean="0"/>
                        <a:t>control unit and separate memory functions</a:t>
                      </a:r>
                    </a:p>
                  </a:txBody>
                  <a:tcPr/>
                </a:tc>
                <a:extLst>
                  <a:ext uri="{0D108BD9-81ED-4DB2-BD59-A6C34878D82A}">
                    <a16:rowId xmlns="" xmlns:a16="http://schemas.microsoft.com/office/drawing/2014/main" val="10005"/>
                  </a:ext>
                </a:extLst>
              </a:tr>
              <a:tr h="533400">
                <a:tc>
                  <a:txBody>
                    <a:bodyPr/>
                    <a:lstStyle/>
                    <a:p>
                      <a:r>
                        <a:rPr lang="en-US" dirty="0" smtClean="0"/>
                        <a:t>1936</a:t>
                      </a:r>
                      <a:endParaRPr lang="en-US" dirty="0"/>
                    </a:p>
                  </a:txBody>
                  <a:tcPr/>
                </a:tc>
                <a:tc>
                  <a:txBody>
                    <a:bodyPr/>
                    <a:lstStyle/>
                    <a:p>
                      <a:r>
                        <a:rPr lang="en-US" dirty="0" smtClean="0">
                          <a:solidFill>
                            <a:srgbClr val="0070C0"/>
                          </a:solidFill>
                        </a:rPr>
                        <a:t>Turing</a:t>
                      </a:r>
                      <a:r>
                        <a:rPr lang="en-US" dirty="0" smtClean="0"/>
                        <a:t> machine</a:t>
                      </a:r>
                      <a:endParaRPr lang="en-US" dirty="0"/>
                    </a:p>
                  </a:txBody>
                  <a:tcPr/>
                </a:tc>
                <a:tc>
                  <a:txBody>
                    <a:bodyPr/>
                    <a:lstStyle/>
                    <a:p>
                      <a:r>
                        <a:rPr lang="en-US" dirty="0" smtClean="0"/>
                        <a:t>Alan Turing</a:t>
                      </a:r>
                      <a:endParaRPr lang="en-US" dirty="0"/>
                    </a:p>
                  </a:txBody>
                  <a:tcPr/>
                </a:tc>
                <a:tc>
                  <a:txBody>
                    <a:bodyPr/>
                    <a:lstStyle/>
                    <a:p>
                      <a:r>
                        <a:rPr lang="en-US" sz="1800" kern="1200" dirty="0" smtClean="0">
                          <a:solidFill>
                            <a:schemeClr val="tx1"/>
                          </a:solidFill>
                          <a:effectLst/>
                          <a:latin typeface="+mn-lt"/>
                          <a:ea typeface="+mn-ea"/>
                          <a:cs typeface="+mn-cs"/>
                        </a:rPr>
                        <a:t>abstract computer model; mathematically defined algorithms</a:t>
                      </a:r>
                      <a:endParaRPr lang="en-US" dirty="0"/>
                    </a:p>
                  </a:txBody>
                  <a:tcPr/>
                </a:tc>
                <a:extLst>
                  <a:ext uri="{0D108BD9-81ED-4DB2-BD59-A6C34878D82A}">
                    <a16:rowId xmlns="" xmlns:a16="http://schemas.microsoft.com/office/drawing/2014/main" val="10006"/>
                  </a:ext>
                </a:extLst>
              </a:tr>
            </a:tbl>
          </a:graphicData>
        </a:graphic>
      </p:graphicFrame>
      <p:sp>
        <p:nvSpPr>
          <p:cNvPr id="3" name="Rectangle 2"/>
          <p:cNvSpPr/>
          <p:nvPr/>
        </p:nvSpPr>
        <p:spPr>
          <a:xfrm>
            <a:off x="296092" y="3886200"/>
            <a:ext cx="8543108" cy="838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04800" y="5410200"/>
            <a:ext cx="8543108"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04800" y="6019800"/>
            <a:ext cx="8543108" cy="65532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484405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476" y="304800"/>
            <a:ext cx="8229600" cy="1143000"/>
          </a:xfrm>
        </p:spPr>
        <p:txBody>
          <a:bodyPr>
            <a:normAutofit fontScale="90000"/>
          </a:bodyPr>
          <a:lstStyle/>
          <a:p>
            <a:r>
              <a:rPr lang="en-US" dirty="0" smtClean="0"/>
              <a:t>Timeline of Early </a:t>
            </a:r>
            <a:r>
              <a:rPr lang="en-US" dirty="0"/>
              <a:t>Computers:</a:t>
            </a:r>
            <a:br>
              <a:rPr lang="en-US" dirty="0"/>
            </a:br>
            <a:r>
              <a:rPr lang="en-US" dirty="0" smtClean="0"/>
              <a:t>First-Generation</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68746690"/>
              </p:ext>
            </p:extLst>
          </p:nvPr>
        </p:nvGraphicFramePr>
        <p:xfrm>
          <a:off x="296092" y="1996440"/>
          <a:ext cx="8551816" cy="3916679"/>
        </p:xfrm>
        <a:graphic>
          <a:graphicData uri="http://schemas.openxmlformats.org/drawingml/2006/table">
            <a:tbl>
              <a:tblPr firstRow="1" bandRow="1">
                <a:tableStyleId>{5C22544A-7EE6-4342-B048-85BDC9FD1C3A}</a:tableStyleId>
              </a:tblPr>
              <a:tblGrid>
                <a:gridCol w="1151708">
                  <a:extLst>
                    <a:ext uri="{9D8B030D-6E8A-4147-A177-3AD203B41FA5}">
                      <a16:colId xmlns="" xmlns:a16="http://schemas.microsoft.com/office/drawing/2014/main" val="20000"/>
                    </a:ext>
                  </a:extLst>
                </a:gridCol>
                <a:gridCol w="2057400">
                  <a:extLst>
                    <a:ext uri="{9D8B030D-6E8A-4147-A177-3AD203B41FA5}">
                      <a16:colId xmlns="" xmlns:a16="http://schemas.microsoft.com/office/drawing/2014/main" val="20001"/>
                    </a:ext>
                  </a:extLst>
                </a:gridCol>
                <a:gridCol w="1905000">
                  <a:extLst>
                    <a:ext uri="{9D8B030D-6E8A-4147-A177-3AD203B41FA5}">
                      <a16:colId xmlns="" xmlns:a16="http://schemas.microsoft.com/office/drawing/2014/main" val="20002"/>
                    </a:ext>
                  </a:extLst>
                </a:gridCol>
                <a:gridCol w="3437708">
                  <a:extLst>
                    <a:ext uri="{9D8B030D-6E8A-4147-A177-3AD203B41FA5}">
                      <a16:colId xmlns="" xmlns:a16="http://schemas.microsoft.com/office/drawing/2014/main" val="20003"/>
                    </a:ext>
                  </a:extLst>
                </a:gridCol>
              </a:tblGrid>
              <a:tr h="533400">
                <a:tc>
                  <a:txBody>
                    <a:bodyPr/>
                    <a:lstStyle/>
                    <a:p>
                      <a:r>
                        <a:rPr lang="en-US" dirty="0" smtClean="0"/>
                        <a:t>Time</a:t>
                      </a:r>
                      <a:endParaRPr lang="en-US" dirty="0"/>
                    </a:p>
                  </a:txBody>
                  <a:tcPr/>
                </a:tc>
                <a:tc>
                  <a:txBody>
                    <a:bodyPr/>
                    <a:lstStyle/>
                    <a:p>
                      <a:r>
                        <a:rPr lang="en-US" dirty="0" smtClean="0"/>
                        <a:t>Machine</a:t>
                      </a:r>
                      <a:endParaRPr lang="en-US" dirty="0"/>
                    </a:p>
                  </a:txBody>
                  <a:tcPr/>
                </a:tc>
                <a:tc>
                  <a:txBody>
                    <a:bodyPr/>
                    <a:lstStyle/>
                    <a:p>
                      <a:r>
                        <a:rPr lang="en-US" dirty="0" smtClean="0"/>
                        <a:t>Inventors</a:t>
                      </a:r>
                      <a:endParaRPr lang="en-US" dirty="0"/>
                    </a:p>
                  </a:txBody>
                  <a:tcPr/>
                </a:tc>
                <a:tc>
                  <a:txBody>
                    <a:bodyPr/>
                    <a:lstStyle/>
                    <a:p>
                      <a:r>
                        <a:rPr lang="en-US" dirty="0" smtClean="0"/>
                        <a:t>Main Features</a:t>
                      </a:r>
                      <a:endParaRPr lang="en-US" dirty="0"/>
                    </a:p>
                  </a:txBody>
                  <a:tcPr/>
                </a:tc>
                <a:extLst>
                  <a:ext uri="{0D108BD9-81ED-4DB2-BD59-A6C34878D82A}">
                    <a16:rowId xmlns="" xmlns:a16="http://schemas.microsoft.com/office/drawing/2014/main" val="10000"/>
                  </a:ext>
                </a:extLst>
              </a:tr>
              <a:tr h="533400">
                <a:tc>
                  <a:txBody>
                    <a:bodyPr/>
                    <a:lstStyle/>
                    <a:p>
                      <a:r>
                        <a:rPr lang="en-US" dirty="0" smtClean="0"/>
                        <a:t>1939</a:t>
                      </a:r>
                      <a:endParaRPr lang="en-US" dirty="0"/>
                    </a:p>
                  </a:txBody>
                  <a:tcPr/>
                </a:tc>
                <a:tc>
                  <a:txBody>
                    <a:bodyPr/>
                    <a:lstStyle/>
                    <a:p>
                      <a:r>
                        <a:rPr lang="en-US" sz="1800" kern="1200" dirty="0" smtClean="0">
                          <a:solidFill>
                            <a:schemeClr val="tx1"/>
                          </a:solidFill>
                          <a:effectLst/>
                          <a:latin typeface="+mn-lt"/>
                          <a:ea typeface="+mn-ea"/>
                          <a:cs typeface="+mn-cs"/>
                        </a:rPr>
                        <a:t> </a:t>
                      </a:r>
                      <a:r>
                        <a:rPr lang="en-US" sz="1800" kern="1200" dirty="0" err="1" smtClean="0">
                          <a:solidFill>
                            <a:schemeClr val="tx1"/>
                          </a:solidFill>
                          <a:effectLst/>
                          <a:latin typeface="+mn-lt"/>
                          <a:ea typeface="+mn-ea"/>
                          <a:cs typeface="+mn-cs"/>
                        </a:rPr>
                        <a:t>Atanasoff</a:t>
                      </a:r>
                      <a:r>
                        <a:rPr lang="en-US" sz="1800" kern="1200" dirty="0" smtClean="0">
                          <a:solidFill>
                            <a:schemeClr val="tx1"/>
                          </a:solidFill>
                          <a:effectLst/>
                          <a:latin typeface="+mn-lt"/>
                          <a:ea typeface="+mn-ea"/>
                          <a:cs typeface="+mn-cs"/>
                        </a:rPr>
                        <a:t>–Berry Compute (ABC)</a:t>
                      </a:r>
                      <a:endParaRPr lang="en-US" dirty="0"/>
                    </a:p>
                  </a:txBody>
                  <a:tcPr/>
                </a:tc>
                <a:tc>
                  <a:txBody>
                    <a:bodyPr/>
                    <a:lstStyle/>
                    <a:p>
                      <a:r>
                        <a:rPr lang="en-US" sz="1800" kern="1200" dirty="0" smtClean="0">
                          <a:solidFill>
                            <a:schemeClr val="tx1"/>
                          </a:solidFill>
                          <a:effectLst/>
                          <a:latin typeface="+mn-lt"/>
                          <a:ea typeface="+mn-ea"/>
                          <a:cs typeface="+mn-cs"/>
                        </a:rPr>
                        <a:t>John </a:t>
                      </a:r>
                      <a:r>
                        <a:rPr lang="en-US" sz="1800" kern="1200" dirty="0" err="1" smtClean="0">
                          <a:solidFill>
                            <a:schemeClr val="tx1"/>
                          </a:solidFill>
                          <a:effectLst/>
                          <a:latin typeface="+mn-lt"/>
                          <a:ea typeface="+mn-ea"/>
                          <a:cs typeface="+mn-cs"/>
                        </a:rPr>
                        <a:t>Atanasoff</a:t>
                      </a:r>
                      <a:r>
                        <a:rPr lang="en-US" sz="1800" kern="1200" dirty="0" smtClean="0">
                          <a:solidFill>
                            <a:schemeClr val="tx1"/>
                          </a:solidFill>
                          <a:effectLst/>
                          <a:latin typeface="+mn-lt"/>
                          <a:ea typeface="+mn-ea"/>
                          <a:cs typeface="+mn-cs"/>
                        </a:rPr>
                        <a:t> and Clifford Berry </a:t>
                      </a:r>
                      <a:endParaRPr lang="en-US" dirty="0"/>
                    </a:p>
                  </a:txBody>
                  <a:tcPr/>
                </a:tc>
                <a:tc>
                  <a:txBody>
                    <a:bodyPr/>
                    <a:lstStyle/>
                    <a:p>
                      <a:r>
                        <a:rPr lang="en-US" dirty="0" smtClean="0"/>
                        <a:t>First electronic computer; using </a:t>
                      </a:r>
                      <a:r>
                        <a:rPr lang="en-US" b="1" dirty="0" smtClean="0"/>
                        <a:t>vacuum tubes</a:t>
                      </a:r>
                      <a:r>
                        <a:rPr lang="en-US" dirty="0" smtClean="0"/>
                        <a:t>, binary system</a:t>
                      </a:r>
                      <a:endParaRPr lang="en-US" dirty="0"/>
                    </a:p>
                  </a:txBody>
                  <a:tcPr/>
                </a:tc>
                <a:extLst>
                  <a:ext uri="{0D108BD9-81ED-4DB2-BD59-A6C34878D82A}">
                    <a16:rowId xmlns="" xmlns:a16="http://schemas.microsoft.com/office/drawing/2014/main" val="10001"/>
                  </a:ext>
                </a:extLst>
              </a:tr>
              <a:tr h="640080">
                <a:tc>
                  <a:txBody>
                    <a:bodyPr/>
                    <a:lstStyle/>
                    <a:p>
                      <a:r>
                        <a:rPr lang="en-US" dirty="0" smtClean="0"/>
                        <a:t>1944</a:t>
                      </a:r>
                      <a:endParaRPr lang="en-US" dirty="0"/>
                    </a:p>
                  </a:txBody>
                  <a:tcPr/>
                </a:tc>
                <a:tc>
                  <a:txBody>
                    <a:bodyPr/>
                    <a:lstStyle/>
                    <a:p>
                      <a:r>
                        <a:rPr lang="en-US" dirty="0" smtClean="0"/>
                        <a:t>Harvard Mark I</a:t>
                      </a:r>
                      <a:endParaRPr lang="en-US" dirty="0"/>
                    </a:p>
                  </a:txBody>
                  <a:tcPr/>
                </a:tc>
                <a:tc>
                  <a:txBody>
                    <a:bodyPr/>
                    <a:lstStyle/>
                    <a:p>
                      <a:r>
                        <a:rPr lang="en-US" sz="1800" kern="1200" dirty="0" smtClean="0">
                          <a:solidFill>
                            <a:schemeClr val="tx1"/>
                          </a:solidFill>
                          <a:effectLst/>
                          <a:latin typeface="+mn-lt"/>
                          <a:ea typeface="+mn-ea"/>
                          <a:cs typeface="+mn-cs"/>
                        </a:rPr>
                        <a:t>Howard Aiken and Grace Hopper</a:t>
                      </a:r>
                      <a:endParaRPr lang="en-US" dirty="0"/>
                    </a:p>
                  </a:txBody>
                  <a:tcPr/>
                </a:tc>
                <a:tc>
                  <a:txBody>
                    <a:bodyPr/>
                    <a:lstStyle/>
                    <a:p>
                      <a:r>
                        <a:rPr lang="en-US" sz="1800" kern="1200" dirty="0" smtClean="0">
                          <a:solidFill>
                            <a:schemeClr val="tx1"/>
                          </a:solidFill>
                          <a:effectLst/>
                          <a:latin typeface="+mn-lt"/>
                          <a:ea typeface="+mn-ea"/>
                          <a:cs typeface="+mn-cs"/>
                        </a:rPr>
                        <a:t>Hopper's greatest contribution: Inventing </a:t>
                      </a:r>
                      <a:r>
                        <a:rPr lang="en-US" sz="1800" b="1" kern="1200" dirty="0" smtClean="0">
                          <a:solidFill>
                            <a:schemeClr val="tx1"/>
                          </a:solidFill>
                          <a:effectLst/>
                          <a:latin typeface="+mn-lt"/>
                          <a:ea typeface="+mn-ea"/>
                          <a:cs typeface="+mn-cs"/>
                        </a:rPr>
                        <a:t>compiler</a:t>
                      </a:r>
                      <a:r>
                        <a:rPr lang="en-US" sz="1800" b="0" kern="1200" dirty="0" smtClean="0">
                          <a:solidFill>
                            <a:schemeClr val="tx1"/>
                          </a:solidFill>
                          <a:effectLst/>
                          <a:latin typeface="+mn-lt"/>
                          <a:ea typeface="+mn-ea"/>
                          <a:cs typeface="+mn-cs"/>
                        </a:rPr>
                        <a:t>.</a:t>
                      </a:r>
                      <a:r>
                        <a:rPr lang="en-US" sz="1800" b="0" kern="1200" baseline="0" dirty="0" smtClean="0">
                          <a:solidFill>
                            <a:schemeClr val="tx1"/>
                          </a:solidFill>
                          <a:effectLst/>
                          <a:latin typeface="+mn-lt"/>
                          <a:ea typeface="+mn-ea"/>
                          <a:cs typeface="+mn-cs"/>
                        </a:rPr>
                        <a:t> Also coined the term: computer bug.</a:t>
                      </a:r>
                      <a:endParaRPr lang="en-US" b="1" dirty="0"/>
                    </a:p>
                  </a:txBody>
                  <a:tcPr/>
                </a:tc>
                <a:extLst>
                  <a:ext uri="{0D108BD9-81ED-4DB2-BD59-A6C34878D82A}">
                    <a16:rowId xmlns="" xmlns:a16="http://schemas.microsoft.com/office/drawing/2014/main" val="10002"/>
                  </a:ext>
                </a:extLst>
              </a:tr>
              <a:tr h="533400">
                <a:tc>
                  <a:txBody>
                    <a:bodyPr/>
                    <a:lstStyle/>
                    <a:p>
                      <a:r>
                        <a:rPr lang="en-US" dirty="0" smtClean="0"/>
                        <a:t>1944</a:t>
                      </a:r>
                      <a:endParaRPr lang="en-US" dirty="0"/>
                    </a:p>
                  </a:txBody>
                  <a:tcPr/>
                </a:tc>
                <a:tc>
                  <a:txBody>
                    <a:bodyPr/>
                    <a:lstStyle/>
                    <a:p>
                      <a:r>
                        <a:rPr lang="en-US" dirty="0" smtClean="0"/>
                        <a:t>ENIAC</a:t>
                      </a:r>
                      <a:endParaRPr lang="en-US" dirty="0"/>
                    </a:p>
                  </a:txBody>
                  <a:tcPr/>
                </a:tc>
                <a:tc>
                  <a:txBody>
                    <a:bodyPr/>
                    <a:lstStyle/>
                    <a:p>
                      <a:r>
                        <a:rPr lang="en-US" sz="1800" kern="1200" dirty="0" smtClean="0">
                          <a:solidFill>
                            <a:schemeClr val="tx1"/>
                          </a:solidFill>
                          <a:effectLst/>
                          <a:latin typeface="+mn-lt"/>
                          <a:ea typeface="+mn-ea"/>
                          <a:cs typeface="+mn-cs"/>
                        </a:rPr>
                        <a:t>John W. </a:t>
                      </a:r>
                      <a:r>
                        <a:rPr lang="en-US" sz="1800" kern="1200" dirty="0" err="1" smtClean="0">
                          <a:solidFill>
                            <a:schemeClr val="tx1"/>
                          </a:solidFill>
                          <a:effectLst/>
                          <a:latin typeface="+mn-lt"/>
                          <a:ea typeface="+mn-ea"/>
                          <a:cs typeface="+mn-cs"/>
                        </a:rPr>
                        <a:t>Mauchly</a:t>
                      </a:r>
                      <a:r>
                        <a:rPr lang="en-US" sz="1800" kern="1200" dirty="0" smtClean="0">
                          <a:solidFill>
                            <a:schemeClr val="tx1"/>
                          </a:solidFill>
                          <a:effectLst/>
                          <a:latin typeface="+mn-lt"/>
                          <a:ea typeface="+mn-ea"/>
                          <a:cs typeface="+mn-cs"/>
                        </a:rPr>
                        <a:t>;  J. </a:t>
                      </a:r>
                      <a:r>
                        <a:rPr lang="en-US" sz="1800" kern="1200" dirty="0" err="1" smtClean="0">
                          <a:solidFill>
                            <a:schemeClr val="tx1"/>
                          </a:solidFill>
                          <a:effectLst/>
                          <a:latin typeface="+mn-lt"/>
                          <a:ea typeface="+mn-ea"/>
                          <a:cs typeface="+mn-cs"/>
                        </a:rPr>
                        <a:t>Presper</a:t>
                      </a:r>
                      <a:r>
                        <a:rPr lang="en-US" sz="1800" kern="1200" dirty="0" smtClean="0">
                          <a:solidFill>
                            <a:schemeClr val="tx1"/>
                          </a:solidFill>
                          <a:effectLst/>
                          <a:latin typeface="+mn-lt"/>
                          <a:ea typeface="+mn-ea"/>
                          <a:cs typeface="+mn-cs"/>
                        </a:rPr>
                        <a:t> Eckert</a:t>
                      </a:r>
                      <a:endParaRPr lang="en-US" dirty="0"/>
                    </a:p>
                  </a:txBody>
                  <a:tcPr/>
                </a:tc>
                <a:tc>
                  <a:txBody>
                    <a:bodyPr/>
                    <a:lstStyle/>
                    <a:p>
                      <a:r>
                        <a:rPr lang="en-US" sz="1800" kern="1200" dirty="0" smtClean="0">
                          <a:solidFill>
                            <a:schemeClr val="tx1"/>
                          </a:solidFill>
                          <a:effectLst/>
                          <a:latin typeface="+mn-lt"/>
                          <a:ea typeface="+mn-ea"/>
                          <a:cs typeface="+mn-cs"/>
                        </a:rPr>
                        <a:t>First successful high-speed electronic computer; big (</a:t>
                      </a:r>
                      <a:r>
                        <a:rPr lang="en-US" sz="1800" dirty="0" smtClean="0">
                          <a:solidFill>
                            <a:schemeClr val="tx1"/>
                          </a:solidFill>
                        </a:rPr>
                        <a:t>18,000</a:t>
                      </a:r>
                      <a:br>
                        <a:rPr lang="en-US" sz="1800" dirty="0" smtClean="0">
                          <a:solidFill>
                            <a:schemeClr val="tx1"/>
                          </a:solidFill>
                        </a:rPr>
                      </a:br>
                      <a:r>
                        <a:rPr lang="en-US" sz="1800" dirty="0" smtClean="0">
                          <a:solidFill>
                            <a:schemeClr val="tx1"/>
                          </a:solidFill>
                        </a:rPr>
                        <a:t>vacuum tubes)</a:t>
                      </a:r>
                      <a:endParaRPr lang="en-US" dirty="0"/>
                    </a:p>
                  </a:txBody>
                  <a:tcPr/>
                </a:tc>
                <a:extLst>
                  <a:ext uri="{0D108BD9-81ED-4DB2-BD59-A6C34878D82A}">
                    <a16:rowId xmlns="" xmlns:a16="http://schemas.microsoft.com/office/drawing/2014/main" val="10003"/>
                  </a:ext>
                </a:extLst>
              </a:tr>
              <a:tr h="533400">
                <a:tc>
                  <a:txBody>
                    <a:bodyPr/>
                    <a:lstStyle/>
                    <a:p>
                      <a:r>
                        <a:rPr lang="en-US" sz="1800" kern="1200" dirty="0" smtClean="0">
                          <a:solidFill>
                            <a:schemeClr val="tx1"/>
                          </a:solidFill>
                          <a:effectLst/>
                          <a:latin typeface="+mn-lt"/>
                          <a:ea typeface="+mn-ea"/>
                          <a:cs typeface="+mn-cs"/>
                        </a:rPr>
                        <a:t>1951</a:t>
                      </a:r>
                      <a:endParaRPr lang="en-US" dirty="0"/>
                    </a:p>
                  </a:txBody>
                  <a:tcPr/>
                </a:tc>
                <a:tc>
                  <a:txBody>
                    <a:bodyPr/>
                    <a:lstStyle/>
                    <a:p>
                      <a:r>
                        <a:rPr lang="en-US" sz="1800" kern="1200" dirty="0" smtClean="0">
                          <a:solidFill>
                            <a:schemeClr val="tx1"/>
                          </a:solidFill>
                          <a:effectLst/>
                          <a:latin typeface="+mn-lt"/>
                          <a:ea typeface="+mn-ea"/>
                          <a:cs typeface="+mn-cs"/>
                        </a:rPr>
                        <a:t>UNIVAC</a:t>
                      </a:r>
                      <a:endParaRPr lang="en-US" dirty="0"/>
                    </a:p>
                  </a:txBody>
                  <a:tcPr/>
                </a:tc>
                <a:tc>
                  <a:txBody>
                    <a:bodyPr/>
                    <a:lstStyle/>
                    <a:p>
                      <a:endParaRPr lang="en-US" dirty="0"/>
                    </a:p>
                  </a:txBody>
                  <a:tcPr/>
                </a:tc>
                <a:tc>
                  <a:txBody>
                    <a:bodyPr/>
                    <a:lstStyle/>
                    <a:p>
                      <a:r>
                        <a:rPr lang="en-US" sz="1800" kern="1200" dirty="0" smtClean="0">
                          <a:solidFill>
                            <a:schemeClr val="tx1"/>
                          </a:solidFill>
                          <a:effectLst/>
                          <a:latin typeface="+mn-lt"/>
                          <a:ea typeface="+mn-ea"/>
                          <a:cs typeface="+mn-cs"/>
                        </a:rPr>
                        <a:t>First commercially successful electronic computer; the last to use vacuum</a:t>
                      </a:r>
                      <a:r>
                        <a:rPr lang="en-US" sz="1800" kern="1200" baseline="0" dirty="0" smtClean="0">
                          <a:solidFill>
                            <a:schemeClr val="tx1"/>
                          </a:solidFill>
                          <a:effectLst/>
                          <a:latin typeface="+mn-lt"/>
                          <a:ea typeface="+mn-ea"/>
                          <a:cs typeface="+mn-cs"/>
                        </a:rPr>
                        <a:t> tubes</a:t>
                      </a:r>
                      <a:endParaRPr lang="en-US" dirty="0"/>
                    </a:p>
                  </a:txBody>
                  <a:tcPr/>
                </a:tc>
                <a:extLst>
                  <a:ext uri="{0D108BD9-81ED-4DB2-BD59-A6C34878D82A}">
                    <a16:rowId xmlns="" xmlns:a16="http://schemas.microsoft.com/office/drawing/2014/main" val="10004"/>
                  </a:ext>
                </a:extLst>
              </a:tr>
            </a:tbl>
          </a:graphicData>
        </a:graphic>
      </p:graphicFrame>
      <p:sp>
        <p:nvSpPr>
          <p:cNvPr id="4" name="Rectangle 3"/>
          <p:cNvSpPr/>
          <p:nvPr/>
        </p:nvSpPr>
        <p:spPr>
          <a:xfrm>
            <a:off x="283392" y="4998720"/>
            <a:ext cx="8543108" cy="914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57992" y="3157220"/>
            <a:ext cx="8543108" cy="914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96092" y="4114800"/>
            <a:ext cx="8543108" cy="914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888911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p:txBody>
          <a:bodyPr anchor="ctr">
            <a:noAutofit/>
          </a:bodyPr>
          <a:lstStyle/>
          <a:p>
            <a:pPr>
              <a:defRPr/>
            </a:pPr>
            <a:r>
              <a:rPr lang="en-US" sz="4000" dirty="0"/>
              <a:t>Making the Personal Computer Possible: </a:t>
            </a:r>
            <a:r>
              <a:rPr lang="en-US" sz="4000" dirty="0" smtClean="0"/>
              <a:t>Transistors </a:t>
            </a:r>
            <a:r>
              <a:rPr lang="en-US" sz="4000" dirty="0"/>
              <a:t>and Beyond</a:t>
            </a:r>
          </a:p>
        </p:txBody>
      </p:sp>
      <p:sp>
        <p:nvSpPr>
          <p:cNvPr id="111619" name="Rectangle 3"/>
          <p:cNvSpPr>
            <a:spLocks noGrp="1" noChangeArrowheads="1"/>
          </p:cNvSpPr>
          <p:nvPr>
            <p:ph idx="1"/>
          </p:nvPr>
        </p:nvSpPr>
        <p:spPr/>
        <p:txBody>
          <a:bodyPr>
            <a:normAutofit lnSpcReduction="10000"/>
          </a:bodyPr>
          <a:lstStyle/>
          <a:p>
            <a:pPr>
              <a:spcBef>
                <a:spcPts val="0"/>
              </a:spcBef>
              <a:spcAft>
                <a:spcPts val="450"/>
              </a:spcAft>
            </a:pPr>
            <a:r>
              <a:rPr lang="en-US" dirty="0" smtClean="0">
                <a:effectLst/>
              </a:rPr>
              <a:t>First-generation (1951)</a:t>
            </a:r>
          </a:p>
          <a:p>
            <a:pPr lvl="1">
              <a:spcBef>
                <a:spcPts val="0"/>
              </a:spcBef>
              <a:spcAft>
                <a:spcPts val="450"/>
              </a:spcAft>
            </a:pPr>
            <a:r>
              <a:rPr lang="en-US" dirty="0" smtClean="0">
                <a:effectLst/>
              </a:rPr>
              <a:t>UNIVAC-like computers</a:t>
            </a:r>
          </a:p>
          <a:p>
            <a:pPr lvl="1">
              <a:spcBef>
                <a:spcPts val="0"/>
              </a:spcBef>
              <a:spcAft>
                <a:spcPts val="450"/>
              </a:spcAft>
            </a:pPr>
            <a:r>
              <a:rPr lang="en-US" dirty="0" smtClean="0">
                <a:effectLst/>
              </a:rPr>
              <a:t>Used </a:t>
            </a:r>
            <a:r>
              <a:rPr lang="en-US" dirty="0" smtClean="0">
                <a:solidFill>
                  <a:srgbClr val="0070C0"/>
                </a:solidFill>
                <a:effectLst/>
              </a:rPr>
              <a:t>vacuum tubes</a:t>
            </a:r>
          </a:p>
          <a:p>
            <a:pPr>
              <a:spcBef>
                <a:spcPts val="0"/>
              </a:spcBef>
              <a:spcAft>
                <a:spcPts val="450"/>
              </a:spcAft>
            </a:pPr>
            <a:r>
              <a:rPr lang="en-US" dirty="0" smtClean="0">
                <a:effectLst/>
              </a:rPr>
              <a:t>Second-generation (1945)</a:t>
            </a:r>
          </a:p>
          <a:p>
            <a:pPr lvl="1">
              <a:spcBef>
                <a:spcPts val="0"/>
              </a:spcBef>
              <a:spcAft>
                <a:spcPts val="450"/>
              </a:spcAft>
            </a:pPr>
            <a:r>
              <a:rPr lang="en-US" dirty="0" smtClean="0">
                <a:effectLst/>
              </a:rPr>
              <a:t>Used </a:t>
            </a:r>
            <a:r>
              <a:rPr lang="en-US" dirty="0" smtClean="0">
                <a:solidFill>
                  <a:srgbClr val="0070C0"/>
                </a:solidFill>
                <a:effectLst/>
              </a:rPr>
              <a:t>transistors</a:t>
            </a:r>
          </a:p>
          <a:p>
            <a:pPr>
              <a:spcBef>
                <a:spcPts val="0"/>
              </a:spcBef>
              <a:spcAft>
                <a:spcPts val="450"/>
              </a:spcAft>
            </a:pPr>
            <a:r>
              <a:rPr lang="en-US" dirty="0" smtClean="0">
                <a:effectLst/>
              </a:rPr>
              <a:t>Third-generation (1958)</a:t>
            </a:r>
          </a:p>
          <a:p>
            <a:pPr lvl="1">
              <a:spcBef>
                <a:spcPts val="0"/>
              </a:spcBef>
              <a:spcAft>
                <a:spcPts val="450"/>
              </a:spcAft>
            </a:pPr>
            <a:r>
              <a:rPr lang="en-US" dirty="0" smtClean="0">
                <a:effectLst/>
              </a:rPr>
              <a:t>Used </a:t>
            </a:r>
            <a:r>
              <a:rPr lang="en-US" dirty="0" smtClean="0">
                <a:solidFill>
                  <a:srgbClr val="0070C0"/>
                </a:solidFill>
                <a:effectLst/>
              </a:rPr>
              <a:t>integrated circuits</a:t>
            </a:r>
          </a:p>
          <a:p>
            <a:pPr>
              <a:spcBef>
                <a:spcPts val="0"/>
              </a:spcBef>
              <a:spcAft>
                <a:spcPts val="450"/>
              </a:spcAft>
            </a:pPr>
            <a:r>
              <a:rPr lang="en-US" dirty="0" smtClean="0">
                <a:effectLst/>
              </a:rPr>
              <a:t>Fourth-generation (1971–today)</a:t>
            </a:r>
          </a:p>
          <a:p>
            <a:pPr lvl="1">
              <a:spcBef>
                <a:spcPts val="0"/>
              </a:spcBef>
              <a:spcAft>
                <a:spcPts val="450"/>
              </a:spcAft>
            </a:pPr>
            <a:r>
              <a:rPr lang="en-US" dirty="0" smtClean="0">
                <a:effectLst/>
              </a:rPr>
              <a:t>Use </a:t>
            </a:r>
            <a:r>
              <a:rPr lang="en-US" dirty="0" smtClean="0">
                <a:solidFill>
                  <a:srgbClr val="0070C0"/>
                </a:solidFill>
                <a:effectLst/>
              </a:rPr>
              <a:t>microprocessor chip</a:t>
            </a:r>
          </a:p>
        </p:txBody>
      </p:sp>
      <p:sp>
        <p:nvSpPr>
          <p:cNvPr id="5" name="Slide Number Placeholder 4"/>
          <p:cNvSpPr>
            <a:spLocks noGrp="1"/>
          </p:cNvSpPr>
          <p:nvPr>
            <p:ph type="sldNum" sz="quarter" idx="12"/>
          </p:nvPr>
        </p:nvSpPr>
        <p:spPr>
          <a:xfrm>
            <a:off x="7886701" y="5726430"/>
            <a:ext cx="866468" cy="273844"/>
          </a:xfrm>
        </p:spPr>
        <p:txBody>
          <a:bodyPr/>
          <a:lstStyle/>
          <a:p>
            <a:r>
              <a:rPr lang="en-US" dirty="0" smtClean="0"/>
              <a:t>TIF History </a:t>
            </a:r>
            <a:fld id="{3C5A0288-DE65-4327-81AA-3D0ED474C7D0}" type="slidenum">
              <a:rPr lang="en-US" smtClean="0"/>
              <a:pPr/>
              <a:t>4</a:t>
            </a:fld>
            <a:endParaRPr lang="en-US" dirty="0"/>
          </a:p>
        </p:txBody>
      </p:sp>
    </p:spTree>
    <p:extLst>
      <p:ext uri="{BB962C8B-B14F-4D97-AF65-F5344CB8AC3E}">
        <p14:creationId xmlns:p14="http://schemas.microsoft.com/office/powerpoint/2010/main" val="1502925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Timeline of Early Personal Computers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47834985"/>
              </p:ext>
            </p:extLst>
          </p:nvPr>
        </p:nvGraphicFramePr>
        <p:xfrm>
          <a:off x="296092" y="1386840"/>
          <a:ext cx="8551816" cy="4968239"/>
        </p:xfrm>
        <a:graphic>
          <a:graphicData uri="http://schemas.openxmlformats.org/drawingml/2006/table">
            <a:tbl>
              <a:tblPr firstRow="1" bandRow="1">
                <a:tableStyleId>{5C22544A-7EE6-4342-B048-85BDC9FD1C3A}</a:tableStyleId>
              </a:tblPr>
              <a:tblGrid>
                <a:gridCol w="1151708">
                  <a:extLst>
                    <a:ext uri="{9D8B030D-6E8A-4147-A177-3AD203B41FA5}">
                      <a16:colId xmlns="" xmlns:a16="http://schemas.microsoft.com/office/drawing/2014/main" val="20000"/>
                    </a:ext>
                  </a:extLst>
                </a:gridCol>
                <a:gridCol w="1981200">
                  <a:extLst>
                    <a:ext uri="{9D8B030D-6E8A-4147-A177-3AD203B41FA5}">
                      <a16:colId xmlns="" xmlns:a16="http://schemas.microsoft.com/office/drawing/2014/main" val="20001"/>
                    </a:ext>
                  </a:extLst>
                </a:gridCol>
                <a:gridCol w="2209800">
                  <a:extLst>
                    <a:ext uri="{9D8B030D-6E8A-4147-A177-3AD203B41FA5}">
                      <a16:colId xmlns="" xmlns:a16="http://schemas.microsoft.com/office/drawing/2014/main" val="20002"/>
                    </a:ext>
                  </a:extLst>
                </a:gridCol>
                <a:gridCol w="3209108">
                  <a:extLst>
                    <a:ext uri="{9D8B030D-6E8A-4147-A177-3AD203B41FA5}">
                      <a16:colId xmlns="" xmlns:a16="http://schemas.microsoft.com/office/drawing/2014/main" val="20003"/>
                    </a:ext>
                  </a:extLst>
                </a:gridCol>
              </a:tblGrid>
              <a:tr h="533400">
                <a:tc>
                  <a:txBody>
                    <a:bodyPr/>
                    <a:lstStyle/>
                    <a:p>
                      <a:r>
                        <a:rPr lang="en-US" dirty="0" smtClean="0"/>
                        <a:t>Time</a:t>
                      </a:r>
                      <a:endParaRPr lang="en-US" dirty="0"/>
                    </a:p>
                  </a:txBody>
                  <a:tcPr/>
                </a:tc>
                <a:tc>
                  <a:txBody>
                    <a:bodyPr/>
                    <a:lstStyle/>
                    <a:p>
                      <a:r>
                        <a:rPr lang="en-US" dirty="0" smtClean="0"/>
                        <a:t>Machine</a:t>
                      </a:r>
                      <a:endParaRPr lang="en-US" dirty="0"/>
                    </a:p>
                  </a:txBody>
                  <a:tcPr/>
                </a:tc>
                <a:tc>
                  <a:txBody>
                    <a:bodyPr/>
                    <a:lstStyle/>
                    <a:p>
                      <a:r>
                        <a:rPr lang="en-US" dirty="0" smtClean="0"/>
                        <a:t>Inventors/Owners</a:t>
                      </a:r>
                      <a:endParaRPr lang="en-US" dirty="0"/>
                    </a:p>
                  </a:txBody>
                  <a:tcPr/>
                </a:tc>
                <a:tc>
                  <a:txBody>
                    <a:bodyPr/>
                    <a:lstStyle/>
                    <a:p>
                      <a:r>
                        <a:rPr lang="en-US" dirty="0" smtClean="0"/>
                        <a:t>Main Features</a:t>
                      </a:r>
                      <a:endParaRPr lang="en-US" dirty="0"/>
                    </a:p>
                  </a:txBody>
                  <a:tcPr/>
                </a:tc>
                <a:extLst>
                  <a:ext uri="{0D108BD9-81ED-4DB2-BD59-A6C34878D82A}">
                    <a16:rowId xmlns="" xmlns:a16="http://schemas.microsoft.com/office/drawing/2014/main" val="10000"/>
                  </a:ext>
                </a:extLst>
              </a:tr>
              <a:tr h="533400">
                <a:tc>
                  <a:txBody>
                    <a:bodyPr/>
                    <a:lstStyle/>
                    <a:p>
                      <a:r>
                        <a:rPr lang="en-US" dirty="0" smtClean="0"/>
                        <a:t>1975</a:t>
                      </a:r>
                      <a:endParaRPr lang="en-US" dirty="0"/>
                    </a:p>
                  </a:txBody>
                  <a:tcPr/>
                </a:tc>
                <a:tc>
                  <a:txBody>
                    <a:bodyPr/>
                    <a:lstStyle/>
                    <a:p>
                      <a:r>
                        <a:rPr lang="en-US" sz="1800" kern="1200" dirty="0" smtClean="0">
                          <a:solidFill>
                            <a:schemeClr val="tx1"/>
                          </a:solidFill>
                          <a:effectLst/>
                          <a:latin typeface="+mn-lt"/>
                          <a:ea typeface="+mn-ea"/>
                          <a:cs typeface="+mn-cs"/>
                        </a:rPr>
                        <a:t>Altair 8800</a:t>
                      </a:r>
                      <a:endParaRPr lang="en-US" dirty="0"/>
                    </a:p>
                  </a:txBody>
                  <a:tcPr/>
                </a:tc>
                <a:tc>
                  <a:txBody>
                    <a:bodyPr/>
                    <a:lstStyle/>
                    <a:p>
                      <a:r>
                        <a:rPr lang="en-US" dirty="0" smtClean="0"/>
                        <a:t>Bill Gates and Paul Allen among first owners</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First personal computer;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 keyboard or monitor</a:t>
                      </a:r>
                    </a:p>
                    <a:p>
                      <a:r>
                        <a:rPr lang="en-US" dirty="0" smtClean="0"/>
                        <a:t>Use a program written in </a:t>
                      </a:r>
                      <a:r>
                        <a:rPr lang="en-US" b="1" dirty="0" smtClean="0"/>
                        <a:t>BASIC</a:t>
                      </a:r>
                      <a:endParaRPr lang="en-US" b="1" dirty="0"/>
                    </a:p>
                  </a:txBody>
                  <a:tcPr/>
                </a:tc>
                <a:extLst>
                  <a:ext uri="{0D108BD9-81ED-4DB2-BD59-A6C34878D82A}">
                    <a16:rowId xmlns="" xmlns:a16="http://schemas.microsoft.com/office/drawing/2014/main" val="10001"/>
                  </a:ext>
                </a:extLst>
              </a:tr>
              <a:tr h="533400">
                <a:tc>
                  <a:txBody>
                    <a:bodyPr/>
                    <a:lstStyle/>
                    <a:p>
                      <a:r>
                        <a:rPr lang="en-US" dirty="0" smtClean="0"/>
                        <a:t>1976</a:t>
                      </a:r>
                      <a:endParaRPr lang="en-US" dirty="0"/>
                    </a:p>
                  </a:txBody>
                  <a:tcPr/>
                </a:tc>
                <a:tc>
                  <a:txBody>
                    <a:bodyPr/>
                    <a:lstStyle/>
                    <a:p>
                      <a:r>
                        <a:rPr lang="en-US" dirty="0" smtClean="0"/>
                        <a:t>Apple I</a:t>
                      </a:r>
                      <a:endParaRPr lang="en-US" dirty="0"/>
                    </a:p>
                  </a:txBody>
                  <a:tcPr/>
                </a:tc>
                <a:tc>
                  <a:txBody>
                    <a:bodyPr/>
                    <a:lstStyle/>
                    <a:p>
                      <a:r>
                        <a:rPr lang="en-US" sz="1800" dirty="0" smtClean="0"/>
                        <a:t>Steve Jobs and Steve Wozniak </a:t>
                      </a:r>
                      <a:endParaRPr lang="en-US" dirty="0"/>
                    </a:p>
                  </a:txBody>
                  <a:tcPr/>
                </a:tc>
                <a:tc>
                  <a:txBody>
                    <a:bodyPr/>
                    <a:lstStyle/>
                    <a:p>
                      <a:endParaRPr lang="en-US" dirty="0"/>
                    </a:p>
                  </a:txBody>
                  <a:tcPr/>
                </a:tc>
                <a:extLst>
                  <a:ext uri="{0D108BD9-81ED-4DB2-BD59-A6C34878D82A}">
                    <a16:rowId xmlns="" xmlns:a16="http://schemas.microsoft.com/office/drawing/2014/main" val="10002"/>
                  </a:ext>
                </a:extLst>
              </a:tr>
              <a:tr h="533400">
                <a:tc>
                  <a:txBody>
                    <a:bodyPr/>
                    <a:lstStyle/>
                    <a:p>
                      <a:r>
                        <a:rPr lang="en-US" dirty="0" smtClean="0"/>
                        <a:t>June 1977</a:t>
                      </a:r>
                      <a:endParaRPr lang="en-US" dirty="0"/>
                    </a:p>
                  </a:txBody>
                  <a:tcPr/>
                </a:tc>
                <a:tc>
                  <a:txBody>
                    <a:bodyPr/>
                    <a:lstStyle/>
                    <a:p>
                      <a:r>
                        <a:rPr lang="en-US" dirty="0" smtClean="0"/>
                        <a:t>Apple II</a:t>
                      </a:r>
                      <a:endParaRPr lang="en-US" dirty="0"/>
                    </a:p>
                  </a:txBody>
                  <a:tcPr/>
                </a:tc>
                <a:tc>
                  <a:txBody>
                    <a:bodyPr/>
                    <a:lstStyle/>
                    <a:p>
                      <a:r>
                        <a:rPr lang="en-US" dirty="0" smtClean="0"/>
                        <a:t>Apple Company</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Operating system stored in ROM</a:t>
                      </a:r>
                    </a:p>
                  </a:txBody>
                  <a:tcPr/>
                </a:tc>
                <a:extLst>
                  <a:ext uri="{0D108BD9-81ED-4DB2-BD59-A6C34878D82A}">
                    <a16:rowId xmlns="" xmlns:a16="http://schemas.microsoft.com/office/drawing/2014/main" val="10003"/>
                  </a:ext>
                </a:extLst>
              </a:tr>
              <a:tr h="533400">
                <a:tc>
                  <a:txBody>
                    <a:bodyPr/>
                    <a:lstStyle/>
                    <a:p>
                      <a:r>
                        <a:rPr lang="en-US" dirty="0" smtClean="0"/>
                        <a:t>Oct 1977</a:t>
                      </a:r>
                      <a:endParaRPr lang="en-US" dirty="0"/>
                    </a:p>
                  </a:txBody>
                  <a:tcPr/>
                </a:tc>
                <a:tc>
                  <a:txBody>
                    <a:bodyPr/>
                    <a:lstStyle/>
                    <a:p>
                      <a:r>
                        <a:rPr lang="en-US" dirty="0" smtClean="0"/>
                        <a:t>Commodore PET</a:t>
                      </a:r>
                      <a:endParaRPr lang="en-US" dirty="0"/>
                    </a:p>
                  </a:txBody>
                  <a:tcPr/>
                </a:tc>
                <a:tc>
                  <a:txBody>
                    <a:bodyPr/>
                    <a:lstStyle/>
                    <a:p>
                      <a:r>
                        <a:rPr lang="en-US" dirty="0" smtClean="0"/>
                        <a:t>Commodore</a:t>
                      </a:r>
                      <a:endParaRPr lang="en-US" dirty="0"/>
                    </a:p>
                  </a:txBody>
                  <a:tcPr/>
                </a:tc>
                <a:tc>
                  <a:txBody>
                    <a:bodyPr/>
                    <a:lstStyle/>
                    <a:p>
                      <a:r>
                        <a:rPr lang="en-US" dirty="0" smtClean="0"/>
                        <a:t>Popular in business settings in Europe</a:t>
                      </a:r>
                      <a:endParaRPr lang="en-US" dirty="0"/>
                    </a:p>
                  </a:txBody>
                  <a:tcPr/>
                </a:tc>
                <a:extLst>
                  <a:ext uri="{0D108BD9-81ED-4DB2-BD59-A6C34878D82A}">
                    <a16:rowId xmlns="" xmlns:a16="http://schemas.microsoft.com/office/drawing/2014/main" val="10004"/>
                  </a:ext>
                </a:extLst>
              </a:tr>
              <a:tr h="533400">
                <a:tc>
                  <a:txBody>
                    <a:bodyPr/>
                    <a:lstStyle/>
                    <a:p>
                      <a:r>
                        <a:rPr lang="en-US" dirty="0" smtClean="0"/>
                        <a:t>Nov 1977</a:t>
                      </a:r>
                      <a:endParaRPr lang="en-US" dirty="0"/>
                    </a:p>
                  </a:txBody>
                  <a:tcPr/>
                </a:tc>
                <a:tc>
                  <a:txBody>
                    <a:bodyPr/>
                    <a:lstStyle/>
                    <a:p>
                      <a:r>
                        <a:rPr lang="en-US" dirty="0" smtClean="0"/>
                        <a:t>TRS-80</a:t>
                      </a:r>
                      <a:endParaRPr lang="en-US" dirty="0"/>
                    </a:p>
                  </a:txBody>
                  <a:tcPr/>
                </a:tc>
                <a:tc>
                  <a:txBody>
                    <a:bodyPr/>
                    <a:lstStyle/>
                    <a:p>
                      <a:r>
                        <a:rPr lang="en-US" dirty="0" smtClean="0"/>
                        <a:t>Radio Shack</a:t>
                      </a:r>
                      <a:endParaRPr lang="en-US" dirty="0"/>
                    </a:p>
                  </a:txBody>
                  <a:tcPr/>
                </a:tc>
                <a:tc>
                  <a:txBody>
                    <a:bodyPr/>
                    <a:lstStyle/>
                    <a:p>
                      <a:r>
                        <a:rPr lang="en-US" dirty="0" smtClean="0"/>
                        <a:t>Popular with the U.S.</a:t>
                      </a:r>
                      <a:r>
                        <a:rPr lang="en-US" baseline="0" dirty="0" smtClean="0"/>
                        <a:t> customers</a:t>
                      </a:r>
                      <a:endParaRPr lang="en-US" dirty="0"/>
                    </a:p>
                  </a:txBody>
                  <a:tcPr/>
                </a:tc>
                <a:extLst>
                  <a:ext uri="{0D108BD9-81ED-4DB2-BD59-A6C34878D82A}">
                    <a16:rowId xmlns="" xmlns:a16="http://schemas.microsoft.com/office/drawing/2014/main" val="10005"/>
                  </a:ext>
                </a:extLst>
              </a:tr>
              <a:tr h="533400">
                <a:tc>
                  <a:txBody>
                    <a:bodyPr/>
                    <a:lstStyle/>
                    <a:p>
                      <a:r>
                        <a:rPr lang="en-US" dirty="0" smtClean="0"/>
                        <a:t>Apr 1981</a:t>
                      </a:r>
                      <a:endParaRPr lang="en-US" dirty="0"/>
                    </a:p>
                  </a:txBody>
                  <a:tcPr/>
                </a:tc>
                <a:tc>
                  <a:txBody>
                    <a:bodyPr/>
                    <a:lstStyle/>
                    <a:p>
                      <a:r>
                        <a:rPr lang="en-US" sz="1800" b="0" i="0" u="none" strike="noStrike" kern="1200" baseline="0" dirty="0" smtClean="0">
                          <a:solidFill>
                            <a:schemeClr val="tx1"/>
                          </a:solidFill>
                          <a:latin typeface="+mn-lt"/>
                          <a:ea typeface="+mn-ea"/>
                          <a:cs typeface="+mn-cs"/>
                        </a:rPr>
                        <a:t>Osborne</a:t>
                      </a:r>
                      <a:endParaRPr lang="en-US" dirty="0"/>
                    </a:p>
                  </a:txBody>
                  <a:tcPr/>
                </a:tc>
                <a:tc>
                  <a:txBody>
                    <a:bodyPr/>
                    <a:lstStyle/>
                    <a:p>
                      <a:r>
                        <a:rPr lang="en-US" sz="1800" b="0" i="0" u="none" strike="noStrike" kern="1200" baseline="0" dirty="0" smtClean="0">
                          <a:solidFill>
                            <a:schemeClr val="tx1"/>
                          </a:solidFill>
                          <a:latin typeface="+mn-lt"/>
                          <a:ea typeface="+mn-ea"/>
                          <a:cs typeface="+mn-cs"/>
                        </a:rPr>
                        <a:t>Osborne Company </a:t>
                      </a:r>
                      <a:endParaRPr lang="en-US" dirty="0"/>
                    </a:p>
                  </a:txBody>
                  <a:tcPr/>
                </a:tc>
                <a:tc>
                  <a:txBody>
                    <a:bodyPr/>
                    <a:lstStyle/>
                    <a:p>
                      <a:r>
                        <a:rPr lang="en-US" sz="1800" b="0" i="0" u="none" strike="noStrike" kern="1200" baseline="0" dirty="0" smtClean="0">
                          <a:solidFill>
                            <a:schemeClr val="tx1"/>
                          </a:solidFill>
                          <a:latin typeface="+mn-lt"/>
                          <a:ea typeface="+mn-ea"/>
                          <a:cs typeface="+mn-cs"/>
                        </a:rPr>
                        <a:t>First portable computer</a:t>
                      </a:r>
                      <a:endParaRPr lang="en-US" dirty="0"/>
                    </a:p>
                  </a:txBody>
                  <a:tcPr/>
                </a:tc>
                <a:extLst>
                  <a:ext uri="{0D108BD9-81ED-4DB2-BD59-A6C34878D82A}">
                    <a16:rowId xmlns="" xmlns:a16="http://schemas.microsoft.com/office/drawing/2014/main" val="10006"/>
                  </a:ext>
                </a:extLst>
              </a:tr>
              <a:tr h="533400">
                <a:tc>
                  <a:txBody>
                    <a:bodyPr/>
                    <a:lstStyle/>
                    <a:p>
                      <a:r>
                        <a:rPr lang="en-US" dirty="0" smtClean="0"/>
                        <a:t>Aug 1981</a:t>
                      </a:r>
                      <a:endParaRPr lang="en-US" dirty="0"/>
                    </a:p>
                  </a:txBody>
                  <a:tcPr/>
                </a:tc>
                <a:tc>
                  <a:txBody>
                    <a:bodyPr/>
                    <a:lstStyle/>
                    <a:p>
                      <a:r>
                        <a:rPr lang="en-US" dirty="0" smtClean="0"/>
                        <a:t>IBM PC</a:t>
                      </a:r>
                      <a:r>
                        <a:rPr lang="en-US" baseline="0" dirty="0" smtClean="0"/>
                        <a:t> (5150)</a:t>
                      </a:r>
                      <a:endParaRPr lang="en-US" dirty="0"/>
                    </a:p>
                  </a:txBody>
                  <a:tcPr/>
                </a:tc>
                <a:tc>
                  <a:txBody>
                    <a:bodyPr/>
                    <a:lstStyle/>
                    <a:p>
                      <a:r>
                        <a:rPr lang="en-US" dirty="0" smtClean="0"/>
                        <a:t>IBM</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“1982 Machine of the Year”</a:t>
                      </a:r>
                    </a:p>
                  </a:txBody>
                  <a:tcPr/>
                </a:tc>
                <a:extLst>
                  <a:ext uri="{0D108BD9-81ED-4DB2-BD59-A6C34878D82A}">
                    <a16:rowId xmlns="" xmlns:a16="http://schemas.microsoft.com/office/drawing/2014/main" val="10007"/>
                  </a:ext>
                </a:extLst>
              </a:tr>
            </a:tbl>
          </a:graphicData>
        </a:graphic>
      </p:graphicFrame>
      <p:sp>
        <p:nvSpPr>
          <p:cNvPr id="4" name="Rectangle 3"/>
          <p:cNvSpPr/>
          <p:nvPr/>
        </p:nvSpPr>
        <p:spPr>
          <a:xfrm>
            <a:off x="296092" y="1905000"/>
            <a:ext cx="8543108" cy="914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96092" y="3505200"/>
            <a:ext cx="8543108" cy="4953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17500" y="5181600"/>
            <a:ext cx="8543108" cy="533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783402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BASIC, Operating Systems (OS), </a:t>
            </a:r>
            <a:br>
              <a:rPr lang="en-US" dirty="0" smtClean="0"/>
            </a:br>
            <a:r>
              <a:rPr lang="en-US" dirty="0" smtClean="0"/>
              <a:t>Graphical User Interface (GUI)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70921980"/>
              </p:ext>
            </p:extLst>
          </p:nvPr>
        </p:nvGraphicFramePr>
        <p:xfrm>
          <a:off x="296092" y="1386840"/>
          <a:ext cx="8551816" cy="4267200"/>
        </p:xfrm>
        <a:graphic>
          <a:graphicData uri="http://schemas.openxmlformats.org/drawingml/2006/table">
            <a:tbl>
              <a:tblPr firstRow="1" bandRow="1">
                <a:tableStyleId>{5C22544A-7EE6-4342-B048-85BDC9FD1C3A}</a:tableStyleId>
              </a:tblPr>
              <a:tblGrid>
                <a:gridCol w="1151708">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gridCol w="1752600">
                  <a:extLst>
                    <a:ext uri="{9D8B030D-6E8A-4147-A177-3AD203B41FA5}">
                      <a16:colId xmlns="" xmlns:a16="http://schemas.microsoft.com/office/drawing/2014/main" val="20002"/>
                    </a:ext>
                  </a:extLst>
                </a:gridCol>
                <a:gridCol w="3437708">
                  <a:extLst>
                    <a:ext uri="{9D8B030D-6E8A-4147-A177-3AD203B41FA5}">
                      <a16:colId xmlns="" xmlns:a16="http://schemas.microsoft.com/office/drawing/2014/main" val="20003"/>
                    </a:ext>
                  </a:extLst>
                </a:gridCol>
              </a:tblGrid>
              <a:tr h="533400">
                <a:tc>
                  <a:txBody>
                    <a:bodyPr/>
                    <a:lstStyle/>
                    <a:p>
                      <a:r>
                        <a:rPr lang="en-US" dirty="0" smtClean="0"/>
                        <a:t>Time</a:t>
                      </a:r>
                      <a:endParaRPr lang="en-US" dirty="0"/>
                    </a:p>
                  </a:txBody>
                  <a:tcPr/>
                </a:tc>
                <a:tc>
                  <a:txBody>
                    <a:bodyPr/>
                    <a:lstStyle/>
                    <a:p>
                      <a:r>
                        <a:rPr lang="en-US" dirty="0" smtClean="0"/>
                        <a:t>Product</a:t>
                      </a:r>
                    </a:p>
                  </a:txBody>
                  <a:tcPr/>
                </a:tc>
                <a:tc>
                  <a:txBody>
                    <a:bodyPr/>
                    <a:lstStyle/>
                    <a:p>
                      <a:r>
                        <a:rPr lang="en-US" dirty="0" smtClean="0"/>
                        <a:t>Inventors/</a:t>
                      </a:r>
                    </a:p>
                    <a:p>
                      <a:r>
                        <a:rPr lang="en-US" dirty="0" smtClean="0"/>
                        <a:t>Owners</a:t>
                      </a:r>
                      <a:endParaRPr lang="en-US" dirty="0"/>
                    </a:p>
                  </a:txBody>
                  <a:tcPr/>
                </a:tc>
                <a:tc>
                  <a:txBody>
                    <a:bodyPr/>
                    <a:lstStyle/>
                    <a:p>
                      <a:r>
                        <a:rPr lang="en-US" dirty="0" smtClean="0"/>
                        <a:t>Main Features</a:t>
                      </a:r>
                      <a:endParaRPr lang="en-US" dirty="0"/>
                    </a:p>
                  </a:txBody>
                  <a:tcPr/>
                </a:tc>
                <a:extLst>
                  <a:ext uri="{0D108BD9-81ED-4DB2-BD59-A6C34878D82A}">
                    <a16:rowId xmlns="" xmlns:a16="http://schemas.microsoft.com/office/drawing/2014/main" val="10000"/>
                  </a:ext>
                </a:extLst>
              </a:tr>
              <a:tr h="533400">
                <a:tc>
                  <a:txBody>
                    <a:bodyPr/>
                    <a:lstStyle/>
                    <a:p>
                      <a:r>
                        <a:rPr lang="en-US" dirty="0" smtClean="0"/>
                        <a:t>1964</a:t>
                      </a:r>
                      <a:endParaRPr lang="en-US" dirty="0"/>
                    </a:p>
                  </a:txBody>
                  <a:tcPr/>
                </a:tc>
                <a:tc>
                  <a:txBody>
                    <a:bodyPr/>
                    <a:lstStyle/>
                    <a:p>
                      <a:r>
                        <a:rPr lang="en-US" dirty="0" smtClean="0"/>
                        <a:t>BASIC</a:t>
                      </a:r>
                      <a:endParaRPr lang="en-US" dirty="0"/>
                    </a:p>
                  </a:txBody>
                  <a:tcPr/>
                </a:tc>
                <a:tc>
                  <a:txBody>
                    <a:bodyPr/>
                    <a:lstStyle/>
                    <a:p>
                      <a:endParaRPr lang="en-US"/>
                    </a:p>
                  </a:txBody>
                  <a:tcPr/>
                </a:tc>
                <a:tc>
                  <a:txBody>
                    <a:bodyPr/>
                    <a:lstStyle/>
                    <a:p>
                      <a:r>
                        <a:rPr lang="en-US" dirty="0" smtClean="0"/>
                        <a:t>Programming language easy</a:t>
                      </a:r>
                      <a:r>
                        <a:rPr lang="en-US" baseline="0" dirty="0" smtClean="0"/>
                        <a:t> to learn for beginning students</a:t>
                      </a:r>
                      <a:endParaRPr lang="en-US" dirty="0"/>
                    </a:p>
                  </a:txBody>
                  <a:tcPr/>
                </a:tc>
                <a:extLst>
                  <a:ext uri="{0D108BD9-81ED-4DB2-BD59-A6C34878D82A}">
                    <a16:rowId xmlns="" xmlns:a16="http://schemas.microsoft.com/office/drawing/2014/main" val="10001"/>
                  </a:ext>
                </a:extLst>
              </a:tr>
              <a:tr h="533400">
                <a:tc>
                  <a:txBody>
                    <a:bodyPr/>
                    <a:lstStyle/>
                    <a:p>
                      <a:r>
                        <a:rPr lang="en-US" dirty="0" smtClean="0"/>
                        <a:t>1972</a:t>
                      </a:r>
                      <a:endParaRPr lang="en-US" dirty="0"/>
                    </a:p>
                  </a:txBody>
                  <a:tcPr/>
                </a:tc>
                <a:tc>
                  <a:txBody>
                    <a:bodyPr/>
                    <a:lstStyle/>
                    <a:p>
                      <a:r>
                        <a:rPr lang="en-US" sz="1800" kern="1200" dirty="0" smtClean="0">
                          <a:solidFill>
                            <a:schemeClr val="tx1"/>
                          </a:solidFill>
                          <a:effectLst/>
                          <a:latin typeface="+mn-lt"/>
                          <a:ea typeface="+mn-ea"/>
                          <a:cs typeface="+mn-cs"/>
                        </a:rPr>
                        <a:t>Alto (never sold)</a:t>
                      </a:r>
                      <a:endParaRPr lang="en-US" dirty="0"/>
                    </a:p>
                  </a:txBody>
                  <a:tcPr/>
                </a:tc>
                <a:tc>
                  <a:txBody>
                    <a:bodyPr/>
                    <a:lstStyle/>
                    <a:p>
                      <a:r>
                        <a:rPr lang="en-US" sz="1800" kern="1200" dirty="0" smtClean="0">
                          <a:solidFill>
                            <a:schemeClr val="tx1"/>
                          </a:solidFill>
                          <a:effectLst/>
                          <a:latin typeface="+mn-lt"/>
                          <a:ea typeface="+mn-ea"/>
                          <a:cs typeface="+mn-cs"/>
                        </a:rPr>
                        <a:t>Xerox</a:t>
                      </a:r>
                      <a:endParaRPr lang="en-US" dirty="0"/>
                    </a:p>
                  </a:txBody>
                  <a:tcPr/>
                </a:tc>
                <a:tc>
                  <a:txBody>
                    <a:bodyPr/>
                    <a:lstStyle/>
                    <a:p>
                      <a:r>
                        <a:rPr lang="en-US" dirty="0" smtClean="0">
                          <a:effectLst/>
                        </a:rPr>
                        <a:t>First computer to use a GUI </a:t>
                      </a:r>
                      <a:endParaRPr lang="en-US" dirty="0"/>
                    </a:p>
                  </a:txBody>
                  <a:tcPr/>
                </a:tc>
                <a:extLst>
                  <a:ext uri="{0D108BD9-81ED-4DB2-BD59-A6C34878D82A}">
                    <a16:rowId xmlns="" xmlns:a16="http://schemas.microsoft.com/office/drawing/2014/main" val="10002"/>
                  </a:ext>
                </a:extLst>
              </a:tr>
              <a:tr h="533400">
                <a:tc>
                  <a:txBody>
                    <a:bodyPr/>
                    <a:lstStyle/>
                    <a:p>
                      <a:r>
                        <a:rPr lang="en-US" dirty="0" smtClean="0"/>
                        <a:t>1977</a:t>
                      </a:r>
                      <a:endParaRPr lang="en-US" dirty="0"/>
                    </a:p>
                  </a:txBody>
                  <a:tcPr/>
                </a:tc>
                <a:tc>
                  <a:txBody>
                    <a:bodyPr/>
                    <a:lstStyle/>
                    <a:p>
                      <a:r>
                        <a:rPr lang="en-US" dirty="0" smtClean="0"/>
                        <a:t>DOS</a:t>
                      </a:r>
                      <a:endParaRPr lang="en-US" dirty="0"/>
                    </a:p>
                  </a:txBody>
                  <a:tcPr/>
                </a:tc>
                <a:tc>
                  <a:txBody>
                    <a:bodyPr/>
                    <a:lstStyle/>
                    <a:p>
                      <a:r>
                        <a:rPr lang="en-US" dirty="0" smtClean="0"/>
                        <a:t>Wozniak</a:t>
                      </a:r>
                      <a:endParaRPr lang="en-US" dirty="0"/>
                    </a:p>
                  </a:txBody>
                  <a:tcPr/>
                </a:tc>
                <a:tc>
                  <a:txBody>
                    <a:bodyPr/>
                    <a:lstStyle/>
                    <a:p>
                      <a:r>
                        <a:rPr lang="en-US" dirty="0" smtClean="0"/>
                        <a:t>OS controlling the first Apple computers</a:t>
                      </a:r>
                      <a:endParaRPr lang="en-US" dirty="0"/>
                    </a:p>
                  </a:txBody>
                  <a:tcPr/>
                </a:tc>
                <a:extLst>
                  <a:ext uri="{0D108BD9-81ED-4DB2-BD59-A6C34878D82A}">
                    <a16:rowId xmlns="" xmlns:a16="http://schemas.microsoft.com/office/drawing/2014/main" val="10003"/>
                  </a:ext>
                </a:extLst>
              </a:tr>
              <a:tr h="533400">
                <a:tc>
                  <a:txBody>
                    <a:bodyPr/>
                    <a:lstStyle/>
                    <a:p>
                      <a:r>
                        <a:rPr lang="en-US" dirty="0" smtClean="0"/>
                        <a:t>1980</a:t>
                      </a:r>
                      <a:endParaRPr lang="en-US" dirty="0"/>
                    </a:p>
                  </a:txBody>
                  <a:tcPr/>
                </a:tc>
                <a:tc>
                  <a:txBody>
                    <a:bodyPr/>
                    <a:lstStyle/>
                    <a:p>
                      <a:r>
                        <a:rPr lang="en-US" dirty="0" smtClean="0"/>
                        <a:t>MS-DOS</a:t>
                      </a:r>
                      <a:endParaRPr lang="en-US" dirty="0"/>
                    </a:p>
                  </a:txBody>
                  <a:tcPr/>
                </a:tc>
                <a:tc>
                  <a:txBody>
                    <a:bodyPr/>
                    <a:lstStyle/>
                    <a:p>
                      <a:r>
                        <a:rPr lang="en-US" dirty="0" smtClean="0"/>
                        <a:t>Bill Gate</a:t>
                      </a:r>
                      <a:endParaRPr lang="en-US" dirty="0"/>
                    </a:p>
                  </a:txBody>
                  <a:tcPr/>
                </a:tc>
                <a:tc>
                  <a:txBody>
                    <a:bodyPr/>
                    <a:lstStyle/>
                    <a:p>
                      <a:r>
                        <a:rPr lang="en-US" dirty="0" smtClean="0"/>
                        <a:t>OS for IBM</a:t>
                      </a:r>
                      <a:r>
                        <a:rPr lang="en-US" baseline="0" dirty="0" smtClean="0"/>
                        <a:t> PCs and all PCs running on the Intel chip</a:t>
                      </a:r>
                      <a:endParaRPr lang="en-US" dirty="0"/>
                    </a:p>
                  </a:txBody>
                  <a:tcPr/>
                </a:tc>
                <a:extLst>
                  <a:ext uri="{0D108BD9-81ED-4DB2-BD59-A6C34878D82A}">
                    <a16:rowId xmlns="" xmlns:a16="http://schemas.microsoft.com/office/drawing/2014/main" val="10004"/>
                  </a:ext>
                </a:extLst>
              </a:tr>
              <a:tr h="533400">
                <a:tc>
                  <a:txBody>
                    <a:bodyPr/>
                    <a:lstStyle/>
                    <a:p>
                      <a:r>
                        <a:rPr lang="en-US" dirty="0" smtClean="0"/>
                        <a:t>1983</a:t>
                      </a:r>
                      <a:endParaRPr lang="en-US" dirty="0"/>
                    </a:p>
                  </a:txBody>
                  <a:tcPr/>
                </a:tc>
                <a:tc>
                  <a:txBody>
                    <a:bodyPr/>
                    <a:lstStyle/>
                    <a:p>
                      <a:r>
                        <a:rPr lang="en-US" dirty="0" smtClean="0"/>
                        <a:t>Lisa</a:t>
                      </a:r>
                      <a:endParaRPr lang="en-US" dirty="0"/>
                    </a:p>
                  </a:txBody>
                  <a:tcPr/>
                </a:tc>
                <a:tc>
                  <a:txBody>
                    <a:bodyPr/>
                    <a:lstStyle/>
                    <a:p>
                      <a:r>
                        <a:rPr lang="en-US" dirty="0" smtClean="0"/>
                        <a:t>Apple</a:t>
                      </a:r>
                      <a:endParaRPr lang="en-US" dirty="0"/>
                    </a:p>
                  </a:txBody>
                  <a:tcPr/>
                </a:tc>
                <a:tc>
                  <a:txBody>
                    <a:bodyPr/>
                    <a:lstStyle/>
                    <a:p>
                      <a:r>
                        <a:rPr lang="en-US" sz="1800" kern="1200" dirty="0" smtClean="0">
                          <a:solidFill>
                            <a:schemeClr val="tx1"/>
                          </a:solidFill>
                          <a:effectLst/>
                          <a:latin typeface="+mn-lt"/>
                          <a:ea typeface="+mn-ea"/>
                          <a:cs typeface="+mn-cs"/>
                        </a:rPr>
                        <a:t>First successful commercial PC with GUI</a:t>
                      </a:r>
                      <a:endParaRPr lang="en-US" dirty="0"/>
                    </a:p>
                  </a:txBody>
                  <a:tcPr/>
                </a:tc>
                <a:extLst>
                  <a:ext uri="{0D108BD9-81ED-4DB2-BD59-A6C34878D82A}">
                    <a16:rowId xmlns="" xmlns:a16="http://schemas.microsoft.com/office/drawing/2014/main" val="10005"/>
                  </a:ext>
                </a:extLst>
              </a:tr>
              <a:tr h="533400">
                <a:tc>
                  <a:txBody>
                    <a:bodyPr/>
                    <a:lstStyle/>
                    <a:p>
                      <a:r>
                        <a:rPr lang="en-US" dirty="0" smtClean="0"/>
                        <a:t>1984</a:t>
                      </a:r>
                      <a:endParaRPr lang="en-US" dirty="0"/>
                    </a:p>
                  </a:txBody>
                  <a:tcPr/>
                </a:tc>
                <a:tc>
                  <a:txBody>
                    <a:bodyPr/>
                    <a:lstStyle/>
                    <a:p>
                      <a:r>
                        <a:rPr lang="en-US" sz="1800" kern="1200" dirty="0" smtClean="0">
                          <a:solidFill>
                            <a:schemeClr val="tx1"/>
                          </a:solidFill>
                          <a:effectLst/>
                          <a:latin typeface="+mn-lt"/>
                          <a:ea typeface="+mn-ea"/>
                          <a:cs typeface="+mn-cs"/>
                        </a:rPr>
                        <a:t>Macintosh</a:t>
                      </a:r>
                      <a:endParaRPr lang="en-US" dirty="0"/>
                    </a:p>
                  </a:txBody>
                  <a:tcPr/>
                </a:tc>
                <a:tc>
                  <a:txBody>
                    <a:bodyPr/>
                    <a:lstStyle/>
                    <a:p>
                      <a:r>
                        <a:rPr lang="en-US" dirty="0" smtClean="0"/>
                        <a:t>Apple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3½-inch </a:t>
                      </a:r>
                      <a:r>
                        <a:rPr lang="en-US" baseline="0" dirty="0" smtClean="0"/>
                        <a:t> </a:t>
                      </a:r>
                      <a:r>
                        <a:rPr lang="en-US" dirty="0" smtClean="0"/>
                        <a:t>floppy disk</a:t>
                      </a:r>
                      <a:endParaRPr lang="en-US" dirty="0" smtClean="0">
                        <a:effectLst/>
                      </a:endParaRPr>
                    </a:p>
                  </a:txBody>
                  <a:tcPr/>
                </a:tc>
                <a:extLst>
                  <a:ext uri="{0D108BD9-81ED-4DB2-BD59-A6C34878D82A}">
                    <a16:rowId xmlns="" xmlns:a16="http://schemas.microsoft.com/office/drawing/2014/main" val="10006"/>
                  </a:ext>
                </a:extLst>
              </a:tr>
            </a:tbl>
          </a:graphicData>
        </a:graphic>
      </p:graphicFrame>
      <p:sp>
        <p:nvSpPr>
          <p:cNvPr id="4" name="Rectangle 3"/>
          <p:cNvSpPr/>
          <p:nvPr/>
        </p:nvSpPr>
        <p:spPr>
          <a:xfrm>
            <a:off x="304800" y="2019300"/>
            <a:ext cx="8543108" cy="6477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04800" y="3860800"/>
            <a:ext cx="8543108" cy="6248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04800" y="2667000"/>
            <a:ext cx="8543108" cy="533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928111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normAutofit fontScale="90000"/>
          </a:bodyPr>
          <a:lstStyle/>
          <a:p>
            <a:r>
              <a:rPr lang="en-US" sz="4000" b="1" dirty="0" smtClean="0"/>
              <a:t>CSCI-A106 Introduction to Computing</a:t>
            </a:r>
            <a:br>
              <a:rPr lang="en-US" sz="4000" b="1" dirty="0" smtClean="0"/>
            </a:br>
            <a:r>
              <a:rPr lang="en-US" sz="4000" b="1" i="1" dirty="0" smtClean="0"/>
              <a:t>Online </a:t>
            </a:r>
            <a:r>
              <a:rPr lang="en-US" sz="4000" b="1" i="1" dirty="0" smtClean="0"/>
              <a:t>Section</a:t>
            </a:r>
          </a:p>
        </p:txBody>
      </p:sp>
      <p:sp>
        <p:nvSpPr>
          <p:cNvPr id="2" name="Subtitle 1"/>
          <p:cNvSpPr>
            <a:spLocks noGrp="1"/>
          </p:cNvSpPr>
          <p:nvPr>
            <p:ph type="subTitle" idx="1"/>
          </p:nvPr>
        </p:nvSpPr>
        <p:spPr/>
        <p:txBody>
          <a:bodyPr/>
          <a:lstStyle/>
          <a:p>
            <a:r>
              <a:rPr lang="en-US" dirty="0" smtClean="0">
                <a:solidFill>
                  <a:srgbClr val="0070C0"/>
                </a:solidFill>
              </a:rPr>
              <a:t>Review for Midterm Exam 1</a:t>
            </a:r>
          </a:p>
          <a:p>
            <a:r>
              <a:rPr lang="en-US" dirty="0" smtClean="0">
                <a:solidFill>
                  <a:srgbClr val="FF0000"/>
                </a:solidFill>
              </a:rPr>
              <a:t>Chapter 1</a:t>
            </a:r>
          </a:p>
          <a:p>
            <a:r>
              <a:rPr lang="en-US" dirty="0" smtClean="0">
                <a:solidFill>
                  <a:schemeClr val="tx1"/>
                </a:solidFill>
                <a:latin typeface="Arial Narrow" panose="020B0606020202030204" pitchFamily="34" charset="0"/>
              </a:rPr>
              <a:t>Key Terms</a:t>
            </a:r>
            <a:endParaRPr lang="en-US"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34345728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on the World Stage</a:t>
            </a:r>
            <a:endParaRPr lang="en-US" dirty="0"/>
          </a:p>
        </p:txBody>
      </p:sp>
      <p:sp>
        <p:nvSpPr>
          <p:cNvPr id="3" name="Content Placeholder 2"/>
          <p:cNvSpPr>
            <a:spLocks noGrp="1"/>
          </p:cNvSpPr>
          <p:nvPr>
            <p:ph idx="1"/>
          </p:nvPr>
        </p:nvSpPr>
        <p:spPr/>
        <p:txBody>
          <a:bodyPr/>
          <a:lstStyle/>
          <a:p>
            <a:r>
              <a:rPr lang="en-US" dirty="0" smtClean="0"/>
              <a:t>Political Issues</a:t>
            </a:r>
          </a:p>
          <a:p>
            <a:pPr lvl="1"/>
            <a:r>
              <a:rPr lang="en-US" dirty="0" smtClean="0"/>
              <a:t>Social media</a:t>
            </a:r>
          </a:p>
          <a:p>
            <a:pPr lvl="1"/>
            <a:r>
              <a:rPr lang="en-US" dirty="0" smtClean="0"/>
              <a:t>Crisis-mapping tools, </a:t>
            </a:r>
            <a:r>
              <a:rPr lang="en-US" dirty="0" err="1" smtClean="0"/>
              <a:t>Ushahidi</a:t>
            </a:r>
            <a:endParaRPr lang="en-US" dirty="0"/>
          </a:p>
        </p:txBody>
      </p:sp>
    </p:spTree>
    <p:extLst>
      <p:ext uri="{BB962C8B-B14F-4D97-AF65-F5344CB8AC3E}">
        <p14:creationId xmlns:p14="http://schemas.microsoft.com/office/powerpoint/2010/main" val="1183021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Technology </a:t>
            </a:r>
            <a:r>
              <a:rPr lang="en-US" dirty="0" smtClean="0"/>
              <a:t>and Our Society</a:t>
            </a:r>
            <a:endParaRPr lang="en-US" dirty="0"/>
          </a:p>
        </p:txBody>
      </p:sp>
      <p:sp>
        <p:nvSpPr>
          <p:cNvPr id="3" name="Content Placeholder 2"/>
          <p:cNvSpPr>
            <a:spLocks noGrp="1"/>
          </p:cNvSpPr>
          <p:nvPr>
            <p:ph idx="1"/>
          </p:nvPr>
        </p:nvSpPr>
        <p:spPr/>
        <p:txBody>
          <a:bodyPr>
            <a:normAutofit lnSpcReduction="10000"/>
          </a:bodyPr>
          <a:lstStyle/>
          <a:p>
            <a:r>
              <a:rPr lang="en-US" dirty="0" smtClean="0"/>
              <a:t>Technology Impacts How we Think</a:t>
            </a:r>
          </a:p>
          <a:p>
            <a:pPr lvl="1"/>
            <a:r>
              <a:rPr lang="en-US" dirty="0" smtClean="0"/>
              <a:t>Motivation Reasons: Mastery, Autonomy, Purpose</a:t>
            </a:r>
          </a:p>
          <a:p>
            <a:r>
              <a:rPr lang="en-US" dirty="0" smtClean="0"/>
              <a:t>Technology Impacts How We Connect</a:t>
            </a:r>
          </a:p>
          <a:p>
            <a:pPr lvl="1"/>
            <a:r>
              <a:rPr lang="en-US" dirty="0" smtClean="0"/>
              <a:t>Crowdfunding, Kickstarter (connect through business)</a:t>
            </a:r>
          </a:p>
          <a:p>
            <a:r>
              <a:rPr lang="en-US" dirty="0" smtClean="0"/>
              <a:t>Technology </a:t>
            </a:r>
            <a:r>
              <a:rPr lang="en-US" dirty="0"/>
              <a:t>Impacts How We </a:t>
            </a:r>
            <a:r>
              <a:rPr lang="en-US" dirty="0" smtClean="0"/>
              <a:t>Consume</a:t>
            </a:r>
          </a:p>
          <a:p>
            <a:pPr lvl="1"/>
            <a:r>
              <a:rPr lang="en-US" dirty="0"/>
              <a:t>Crowdsourcing</a:t>
            </a:r>
          </a:p>
          <a:p>
            <a:pPr lvl="1"/>
            <a:r>
              <a:rPr lang="en-US" dirty="0" smtClean="0"/>
              <a:t>Quick response (QR) codes</a:t>
            </a:r>
          </a:p>
          <a:p>
            <a:pPr lvl="1"/>
            <a:r>
              <a:rPr lang="en-US" dirty="0" smtClean="0"/>
              <a:t>Collaborative consumption </a:t>
            </a:r>
            <a:endParaRPr lang="en-US" dirty="0"/>
          </a:p>
          <a:p>
            <a:endParaRPr lang="en-US" dirty="0"/>
          </a:p>
        </p:txBody>
      </p:sp>
    </p:spTree>
    <p:extLst>
      <p:ext uri="{BB962C8B-B14F-4D97-AF65-F5344CB8AC3E}">
        <p14:creationId xmlns:p14="http://schemas.microsoft.com/office/powerpoint/2010/main" val="9690951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1.3337"/>
  <p:tag name="PPTVERSION" val="15"/>
  <p:tag name="TPOS"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3667</TotalTime>
  <Words>2623</Words>
  <Application>Microsoft Macintosh PowerPoint</Application>
  <PresentationFormat>On-screen Show (4:3)</PresentationFormat>
  <Paragraphs>293</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CSCI-A106 Introduction to Computing Online Section</vt:lpstr>
      <vt:lpstr>Timeline of Early Computers: Non-Electronic Computers</vt:lpstr>
      <vt:lpstr>Timeline of Early Computers: First-Generation</vt:lpstr>
      <vt:lpstr>Making the Personal Computer Possible: Transistors and Beyond</vt:lpstr>
      <vt:lpstr>Timeline of Early Personal Computers</vt:lpstr>
      <vt:lpstr>BASIC, Operating Systems (OS),  Graphical User Interface (GUI) </vt:lpstr>
      <vt:lpstr>CSCI-A106 Introduction to Computing Online Section</vt:lpstr>
      <vt:lpstr>Technology on the World Stage</vt:lpstr>
      <vt:lpstr>Technology and Our Society</vt:lpstr>
      <vt:lpstr>Technology at Home</vt:lpstr>
      <vt:lpstr>Technology and Your Career</vt:lpstr>
      <vt:lpstr>CSCI-A106 Introduction to Computing Online Section</vt:lpstr>
      <vt:lpstr>Understanding Your Computer</vt:lpstr>
      <vt:lpstr>Active Helpdesk and Sound Byte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CSCI A106 – Introduction to Computing</dc:title>
  <dc:creator>hangdinh</dc:creator>
  <cp:lastModifiedBy>Hang Dinh</cp:lastModifiedBy>
  <cp:revision>150</cp:revision>
  <dcterms:created xsi:type="dcterms:W3CDTF">2011-08-27T13:24:31Z</dcterms:created>
  <dcterms:modified xsi:type="dcterms:W3CDTF">2017-02-04T23:06:08Z</dcterms:modified>
</cp:coreProperties>
</file>