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68" r:id="rId3"/>
    <p:sldId id="276"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100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3DF612"/>
    <a:srgbClr val="008397"/>
    <a:srgbClr val="282828"/>
    <a:srgbClr val="00A0C8"/>
    <a:srgbClr val="006A70"/>
    <a:srgbClr val="1D6480"/>
    <a:srgbClr val="0090C7"/>
    <a:srgbClr val="2C4F5D"/>
    <a:srgbClr val="E5C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008" autoAdjust="0"/>
  </p:normalViewPr>
  <p:slideViewPr>
    <p:cSldViewPr snapToGrid="0">
      <p:cViewPr varScale="1">
        <p:scale>
          <a:sx n="123" d="100"/>
          <a:sy n="123" d="100"/>
        </p:scale>
        <p:origin x="736" y="184"/>
      </p:cViewPr>
      <p:guideLst>
        <p:guide orient="horz" pos="1056"/>
        <p:guide pos="100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50" d="100"/>
          <a:sy n="150" d="100"/>
        </p:scale>
        <p:origin x="2388" y="-16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F0E6E-06B3-474A-9ED0-CC781348D9E2}" type="datetimeFigureOut">
              <a:rPr lang="en-US" smtClean="0"/>
              <a:t>2/24/17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36EEF-3ACC-4468-87D3-BB2E9E995702}" type="slidenum">
              <a:rPr lang="en-US" smtClean="0"/>
              <a:t>‹#›</a:t>
            </a:fld>
            <a:endParaRPr lang="en-US"/>
          </a:p>
        </p:txBody>
      </p:sp>
    </p:spTree>
    <p:extLst>
      <p:ext uri="{BB962C8B-B14F-4D97-AF65-F5344CB8AC3E}">
        <p14:creationId xmlns:p14="http://schemas.microsoft.com/office/powerpoint/2010/main" val="206235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36EEF-3ACC-4468-87D3-BB2E9E995702}" type="slidenum">
              <a:rPr lang="en-US" smtClean="0"/>
              <a:t>1</a:t>
            </a:fld>
            <a:endParaRPr lang="en-US"/>
          </a:p>
        </p:txBody>
      </p:sp>
    </p:spTree>
    <p:extLst>
      <p:ext uri="{BB962C8B-B14F-4D97-AF65-F5344CB8AC3E}">
        <p14:creationId xmlns:p14="http://schemas.microsoft.com/office/powerpoint/2010/main" val="1593997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4AE9AE51-931B-43AE-8273-A9F8EE10D8B8}" type="slidenum">
              <a:rPr lang="en-US" smtClean="0">
                <a:latin typeface="Arial" charset="0"/>
                <a:cs typeface="Arial" charset="0"/>
              </a:rPr>
              <a:pPr/>
              <a:t>10</a:t>
            </a:fld>
            <a:endParaRPr lang="en-US" dirty="0" smtClean="0">
              <a:latin typeface="Arial" charset="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There are six steps in a </a:t>
            </a:r>
            <a:r>
              <a:rPr lang="en-US" sz="1200" b="0" i="0" u="none" strike="noStrike" kern="1200" baseline="0" dirty="0" smtClean="0">
                <a:solidFill>
                  <a:schemeClr val="tx1"/>
                </a:solidFill>
                <a:effectLst/>
                <a:latin typeface="Arial" pitchFamily="34" charset="0"/>
                <a:ea typeface="+mn-ea"/>
                <a:cs typeface="+mn-cs"/>
              </a:rPr>
              <a:t>S</a:t>
            </a:r>
            <a:r>
              <a:rPr lang="en-US" sz="1200" b="0" i="0" u="none" strike="noStrike" kern="1200" baseline="0" dirty="0" smtClean="0">
                <a:solidFill>
                  <a:schemeClr val="tx1"/>
                </a:solidFill>
                <a:latin typeface="Arial" pitchFamily="34" charset="0"/>
                <a:ea typeface="+mn-ea"/>
                <a:cs typeface="+mn-cs"/>
              </a:rPr>
              <a:t>ystem Development Life Cycle (</a:t>
            </a:r>
            <a:r>
              <a:rPr lang="en-US" sz="1200" kern="1200" dirty="0" smtClean="0">
                <a:solidFill>
                  <a:schemeClr val="tx1"/>
                </a:solidFill>
                <a:effectLst/>
                <a:latin typeface="Arial" pitchFamily="34" charset="0"/>
                <a:ea typeface="+mn-ea"/>
                <a:cs typeface="+mn-cs"/>
              </a:rPr>
              <a:t>SDLC) model.</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Corporations form a development committee to evaluate proposals.</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Analysts explore the problem, develop a program specification, define user requirements, and recommend a plan of action.</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 plan using flowcharts and data-flow diagrams helps programmers.</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Program development begins next.</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Testing and installing the program ensure it works properly.</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Program performance is monitored to determine whether the program is meeting the needs of end users.</a:t>
            </a:r>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04917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26EE9CC0-9285-4EC1-813D-0691204794E4}" type="slidenum">
              <a:rPr lang="en-US" smtClean="0">
                <a:latin typeface="Arial" charset="0"/>
                <a:cs typeface="Arial" charset="0"/>
              </a:rPr>
              <a:pPr/>
              <a:t>11</a:t>
            </a:fld>
            <a:endParaRPr lang="en-US" dirty="0" smtClean="0">
              <a:latin typeface="Arial" charset="0"/>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stages that programming projects follow are referred to as the Program Development Life Cycle (PDLC).</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Programmers must develop a complete description of the problem.</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problem is translated into steps—known as an algorithm—that describe what the program must do.</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algorithm is translated into programming code.</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code is debugged as any errors are repaired.</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software is tested by programmers and users. Users are trained to use the program efficiently.</a:t>
            </a:r>
          </a:p>
        </p:txBody>
      </p:sp>
    </p:spTree>
    <p:extLst>
      <p:ext uri="{BB962C8B-B14F-4D97-AF65-F5344CB8AC3E}">
        <p14:creationId xmlns:p14="http://schemas.microsoft.com/office/powerpoint/2010/main" val="62299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problem statement is a description of what tasks the program must accomplish and how it will execute those tasks and respond to unusual situations.</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goal is to have programmers interact with users.</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Programmers must describe what the program should do if the input is invalid. This is referred to as error handling.</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 testing plan can’t list every input. Instead, programmers identify categories of inputs, find an example, and specify what output must be generated.</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12</a:t>
            </a:fld>
            <a:endParaRPr lang="en-US" dirty="0"/>
          </a:p>
        </p:txBody>
      </p:sp>
    </p:spTree>
    <p:extLst>
      <p:ext uri="{BB962C8B-B14F-4D97-AF65-F5344CB8AC3E}">
        <p14:creationId xmlns:p14="http://schemas.microsoft.com/office/powerpoint/2010/main" val="392215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Once programmers understand what the program must do, they can begin developing a detailed algorithm.</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An algorithm is a series of steps that’s completely known. However, not all problems can be described as a fixed sequence of steps; some involve random and unpredictable events.</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Programmers have several visual tools at their disposal to help them document the decision points and flow of their algorithms.</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Flowcharts provide a visual representation of the patterns the algorithm comprises.</a:t>
            </a: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13</a:t>
            </a:fld>
            <a:endParaRPr lang="en-US" dirty="0"/>
          </a:p>
        </p:txBody>
      </p:sp>
    </p:spTree>
    <p:extLst>
      <p:ext uri="{BB962C8B-B14F-4D97-AF65-F5344CB8AC3E}">
        <p14:creationId xmlns:p14="http://schemas.microsoft.com/office/powerpoint/2010/main" val="209774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Complex problems involve choices. Algorithms include decision points.</a:t>
            </a:r>
          </a:p>
          <a:p>
            <a:pPr marL="628650" lvl="1"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Binary decisions are</a:t>
            </a:r>
            <a:r>
              <a:rPr lang="en-US" sz="1200" i="0" kern="1200" baseline="0" dirty="0" smtClean="0">
                <a:solidFill>
                  <a:schemeClr val="tx1"/>
                </a:solidFill>
                <a:effectLst/>
                <a:latin typeface="Arial" pitchFamily="34" charset="0"/>
                <a:ea typeface="+mn-ea"/>
                <a:cs typeface="+mn-cs"/>
              </a:rPr>
              <a:t> questions that c</a:t>
            </a:r>
            <a:r>
              <a:rPr lang="en-US" sz="1200" i="0" kern="1200" dirty="0" smtClean="0">
                <a:solidFill>
                  <a:schemeClr val="tx1"/>
                </a:solidFill>
                <a:effectLst/>
                <a:latin typeface="Arial" pitchFamily="34" charset="0"/>
                <a:ea typeface="+mn-ea"/>
                <a:cs typeface="+mn-cs"/>
              </a:rPr>
              <a:t>an be answered in either yes (true) or no (false).</a:t>
            </a:r>
          </a:p>
          <a:p>
            <a:pPr marL="628650" lvl="1"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Loops are</a:t>
            </a:r>
            <a:r>
              <a:rPr lang="en-US" sz="1200" i="0" kern="1200" baseline="0" dirty="0" smtClean="0">
                <a:solidFill>
                  <a:schemeClr val="tx1"/>
                </a:solidFill>
                <a:effectLst/>
                <a:latin typeface="Arial" pitchFamily="34" charset="0"/>
                <a:ea typeface="+mn-ea"/>
                <a:cs typeface="+mn-cs"/>
              </a:rPr>
              <a:t> when a </a:t>
            </a:r>
            <a:r>
              <a:rPr lang="en-US" sz="1200" i="0" kern="1200" dirty="0" smtClean="0">
                <a:solidFill>
                  <a:schemeClr val="tx1"/>
                </a:solidFill>
                <a:effectLst/>
                <a:latin typeface="Arial" pitchFamily="34" charset="0"/>
                <a:ea typeface="+mn-ea"/>
                <a:cs typeface="+mn-cs"/>
              </a:rPr>
              <a:t>question is asked. If the answer is yes, actions are performed. Once the actions have finished, the question is asked again, creating a loop. When the answer is no, the algorithm moves to the first step that follows the loop.</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14</a:t>
            </a:fld>
            <a:endParaRPr lang="en-US" dirty="0"/>
          </a:p>
        </p:txBody>
      </p:sp>
    </p:spTree>
    <p:extLst>
      <p:ext uri="{BB962C8B-B14F-4D97-AF65-F5344CB8AC3E}">
        <p14:creationId xmlns:p14="http://schemas.microsoft.com/office/powerpoint/2010/main" val="2469317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1B1A5414-82C8-4588-89D7-2D94C9CB58A1}" type="slidenum">
              <a:rPr lang="en-US" smtClean="0">
                <a:latin typeface="Arial" charset="0"/>
                <a:cs typeface="Arial" charset="0"/>
              </a:rPr>
              <a:pPr/>
              <a:t>15</a:t>
            </a:fld>
            <a:endParaRPr lang="en-US" dirty="0" smtClean="0">
              <a:latin typeface="Arial" charset="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Top-down design is a systematic approach in which a problem is broken into a series of high-level tasks. In top-down design, programmers apply the same strategy repeatedly, breaking each task into successively more detailed subtasks.</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They continue until they have a sequence of steps that are close to the types of commands allowed by the programming language they’ll use for coding.</a:t>
            </a:r>
          </a:p>
        </p:txBody>
      </p:sp>
    </p:spTree>
    <p:extLst>
      <p:ext uri="{BB962C8B-B14F-4D97-AF65-F5344CB8AC3E}">
        <p14:creationId xmlns:p14="http://schemas.microsoft.com/office/powerpoint/2010/main" val="179920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1B1A5414-82C8-4588-89D7-2D94C9CB58A1}" type="slidenum">
              <a:rPr lang="en-US" smtClean="0">
                <a:latin typeface="Arial" charset="0"/>
                <a:cs typeface="Arial" charset="0"/>
              </a:rPr>
              <a:pPr/>
              <a:t>16</a:t>
            </a:fld>
            <a:endParaRPr lang="en-US" dirty="0" smtClean="0">
              <a:latin typeface="Arial" charset="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Arial" pitchFamily="34" charset="0"/>
                <a:ea typeface="+mn-ea"/>
                <a:cs typeface="+mn-cs"/>
              </a:rPr>
              <a:t>In this figure:</a:t>
            </a:r>
          </a:p>
          <a:p>
            <a:pPr lvl="1"/>
            <a:r>
              <a:rPr lang="en-US" b="0" i="0" u="none" strike="noStrike" kern="1200" baseline="0" dirty="0" smtClean="0">
                <a:solidFill>
                  <a:schemeClr val="tx1"/>
                </a:solidFill>
                <a:latin typeface="Arial" pitchFamily="34" charset="0"/>
                <a:ea typeface="+mn-ea"/>
                <a:cs typeface="+mn-cs"/>
              </a:rPr>
              <a:t>(a) A top-down design is applied to the highest level of tasks in our parking garage example,</a:t>
            </a:r>
          </a:p>
          <a:p>
            <a:pPr lvl="1"/>
            <a:r>
              <a:rPr lang="en-US" b="0" i="0" u="none" strike="noStrike" kern="1200" baseline="0" dirty="0" smtClean="0">
                <a:solidFill>
                  <a:schemeClr val="tx1"/>
                </a:solidFill>
                <a:latin typeface="Arial" pitchFamily="34" charset="0"/>
                <a:ea typeface="+mn-ea"/>
                <a:cs typeface="+mn-cs"/>
              </a:rPr>
              <a:t>(b) The tasks are further refined into subtasks, and</a:t>
            </a:r>
          </a:p>
          <a:p>
            <a:pPr lvl="1"/>
            <a:r>
              <a:rPr lang="en-US" b="0" i="0" u="none" strike="noStrike" kern="1200" baseline="0" dirty="0" smtClean="0">
                <a:solidFill>
                  <a:schemeClr val="tx1"/>
                </a:solidFill>
                <a:latin typeface="Arial" pitchFamily="34" charset="0"/>
                <a:ea typeface="+mn-ea"/>
                <a:cs typeface="+mn-cs"/>
              </a:rPr>
              <a:t>(c) Subtasks are refined into a sequence of instructions—an algorithm.</a:t>
            </a:r>
            <a:endParaRPr lang="en-US" dirty="0" smtClean="0">
              <a:latin typeface="Times New Roman" pitchFamily="18" charset="0"/>
            </a:endParaRPr>
          </a:p>
        </p:txBody>
      </p:sp>
    </p:spTree>
    <p:extLst>
      <p:ext uri="{BB962C8B-B14F-4D97-AF65-F5344CB8AC3E}">
        <p14:creationId xmlns:p14="http://schemas.microsoft.com/office/powerpoint/2010/main" val="339442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6EC5DA17-06D0-4575-A7C0-E9B60A681C6A}" type="slidenum">
              <a:rPr lang="en-US" smtClean="0">
                <a:latin typeface="Arial" charset="0"/>
                <a:cs typeface="Arial" charset="0"/>
              </a:rPr>
              <a:pPr/>
              <a:t>17</a:t>
            </a:fld>
            <a:endParaRPr lang="en-US" dirty="0" smtClean="0">
              <a:latin typeface="Arial" charset="0"/>
              <a:cs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In object-oriented analysis, programmers first identify all the categories of inputs the program is meant to solve. These categories are called classes.</a:t>
            </a:r>
          </a:p>
          <a:p>
            <a:pPr marL="17145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Programmers may need to create several different examples of a class. Each of these examples is an object. In Figure 10.11, John Doe, Jane Doe, and Bill McGillicutty are each Employee objects (specific examples of the Employee class).</a:t>
            </a:r>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099610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Once programmers create an algorithm, they select the best programming language for the problem and then translate the algorithm into that language. Translating an algorithm into a programming language is the act of coding.</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Once programmers have an algorithm, they identify the key pieces of information the algorithm uses to make decisions.</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Then they can begin converting the algorithm into computer code in a specific programming language.</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18</a:t>
            </a:fld>
            <a:endParaRPr lang="en-US" dirty="0"/>
          </a:p>
        </p:txBody>
      </p:sp>
    </p:spTree>
    <p:extLst>
      <p:ext uri="{BB962C8B-B14F-4D97-AF65-F5344CB8AC3E}">
        <p14:creationId xmlns:p14="http://schemas.microsoft.com/office/powerpoint/2010/main" val="214739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 programming language is a kind of “code” for the set of instructions the CPU knows how to perform. Computer programming languages use special words and strict rules so that programmers can control the CPU without having to know all of its hardware details.</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Figure 10.15 shows small code samples of examples of each generation of language.</a:t>
            </a: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19</a:t>
            </a:fld>
            <a:endParaRPr lang="en-US" dirty="0"/>
          </a:p>
        </p:txBody>
      </p:sp>
    </p:spTree>
    <p:extLst>
      <p:ext uri="{BB962C8B-B14F-4D97-AF65-F5344CB8AC3E}">
        <p14:creationId xmlns:p14="http://schemas.microsoft.com/office/powerpoint/2010/main" val="366978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dirty="0" smtClean="0">
                <a:latin typeface="Times New Roman" pitchFamily="18" charset="0"/>
              </a:rPr>
              <a:t>In this behind-the-scenes chapter, we explore the stages of program development and survey the most popular programming languages.</a:t>
            </a:r>
          </a:p>
        </p:txBody>
      </p:sp>
      <p:sp>
        <p:nvSpPr>
          <p:cNvPr id="4" name="Slide Number Placeholder 3"/>
          <p:cNvSpPr>
            <a:spLocks noGrp="1"/>
          </p:cNvSpPr>
          <p:nvPr>
            <p:ph type="sldNum" sz="quarter" idx="10"/>
          </p:nvPr>
        </p:nvSpPr>
        <p:spPr/>
        <p:txBody>
          <a:bodyPr/>
          <a:lstStyle/>
          <a:p>
            <a:fld id="{15436EEF-3ACC-4468-87D3-BB2E9E995702}" type="slidenum">
              <a:rPr lang="en-US" smtClean="0"/>
              <a:t>2</a:t>
            </a:fld>
            <a:endParaRPr lang="en-US"/>
          </a:p>
        </p:txBody>
      </p:sp>
    </p:spTree>
    <p:extLst>
      <p:ext uri="{BB962C8B-B14F-4D97-AF65-F5344CB8AC3E}">
        <p14:creationId xmlns:p14="http://schemas.microsoft.com/office/powerpoint/2010/main" val="987481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EC016EA0-7AA4-47AA-B48D-BECEC8FED959}" type="slidenum">
              <a:rPr lang="en-US" smtClean="0">
                <a:latin typeface="Arial" charset="0"/>
                <a:cs typeface="Arial" charset="0"/>
              </a:rPr>
              <a:pPr/>
              <a:t>20</a:t>
            </a:fld>
            <a:endParaRPr lang="en-US" dirty="0" smtClean="0">
              <a:latin typeface="Arial" charset="0"/>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Compilation is the process by which code is converted into machine language—the language the CPU can understand (1s and 0s).</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 compiler is a program that understands bot syntax and programming language and the exact structure of the CPU.</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An interpreter translates the source code into an intermediate form, line by line. Each line is executed as it’s translated. The finished program runs faster than an interpreter.</a:t>
            </a:r>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86325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Arial" pitchFamily="34" charset="0"/>
                <a:ea typeface="+mn-ea"/>
                <a:cs typeface="+mn-cs"/>
              </a:rPr>
              <a:t>An integrated development environment (IDE) is a developmental tool that helps programmers write and test their programs.</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itchFamily="34" charset="0"/>
                <a:ea typeface="+mn-ea"/>
                <a:cs typeface="+mn-cs"/>
              </a:rPr>
              <a:t>The jGRASP IDE is a free tool that helps the programmer visualize the code as it runs to help eliminate logical errors.</a:t>
            </a: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21</a:t>
            </a:fld>
            <a:endParaRPr lang="en-US" dirty="0"/>
          </a:p>
        </p:txBody>
      </p:sp>
    </p:spTree>
    <p:extLst>
      <p:ext uri="{BB962C8B-B14F-4D97-AF65-F5344CB8AC3E}">
        <p14:creationId xmlns:p14="http://schemas.microsoft.com/office/powerpoint/2010/main" val="297675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The process of running the program over and over to find and repair errors and to make sure the program behaves in the way it should is termed debugging.</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A complete testing plan includes sample inputs that exercise all the error handling required as well as all the processing paths.</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A syntax error is a violation of the strict and precise programming language rules.</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Logical errors in the problem are caught when the program executes.</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22</a:t>
            </a:fld>
            <a:endParaRPr lang="en-US" dirty="0"/>
          </a:p>
        </p:txBody>
      </p:sp>
    </p:spTree>
    <p:extLst>
      <p:ext uri="{BB962C8B-B14F-4D97-AF65-F5344CB8AC3E}">
        <p14:creationId xmlns:p14="http://schemas.microsoft.com/office/powerpoint/2010/main" val="263725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In internal testing, a group uses the program in every possible way.</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In external testing, people like those who will use the software work with it.</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Before commercial release, software is often provided in a beta version to test sites or to interested users.</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Releasing to other manufacturers is called release to manufacturers (or RTM).</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Documentation is created.</a:t>
            </a:r>
          </a:p>
          <a:p>
            <a:pPr marL="171450" lvl="0" indent="-171450">
              <a:buFont typeface="Arial" panose="020B0604020202020204" pitchFamily="34" charset="0"/>
              <a:buChar char="•"/>
            </a:pPr>
            <a:r>
              <a:rPr lang="en-US" sz="1200" i="0" kern="1200" dirty="0" smtClean="0">
                <a:solidFill>
                  <a:schemeClr val="tx1"/>
                </a:solidFill>
                <a:effectLst/>
                <a:latin typeface="Arial" pitchFamily="34" charset="0"/>
                <a:ea typeface="+mn-ea"/>
                <a:cs typeface="+mn-cs"/>
              </a:rPr>
              <a:t>Finally, the product is in general availability (or GA) and can be purchased by the public. </a:t>
            </a:r>
            <a:endParaRPr lang="en-US" sz="120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23</a:t>
            </a:fld>
            <a:endParaRPr lang="en-US" dirty="0"/>
          </a:p>
        </p:txBody>
      </p:sp>
    </p:spTree>
    <p:extLst>
      <p:ext uri="{BB962C8B-B14F-4D97-AF65-F5344CB8AC3E}">
        <p14:creationId xmlns:p14="http://schemas.microsoft.com/office/powerpoint/2010/main" val="180404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36EEF-3ACC-4468-87D3-BB2E9E995702}" type="slidenum">
              <a:rPr lang="en-US" smtClean="0"/>
              <a:t>24</a:t>
            </a:fld>
            <a:endParaRPr lang="en-US"/>
          </a:p>
        </p:txBody>
      </p:sp>
    </p:spTree>
    <p:extLst>
      <p:ext uri="{BB962C8B-B14F-4D97-AF65-F5344CB8AC3E}">
        <p14:creationId xmlns:p14="http://schemas.microsoft.com/office/powerpoint/2010/main" val="145023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In this section, several</a:t>
            </a:r>
            <a:r>
              <a:rPr lang="en-US" baseline="0" dirty="0" smtClean="0"/>
              <a:t> key concepts about understanding programming will be evaluated.</a:t>
            </a:r>
            <a:endParaRPr lang="en-US" dirty="0" smtClean="0"/>
          </a:p>
          <a:p>
            <a:pPr marL="171450" indent="-171450" eaLnBrk="1" hangingPunct="1">
              <a:buFont typeface="Arial" panose="020B0604020202020204" pitchFamily="34" charset="0"/>
              <a:buChar char="•"/>
            </a:pPr>
            <a:endParaRPr 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105030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chemeClr val="tx1"/>
                </a:solidFill>
              </a:rPr>
              <a:t>The</a:t>
            </a:r>
            <a:r>
              <a:rPr lang="en-US" sz="1200" baseline="0" dirty="0" smtClean="0">
                <a:solidFill>
                  <a:schemeClr val="tx1"/>
                </a:solidFill>
              </a:rPr>
              <a:t> two objectives involved in understanding the life cycle of an information system are:</a:t>
            </a:r>
          </a:p>
          <a:p>
            <a:pPr marL="171450" indent="-171450">
              <a:buFont typeface="Arial" panose="020B0604020202020204" pitchFamily="34" charset="0"/>
              <a:buChar char="•"/>
            </a:pPr>
            <a:r>
              <a:rPr lang="en-US" sz="1200" dirty="0" smtClean="0">
                <a:solidFill>
                  <a:schemeClr val="tx1"/>
                </a:solidFill>
              </a:rPr>
              <a:t>Describe the importance of programming to both software developers and users.</a:t>
            </a:r>
          </a:p>
          <a:p>
            <a:pPr marL="171450" indent="-171450">
              <a:buFont typeface="Arial" panose="020B0604020202020204" pitchFamily="34" charset="0"/>
              <a:buChar char="•"/>
            </a:pPr>
            <a:r>
              <a:rPr lang="en-US" sz="1200" dirty="0" smtClean="0">
                <a:solidFill>
                  <a:schemeClr val="tx1"/>
                </a:solidFill>
              </a:rPr>
              <a:t>Summarize the stages of the system development life cycle (SDLC).</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4</a:t>
            </a:fld>
            <a:endParaRPr lang="en-US" dirty="0"/>
          </a:p>
        </p:txBody>
      </p:sp>
    </p:spTree>
    <p:extLst>
      <p:ext uri="{BB962C8B-B14F-4D97-AF65-F5344CB8AC3E}">
        <p14:creationId xmlns:p14="http://schemas.microsoft.com/office/powerpoint/2010/main" val="246266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chemeClr val="tx1"/>
                </a:solidFill>
              </a:rPr>
              <a:t>Three</a:t>
            </a:r>
            <a:r>
              <a:rPr lang="en-US" sz="1200" baseline="0" dirty="0" smtClean="0">
                <a:solidFill>
                  <a:schemeClr val="tx1"/>
                </a:solidFill>
              </a:rPr>
              <a:t> of the objectives involved in understanding the life cycle of a program are:</a:t>
            </a:r>
          </a:p>
          <a:p>
            <a:pPr marL="171450" indent="-171450">
              <a:lnSpc>
                <a:spcPct val="100000"/>
              </a:lnSpc>
              <a:spcBef>
                <a:spcPts val="0"/>
              </a:spcBef>
              <a:spcAft>
                <a:spcPts val="1200"/>
              </a:spcAft>
              <a:buFont typeface="Arial" panose="020B0604020202020204" pitchFamily="34" charset="0"/>
              <a:buChar char="•"/>
            </a:pPr>
            <a:r>
              <a:rPr lang="en-US" sz="1200" dirty="0" smtClean="0">
                <a:solidFill>
                  <a:schemeClr val="tx1"/>
                </a:solidFill>
              </a:rPr>
              <a:t>Define programming and list the steps in the program development life cycle (PDLC).</a:t>
            </a:r>
          </a:p>
          <a:p>
            <a:pPr marL="171450" indent="-171450">
              <a:lnSpc>
                <a:spcPct val="100000"/>
              </a:lnSpc>
              <a:spcBef>
                <a:spcPts val="0"/>
              </a:spcBef>
              <a:spcAft>
                <a:spcPts val="1200"/>
              </a:spcAft>
              <a:buFont typeface="Arial" panose="020B0604020202020204" pitchFamily="34" charset="0"/>
              <a:buChar char="•"/>
            </a:pPr>
            <a:r>
              <a:rPr lang="en-US" sz="1200" dirty="0" smtClean="0">
                <a:solidFill>
                  <a:schemeClr val="tx1"/>
                </a:solidFill>
              </a:rPr>
              <a:t>Describe how programmers construct a problem statement from a description of a task.</a:t>
            </a:r>
          </a:p>
          <a:p>
            <a:pPr marL="171450" indent="-171450">
              <a:lnSpc>
                <a:spcPct val="100000"/>
              </a:lnSpc>
              <a:spcBef>
                <a:spcPts val="0"/>
              </a:spcBef>
              <a:spcAft>
                <a:spcPts val="1200"/>
              </a:spcAft>
              <a:buFont typeface="Arial" panose="020B0604020202020204" pitchFamily="34" charset="0"/>
              <a:buChar char="•"/>
            </a:pPr>
            <a:r>
              <a:rPr lang="en-US" sz="1200" dirty="0" smtClean="0">
                <a:solidFill>
                  <a:schemeClr val="tx1"/>
                </a:solidFill>
              </a:rPr>
              <a:t>Explain how programmers use flow control and design methodologies when developing algorithms.</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5</a:t>
            </a:fld>
            <a:endParaRPr lang="en-US" dirty="0"/>
          </a:p>
        </p:txBody>
      </p:sp>
    </p:spTree>
    <p:extLst>
      <p:ext uri="{BB962C8B-B14F-4D97-AF65-F5344CB8AC3E}">
        <p14:creationId xmlns:p14="http://schemas.microsoft.com/office/powerpoint/2010/main" val="30996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chemeClr val="tx1"/>
                </a:solidFill>
              </a:rPr>
              <a:t>The final three o</a:t>
            </a:r>
            <a:r>
              <a:rPr lang="en-US" sz="1200" baseline="0" dirty="0" smtClean="0">
                <a:solidFill>
                  <a:schemeClr val="tx1"/>
                </a:solidFill>
              </a:rPr>
              <a:t>bjectives involved in understanding the life cycle of a program are:</a:t>
            </a:r>
          </a:p>
          <a:p>
            <a:pPr marL="171450" indent="-171450">
              <a:lnSpc>
                <a:spcPct val="100000"/>
              </a:lnSpc>
              <a:spcBef>
                <a:spcPts val="0"/>
              </a:spcBef>
              <a:spcAft>
                <a:spcPts val="1200"/>
              </a:spcAft>
              <a:buFont typeface="Arial" panose="020B0604020202020204" pitchFamily="34" charset="0"/>
              <a:buChar char="•"/>
            </a:pPr>
            <a:r>
              <a:rPr lang="en-US" sz="1200" dirty="0" smtClean="0">
                <a:solidFill>
                  <a:schemeClr val="tx1"/>
                </a:solidFill>
              </a:rPr>
              <a:t>Discuss the categories of programming languages and the roles of the compiler and the integrated development environment (IDE) in coding.</a:t>
            </a:r>
          </a:p>
          <a:p>
            <a:pPr marL="171450" indent="-171450">
              <a:lnSpc>
                <a:spcPct val="100000"/>
              </a:lnSpc>
              <a:spcBef>
                <a:spcPts val="0"/>
              </a:spcBef>
              <a:spcAft>
                <a:spcPts val="1200"/>
              </a:spcAft>
              <a:buFont typeface="Arial" panose="020B0604020202020204" pitchFamily="34" charset="0"/>
              <a:buChar char="•"/>
            </a:pPr>
            <a:r>
              <a:rPr lang="en-US" sz="1200" dirty="0" smtClean="0">
                <a:solidFill>
                  <a:schemeClr val="tx1"/>
                </a:solidFill>
              </a:rPr>
              <a:t>Identify the role of debugging in program development.</a:t>
            </a:r>
          </a:p>
          <a:p>
            <a:pPr marL="171450" indent="-171450">
              <a:lnSpc>
                <a:spcPct val="100000"/>
              </a:lnSpc>
              <a:spcBef>
                <a:spcPts val="0"/>
              </a:spcBef>
              <a:spcAft>
                <a:spcPts val="1200"/>
              </a:spcAft>
              <a:buFont typeface="Arial" panose="020B0604020202020204" pitchFamily="34" charset="0"/>
              <a:buChar char="•"/>
            </a:pPr>
            <a:r>
              <a:rPr lang="en-US" sz="1200" dirty="0" smtClean="0">
                <a:solidFill>
                  <a:schemeClr val="tx1"/>
                </a:solidFill>
              </a:rPr>
              <a:t>Explain the importance of testing and documentation in program development.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6</a:t>
            </a:fld>
            <a:endParaRPr lang="en-US" dirty="0"/>
          </a:p>
        </p:txBody>
      </p:sp>
    </p:spTree>
    <p:extLst>
      <p:ext uri="{BB962C8B-B14F-4D97-AF65-F5344CB8AC3E}">
        <p14:creationId xmlns:p14="http://schemas.microsoft.com/office/powerpoint/2010/main" val="319838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82CD42F-29D6-4672-AB7C-40C35851A953}" type="slidenum">
              <a:rPr lang="en-US" smtClean="0">
                <a:latin typeface="Arial" charset="0"/>
                <a:cs typeface="Arial" charset="0"/>
              </a:rPr>
              <a:pPr/>
              <a:t>7</a:t>
            </a:fld>
            <a:endParaRPr lang="en-US" dirty="0" smtClean="0">
              <a:latin typeface="Arial" charset="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Arial" pitchFamily="34" charset="0"/>
                <a:ea typeface="+mn-ea"/>
                <a:cs typeface="+mn-cs"/>
              </a:rPr>
              <a:t>Every day we face a wide array of tasks. Some tasks are complex.</a:t>
            </a:r>
            <a:r>
              <a:rPr lang="en-US" sz="1200" b="0" i="0" u="none" strike="noStrike" kern="1200" dirty="0" smtClean="0">
                <a:solidFill>
                  <a:schemeClr val="tx1"/>
                </a:solidFill>
                <a:latin typeface="Arial" pitchFamily="34" charset="0"/>
                <a:ea typeface="+mn-ea"/>
                <a:cs typeface="+mn-cs"/>
              </a:rPr>
              <a:t> These tasks require</a:t>
            </a:r>
            <a:r>
              <a:rPr lang="en-US" sz="1200" b="0" i="0" u="none" strike="noStrike" kern="1200" baseline="0" dirty="0" smtClean="0">
                <a:solidFill>
                  <a:schemeClr val="tx1"/>
                </a:solidFill>
                <a:latin typeface="Arial" pitchFamily="34" charset="0"/>
                <a:ea typeface="+mn-ea"/>
                <a:cs typeface="+mn-cs"/>
              </a:rPr>
              <a:t>:</a:t>
            </a:r>
          </a:p>
          <a:p>
            <a:pPr marL="628650" lvl="1" indent="-171450">
              <a:buFont typeface="Arial" panose="020B0604020202020204" pitchFamily="34" charset="0"/>
              <a:buChar char="•"/>
            </a:pPr>
            <a:r>
              <a:rPr lang="en-US" dirty="0" smtClean="0"/>
              <a:t>C</a:t>
            </a:r>
            <a:r>
              <a:rPr lang="en-US" b="0" i="0" u="none" strike="noStrike" kern="1200" baseline="0" dirty="0" smtClean="0">
                <a:solidFill>
                  <a:schemeClr val="tx1"/>
                </a:solidFill>
                <a:latin typeface="Arial" pitchFamily="34" charset="0"/>
                <a:ea typeface="+mn-ea"/>
                <a:cs typeface="+mn-cs"/>
              </a:rPr>
              <a:t>reative thought</a:t>
            </a:r>
          </a:p>
          <a:p>
            <a:pPr marL="628650" lvl="1" indent="-171450">
              <a:buFont typeface="Arial" panose="020B0604020202020204" pitchFamily="34" charset="0"/>
              <a:buChar char="•"/>
            </a:pPr>
            <a:r>
              <a:rPr lang="en-US" b="0" i="0" u="none" strike="noStrike" kern="1200" baseline="0" dirty="0" smtClean="0">
                <a:solidFill>
                  <a:schemeClr val="tx1"/>
                </a:solidFill>
                <a:latin typeface="Arial" pitchFamily="34" charset="0"/>
                <a:ea typeface="+mn-ea"/>
                <a:cs typeface="+mn-cs"/>
              </a:rPr>
              <a:t>Human touch</a:t>
            </a:r>
          </a:p>
          <a:p>
            <a:pPr marL="171450" indent="-171450">
              <a:buFont typeface="Arial" panose="020B0604020202020204" pitchFamily="34" charset="0"/>
              <a:buChar char="•"/>
            </a:pPr>
            <a:r>
              <a:rPr lang="en-US" dirty="0"/>
              <a:t>But some tasks are candidates for automation with computers—automation achieved through </a:t>
            </a:r>
            <a:r>
              <a:rPr lang="en-US" dirty="0" smtClean="0"/>
              <a:t>programming:</a:t>
            </a:r>
          </a:p>
          <a:p>
            <a:pPr marL="628650" lvl="1" indent="-171450">
              <a:buFont typeface="Arial" panose="020B0604020202020204" pitchFamily="34" charset="0"/>
              <a:buChar char="•"/>
            </a:pPr>
            <a:r>
              <a:rPr lang="en-US" dirty="0" smtClean="0"/>
              <a:t>Tasks that </a:t>
            </a:r>
            <a:r>
              <a:rPr lang="en-US" b="0" i="0" u="none" strike="noStrike" kern="1200" baseline="0" dirty="0" smtClean="0">
                <a:solidFill>
                  <a:schemeClr val="tx1"/>
                </a:solidFill>
                <a:latin typeface="Arial" pitchFamily="34" charset="0"/>
                <a:ea typeface="+mn-ea"/>
                <a:cs typeface="+mn-cs"/>
              </a:rPr>
              <a:t>are repetitive</a:t>
            </a:r>
          </a:p>
          <a:p>
            <a:pPr marL="628650" lvl="1" indent="-171450">
              <a:buFont typeface="Arial" panose="020B0604020202020204" pitchFamily="34" charset="0"/>
              <a:buChar char="•"/>
            </a:pPr>
            <a:r>
              <a:rPr lang="en-US" dirty="0" smtClean="0"/>
              <a:t>Those that </a:t>
            </a:r>
            <a:r>
              <a:rPr lang="en-US" b="0" i="0" u="none" strike="noStrike" kern="1200" baseline="0" dirty="0" smtClean="0">
                <a:solidFill>
                  <a:schemeClr val="tx1"/>
                </a:solidFill>
                <a:latin typeface="Arial" pitchFamily="34" charset="0"/>
                <a:ea typeface="+mn-ea"/>
                <a:cs typeface="+mn-cs"/>
              </a:rPr>
              <a:t>work with electronic information</a:t>
            </a:r>
          </a:p>
          <a:p>
            <a:pPr marL="628650" lvl="1" indent="-171450">
              <a:buFont typeface="Arial" panose="020B0604020202020204" pitchFamily="34" charset="0"/>
              <a:buChar char="•"/>
            </a:pPr>
            <a:r>
              <a:rPr lang="en-US" dirty="0" smtClean="0"/>
              <a:t>Those that </a:t>
            </a:r>
            <a:r>
              <a:rPr lang="en-US" b="0" i="0" u="none" strike="noStrike" kern="1200" baseline="0" dirty="0" smtClean="0">
                <a:solidFill>
                  <a:schemeClr val="tx1"/>
                </a:solidFill>
                <a:latin typeface="Arial" pitchFamily="34" charset="0"/>
                <a:ea typeface="+mn-ea"/>
                <a:cs typeface="+mn-cs"/>
              </a:rPr>
              <a:t>follow a series of clear steps</a:t>
            </a:r>
            <a:endParaRPr lang="en-US" dirty="0" smtClean="0">
              <a:latin typeface="Arial" charset="0"/>
            </a:endParaRPr>
          </a:p>
        </p:txBody>
      </p:sp>
    </p:spTree>
    <p:extLst>
      <p:ext uri="{BB962C8B-B14F-4D97-AF65-F5344CB8AC3E}">
        <p14:creationId xmlns:p14="http://schemas.microsoft.com/office/powerpoint/2010/main" val="327579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39D564D-7786-4798-8741-0D6EB6F70770}" type="slidenum">
              <a:rPr lang="en-US" smtClean="0">
                <a:latin typeface="Arial" charset="0"/>
                <a:cs typeface="Arial" charset="0"/>
              </a:rPr>
              <a:pPr/>
              <a:t>8</a:t>
            </a:fld>
            <a:endParaRPr lang="en-US" dirty="0" smtClean="0">
              <a:latin typeface="Arial" charset="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 career in programming offers many advantages:</a:t>
            </a:r>
          </a:p>
          <a:p>
            <a:pPr marL="342900" lvl="1" indent="-171450">
              <a:buFont typeface="Arial" panose="020B0604020202020204" pitchFamily="34" charset="0"/>
              <a:buChar char="•"/>
              <a:tabLst>
                <a:tab pos="285750" algn="l"/>
              </a:tabLst>
            </a:pPr>
            <a:r>
              <a:rPr lang="en-US" sz="1200" kern="1200" dirty="0" smtClean="0">
                <a:solidFill>
                  <a:schemeClr val="tx1"/>
                </a:solidFill>
                <a:effectLst/>
                <a:latin typeface="Arial" pitchFamily="34" charset="0"/>
                <a:ea typeface="+mn-ea"/>
                <a:cs typeface="+mn-cs"/>
              </a:rPr>
              <a:t>Jobs are plentiful.</a:t>
            </a:r>
          </a:p>
          <a:p>
            <a:pPr marL="342900" lvl="1" indent="-171450">
              <a:buFont typeface="Arial" panose="020B0604020202020204" pitchFamily="34" charset="0"/>
              <a:buChar char="•"/>
              <a:tabLst>
                <a:tab pos="285750" algn="l"/>
              </a:tabLst>
            </a:pPr>
            <a:r>
              <a:rPr lang="en-US" sz="1200" kern="1200" dirty="0" smtClean="0">
                <a:solidFill>
                  <a:schemeClr val="tx1"/>
                </a:solidFill>
                <a:effectLst/>
                <a:latin typeface="Arial" pitchFamily="34" charset="0"/>
                <a:ea typeface="+mn-ea"/>
                <a:cs typeface="+mn-cs"/>
              </a:rPr>
              <a:t>Salaries are strong.</a:t>
            </a:r>
          </a:p>
          <a:p>
            <a:pPr marL="342900" lvl="1" indent="-171450">
              <a:buFont typeface="Arial" panose="020B0604020202020204" pitchFamily="34" charset="0"/>
              <a:buChar char="•"/>
              <a:tabLst>
                <a:tab pos="285750" algn="l"/>
              </a:tabLst>
            </a:pPr>
            <a:r>
              <a:rPr lang="en-US" sz="1200" kern="1200" dirty="0" smtClean="0">
                <a:solidFill>
                  <a:schemeClr val="tx1"/>
                </a:solidFill>
                <a:effectLst/>
                <a:latin typeface="Arial" pitchFamily="34" charset="0"/>
                <a:ea typeface="+mn-ea"/>
                <a:cs typeface="+mn-cs"/>
              </a:rPr>
              <a:t>Telecommuting is often easy to arrange.</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If you can’t find an existing software product to accomplish a task, programming is mandatory.</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Having a basic knowledge of programming enables you to add features that support your personal needs. If you plan to create custom applications from scratch, having a detailed knowledge of programming will be critical to the successful completion of your projects.</a:t>
            </a:r>
          </a:p>
        </p:txBody>
      </p:sp>
    </p:spTree>
    <p:extLst>
      <p:ext uri="{BB962C8B-B14F-4D97-AF65-F5344CB8AC3E}">
        <p14:creationId xmlns:p14="http://schemas.microsoft.com/office/powerpoint/2010/main" val="420249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39D564D-7786-4798-8741-0D6EB6F70770}" type="slidenum">
              <a:rPr lang="en-US" smtClean="0">
                <a:latin typeface="Arial" charset="0"/>
                <a:cs typeface="Arial" charset="0"/>
              </a:rPr>
              <a:pPr/>
              <a:t>9</a:t>
            </a:fld>
            <a:endParaRPr lang="en-US" dirty="0" smtClean="0">
              <a:latin typeface="Arial" charset="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Arial" pitchFamily="34" charset="0"/>
                <a:ea typeface="+mn-ea"/>
                <a:cs typeface="+mn-cs"/>
              </a:rPr>
              <a:t>Generally speaking, a </a:t>
            </a:r>
            <a:r>
              <a:rPr lang="en-US" sz="1200" b="0" i="1" u="none" strike="noStrike" kern="1200" baseline="0" dirty="0" smtClean="0">
                <a:solidFill>
                  <a:schemeClr val="tx1"/>
                </a:solidFill>
                <a:latin typeface="Arial" pitchFamily="34" charset="0"/>
                <a:ea typeface="+mn-ea"/>
                <a:cs typeface="+mn-cs"/>
              </a:rPr>
              <a:t>system </a:t>
            </a:r>
            <a:r>
              <a:rPr lang="en-US" sz="1200" b="0" i="0" u="none" strike="noStrike" kern="1200" baseline="0" dirty="0" smtClean="0">
                <a:solidFill>
                  <a:schemeClr val="tx1"/>
                </a:solidFill>
                <a:latin typeface="Arial" pitchFamily="34" charset="0"/>
                <a:ea typeface="+mn-ea"/>
                <a:cs typeface="+mn-cs"/>
              </a:rPr>
              <a:t>is a collection of pieces working together to achieve a common goal. Your body, for example, is a system of muscles, organs, and other groups of cells working together.</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itchFamily="34" charset="0"/>
                <a:ea typeface="+mn-ea"/>
                <a:cs typeface="+mn-cs"/>
              </a:rPr>
              <a:t>An information system includes data, people, procedures, hardware, and software that help in planning and decision making. Information systems help run an office and coordinate online-purchasing systems and are behind database-driven applications used by Amazon and Netflix.</a:t>
            </a:r>
            <a:endParaRPr lang="en-US" dirty="0" smtClean="0">
              <a:latin typeface="Helvetica" pitchFamily="34" charset="0"/>
            </a:endParaRPr>
          </a:p>
        </p:txBody>
      </p:sp>
    </p:spTree>
    <p:extLst>
      <p:ext uri="{BB962C8B-B14F-4D97-AF65-F5344CB8AC3E}">
        <p14:creationId xmlns:p14="http://schemas.microsoft.com/office/powerpoint/2010/main" val="194146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21344" y="3369135"/>
            <a:ext cx="8967480" cy="7652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90624-BA46-45E4-BCA2-F24A337D9F6F}" type="slidenum">
              <a:rPr lang="en-US" smtClean="0"/>
              <a:t>‹#›</a:t>
            </a:fld>
            <a:endParaRPr lang="en-US"/>
          </a:p>
        </p:txBody>
      </p:sp>
      <p:sp>
        <p:nvSpPr>
          <p:cNvPr id="7" name="Rectangle 6"/>
          <p:cNvSpPr/>
          <p:nvPr userDrawn="1"/>
        </p:nvSpPr>
        <p:spPr>
          <a:xfrm>
            <a:off x="1" y="2292089"/>
            <a:ext cx="12192000" cy="1052211"/>
          </a:xfrm>
          <a:prstGeom prst="rect">
            <a:avLst/>
          </a:prstGeom>
          <a:gradFill flip="none" rotWithShape="1">
            <a:gsLst>
              <a:gs pos="8000">
                <a:srgbClr val="303030"/>
              </a:gs>
              <a:gs pos="0">
                <a:schemeClr val="tx1"/>
              </a:gs>
              <a:gs pos="100000">
                <a:schemeClr val="tx1"/>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8" name="Rectangle 12"/>
          <p:cNvSpPr/>
          <p:nvPr userDrawn="1"/>
        </p:nvSpPr>
        <p:spPr>
          <a:xfrm flipH="1" flipV="1">
            <a:off x="0" y="4779313"/>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rgbClr val="FA6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16"/>
          <p:cNvSpPr/>
          <p:nvPr userDrawn="1"/>
        </p:nvSpPr>
        <p:spPr>
          <a:xfrm flipH="1" flipV="1">
            <a:off x="-1" y="4961937"/>
            <a:ext cx="12188825" cy="1896063"/>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044824" y="2297031"/>
            <a:ext cx="9144000" cy="1047270"/>
          </a:xfrm>
        </p:spPr>
        <p:txBody>
          <a:bodyPr anchor="b"/>
          <a:lstStyle>
            <a:lvl1pPr algn="ctr">
              <a:defRPr sz="6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2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710" y="1"/>
            <a:ext cx="10680289" cy="1461652"/>
          </a:xfrm>
          <a:solidFill>
            <a:schemeClr val="tx1"/>
          </a:solidFill>
        </p:spPr>
        <p:txBody>
          <a:bodyPr>
            <a:normAutofit/>
          </a:bodyPr>
          <a:lstStyle>
            <a:lvl1pPr>
              <a:defRPr sz="4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10435" y="1682997"/>
            <a:ext cx="10144030" cy="4565887"/>
          </a:xfrm>
        </p:spPr>
        <p:txBody>
          <a:bodyPr/>
          <a:lstStyle>
            <a:lvl1pPr>
              <a:lnSpc>
                <a:spcPct val="100000"/>
              </a:lnSpc>
              <a:defRPr>
                <a:solidFill>
                  <a:srgbClr val="0070C0"/>
                </a:solidFill>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stStyle>
          <a:p>
            <a:pPr lvl="0"/>
            <a:r>
              <a:rPr lang="en-US" dirty="0" smtClean="0"/>
              <a:t>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610435" y="6492875"/>
            <a:ext cx="9443481" cy="365125"/>
          </a:xfrm>
        </p:spPr>
        <p:txBody>
          <a:bodyPr/>
          <a:lstStyle/>
          <a:p>
            <a:endParaRPr lang="en-US" dirty="0"/>
          </a:p>
        </p:txBody>
      </p:sp>
      <p:sp>
        <p:nvSpPr>
          <p:cNvPr id="6" name="Slide Number Placeholder 5"/>
          <p:cNvSpPr>
            <a:spLocks noGrp="1"/>
          </p:cNvSpPr>
          <p:nvPr>
            <p:ph type="sldNum" sz="quarter" idx="12"/>
          </p:nvPr>
        </p:nvSpPr>
        <p:spPr>
          <a:xfrm>
            <a:off x="11202868" y="6492874"/>
            <a:ext cx="551597" cy="365125"/>
          </a:xfrm>
        </p:spPr>
        <p:txBody>
          <a:bodyPr/>
          <a:lstStyle/>
          <a:p>
            <a:fld id="{60290624-BA46-45E4-BCA2-F24A337D9F6F}" type="slidenum">
              <a:rPr lang="en-US" smtClean="0"/>
              <a:t>‹#›</a:t>
            </a:fld>
            <a:endParaRPr lang="en-US"/>
          </a:p>
        </p:txBody>
      </p:sp>
      <p:pic>
        <p:nvPicPr>
          <p:cNvPr id="7" name="Picture 6"/>
          <p:cNvPicPr>
            <a:picLocks noChangeAspect="1"/>
          </p:cNvPicPr>
          <p:nvPr userDrawn="1"/>
        </p:nvPicPr>
        <p:blipFill>
          <a:blip r:embed="rId2"/>
          <a:stretch>
            <a:fillRect/>
          </a:stretch>
        </p:blipFill>
        <p:spPr>
          <a:xfrm>
            <a:off x="-3130" y="1569120"/>
            <a:ext cx="1514840" cy="3990109"/>
          </a:xfrm>
          <a:prstGeom prst="rect">
            <a:avLst/>
          </a:prstGeom>
        </p:spPr>
      </p:pic>
      <p:sp>
        <p:nvSpPr>
          <p:cNvPr id="8" name="Rectangle 7"/>
          <p:cNvSpPr/>
          <p:nvPr userDrawn="1"/>
        </p:nvSpPr>
        <p:spPr>
          <a:xfrm>
            <a:off x="0" y="1"/>
            <a:ext cx="1511710" cy="1569120"/>
          </a:xfrm>
          <a:prstGeom prst="rect">
            <a:avLst/>
          </a:pr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559229"/>
            <a:ext cx="1511710" cy="1298771"/>
          </a:xfrm>
          <a:prstGeom prst="rect">
            <a:avLst/>
          </a:pr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493160" y="0"/>
            <a:ext cx="457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userDrawn="1"/>
        </p:nvSpPr>
        <p:spPr>
          <a:xfrm>
            <a:off x="-1" y="1461655"/>
            <a:ext cx="12192001" cy="107464"/>
          </a:xfrm>
          <a:prstGeom prst="rect">
            <a:avLst/>
          </a:prstGeom>
          <a:solidFill>
            <a:srgbClr val="FF6F36"/>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49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12"/>
          <p:cNvSpPr/>
          <p:nvPr userDrawn="1"/>
        </p:nvSpPr>
        <p:spPr>
          <a:xfrm flipH="1" flipV="1">
            <a:off x="3176" y="2870085"/>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12"/>
          <p:cNvSpPr/>
          <p:nvPr userDrawn="1"/>
        </p:nvSpPr>
        <p:spPr>
          <a:xfrm flipH="1" flipV="1">
            <a:off x="0" y="295634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6"/>
          <p:cNvSpPr/>
          <p:nvPr userDrawn="1"/>
        </p:nvSpPr>
        <p:spPr>
          <a:xfrm flipH="1" flipV="1">
            <a:off x="-3" y="3466760"/>
            <a:ext cx="12220577" cy="3391240"/>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hasCustomPrompt="1"/>
          </p:nvPr>
        </p:nvSpPr>
        <p:spPr>
          <a:xfrm>
            <a:off x="286602" y="1156089"/>
            <a:ext cx="10515600" cy="944752"/>
          </a:xfrm>
        </p:spPr>
        <p:txBody>
          <a:bodyPr anchor="b"/>
          <a:lstStyle>
            <a:lvl1pPr>
              <a:defRPr sz="6000" b="1" baseline="0"/>
            </a:lvl1pPr>
          </a:lstStyle>
          <a:p>
            <a:r>
              <a:rPr lang="en-US" dirty="0" smtClean="0"/>
              <a:t>Click to add chapter name</a:t>
            </a:r>
            <a:endParaRPr lang="en-US" dirty="0"/>
          </a:p>
        </p:txBody>
      </p:sp>
      <p:sp>
        <p:nvSpPr>
          <p:cNvPr id="3" name="Text Placeholder 2"/>
          <p:cNvSpPr>
            <a:spLocks noGrp="1"/>
          </p:cNvSpPr>
          <p:nvPr>
            <p:ph type="body" idx="1" hasCustomPrompt="1"/>
          </p:nvPr>
        </p:nvSpPr>
        <p:spPr>
          <a:xfrm>
            <a:off x="286602" y="2128134"/>
            <a:ext cx="10515600" cy="576213"/>
          </a:xfrm>
        </p:spPr>
        <p:txBody>
          <a:bodyPr>
            <a:normAutofit/>
          </a:bodyPr>
          <a:lstStyle>
            <a:lvl1pPr marL="0" indent="0">
              <a:buNone/>
              <a:defRPr sz="32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subtitle</a:t>
            </a:r>
          </a:p>
        </p:txBody>
      </p:sp>
    </p:spTree>
    <p:extLst>
      <p:ext uri="{BB962C8B-B14F-4D97-AF65-F5344CB8AC3E}">
        <p14:creationId xmlns:p14="http://schemas.microsoft.com/office/powerpoint/2010/main" val="381063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59" y="1"/>
            <a:ext cx="10680192" cy="1461652"/>
          </a:xfrm>
          <a:solidFill>
            <a:schemeClr val="tx1"/>
          </a:solidFill>
        </p:spPr>
        <p:txBody>
          <a:bodyPr>
            <a:normAutofit/>
          </a:bodyPr>
          <a:lstStyle>
            <a:lvl1pPr>
              <a:defRPr sz="4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86110" y="1825625"/>
            <a:ext cx="4846320" cy="4297680"/>
          </a:xfrm>
        </p:spPr>
        <p:txBody>
          <a:bodyPr/>
          <a:lstStyle>
            <a:lvl1pPr>
              <a:defRPr>
                <a:solidFill>
                  <a:srgbClr val="0070C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smtClean="0"/>
              <a:t>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793173" y="1825625"/>
            <a:ext cx="4846320" cy="4297680"/>
          </a:xfrm>
        </p:spPr>
        <p:txBody>
          <a:bodyPr/>
          <a:lstStyle>
            <a:lvl1pPr>
              <a:defRPr>
                <a:solidFill>
                  <a:srgbClr val="0070C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smtClean="0"/>
              <a:t>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11"/>
          </p:nvPr>
        </p:nvSpPr>
        <p:spPr>
          <a:xfrm>
            <a:off x="1609344" y="6492875"/>
            <a:ext cx="9445752" cy="365125"/>
          </a:xfrm>
        </p:spPr>
        <p:txBody>
          <a:bodyPr/>
          <a:lstStyle/>
          <a:p>
            <a:endParaRPr lang="en-US" dirty="0"/>
          </a:p>
        </p:txBody>
      </p:sp>
      <p:sp>
        <p:nvSpPr>
          <p:cNvPr id="7" name="Slide Number Placeholder 6"/>
          <p:cNvSpPr>
            <a:spLocks noGrp="1"/>
          </p:cNvSpPr>
          <p:nvPr>
            <p:ph type="sldNum" sz="quarter" idx="12"/>
          </p:nvPr>
        </p:nvSpPr>
        <p:spPr>
          <a:xfrm>
            <a:off x="11201400" y="6492875"/>
            <a:ext cx="551597" cy="365125"/>
          </a:xfrm>
        </p:spPr>
        <p:txBody>
          <a:bodyPr/>
          <a:lstStyle/>
          <a:p>
            <a:fld id="{60290624-BA46-45E4-BCA2-F24A337D9F6F}" type="slidenum">
              <a:rPr lang="en-US" smtClean="0"/>
              <a:t>‹#›</a:t>
            </a:fld>
            <a:endParaRPr lang="en-US"/>
          </a:p>
        </p:txBody>
      </p:sp>
      <p:pic>
        <p:nvPicPr>
          <p:cNvPr id="8" name="Picture 7"/>
          <p:cNvPicPr>
            <a:picLocks noChangeAspect="1"/>
          </p:cNvPicPr>
          <p:nvPr userDrawn="1"/>
        </p:nvPicPr>
        <p:blipFill>
          <a:blip r:embed="rId2"/>
          <a:stretch>
            <a:fillRect/>
          </a:stretch>
        </p:blipFill>
        <p:spPr>
          <a:xfrm>
            <a:off x="-3130" y="1569120"/>
            <a:ext cx="1514840" cy="3990109"/>
          </a:xfrm>
          <a:prstGeom prst="rect">
            <a:avLst/>
          </a:prstGeom>
        </p:spPr>
      </p:pic>
      <p:sp>
        <p:nvSpPr>
          <p:cNvPr id="9" name="Rectangle 8"/>
          <p:cNvSpPr/>
          <p:nvPr userDrawn="1"/>
        </p:nvSpPr>
        <p:spPr>
          <a:xfrm>
            <a:off x="0" y="1"/>
            <a:ext cx="1511710" cy="1569120"/>
          </a:xfrm>
          <a:prstGeom prst="rect">
            <a:avLst/>
          </a:pr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559229"/>
            <a:ext cx="1511710" cy="1298771"/>
          </a:xfrm>
          <a:prstGeom prst="rect">
            <a:avLst/>
          </a:pr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493160" y="0"/>
            <a:ext cx="457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userDrawn="1"/>
        </p:nvSpPr>
        <p:spPr>
          <a:xfrm>
            <a:off x="-1" y="1461655"/>
            <a:ext cx="12192001" cy="107464"/>
          </a:xfrm>
          <a:prstGeom prst="rect">
            <a:avLst/>
          </a:prstGeom>
          <a:solidFill>
            <a:srgbClr val="FF6F36"/>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52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759" y="0"/>
            <a:ext cx="10680192" cy="1461653"/>
          </a:xfrm>
          <a:solidFill>
            <a:schemeClr val="tx1"/>
          </a:solidFill>
        </p:spPr>
        <p:txBody>
          <a:bodyPr>
            <a:normAutofit/>
          </a:bodyPr>
          <a:lstStyle>
            <a:lvl1pPr>
              <a:defRPr sz="4400">
                <a:solidFill>
                  <a:schemeClr val="bg1"/>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609344" y="6492873"/>
            <a:ext cx="9445752" cy="365125"/>
          </a:xfrm>
        </p:spPr>
        <p:txBody>
          <a:bodyPr/>
          <a:lstStyle/>
          <a:p>
            <a:endParaRPr lang="en-US"/>
          </a:p>
        </p:txBody>
      </p:sp>
      <p:sp>
        <p:nvSpPr>
          <p:cNvPr id="5" name="Slide Number Placeholder 4"/>
          <p:cNvSpPr>
            <a:spLocks noGrp="1"/>
          </p:cNvSpPr>
          <p:nvPr>
            <p:ph type="sldNum" sz="quarter" idx="12"/>
          </p:nvPr>
        </p:nvSpPr>
        <p:spPr/>
        <p:txBody>
          <a:bodyPr/>
          <a:lstStyle/>
          <a:p>
            <a:fld id="{60290624-BA46-45E4-BCA2-F24A337D9F6F}" type="slidenum">
              <a:rPr lang="en-US" smtClean="0"/>
              <a:t>‹#›</a:t>
            </a:fld>
            <a:endParaRPr lang="en-US"/>
          </a:p>
        </p:txBody>
      </p:sp>
      <p:pic>
        <p:nvPicPr>
          <p:cNvPr id="7" name="Picture 6"/>
          <p:cNvPicPr>
            <a:picLocks noChangeAspect="1"/>
          </p:cNvPicPr>
          <p:nvPr userDrawn="1"/>
        </p:nvPicPr>
        <p:blipFill>
          <a:blip r:embed="rId2"/>
          <a:stretch>
            <a:fillRect/>
          </a:stretch>
        </p:blipFill>
        <p:spPr>
          <a:xfrm>
            <a:off x="-3130" y="1569120"/>
            <a:ext cx="1514840" cy="3990109"/>
          </a:xfrm>
          <a:prstGeom prst="rect">
            <a:avLst/>
          </a:prstGeom>
        </p:spPr>
      </p:pic>
      <p:sp>
        <p:nvSpPr>
          <p:cNvPr id="8" name="Rectangle 7"/>
          <p:cNvSpPr/>
          <p:nvPr userDrawn="1"/>
        </p:nvSpPr>
        <p:spPr>
          <a:xfrm>
            <a:off x="0" y="1"/>
            <a:ext cx="1511710" cy="1569120"/>
          </a:xfrm>
          <a:prstGeom prst="rect">
            <a:avLst/>
          </a:pr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559229"/>
            <a:ext cx="1511710" cy="1298771"/>
          </a:xfrm>
          <a:prstGeom prst="rect">
            <a:avLst/>
          </a:prstGeom>
          <a:solidFill>
            <a:srgbClr val="00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493160" y="0"/>
            <a:ext cx="457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userDrawn="1"/>
        </p:nvSpPr>
        <p:spPr>
          <a:xfrm>
            <a:off x="-1" y="1461655"/>
            <a:ext cx="12192001" cy="107464"/>
          </a:xfrm>
          <a:prstGeom prst="rect">
            <a:avLst/>
          </a:prstGeom>
          <a:solidFill>
            <a:srgbClr val="FF6F36"/>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00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54511" y="6356350"/>
            <a:ext cx="9638510" cy="365125"/>
          </a:xfrm>
        </p:spPr>
        <p:txBody>
          <a:bodyPr/>
          <a:lstStyle/>
          <a:p>
            <a:endParaRPr lang="en-US"/>
          </a:p>
        </p:txBody>
      </p:sp>
      <p:sp>
        <p:nvSpPr>
          <p:cNvPr id="4" name="Slide Number Placeholder 3"/>
          <p:cNvSpPr>
            <a:spLocks noGrp="1"/>
          </p:cNvSpPr>
          <p:nvPr>
            <p:ph type="sldNum" sz="quarter" idx="12"/>
          </p:nvPr>
        </p:nvSpPr>
        <p:spPr/>
        <p:txBody>
          <a:bodyPr/>
          <a:lstStyle/>
          <a:p>
            <a:fld id="{60290624-BA46-45E4-BCA2-F24A337D9F6F}" type="slidenum">
              <a:rPr lang="en-US" smtClean="0"/>
              <a:t>‹#›</a:t>
            </a:fld>
            <a:endParaRPr lang="en-US"/>
          </a:p>
        </p:txBody>
      </p:sp>
    </p:spTree>
    <p:extLst>
      <p:ext uri="{BB962C8B-B14F-4D97-AF65-F5344CB8AC3E}">
        <p14:creationId xmlns:p14="http://schemas.microsoft.com/office/powerpoint/2010/main" val="173716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1">
                <a:effectLs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lvl1pPr>
              <a:defRPr>
                <a:solidFill>
                  <a:srgbClr val="0070C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a:solidFill>
                  <a:srgbClr val="0070C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solidFill>
                  <a:schemeClr val="accent1"/>
                </a:solidFill>
                <a:latin typeface="Arial" panose="020B0604020202020204" pitchFamily="34" charset="0"/>
                <a:cs typeface="Arial" panose="020B0604020202020204" pitchFamily="34" charset="0"/>
              </a:defRPr>
            </a:lvl1pPr>
          </a:lstStyle>
          <a:p>
            <a:pPr>
              <a:defRPr/>
            </a:pPr>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lvl1pPr>
              <a:defRPr sz="1200">
                <a:solidFill>
                  <a:schemeClr val="accent1"/>
                </a:solidFill>
              </a:defRPr>
            </a:lvl1pPr>
          </a:lstStyle>
          <a:p>
            <a:pPr>
              <a:defRPr/>
            </a:pPr>
            <a:r>
              <a:rPr lang="en-US" dirty="0" smtClean="0"/>
              <a:t>2-</a:t>
            </a:r>
            <a:fld id="{2E26AD14-6888-4082-8D03-7EC78B7C0D0A}" type="slidenum">
              <a:rPr lang="en-US" smtClean="0"/>
              <a:pPr>
                <a:defRPr/>
              </a:pPr>
              <a:t>‹#›</a:t>
            </a:fld>
            <a:endParaRPr lang="en-US" dirty="0"/>
          </a:p>
        </p:txBody>
      </p:sp>
    </p:spTree>
    <p:extLst>
      <p:ext uri="{BB962C8B-B14F-4D97-AF65-F5344CB8AC3E}">
        <p14:creationId xmlns:p14="http://schemas.microsoft.com/office/powerpoint/2010/main" val="42873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lvl1pPr>
              <a:defRPr sz="1200">
                <a:solidFill>
                  <a:schemeClr val="accent1"/>
                </a:solidFill>
              </a:defRPr>
            </a:lvl1pPr>
          </a:lstStyle>
          <a:p>
            <a:r>
              <a:rPr lang="en-US" dirty="0" smtClean="0"/>
              <a:t>2-</a:t>
            </a:r>
            <a:fld id="{3C5A0288-DE65-4327-81AA-3D0ED474C7D0}" type="slidenum">
              <a:rPr lang="en-US" smtClean="0"/>
              <a:pPr/>
              <a:t>‹#›</a:t>
            </a:fld>
            <a:endParaRPr lang="en-US" dirty="0"/>
          </a:p>
        </p:txBody>
      </p:sp>
    </p:spTree>
    <p:extLst>
      <p:ext uri="{BB962C8B-B14F-4D97-AF65-F5344CB8AC3E}">
        <p14:creationId xmlns:p14="http://schemas.microsoft.com/office/powerpoint/2010/main" val="51234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a:t>
            </a:r>
            <a:fld id="{3C5A0288-DE65-4327-81AA-3D0ED474C7D0}" type="slidenum">
              <a:rPr lang="en-US" smtClean="0"/>
              <a:pPr/>
              <a:t>‹#›</a:t>
            </a:fld>
            <a:endParaRPr lang="en-US" dirty="0"/>
          </a:p>
        </p:txBody>
      </p:sp>
      <p:sp>
        <p:nvSpPr>
          <p:cNvPr id="6" name="Content Placeholder 2"/>
          <p:cNvSpPr>
            <a:spLocks noGrp="1"/>
          </p:cNvSpPr>
          <p:nvPr>
            <p:ph sz="half" idx="1"/>
          </p:nvPr>
        </p:nvSpPr>
        <p:spPr>
          <a:xfrm>
            <a:off x="609600" y="4572001"/>
            <a:ext cx="5384800" cy="155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Content Placeholder 3"/>
          <p:cNvSpPr>
            <a:spLocks noGrp="1"/>
          </p:cNvSpPr>
          <p:nvPr>
            <p:ph sz="half" idx="2"/>
          </p:nvPr>
        </p:nvSpPr>
        <p:spPr>
          <a:xfrm>
            <a:off x="6197600" y="4572001"/>
            <a:ext cx="5384800" cy="155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8" name="Content Placeholder 2"/>
          <p:cNvSpPr>
            <a:spLocks noGrp="1"/>
          </p:cNvSpPr>
          <p:nvPr>
            <p:ph idx="13"/>
          </p:nvPr>
        </p:nvSpPr>
        <p:spPr>
          <a:xfrm>
            <a:off x="609600" y="1600201"/>
            <a:ext cx="10972800" cy="2819400"/>
          </a:xfrm>
        </p:spPr>
        <p:txBody>
          <a:bodyPr/>
          <a:lstStyle>
            <a:lvl3pPr>
              <a:defRPr sz="2600"/>
            </a:lvl3pPr>
            <a:lvl4pPr>
              <a:defRPr sz="2400"/>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374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365125"/>
            <a:ext cx="9818428"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35372" y="1825625"/>
            <a:ext cx="9818427"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1609344" y="6492875"/>
            <a:ext cx="94457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01400" y="6492874"/>
            <a:ext cx="5515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90624-BA46-45E4-BCA2-F24A337D9F6F}" type="slidenum">
              <a:rPr lang="en-US" smtClean="0"/>
              <a:t>‹#›</a:t>
            </a:fld>
            <a:endParaRPr lang="en-US"/>
          </a:p>
        </p:txBody>
      </p:sp>
    </p:spTree>
    <p:extLst>
      <p:ext uri="{BB962C8B-B14F-4D97-AF65-F5344CB8AC3E}">
        <p14:creationId xmlns:p14="http://schemas.microsoft.com/office/powerpoint/2010/main" val="374966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4976068" y="2330244"/>
            <a:ext cx="7212755" cy="953269"/>
          </a:xfrm>
        </p:spPr>
        <p:txBody>
          <a:bodyPr>
            <a:normAutofit fontScale="90000"/>
          </a:bodyPr>
          <a:lstStyle/>
          <a:p>
            <a:pPr algn="r"/>
            <a:r>
              <a:rPr lang="en-US" sz="5300" b="1" spc="170" dirty="0" smtClean="0">
                <a:solidFill>
                  <a:srgbClr val="FF6F36"/>
                </a:solidFill>
                <a:latin typeface="Arial Narrow" panose="020B0606020202030204" pitchFamily="34" charset="0"/>
              </a:rPr>
              <a:t>TECHNOLOGY </a:t>
            </a:r>
            <a:r>
              <a:rPr lang="en-US" sz="5300" b="1" spc="170" dirty="0" smtClean="0">
                <a:solidFill>
                  <a:srgbClr val="44C8F4"/>
                </a:solidFill>
                <a:latin typeface="Arial Narrow" panose="020B0606020202030204" pitchFamily="34" charset="0"/>
              </a:rPr>
              <a:t>IN ACTION</a:t>
            </a:r>
            <a:endParaRPr lang="en-US" sz="5300" b="1" spc="170" dirty="0">
              <a:solidFill>
                <a:srgbClr val="D8B648"/>
              </a:solidFill>
              <a:latin typeface="Arial Narrow" panose="020B0606020202030204" pitchFamily="34" charset="0"/>
            </a:endParaRPr>
          </a:p>
        </p:txBody>
      </p:sp>
      <p:pic>
        <p:nvPicPr>
          <p:cNvPr id="7" name="Picture 6"/>
          <p:cNvPicPr>
            <a:picLocks noChangeAspect="1"/>
          </p:cNvPicPr>
          <p:nvPr/>
        </p:nvPicPr>
        <p:blipFill>
          <a:blip r:embed="rId3"/>
          <a:stretch>
            <a:fillRect/>
          </a:stretch>
        </p:blipFill>
        <p:spPr>
          <a:xfrm>
            <a:off x="4976069" y="3283514"/>
            <a:ext cx="7212755" cy="59447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145" y="734435"/>
            <a:ext cx="4227924" cy="55631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68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054" y="1668253"/>
            <a:ext cx="5006038" cy="5013909"/>
          </a:xfrm>
          <a:prstGeom prst="rect">
            <a:avLst/>
          </a:prstGeom>
        </p:spPr>
      </p:pic>
      <p:sp>
        <p:nvSpPr>
          <p:cNvPr id="109570" name="Rectangle 2"/>
          <p:cNvSpPr>
            <a:spLocks noGrp="1" noChangeArrowheads="1"/>
          </p:cNvSpPr>
          <p:nvPr>
            <p:ph type="title"/>
          </p:nvPr>
        </p:nvSpPr>
        <p:spPr/>
        <p:txBody>
          <a:bodyPr/>
          <a:lstStyle/>
          <a:p>
            <a:pPr eaLnBrk="1" hangingPunct="1">
              <a:defRPr/>
            </a:pPr>
            <a:r>
              <a:rPr lang="en-US" dirty="0"/>
              <a:t>Life Cycle of an Information System</a:t>
            </a:r>
            <a:r>
              <a:rPr lang="en-US" sz="4000" dirty="0"/>
              <a:t/>
            </a:r>
            <a:br>
              <a:rPr lang="en-US" sz="4000" dirty="0"/>
            </a:br>
            <a:r>
              <a:rPr lang="en-US" sz="3600" dirty="0"/>
              <a:t>System Development Life Cycle</a:t>
            </a:r>
            <a:endParaRPr lang="en-US" sz="4000" dirty="0"/>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3" name="Slide Number Placeholder 2"/>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10</a:t>
            </a:fld>
            <a:endParaRPr lang="en-US" b="1" dirty="0"/>
          </a:p>
        </p:txBody>
      </p:sp>
    </p:spTree>
    <p:extLst>
      <p:ext uri="{BB962C8B-B14F-4D97-AF65-F5344CB8AC3E}">
        <p14:creationId xmlns:p14="http://schemas.microsoft.com/office/powerpoint/2010/main" val="33918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933" y="1608100"/>
            <a:ext cx="1850483" cy="4828500"/>
          </a:xfrm>
          <a:prstGeom prst="rect">
            <a:avLst/>
          </a:prstGeom>
        </p:spPr>
      </p:pic>
      <p:sp>
        <p:nvSpPr>
          <p:cNvPr id="117762" name="Rectangle 2"/>
          <p:cNvSpPr>
            <a:spLocks noGrp="1" noChangeArrowheads="1"/>
          </p:cNvSpPr>
          <p:nvPr>
            <p:ph type="title"/>
          </p:nvPr>
        </p:nvSpPr>
        <p:spPr/>
        <p:txBody>
          <a:bodyPr>
            <a:normAutofit/>
          </a:bodyPr>
          <a:lstStyle/>
          <a:p>
            <a:pPr eaLnBrk="1" hangingPunct="1">
              <a:defRPr/>
            </a:pPr>
            <a:r>
              <a:rPr lang="en-US" dirty="0"/>
              <a:t>Life Cycle of a Program</a:t>
            </a:r>
            <a:r>
              <a:rPr lang="en-US" sz="4000" dirty="0"/>
              <a:t/>
            </a:r>
            <a:br>
              <a:rPr lang="en-US" sz="4000" dirty="0"/>
            </a:br>
            <a:r>
              <a:rPr lang="en-US" sz="3600" dirty="0"/>
              <a:t>The Program Development Life Cycle</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6" name="Slide Number Placeholder 5"/>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11</a:t>
            </a:fld>
            <a:endParaRPr lang="en-US" b="1" dirty="0"/>
          </a:p>
        </p:txBody>
      </p:sp>
    </p:spTree>
    <p:extLst>
      <p:ext uri="{BB962C8B-B14F-4D97-AF65-F5344CB8AC3E}">
        <p14:creationId xmlns:p14="http://schemas.microsoft.com/office/powerpoint/2010/main" val="219820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of a Program</a:t>
            </a:r>
            <a:r>
              <a:rPr lang="en-US" sz="4000" dirty="0"/>
              <a:t/>
            </a:r>
            <a:br>
              <a:rPr lang="en-US" sz="4000" dirty="0"/>
            </a:br>
            <a:r>
              <a:rPr lang="en-US" sz="3600" dirty="0"/>
              <a:t>The Problem Statement</a:t>
            </a:r>
          </a:p>
        </p:txBody>
      </p:sp>
      <p:sp>
        <p:nvSpPr>
          <p:cNvPr id="3" name="Content Placeholder 2"/>
          <p:cNvSpPr>
            <a:spLocks noGrp="1"/>
          </p:cNvSpPr>
          <p:nvPr>
            <p:ph idx="1"/>
          </p:nvPr>
        </p:nvSpPr>
        <p:spPr/>
        <p:txBody>
          <a:bodyPr/>
          <a:lstStyle/>
          <a:p>
            <a:pPr marL="228600" lvl="1">
              <a:spcAft>
                <a:spcPts val="600"/>
              </a:spcAft>
            </a:pPr>
            <a:r>
              <a:rPr lang="en-US" sz="3200" dirty="0">
                <a:solidFill>
                  <a:srgbClr val="0070C0"/>
                </a:solidFill>
              </a:rPr>
              <a:t>Necessary to solve problems</a:t>
            </a:r>
          </a:p>
          <a:p>
            <a:pPr marL="228600" lvl="1">
              <a:spcAft>
                <a:spcPts val="600"/>
              </a:spcAft>
            </a:pPr>
            <a:r>
              <a:rPr lang="en-US" sz="3200" dirty="0">
                <a:solidFill>
                  <a:srgbClr val="0070C0"/>
                </a:solidFill>
              </a:rPr>
              <a:t>Interact with users</a:t>
            </a:r>
          </a:p>
          <a:p>
            <a:pPr>
              <a:spcAft>
                <a:spcPts val="600"/>
              </a:spcAft>
            </a:pPr>
            <a:r>
              <a:rPr lang="en-US" dirty="0"/>
              <a:t>Programmers handle bad inputs through error handling</a:t>
            </a:r>
          </a:p>
          <a:p>
            <a:pPr>
              <a:spcAft>
                <a:spcPts val="600"/>
              </a:spcAft>
            </a:pPr>
            <a:r>
              <a:rPr lang="en-US" dirty="0"/>
              <a:t>Problem statement includes </a:t>
            </a:r>
            <a:r>
              <a:rPr lang="en-US" dirty="0" smtClean="0"/>
              <a:t>testing </a:t>
            </a:r>
            <a:r>
              <a:rPr lang="en-US" dirty="0"/>
              <a:t>plan</a:t>
            </a:r>
          </a:p>
          <a:p>
            <a:pPr lvl="1">
              <a:spcAft>
                <a:spcPts val="600"/>
              </a:spcAft>
            </a:pPr>
            <a:r>
              <a:rPr lang="en-US" dirty="0" smtClean="0"/>
              <a:t>Does </a:t>
            </a:r>
            <a:r>
              <a:rPr lang="en-US" dirty="0"/>
              <a:t>not cover every possible </a:t>
            </a:r>
            <a:r>
              <a:rPr lang="en-US" dirty="0" smtClean="0"/>
              <a:t>input but patterns of inputs</a:t>
            </a: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12</a:t>
            </a:fld>
            <a:endParaRPr lang="en-US" b="1" dirty="0"/>
          </a:p>
        </p:txBody>
      </p:sp>
    </p:spTree>
    <p:extLst>
      <p:ext uri="{BB962C8B-B14F-4D97-AF65-F5344CB8AC3E}">
        <p14:creationId xmlns:p14="http://schemas.microsoft.com/office/powerpoint/2010/main" val="310993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712" y="1665898"/>
            <a:ext cx="2747204" cy="5055577"/>
          </a:xfrm>
          <a:prstGeom prst="rect">
            <a:avLst/>
          </a:prstGeom>
        </p:spPr>
      </p:pic>
      <p:sp>
        <p:nvSpPr>
          <p:cNvPr id="2" name="Title 1"/>
          <p:cNvSpPr>
            <a:spLocks noGrp="1"/>
          </p:cNvSpPr>
          <p:nvPr>
            <p:ph type="title"/>
          </p:nvPr>
        </p:nvSpPr>
        <p:spPr/>
        <p:txBody>
          <a:bodyPr/>
          <a:lstStyle/>
          <a:p>
            <a:r>
              <a:rPr lang="en-US" dirty="0"/>
              <a:t>Life Cycle of a Program</a:t>
            </a:r>
            <a:r>
              <a:rPr lang="en-US" sz="3600" dirty="0"/>
              <a:t/>
            </a:r>
            <a:br>
              <a:rPr lang="en-US" sz="3600" dirty="0"/>
            </a:br>
            <a:r>
              <a:rPr lang="en-US" sz="3600" dirty="0"/>
              <a:t>Algorithm Development</a:t>
            </a:r>
            <a:endParaRPr lang="en-US" sz="4000" dirty="0"/>
          </a:p>
        </p:txBody>
      </p:sp>
      <p:sp>
        <p:nvSpPr>
          <p:cNvPr id="3" name="Content Placeholder 2"/>
          <p:cNvSpPr>
            <a:spLocks noGrp="1"/>
          </p:cNvSpPr>
          <p:nvPr>
            <p:ph idx="1"/>
          </p:nvPr>
        </p:nvSpPr>
        <p:spPr>
          <a:xfrm>
            <a:off x="1610436" y="1682997"/>
            <a:ext cx="6882934" cy="4565887"/>
          </a:xfrm>
        </p:spPr>
        <p:txBody>
          <a:bodyPr/>
          <a:lstStyle/>
          <a:p>
            <a:pPr>
              <a:spcAft>
                <a:spcPts val="600"/>
              </a:spcAft>
            </a:pPr>
            <a:r>
              <a:rPr lang="en-US" dirty="0"/>
              <a:t>Developing detailed </a:t>
            </a:r>
            <a:r>
              <a:rPr lang="en-US" dirty="0" smtClean="0"/>
              <a:t>algorithm</a:t>
            </a:r>
          </a:p>
          <a:p>
            <a:pPr>
              <a:spcAft>
                <a:spcPts val="600"/>
              </a:spcAft>
            </a:pPr>
            <a:r>
              <a:rPr lang="en-US" dirty="0"/>
              <a:t>Algorithms are limited</a:t>
            </a:r>
            <a:endParaRPr lang="en-US" dirty="0" smtClean="0"/>
          </a:p>
          <a:p>
            <a:pPr>
              <a:lnSpc>
                <a:spcPct val="105000"/>
              </a:lnSpc>
              <a:spcAft>
                <a:spcPts val="600"/>
              </a:spcAft>
            </a:pPr>
            <a:r>
              <a:rPr lang="en-US" dirty="0" smtClean="0"/>
              <a:t>Algorithms represented through flowcharts</a:t>
            </a:r>
          </a:p>
          <a:p>
            <a:pPr lvl="1">
              <a:lnSpc>
                <a:spcPct val="105000"/>
              </a:lnSpc>
              <a:spcAft>
                <a:spcPts val="600"/>
              </a:spcAft>
            </a:pPr>
            <a:r>
              <a:rPr lang="en-US" dirty="0" smtClean="0"/>
              <a:t>Provides visual representations of patterns</a:t>
            </a:r>
          </a:p>
          <a:p>
            <a:pPr>
              <a:lnSpc>
                <a:spcPct val="105000"/>
              </a:lnSpc>
              <a:buFont typeface="Arial" pitchFamily="34" charset="0"/>
              <a:buChar char="–"/>
            </a:pPr>
            <a:endParaRPr lang="en-US" dirty="0" smtClean="0"/>
          </a:p>
        </p:txBody>
      </p: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6" name="Slide Number Placeholder 5"/>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13</a:t>
            </a:fld>
            <a:endParaRPr lang="en-US" b="1" dirty="0"/>
          </a:p>
        </p:txBody>
      </p:sp>
    </p:spTree>
    <p:extLst>
      <p:ext uri="{BB962C8B-B14F-4D97-AF65-F5344CB8AC3E}">
        <p14:creationId xmlns:p14="http://schemas.microsoft.com/office/powerpoint/2010/main" val="176536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861" y="1676400"/>
            <a:ext cx="4693098" cy="4777154"/>
          </a:xfrm>
          <a:prstGeom prst="rect">
            <a:avLst/>
          </a:prstGeom>
        </p:spPr>
      </p:pic>
      <p:sp>
        <p:nvSpPr>
          <p:cNvPr id="2" name="Title 1"/>
          <p:cNvSpPr>
            <a:spLocks noGrp="1"/>
          </p:cNvSpPr>
          <p:nvPr>
            <p:ph type="title"/>
          </p:nvPr>
        </p:nvSpPr>
        <p:spPr/>
        <p:txBody>
          <a:bodyPr/>
          <a:lstStyle/>
          <a:p>
            <a:r>
              <a:rPr lang="en-US" dirty="0"/>
              <a:t>Life Cycle of a Program</a:t>
            </a:r>
            <a:r>
              <a:rPr lang="en-US" sz="3600" dirty="0"/>
              <a:t/>
            </a:r>
            <a:br>
              <a:rPr lang="en-US" sz="3600" dirty="0"/>
            </a:br>
            <a:r>
              <a:rPr lang="en-US" sz="3600" dirty="0"/>
              <a:t>Algorithm Development</a:t>
            </a:r>
            <a:endParaRPr lang="en-US" sz="2800" dirty="0"/>
          </a:p>
        </p:txBody>
      </p:sp>
      <p:sp>
        <p:nvSpPr>
          <p:cNvPr id="3" name="Content Placeholder 2"/>
          <p:cNvSpPr>
            <a:spLocks noGrp="1"/>
          </p:cNvSpPr>
          <p:nvPr>
            <p:ph idx="1"/>
          </p:nvPr>
        </p:nvSpPr>
        <p:spPr>
          <a:xfrm>
            <a:off x="1610435" y="1682997"/>
            <a:ext cx="5801480" cy="4770557"/>
          </a:xfrm>
        </p:spPr>
        <p:txBody>
          <a:bodyPr>
            <a:normAutofit/>
          </a:bodyPr>
          <a:lstStyle/>
          <a:p>
            <a:pPr>
              <a:lnSpc>
                <a:spcPct val="100000"/>
              </a:lnSpc>
              <a:spcAft>
                <a:spcPts val="1200"/>
              </a:spcAft>
            </a:pPr>
            <a:r>
              <a:rPr lang="en-US" dirty="0" smtClean="0"/>
              <a:t>Flow Control</a:t>
            </a:r>
          </a:p>
          <a:p>
            <a:pPr lvl="1">
              <a:lnSpc>
                <a:spcPct val="100000"/>
              </a:lnSpc>
              <a:spcAft>
                <a:spcPts val="1200"/>
              </a:spcAft>
            </a:pPr>
            <a:r>
              <a:rPr lang="en-US" dirty="0" smtClean="0"/>
              <a:t>Programmers handle</a:t>
            </a:r>
            <a:br>
              <a:rPr lang="en-US" dirty="0" smtClean="0"/>
            </a:br>
            <a:r>
              <a:rPr lang="en-US" dirty="0" smtClean="0"/>
              <a:t>complex algorithms</a:t>
            </a:r>
          </a:p>
          <a:p>
            <a:pPr lvl="1">
              <a:lnSpc>
                <a:spcPct val="100000"/>
              </a:lnSpc>
              <a:spcAft>
                <a:spcPts val="1200"/>
              </a:spcAft>
            </a:pPr>
            <a:r>
              <a:rPr lang="en-US" dirty="0"/>
              <a:t>L</a:t>
            </a:r>
            <a:r>
              <a:rPr lang="en-US" dirty="0" smtClean="0"/>
              <a:t>ist of choices</a:t>
            </a:r>
          </a:p>
          <a:p>
            <a:pPr lvl="1">
              <a:lnSpc>
                <a:spcPct val="100000"/>
              </a:lnSpc>
              <a:spcAft>
                <a:spcPts val="1200"/>
              </a:spcAft>
            </a:pPr>
            <a:r>
              <a:rPr lang="en-US" dirty="0" smtClean="0"/>
              <a:t>Decision points</a:t>
            </a:r>
          </a:p>
          <a:p>
            <a:pPr lvl="2">
              <a:lnSpc>
                <a:spcPct val="100000"/>
              </a:lnSpc>
              <a:spcAft>
                <a:spcPts val="1200"/>
              </a:spcAft>
            </a:pPr>
            <a:r>
              <a:rPr lang="en-US" dirty="0" smtClean="0"/>
              <a:t>Binary decisions</a:t>
            </a:r>
          </a:p>
          <a:p>
            <a:pPr lvl="2">
              <a:lnSpc>
                <a:spcPct val="100000"/>
              </a:lnSpc>
              <a:spcAft>
                <a:spcPts val="1200"/>
              </a:spcAft>
            </a:pPr>
            <a:r>
              <a:rPr lang="en-US" dirty="0" smtClean="0"/>
              <a:t>Loops</a:t>
            </a:r>
          </a:p>
          <a:p>
            <a:pPr lvl="1"/>
            <a:endParaRPr lang="en-US" dirty="0" smtClean="0"/>
          </a:p>
        </p:txBody>
      </p: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14</a:t>
            </a:fld>
            <a:endParaRPr lang="en-US" b="1" dirty="0"/>
          </a:p>
        </p:txBody>
      </p:sp>
    </p:spTree>
    <p:extLst>
      <p:ext uri="{BB962C8B-B14F-4D97-AF65-F5344CB8AC3E}">
        <p14:creationId xmlns:p14="http://schemas.microsoft.com/office/powerpoint/2010/main" val="229909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pPr eaLnBrk="1" hangingPunct="1">
              <a:defRPr/>
            </a:pPr>
            <a:r>
              <a:rPr lang="en-US" dirty="0"/>
              <a:t>Life Cycle of a Program</a:t>
            </a:r>
            <a:r>
              <a:rPr lang="en-US" sz="4000" dirty="0"/>
              <a:t/>
            </a:r>
            <a:br>
              <a:rPr lang="en-US" sz="4000" dirty="0"/>
            </a:br>
            <a:r>
              <a:rPr lang="en-US" sz="3600" dirty="0"/>
              <a:t>Algorithm Development</a:t>
            </a:r>
            <a:endParaRPr lang="en-US" dirty="0"/>
          </a:p>
        </p:txBody>
      </p:sp>
      <p:sp>
        <p:nvSpPr>
          <p:cNvPr id="72706" name="Rectangle 3"/>
          <p:cNvSpPr>
            <a:spLocks noGrp="1" noChangeArrowheads="1"/>
          </p:cNvSpPr>
          <p:nvPr>
            <p:ph idx="1"/>
          </p:nvPr>
        </p:nvSpPr>
        <p:spPr/>
        <p:txBody>
          <a:bodyPr/>
          <a:lstStyle/>
          <a:p>
            <a:pPr marL="228600" lvl="1">
              <a:spcBef>
                <a:spcPts val="0"/>
              </a:spcBef>
              <a:spcAft>
                <a:spcPts val="1200"/>
              </a:spcAft>
            </a:pPr>
            <a:r>
              <a:rPr lang="en-US" sz="3200" dirty="0">
                <a:solidFill>
                  <a:srgbClr val="0070C0"/>
                </a:solidFill>
              </a:rPr>
              <a:t>Design Methodology: Top-Down Design</a:t>
            </a:r>
          </a:p>
          <a:p>
            <a:pPr marL="914400" lvl="2">
              <a:spcBef>
                <a:spcPts val="0"/>
              </a:spcBef>
              <a:spcAft>
                <a:spcPts val="1200"/>
              </a:spcAft>
            </a:pPr>
            <a:r>
              <a:rPr lang="en-US" sz="2800" dirty="0"/>
              <a:t>Problem is broken into series of high-level tasks</a:t>
            </a:r>
          </a:p>
          <a:p>
            <a:pPr marL="914400" lvl="2">
              <a:spcBef>
                <a:spcPts val="0"/>
              </a:spcBef>
              <a:spcAft>
                <a:spcPts val="1200"/>
              </a:spcAft>
            </a:pPr>
            <a:r>
              <a:rPr lang="en-US" sz="2800" dirty="0"/>
              <a:t>Detailed subtasks created from high-level tasks</a:t>
            </a:r>
          </a:p>
          <a:p>
            <a:pPr marL="914400" lvl="2">
              <a:spcBef>
                <a:spcPts val="0"/>
              </a:spcBef>
              <a:spcAft>
                <a:spcPts val="1200"/>
              </a:spcAft>
            </a:pPr>
            <a:r>
              <a:rPr lang="en-US" sz="2800" dirty="0"/>
              <a:t>Continue until steps are close to programming language commands</a:t>
            </a:r>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4" name="Slide Number Placeholder 3"/>
          <p:cNvSpPr>
            <a:spLocks noGrp="1"/>
          </p:cNvSpPr>
          <p:nvPr>
            <p:ph type="sldNum" sz="quarter" idx="12"/>
          </p:nvPr>
        </p:nvSpPr>
        <p:spPr/>
        <p:txBody>
          <a:bodyPr/>
          <a:lstStyle/>
          <a:p>
            <a:pPr>
              <a:defRPr/>
            </a:pPr>
            <a:r>
              <a:rPr lang="en-US" dirty="0" smtClean="0"/>
              <a:t>10-</a:t>
            </a:r>
            <a:fld id="{78DF2E28-3F64-4E29-9A0D-4931672F0395}" type="slidenum">
              <a:rPr lang="en-US" smtClean="0"/>
              <a:pPr>
                <a:defRPr/>
              </a:pPr>
              <a:t>15</a:t>
            </a:fld>
            <a:endParaRPr lang="en-US" b="1" dirty="0"/>
          </a:p>
        </p:txBody>
      </p:sp>
    </p:spTree>
    <p:extLst>
      <p:ext uri="{BB962C8B-B14F-4D97-AF65-F5344CB8AC3E}">
        <p14:creationId xmlns:p14="http://schemas.microsoft.com/office/powerpoint/2010/main" val="377098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838" y="2021199"/>
            <a:ext cx="8114877" cy="4530567"/>
          </a:xfrm>
          <a:prstGeom prst="rect">
            <a:avLst/>
          </a:prstGeom>
        </p:spPr>
      </p:pic>
      <p:sp>
        <p:nvSpPr>
          <p:cNvPr id="121858" name="Rectangle 2"/>
          <p:cNvSpPr>
            <a:spLocks noGrp="1" noChangeArrowheads="1"/>
          </p:cNvSpPr>
          <p:nvPr>
            <p:ph type="title"/>
          </p:nvPr>
        </p:nvSpPr>
        <p:spPr/>
        <p:txBody>
          <a:bodyPr>
            <a:normAutofit/>
          </a:bodyPr>
          <a:lstStyle/>
          <a:p>
            <a:pPr eaLnBrk="1" hangingPunct="1">
              <a:defRPr/>
            </a:pPr>
            <a:r>
              <a:rPr lang="en-US" dirty="0"/>
              <a:t>Life Cycle of a Program</a:t>
            </a:r>
            <a:r>
              <a:rPr lang="en-US" sz="4000" dirty="0"/>
              <a:t/>
            </a:r>
            <a:br>
              <a:rPr lang="en-US" sz="4000" dirty="0"/>
            </a:br>
            <a:r>
              <a:rPr lang="en-US" sz="3600" dirty="0"/>
              <a:t>Algorithm Development</a:t>
            </a:r>
          </a:p>
        </p:txBody>
      </p:sp>
      <p:sp>
        <p:nvSpPr>
          <p:cNvPr id="72706" name="Rectangle 3"/>
          <p:cNvSpPr>
            <a:spLocks noGrp="1" noChangeArrowheads="1"/>
          </p:cNvSpPr>
          <p:nvPr>
            <p:ph idx="1"/>
          </p:nvPr>
        </p:nvSpPr>
        <p:spPr>
          <a:xfrm>
            <a:off x="1610435" y="1682998"/>
            <a:ext cx="10144030" cy="821352"/>
          </a:xfrm>
        </p:spPr>
        <p:txBody>
          <a:bodyPr/>
          <a:lstStyle/>
          <a:p>
            <a:r>
              <a:rPr lang="en-US" dirty="0"/>
              <a:t>How </a:t>
            </a:r>
            <a:r>
              <a:rPr lang="en-US" dirty="0" smtClean="0"/>
              <a:t>top-down </a:t>
            </a:r>
            <a:r>
              <a:rPr lang="en-US" dirty="0"/>
              <a:t>design </a:t>
            </a:r>
            <a:r>
              <a:rPr lang="en-US" dirty="0" smtClean="0"/>
              <a:t>is used in programming</a:t>
            </a:r>
          </a:p>
          <a:p>
            <a:pPr marL="457200" lvl="1" indent="0">
              <a:buNone/>
            </a:pP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6" name="Slide Number Placeholder 5"/>
          <p:cNvSpPr>
            <a:spLocks noGrp="1"/>
          </p:cNvSpPr>
          <p:nvPr>
            <p:ph type="sldNum" sz="quarter" idx="12"/>
          </p:nvPr>
        </p:nvSpPr>
        <p:spPr/>
        <p:txBody>
          <a:bodyPr/>
          <a:lstStyle/>
          <a:p>
            <a:pPr>
              <a:defRPr/>
            </a:pPr>
            <a:r>
              <a:rPr lang="en-US" dirty="0" smtClean="0"/>
              <a:t>10-</a:t>
            </a:r>
            <a:fld id="{78DF2E28-3F64-4E29-9A0D-4931672F0395}" type="slidenum">
              <a:rPr lang="en-US" smtClean="0"/>
              <a:pPr>
                <a:defRPr/>
              </a:pPr>
              <a:t>16</a:t>
            </a:fld>
            <a:endParaRPr lang="en-US" b="1" dirty="0"/>
          </a:p>
        </p:txBody>
      </p:sp>
    </p:spTree>
    <p:extLst>
      <p:ext uri="{BB962C8B-B14F-4D97-AF65-F5344CB8AC3E}">
        <p14:creationId xmlns:p14="http://schemas.microsoft.com/office/powerpoint/2010/main" val="348206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t>Life Cycle of a Program</a:t>
            </a:r>
            <a:r>
              <a:rPr lang="en-US" sz="4000" dirty="0"/>
              <a:t/>
            </a:r>
            <a:br>
              <a:rPr lang="en-US" sz="4000" dirty="0"/>
            </a:br>
            <a:r>
              <a:rPr lang="en-US" sz="3600" dirty="0"/>
              <a:t>Algorithm Development</a:t>
            </a:r>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6" name="Slide Number Placeholder 5"/>
          <p:cNvSpPr>
            <a:spLocks noGrp="1"/>
          </p:cNvSpPr>
          <p:nvPr>
            <p:ph type="sldNum" sz="quarter" idx="12"/>
          </p:nvPr>
        </p:nvSpPr>
        <p:spPr/>
        <p:txBody>
          <a:bodyPr/>
          <a:lstStyle/>
          <a:p>
            <a:pPr>
              <a:defRPr/>
            </a:pPr>
            <a:r>
              <a:rPr lang="en-US" dirty="0" smtClean="0"/>
              <a:t>10-</a:t>
            </a:r>
            <a:fld id="{04B53883-ABC9-4924-ABFA-D95E806007C3}" type="slidenum">
              <a:rPr lang="en-US" smtClean="0"/>
              <a:pPr>
                <a:defRPr/>
              </a:pPr>
              <a:t>17</a:t>
            </a:fld>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794" y="2226414"/>
            <a:ext cx="6407074" cy="4287748"/>
          </a:xfrm>
          <a:prstGeom prst="rect">
            <a:avLst/>
          </a:prstGeom>
        </p:spPr>
      </p:pic>
      <p:sp>
        <p:nvSpPr>
          <p:cNvPr id="4" name="TextBox 3"/>
          <p:cNvSpPr txBox="1"/>
          <p:nvPr/>
        </p:nvSpPr>
        <p:spPr>
          <a:xfrm>
            <a:off x="1610435" y="1687805"/>
            <a:ext cx="867656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Here is an example of Design Methodology: Object Oriented Analysis</a:t>
            </a:r>
          </a:p>
        </p:txBody>
      </p:sp>
    </p:spTree>
    <p:extLst>
      <p:ext uri="{BB962C8B-B14F-4D97-AF65-F5344CB8AC3E}">
        <p14:creationId xmlns:p14="http://schemas.microsoft.com/office/powerpoint/2010/main" val="194661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Life Cycle of a Program</a:t>
            </a:r>
            <a:r>
              <a:rPr lang="en-US" sz="5400" dirty="0"/>
              <a:t/>
            </a:r>
            <a:br>
              <a:rPr lang="en-US" sz="5400" dirty="0"/>
            </a:br>
            <a:r>
              <a:rPr lang="en-US" sz="3600" dirty="0"/>
              <a:t>Coding</a:t>
            </a:r>
          </a:p>
        </p:txBody>
      </p:sp>
      <p:sp>
        <p:nvSpPr>
          <p:cNvPr id="8" name="Content Placeholder 7"/>
          <p:cNvSpPr>
            <a:spLocks noGrp="1"/>
          </p:cNvSpPr>
          <p:nvPr>
            <p:ph idx="1"/>
          </p:nvPr>
        </p:nvSpPr>
        <p:spPr/>
        <p:txBody>
          <a:bodyPr/>
          <a:lstStyle/>
          <a:p>
            <a:pPr marL="228600" lvl="1">
              <a:spcAft>
                <a:spcPts val="1200"/>
              </a:spcAft>
            </a:pPr>
            <a:r>
              <a:rPr lang="en-US" sz="3200" dirty="0">
                <a:solidFill>
                  <a:srgbClr val="0070C0"/>
                </a:solidFill>
              </a:rPr>
              <a:t>Coding: translating an algorithm into CPU instructions</a:t>
            </a:r>
          </a:p>
          <a:p>
            <a:pPr>
              <a:spcAft>
                <a:spcPts val="1200"/>
              </a:spcAft>
            </a:pPr>
            <a:r>
              <a:rPr lang="en-US" dirty="0" smtClean="0"/>
              <a:t>Programmers move from </a:t>
            </a:r>
            <a:r>
              <a:rPr lang="en-US" dirty="0"/>
              <a:t>algorithm to </a:t>
            </a:r>
            <a:r>
              <a:rPr lang="en-US" dirty="0" smtClean="0"/>
              <a:t>code by:</a:t>
            </a:r>
          </a:p>
          <a:p>
            <a:pPr lvl="1">
              <a:spcAft>
                <a:spcPts val="1200"/>
              </a:spcAft>
            </a:pPr>
            <a:r>
              <a:rPr lang="en-US" dirty="0" smtClean="0"/>
              <a:t>Identifying key pieces of information</a:t>
            </a:r>
          </a:p>
          <a:p>
            <a:pPr lvl="1">
              <a:spcAft>
                <a:spcPts val="1200"/>
              </a:spcAft>
            </a:pPr>
            <a:r>
              <a:rPr lang="en-US" dirty="0" smtClean="0"/>
              <a:t>Identifying the flow of each step</a:t>
            </a:r>
          </a:p>
          <a:p>
            <a:pPr lvl="1">
              <a:spcAft>
                <a:spcPts val="1200"/>
              </a:spcAft>
            </a:pPr>
            <a:r>
              <a:rPr lang="en-US" dirty="0" smtClean="0"/>
              <a:t>Converting the algorithm into specific programming language</a:t>
            </a:r>
          </a:p>
          <a:p>
            <a:pPr lvl="1"/>
            <a:endParaRPr lang="en-US" dirty="0"/>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18</a:t>
            </a:fld>
            <a:endParaRPr lang="en-US" b="1" dirty="0"/>
          </a:p>
        </p:txBody>
      </p:sp>
    </p:spTree>
    <p:extLst>
      <p:ext uri="{BB962C8B-B14F-4D97-AF65-F5344CB8AC3E}">
        <p14:creationId xmlns:p14="http://schemas.microsoft.com/office/powerpoint/2010/main" val="208297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kern="0" dirty="0"/>
              <a:t>Life Cycle of a Program</a:t>
            </a:r>
            <a:br>
              <a:rPr lang="en-US" kern="0" dirty="0"/>
            </a:br>
            <a:r>
              <a:rPr lang="en-US" sz="3600" kern="0" dirty="0" smtClean="0"/>
              <a:t>Coding</a:t>
            </a:r>
            <a:endParaRPr lang="en-US" dirty="0"/>
          </a:p>
        </p:txBody>
      </p:sp>
      <p:sp>
        <p:nvSpPr>
          <p:cNvPr id="8" name="Content Placeholder 7"/>
          <p:cNvSpPr>
            <a:spLocks noGrp="1"/>
          </p:cNvSpPr>
          <p:nvPr>
            <p:ph idx="1"/>
          </p:nvPr>
        </p:nvSpPr>
        <p:spPr/>
        <p:txBody>
          <a:bodyPr/>
          <a:lstStyle/>
          <a:p>
            <a:r>
              <a:rPr lang="en-US" dirty="0" smtClean="0"/>
              <a:t>Programming language</a:t>
            </a:r>
          </a:p>
          <a:p>
            <a:pPr lvl="1"/>
            <a:r>
              <a:rPr lang="en-US" dirty="0" smtClean="0"/>
              <a:t>A “code” for instructions CPU can perform</a:t>
            </a:r>
          </a:p>
          <a:p>
            <a:pPr lvl="1"/>
            <a:r>
              <a:rPr lang="en-US" dirty="0" smtClean="0"/>
              <a:t>Languages use special words and strict rules</a:t>
            </a:r>
          </a:p>
          <a:p>
            <a:pPr lvl="1"/>
            <a:r>
              <a:rPr lang="en-US" dirty="0" smtClean="0"/>
              <a:t>Allows control of CPU without knowing hardware details</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19</a:t>
            </a:fld>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252" y="3772623"/>
            <a:ext cx="8064395" cy="2720251"/>
          </a:xfrm>
          <a:prstGeom prst="rect">
            <a:avLst/>
          </a:prstGeom>
        </p:spPr>
      </p:pic>
    </p:spTree>
    <p:extLst>
      <p:ext uri="{BB962C8B-B14F-4D97-AF65-F5344CB8AC3E}">
        <p14:creationId xmlns:p14="http://schemas.microsoft.com/office/powerpoint/2010/main" val="86706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 10</a:t>
            </a:r>
            <a:endParaRPr lang="en-US" b="1" dirty="0"/>
          </a:p>
        </p:txBody>
      </p:sp>
      <p:sp>
        <p:nvSpPr>
          <p:cNvPr id="3" name="Text Placeholder 2"/>
          <p:cNvSpPr>
            <a:spLocks noGrp="1"/>
          </p:cNvSpPr>
          <p:nvPr>
            <p:ph type="body" idx="1"/>
          </p:nvPr>
        </p:nvSpPr>
        <p:spPr>
          <a:xfrm>
            <a:off x="286602" y="2128134"/>
            <a:ext cx="11905398" cy="576213"/>
          </a:xfrm>
        </p:spPr>
        <p:txBody>
          <a:bodyPr anchor="ctr">
            <a:noAutofit/>
          </a:bodyPr>
          <a:lstStyle/>
          <a:p>
            <a:pPr>
              <a:lnSpc>
                <a:spcPct val="120000"/>
              </a:lnSpc>
              <a:defRPr/>
            </a:pPr>
            <a:r>
              <a:rPr lang="en-US" dirty="0">
                <a:solidFill>
                  <a:schemeClr val="tx1"/>
                </a:solidFill>
                <a:latin typeface="Arial Narrow" panose="020B0606020202030204" pitchFamily="34" charset="0"/>
              </a:rPr>
              <a:t>Behind the Scenes: Software Programming</a:t>
            </a:r>
          </a:p>
        </p:txBody>
      </p:sp>
    </p:spTree>
    <p:extLst>
      <p:ext uri="{BB962C8B-B14F-4D97-AF65-F5344CB8AC3E}">
        <p14:creationId xmlns:p14="http://schemas.microsoft.com/office/powerpoint/2010/main" val="1222761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dirty="0"/>
              <a:t>Life Cycle of a Program</a:t>
            </a:r>
            <a:r>
              <a:rPr lang="en-US" sz="4000" dirty="0"/>
              <a:t/>
            </a:r>
            <a:br>
              <a:rPr lang="en-US" sz="4000" dirty="0"/>
            </a:br>
            <a:r>
              <a:rPr lang="en-US" sz="3600" dirty="0"/>
              <a:t>The Compiler</a:t>
            </a:r>
          </a:p>
        </p:txBody>
      </p:sp>
      <p:sp>
        <p:nvSpPr>
          <p:cNvPr id="78851" name="Rectangle 3"/>
          <p:cNvSpPr>
            <a:spLocks noGrp="1" noChangeArrowheads="1"/>
          </p:cNvSpPr>
          <p:nvPr>
            <p:ph idx="1"/>
          </p:nvPr>
        </p:nvSpPr>
        <p:spPr/>
        <p:txBody>
          <a:bodyPr/>
          <a:lstStyle/>
          <a:p>
            <a:pPr>
              <a:spcAft>
                <a:spcPts val="1200"/>
              </a:spcAft>
            </a:pPr>
            <a:r>
              <a:rPr lang="en-US" dirty="0" smtClean="0"/>
              <a:t>Code must be converted to 1s </a:t>
            </a:r>
            <a:r>
              <a:rPr lang="en-US" dirty="0"/>
              <a:t>and </a:t>
            </a:r>
            <a:r>
              <a:rPr lang="en-US" dirty="0" smtClean="0"/>
              <a:t>0s</a:t>
            </a:r>
          </a:p>
          <a:p>
            <a:pPr>
              <a:lnSpc>
                <a:spcPct val="105000"/>
              </a:lnSpc>
              <a:spcAft>
                <a:spcPts val="1200"/>
              </a:spcAft>
            </a:pPr>
            <a:r>
              <a:rPr lang="en-US" dirty="0" smtClean="0"/>
              <a:t>Compiler creates an </a:t>
            </a:r>
            <a:r>
              <a:rPr lang="en-US" dirty="0"/>
              <a:t>executable </a:t>
            </a:r>
            <a:r>
              <a:rPr lang="en-US" dirty="0" smtClean="0"/>
              <a:t>program</a:t>
            </a:r>
          </a:p>
          <a:p>
            <a:pPr>
              <a:lnSpc>
                <a:spcPct val="105000"/>
              </a:lnSpc>
              <a:spcAft>
                <a:spcPts val="1200"/>
              </a:spcAft>
            </a:pPr>
            <a:r>
              <a:rPr lang="en-US" dirty="0"/>
              <a:t>Some </a:t>
            </a:r>
            <a:r>
              <a:rPr lang="en-US" dirty="0" smtClean="0"/>
              <a:t>languages </a:t>
            </a:r>
            <a:r>
              <a:rPr lang="en-US" dirty="0"/>
              <a:t>use an </a:t>
            </a:r>
            <a:r>
              <a:rPr lang="en-US" dirty="0" smtClean="0"/>
              <a:t>interpreter</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20</a:t>
            </a:fld>
            <a:endParaRPr lang="en-US" b="1" dirty="0"/>
          </a:p>
        </p:txBody>
      </p:sp>
    </p:spTree>
    <p:extLst>
      <p:ext uri="{BB962C8B-B14F-4D97-AF65-F5344CB8AC3E}">
        <p14:creationId xmlns:p14="http://schemas.microsoft.com/office/powerpoint/2010/main" val="249086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kern="0" dirty="0"/>
              <a:t>Life Cycle of a Program</a:t>
            </a:r>
            <a:r>
              <a:rPr lang="en-US" sz="5400" kern="0" dirty="0"/>
              <a:t/>
            </a:r>
            <a:br>
              <a:rPr lang="en-US" sz="5400" kern="0" dirty="0"/>
            </a:br>
            <a:r>
              <a:rPr lang="en-US" sz="3600" kern="0" dirty="0"/>
              <a:t>Integrated Development </a:t>
            </a:r>
            <a:r>
              <a:rPr lang="en-US" sz="3600" kern="0" dirty="0" smtClean="0"/>
              <a:t>Environments</a:t>
            </a:r>
            <a:endParaRPr lang="en-US" sz="3600" dirty="0"/>
          </a:p>
        </p:txBody>
      </p:sp>
      <p:sp>
        <p:nvSpPr>
          <p:cNvPr id="8" name="Content Placeholder 7"/>
          <p:cNvSpPr>
            <a:spLocks noGrp="1"/>
          </p:cNvSpPr>
          <p:nvPr>
            <p:ph idx="1"/>
          </p:nvPr>
        </p:nvSpPr>
        <p:spPr>
          <a:xfrm>
            <a:off x="1610435" y="1682997"/>
            <a:ext cx="4800209" cy="2801080"/>
          </a:xfrm>
        </p:spPr>
        <p:txBody>
          <a:bodyPr/>
          <a:lstStyle/>
          <a:p>
            <a:r>
              <a:rPr lang="en-US" dirty="0" smtClean="0"/>
              <a:t>Integrated development </a:t>
            </a:r>
            <a:r>
              <a:rPr lang="en-US" dirty="0"/>
              <a:t>environment (IDE) </a:t>
            </a:r>
            <a:r>
              <a:rPr lang="en-US" dirty="0" smtClean="0"/>
              <a:t>helps </a:t>
            </a:r>
            <a:r>
              <a:rPr lang="en-US" dirty="0"/>
              <a:t>programmers write and test their </a:t>
            </a:r>
            <a:r>
              <a:rPr lang="en-US" dirty="0" smtClean="0"/>
              <a:t>programs</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21</a:t>
            </a:fld>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166" y="1676400"/>
            <a:ext cx="4814384" cy="4814384"/>
          </a:xfrm>
          <a:prstGeom prst="rect">
            <a:avLst/>
          </a:prstGeom>
        </p:spPr>
      </p:pic>
    </p:spTree>
    <p:extLst>
      <p:ext uri="{BB962C8B-B14F-4D97-AF65-F5344CB8AC3E}">
        <p14:creationId xmlns:p14="http://schemas.microsoft.com/office/powerpoint/2010/main" val="50522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of a Program</a:t>
            </a:r>
            <a:r>
              <a:rPr lang="en-US" sz="4000" dirty="0"/>
              <a:t/>
            </a:r>
            <a:br>
              <a:rPr lang="en-US" sz="4000" dirty="0"/>
            </a:br>
            <a:r>
              <a:rPr lang="en-US" sz="3600" dirty="0"/>
              <a:t>Debugging</a:t>
            </a:r>
            <a:endParaRPr lang="en-US" dirty="0"/>
          </a:p>
        </p:txBody>
      </p:sp>
      <p:sp>
        <p:nvSpPr>
          <p:cNvPr id="3" name="Content Placeholder 2"/>
          <p:cNvSpPr>
            <a:spLocks noGrp="1"/>
          </p:cNvSpPr>
          <p:nvPr>
            <p:ph idx="1"/>
          </p:nvPr>
        </p:nvSpPr>
        <p:spPr>
          <a:xfrm>
            <a:off x="1610435" y="1682997"/>
            <a:ext cx="10144030" cy="4858480"/>
          </a:xfrm>
        </p:spPr>
        <p:txBody>
          <a:bodyPr/>
          <a:lstStyle/>
          <a:p>
            <a:r>
              <a:rPr lang="en-US" dirty="0"/>
              <a:t>Debugging</a:t>
            </a:r>
          </a:p>
          <a:p>
            <a:pPr marL="685800"/>
            <a:r>
              <a:rPr lang="en-US" sz="2800" dirty="0">
                <a:solidFill>
                  <a:schemeClr val="tx1"/>
                </a:solidFill>
              </a:rPr>
              <a:t>Finding and correcting errors</a:t>
            </a:r>
          </a:p>
          <a:p>
            <a:r>
              <a:rPr lang="en-US" dirty="0" smtClean="0"/>
              <a:t>Testing plan helps programmers </a:t>
            </a:r>
            <a:r>
              <a:rPr lang="en-US" dirty="0"/>
              <a:t>know </a:t>
            </a:r>
            <a:r>
              <a:rPr lang="en-US" dirty="0" smtClean="0"/>
              <a:t>program has solved the problem</a:t>
            </a:r>
          </a:p>
          <a:p>
            <a:r>
              <a:rPr lang="en-US" dirty="0" smtClean="0"/>
              <a:t>Compilation errors</a:t>
            </a:r>
          </a:p>
          <a:p>
            <a:pPr lvl="1"/>
            <a:r>
              <a:rPr lang="en-US" dirty="0" smtClean="0"/>
              <a:t>Improper syntax</a:t>
            </a:r>
          </a:p>
          <a:p>
            <a:r>
              <a:rPr lang="en-US" dirty="0" smtClean="0"/>
              <a:t>Logical errors</a:t>
            </a:r>
          </a:p>
          <a:p>
            <a:pPr lvl="1"/>
            <a:r>
              <a:rPr lang="en-US" dirty="0" smtClean="0"/>
              <a:t>Program runs but executes incorrectly</a:t>
            </a: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22</a:t>
            </a:fld>
            <a:endParaRPr lang="en-US" b="1" dirty="0"/>
          </a:p>
        </p:txBody>
      </p:sp>
    </p:spTree>
    <p:extLst>
      <p:ext uri="{BB962C8B-B14F-4D97-AF65-F5344CB8AC3E}">
        <p14:creationId xmlns:p14="http://schemas.microsoft.com/office/powerpoint/2010/main" val="48272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of a Program</a:t>
            </a:r>
            <a:r>
              <a:rPr lang="en-US" sz="4000" dirty="0"/>
              <a:t/>
            </a:r>
            <a:br>
              <a:rPr lang="en-US" sz="4000" dirty="0"/>
            </a:br>
            <a:r>
              <a:rPr lang="en-US" sz="3600" dirty="0"/>
              <a:t>Testing and Documentation</a:t>
            </a:r>
          </a:p>
        </p:txBody>
      </p:sp>
      <p:sp>
        <p:nvSpPr>
          <p:cNvPr id="3" name="Content Placeholder 2"/>
          <p:cNvSpPr>
            <a:spLocks noGrp="1"/>
          </p:cNvSpPr>
          <p:nvPr>
            <p:ph idx="1"/>
          </p:nvPr>
        </p:nvSpPr>
        <p:spPr>
          <a:xfrm>
            <a:off x="1610435" y="1682997"/>
            <a:ext cx="10144030" cy="4809877"/>
          </a:xfrm>
        </p:spPr>
        <p:txBody>
          <a:bodyPr/>
          <a:lstStyle/>
          <a:p>
            <a:pPr>
              <a:spcBef>
                <a:spcPts val="0"/>
              </a:spcBef>
              <a:spcAft>
                <a:spcPts val="1200"/>
              </a:spcAft>
            </a:pPr>
            <a:r>
              <a:rPr lang="en-US" dirty="0" smtClean="0"/>
              <a:t>Internal testing</a:t>
            </a:r>
          </a:p>
          <a:p>
            <a:pPr>
              <a:spcBef>
                <a:spcPts val="0"/>
              </a:spcBef>
              <a:spcAft>
                <a:spcPts val="1200"/>
              </a:spcAft>
            </a:pPr>
            <a:r>
              <a:rPr lang="en-US" dirty="0" smtClean="0"/>
              <a:t>External testing</a:t>
            </a:r>
          </a:p>
          <a:p>
            <a:pPr>
              <a:spcBef>
                <a:spcPts val="0"/>
              </a:spcBef>
              <a:spcAft>
                <a:spcPts val="1200"/>
              </a:spcAft>
            </a:pPr>
            <a:r>
              <a:rPr lang="en-US" dirty="0" smtClean="0"/>
              <a:t>Solving </a:t>
            </a:r>
            <a:r>
              <a:rPr lang="en-US" dirty="0"/>
              <a:t>problems after beta </a:t>
            </a:r>
            <a:r>
              <a:rPr lang="en-US" dirty="0" smtClean="0"/>
              <a:t>testing</a:t>
            </a:r>
          </a:p>
          <a:p>
            <a:pPr>
              <a:spcBef>
                <a:spcPts val="0"/>
              </a:spcBef>
              <a:spcAft>
                <a:spcPts val="1200"/>
              </a:spcAft>
            </a:pPr>
            <a:r>
              <a:rPr lang="en-US" dirty="0"/>
              <a:t>Finishing the </a:t>
            </a:r>
            <a:r>
              <a:rPr lang="en-US" dirty="0" smtClean="0"/>
              <a:t>project</a:t>
            </a:r>
          </a:p>
          <a:p>
            <a:pPr>
              <a:spcBef>
                <a:spcPts val="0"/>
              </a:spcBef>
              <a:spcAft>
                <a:spcPts val="1200"/>
              </a:spcAft>
            </a:pPr>
            <a:r>
              <a:rPr lang="en-US" dirty="0" smtClean="0"/>
              <a:t>Release to manufacturers (RTM)</a:t>
            </a:r>
          </a:p>
          <a:p>
            <a:pPr>
              <a:spcBef>
                <a:spcPts val="0"/>
              </a:spcBef>
              <a:spcAft>
                <a:spcPts val="1200"/>
              </a:spcAft>
            </a:pPr>
            <a:r>
              <a:rPr lang="en-US" dirty="0" smtClean="0"/>
              <a:t>Documentation</a:t>
            </a:r>
          </a:p>
          <a:p>
            <a:pPr>
              <a:spcBef>
                <a:spcPts val="0"/>
              </a:spcBef>
              <a:spcAft>
                <a:spcPts val="1200"/>
              </a:spcAft>
            </a:pPr>
            <a:r>
              <a:rPr lang="en-US" dirty="0" smtClean="0"/>
              <a:t>General availability (GA)</a:t>
            </a:r>
          </a:p>
        </p:txBody>
      </p: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23</a:t>
            </a:fld>
            <a:endParaRPr lang="en-US" b="1" dirty="0"/>
          </a:p>
        </p:txBody>
      </p:sp>
    </p:spTree>
    <p:extLst>
      <p:ext uri="{BB962C8B-B14F-4D97-AF65-F5344CB8AC3E}">
        <p14:creationId xmlns:p14="http://schemas.microsoft.com/office/powerpoint/2010/main" val="153732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752850" y="3474721"/>
            <a:ext cx="6511414" cy="28117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7504" y="480204"/>
            <a:ext cx="10949138" cy="1325563"/>
          </a:xfrm>
          <a:noFill/>
        </p:spPr>
        <p:txBody>
          <a:bodyPr>
            <a:normAutofit/>
          </a:bodyPr>
          <a:lstStyle/>
          <a:p>
            <a:r>
              <a:rPr lang="en-US" sz="7200" dirty="0" smtClean="0">
                <a:solidFill>
                  <a:schemeClr val="tx1"/>
                </a:solidFill>
                <a:latin typeface="Arial Narrow" panose="020B0606020202030204" pitchFamily="34" charset="0"/>
              </a:rPr>
              <a:t>Copyright</a:t>
            </a:r>
            <a:endParaRPr lang="en-US" sz="7200" dirty="0">
              <a:solidFill>
                <a:schemeClr val="tx1"/>
              </a:solidFill>
              <a:latin typeface="Arial Narrow" panose="020B0606020202030204" pitchFamily="34" charset="0"/>
            </a:endParaRPr>
          </a:p>
        </p:txBody>
      </p:sp>
      <p:cxnSp>
        <p:nvCxnSpPr>
          <p:cNvPr id="7" name="Straight Connector 6"/>
          <p:cNvCxnSpPr/>
          <p:nvPr/>
        </p:nvCxnSpPr>
        <p:spPr>
          <a:xfrm>
            <a:off x="4092161" y="1283109"/>
            <a:ext cx="72470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77909" y="1745225"/>
            <a:ext cx="10661297" cy="0"/>
          </a:xfrm>
          <a:prstGeom prst="line">
            <a:avLst/>
          </a:prstGeom>
        </p:spPr>
        <p:style>
          <a:lnRef idx="3">
            <a:schemeClr val="accent3"/>
          </a:lnRef>
          <a:fillRef idx="0">
            <a:schemeClr val="accent3"/>
          </a:fillRef>
          <a:effectRef idx="2">
            <a:schemeClr val="accent3"/>
          </a:effectRef>
          <a:fontRef idx="minor">
            <a:schemeClr val="tx1"/>
          </a:fontRef>
        </p:style>
      </p:cxnSp>
      <p:pic>
        <p:nvPicPr>
          <p:cNvPr id="6" name="Picture 1" descr="cid:3293795473_47524415"/>
          <p:cNvPicPr>
            <a:picLocks noChangeAspect="1" noChangeArrowheads="1"/>
          </p:cNvPicPr>
          <p:nvPr/>
        </p:nvPicPr>
        <p:blipFill>
          <a:blip r:embed="rId3" cstate="print"/>
          <a:srcRect/>
          <a:stretch>
            <a:fillRect/>
          </a:stretch>
        </p:blipFill>
        <p:spPr bwMode="auto">
          <a:xfrm>
            <a:off x="2475729" y="3762447"/>
            <a:ext cx="7065656" cy="2259490"/>
          </a:xfrm>
          <a:prstGeom prst="rect">
            <a:avLst/>
          </a:prstGeom>
          <a:ln>
            <a:noFill/>
          </a:ln>
          <a:effectLst>
            <a:outerShdw blurRad="292100" dist="139700" dir="2700000" algn="tl" rotWithShape="0">
              <a:srgbClr val="333333">
                <a:alpha val="65000"/>
              </a:srgbClr>
            </a:outerShdw>
          </a:effectLst>
        </p:spPr>
      </p:pic>
      <p:sp>
        <p:nvSpPr>
          <p:cNvPr id="9" name="TextBox 6"/>
          <p:cNvSpPr txBox="1">
            <a:spLocks noChangeArrowheads="1"/>
          </p:cNvSpPr>
          <p:nvPr/>
        </p:nvSpPr>
        <p:spPr bwMode="auto">
          <a:xfrm>
            <a:off x="1031256" y="2086015"/>
            <a:ext cx="10170144" cy="1200329"/>
          </a:xfrm>
          <a:prstGeom prst="rect">
            <a:avLst/>
          </a:prstGeom>
          <a:solidFill>
            <a:schemeClr val="bg1">
              <a:alpha val="15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Tree>
    <p:extLst>
      <p:ext uri="{BB962C8B-B14F-4D97-AF65-F5344CB8AC3E}">
        <p14:creationId xmlns:p14="http://schemas.microsoft.com/office/powerpoint/2010/main" val="136824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281287"/>
            <a:ext cx="12192000" cy="1074655"/>
          </a:xfrm>
        </p:spPr>
        <p:txBody>
          <a:bodyPr anchor="ctr">
            <a:normAutofit/>
          </a:bodyPr>
          <a:lstStyle/>
          <a:p>
            <a:r>
              <a:rPr lang="en-US" b="1" i="1" dirty="0">
                <a:effectLst>
                  <a:outerShdw blurRad="38100" dist="38100" dir="2700000" algn="tl">
                    <a:srgbClr val="000000">
                      <a:alpha val="43137"/>
                    </a:srgbClr>
                  </a:outerShdw>
                </a:effectLst>
              </a:rPr>
              <a:t>Understanding Programming</a:t>
            </a:r>
          </a:p>
        </p:txBody>
      </p:sp>
      <p:sp>
        <p:nvSpPr>
          <p:cNvPr id="7" name="Subtitle 6"/>
          <p:cNvSpPr>
            <a:spLocks noGrp="1"/>
          </p:cNvSpPr>
          <p:nvPr>
            <p:ph type="subTitle" idx="1"/>
          </p:nvPr>
        </p:nvSpPr>
        <p:spPr>
          <a:xfrm>
            <a:off x="2926080" y="3355942"/>
            <a:ext cx="9563100" cy="2068912"/>
          </a:xfrm>
        </p:spPr>
        <p:txBody>
          <a:bodyPr>
            <a:noAutofit/>
          </a:bodyPr>
          <a:lstStyle/>
          <a:p>
            <a:pPr marL="457200" indent="-457200" algn="l">
              <a:buFont typeface="Arial" panose="020B0604020202020204" pitchFamily="34" charset="0"/>
              <a:buChar char="•"/>
            </a:pPr>
            <a:r>
              <a:rPr lang="en-US" sz="3600" dirty="0">
                <a:solidFill>
                  <a:schemeClr val="tx1"/>
                </a:solidFill>
              </a:rPr>
              <a:t>Life Cycle of an Information System</a:t>
            </a:r>
          </a:p>
          <a:p>
            <a:pPr marL="457200" indent="-457200" algn="l">
              <a:buFont typeface="Arial" panose="020B0604020202020204" pitchFamily="34" charset="0"/>
              <a:buChar char="•"/>
            </a:pPr>
            <a:r>
              <a:rPr lang="en-US" sz="3600" dirty="0">
                <a:solidFill>
                  <a:schemeClr val="tx1"/>
                </a:solidFill>
              </a:rPr>
              <a:t>Life Cycle of a Program</a:t>
            </a:r>
          </a:p>
        </p:txBody>
      </p:sp>
    </p:spTree>
    <p:extLst>
      <p:ext uri="{BB962C8B-B14F-4D97-AF65-F5344CB8AC3E}">
        <p14:creationId xmlns:p14="http://schemas.microsoft.com/office/powerpoint/2010/main" val="421113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Life Cycle of </a:t>
            </a:r>
            <a:r>
              <a:rPr lang="en-US" dirty="0" smtClean="0"/>
              <a:t>an Information </a:t>
            </a:r>
            <a:r>
              <a:rPr lang="en-US" dirty="0"/>
              <a:t>System</a:t>
            </a:r>
          </a:p>
        </p:txBody>
      </p:sp>
      <p:sp>
        <p:nvSpPr>
          <p:cNvPr id="7" name="Subtitle 6"/>
          <p:cNvSpPr>
            <a:spLocks noGrp="1"/>
          </p:cNvSpPr>
          <p:nvPr>
            <p:ph idx="1"/>
          </p:nvPr>
        </p:nvSpPr>
        <p:spPr/>
        <p:txBody>
          <a:bodyPr>
            <a:normAutofit/>
          </a:bodyPr>
          <a:lstStyle/>
          <a:p>
            <a:pPr marL="0" indent="0">
              <a:buNone/>
            </a:pPr>
            <a:r>
              <a:rPr lang="en-US" dirty="0" smtClean="0">
                <a:solidFill>
                  <a:srgbClr val="0070C0"/>
                </a:solidFill>
              </a:rPr>
              <a:t>Objectives</a:t>
            </a:r>
          </a:p>
          <a:p>
            <a:pPr marL="1376363" indent="-919163">
              <a:buNone/>
            </a:pPr>
            <a:r>
              <a:rPr lang="en-US" sz="2800" dirty="0">
                <a:solidFill>
                  <a:schemeClr val="tx1"/>
                </a:solidFill>
              </a:rPr>
              <a:t>10.1  Describe the importance of programming to both software developers and users.</a:t>
            </a:r>
          </a:p>
          <a:p>
            <a:pPr marL="1376363" indent="-919163">
              <a:buNone/>
            </a:pPr>
            <a:r>
              <a:rPr lang="en-US" sz="2800" dirty="0">
                <a:solidFill>
                  <a:schemeClr val="tx1"/>
                </a:solidFill>
              </a:rPr>
              <a:t>10.2  Summarize the stages of the system development life cycle (SDLC).</a:t>
            </a:r>
          </a:p>
        </p:txBody>
      </p:sp>
      <p:sp>
        <p:nvSpPr>
          <p:cNvPr id="4" name="Footer Placeholder 3"/>
          <p:cNvSpPr>
            <a:spLocks noGrp="1"/>
          </p:cNvSpPr>
          <p:nvPr>
            <p:ph type="ftr" sz="quarter" idx="11"/>
          </p:nvPr>
        </p:nvSpPr>
        <p:spPr>
          <a:prstGeom prst="rect">
            <a:avLst/>
          </a:prstGeom>
        </p:spPr>
        <p:txBody>
          <a:bodyPr/>
          <a:lstStyle/>
          <a:p>
            <a:r>
              <a:rPr lang="en-US" dirty="0"/>
              <a:t>Copyright © 2017 Pearson Education, Inc.</a:t>
            </a:r>
          </a:p>
        </p:txBody>
      </p:sp>
      <p:sp>
        <p:nvSpPr>
          <p:cNvPr id="2" name="Slide Number Placeholder 1"/>
          <p:cNvSpPr>
            <a:spLocks noGrp="1"/>
          </p:cNvSpPr>
          <p:nvPr>
            <p:ph type="sldNum" sz="quarter" idx="12"/>
          </p:nvPr>
        </p:nvSpPr>
        <p:spPr>
          <a:prstGeom prst="rect">
            <a:avLst/>
          </a:prstGeom>
        </p:spPr>
        <p:txBody>
          <a:bodyPr/>
          <a:lstStyle/>
          <a:p>
            <a:pPr algn="r"/>
            <a:r>
              <a:rPr lang="en-US" dirty="0"/>
              <a:t>10-</a:t>
            </a:r>
            <a:fld id="{3C5A0288-DE65-4327-81AA-3D0ED474C7D0}" type="slidenum">
              <a:rPr lang="en-US"/>
              <a:pPr algn="r"/>
              <a:t>4</a:t>
            </a:fld>
            <a:endParaRPr lang="en-US" dirty="0"/>
          </a:p>
        </p:txBody>
      </p:sp>
    </p:spTree>
    <p:extLst>
      <p:ext uri="{BB962C8B-B14F-4D97-AF65-F5344CB8AC3E}">
        <p14:creationId xmlns:p14="http://schemas.microsoft.com/office/powerpoint/2010/main" val="332553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Life Cycle of a Program</a:t>
            </a:r>
          </a:p>
        </p:txBody>
      </p:sp>
      <p:sp>
        <p:nvSpPr>
          <p:cNvPr id="7" name="Subtitle 6"/>
          <p:cNvSpPr>
            <a:spLocks noGrp="1"/>
          </p:cNvSpPr>
          <p:nvPr>
            <p:ph idx="1"/>
          </p:nvPr>
        </p:nvSpPr>
        <p:spPr/>
        <p:txBody>
          <a:bodyPr>
            <a:noAutofit/>
          </a:bodyPr>
          <a:lstStyle/>
          <a:p>
            <a:pPr marL="0" indent="0">
              <a:buNone/>
            </a:pPr>
            <a:r>
              <a:rPr lang="en-US" dirty="0" smtClean="0">
                <a:solidFill>
                  <a:srgbClr val="0070C0"/>
                </a:solidFill>
              </a:rPr>
              <a:t>Objectives</a:t>
            </a:r>
          </a:p>
          <a:p>
            <a:pPr marL="1380744" indent="-923544">
              <a:buNone/>
            </a:pPr>
            <a:r>
              <a:rPr lang="en-US" sz="2800" dirty="0">
                <a:solidFill>
                  <a:schemeClr val="tx1"/>
                </a:solidFill>
              </a:rPr>
              <a:t>10.3  Define programming and list the steps in the program development life cycle (PDLC).</a:t>
            </a:r>
          </a:p>
          <a:p>
            <a:pPr marL="1380744" indent="-923544">
              <a:buNone/>
            </a:pPr>
            <a:r>
              <a:rPr lang="en-US" sz="2800" dirty="0">
                <a:solidFill>
                  <a:schemeClr val="tx1"/>
                </a:solidFill>
              </a:rPr>
              <a:t>10.4  Describe how programmers construct a problem statement from a description of a task.</a:t>
            </a:r>
          </a:p>
          <a:p>
            <a:pPr marL="1380744" indent="-923544">
              <a:buNone/>
            </a:pPr>
            <a:r>
              <a:rPr lang="en-US" sz="2800" dirty="0">
                <a:solidFill>
                  <a:schemeClr val="tx1"/>
                </a:solidFill>
              </a:rPr>
              <a:t>10.5  Explain how programmers use flow control and design methodologies when developing algorithms.</a:t>
            </a:r>
          </a:p>
        </p:txBody>
      </p:sp>
      <p:sp>
        <p:nvSpPr>
          <p:cNvPr id="4" name="Footer Placeholder 3"/>
          <p:cNvSpPr>
            <a:spLocks noGrp="1"/>
          </p:cNvSpPr>
          <p:nvPr>
            <p:ph type="ftr" sz="quarter" idx="11"/>
          </p:nvPr>
        </p:nvSpPr>
        <p:spPr>
          <a:prstGeom prst="rect">
            <a:avLst/>
          </a:prstGeom>
        </p:spPr>
        <p:txBody>
          <a:bodyPr/>
          <a:lstStyle/>
          <a:p>
            <a:r>
              <a:rPr lang="en-US" dirty="0"/>
              <a:t>Copyright © 2017 Pearson Education, Inc.</a:t>
            </a:r>
          </a:p>
        </p:txBody>
      </p:sp>
      <p:sp>
        <p:nvSpPr>
          <p:cNvPr id="2" name="Slide Number Placeholder 1"/>
          <p:cNvSpPr>
            <a:spLocks noGrp="1"/>
          </p:cNvSpPr>
          <p:nvPr>
            <p:ph type="sldNum" sz="quarter" idx="12"/>
          </p:nvPr>
        </p:nvSpPr>
        <p:spPr>
          <a:prstGeom prst="rect">
            <a:avLst/>
          </a:prstGeom>
        </p:spPr>
        <p:txBody>
          <a:bodyPr/>
          <a:lstStyle/>
          <a:p>
            <a:pPr algn="r"/>
            <a:r>
              <a:rPr lang="en-US" dirty="0" smtClean="0"/>
              <a:t>10</a:t>
            </a:r>
            <a:r>
              <a:rPr lang="en-US" dirty="0"/>
              <a:t>-</a:t>
            </a:r>
            <a:fld id="{3C5A0288-DE65-4327-81AA-3D0ED474C7D0}" type="slidenum">
              <a:rPr lang="en-US"/>
              <a:pPr algn="r"/>
              <a:t>5</a:t>
            </a:fld>
            <a:endParaRPr lang="en-US" dirty="0"/>
          </a:p>
        </p:txBody>
      </p:sp>
    </p:spTree>
    <p:extLst>
      <p:ext uri="{BB962C8B-B14F-4D97-AF65-F5344CB8AC3E}">
        <p14:creationId xmlns:p14="http://schemas.microsoft.com/office/powerpoint/2010/main" val="35305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Life Cycle of a Program (cont.)</a:t>
            </a:r>
          </a:p>
        </p:txBody>
      </p:sp>
      <p:sp>
        <p:nvSpPr>
          <p:cNvPr id="7" name="Subtitle 6"/>
          <p:cNvSpPr>
            <a:spLocks noGrp="1"/>
          </p:cNvSpPr>
          <p:nvPr>
            <p:ph idx="1"/>
          </p:nvPr>
        </p:nvSpPr>
        <p:spPr/>
        <p:txBody>
          <a:bodyPr>
            <a:noAutofit/>
          </a:bodyPr>
          <a:lstStyle/>
          <a:p>
            <a:pPr marL="0" indent="0">
              <a:buNone/>
            </a:pPr>
            <a:r>
              <a:rPr lang="en-US" dirty="0" smtClean="0">
                <a:solidFill>
                  <a:srgbClr val="0070C0"/>
                </a:solidFill>
              </a:rPr>
              <a:t>Objectives</a:t>
            </a:r>
          </a:p>
          <a:p>
            <a:pPr marL="1380744" indent="-923544">
              <a:buNone/>
            </a:pPr>
            <a:r>
              <a:rPr lang="en-US" sz="2800" dirty="0">
                <a:solidFill>
                  <a:schemeClr val="tx1"/>
                </a:solidFill>
              </a:rPr>
              <a:t>10.6  Discuss the categories of programming languages and the roles of the compiler and the integrated development environment (IDE) in coding.</a:t>
            </a:r>
          </a:p>
          <a:p>
            <a:pPr marL="1380744" indent="-923544">
              <a:buNone/>
            </a:pPr>
            <a:r>
              <a:rPr lang="en-US" sz="2800" dirty="0">
                <a:solidFill>
                  <a:schemeClr val="tx1"/>
                </a:solidFill>
              </a:rPr>
              <a:t>10.7  Identify the role of debugging in program development.</a:t>
            </a:r>
          </a:p>
          <a:p>
            <a:pPr marL="1380744" indent="-923544">
              <a:buNone/>
            </a:pPr>
            <a:r>
              <a:rPr lang="en-US" sz="2800" dirty="0">
                <a:solidFill>
                  <a:schemeClr val="tx1"/>
                </a:solidFill>
              </a:rPr>
              <a:t>10.8  Explain the importance of testing and documentation in program development.</a:t>
            </a:r>
          </a:p>
        </p:txBody>
      </p:sp>
      <p:sp>
        <p:nvSpPr>
          <p:cNvPr id="4" name="Footer Placeholder 3"/>
          <p:cNvSpPr>
            <a:spLocks noGrp="1"/>
          </p:cNvSpPr>
          <p:nvPr>
            <p:ph type="ftr" sz="quarter" idx="11"/>
          </p:nvPr>
        </p:nvSpPr>
        <p:spPr>
          <a:prstGeom prst="rect">
            <a:avLst/>
          </a:prstGeom>
        </p:spPr>
        <p:txBody>
          <a:bodyPr/>
          <a:lstStyle/>
          <a:p>
            <a:r>
              <a:rPr lang="en-US" dirty="0"/>
              <a:t>Copyright © 2017 Pearson Education, Inc.</a:t>
            </a:r>
          </a:p>
        </p:txBody>
      </p:sp>
      <p:sp>
        <p:nvSpPr>
          <p:cNvPr id="2" name="Slide Number Placeholder 1"/>
          <p:cNvSpPr>
            <a:spLocks noGrp="1"/>
          </p:cNvSpPr>
          <p:nvPr>
            <p:ph type="sldNum" sz="quarter" idx="12"/>
          </p:nvPr>
        </p:nvSpPr>
        <p:spPr>
          <a:prstGeom prst="rect">
            <a:avLst/>
          </a:prstGeom>
        </p:spPr>
        <p:txBody>
          <a:bodyPr/>
          <a:lstStyle/>
          <a:p>
            <a:pPr algn="r"/>
            <a:r>
              <a:rPr lang="en-US" dirty="0" smtClean="0"/>
              <a:t>10</a:t>
            </a:r>
            <a:r>
              <a:rPr lang="en-US" dirty="0"/>
              <a:t>-</a:t>
            </a:r>
            <a:fld id="{3C5A0288-DE65-4327-81AA-3D0ED474C7D0}" type="slidenum">
              <a:rPr lang="en-US"/>
              <a:pPr algn="r"/>
              <a:t>6</a:t>
            </a:fld>
            <a:endParaRPr lang="en-US" dirty="0"/>
          </a:p>
        </p:txBody>
      </p:sp>
    </p:spTree>
    <p:extLst>
      <p:ext uri="{BB962C8B-B14F-4D97-AF65-F5344CB8AC3E}">
        <p14:creationId xmlns:p14="http://schemas.microsoft.com/office/powerpoint/2010/main" val="37881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pPr eaLnBrk="1" hangingPunct="1">
              <a:defRPr/>
            </a:pPr>
            <a:r>
              <a:rPr lang="en-US" dirty="0"/>
              <a:t>Life Cycle of an Information System</a:t>
            </a:r>
          </a:p>
        </p:txBody>
      </p:sp>
      <p:sp>
        <p:nvSpPr>
          <p:cNvPr id="35843" name="Rectangle 3"/>
          <p:cNvSpPr>
            <a:spLocks noGrp="1" noChangeArrowheads="1"/>
          </p:cNvSpPr>
          <p:nvPr>
            <p:ph idx="1"/>
          </p:nvPr>
        </p:nvSpPr>
        <p:spPr/>
        <p:txBody>
          <a:bodyPr/>
          <a:lstStyle/>
          <a:p>
            <a:pPr eaLnBrk="1" hangingPunct="1">
              <a:spcAft>
                <a:spcPts val="600"/>
              </a:spcAft>
            </a:pPr>
            <a:r>
              <a:rPr lang="en-US" dirty="0" smtClean="0"/>
              <a:t>Some tasks are complex</a:t>
            </a:r>
          </a:p>
          <a:p>
            <a:pPr lvl="1">
              <a:spcAft>
                <a:spcPts val="600"/>
              </a:spcAft>
            </a:pPr>
            <a:r>
              <a:rPr lang="en-US" dirty="0" smtClean="0">
                <a:effectLst/>
              </a:rPr>
              <a:t>Require creative thought</a:t>
            </a:r>
          </a:p>
          <a:p>
            <a:pPr lvl="1">
              <a:spcAft>
                <a:spcPts val="600"/>
              </a:spcAft>
            </a:pPr>
            <a:r>
              <a:rPr lang="en-US" dirty="0" smtClean="0"/>
              <a:t>Require human touch</a:t>
            </a:r>
            <a:endParaRPr lang="en-US" dirty="0" smtClean="0">
              <a:effectLst/>
            </a:endParaRPr>
          </a:p>
          <a:p>
            <a:pPr eaLnBrk="1" hangingPunct="1">
              <a:spcAft>
                <a:spcPts val="600"/>
              </a:spcAft>
            </a:pPr>
            <a:r>
              <a:rPr lang="en-US" dirty="0" smtClean="0">
                <a:effectLst/>
              </a:rPr>
              <a:t>Some tasks are candidates for automation</a:t>
            </a:r>
          </a:p>
          <a:p>
            <a:pPr lvl="1" eaLnBrk="1" hangingPunct="1">
              <a:spcAft>
                <a:spcPts val="600"/>
              </a:spcAft>
            </a:pPr>
            <a:r>
              <a:rPr lang="en-US" dirty="0" smtClean="0">
                <a:effectLst/>
              </a:rPr>
              <a:t>Repetitive</a:t>
            </a:r>
          </a:p>
          <a:p>
            <a:pPr lvl="1" eaLnBrk="1" hangingPunct="1">
              <a:spcAft>
                <a:spcPts val="600"/>
              </a:spcAft>
            </a:pPr>
            <a:r>
              <a:rPr lang="en-US" dirty="0" smtClean="0">
                <a:effectLst/>
              </a:rPr>
              <a:t>Work with electronic information</a:t>
            </a:r>
          </a:p>
          <a:p>
            <a:pPr lvl="1" eaLnBrk="1" hangingPunct="1">
              <a:spcAft>
                <a:spcPts val="600"/>
              </a:spcAft>
            </a:pPr>
            <a:r>
              <a:rPr lang="en-US" dirty="0" smtClean="0">
                <a:effectLst/>
              </a:rPr>
              <a:t>Follow a series of clear steps</a:t>
            </a:r>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3" name="Slide Number Placeholder 2"/>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7</a:t>
            </a:fld>
            <a:endParaRPr lang="en-US" b="1" dirty="0"/>
          </a:p>
        </p:txBody>
      </p:sp>
    </p:spTree>
    <p:extLst>
      <p:ext uri="{BB962C8B-B14F-4D97-AF65-F5344CB8AC3E}">
        <p14:creationId xmlns:p14="http://schemas.microsoft.com/office/powerpoint/2010/main" val="400096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eaLnBrk="1" hangingPunct="1">
              <a:defRPr/>
            </a:pPr>
            <a:r>
              <a:rPr lang="en-US" dirty="0"/>
              <a:t>Life Cycle of an Information System</a:t>
            </a:r>
            <a:r>
              <a:rPr lang="en-US" sz="4000" dirty="0"/>
              <a:t/>
            </a:r>
            <a:br>
              <a:rPr lang="en-US" sz="4000" dirty="0"/>
            </a:br>
            <a:r>
              <a:rPr lang="en-US" sz="3600" dirty="0"/>
              <a:t>The Importance of Programming</a:t>
            </a:r>
            <a:endParaRPr lang="en-US" dirty="0"/>
          </a:p>
        </p:txBody>
      </p:sp>
      <p:sp>
        <p:nvSpPr>
          <p:cNvPr id="37891" name="Rectangle 3"/>
          <p:cNvSpPr>
            <a:spLocks noGrp="1" noChangeArrowheads="1"/>
          </p:cNvSpPr>
          <p:nvPr>
            <p:ph idx="1"/>
          </p:nvPr>
        </p:nvSpPr>
        <p:spPr/>
        <p:txBody>
          <a:bodyPr/>
          <a:lstStyle/>
          <a:p>
            <a:pPr eaLnBrk="1" hangingPunct="1"/>
            <a:r>
              <a:rPr lang="en-US" dirty="0" smtClean="0">
                <a:effectLst/>
              </a:rPr>
              <a:t>A career in programming offers:</a:t>
            </a:r>
          </a:p>
          <a:p>
            <a:pPr lvl="1" eaLnBrk="1" hangingPunct="1"/>
            <a:r>
              <a:rPr lang="en-US" dirty="0" smtClean="0"/>
              <a:t>Plentiful jobs</a:t>
            </a:r>
          </a:p>
          <a:p>
            <a:pPr lvl="1" eaLnBrk="1" hangingPunct="1"/>
            <a:r>
              <a:rPr lang="en-US" dirty="0" smtClean="0"/>
              <a:t>Strong salaries </a:t>
            </a:r>
          </a:p>
          <a:p>
            <a:pPr lvl="1" eaLnBrk="1" hangingPunct="1"/>
            <a:r>
              <a:rPr lang="en-US" dirty="0" smtClean="0"/>
              <a:t>T</a:t>
            </a:r>
            <a:r>
              <a:rPr lang="en-US" dirty="0" smtClean="0">
                <a:effectLst/>
              </a:rPr>
              <a:t>elecommuting is often easy to arrange</a:t>
            </a:r>
          </a:p>
          <a:p>
            <a:pPr eaLnBrk="1" hangingPunct="1"/>
            <a:r>
              <a:rPr lang="en-US" dirty="0" smtClean="0"/>
              <a:t>Computer programs exist for many tasks</a:t>
            </a:r>
            <a:endParaRPr lang="en-US" dirty="0"/>
          </a:p>
          <a:p>
            <a:pPr eaLnBrk="1" hangingPunct="1"/>
            <a:r>
              <a:rPr lang="en-US" dirty="0" smtClean="0"/>
              <a:t>Programming is necessary when there is no existing software for the task</a:t>
            </a:r>
          </a:p>
          <a:p>
            <a:pPr eaLnBrk="1" hangingPunct="1"/>
            <a:r>
              <a:rPr lang="en-US" dirty="0"/>
              <a:t>Basic knowledge of </a:t>
            </a:r>
            <a:r>
              <a:rPr lang="en-US" dirty="0" smtClean="0"/>
              <a:t>programming</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3" name="Slide Number Placeholder 2"/>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8</a:t>
            </a:fld>
            <a:endParaRPr lang="en-US" b="1" dirty="0"/>
          </a:p>
        </p:txBody>
      </p:sp>
    </p:spTree>
    <p:extLst>
      <p:ext uri="{BB962C8B-B14F-4D97-AF65-F5344CB8AC3E}">
        <p14:creationId xmlns:p14="http://schemas.microsoft.com/office/powerpoint/2010/main" val="148444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eaLnBrk="1" hangingPunct="1">
              <a:defRPr/>
            </a:pPr>
            <a:r>
              <a:rPr lang="en-US" dirty="0"/>
              <a:t>Life Cycle of an Information System</a:t>
            </a:r>
            <a:r>
              <a:rPr lang="en-US" sz="4000" dirty="0"/>
              <a:t/>
            </a:r>
            <a:br>
              <a:rPr lang="en-US" sz="4000" dirty="0"/>
            </a:br>
            <a:r>
              <a:rPr lang="en-US" sz="3600" dirty="0"/>
              <a:t>System Development Life Cycle</a:t>
            </a:r>
            <a:endParaRPr lang="en-US" dirty="0"/>
          </a:p>
        </p:txBody>
      </p:sp>
      <p:sp>
        <p:nvSpPr>
          <p:cNvPr id="37891" name="Rectangle 3"/>
          <p:cNvSpPr>
            <a:spLocks noGrp="1" noChangeArrowheads="1"/>
          </p:cNvSpPr>
          <p:nvPr>
            <p:ph idx="1"/>
          </p:nvPr>
        </p:nvSpPr>
        <p:spPr/>
        <p:txBody>
          <a:bodyPr/>
          <a:lstStyle/>
          <a:p>
            <a:pPr eaLnBrk="1" hangingPunct="1">
              <a:lnSpc>
                <a:spcPct val="105000"/>
              </a:lnSpc>
            </a:pPr>
            <a:r>
              <a:rPr lang="en-US" dirty="0" smtClean="0">
                <a:effectLst/>
              </a:rPr>
              <a:t>System</a:t>
            </a:r>
          </a:p>
          <a:p>
            <a:pPr lvl="1" eaLnBrk="1" hangingPunct="1">
              <a:lnSpc>
                <a:spcPct val="105000"/>
              </a:lnSpc>
            </a:pPr>
            <a:r>
              <a:rPr lang="en-US" dirty="0"/>
              <a:t>C</a:t>
            </a:r>
            <a:r>
              <a:rPr lang="en-US" dirty="0" smtClean="0">
                <a:effectLst/>
              </a:rPr>
              <a:t>ollection of pieces working to achieve a common goal</a:t>
            </a:r>
          </a:p>
          <a:p>
            <a:pPr eaLnBrk="1" hangingPunct="1">
              <a:lnSpc>
                <a:spcPct val="105000"/>
              </a:lnSpc>
            </a:pPr>
            <a:r>
              <a:rPr lang="en-US" dirty="0" smtClean="0">
                <a:effectLst/>
              </a:rPr>
              <a:t>An information system includes:</a:t>
            </a:r>
          </a:p>
          <a:p>
            <a:pPr lvl="1" eaLnBrk="1" hangingPunct="1">
              <a:lnSpc>
                <a:spcPct val="105000"/>
              </a:lnSpc>
            </a:pPr>
            <a:r>
              <a:rPr lang="en-US" dirty="0" smtClean="0">
                <a:effectLst/>
              </a:rPr>
              <a:t>Data</a:t>
            </a:r>
          </a:p>
          <a:p>
            <a:pPr lvl="1" eaLnBrk="1" hangingPunct="1">
              <a:lnSpc>
                <a:spcPct val="105000"/>
              </a:lnSpc>
            </a:pPr>
            <a:r>
              <a:rPr lang="en-US" dirty="0" smtClean="0">
                <a:effectLst/>
              </a:rPr>
              <a:t>People</a:t>
            </a:r>
          </a:p>
          <a:p>
            <a:pPr lvl="1" eaLnBrk="1" hangingPunct="1">
              <a:lnSpc>
                <a:spcPct val="105000"/>
              </a:lnSpc>
            </a:pPr>
            <a:r>
              <a:rPr lang="en-US" dirty="0" smtClean="0">
                <a:effectLst/>
              </a:rPr>
              <a:t>Procedures</a:t>
            </a:r>
          </a:p>
          <a:p>
            <a:pPr lvl="1" eaLnBrk="1" hangingPunct="1">
              <a:lnSpc>
                <a:spcPct val="105000"/>
              </a:lnSpc>
            </a:pPr>
            <a:r>
              <a:rPr lang="en-US" dirty="0" smtClean="0">
                <a:effectLst/>
              </a:rPr>
              <a:t>Hardware</a:t>
            </a:r>
          </a:p>
          <a:p>
            <a:pPr lvl="1" eaLnBrk="1" hangingPunct="1">
              <a:lnSpc>
                <a:spcPct val="105000"/>
              </a:lnSpc>
            </a:pPr>
            <a:r>
              <a:rPr lang="en-US" dirty="0" smtClean="0">
                <a:effectLst/>
              </a:rPr>
              <a:t>Software</a:t>
            </a:r>
          </a:p>
        </p:txBody>
      </p:sp>
      <p:sp>
        <p:nvSpPr>
          <p:cNvPr id="2" name="Footer Placeholder 1"/>
          <p:cNvSpPr>
            <a:spLocks noGrp="1"/>
          </p:cNvSpPr>
          <p:nvPr>
            <p:ph type="ftr" sz="quarter" idx="11"/>
          </p:nvPr>
        </p:nvSpPr>
        <p:spPr/>
        <p:txBody>
          <a:bodyPr/>
          <a:lstStyle/>
          <a:p>
            <a:r>
              <a:rPr lang="en-US" dirty="0" smtClean="0"/>
              <a:t>Copyright © 2017 Pearson Education, Inc.</a:t>
            </a:r>
            <a:endParaRPr lang="en-US" dirty="0"/>
          </a:p>
        </p:txBody>
      </p:sp>
      <p:sp>
        <p:nvSpPr>
          <p:cNvPr id="3" name="Slide Number Placeholder 2"/>
          <p:cNvSpPr>
            <a:spLocks noGrp="1"/>
          </p:cNvSpPr>
          <p:nvPr>
            <p:ph type="sldNum" sz="quarter" idx="12"/>
          </p:nvPr>
        </p:nvSpPr>
        <p:spPr/>
        <p:txBody>
          <a:bodyPr/>
          <a:lstStyle/>
          <a:p>
            <a:pPr>
              <a:defRPr/>
            </a:pPr>
            <a:r>
              <a:rPr lang="en-US" dirty="0" smtClean="0"/>
              <a:t>10-</a:t>
            </a:r>
            <a:fld id="{704C984D-861D-4BDB-A628-28CB510361AA}" type="slidenum">
              <a:rPr lang="en-US" smtClean="0"/>
              <a:pPr>
                <a:defRPr/>
              </a:pPr>
              <a:t>9</a:t>
            </a:fld>
            <a:endParaRPr lang="en-US" b="1" dirty="0"/>
          </a:p>
        </p:txBody>
      </p:sp>
    </p:spTree>
    <p:extLst>
      <p:ext uri="{BB962C8B-B14F-4D97-AF65-F5344CB8AC3E}">
        <p14:creationId xmlns:p14="http://schemas.microsoft.com/office/powerpoint/2010/main" val="275611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TIA">
      <a:dk1>
        <a:sysClr val="windowText" lastClr="000000"/>
      </a:dk1>
      <a:lt1>
        <a:sysClr val="window" lastClr="FFFFFF"/>
      </a:lt1>
      <a:dk2>
        <a:srgbClr val="44546A"/>
      </a:dk2>
      <a:lt2>
        <a:srgbClr val="E7E6E6"/>
      </a:lt2>
      <a:accent1>
        <a:srgbClr val="0085C0"/>
      </a:accent1>
      <a:accent2>
        <a:srgbClr val="FFD550"/>
      </a:accent2>
      <a:accent3>
        <a:srgbClr val="FA6A33"/>
      </a:accent3>
      <a:accent4>
        <a:srgbClr val="48D3FF"/>
      </a:accent4>
      <a:accent5>
        <a:srgbClr val="006166"/>
      </a:accent5>
      <a:accent6>
        <a:srgbClr val="C00000"/>
      </a:accent6>
      <a:hlink>
        <a:srgbClr val="0085C0"/>
      </a:hlink>
      <a:folHlink>
        <a:srgbClr val="034A90"/>
      </a:folHlink>
    </a:clrScheme>
    <a:fontScheme name="TIA">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2264</Words>
  <Application>Microsoft Macintosh PowerPoint</Application>
  <PresentationFormat>Widescreen</PresentationFormat>
  <Paragraphs>253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Narrow</vt:lpstr>
      <vt:lpstr>Calibri</vt:lpstr>
      <vt:lpstr>Helvetica</vt:lpstr>
      <vt:lpstr>Times New Roman</vt:lpstr>
      <vt:lpstr>Arial</vt:lpstr>
      <vt:lpstr>Office Theme</vt:lpstr>
      <vt:lpstr>TECHNOLOGY IN ACTION</vt:lpstr>
      <vt:lpstr>Chapter 10</vt:lpstr>
      <vt:lpstr>Understanding Programming</vt:lpstr>
      <vt:lpstr>Life Cycle of an Information System</vt:lpstr>
      <vt:lpstr>Life Cycle of a Program</vt:lpstr>
      <vt:lpstr>Life Cycle of a Program (cont.)</vt:lpstr>
      <vt:lpstr>Life Cycle of an Information System</vt:lpstr>
      <vt:lpstr>Life Cycle of an Information System The Importance of Programming</vt:lpstr>
      <vt:lpstr>Life Cycle of an Information System System Development Life Cycle</vt:lpstr>
      <vt:lpstr>Life Cycle of an Information System System Development Life Cycle</vt:lpstr>
      <vt:lpstr>Life Cycle of a Program The Program Development Life Cycle</vt:lpstr>
      <vt:lpstr>Life Cycle of a Program The Problem Statement</vt:lpstr>
      <vt:lpstr>Life Cycle of a Program Algorithm Development</vt:lpstr>
      <vt:lpstr>Life Cycle of a Program Algorithm Development</vt:lpstr>
      <vt:lpstr>Life Cycle of a Program Algorithm Development</vt:lpstr>
      <vt:lpstr>Life Cycle of a Program Algorithm Development</vt:lpstr>
      <vt:lpstr>Life Cycle of a Program Algorithm Development</vt:lpstr>
      <vt:lpstr>Life Cycle of a Program Coding</vt:lpstr>
      <vt:lpstr>Life Cycle of a Program Coding</vt:lpstr>
      <vt:lpstr>Life Cycle of a Program The Compiler</vt:lpstr>
      <vt:lpstr>Life Cycle of a Program Integrated Development Environments</vt:lpstr>
      <vt:lpstr>Life Cycle of a Program Debugging</vt:lpstr>
      <vt:lpstr>Life Cycle of a Program Testing and Documentation</vt:lpstr>
      <vt:lpstr>Copyright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Office</dc:creator>
  <cp:lastModifiedBy>Microsoft Office User</cp:lastModifiedBy>
  <cp:revision>74</cp:revision>
  <dcterms:created xsi:type="dcterms:W3CDTF">2016-01-25T23:54:41Z</dcterms:created>
  <dcterms:modified xsi:type="dcterms:W3CDTF">2017-02-24T22:14:41Z</dcterms:modified>
</cp:coreProperties>
</file>