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731" r:id="rId2"/>
    <p:sldMasterId id="2147483661" r:id="rId3"/>
    <p:sldMasterId id="2147483658" r:id="rId4"/>
    <p:sldMasterId id="2147483659" r:id="rId5"/>
    <p:sldMasterId id="2147483660" r:id="rId6"/>
    <p:sldMasterId id="2147483717" r:id="rId7"/>
  </p:sldMasterIdLst>
  <p:notesMasterIdLst>
    <p:notesMasterId r:id="rId27"/>
  </p:notesMasterIdLst>
  <p:handoutMasterIdLst>
    <p:handoutMasterId r:id="rId28"/>
  </p:handoutMasterIdLst>
  <p:sldIdLst>
    <p:sldId id="728" r:id="rId8"/>
    <p:sldId id="740" r:id="rId9"/>
    <p:sldId id="752" r:id="rId10"/>
    <p:sldId id="754" r:id="rId11"/>
    <p:sldId id="751" r:id="rId12"/>
    <p:sldId id="738" r:id="rId13"/>
    <p:sldId id="749" r:id="rId14"/>
    <p:sldId id="746" r:id="rId15"/>
    <p:sldId id="747" r:id="rId16"/>
    <p:sldId id="755" r:id="rId17"/>
    <p:sldId id="730" r:id="rId18"/>
    <p:sldId id="736" r:id="rId19"/>
    <p:sldId id="750" r:id="rId20"/>
    <p:sldId id="758" r:id="rId21"/>
    <p:sldId id="748" r:id="rId22"/>
    <p:sldId id="745" r:id="rId23"/>
    <p:sldId id="756" r:id="rId24"/>
    <p:sldId id="733" r:id="rId25"/>
    <p:sldId id="744" r:id="rId26"/>
  </p:sldIdLst>
  <p:sldSz cx="9144000" cy="6858000" type="screen4x3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8DEB"/>
    <a:srgbClr val="8BA9E9"/>
    <a:srgbClr val="93C4EE"/>
    <a:srgbClr val="556EEE"/>
    <a:srgbClr val="4262B3"/>
    <a:srgbClr val="194DE1"/>
    <a:srgbClr val="1865FB"/>
    <a:srgbClr val="1249B3"/>
    <a:srgbClr val="1D6AFF"/>
    <a:srgbClr val="2B8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8495" autoAdjust="0"/>
    <p:restoredTop sz="91293" autoAdjust="0"/>
  </p:normalViewPr>
  <p:slideViewPr>
    <p:cSldViewPr snapToObjects="1">
      <p:cViewPr varScale="1">
        <p:scale>
          <a:sx n="101" d="100"/>
          <a:sy n="101" d="100"/>
        </p:scale>
        <p:origin x="192" y="800"/>
      </p:cViewPr>
      <p:guideLst>
        <p:guide orient="horz" pos="2112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-5960" y="-128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anose="020B0604030504040204" pitchFamily="34" charset="0"/>
              </a:defRPr>
            </a:lvl1pPr>
          </a:lstStyle>
          <a:p>
            <a:fld id="{DB1A606E-59A5-444D-B60A-249B8883EBC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7142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/>
              <a:t>Click to edit Master text styles</a:t>
            </a:r>
          </a:p>
          <a:p>
            <a:pPr lvl="1"/>
            <a:r>
              <a:rPr lang="en-CA" altLang="en-US" noProof="0"/>
              <a:t>Second level</a:t>
            </a:r>
          </a:p>
          <a:p>
            <a:pPr lvl="2"/>
            <a:r>
              <a:rPr lang="en-CA" altLang="en-US" noProof="0"/>
              <a:t>Third level</a:t>
            </a:r>
          </a:p>
          <a:p>
            <a:pPr lvl="3"/>
            <a:r>
              <a:rPr lang="en-CA" altLang="en-US" noProof="0"/>
              <a:t>Fourth level</a:t>
            </a:r>
          </a:p>
          <a:p>
            <a:pPr lvl="4"/>
            <a:r>
              <a:rPr lang="en-CA" altLang="en-US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anose="020B0604030504040204" pitchFamily="34" charset="0"/>
              </a:defRPr>
            </a:lvl1pPr>
          </a:lstStyle>
          <a:p>
            <a:fld id="{F22F55E1-96B7-4FCC-849D-4532E1F82291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2469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F55E1-96B7-4FCC-849D-4532E1F82291}" type="slidenum">
              <a:rPr lang="en-CA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2914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F55E1-96B7-4FCC-849D-4532E1F82291}" type="slidenum">
              <a:rPr lang="en-CA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7683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11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12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13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8976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F55E1-96B7-4FCC-849D-4532E1F82291}" type="slidenum">
              <a:rPr lang="en-CA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5237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15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6919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16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F55E1-96B7-4FCC-849D-4532E1F82291}" type="slidenum">
              <a:rPr lang="en-CA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5748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18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F55E1-96B7-4FCC-849D-4532E1F82291}" type="slidenum">
              <a:rPr lang="en-CA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7291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F55E1-96B7-4FCC-849D-4532E1F82291}" type="slidenum">
              <a:rPr lang="en-CA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9154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kern="120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F55E1-96B7-4FCC-849D-4532E1F82291}" type="slidenum">
              <a:rPr lang="en-CA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6234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5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9026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6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7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894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8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4296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9</a:t>
            </a:fld>
            <a:endParaRPr lang="en-CA" sz="12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4650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614123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2782140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6501341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7978409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75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38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89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43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79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46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1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2125625"/>
      </p:ext>
    </p:extLst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78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12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01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62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3888485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8649734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2836689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9663296"/>
      </p:ext>
    </p:extLst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3175308"/>
      </p:ext>
    </p:extLst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9928742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727282"/>
      </p:ext>
    </p:extLst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790015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4425407"/>
      </p:ext>
    </p:extLst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0175547"/>
      </p:ext>
    </p:extLst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229301"/>
      </p:ext>
    </p:extLst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149235"/>
      </p:ext>
    </p:extLst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2730715"/>
      </p:ext>
    </p:extLst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539654"/>
      </p:ext>
    </p:extLst>
  </p:cSld>
  <p:clrMapOvr>
    <a:masterClrMapping/>
  </p:clrMapOvr>
  <p:transition spd="slow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1798787"/>
      </p:ext>
    </p:extLst>
  </p:cSld>
  <p:clrMapOvr>
    <a:masterClrMapping/>
  </p:clrMapOvr>
  <p:transition spd="slow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4038600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4038600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0456484"/>
      </p:ext>
    </p:extLst>
  </p:cSld>
  <p:clrMapOvr>
    <a:masterClrMapping/>
  </p:clrMapOvr>
  <p:transition spd="slow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842834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4279441"/>
      </p:ext>
    </p:extLst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04226"/>
      </p:ext>
    </p:extLst>
  </p:cSld>
  <p:clrMapOvr>
    <a:masterClrMapping/>
  </p:clrMapOvr>
  <p:transition spd="slow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562473"/>
      </p:ext>
    </p:extLst>
  </p:cSld>
  <p:clrMapOvr>
    <a:masterClrMapping/>
  </p:clrMapOvr>
  <p:transition spd="slow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4184916"/>
      </p:ext>
    </p:extLst>
  </p:cSld>
  <p:clrMapOvr>
    <a:masterClrMapping/>
  </p:clrMapOvr>
  <p:transition spd="slow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073567"/>
      </p:ext>
    </p:extLst>
  </p:cSld>
  <p:clrMapOvr>
    <a:masterClrMapping/>
  </p:clrMapOvr>
  <p:transition spd="slow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1408080"/>
      </p:ext>
    </p:extLst>
  </p:cSld>
  <p:clrMapOvr>
    <a:masterClrMapping/>
  </p:clrMapOvr>
  <p:transition spd="slow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990600"/>
            <a:ext cx="2057400" cy="5203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990600"/>
            <a:ext cx="6019800" cy="5203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9099145"/>
      </p:ext>
    </p:extLst>
  </p:cSld>
  <p:clrMapOvr>
    <a:masterClrMapping/>
  </p:clrMapOvr>
  <p:transition spd="slow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77461850"/>
      </p:ext>
    </p:extLst>
  </p:cSld>
  <p:clrMapOvr>
    <a:masterClrMapping/>
  </p:clrMapOvr>
  <p:transition spd="med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0066244"/>
      </p:ext>
    </p:extLst>
  </p:cSld>
  <p:clrMapOvr>
    <a:masterClrMapping/>
  </p:clrMapOvr>
  <p:transition spd="med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9137759"/>
      </p:ext>
    </p:extLst>
  </p:cSld>
  <p:clrMapOvr>
    <a:masterClrMapping/>
  </p:clrMapOvr>
  <p:transition spd="med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1981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905000"/>
            <a:ext cx="1981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619846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0741486"/>
      </p:ext>
    </p:extLst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9628578"/>
      </p:ext>
    </p:extLst>
  </p:cSld>
  <p:clrMapOvr>
    <a:masterClrMapping/>
  </p:clrMapOvr>
  <p:transition spd="med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4856421"/>
      </p:ext>
    </p:extLst>
  </p:cSld>
  <p:clrMapOvr>
    <a:masterClrMapping/>
  </p:clrMapOvr>
  <p:transition spd="med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1776982"/>
      </p:ext>
    </p:extLst>
  </p:cSld>
  <p:clrMapOvr>
    <a:masterClrMapping/>
  </p:clrMapOvr>
  <p:transition spd="med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337622"/>
      </p:ext>
    </p:extLst>
  </p:cSld>
  <p:clrMapOvr>
    <a:masterClrMapping/>
  </p:clrMapOvr>
  <p:transition spd="med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73550"/>
      </p:ext>
    </p:extLst>
  </p:cSld>
  <p:clrMapOvr>
    <a:masterClrMapping/>
  </p:clrMapOvr>
  <p:transition spd="med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8763711"/>
      </p:ext>
    </p:extLst>
  </p:cSld>
  <p:clrMapOvr>
    <a:masterClrMapping/>
  </p:clrMapOvr>
  <p:transition spd="med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3" y="971550"/>
            <a:ext cx="2046287" cy="5581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971550"/>
            <a:ext cx="5986463" cy="5581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6680331"/>
      </p:ext>
    </p:extLst>
  </p:cSld>
  <p:clrMapOvr>
    <a:masterClrMapping/>
  </p:clrMapOvr>
  <p:transition spd="med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98357731"/>
      </p:ext>
    </p:extLst>
  </p:cSld>
  <p:clrMapOvr>
    <a:masterClrMapping/>
  </p:clrMapOvr>
  <p:transition spd="med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3469312"/>
      </p:ext>
    </p:extLst>
  </p:cSld>
  <p:clrMapOvr>
    <a:masterClrMapping/>
  </p:clrMapOvr>
  <p:transition spd="med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4524371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8079513"/>
      </p:ext>
    </p:extLst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0838431"/>
      </p:ext>
    </p:extLst>
  </p:cSld>
  <p:clrMapOvr>
    <a:masterClrMapping/>
  </p:clrMapOvr>
  <p:transition spd="med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2227346"/>
      </p:ext>
    </p:extLst>
  </p:cSld>
  <p:clrMapOvr>
    <a:masterClrMapping/>
  </p:clrMapOvr>
  <p:transition spd="med"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1595313"/>
      </p:ext>
    </p:extLst>
  </p:cSld>
  <p:clrMapOvr>
    <a:masterClrMapping/>
  </p:clrMapOvr>
  <p:transition spd="med"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685970"/>
      </p:ext>
    </p:extLst>
  </p:cSld>
  <p:clrMapOvr>
    <a:masterClrMapping/>
  </p:clrMapOvr>
  <p:transition spd="med"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7318533"/>
      </p:ext>
    </p:extLst>
  </p:cSld>
  <p:clrMapOvr>
    <a:masterClrMapping/>
  </p:clrMapOvr>
  <p:transition spd="med"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4454168"/>
      </p:ext>
    </p:extLst>
  </p:cSld>
  <p:clrMapOvr>
    <a:masterClrMapping/>
  </p:clrMapOvr>
  <p:transition spd="med"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3321110"/>
      </p:ext>
    </p:extLst>
  </p:cSld>
  <p:clrMapOvr>
    <a:masterClrMapping/>
  </p:clrMapOvr>
  <p:transition spd="med"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8917124"/>
      </p:ext>
    </p:extLst>
  </p:cSld>
  <p:clrMapOvr>
    <a:masterClrMapping/>
  </p:clrMapOvr>
  <p:transition spd="med">
    <p:zo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488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700" y="0"/>
            <a:ext cx="5041900" cy="2667000"/>
          </a:xfrm>
          <a:prstGeom prst="rect">
            <a:avLst/>
          </a:prstGeom>
          <a:gradFill flip="none" rotWithShape="1">
            <a:gsLst>
              <a:gs pos="100000">
                <a:srgbClr val="F1D6A1"/>
              </a:gs>
              <a:gs pos="100000">
                <a:srgbClr val="FFFFFF"/>
              </a:gs>
              <a:gs pos="100000">
                <a:srgbClr val="F1D6A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</p:pic>
      <p:pic>
        <p:nvPicPr>
          <p:cNvPr id="3" name="Picture 3" descr="Pearson_Bound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Pearson_Strap_Bound_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>
            <a:spLocks noChangeArrowheads="1"/>
          </p:cNvSpPr>
          <p:nvPr userDrawn="1"/>
        </p:nvSpPr>
        <p:spPr bwMode="gray">
          <a:xfrm>
            <a:off x="-12700" y="3344862"/>
            <a:ext cx="5041900" cy="1379537"/>
          </a:xfrm>
          <a:prstGeom prst="rect">
            <a:avLst/>
          </a:prstGeom>
          <a:solidFill>
            <a:srgbClr val="5F2A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altLang="en-US">
                <a:solidFill>
                  <a:schemeClr val="bg1"/>
                </a:solidFill>
                <a:latin typeface="Arial Black" pitchFamily="34" charset="0"/>
              </a:rPr>
              <a:t>Development</a:t>
            </a:r>
          </a:p>
          <a:p>
            <a:pPr algn="ctr">
              <a:defRPr/>
            </a:pPr>
            <a:r>
              <a:rPr lang="en-US" altLang="en-US">
                <a:solidFill>
                  <a:schemeClr val="bg1"/>
                </a:solidFill>
                <a:latin typeface="Arial Black" pitchFamily="34" charset="0"/>
              </a:rPr>
              <a:t>Economic Policy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rgbClr val="00468F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altLang="en-US" sz="1800">
                <a:solidFill>
                  <a:schemeClr val="bg1"/>
                </a:solidFill>
                <a:latin typeface="Arial Black" pitchFamily="34" charset="0"/>
              </a:rPr>
              <a:t>D-577</a:t>
            </a:r>
            <a:r>
              <a:rPr lang="en-US" altLang="en-US" sz="1800">
                <a:solidFill>
                  <a:schemeClr val="bg1"/>
                </a:solidFill>
                <a:latin typeface="Verdana" pitchFamily="34" charset="0"/>
              </a:rPr>
              <a:t> 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4379021"/>
            <a:ext cx="5041900" cy="202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ChangeArrowheads="1"/>
          </p:cNvSpPr>
          <p:nvPr userDrawn="1"/>
        </p:nvSpPr>
        <p:spPr bwMode="gray">
          <a:xfrm>
            <a:off x="-12700" y="2667000"/>
            <a:ext cx="5041900" cy="1711325"/>
          </a:xfrm>
          <a:prstGeom prst="rect">
            <a:avLst/>
          </a:prstGeom>
          <a:solidFill>
            <a:srgbClr val="00468F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altLang="en-US">
                <a:solidFill>
                  <a:schemeClr val="bg1"/>
                </a:solidFill>
                <a:latin typeface="Arial Black" pitchFamily="34" charset="0"/>
              </a:rPr>
              <a:t>Global Economic</a:t>
            </a:r>
          </a:p>
          <a:p>
            <a:pPr algn="ctr">
              <a:defRPr/>
            </a:pPr>
            <a:r>
              <a:rPr lang="en-US" altLang="en-US">
                <a:solidFill>
                  <a:schemeClr val="bg1"/>
                </a:solidFill>
                <a:latin typeface="Arial Black" pitchFamily="34" charset="0"/>
              </a:rPr>
              <a:t>Issues and Institutions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74DEE9-88C3-F2BB-BD8C-8497CD571CF6}"/>
              </a:ext>
            </a:extLst>
          </p:cNvPr>
          <p:cNvSpPr/>
          <p:nvPr userDrawn="1"/>
        </p:nvSpPr>
        <p:spPr bwMode="auto">
          <a:xfrm>
            <a:off x="4297680" y="566928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F7F7E8-C6A9-9B24-D865-B1EAB97B9914}"/>
              </a:ext>
            </a:extLst>
          </p:cNvPr>
          <p:cNvSpPr/>
          <p:nvPr userDrawn="1"/>
        </p:nvSpPr>
        <p:spPr bwMode="auto">
          <a:xfrm>
            <a:off x="4663440" y="566928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71D9A6-B786-6899-86D2-87ABEB9E3633}"/>
              </a:ext>
            </a:extLst>
          </p:cNvPr>
          <p:cNvSpPr/>
          <p:nvPr userDrawn="1"/>
        </p:nvSpPr>
        <p:spPr bwMode="auto">
          <a:xfrm>
            <a:off x="3566160" y="603504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892F90-DFC0-2743-76E9-BF6FD6C53772}"/>
              </a:ext>
            </a:extLst>
          </p:cNvPr>
          <p:cNvSpPr/>
          <p:nvPr userDrawn="1"/>
        </p:nvSpPr>
        <p:spPr bwMode="auto">
          <a:xfrm>
            <a:off x="3931920" y="603504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CB5F04-B4F2-32D0-0FA7-C4A8C5EA20B4}"/>
              </a:ext>
            </a:extLst>
          </p:cNvPr>
          <p:cNvSpPr/>
          <p:nvPr userDrawn="1"/>
        </p:nvSpPr>
        <p:spPr bwMode="auto">
          <a:xfrm>
            <a:off x="4297680" y="603504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EE9FF9-1FF4-E1C4-0DF0-2301D723E448}"/>
              </a:ext>
            </a:extLst>
          </p:cNvPr>
          <p:cNvSpPr/>
          <p:nvPr userDrawn="1"/>
        </p:nvSpPr>
        <p:spPr bwMode="auto">
          <a:xfrm>
            <a:off x="4663440" y="603504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FFC390-9AD9-34DB-E282-B9034C370EAE}"/>
              </a:ext>
            </a:extLst>
          </p:cNvPr>
          <p:cNvSpPr/>
          <p:nvPr userDrawn="1"/>
        </p:nvSpPr>
        <p:spPr bwMode="auto">
          <a:xfrm>
            <a:off x="2743200" y="5669280"/>
            <a:ext cx="411480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O'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64D4FC-CF04-3FE6-199E-67643A109523}"/>
              </a:ext>
            </a:extLst>
          </p:cNvPr>
          <p:cNvSpPr/>
          <p:nvPr userDrawn="1"/>
        </p:nvSpPr>
        <p:spPr bwMode="auto">
          <a:xfrm>
            <a:off x="3566160" y="566928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4EB2C0-F0BE-0E9D-EA57-591522D4E42E}"/>
              </a:ext>
            </a:extLst>
          </p:cNvPr>
          <p:cNvSpPr/>
          <p:nvPr userDrawn="1"/>
        </p:nvSpPr>
        <p:spPr bwMode="auto">
          <a:xfrm>
            <a:off x="3931920" y="566928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C27EFE-2DA2-1DF1-E962-71936D09CE80}"/>
              </a:ext>
            </a:extLst>
          </p:cNvPr>
          <p:cNvSpPr/>
          <p:nvPr userDrawn="1"/>
        </p:nvSpPr>
        <p:spPr bwMode="auto">
          <a:xfrm>
            <a:off x="3200400" y="566928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N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5095956"/>
      </p:ext>
    </p:extLst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strips dir="l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strips dir="l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strips dir="l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strips dir="l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l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strips dir="l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strips dir="l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strips dir="l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1145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1912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strips dir="l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89A7F2-E5BB-DA4D-ABFE-99474EF12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809952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1303257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3" name="Rectangle 5"/>
          <p:cNvSpPr>
            <a:spLocks noChangeArrowheads="1"/>
          </p:cNvSpPr>
          <p:nvPr/>
        </p:nvSpPr>
        <p:spPr bwMode="auto">
          <a:xfrm>
            <a:off x="4610100" y="1892300"/>
            <a:ext cx="4114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468F"/>
              </a:buClr>
              <a:buFont typeface="Webdings" panose="05030102010509060703" pitchFamily="18" charset="2"/>
              <a:buChar char="&lt;"/>
              <a:defRPr/>
            </a:pPr>
            <a:endParaRPr lang="en-US" sz="2800" b="1">
              <a:solidFill>
                <a:srgbClr val="00468F"/>
              </a:solidFill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 userDrawn="1"/>
        </p:nvSpPr>
        <p:spPr bwMode="auto">
          <a:xfrm>
            <a:off x="431800" y="6643688"/>
            <a:ext cx="16922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/>
              <a:t>© 2013 Pearson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30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3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3" grpId="0" build="p" bldLvl="3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33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333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33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333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33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33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68F"/>
        </a:buClr>
        <a:buFont typeface="Webdings" panose="05030102010509060703" pitchFamily="18" charset="2"/>
        <a:buChar char="&lt;"/>
        <a:defRPr sz="2800" b="1">
          <a:solidFill>
            <a:srgbClr val="00468F"/>
          </a:solidFill>
          <a:latin typeface="+mn-lt"/>
          <a:ea typeface="ＭＳ Ｐゴシック" charset="0"/>
          <a:cs typeface="ＭＳ Ｐゴシック" charset="0"/>
        </a:defRPr>
      </a:lvl1pPr>
      <a:lvl2pPr marL="457200" algn="l" rtl="0" eaLnBrk="0" fontAlgn="base" hangingPunct="0">
        <a:lnSpc>
          <a:spcPct val="105000"/>
        </a:lnSpc>
        <a:spcBef>
          <a:spcPct val="50000"/>
        </a:spcBef>
        <a:spcAft>
          <a:spcPct val="0"/>
        </a:spcAft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68F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A5E81-DD41-9942-8032-D2091275437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3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ChangeArrowheads="1"/>
          </p:cNvSpPr>
          <p:nvPr/>
        </p:nvSpPr>
        <p:spPr bwMode="auto">
          <a:xfrm>
            <a:off x="3276600" y="914400"/>
            <a:ext cx="411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468F"/>
              </a:buClr>
              <a:buFont typeface="Webdings" panose="05030102010509060703" pitchFamily="18" charset="2"/>
              <a:buChar char="&lt;"/>
              <a:defRPr/>
            </a:pPr>
            <a:endParaRPr lang="en-US" sz="2800" b="1">
              <a:solidFill>
                <a:srgbClr val="00468F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 userDrawn="1"/>
        </p:nvSpPr>
        <p:spPr bwMode="auto">
          <a:xfrm>
            <a:off x="431800" y="6643688"/>
            <a:ext cx="16922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/>
              <a:t>© 2013 Pearson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2" grpId="0" build="p" bldLvl="3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58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584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58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584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58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584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68F"/>
        </a:buClr>
        <a:buFont typeface="Webdings" panose="05030102010509060703" pitchFamily="18" charset="2"/>
        <a:buChar char="&lt;"/>
        <a:defRPr sz="2800" b="1">
          <a:solidFill>
            <a:srgbClr val="00468F"/>
          </a:solidFill>
          <a:latin typeface="+mn-lt"/>
          <a:ea typeface="ＭＳ Ｐゴシック" charset="0"/>
          <a:cs typeface="ＭＳ Ｐゴシック" charset="0"/>
        </a:defRPr>
      </a:lvl1pPr>
      <a:lvl2pPr marL="457200" algn="l" rtl="0" eaLnBrk="0" fontAlgn="base" hangingPunct="0">
        <a:lnSpc>
          <a:spcPct val="105000"/>
        </a:lnSpc>
        <a:spcBef>
          <a:spcPct val="50000"/>
        </a:spcBef>
        <a:spcAft>
          <a:spcPct val="0"/>
        </a:spcAft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68F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05000"/>
            <a:ext cx="82296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  <a:r>
              <a:rPr lang="en-US"/>
              <a:t> when second level runs longer than one line we want no hanging indent</a:t>
            </a:r>
          </a:p>
          <a:p>
            <a:pPr lvl="1"/>
            <a:r>
              <a:rPr lang="en-US"/>
              <a:t>I</a:t>
            </a:r>
            <a:r>
              <a:rPr lang="en-US" altLang="en-US"/>
              <a:t>’</a:t>
            </a:r>
            <a:r>
              <a:rPr lang="en-US"/>
              <a:t>ve also set the gap between points at 0.5 lines.</a:t>
            </a:r>
            <a:endParaRPr lang="en-CA"/>
          </a:p>
          <a:p>
            <a:pPr lvl="2"/>
            <a:r>
              <a:rPr lang="en-CA"/>
              <a:t>Third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90600"/>
            <a:ext cx="8229600" cy="533400"/>
          </a:xfrm>
          <a:prstGeom prst="rect">
            <a:avLst/>
          </a:prstGeom>
          <a:gradFill rotWithShape="0">
            <a:gsLst>
              <a:gs pos="0">
                <a:srgbClr val="00468F"/>
              </a:gs>
              <a:gs pos="100000">
                <a:srgbClr val="648FB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</a:t>
            </a:r>
            <a:endParaRPr lang="en-CA"/>
          </a:p>
        </p:txBody>
      </p:sp>
      <p:sp>
        <p:nvSpPr>
          <p:cNvPr id="3076" name="Text Box 3"/>
          <p:cNvSpPr txBox="1">
            <a:spLocks noChangeArrowheads="1"/>
          </p:cNvSpPr>
          <p:nvPr userDrawn="1"/>
        </p:nvSpPr>
        <p:spPr bwMode="auto">
          <a:xfrm>
            <a:off x="431800" y="6643688"/>
            <a:ext cx="16922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/>
              <a:t>© 2013 Pearson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5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5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5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8" grpId="0" build="p" bldLvl="3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537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537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53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68F"/>
        </a:buClr>
        <a:buFont typeface="Webdings" panose="05030102010509060703" pitchFamily="18" charset="2"/>
        <a:buChar char="&lt;"/>
        <a:defRPr sz="2800" b="1">
          <a:solidFill>
            <a:srgbClr val="00468F"/>
          </a:solidFill>
          <a:latin typeface="+mn-lt"/>
          <a:ea typeface="ＭＳ Ｐゴシック" charset="0"/>
          <a:cs typeface="ＭＳ Ｐゴシック" charset="0"/>
        </a:defRPr>
      </a:lvl1pPr>
      <a:lvl2pPr marL="457200" algn="l" rtl="0" eaLnBrk="0" fontAlgn="base" hangingPunct="0">
        <a:lnSpc>
          <a:spcPct val="105000"/>
        </a:lnSpc>
        <a:spcBef>
          <a:spcPct val="50000"/>
        </a:spcBef>
        <a:spcAft>
          <a:spcPct val="0"/>
        </a:spcAft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68F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05000"/>
            <a:ext cx="4114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  <a:r>
              <a:rPr lang="en-US"/>
              <a:t> when second level runs longer than one line we want no hanging indent</a:t>
            </a:r>
          </a:p>
          <a:p>
            <a:pPr lvl="1"/>
            <a:r>
              <a:rPr lang="en-US"/>
              <a:t>I</a:t>
            </a:r>
            <a:r>
              <a:rPr lang="en-US" altLang="en-US"/>
              <a:t>’</a:t>
            </a:r>
            <a:r>
              <a:rPr lang="en-US"/>
              <a:t>ve also set the gap between points at 0.5 lines.</a:t>
            </a:r>
            <a:endParaRPr lang="en-CA"/>
          </a:p>
          <a:p>
            <a:pPr lvl="2"/>
            <a:r>
              <a:rPr lang="en-CA"/>
              <a:t>Third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71550"/>
            <a:ext cx="8185150" cy="552450"/>
          </a:xfrm>
          <a:prstGeom prst="rect">
            <a:avLst/>
          </a:prstGeom>
          <a:gradFill rotWithShape="0">
            <a:gsLst>
              <a:gs pos="0">
                <a:srgbClr val="00468F"/>
              </a:gs>
              <a:gs pos="100000">
                <a:srgbClr val="648FB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</a:t>
            </a:r>
            <a:endParaRPr lang="en-CA"/>
          </a:p>
        </p:txBody>
      </p:sp>
      <p:pic>
        <p:nvPicPr>
          <p:cNvPr id="486405" name="Picture 5" descr="but2">
            <a:hlinkClick r:id="" action="ppaction://hlinkshowjump?jump=nextslide" tooltip="Expand figur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971550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3"/>
          <p:cNvSpPr txBox="1">
            <a:spLocks noChangeArrowheads="1"/>
          </p:cNvSpPr>
          <p:nvPr userDrawn="1"/>
        </p:nvSpPr>
        <p:spPr bwMode="auto">
          <a:xfrm>
            <a:off x="431800" y="6643688"/>
            <a:ext cx="16922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/>
              <a:t>© 2013 Pearson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6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6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6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2" grpId="0" build="p" bldLvl="3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64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640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64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640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64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640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68F"/>
        </a:buClr>
        <a:buFont typeface="Webdings" panose="05030102010509060703" pitchFamily="18" charset="2"/>
        <a:buChar char="&lt;"/>
        <a:defRPr sz="2800" b="1">
          <a:solidFill>
            <a:srgbClr val="00468F"/>
          </a:solidFill>
          <a:latin typeface="+mn-lt"/>
          <a:ea typeface="ＭＳ Ｐゴシック" charset="0"/>
          <a:cs typeface="ＭＳ Ｐゴシック" charset="0"/>
        </a:defRPr>
      </a:lvl1pPr>
      <a:lvl2pPr marL="457200" algn="l" rtl="0" eaLnBrk="0" fontAlgn="base" hangingPunct="0">
        <a:lnSpc>
          <a:spcPct val="105000"/>
        </a:lnSpc>
        <a:spcBef>
          <a:spcPct val="50000"/>
        </a:spcBef>
        <a:spcAft>
          <a:spcPct val="0"/>
        </a:spcAft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68F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ut1">
            <a:hlinkClick r:id="" action="ppaction://hlinkshowjump?jump=previousslide" tooltip="Back to previous slid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935038"/>
            <a:ext cx="617538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 userDrawn="1"/>
        </p:nvSpPr>
        <p:spPr bwMode="auto">
          <a:xfrm>
            <a:off x="431800" y="6643688"/>
            <a:ext cx="16922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/>
              <a:t>© 2013 Pearson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spd="med"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8305800" y="6553200"/>
            <a:ext cx="4572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rgbClr val="000000"/>
                </a:solidFill>
                <a:latin typeface="Verdana" pitchFamily="-1" charset="0"/>
                <a:ea typeface="Verdana"/>
                <a:cs typeface="Verdana"/>
              </a:rPr>
              <a:t>16-</a:t>
            </a:r>
            <a:fld id="{DDA192BA-76E2-BC46-8D90-39451A4384A1}" type="slidenum">
              <a:rPr lang="en-GB" sz="900">
                <a:solidFill>
                  <a:srgbClr val="000000"/>
                </a:solidFill>
                <a:latin typeface="Verdana" pitchFamily="-1" charset="0"/>
                <a:ea typeface="Verdana"/>
                <a:cs typeface="Verdana"/>
              </a:rPr>
              <a:pPr algn="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GB" sz="900" dirty="0">
                <a:solidFill>
                  <a:srgbClr val="000000"/>
                </a:solidFill>
                <a:latin typeface="Verdana" pitchFamily="-1" charset="0"/>
                <a:ea typeface="Verdana"/>
                <a:cs typeface="Verdana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ransition>
    <p:strips dir="ld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ヒラギノ角ゴ Pro W3" pitchFamily="-1" charset="-128"/>
          <a:cs typeface="ヒラギノ角ゴ Pro W3" pitchFamily="-1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ヒラギノ角ゴ Pro W3" pitchFamily="-1" charset="-128"/>
          <a:cs typeface="ヒラギノ角ゴ Pro W3" pitchFamily="-1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ヒラギノ角ゴ Pro W3" pitchFamily="-1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pitchFamily="-1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ヒラギノ角ゴ Pro W3" pitchFamily="-1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029200" y="1676400"/>
            <a:ext cx="411480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CA" sz="3200" b="1" dirty="0">
                <a:solidFill>
                  <a:schemeClr val="bg1"/>
                </a:solidFill>
                <a:latin typeface="+mj-lt"/>
              </a:rPr>
              <a:t>Topic:</a:t>
            </a:r>
          </a:p>
          <a:p>
            <a:pPr algn="ctr"/>
            <a:endParaRPr lang="en-CA" sz="32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CA" sz="3200" b="1" dirty="0">
                <a:solidFill>
                  <a:schemeClr val="bg1"/>
                </a:solidFill>
                <a:latin typeface="+mj-lt"/>
              </a:rPr>
              <a:t>Framing Global Economic Issues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722783" y="916609"/>
            <a:ext cx="1846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What This Presentation Covers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rIns="0">
            <a:normAutofit/>
          </a:bodyPr>
          <a:lstStyle/>
          <a:p>
            <a:pPr lvl="0"/>
            <a:r>
              <a:rPr lang="en-US"/>
              <a:t>"Framing" of issues.</a:t>
            </a:r>
          </a:p>
          <a:p>
            <a:pPr lvl="0"/>
            <a:r>
              <a:rPr lang="en-US">
                <a:solidFill>
                  <a:srgbClr val="FF0000"/>
                </a:solidFill>
                <a:effectLst/>
              </a:rPr>
              <a:t>Borders and governance.</a:t>
            </a:r>
          </a:p>
          <a:p>
            <a:pPr lvl="0"/>
            <a:r>
              <a:rPr lang="en-US"/>
              <a:t>What is "international economics" about?</a:t>
            </a:r>
            <a:r>
              <a:rPr lang="en-US">
                <a:effectLst/>
              </a:rPr>
              <a:t>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4489D-A479-5041-9DF5-1EDB29297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92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7363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/>
              <a:t>Good Governance</a:t>
            </a:r>
            <a:endParaRPr lang="en-CA" b="1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057400"/>
            <a:ext cx="7315200" cy="4281488"/>
          </a:xfrm>
        </p:spPr>
        <p:txBody>
          <a:bodyPr/>
          <a:lstStyle/>
          <a:p>
            <a:r>
              <a:rPr lang="en-US" sz="2400"/>
              <a:t>Self-governance.</a:t>
            </a:r>
          </a:p>
          <a:p>
            <a:pPr lvl="1"/>
            <a:r>
              <a:rPr lang="en-US" sz="2400"/>
              <a:t>Subsidiarity</a:t>
            </a:r>
          </a:p>
          <a:p>
            <a:r>
              <a:rPr lang="en-US" sz="2400"/>
              <a:t>Majority rule</a:t>
            </a:r>
          </a:p>
          <a:p>
            <a:r>
              <a:rPr lang="en-US" sz="2400"/>
              <a:t>Individual rights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F0A078-E4D8-D047-808A-0A0877D5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14FA5E81-DD41-9942-8032-D20912754374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23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/>
          <a:p>
            <a:pPr algn="ctr">
              <a:defRPr/>
            </a:pPr>
            <a:r>
              <a:rPr lang="en-US" sz="3600" b="1"/>
              <a:t>Limits to Subsidiarity</a:t>
            </a:r>
            <a:endParaRPr lang="en-CA" sz="3600" b="1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17638"/>
            <a:ext cx="7315200" cy="4708525"/>
          </a:xfrm>
        </p:spPr>
        <p:txBody>
          <a:bodyPr lIns="0" rIns="0">
            <a:noAutofit/>
          </a:bodyPr>
          <a:lstStyle/>
          <a:p>
            <a:pPr marL="0" indent="0">
              <a:buNone/>
            </a:pPr>
            <a:r>
              <a:rPr lang="en-US" sz="2400"/>
              <a:t>What can sovereigns control at the border?</a:t>
            </a:r>
          </a:p>
          <a:p>
            <a:r>
              <a:rPr lang="en-US" sz="2400"/>
              <a:t>Probably</a:t>
            </a:r>
          </a:p>
          <a:p>
            <a:pPr lvl="1"/>
            <a:r>
              <a:rPr lang="en-US" sz="2400"/>
              <a:t>Imports</a:t>
            </a:r>
          </a:p>
          <a:p>
            <a:pPr lvl="1"/>
            <a:r>
              <a:rPr lang="en-US" sz="2400"/>
              <a:t>Tourism</a:t>
            </a:r>
          </a:p>
          <a:p>
            <a:r>
              <a:rPr lang="en-US" sz="2400"/>
              <a:t>Probably not: cross-border cooperation needed</a:t>
            </a:r>
          </a:p>
          <a:p>
            <a:pPr lvl="1"/>
            <a:r>
              <a:rPr lang="en-US" sz="2400"/>
              <a:t>Migratory species</a:t>
            </a:r>
          </a:p>
          <a:p>
            <a:pPr lvl="1"/>
            <a:r>
              <a:rPr lang="en-US" sz="2400"/>
              <a:t>Greenhouse gas emissions</a:t>
            </a:r>
          </a:p>
          <a:p>
            <a:pPr lvl="1"/>
            <a:r>
              <a:rPr lang="en-US" sz="2400"/>
              <a:t>Crime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Minority rights: benefits of avoiding isolation.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F949BD-4405-DC4F-A306-725551514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4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3075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/>
              <a:t>Governance </a:t>
            </a:r>
            <a:br>
              <a:rPr lang="en-US" sz="3600" b="1"/>
            </a:br>
            <a:r>
              <a:rPr lang="en-US" sz="3600" b="1"/>
              <a:t>at the Transaction Level</a:t>
            </a:r>
            <a:endParaRPr lang="en-CA" sz="3600" b="1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057400"/>
            <a:ext cx="7315200" cy="4267200"/>
          </a:xfrm>
        </p:spPr>
        <p:txBody>
          <a:bodyPr lIns="0" rIns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ea typeface="ＭＳ Ｐゴシック" panose="020B0600070205080204" pitchFamily="34" charset="-128"/>
              </a:rPr>
              <a:t>Q: Is there a public interest in </a:t>
            </a:r>
            <a:r>
              <a:rPr lang="en-US" sz="2400" i="1" dirty="0">
                <a:ea typeface="ＭＳ Ｐゴシック" panose="020B0600070205080204" pitchFamily="34" charset="-128"/>
              </a:rPr>
              <a:t>where</a:t>
            </a:r>
            <a:r>
              <a:rPr lang="en-US" sz="2400" dirty="0">
                <a:ea typeface="ＭＳ Ｐゴシック" panose="020B0600070205080204" pitchFamily="34" charset="-128"/>
              </a:rPr>
              <a:t> you shop?</a:t>
            </a:r>
          </a:p>
          <a:p>
            <a:pPr>
              <a:spcBef>
                <a:spcPts val="0"/>
              </a:spcBef>
            </a:pPr>
            <a:r>
              <a:rPr lang="en-US" sz="2400" dirty="0">
                <a:ea typeface="ＭＳ Ｐゴシック" panose="020B0600070205080204" pitchFamily="34" charset="-128"/>
              </a:rPr>
              <a:t>Should governments steer purchases to some sources and away from others, in the public interest?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/>
          </a:p>
          <a:p>
            <a:pPr marL="0" indent="0">
              <a:spcBef>
                <a:spcPts val="0"/>
              </a:spcBef>
              <a:buNone/>
            </a:pPr>
            <a:r>
              <a:rPr lang="en-US" sz="2400"/>
              <a:t>Consider at different levels. </a:t>
            </a:r>
          </a:p>
          <a:p>
            <a:pPr>
              <a:spcBef>
                <a:spcPts val="0"/>
              </a:spcBef>
            </a:pPr>
            <a:r>
              <a:rPr lang="en-US" sz="2400"/>
              <a:t>Local (Bloomington's east side vs. west side)</a:t>
            </a:r>
          </a:p>
          <a:p>
            <a:pPr>
              <a:spcBef>
                <a:spcPts val="0"/>
              </a:spcBef>
            </a:pPr>
            <a:r>
              <a:rPr lang="en-US" sz="2400"/>
              <a:t>National (Bloomington vs. North Carolina)</a:t>
            </a:r>
          </a:p>
          <a:p>
            <a:pPr>
              <a:spcBef>
                <a:spcPts val="0"/>
              </a:spcBef>
            </a:pPr>
            <a:r>
              <a:rPr lang="en-US" sz="2400"/>
              <a:t>International (Bloomington vs. East Asia)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/>
          </a:p>
          <a:p>
            <a:pPr marL="0" indent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70C089-420B-C043-89DF-5A52F6781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A5BDE-E633-5640-95FD-6DADFFE77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Bloomington: East to West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3CD2C5-DE0A-DF4A-8BE7-29A172E96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88" y="1905345"/>
            <a:ext cx="4400023" cy="408736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56F46-0A45-3445-9569-969042DB1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5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/>
              <a:t>The transaction level:</a:t>
            </a:r>
            <a:br>
              <a:rPr lang="en-US" b="1"/>
            </a:br>
            <a:r>
              <a:rPr lang="en-US" b="1"/>
              <a:t>Inside the U.S.</a:t>
            </a:r>
            <a:r>
              <a:rPr lang="en-US" sz="3600" b="1">
                <a:effectLst/>
              </a:rPr>
              <a:t> </a:t>
            </a:r>
            <a:endParaRPr lang="en-CA" sz="3600" b="1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 lIns="365760" rIns="365760"/>
          <a:lstStyle/>
          <a:p>
            <a:pPr marL="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2200" dirty="0">
                <a:ea typeface="ＭＳ Ｐゴシック" panose="020B0600070205080204" pitchFamily="34" charset="-128"/>
              </a:rPr>
              <a:t>U.S. domestic answer is "No."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200" dirty="0">
                <a:ea typeface="ＭＳ Ｐゴシック" panose="020B0600070205080204" pitchFamily="34" charset="-128"/>
              </a:rPr>
              <a:t>Laws against "restraint of trade" by private cartels dividing up markets.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200" dirty="0">
                <a:ea typeface="ＭＳ Ｐゴシック" panose="020B0600070205080204" pitchFamily="34" charset="-128"/>
              </a:rPr>
              <a:t>U.S. Constitution's provision against regulation of "inter-state commerce" by the states.</a:t>
            </a:r>
          </a:p>
          <a:p>
            <a:pPr marL="11430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2200" dirty="0">
                <a:ea typeface="ＭＳ Ｐゴシック" panose="020B0600070205080204" pitchFamily="34" charset="-128"/>
              </a:rPr>
              <a:t>Why not?</a:t>
            </a:r>
          </a:p>
          <a:p>
            <a:pPr marL="457200">
              <a:spcBef>
                <a:spcPts val="0"/>
              </a:spcBef>
              <a:spcAft>
                <a:spcPts val="300"/>
              </a:spcAft>
            </a:pPr>
            <a:r>
              <a:rPr lang="en-US" sz="2200" dirty="0">
                <a:ea typeface="ＭＳ Ｐゴシック" panose="020B0600070205080204" pitchFamily="34" charset="-128"/>
              </a:rPr>
              <a:t>Incipient interstate trade wars in the 1780s.</a:t>
            </a:r>
          </a:p>
          <a:p>
            <a:pPr marL="457200">
              <a:spcBef>
                <a:spcPts val="0"/>
              </a:spcBef>
              <a:spcAft>
                <a:spcPts val="300"/>
              </a:spcAft>
            </a:pPr>
            <a:r>
              <a:rPr lang="en-US" sz="2200" dirty="0">
                <a:ea typeface="ＭＳ Ｐゴシック" panose="020B0600070205080204" pitchFamily="34" charset="-128"/>
              </a:rPr>
              <a:t>People don't like being discriminated against.</a:t>
            </a:r>
          </a:p>
          <a:p>
            <a:pPr marL="457200">
              <a:spcBef>
                <a:spcPts val="0"/>
              </a:spcBef>
              <a:spcAft>
                <a:spcPts val="300"/>
              </a:spcAft>
            </a:pPr>
            <a:r>
              <a:rPr lang="en-US" sz="2200" dirty="0">
                <a:ea typeface="ＭＳ Ｐゴシック" panose="020B0600070205080204" pitchFamily="34" charset="-128"/>
              </a:rPr>
              <a:t>Economically inefficient.</a:t>
            </a:r>
          </a:p>
          <a:p>
            <a:pPr marL="457200">
              <a:spcBef>
                <a:spcPts val="0"/>
              </a:spcBef>
              <a:spcAft>
                <a:spcPts val="300"/>
              </a:spcAft>
            </a:pPr>
            <a:r>
              <a:rPr lang="en-US" sz="2200" dirty="0">
                <a:ea typeface="ＭＳ Ｐゴシック" panose="020B0600070205080204" pitchFamily="34" charset="-128"/>
              </a:rPr>
              <a:t>Corrupting.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02F48B-1A97-0642-8840-A1BB5255F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9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b="1"/>
              <a:t>The transaction level:</a:t>
            </a:r>
            <a:br>
              <a:rPr lang="en-US" sz="3600" b="1"/>
            </a:br>
            <a:r>
              <a:rPr lang="en-US" sz="3600" b="1"/>
              <a:t>Across Borders</a:t>
            </a:r>
            <a:endParaRPr lang="en-CA" sz="3600" b="1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 lIns="457200" rIns="457200"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ea typeface="ＭＳ Ｐゴシック" panose="020B0600070205080204" pitchFamily="34" charset="-128"/>
              </a:rPr>
              <a:t>Answer is "Yes."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2400" dirty="0">
                <a:ea typeface="ＭＳ Ｐゴシック" panose="020B0600070205080204" pitchFamily="34" charset="-128"/>
              </a:rPr>
              <a:t>Why? 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2400" dirty="0">
                <a:ea typeface="ＭＳ Ｐゴシック" panose="020B0600070205080204" pitchFamily="34" charset="-128"/>
              </a:rPr>
              <a:t>Sovereignty?</a:t>
            </a:r>
          </a:p>
          <a:p>
            <a:pPr marL="400050">
              <a:spcBef>
                <a:spcPts val="600"/>
              </a:spcBef>
              <a:spcAft>
                <a:spcPts val="300"/>
              </a:spcAft>
            </a:pPr>
            <a:r>
              <a:rPr lang="en-US" sz="2400" dirty="0">
                <a:ea typeface="ＭＳ Ｐゴシック" panose="020B0600070205080204" pitchFamily="34" charset="-128"/>
              </a:rPr>
              <a:t>Nationalism?</a:t>
            </a:r>
          </a:p>
          <a:p>
            <a:pPr marL="400050">
              <a:spcBef>
                <a:spcPts val="600"/>
              </a:spcBef>
              <a:spcAft>
                <a:spcPts val="300"/>
              </a:spcAft>
            </a:pPr>
            <a:r>
              <a:rPr lang="en-US" sz="2400" dirty="0">
                <a:ea typeface="ＭＳ Ｐゴシック" panose="020B0600070205080204" pitchFamily="34" charset="-128"/>
              </a:rPr>
              <a:t>Economic benefits?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20A8F4-0F3F-B74D-8556-71D8176BD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3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What This Presentation Covers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rIns="0">
            <a:normAutofit/>
          </a:bodyPr>
          <a:lstStyle/>
          <a:p>
            <a:pPr lvl="0"/>
            <a:r>
              <a:rPr lang="en-US"/>
              <a:t>"Framing" of issues.</a:t>
            </a:r>
          </a:p>
          <a:p>
            <a:pPr lvl="0"/>
            <a:r>
              <a:rPr lang="en-US">
                <a:effectLst/>
              </a:rPr>
              <a:t>Borders and governance.</a:t>
            </a:r>
          </a:p>
          <a:p>
            <a:pPr lvl="0"/>
            <a:r>
              <a:rPr lang="en-US">
                <a:solidFill>
                  <a:srgbClr val="FF0000"/>
                </a:solidFill>
              </a:rPr>
              <a:t>What is "international economics" about?</a:t>
            </a:r>
            <a:r>
              <a:rPr lang="en-US">
                <a:solidFill>
                  <a:srgbClr val="FF0000"/>
                </a:solidFill>
                <a:effectLst/>
              </a:rPr>
              <a:t>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A4BC7-CD5B-E24B-AFCB-04A4DFEF6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13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736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000000"/>
                </a:solidFill>
                <a:cs typeface="+mj-cs"/>
              </a:rPr>
              <a:t>"What is international economics about?"</a:t>
            </a:r>
            <a:endParaRPr lang="en-CA" b="1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4205288"/>
          </a:xfrm>
        </p:spPr>
        <p:txBody>
          <a:bodyPr lIns="0" rIns="0"/>
          <a:lstStyle/>
          <a:p>
            <a:pPr marL="571500" indent="0" eaLnBrk="1" hangingPunct="1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>
                <a:ea typeface="ＭＳ Ｐゴシック" panose="020B0600070205080204" pitchFamily="34" charset="-128"/>
              </a:rPr>
              <a:t>Two things are different when you cross sovereign political borders — and thus require analysis that you don't need in "regular" economics.</a:t>
            </a:r>
          </a:p>
          <a:p>
            <a:pPr marL="1428750" lvl="1" indent="-457200">
              <a:spcBef>
                <a:spcPts val="1200"/>
              </a:spcBef>
              <a:spcAft>
                <a:spcPct val="50000"/>
              </a:spcAft>
              <a:buFont typeface="+mj-lt"/>
              <a:buAutoNum type="arabicPeriod"/>
            </a:pPr>
            <a:r>
              <a:rPr lang="en-US" sz="2400" dirty="0">
                <a:ea typeface="ＭＳ Ｐゴシック" panose="020B0600070205080204" pitchFamily="34" charset="-128"/>
              </a:rPr>
              <a:t>Discrimination is legally okay and is tolerated.</a:t>
            </a:r>
          </a:p>
          <a:p>
            <a:pPr marL="142875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There are different currencies.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369053-DC99-FF48-9D78-3790AD6E5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14FA5E81-DD41-9942-8032-D20912754374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6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447800"/>
          </a:xfrm>
        </p:spPr>
        <p:txBody>
          <a:bodyPr/>
          <a:lstStyle/>
          <a:p>
            <a:pPr algn="ctr"/>
            <a:r>
              <a:rPr lang="en-US" b="1"/>
              <a:t>Summary: </a:t>
            </a:r>
            <a:br>
              <a:rPr lang="en-US" b="1"/>
            </a:br>
            <a:r>
              <a:rPr lang="en-US" b="1"/>
              <a:t>Conceptual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315200" cy="381000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sz="3100"/>
              <a:t>Governance takes place at both local and higher levels.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3100"/>
              <a:t>Subsidiarity principle pushes to local governance.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3100"/>
              <a:t>Practical and ethical considerations sometimes require coordination beyond the local level.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en-US" sz="3100"/>
              <a:t>International governance differs from local governance.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3100"/>
              <a:t>Discrimination is legal and tolerated.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3100"/>
              <a:t>Many currencies.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C5CAE-4283-7842-887F-2B3F92366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25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Skills developed by today's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You should be able to recognize and clarify the political and social </a:t>
            </a:r>
            <a:r>
              <a:rPr lang="en-US" u="sng"/>
              <a:t>attitudes</a:t>
            </a:r>
            <a:r>
              <a:rPr lang="en-US"/>
              <a:t> surrounding discussions of global economic cooperation.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26328-9EB1-7843-B677-1416FF642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3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What This Presentation Covers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"Framing" of "international trade."</a:t>
            </a:r>
          </a:p>
          <a:p>
            <a:pPr lvl="0"/>
            <a:r>
              <a:rPr lang="en-US"/>
              <a:t>Borders and governance.</a:t>
            </a:r>
          </a:p>
          <a:p>
            <a:pPr lvl="0"/>
            <a:r>
              <a:rPr lang="en-US"/>
              <a:t>What is "international economics" about?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C7BD9-58CD-4A41-8F99-4F7BFDCD8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12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What This Presentation Covers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rIns="0">
            <a:normAutofit/>
          </a:bodyPr>
          <a:lstStyle/>
          <a:p>
            <a:pPr lvl="0"/>
            <a:r>
              <a:rPr lang="en-US">
                <a:solidFill>
                  <a:srgbClr val="FF0000"/>
                </a:solidFill>
              </a:rPr>
              <a:t>"Framing" of "international trade."</a:t>
            </a:r>
          </a:p>
          <a:p>
            <a:pPr lvl="0"/>
            <a:r>
              <a:rPr lang="en-US">
                <a:effectLst/>
              </a:rPr>
              <a:t>Borders and governance.</a:t>
            </a:r>
          </a:p>
          <a:p>
            <a:pPr lvl="0"/>
            <a:r>
              <a:rPr lang="en-US"/>
              <a:t>What is "international economics" about?</a:t>
            </a:r>
            <a:r>
              <a:rPr lang="en-US">
                <a:effectLst/>
              </a:rPr>
              <a:t>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78A3F-2F6E-6A45-87A2-8FDFC443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/>
              <a:t>Why </a:t>
            </a:r>
            <a:r>
              <a:rPr lang="en-US" b="1" i="1"/>
              <a:t>NOT</a:t>
            </a:r>
            <a:r>
              <a:rPr lang="en-US" b="1"/>
              <a:t> Study </a:t>
            </a:r>
            <a:br>
              <a:rPr lang="en-US" b="1"/>
            </a:br>
            <a:r>
              <a:rPr lang="en-US" b="1"/>
              <a:t>"International Trade"?</a:t>
            </a:r>
            <a:r>
              <a:rPr lang="en-US" b="1">
                <a:effectLst/>
              </a:rPr>
              <a:t> </a:t>
            </a:r>
            <a:endParaRPr lang="en-CA" b="1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E7942D-598D-654E-86D1-F01A1C8E1C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8229600" cy="4191000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US" sz="2400"/>
              <a:t>Economic rivalry results in "polemical" discussions: arguments are informed by rivalry as well as by fact and reason.</a:t>
            </a:r>
          </a:p>
          <a:p>
            <a:pPr>
              <a:spcBef>
                <a:spcPts val="1600"/>
              </a:spcBef>
            </a:pPr>
            <a:r>
              <a:rPr lang="en-US" sz="2400"/>
              <a:t>Issues are "framed" according to a given perspective.</a:t>
            </a:r>
          </a:p>
          <a:p>
            <a:pPr>
              <a:spcBef>
                <a:spcPts val="1600"/>
              </a:spcBef>
            </a:pPr>
            <a:r>
              <a:rPr lang="en-US" sz="2400"/>
              <a:t>If you don't see the framing, you don't fully understand the issue.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9884D4-EAA2-5541-B0C9-6CD0B7EF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2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b="1"/>
              <a:t>Pitfalls in Framing: "Trade"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 lIns="457200" rIns="457200"/>
          <a:lstStyle/>
          <a:p>
            <a:pPr marL="0" lvl="0" indent="0">
              <a:buNone/>
            </a:pPr>
            <a:r>
              <a:rPr lang="en-US" sz="2400"/>
              <a:t>"Trade" = barter</a:t>
            </a:r>
          </a:p>
          <a:p>
            <a:r>
              <a:rPr lang="en-US" sz="2400"/>
              <a:t>Nobody barters (in cross-border commerce).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92CA03-E79B-F741-8C35-C22573F1E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38248"/>
            <a:ext cx="6400800" cy="350940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D70A58-65C8-A843-B625-043727436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6875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ctr">
              <a:spcBef>
                <a:spcPts val="1500"/>
              </a:spcBef>
              <a:buNone/>
            </a:pPr>
            <a:r>
              <a:rPr lang="en-US" b="1"/>
              <a:t>Buying and selling: </a:t>
            </a:r>
            <a:br>
              <a:rPr lang="en-US" b="1"/>
            </a:br>
            <a:r>
              <a:rPr lang="en-US" b="1"/>
              <a:t>different from barter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22437"/>
            <a:ext cx="7315200" cy="4525963"/>
          </a:xfrm>
        </p:spPr>
        <p:txBody>
          <a:bodyPr lIns="0" rIns="0"/>
          <a:lstStyle/>
          <a:p>
            <a:r>
              <a:rPr lang="en-US" sz="2400"/>
              <a:t>Buying and selling inherently mean deficits and surpluses.</a:t>
            </a:r>
          </a:p>
          <a:p>
            <a:pPr lvl="1"/>
            <a:r>
              <a:rPr lang="en-US" sz="2400"/>
              <a:t>Specialization: your customers (with whom you have surpluses) are rarely your suppliers (with whom you have deficits).</a:t>
            </a:r>
          </a:p>
          <a:p>
            <a:pPr lvl="1">
              <a:spcBef>
                <a:spcPts val="600"/>
              </a:spcBef>
            </a:pPr>
            <a:r>
              <a:rPr lang="en-US" sz="2400"/>
              <a:t>You borrow or save to cover your temporary deficit or surplus.</a:t>
            </a:r>
          </a:p>
          <a:p>
            <a:pPr>
              <a:spcBef>
                <a:spcPts val="1500"/>
              </a:spcBef>
            </a:pPr>
            <a:r>
              <a:rPr lang="en-US" sz="2400"/>
              <a:t>Barter inherently has a zero balance.</a:t>
            </a:r>
          </a:p>
          <a:p>
            <a:pPr lvl="1">
              <a:spcBef>
                <a:spcPts val="600"/>
              </a:spcBef>
            </a:pPr>
            <a:r>
              <a:rPr lang="en-US" sz="2400"/>
              <a:t>So, Balance of Payments issues are hard to understand if your mental image is "trade" (bilateral barter).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915527-B4D6-E747-A428-392DB1C0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9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8037"/>
            <a:ext cx="8229600" cy="1143000"/>
          </a:xfrm>
        </p:spPr>
        <p:txBody>
          <a:bodyPr>
            <a:normAutofit/>
          </a:bodyPr>
          <a:lstStyle/>
          <a:p>
            <a:pPr lvl="0" algn="ctr"/>
            <a:r>
              <a:rPr lang="en-US" sz="4000" b="1"/>
              <a:t>Pitfalls in Framing: Inter-"national"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103437"/>
            <a:ext cx="7315200" cy="4297363"/>
          </a:xfrm>
        </p:spPr>
        <p:txBody>
          <a:bodyPr lIns="0" rIns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/>
              <a:t>Nation = People who share characteristics of common birth: physical ethnicity, language, religion.</a:t>
            </a:r>
          </a:p>
          <a:p>
            <a:pPr>
              <a:spcBef>
                <a:spcPts val="0"/>
              </a:spcBef>
            </a:pPr>
            <a:r>
              <a:rPr lang="en-US" sz="2400"/>
              <a:t>Sovereign state = Territory under recognized control.</a:t>
            </a:r>
          </a:p>
          <a:p>
            <a:pPr>
              <a:spcBef>
                <a:spcPts val="0"/>
              </a:spcBef>
            </a:pPr>
            <a:r>
              <a:rPr lang="en-US" sz="2400"/>
              <a:t>Nationalism: Theory that each nation should have its own separate sovereign state.</a:t>
            </a:r>
          </a:p>
          <a:p>
            <a:pPr lvl="1">
              <a:spcBef>
                <a:spcPts val="0"/>
              </a:spcBef>
            </a:pPr>
            <a:r>
              <a:rPr lang="en-US" sz="2400"/>
              <a:t>Alternative: contractual citizenship without respect to ethnicity.  Ex.: the U.S.</a:t>
            </a:r>
          </a:p>
          <a:p>
            <a:pPr lvl="1">
              <a:spcBef>
                <a:spcPts val="0"/>
              </a:spcBef>
            </a:pPr>
            <a:r>
              <a:rPr lang="en-US" sz="2400"/>
              <a:t>Nation-building via political entrepreneurship.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8D4204-953E-424E-820B-84C516A3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2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315200" cy="1143000"/>
          </a:xfrm>
        </p:spPr>
        <p:txBody>
          <a:bodyPr>
            <a:noAutofit/>
          </a:bodyPr>
          <a:lstStyle/>
          <a:p>
            <a:pPr lvl="0" algn="ctr"/>
            <a:r>
              <a:rPr lang="en-US" sz="3600" b="1"/>
              <a:t>Pitfalls in Framing: Summing Up</a:t>
            </a:r>
            <a:br>
              <a:rPr lang="en-US" sz="3600" b="1"/>
            </a:br>
            <a:r>
              <a:rPr lang="en-US" sz="3600" b="1"/>
              <a:t>"International Trade"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09800"/>
            <a:ext cx="7315200" cy="3886200"/>
          </a:xfrm>
        </p:spPr>
        <p:txBody>
          <a:bodyPr lIns="0" rIns="0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/>
              <a:t>Commerce is buying and selling for money: nobody trades.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/>
              <a:t>Payments don't balance.</a:t>
            </a:r>
          </a:p>
          <a:p>
            <a:pPr>
              <a:spcBef>
                <a:spcPts val="0"/>
              </a:spcBef>
            </a:pPr>
            <a:r>
              <a:rPr lang="en-US" sz="2400"/>
              <a:t>Nations are not commercial entities: most cross-border commerce is done by large private corporations that are not national.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27C378-6FF5-924B-B371-ED7243D16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newdesign">
  <a:themeElements>
    <a:clrScheme name="2_new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new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new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foundations">
  <a:themeElements>
    <a:clrScheme name="1_foundation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found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foundation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undation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undation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undation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und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und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und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newdesign">
  <a:themeElements>
    <a:clrScheme name="1_new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new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new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w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w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w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w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w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w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newdesign">
  <a:themeElements>
    <a:clrScheme name="3_new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new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new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new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ew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ew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ew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ew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ew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N01Roland923871_01_LN01">
  <a:themeElements>
    <a:clrScheme name="Pearson_PowerPoint_Template_Beka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arson_PowerPoint_Template_Bekae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earson_PowerPoint_Template_Bekae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Foundations 2e</Template>
  <TotalTime>46779</TotalTime>
  <Words>733</Words>
  <Application>Microsoft Macintosh PowerPoint</Application>
  <PresentationFormat>On-screen Show (4:3)</PresentationFormat>
  <Paragraphs>133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Arial Black</vt:lpstr>
      <vt:lpstr>Calibri</vt:lpstr>
      <vt:lpstr>Tahoma</vt:lpstr>
      <vt:lpstr>Times New Roman</vt:lpstr>
      <vt:lpstr>Verdana</vt:lpstr>
      <vt:lpstr>Webdings</vt:lpstr>
      <vt:lpstr>2_newdesign</vt:lpstr>
      <vt:lpstr>Custom Design</vt:lpstr>
      <vt:lpstr>1_foundations</vt:lpstr>
      <vt:lpstr>1_newdesign</vt:lpstr>
      <vt:lpstr>3_newdesign</vt:lpstr>
      <vt:lpstr>1_Custom Design</vt:lpstr>
      <vt:lpstr>LN01Roland923871_01_LN01</vt:lpstr>
      <vt:lpstr>PowerPoint Presentation</vt:lpstr>
      <vt:lpstr>Skills developed by today's class</vt:lpstr>
      <vt:lpstr>What This Presentation Covers</vt:lpstr>
      <vt:lpstr>What This Presentation Covers</vt:lpstr>
      <vt:lpstr>Why NOT Study  "International Trade"? </vt:lpstr>
      <vt:lpstr>Pitfalls in Framing: "Trade"</vt:lpstr>
      <vt:lpstr>Buying and selling:  different from barter</vt:lpstr>
      <vt:lpstr>Pitfalls in Framing: Inter-"national"</vt:lpstr>
      <vt:lpstr>Pitfalls in Framing: Summing Up "International Trade"</vt:lpstr>
      <vt:lpstr>What This Presentation Covers</vt:lpstr>
      <vt:lpstr>Good Governance</vt:lpstr>
      <vt:lpstr>Limits to Subsidiarity</vt:lpstr>
      <vt:lpstr>Governance  at the Transaction Level</vt:lpstr>
      <vt:lpstr>Bloomington: East to West</vt:lpstr>
      <vt:lpstr>The transaction level: Inside the U.S. </vt:lpstr>
      <vt:lpstr>The transaction level: Across Borders</vt:lpstr>
      <vt:lpstr>What This Presentation Covers</vt:lpstr>
      <vt:lpstr>"What is international economics about?"</vt:lpstr>
      <vt:lpstr>Summary:  Conceptual Framework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Ryan Jr, Joseph S</cp:lastModifiedBy>
  <cp:revision>1477</cp:revision>
  <cp:lastPrinted>2016-08-23T14:42:38Z</cp:lastPrinted>
  <dcterms:created xsi:type="dcterms:W3CDTF">2013-09-11T16:55:26Z</dcterms:created>
  <dcterms:modified xsi:type="dcterms:W3CDTF">2022-08-13T17:55:00Z</dcterms:modified>
  <cp:category/>
</cp:coreProperties>
</file>