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731" r:id="rId2"/>
    <p:sldMasterId id="2147483661" r:id="rId3"/>
    <p:sldMasterId id="2147483658" r:id="rId4"/>
    <p:sldMasterId id="2147483659" r:id="rId5"/>
    <p:sldMasterId id="2147483660" r:id="rId6"/>
    <p:sldMasterId id="2147483717" r:id="rId7"/>
  </p:sldMasterIdLst>
  <p:notesMasterIdLst>
    <p:notesMasterId r:id="rId56"/>
  </p:notesMasterIdLst>
  <p:handoutMasterIdLst>
    <p:handoutMasterId r:id="rId57"/>
  </p:handoutMasterIdLst>
  <p:sldIdLst>
    <p:sldId id="728" r:id="rId8"/>
    <p:sldId id="744" r:id="rId9"/>
    <p:sldId id="799" r:id="rId10"/>
    <p:sldId id="745" r:id="rId11"/>
    <p:sldId id="748" r:id="rId12"/>
    <p:sldId id="809" r:id="rId13"/>
    <p:sldId id="794" r:id="rId14"/>
    <p:sldId id="760" r:id="rId15"/>
    <p:sldId id="776" r:id="rId16"/>
    <p:sldId id="777" r:id="rId17"/>
    <p:sldId id="758" r:id="rId18"/>
    <p:sldId id="754" r:id="rId19"/>
    <p:sldId id="800" r:id="rId20"/>
    <p:sldId id="788" r:id="rId21"/>
    <p:sldId id="795" r:id="rId22"/>
    <p:sldId id="766" r:id="rId23"/>
    <p:sldId id="769" r:id="rId24"/>
    <p:sldId id="767" r:id="rId25"/>
    <p:sldId id="768" r:id="rId26"/>
    <p:sldId id="770" r:id="rId27"/>
    <p:sldId id="771" r:id="rId28"/>
    <p:sldId id="762" r:id="rId29"/>
    <p:sldId id="810" r:id="rId30"/>
    <p:sldId id="749" r:id="rId31"/>
    <p:sldId id="751" r:id="rId32"/>
    <p:sldId id="755" r:id="rId33"/>
    <p:sldId id="797" r:id="rId34"/>
    <p:sldId id="774" r:id="rId35"/>
    <p:sldId id="775" r:id="rId36"/>
    <p:sldId id="772" r:id="rId37"/>
    <p:sldId id="802" r:id="rId38"/>
    <p:sldId id="773" r:id="rId39"/>
    <p:sldId id="804" r:id="rId40"/>
    <p:sldId id="805" r:id="rId41"/>
    <p:sldId id="806" r:id="rId42"/>
    <p:sldId id="807" r:id="rId43"/>
    <p:sldId id="808" r:id="rId44"/>
    <p:sldId id="791" r:id="rId45"/>
    <p:sldId id="778" r:id="rId46"/>
    <p:sldId id="792" r:id="rId47"/>
    <p:sldId id="780" r:id="rId48"/>
    <p:sldId id="782" r:id="rId49"/>
    <p:sldId id="811" r:id="rId50"/>
    <p:sldId id="781" r:id="rId51"/>
    <p:sldId id="783" r:id="rId52"/>
    <p:sldId id="812" r:id="rId53"/>
    <p:sldId id="813" r:id="rId54"/>
    <p:sldId id="801" r:id="rId55"/>
  </p:sldIdLst>
  <p:sldSz cx="9144000" cy="6858000" type="screen4x3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F2108DF-1C46-5A48-904E-C04A5D373040}">
          <p14:sldIdLst>
            <p14:sldId id="728"/>
            <p14:sldId id="744"/>
            <p14:sldId id="799"/>
            <p14:sldId id="745"/>
            <p14:sldId id="748"/>
            <p14:sldId id="809"/>
            <p14:sldId id="794"/>
            <p14:sldId id="760"/>
            <p14:sldId id="776"/>
            <p14:sldId id="777"/>
            <p14:sldId id="758"/>
            <p14:sldId id="754"/>
            <p14:sldId id="800"/>
            <p14:sldId id="788"/>
            <p14:sldId id="795"/>
            <p14:sldId id="766"/>
            <p14:sldId id="769"/>
            <p14:sldId id="767"/>
            <p14:sldId id="768"/>
            <p14:sldId id="770"/>
            <p14:sldId id="771"/>
            <p14:sldId id="762"/>
            <p14:sldId id="810"/>
            <p14:sldId id="749"/>
            <p14:sldId id="751"/>
            <p14:sldId id="755"/>
            <p14:sldId id="797"/>
            <p14:sldId id="774"/>
            <p14:sldId id="775"/>
            <p14:sldId id="772"/>
            <p14:sldId id="802"/>
            <p14:sldId id="773"/>
            <p14:sldId id="804"/>
            <p14:sldId id="805"/>
            <p14:sldId id="806"/>
            <p14:sldId id="807"/>
            <p14:sldId id="808"/>
            <p14:sldId id="791"/>
            <p14:sldId id="778"/>
            <p14:sldId id="792"/>
            <p14:sldId id="780"/>
            <p14:sldId id="782"/>
            <p14:sldId id="811"/>
            <p14:sldId id="781"/>
            <p14:sldId id="783"/>
            <p14:sldId id="812"/>
            <p14:sldId id="813"/>
            <p14:sldId id="8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8DEB"/>
    <a:srgbClr val="8BA9E9"/>
    <a:srgbClr val="93C4EE"/>
    <a:srgbClr val="556EEE"/>
    <a:srgbClr val="4262B3"/>
    <a:srgbClr val="194DE1"/>
    <a:srgbClr val="1865FB"/>
    <a:srgbClr val="1249B3"/>
    <a:srgbClr val="1D6AFF"/>
    <a:srgbClr val="2B8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79" autoAdjust="0"/>
    <p:restoredTop sz="88707" autoAdjust="0"/>
  </p:normalViewPr>
  <p:slideViewPr>
    <p:cSldViewPr snapToObjects="1">
      <p:cViewPr varScale="1">
        <p:scale>
          <a:sx n="113" d="100"/>
          <a:sy n="113" d="100"/>
        </p:scale>
        <p:origin x="200" y="176"/>
      </p:cViewPr>
      <p:guideLst>
        <p:guide orient="horz" pos="2112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5960" y="-128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anose="020B0604030504040204" pitchFamily="34" charset="0"/>
              </a:defRPr>
            </a:lvl1pPr>
          </a:lstStyle>
          <a:p>
            <a:fld id="{DB1A606E-59A5-444D-B60A-249B8883EBC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71428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/>
              <a:t>Click to edit Master text styles</a:t>
            </a:r>
          </a:p>
          <a:p>
            <a:pPr lvl="1"/>
            <a:r>
              <a:rPr lang="en-CA" altLang="en-US" noProof="0"/>
              <a:t>Second level</a:t>
            </a:r>
          </a:p>
          <a:p>
            <a:pPr lvl="2"/>
            <a:r>
              <a:rPr lang="en-CA" altLang="en-US" noProof="0"/>
              <a:t>Third level</a:t>
            </a:r>
          </a:p>
          <a:p>
            <a:pPr lvl="3"/>
            <a:r>
              <a:rPr lang="en-CA" altLang="en-US" noProof="0"/>
              <a:t>Fourth level</a:t>
            </a:r>
          </a:p>
          <a:p>
            <a:pPr lvl="4"/>
            <a:r>
              <a:rPr lang="en-CA" altLang="en-US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anose="020B0604030504040204" pitchFamily="34" charset="0"/>
              </a:defRPr>
            </a:lvl1pPr>
          </a:lstStyle>
          <a:p>
            <a:fld id="{F22F55E1-96B7-4FCC-849D-4532E1F82291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2469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F55E1-96B7-4FCC-849D-4532E1F82291}" type="slidenum">
              <a:rPr lang="en-CA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5034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10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kern="120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11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12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13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kern="120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448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14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15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055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16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kern="120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17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18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kern="120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19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kern="120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2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kern="120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20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kern="120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21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kern="120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22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kern="120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23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62559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24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kern="120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25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kern="120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26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kern="120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27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kern="120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634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28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kern="120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F55E1-96B7-4FCC-849D-4532E1F82291}" type="slidenum">
              <a:rPr lang="en-CA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7200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3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94128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30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kern="120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31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kern="120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438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32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33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56014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34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6098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35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10157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36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66012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37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15595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38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kern="120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599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39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kern="120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F55E1-96B7-4FCC-849D-4532E1F82291}" type="slidenum">
              <a:rPr lang="en-CA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40132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40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kern="120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4805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41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800" kern="120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42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kern="120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43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kern="120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4642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44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kern="120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45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kern="120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46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kern="120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8878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47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kern="120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257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kern="120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F55E1-96B7-4FCC-849D-4532E1F82291}" type="slidenum">
              <a:rPr lang="en-CA"/>
              <a:pPr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7672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5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6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0551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7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9567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8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kern="120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9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614123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2782140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501341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7978409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75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38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89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43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79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46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1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2125625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78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12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01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62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3888485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8649734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2836689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9663296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3175308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9928742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727282"/>
      </p:ext>
    </p:extLst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790015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4425407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0175547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229301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149235"/>
      </p:ext>
    </p:extLst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2730715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539654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798787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038600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4038600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0456484"/>
      </p:ext>
    </p:extLst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842834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4279441"/>
      </p:ext>
    </p:extLst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04226"/>
      </p:ext>
    </p:extLst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562473"/>
      </p:ext>
    </p:extLst>
  </p:cSld>
  <p:clrMapOvr>
    <a:masterClrMapping/>
  </p:clrMapOvr>
  <p:transition spd="slow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4184916"/>
      </p:ext>
    </p:extLst>
  </p:cSld>
  <p:clrMapOvr>
    <a:masterClrMapping/>
  </p:clrMapOvr>
  <p:transition spd="slow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073567"/>
      </p:ext>
    </p:extLst>
  </p:cSld>
  <p:clrMapOvr>
    <a:masterClrMapping/>
  </p:clrMapOvr>
  <p:transition spd="slow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1408080"/>
      </p:ext>
    </p:extLst>
  </p:cSld>
  <p:clrMapOvr>
    <a:masterClrMapping/>
  </p:clrMapOvr>
  <p:transition spd="slow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990600"/>
            <a:ext cx="2057400" cy="5203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90600"/>
            <a:ext cx="6019800" cy="5203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9099145"/>
      </p:ext>
    </p:extLst>
  </p:cSld>
  <p:clrMapOvr>
    <a:masterClrMapping/>
  </p:clrMapOvr>
  <p:transition spd="slow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77461850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0066244"/>
      </p:ext>
    </p:extLst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137759"/>
      </p:ext>
    </p:extLst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1981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05000"/>
            <a:ext cx="1981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619846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0741486"/>
      </p:ext>
    </p:extLst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9628578"/>
      </p:ext>
    </p:extLst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4856421"/>
      </p:ext>
    </p:extLst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776982"/>
      </p:ext>
    </p:extLst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337622"/>
      </p:ext>
    </p:extLst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73550"/>
      </p:ext>
    </p:extLst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8763711"/>
      </p:ext>
    </p:extLst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3" y="971550"/>
            <a:ext cx="2046287" cy="5581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71550"/>
            <a:ext cx="5986463" cy="5581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6680331"/>
      </p:ext>
    </p:extLst>
  </p:cSld>
  <p:clrMapOvr>
    <a:masterClrMapping/>
  </p:clrMapOvr>
  <p:transition spd="med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8357731"/>
      </p:ext>
    </p:extLst>
  </p:cSld>
  <p:clrMapOvr>
    <a:masterClrMapping/>
  </p:clrMapOvr>
  <p:transition spd="med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3469312"/>
      </p:ext>
    </p:extLst>
  </p:cSld>
  <p:clrMapOvr>
    <a:masterClrMapping/>
  </p:clrMapOvr>
  <p:transition spd="med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4524371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079513"/>
      </p:ext>
    </p:extLst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0838431"/>
      </p:ext>
    </p:extLst>
  </p:cSld>
  <p:clrMapOvr>
    <a:masterClrMapping/>
  </p:clrMapOvr>
  <p:transition spd="med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2227346"/>
      </p:ext>
    </p:extLst>
  </p:cSld>
  <p:clrMapOvr>
    <a:masterClrMapping/>
  </p:clrMapOvr>
  <p:transition spd="med"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595313"/>
      </p:ext>
    </p:extLst>
  </p:cSld>
  <p:clrMapOvr>
    <a:masterClrMapping/>
  </p:clrMapOvr>
  <p:transition spd="med"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685970"/>
      </p:ext>
    </p:extLst>
  </p:cSld>
  <p:clrMapOvr>
    <a:masterClrMapping/>
  </p:clrMapOvr>
  <p:transition spd="med"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318533"/>
      </p:ext>
    </p:extLst>
  </p:cSld>
  <p:clrMapOvr>
    <a:masterClrMapping/>
  </p:clrMapOvr>
  <p:transition spd="med"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4454168"/>
      </p:ext>
    </p:extLst>
  </p:cSld>
  <p:clrMapOvr>
    <a:masterClrMapping/>
  </p:clrMapOvr>
  <p:transition spd="med"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3321110"/>
      </p:ext>
    </p:extLst>
  </p:cSld>
  <p:clrMapOvr>
    <a:masterClrMapping/>
  </p:clrMapOvr>
  <p:transition spd="med"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8917124"/>
      </p:ext>
    </p:extLst>
  </p:cSld>
  <p:clrMapOvr>
    <a:masterClrMapping/>
  </p:clrMapOvr>
  <p:transition spd="med"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488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700" y="0"/>
            <a:ext cx="5041900" cy="2667000"/>
          </a:xfrm>
          <a:prstGeom prst="rect">
            <a:avLst/>
          </a:prstGeom>
          <a:gradFill flip="none" rotWithShape="1">
            <a:gsLst>
              <a:gs pos="100000">
                <a:srgbClr val="F1D6A1"/>
              </a:gs>
              <a:gs pos="100000">
                <a:srgbClr val="FFFFFF"/>
              </a:gs>
              <a:gs pos="100000">
                <a:srgbClr val="F1D6A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</p:pic>
      <p:pic>
        <p:nvPicPr>
          <p:cNvPr id="3" name="Picture 3" descr="Pearson_Bound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Pearson_Strap_Bound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>
            <a:spLocks noChangeArrowheads="1"/>
          </p:cNvSpPr>
          <p:nvPr userDrawn="1"/>
        </p:nvSpPr>
        <p:spPr bwMode="gray">
          <a:xfrm>
            <a:off x="-12700" y="3344862"/>
            <a:ext cx="5041900" cy="1379537"/>
          </a:xfrm>
          <a:prstGeom prst="rect">
            <a:avLst/>
          </a:prstGeom>
          <a:solidFill>
            <a:srgbClr val="5F2A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altLang="en-US">
                <a:solidFill>
                  <a:schemeClr val="bg1"/>
                </a:solidFill>
                <a:latin typeface="Arial Black" pitchFamily="34" charset="0"/>
              </a:rPr>
              <a:t>Development</a:t>
            </a:r>
          </a:p>
          <a:p>
            <a:pPr algn="ctr">
              <a:defRPr/>
            </a:pPr>
            <a:r>
              <a:rPr lang="en-US" altLang="en-US">
                <a:solidFill>
                  <a:schemeClr val="bg1"/>
                </a:solidFill>
                <a:latin typeface="Arial Black" pitchFamily="34" charset="0"/>
              </a:rPr>
              <a:t>Economic Policy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00468F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altLang="en-US" sz="1800">
                <a:solidFill>
                  <a:schemeClr val="bg1"/>
                </a:solidFill>
                <a:latin typeface="Arial Black" pitchFamily="34" charset="0"/>
              </a:rPr>
              <a:t>D-577</a:t>
            </a:r>
            <a:r>
              <a:rPr lang="en-US" altLang="en-US" sz="1800">
                <a:solidFill>
                  <a:schemeClr val="bg1"/>
                </a:solidFill>
                <a:latin typeface="Verdana" pitchFamily="34" charset="0"/>
              </a:rPr>
              <a:t> 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379021"/>
            <a:ext cx="5041900" cy="202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ChangeArrowheads="1"/>
          </p:cNvSpPr>
          <p:nvPr userDrawn="1"/>
        </p:nvSpPr>
        <p:spPr bwMode="gray">
          <a:xfrm>
            <a:off x="-12700" y="2667000"/>
            <a:ext cx="5041900" cy="1711325"/>
          </a:xfrm>
          <a:prstGeom prst="rect">
            <a:avLst/>
          </a:prstGeom>
          <a:solidFill>
            <a:srgbClr val="00468F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altLang="en-US">
                <a:solidFill>
                  <a:schemeClr val="bg1"/>
                </a:solidFill>
                <a:latin typeface="Arial Black" pitchFamily="34" charset="0"/>
              </a:rPr>
              <a:t>Global Economic</a:t>
            </a:r>
          </a:p>
          <a:p>
            <a:pPr algn="ctr">
              <a:defRPr/>
            </a:pPr>
            <a:r>
              <a:rPr lang="en-US" altLang="en-US">
                <a:solidFill>
                  <a:schemeClr val="bg1"/>
                </a:solidFill>
                <a:latin typeface="Arial Black" pitchFamily="34" charset="0"/>
              </a:rPr>
              <a:t>Issues and Institutions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B4FF07-B31D-9A2F-0995-C33E4B0FA0AE}"/>
              </a:ext>
            </a:extLst>
          </p:cNvPr>
          <p:cNvSpPr/>
          <p:nvPr userDrawn="1"/>
        </p:nvSpPr>
        <p:spPr bwMode="auto">
          <a:xfrm>
            <a:off x="4297680" y="566928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F9C1C8-CCF3-DFC0-2F2A-633F1A800698}"/>
              </a:ext>
            </a:extLst>
          </p:cNvPr>
          <p:cNvSpPr/>
          <p:nvPr userDrawn="1"/>
        </p:nvSpPr>
        <p:spPr bwMode="auto">
          <a:xfrm>
            <a:off x="4663440" y="566928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9AD855-0927-2FB3-488B-B424BFE8BA5F}"/>
              </a:ext>
            </a:extLst>
          </p:cNvPr>
          <p:cNvSpPr/>
          <p:nvPr userDrawn="1"/>
        </p:nvSpPr>
        <p:spPr bwMode="auto">
          <a:xfrm>
            <a:off x="3566160" y="603504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ADF74F-4CDF-027D-313C-2CA057DE5452}"/>
              </a:ext>
            </a:extLst>
          </p:cNvPr>
          <p:cNvSpPr/>
          <p:nvPr userDrawn="1"/>
        </p:nvSpPr>
        <p:spPr bwMode="auto">
          <a:xfrm>
            <a:off x="3931920" y="603504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65E4CF-C313-00E5-2FEA-D73626B456A3}"/>
              </a:ext>
            </a:extLst>
          </p:cNvPr>
          <p:cNvSpPr/>
          <p:nvPr userDrawn="1"/>
        </p:nvSpPr>
        <p:spPr bwMode="auto">
          <a:xfrm>
            <a:off x="4297680" y="603504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14B43C-0611-C574-4FA1-9F7FB1D2DA5C}"/>
              </a:ext>
            </a:extLst>
          </p:cNvPr>
          <p:cNvSpPr/>
          <p:nvPr userDrawn="1"/>
        </p:nvSpPr>
        <p:spPr bwMode="auto">
          <a:xfrm>
            <a:off x="4663440" y="603504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7D61C4-DD26-D69C-8BFD-CB0083539C8C}"/>
              </a:ext>
            </a:extLst>
          </p:cNvPr>
          <p:cNvSpPr/>
          <p:nvPr userDrawn="1"/>
        </p:nvSpPr>
        <p:spPr bwMode="auto">
          <a:xfrm>
            <a:off x="2743200" y="5669280"/>
            <a:ext cx="411480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O'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7A2CD4-25AD-6F7D-3862-F55ED01A8965}"/>
              </a:ext>
            </a:extLst>
          </p:cNvPr>
          <p:cNvSpPr/>
          <p:nvPr userDrawn="1"/>
        </p:nvSpPr>
        <p:spPr bwMode="auto">
          <a:xfrm>
            <a:off x="3566160" y="566928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D01569-CA84-E1B9-9689-22AA2F187CA0}"/>
              </a:ext>
            </a:extLst>
          </p:cNvPr>
          <p:cNvSpPr/>
          <p:nvPr userDrawn="1"/>
        </p:nvSpPr>
        <p:spPr bwMode="auto">
          <a:xfrm>
            <a:off x="3931920" y="566928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D3DDF0-2276-4428-5B29-5357BF5B6D4D}"/>
              </a:ext>
            </a:extLst>
          </p:cNvPr>
          <p:cNvSpPr/>
          <p:nvPr userDrawn="1"/>
        </p:nvSpPr>
        <p:spPr bwMode="auto">
          <a:xfrm>
            <a:off x="3200400" y="566928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N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1E1AE-9FFB-4944-B1B9-241E45F17D83}"/>
              </a:ext>
            </a:extLst>
          </p:cNvPr>
          <p:cNvSpPr txBox="1"/>
          <p:nvPr userDrawn="1"/>
        </p:nvSpPr>
        <p:spPr>
          <a:xfrm>
            <a:off x="8381999" y="6324600"/>
            <a:ext cx="381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5A94738-132D-264F-9B84-05B81BF7F04C}" type="slidenum">
              <a:rPr lang="en-US" sz="1200" baseline="0"/>
              <a:t>‹#›</a:t>
            </a:fld>
            <a:endParaRPr lang="en-US" sz="1200" baseline="0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5095956"/>
      </p:ext>
    </p:extLst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l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145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912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89A7F2-E5BB-DA4D-ABFE-99474EF12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809952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1303257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3" name="Rectangle 5"/>
          <p:cNvSpPr>
            <a:spLocks noChangeArrowheads="1"/>
          </p:cNvSpPr>
          <p:nvPr/>
        </p:nvSpPr>
        <p:spPr bwMode="auto">
          <a:xfrm>
            <a:off x="4610100" y="1892300"/>
            <a:ext cx="4114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468F"/>
              </a:buClr>
              <a:buFont typeface="Webdings" panose="05030102010509060703" pitchFamily="18" charset="2"/>
              <a:buChar char="&lt;"/>
              <a:defRPr/>
            </a:pPr>
            <a:endParaRPr lang="en-US" sz="2800" b="1">
              <a:solidFill>
                <a:srgbClr val="00468F"/>
              </a:solidFill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 userDrawn="1"/>
        </p:nvSpPr>
        <p:spPr bwMode="auto">
          <a:xfrm>
            <a:off x="431800" y="6643688"/>
            <a:ext cx="16922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/>
              <a:t>© 2013 Pearson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30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3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3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33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333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33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333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33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33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68F"/>
        </a:buClr>
        <a:buFont typeface="Webdings" panose="05030102010509060703" pitchFamily="18" charset="2"/>
        <a:buChar char="&lt;"/>
        <a:defRPr sz="2800" b="1">
          <a:solidFill>
            <a:srgbClr val="00468F"/>
          </a:solidFill>
          <a:latin typeface="+mn-lt"/>
          <a:ea typeface="ＭＳ Ｐゴシック" charset="0"/>
          <a:cs typeface="ＭＳ Ｐゴシック" charset="0"/>
        </a:defRPr>
      </a:lvl1pPr>
      <a:lvl2pPr marL="457200" algn="l" rtl="0" eaLnBrk="0" fontAlgn="base" hangingPunct="0">
        <a:lnSpc>
          <a:spcPct val="105000"/>
        </a:lnSpc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68F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A5E81-DD41-9942-8032-D209127543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3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ChangeArrowheads="1"/>
          </p:cNvSpPr>
          <p:nvPr/>
        </p:nvSpPr>
        <p:spPr bwMode="auto">
          <a:xfrm>
            <a:off x="3276600" y="914400"/>
            <a:ext cx="411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468F"/>
              </a:buClr>
              <a:buFont typeface="Webdings" panose="05030102010509060703" pitchFamily="18" charset="2"/>
              <a:buChar char="&lt;"/>
              <a:defRPr/>
            </a:pPr>
            <a:endParaRPr lang="en-US" sz="2800" b="1">
              <a:solidFill>
                <a:srgbClr val="00468F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 userDrawn="1"/>
        </p:nvSpPr>
        <p:spPr bwMode="auto">
          <a:xfrm>
            <a:off x="431800" y="6643688"/>
            <a:ext cx="16922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/>
              <a:t>© 2013 Pearson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2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8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584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8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584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8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58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68F"/>
        </a:buClr>
        <a:buFont typeface="Webdings" panose="05030102010509060703" pitchFamily="18" charset="2"/>
        <a:buChar char="&lt;"/>
        <a:defRPr sz="2800" b="1">
          <a:solidFill>
            <a:srgbClr val="00468F"/>
          </a:solidFill>
          <a:latin typeface="+mn-lt"/>
          <a:ea typeface="ＭＳ Ｐゴシック" charset="0"/>
          <a:cs typeface="ＭＳ Ｐゴシック" charset="0"/>
        </a:defRPr>
      </a:lvl1pPr>
      <a:lvl2pPr marL="457200" algn="l" rtl="0" eaLnBrk="0" fontAlgn="base" hangingPunct="0">
        <a:lnSpc>
          <a:spcPct val="105000"/>
        </a:lnSpc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68F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05000"/>
            <a:ext cx="82296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  <a:r>
              <a:rPr lang="en-US"/>
              <a:t> when second level runs longer than one line we want no hanging indent</a:t>
            </a:r>
          </a:p>
          <a:p>
            <a:pPr lvl="1"/>
            <a:r>
              <a:rPr lang="en-US"/>
              <a:t>I</a:t>
            </a:r>
            <a:r>
              <a:rPr lang="en-US" altLang="en-US"/>
              <a:t>’</a:t>
            </a:r>
            <a:r>
              <a:rPr lang="en-US"/>
              <a:t>ve also set the gap between points at 0.5 lines.</a:t>
            </a:r>
            <a:endParaRPr lang="en-CA"/>
          </a:p>
          <a:p>
            <a:pPr lvl="2"/>
            <a:r>
              <a:rPr lang="en-CA"/>
              <a:t>Third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90600"/>
            <a:ext cx="8229600" cy="533400"/>
          </a:xfrm>
          <a:prstGeom prst="rect">
            <a:avLst/>
          </a:prstGeom>
          <a:gradFill rotWithShape="0">
            <a:gsLst>
              <a:gs pos="0">
                <a:srgbClr val="00468F"/>
              </a:gs>
              <a:gs pos="100000">
                <a:srgbClr val="648FB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</a:t>
            </a:r>
            <a:endParaRPr lang="en-CA"/>
          </a:p>
        </p:txBody>
      </p:sp>
      <p:sp>
        <p:nvSpPr>
          <p:cNvPr id="3076" name="Text Box 3"/>
          <p:cNvSpPr txBox="1">
            <a:spLocks noChangeArrowheads="1"/>
          </p:cNvSpPr>
          <p:nvPr userDrawn="1"/>
        </p:nvSpPr>
        <p:spPr bwMode="auto">
          <a:xfrm>
            <a:off x="431800" y="6643688"/>
            <a:ext cx="16922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/>
              <a:t>© 2013 Pearson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5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5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5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8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53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53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53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68F"/>
        </a:buClr>
        <a:buFont typeface="Webdings" panose="05030102010509060703" pitchFamily="18" charset="2"/>
        <a:buChar char="&lt;"/>
        <a:defRPr sz="2800" b="1">
          <a:solidFill>
            <a:srgbClr val="00468F"/>
          </a:solidFill>
          <a:latin typeface="+mn-lt"/>
          <a:ea typeface="ＭＳ Ｐゴシック" charset="0"/>
          <a:cs typeface="ＭＳ Ｐゴシック" charset="0"/>
        </a:defRPr>
      </a:lvl1pPr>
      <a:lvl2pPr marL="457200" algn="l" rtl="0" eaLnBrk="0" fontAlgn="base" hangingPunct="0">
        <a:lnSpc>
          <a:spcPct val="105000"/>
        </a:lnSpc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68F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05000"/>
            <a:ext cx="4114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  <a:r>
              <a:rPr lang="en-US"/>
              <a:t> when second level runs longer than one line we want no hanging indent</a:t>
            </a:r>
          </a:p>
          <a:p>
            <a:pPr lvl="1"/>
            <a:r>
              <a:rPr lang="en-US"/>
              <a:t>I</a:t>
            </a:r>
            <a:r>
              <a:rPr lang="en-US" altLang="en-US"/>
              <a:t>’</a:t>
            </a:r>
            <a:r>
              <a:rPr lang="en-US"/>
              <a:t>ve also set the gap between points at 0.5 lines.</a:t>
            </a:r>
            <a:endParaRPr lang="en-CA"/>
          </a:p>
          <a:p>
            <a:pPr lvl="2"/>
            <a:r>
              <a:rPr lang="en-CA"/>
              <a:t>Third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71550"/>
            <a:ext cx="8185150" cy="552450"/>
          </a:xfrm>
          <a:prstGeom prst="rect">
            <a:avLst/>
          </a:prstGeom>
          <a:gradFill rotWithShape="0">
            <a:gsLst>
              <a:gs pos="0">
                <a:srgbClr val="00468F"/>
              </a:gs>
              <a:gs pos="100000">
                <a:srgbClr val="648FB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</a:t>
            </a:r>
            <a:endParaRPr lang="en-CA"/>
          </a:p>
        </p:txBody>
      </p:sp>
      <p:pic>
        <p:nvPicPr>
          <p:cNvPr id="486405" name="Picture 5" descr="but2">
            <a:hlinkClick r:id="" action="ppaction://hlinkshowjump?jump=nextslide" tooltip="Expand figur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971550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3"/>
          <p:cNvSpPr txBox="1">
            <a:spLocks noChangeArrowheads="1"/>
          </p:cNvSpPr>
          <p:nvPr userDrawn="1"/>
        </p:nvSpPr>
        <p:spPr bwMode="auto">
          <a:xfrm>
            <a:off x="431800" y="6643688"/>
            <a:ext cx="16922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/>
              <a:t>© 2013 Pearson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6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6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6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2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64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640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64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640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64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640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68F"/>
        </a:buClr>
        <a:buFont typeface="Webdings" panose="05030102010509060703" pitchFamily="18" charset="2"/>
        <a:buChar char="&lt;"/>
        <a:defRPr sz="2800" b="1">
          <a:solidFill>
            <a:srgbClr val="00468F"/>
          </a:solidFill>
          <a:latin typeface="+mn-lt"/>
          <a:ea typeface="ＭＳ Ｐゴシック" charset="0"/>
          <a:cs typeface="ＭＳ Ｐゴシック" charset="0"/>
        </a:defRPr>
      </a:lvl1pPr>
      <a:lvl2pPr marL="457200" algn="l" rtl="0" eaLnBrk="0" fontAlgn="base" hangingPunct="0">
        <a:lnSpc>
          <a:spcPct val="105000"/>
        </a:lnSpc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68F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ut1">
            <a:hlinkClick r:id="" action="ppaction://hlinkshowjump?jump=previousslide" tooltip="Back to previous 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935038"/>
            <a:ext cx="617538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 userDrawn="1"/>
        </p:nvSpPr>
        <p:spPr bwMode="auto">
          <a:xfrm>
            <a:off x="431800" y="6643688"/>
            <a:ext cx="16922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/>
              <a:t>© 2013 Pearson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med"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8305800" y="6553200"/>
            <a:ext cx="4572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>
              <a:solidFill>
                <a:srgbClr val="000000"/>
              </a:solidFill>
              <a:latin typeface="Verdana" pitchFamily="-1" charset="0"/>
              <a:ea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>
    <p:strips dir="ld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ヒラギノ角ゴ Pro W3" pitchFamily="-1" charset="-128"/>
          <a:cs typeface="ヒラギノ角ゴ Pro W3" pitchFamily="-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ヒラギノ角ゴ Pro W3" pitchFamily="-1" charset="-128"/>
          <a:cs typeface="ヒラギノ角ゴ Pro W3" pitchFamily="-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pitchFamily="-1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pitchFamily="-1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pitchFamily="-1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3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029200" y="2037308"/>
            <a:ext cx="4114800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CA" sz="4000" b="1" dirty="0">
                <a:solidFill>
                  <a:schemeClr val="bg1"/>
                </a:solidFill>
                <a:latin typeface="+mj-lt"/>
              </a:rPr>
              <a:t>Topic:</a:t>
            </a:r>
          </a:p>
          <a:p>
            <a:pPr algn="ctr">
              <a:spcBef>
                <a:spcPts val="1800"/>
              </a:spcBef>
            </a:pPr>
            <a:r>
              <a:rPr lang="en-CA" sz="4000" b="1" dirty="0">
                <a:solidFill>
                  <a:schemeClr val="bg1"/>
                </a:solidFill>
                <a:latin typeface="+mj-lt"/>
              </a:rPr>
              <a:t>Comparative</a:t>
            </a:r>
          </a:p>
          <a:p>
            <a:pPr algn="ctr"/>
            <a:r>
              <a:rPr lang="en-CA" sz="4000" b="1" dirty="0">
                <a:solidFill>
                  <a:schemeClr val="bg1"/>
                </a:solidFill>
                <a:latin typeface="+mj-lt"/>
              </a:rPr>
              <a:t>Advantage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722783" y="916609"/>
            <a:ext cx="1846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81000"/>
            <a:ext cx="8458200" cy="914400"/>
          </a:xfrm>
        </p:spPr>
        <p:txBody>
          <a:bodyPr/>
          <a:lstStyle/>
          <a:p>
            <a:pPr algn="ctr">
              <a:defRPr/>
            </a:pPr>
            <a:r>
              <a:rPr lang="en-US" sz="3600"/>
              <a:t>Allocative Inefficiency</a:t>
            </a:r>
            <a:endParaRPr lang="en-CA" sz="360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3657600"/>
            <a:ext cx="617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705138"/>
              </p:ext>
            </p:extLst>
          </p:nvPr>
        </p:nvGraphicFramePr>
        <p:xfrm>
          <a:off x="1905000" y="1600200"/>
          <a:ext cx="5715000" cy="4361180"/>
        </p:xfrm>
        <a:graphic>
          <a:graphicData uri="http://schemas.openxmlformats.org/drawingml/2006/table">
            <a:tbl>
              <a:tblPr/>
              <a:tblGrid>
                <a:gridCol w="1773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20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09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Parent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 output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 day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Laundry output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 day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 1: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cooking</a:t>
                      </a:r>
                    </a:p>
                  </a:txBody>
                  <a:tcPr marL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Inefficiency's "tell"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ironing</a:t>
                      </a:r>
                    </a:p>
                  </a:txBody>
                  <a:tcPr marL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</a:t>
                      </a:r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red</a:t>
                      </a:r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 output</a:t>
                      </a:r>
                    </a:p>
                  </a:txBody>
                  <a:tcPr marL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Laundry output</a:t>
                      </a:r>
                    </a:p>
                  </a:txBody>
                  <a:tcPr marL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 2:</a:t>
                      </a:r>
                    </a:p>
                  </a:txBody>
                  <a:tcPr marL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cooking</a:t>
                      </a:r>
                    </a:p>
                  </a:txBody>
                  <a:tcPr marL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ironing</a:t>
                      </a:r>
                    </a:p>
                  </a:txBody>
                  <a:tcPr marL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 output</a:t>
                      </a:r>
                    </a:p>
                  </a:txBody>
                  <a:tcPr marL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Laundry output</a:t>
                      </a:r>
                    </a:p>
                  </a:txBody>
                  <a:tcPr marL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821789"/>
      </p:ext>
    </p:extLst>
  </p:cSld>
  <p:clrMapOvr>
    <a:masterClrMapping/>
  </p:clrMapOvr>
  <p:transition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685799"/>
            <a:ext cx="8458200" cy="962561"/>
          </a:xfrm>
        </p:spPr>
        <p:txBody>
          <a:bodyPr/>
          <a:lstStyle/>
          <a:p>
            <a:pPr algn="ctr">
              <a:defRPr/>
            </a:pPr>
            <a:r>
              <a:rPr lang="en-US" sz="3600"/>
              <a:t>Opportunity Cost</a:t>
            </a:r>
            <a:endParaRPr lang="en-CA" sz="360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3680460"/>
            <a:ext cx="617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598195"/>
              </p:ext>
            </p:extLst>
          </p:nvPr>
        </p:nvGraphicFramePr>
        <p:xfrm>
          <a:off x="762000" y="1905000"/>
          <a:ext cx="7543799" cy="230886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Parent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 output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 day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Laundry output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 day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 req per meal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days per meal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 req per laundry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days per laundry unit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Opp Cost of a Meal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laundry output per meal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Opp Cost of Laundry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meals per unit of laundry output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D477EFA-2E30-5043-91F7-10525B4960B8}"/>
              </a:ext>
            </a:extLst>
          </p:cNvPr>
          <p:cNvSpPr txBox="1"/>
          <p:nvPr/>
        </p:nvSpPr>
        <p:spPr>
          <a:xfrm>
            <a:off x="1371600" y="459486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>
                <a:latin typeface="+mn-lt"/>
              </a:rPr>
              <a:t>Opportunity cost is the ratio of productivities.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+mn-lt"/>
              </a:rPr>
              <a:t>Comparative advantage (in </a:t>
            </a:r>
            <a:r>
              <a:rPr lang="en-US" sz="1800">
                <a:solidFill>
                  <a:srgbClr val="FF0000"/>
                </a:solidFill>
                <a:latin typeface="+mn-lt"/>
              </a:rPr>
              <a:t>red</a:t>
            </a:r>
            <a:r>
              <a:rPr lang="en-US" sz="1800">
                <a:latin typeface="+mn-lt"/>
              </a:rPr>
              <a:t>) is the lower opportunity cost.</a:t>
            </a:r>
          </a:p>
        </p:txBody>
      </p:sp>
    </p:spTree>
    <p:extLst>
      <p:ext uri="{BB962C8B-B14F-4D97-AF65-F5344CB8AC3E}">
        <p14:creationId xmlns:p14="http://schemas.microsoft.com/office/powerpoint/2010/main" val="832854287"/>
      </p:ext>
    </p:extLst>
  </p:cSld>
  <p:clrMapOvr>
    <a:masterClrMapping/>
  </p:clrMapOvr>
  <p:transition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2973" y="457200"/>
            <a:ext cx="8458200" cy="1066800"/>
          </a:xfrm>
        </p:spPr>
        <p:txBody>
          <a:bodyPr/>
          <a:lstStyle/>
          <a:p>
            <a:pPr algn="ctr">
              <a:defRPr/>
            </a:pPr>
            <a:r>
              <a:rPr lang="en-US" sz="3600"/>
              <a:t>Comparative Advantage:</a:t>
            </a:r>
            <a:br>
              <a:rPr lang="en-US" sz="3600"/>
            </a:br>
            <a:r>
              <a:rPr lang="en-US" sz="3600"/>
              <a:t>The Definition</a:t>
            </a:r>
            <a:endParaRPr lang="en-CA" sz="360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315200" cy="4572000"/>
          </a:xfrm>
        </p:spPr>
        <p:txBody>
          <a:bodyPr lIns="0" rIns="0"/>
          <a:lstStyle/>
          <a:p>
            <a:pPr>
              <a:spcBef>
                <a:spcPts val="0"/>
              </a:spcBef>
            </a:pPr>
            <a:r>
              <a:rPr lang="en-US" sz="2400"/>
              <a:t>A producer has </a:t>
            </a:r>
            <a:r>
              <a:rPr lang="en-US" sz="2400" u="sng"/>
              <a:t>comparative advantage</a:t>
            </a:r>
            <a:r>
              <a:rPr lang="en-US" sz="2400"/>
              <a:t> over another producer in a particular good if the first producer's </a:t>
            </a:r>
            <a:r>
              <a:rPr lang="en-US" sz="2400" u="sng"/>
              <a:t>opportunity cost is less</a:t>
            </a:r>
            <a:r>
              <a:rPr lang="en-US" sz="2400"/>
              <a:t> (in terms of other goods that might be produced with the same resources).</a:t>
            </a:r>
          </a:p>
          <a:p>
            <a:pPr lvl="1">
              <a:spcBef>
                <a:spcPts val="0"/>
              </a:spcBef>
            </a:pPr>
            <a:r>
              <a:rPr lang="en-US" sz="2400"/>
              <a:t>Dimension: units of other outputs.</a:t>
            </a:r>
          </a:p>
          <a:p>
            <a:pPr>
              <a:spcBef>
                <a:spcPts val="1200"/>
              </a:spcBef>
            </a:pPr>
            <a:r>
              <a:rPr lang="en-US" sz="2400"/>
              <a:t>Contrast with </a:t>
            </a:r>
            <a:r>
              <a:rPr lang="en-US" sz="2400" u="sng"/>
              <a:t>absolute advantage</a:t>
            </a:r>
            <a:r>
              <a:rPr lang="en-US" sz="2400"/>
              <a:t>: A producer has absolute advantage over another producer in a particular good if the first producer's </a:t>
            </a:r>
            <a:r>
              <a:rPr lang="en-US" sz="2400" u="sng"/>
              <a:t>physical input requirement is less</a:t>
            </a:r>
            <a:r>
              <a:rPr lang="en-US" sz="2400"/>
              <a:t>.</a:t>
            </a:r>
          </a:p>
          <a:p>
            <a:pPr lvl="1">
              <a:spcBef>
                <a:spcPts val="0"/>
              </a:spcBef>
            </a:pPr>
            <a:r>
              <a:rPr lang="en-US" sz="2400"/>
              <a:t>Dimension: units of inputs.</a:t>
            </a:r>
          </a:p>
        </p:txBody>
      </p:sp>
    </p:spTree>
    <p:extLst>
      <p:ext uri="{BB962C8B-B14F-4D97-AF65-F5344CB8AC3E}">
        <p14:creationId xmlns:p14="http://schemas.microsoft.com/office/powerpoint/2010/main" val="153241386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2973" y="381000"/>
            <a:ext cx="8458200" cy="838200"/>
          </a:xfrm>
        </p:spPr>
        <p:txBody>
          <a:bodyPr/>
          <a:lstStyle/>
          <a:p>
            <a:pPr algn="ctr">
              <a:defRPr/>
            </a:pPr>
            <a:r>
              <a:rPr lang="en-US" sz="3600"/>
              <a:t>Gains from Trade</a:t>
            </a:r>
            <a:endParaRPr lang="en-CA" sz="360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71600"/>
            <a:ext cx="7315200" cy="4800600"/>
          </a:xfrm>
        </p:spPr>
        <p:txBody>
          <a:bodyPr lIns="0" rIns="0"/>
          <a:lstStyle/>
          <a:p>
            <a:pPr>
              <a:spcBef>
                <a:spcPts val="0"/>
              </a:spcBef>
            </a:pPr>
            <a:r>
              <a:rPr lang="en-US" sz="2400"/>
              <a:t>No cross-border aspect to comparative advantage.</a:t>
            </a:r>
          </a:p>
          <a:p>
            <a:pPr>
              <a:spcBef>
                <a:spcPts val="1200"/>
              </a:spcBef>
            </a:pPr>
            <a:r>
              <a:rPr lang="en-US" sz="2400"/>
              <a:t>Suppose Parent and Child traded (bartered) instead of sharing.</a:t>
            </a:r>
          </a:p>
          <a:p>
            <a:pPr lvl="1">
              <a:spcBef>
                <a:spcPts val="1200"/>
              </a:spcBef>
            </a:pPr>
            <a:r>
              <a:rPr lang="en-US" sz="2400"/>
              <a:t>Without either barter or sharing, each only consumes its own output and each has to produce both things.</a:t>
            </a:r>
          </a:p>
          <a:p>
            <a:pPr lvl="1">
              <a:spcBef>
                <a:spcPts val="1200"/>
              </a:spcBef>
            </a:pPr>
            <a:r>
              <a:rPr lang="en-US" sz="2400"/>
              <a:t>Has the "tell" of allocative inefficiency.</a:t>
            </a:r>
          </a:p>
          <a:p>
            <a:pPr lvl="1">
              <a:spcBef>
                <a:spcPts val="1200"/>
              </a:spcBef>
            </a:pPr>
            <a:r>
              <a:rPr lang="en-US" sz="2400"/>
              <a:t>Reallocating work efficiently and then bartering output raises total consumption of both things for both people.</a:t>
            </a:r>
          </a:p>
        </p:txBody>
      </p:sp>
    </p:spTree>
    <p:extLst>
      <p:ext uri="{BB962C8B-B14F-4D97-AF65-F5344CB8AC3E}">
        <p14:creationId xmlns:p14="http://schemas.microsoft.com/office/powerpoint/2010/main" val="364586530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1066800"/>
            <a:ext cx="8458200" cy="1371600"/>
          </a:xfrm>
        </p:spPr>
        <p:txBody>
          <a:bodyPr/>
          <a:lstStyle/>
          <a:p>
            <a:pPr algn="ctr">
              <a:defRPr/>
            </a:pPr>
            <a:r>
              <a:rPr lang="en-US" sz="3600"/>
              <a:t>Diagrammatic Approach</a:t>
            </a:r>
            <a:endParaRPr lang="en-CA" sz="360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514600"/>
            <a:ext cx="7315200" cy="2819400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en-US" sz="2400"/>
              <a:t>Diagrams as visual, spatial demonstrations of mathematical logic.</a:t>
            </a:r>
          </a:p>
          <a:p>
            <a:pPr lvl="1">
              <a:spcBef>
                <a:spcPts val="600"/>
              </a:spcBef>
            </a:pPr>
            <a:r>
              <a:rPr lang="en-US" sz="2400"/>
              <a:t>Suppy and demand curves.</a:t>
            </a:r>
          </a:p>
          <a:p>
            <a:pPr lvl="1">
              <a:spcBef>
                <a:spcPts val="600"/>
              </a:spcBef>
            </a:pPr>
            <a:r>
              <a:rPr lang="en-US" sz="2400"/>
              <a:t>The sum of odd numbers as a square.</a:t>
            </a:r>
          </a:p>
        </p:txBody>
      </p:sp>
    </p:spTree>
    <p:extLst>
      <p:ext uri="{BB962C8B-B14F-4D97-AF65-F5344CB8AC3E}">
        <p14:creationId xmlns:p14="http://schemas.microsoft.com/office/powerpoint/2010/main" val="198331589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457200"/>
            <a:ext cx="8458200" cy="1295400"/>
          </a:xfrm>
        </p:spPr>
        <p:txBody>
          <a:bodyPr/>
          <a:lstStyle/>
          <a:p>
            <a:pPr algn="ctr">
              <a:defRPr/>
            </a:pPr>
            <a:r>
              <a:rPr lang="en-US" sz="3600"/>
              <a:t>Production Possibility Frontier</a:t>
            </a:r>
            <a:br>
              <a:rPr lang="en-US" sz="3600"/>
            </a:br>
            <a:r>
              <a:rPr lang="en-US" sz="3600"/>
              <a:t>(PPF)</a:t>
            </a:r>
            <a:endParaRPr lang="en-CA" sz="360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7315200" cy="4267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/>
              <a:t>Supply &amp; Demand: "partial" equilibrium relative to </a:t>
            </a:r>
            <a:r>
              <a:rPr lang="en-US" sz="2400" u="sng"/>
              <a:t>one</a:t>
            </a:r>
            <a:r>
              <a:rPr lang="en-US" sz="2400"/>
              <a:t> good.</a:t>
            </a:r>
          </a:p>
          <a:p>
            <a:pPr>
              <a:spcBef>
                <a:spcPts val="600"/>
              </a:spcBef>
            </a:pPr>
            <a:r>
              <a:rPr lang="en-US" sz="2400"/>
              <a:t>PPF: "general" equilibrium for all goods.</a:t>
            </a:r>
          </a:p>
          <a:p>
            <a:pPr lvl="1">
              <a:spcBef>
                <a:spcPts val="600"/>
              </a:spcBef>
            </a:pPr>
            <a:r>
              <a:rPr lang="en-US" sz="2400"/>
              <a:t>Exposition shows </a:t>
            </a:r>
            <a:r>
              <a:rPr lang="en-US" sz="2400" u="sng"/>
              <a:t>two</a:t>
            </a:r>
            <a:r>
              <a:rPr lang="en-US" sz="2400"/>
              <a:t> goods.</a:t>
            </a:r>
          </a:p>
          <a:p>
            <a:pPr>
              <a:spcBef>
                <a:spcPts val="600"/>
              </a:spcBef>
            </a:pPr>
            <a:r>
              <a:rPr lang="en-US" sz="2400"/>
              <a:t>The "frontier": </a:t>
            </a:r>
          </a:p>
          <a:p>
            <a:pPr lvl="1">
              <a:spcBef>
                <a:spcPts val="600"/>
              </a:spcBef>
            </a:pPr>
            <a:r>
              <a:rPr lang="en-US" sz="2400"/>
              <a:t>Outside not possible.</a:t>
            </a:r>
          </a:p>
          <a:p>
            <a:pPr lvl="1">
              <a:spcBef>
                <a:spcPts val="600"/>
              </a:spcBef>
            </a:pPr>
            <a:r>
              <a:rPr lang="en-US" sz="2400"/>
              <a:t>Inside possible but inefficient.</a:t>
            </a:r>
          </a:p>
          <a:p>
            <a:pPr lvl="1">
              <a:spcBef>
                <a:spcPts val="600"/>
              </a:spcBef>
            </a:pPr>
            <a:r>
              <a:rPr lang="en-US" sz="2400"/>
              <a:t>On the frontier: both possible and efficient.</a:t>
            </a:r>
          </a:p>
        </p:txBody>
      </p:sp>
    </p:spTree>
    <p:extLst>
      <p:ext uri="{BB962C8B-B14F-4D97-AF65-F5344CB8AC3E}">
        <p14:creationId xmlns:p14="http://schemas.microsoft.com/office/powerpoint/2010/main" val="275786992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054A54-F4E3-3D45-AC0F-82EC701067F8}"/>
              </a:ext>
            </a:extLst>
          </p:cNvPr>
          <p:cNvSpPr txBox="1"/>
          <p:nvPr/>
        </p:nvSpPr>
        <p:spPr>
          <a:xfrm>
            <a:off x="1371600" y="5660137"/>
            <a:ext cx="6400800" cy="83099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/>
            <a:r>
              <a:rPr lang="en-US" sz="1800">
                <a:latin typeface="+mn-lt"/>
              </a:rPr>
              <a:t>Intercept: Absolute productivity</a:t>
            </a:r>
          </a:p>
          <a:p>
            <a:pPr algn="ctr"/>
            <a:r>
              <a:rPr lang="en-US" sz="1800">
                <a:latin typeface="+mn-lt"/>
              </a:rPr>
              <a:t>Slope ("rise over the run"): Opportunity cost</a:t>
            </a:r>
          </a:p>
        </p:txBody>
      </p:sp>
    </p:spTree>
    <p:extLst>
      <p:ext uri="{BB962C8B-B14F-4D97-AF65-F5344CB8AC3E}">
        <p14:creationId xmlns:p14="http://schemas.microsoft.com/office/powerpoint/2010/main" val="1698820481"/>
      </p:ext>
    </p:extLst>
  </p:cSld>
  <p:clrMapOvr>
    <a:masterClrMapping/>
  </p:clrMapOvr>
  <p:transition>
    <p:strips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04800"/>
            <a:ext cx="8458200" cy="838200"/>
          </a:xfrm>
        </p:spPr>
        <p:txBody>
          <a:bodyPr/>
          <a:lstStyle/>
          <a:p>
            <a:pPr algn="ctr">
              <a:defRPr/>
            </a:pPr>
            <a:r>
              <a:rPr lang="en-US"/>
              <a:t>Preferred Consumption Mix</a:t>
            </a:r>
            <a:endParaRPr lang="en-CA" dirty="0">
              <a:solidFill>
                <a:srgbClr val="000000"/>
              </a:solidFill>
              <a:cs typeface="+mj-cs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0"/>
            <a:ext cx="5065635" cy="3687523"/>
          </a:xfrm>
        </p:spPr>
      </p:pic>
      <p:sp>
        <p:nvSpPr>
          <p:cNvPr id="3" name="TextBox 2"/>
          <p:cNvSpPr txBox="1"/>
          <p:nvPr/>
        </p:nvSpPr>
        <p:spPr>
          <a:xfrm>
            <a:off x="914400" y="5212080"/>
            <a:ext cx="7315200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"Autarky":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Each individual produces the preferred mix alone.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+mn-lt"/>
              </a:rPr>
              <a:t>How can we show efficient allocations of effort?</a:t>
            </a:r>
          </a:p>
        </p:txBody>
      </p:sp>
    </p:spTree>
    <p:extLst>
      <p:ext uri="{BB962C8B-B14F-4D97-AF65-F5344CB8AC3E}">
        <p14:creationId xmlns:p14="http://schemas.microsoft.com/office/powerpoint/2010/main" val="658148568"/>
      </p:ext>
    </p:extLst>
  </p:cSld>
  <p:clrMapOvr>
    <a:masterClrMapping/>
  </p:clrMapOvr>
  <p:transition>
    <p:strips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457200"/>
            <a:ext cx="8458200" cy="1295400"/>
          </a:xfrm>
        </p:spPr>
        <p:txBody>
          <a:bodyPr/>
          <a:lstStyle/>
          <a:p>
            <a:pPr algn="ctr">
              <a:defRPr/>
            </a:pPr>
            <a:r>
              <a:rPr lang="en-US" sz="3600"/>
              <a:t>Production Possibilities </a:t>
            </a:r>
            <a:br>
              <a:rPr lang="en-US" sz="3600"/>
            </a:br>
            <a:r>
              <a:rPr lang="en-US" sz="3600"/>
              <a:t>with Coordination</a:t>
            </a:r>
            <a:endParaRPr lang="en-CA" sz="360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133600"/>
            <a:ext cx="7315200" cy="3962400"/>
          </a:xfrm>
        </p:spPr>
        <p:txBody>
          <a:bodyPr lIns="0" rIns="0"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/>
              <a:t>The frontier: both technical efficiency and allocative efficiency.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/>
              <a:t>The graph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/>
              <a:t>Intercepts = Both produce one good (or the other).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/>
              <a:t>Slopes = </a:t>
            </a:r>
            <a:r>
              <a:rPr lang="en-US" sz="2400" u="sng"/>
              <a:t>Minima</a:t>
            </a:r>
            <a:r>
              <a:rPr lang="en-US" sz="2400"/>
              <a:t> of the various producers' opportunity costs.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2400"/>
              <a:t>Exploiting comparative advantage.</a:t>
            </a:r>
          </a:p>
        </p:txBody>
      </p:sp>
    </p:spTree>
    <p:extLst>
      <p:ext uri="{BB962C8B-B14F-4D97-AF65-F5344CB8AC3E}">
        <p14:creationId xmlns:p14="http://schemas.microsoft.com/office/powerpoint/2010/main" val="66879695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152400"/>
            <a:ext cx="8458200" cy="838200"/>
          </a:xfrm>
        </p:spPr>
        <p:txBody>
          <a:bodyPr/>
          <a:lstStyle/>
          <a:p>
            <a:pPr algn="ctr">
              <a:defRPr/>
            </a:pPr>
            <a:r>
              <a:rPr lang="en-US" sz="3600"/>
              <a:t>Family PPF</a:t>
            </a:r>
            <a:endParaRPr lang="en-CA" sz="3600" dirty="0">
              <a:solidFill>
                <a:srgbClr val="000000"/>
              </a:solidFill>
              <a:cs typeface="+mj-cs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224116"/>
            <a:ext cx="6035041" cy="4866968"/>
          </a:xfrm>
        </p:spPr>
      </p:pic>
    </p:spTree>
    <p:extLst>
      <p:ext uri="{BB962C8B-B14F-4D97-AF65-F5344CB8AC3E}">
        <p14:creationId xmlns:p14="http://schemas.microsoft.com/office/powerpoint/2010/main" val="1235637610"/>
      </p:ext>
    </p:extLst>
  </p:cSld>
  <p:clrMapOvr>
    <a:masterClrMapping/>
  </p:clrMapOvr>
  <p:transition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2973" y="533400"/>
            <a:ext cx="8458200" cy="1371600"/>
          </a:xfrm>
        </p:spPr>
        <p:txBody>
          <a:bodyPr/>
          <a:lstStyle/>
          <a:p>
            <a:pPr algn="ctr">
              <a:defRPr/>
            </a:pPr>
            <a:r>
              <a:rPr lang="en-US" sz="3600"/>
              <a:t>Comparative Advantage:</a:t>
            </a:r>
            <a:br>
              <a:rPr lang="en-US" sz="3600"/>
            </a:br>
            <a:r>
              <a:rPr lang="en-US" sz="3600"/>
              <a:t>The Ideology</a:t>
            </a:r>
            <a:endParaRPr lang="en-CA" sz="360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514600"/>
            <a:ext cx="7315200" cy="3581400"/>
          </a:xfrm>
        </p:spPr>
        <p:txBody>
          <a:bodyPr lIns="0" rIns="0"/>
          <a:lstStyle/>
          <a:p>
            <a:r>
              <a:rPr lang="en-US" sz="2400"/>
              <a:t>The WTO says that part of the rationale for its goal of "open trade" is comparative advantage.</a:t>
            </a:r>
          </a:p>
          <a:p>
            <a:pPr lvl="1"/>
            <a:r>
              <a:rPr lang="en-US" sz="2400" i="1"/>
              <a:t>Understanding the WTO</a:t>
            </a:r>
            <a:r>
              <a:rPr lang="en-US" sz="2400"/>
              <a:t>, page 13.</a:t>
            </a:r>
          </a:p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37310"/>
      </p:ext>
    </p:extLst>
  </p:cSld>
  <p:clrMapOvr>
    <a:masterClrMapping/>
  </p:clrMapOvr>
  <p:transition>
    <p:strips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81000"/>
            <a:ext cx="8458200" cy="914400"/>
          </a:xfrm>
        </p:spPr>
        <p:txBody>
          <a:bodyPr/>
          <a:lstStyle/>
          <a:p>
            <a:pPr algn="ctr">
              <a:defRPr/>
            </a:pPr>
            <a:r>
              <a:rPr lang="en-US"/>
              <a:t>"Seeing" Allocative Efficiency</a:t>
            </a:r>
            <a:endParaRPr lang="en-CA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4876800"/>
          </a:xfrm>
        </p:spPr>
        <p:txBody>
          <a:bodyPr lIns="0" rIns="0"/>
          <a:lstStyle/>
          <a:p>
            <a:r>
              <a:rPr lang="en-US"/>
              <a:t>Allocative efficiency</a:t>
            </a:r>
          </a:p>
          <a:p>
            <a:pPr lvl="1"/>
            <a:r>
              <a:rPr lang="en-US"/>
              <a:t>Southeast point: Both work on meals full-time.</a:t>
            </a:r>
          </a:p>
          <a:p>
            <a:pPr lvl="1"/>
            <a:r>
              <a:rPr lang="en-US"/>
              <a:t>Lower segment: Parent full-time in cooking and Child mixes activities.</a:t>
            </a:r>
          </a:p>
          <a:p>
            <a:pPr lvl="1"/>
            <a:r>
              <a:rPr lang="en-US"/>
              <a:t>Middle point: Each specializes according to comparative advantage.</a:t>
            </a:r>
          </a:p>
          <a:p>
            <a:pPr lvl="1"/>
            <a:r>
              <a:rPr lang="en-US"/>
              <a:t>Upper segment: Child full-time in laundry and Parent mixes activities.</a:t>
            </a:r>
          </a:p>
          <a:p>
            <a:pPr lvl="1"/>
            <a:r>
              <a:rPr lang="en-US"/>
              <a:t>Northwest point: Both do laundry full time.</a:t>
            </a:r>
          </a:p>
          <a:p>
            <a:r>
              <a:rPr lang="en-US"/>
              <a:t>Allocative </a:t>
            </a:r>
            <a:r>
              <a:rPr lang="en-US" u="sng"/>
              <a:t>inefficiency</a:t>
            </a:r>
          </a:p>
          <a:p>
            <a:pPr lvl="1"/>
            <a:r>
              <a:rPr lang="en-US"/>
              <a:t>Child works in the kitchen at the same time that Parent works in the laundry: inside the PPF.</a:t>
            </a:r>
          </a:p>
          <a:p>
            <a:r>
              <a:rPr lang="en-US"/>
              <a:t>Allocative efficiency moves towards specialization, and away from everyone doing everything.</a:t>
            </a:r>
            <a:r>
              <a:rPr lang="en-US">
                <a:effectLst/>
              </a:rPr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4880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2531" y="717305"/>
            <a:ext cx="5532493" cy="5306677"/>
          </a:xfrm>
        </p:spPr>
      </p:pic>
    </p:spTree>
    <p:extLst>
      <p:ext uri="{BB962C8B-B14F-4D97-AF65-F5344CB8AC3E}">
        <p14:creationId xmlns:p14="http://schemas.microsoft.com/office/powerpoint/2010/main" val="4117176708"/>
      </p:ext>
    </p:extLst>
  </p:cSld>
  <p:clrMapOvr>
    <a:masterClrMapping/>
  </p:clrMapOvr>
  <p:transition>
    <p:strips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457200"/>
            <a:ext cx="8458200" cy="1143000"/>
          </a:xfrm>
        </p:spPr>
        <p:txBody>
          <a:bodyPr/>
          <a:lstStyle/>
          <a:p>
            <a:pPr algn="ctr">
              <a:defRPr/>
            </a:pPr>
            <a:r>
              <a:rPr lang="en-US"/>
              <a:t>Assigning Tasks:</a:t>
            </a:r>
            <a:br>
              <a:rPr lang="en-US"/>
            </a:br>
            <a:r>
              <a:rPr lang="en-US"/>
              <a:t>The Moral of the Story</a:t>
            </a:r>
            <a:endParaRPr lang="en-CA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3657600"/>
            <a:ext cx="617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1981200"/>
            <a:ext cx="70866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>
                <a:latin typeface="+mn-lt"/>
              </a:rPr>
              <a:t>Comparative advantage, </a:t>
            </a:r>
            <a:r>
              <a:rPr lang="en-US" sz="2400" u="sng">
                <a:latin typeface="+mn-lt"/>
              </a:rPr>
              <a:t>in one of its two senses</a:t>
            </a:r>
            <a:r>
              <a:rPr lang="en-US" sz="2400">
                <a:latin typeface="+mn-lt"/>
              </a:rPr>
              <a:t>, is a purely logical rule for allocating resources to get maximum output.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>
                <a:latin typeface="+mn-lt"/>
              </a:rPr>
              <a:t>"Allocative efficiency"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>
                <a:latin typeface="+mn-lt"/>
              </a:rPr>
              <a:t>Every point on PPF must be reached via an efficient allocation of tasks.</a:t>
            </a:r>
          </a:p>
          <a:p>
            <a:pPr marL="457200" indent="-457200">
              <a:buFont typeface="Arial"/>
              <a:buChar char="•"/>
            </a:pPr>
            <a:r>
              <a:rPr lang="en-US" sz="2400">
                <a:latin typeface="+mn-lt"/>
              </a:rPr>
              <a:t>People get to choose the output mix they choose — or "demand."</a:t>
            </a:r>
          </a:p>
        </p:txBody>
      </p:sp>
    </p:spTree>
    <p:extLst>
      <p:ext uri="{BB962C8B-B14F-4D97-AF65-F5344CB8AC3E}">
        <p14:creationId xmlns:p14="http://schemas.microsoft.com/office/powerpoint/2010/main" val="2679445037"/>
      </p:ext>
    </p:extLst>
  </p:cSld>
  <p:clrMapOvr>
    <a:masterClrMapping/>
  </p:clrMapOvr>
  <p:transition>
    <p:strips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1447800"/>
            <a:ext cx="8458200" cy="3124200"/>
          </a:xfrm>
        </p:spPr>
        <p:txBody>
          <a:bodyPr/>
          <a:lstStyle/>
          <a:p>
            <a:pPr algn="ctr">
              <a:defRPr/>
            </a:pPr>
            <a:r>
              <a:rPr lang="en-US" sz="4400"/>
              <a:t>Comparative Advantage</a:t>
            </a:r>
            <a:br>
              <a:rPr lang="en-US" sz="4400"/>
            </a:br>
            <a:r>
              <a:rPr lang="en-US" sz="4400"/>
              <a:t>Version 2:</a:t>
            </a:r>
            <a:br>
              <a:rPr lang="en-US" sz="4400"/>
            </a:br>
            <a:r>
              <a:rPr lang="en-US" sz="4400"/>
              <a:t>A Theory Explaining</a:t>
            </a:r>
            <a:br>
              <a:rPr lang="en-US" sz="4400"/>
            </a:br>
            <a:r>
              <a:rPr lang="en-US" sz="4400"/>
              <a:t>Location of Industry</a:t>
            </a:r>
            <a:endParaRPr lang="en-CA" sz="4400" dirty="0">
              <a:solidFill>
                <a:srgbClr val="0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12602873"/>
      </p:ext>
    </p:extLst>
  </p:cSld>
  <p:clrMapOvr>
    <a:masterClrMapping/>
  </p:clrMapOvr>
  <p:transition>
    <p:strips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28600"/>
            <a:ext cx="8458200" cy="1219200"/>
          </a:xfrm>
        </p:spPr>
        <p:txBody>
          <a:bodyPr/>
          <a:lstStyle/>
          <a:p>
            <a:pPr algn="ctr">
              <a:defRPr/>
            </a:pPr>
            <a:r>
              <a:rPr lang="en-US" sz="3600"/>
              <a:t>Transition:</a:t>
            </a:r>
            <a:br>
              <a:rPr lang="en-US" sz="3600"/>
            </a:br>
            <a:r>
              <a:rPr lang="en-US" sz="3600"/>
              <a:t>From Everyday Examples </a:t>
            </a:r>
            <a:endParaRPr lang="en-CA" sz="360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315200" cy="4419600"/>
          </a:xfrm>
        </p:spPr>
        <p:txBody>
          <a:bodyPr lIns="0" rIns="0"/>
          <a:lstStyle/>
          <a:p>
            <a:pPr marL="0" indent="0">
              <a:spcBef>
                <a:spcPts val="0"/>
              </a:spcBef>
              <a:buNone/>
            </a:pPr>
            <a:r>
              <a:rPr lang="en-US" sz="2400"/>
              <a:t>Everyday Examples</a:t>
            </a:r>
          </a:p>
          <a:p>
            <a:pPr>
              <a:spcBef>
                <a:spcPts val="0"/>
              </a:spcBef>
            </a:pPr>
            <a:r>
              <a:rPr lang="en-US" sz="2400"/>
              <a:t>Team sports: assigning roles to players.</a:t>
            </a:r>
          </a:p>
          <a:p>
            <a:pPr lvl="0">
              <a:spcBef>
                <a:spcPts val="0"/>
              </a:spcBef>
            </a:pPr>
            <a:r>
              <a:rPr lang="en-US" sz="2400"/>
              <a:t>Housework: assigning chores to children.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-US" sz="2400"/>
              <a:t>Question</a:t>
            </a:r>
          </a:p>
          <a:p>
            <a:pPr>
              <a:spcBef>
                <a:spcPts val="0"/>
              </a:spcBef>
            </a:pPr>
            <a:r>
              <a:rPr lang="en-US" sz="2400"/>
              <a:t>What in these situations makes it easy to benefit from comparative advantage?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/>
              <a:t>Answer: Coordination is easy and not controversial</a:t>
            </a:r>
          </a:p>
          <a:p>
            <a:pPr>
              <a:spcBef>
                <a:spcPts val="0"/>
              </a:spcBef>
            </a:pPr>
            <a:r>
              <a:rPr lang="en-US" sz="2400"/>
              <a:t>Someone is in charge: coach, parent.</a:t>
            </a:r>
          </a:p>
          <a:p>
            <a:pPr>
              <a:spcBef>
                <a:spcPts val="0"/>
              </a:spcBef>
            </a:pPr>
            <a:r>
              <a:rPr lang="en-US" sz="2400"/>
              <a:t>Results are shared: all the members of the winning team win.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4016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762000"/>
            <a:ext cx="8458200" cy="914400"/>
          </a:xfrm>
        </p:spPr>
        <p:txBody>
          <a:bodyPr/>
          <a:lstStyle/>
          <a:p>
            <a:pPr algn="ctr">
              <a:defRPr/>
            </a:pPr>
            <a:r>
              <a:rPr lang="en-US" sz="3600"/>
              <a:t>To: The Commercial Economy</a:t>
            </a:r>
            <a:endParaRPr lang="en-CA" sz="360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7315200" cy="4419600"/>
          </a:xfrm>
        </p:spPr>
        <p:txBody>
          <a:bodyPr lIns="0" rIns="0"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What about commercial firms?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400" u="sng"/>
              <a:t>Why</a:t>
            </a:r>
            <a:r>
              <a:rPr lang="en-US" sz="2400"/>
              <a:t> would they coordinate?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Competitors, not members of a team.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u="sng"/>
              <a:t>How</a:t>
            </a:r>
            <a:r>
              <a:rPr lang="en-US" sz="2400"/>
              <a:t> would they coordinate?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No one person is in charge of all of them.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Locations may be far from one another.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/>
              <a:t>Are tasks (production of different goods and services) "allocated" efficiently among firms?</a:t>
            </a:r>
          </a:p>
        </p:txBody>
      </p:sp>
    </p:spTree>
    <p:extLst>
      <p:ext uri="{BB962C8B-B14F-4D97-AF65-F5344CB8AC3E}">
        <p14:creationId xmlns:p14="http://schemas.microsoft.com/office/powerpoint/2010/main" val="87429715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685800"/>
            <a:ext cx="8458200" cy="1295400"/>
          </a:xfrm>
        </p:spPr>
        <p:txBody>
          <a:bodyPr/>
          <a:lstStyle/>
          <a:p>
            <a:pPr algn="ctr">
              <a:defRPr/>
            </a:pPr>
            <a:r>
              <a:rPr lang="en-US" sz="3600"/>
              <a:t>Economists' Answer:</a:t>
            </a:r>
            <a:br>
              <a:rPr lang="en-US" sz="3600"/>
            </a:br>
            <a:r>
              <a:rPr lang="en-US" sz="3600"/>
              <a:t>The Invisible Hand!</a:t>
            </a:r>
            <a:endParaRPr lang="en-CA" sz="360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438400"/>
            <a:ext cx="7315200" cy="3657600"/>
          </a:xfrm>
        </p:spPr>
        <p:txBody>
          <a:bodyPr lIns="0" rIns="0"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/>
              <a:t>In economists' theory, yes.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u="sng"/>
              <a:t>Competition</a:t>
            </a:r>
            <a:r>
              <a:rPr lang="en-US" sz="2400"/>
              <a:t> for profit has the same result as </a:t>
            </a:r>
            <a:r>
              <a:rPr lang="en-US" sz="2400" u="sng"/>
              <a:t>cooperation</a:t>
            </a:r>
            <a:r>
              <a:rPr lang="en-US" sz="2400"/>
              <a:t> for mutual benefit.</a:t>
            </a:r>
          </a:p>
        </p:txBody>
      </p:sp>
    </p:spTree>
    <p:extLst>
      <p:ext uri="{BB962C8B-B14F-4D97-AF65-F5344CB8AC3E}">
        <p14:creationId xmlns:p14="http://schemas.microsoft.com/office/powerpoint/2010/main" val="98334464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685800"/>
            <a:ext cx="8458200" cy="914400"/>
          </a:xfrm>
        </p:spPr>
        <p:txBody>
          <a:bodyPr/>
          <a:lstStyle/>
          <a:p>
            <a:pPr algn="ctr">
              <a:defRPr/>
            </a:pPr>
            <a:r>
              <a:rPr lang="en-US" sz="3600"/>
              <a:t>Managing a Holding Company</a:t>
            </a:r>
            <a:endParaRPr lang="en-CA" sz="360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315200" cy="4572000"/>
          </a:xfrm>
        </p:spPr>
        <p:txBody>
          <a:bodyPr lIns="0" rIns="0"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/>
              <a:t>Re-frame the family as a holding company that owns two corporations: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/>
              <a:t>Parent Corp.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/>
              <a:t>Child Corp.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/>
              <a:t>Each corporation has $100 of inputs (instead of one day of work time).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/>
              <a:t>Cost structures differ.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/>
              <a:t>This exposition uses the equilibrium prices from "perfectly competitive" supply-demand interaction.</a:t>
            </a:r>
          </a:p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2377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5600" y="3810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algn="ctr">
              <a:defRPr/>
            </a:pPr>
            <a:endParaRPr lang="en-CA" dirty="0">
              <a:solidFill>
                <a:srgbClr val="000000"/>
              </a:solidFill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507425"/>
              </p:ext>
            </p:extLst>
          </p:nvPr>
        </p:nvGraphicFramePr>
        <p:xfrm>
          <a:off x="1143000" y="760206"/>
          <a:ext cx="6934200" cy="5107194"/>
        </p:xfrm>
        <a:graphic>
          <a:graphicData uri="http://schemas.openxmlformats.org/drawingml/2006/table">
            <a:tbl>
              <a:tblPr/>
              <a:tblGrid>
                <a:gridCol w="330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4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Holding Company's Data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61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Parent Corp.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Child Corp.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 cost per meal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$25.00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$100.00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 cost per unit laundry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$2.50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$3.33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95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 potential: meals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 potential: units of laundry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86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83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 price per meal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$200.00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 price per unit laundry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$10.00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689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 per meal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$175.00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$100.00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9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 per unit laundry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$7.50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$6.67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980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9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profits with specialization in meals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$700.00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$100.00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9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profits with specialization in laundry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$300.00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$200.00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413930"/>
      </p:ext>
    </p:extLst>
  </p:cSld>
  <p:clrMapOvr>
    <a:masterClrMapping/>
  </p:clrMapOvr>
  <p:transition>
    <p:strips dir="l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int PPF with Isovalue 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33400"/>
            <a:ext cx="5715000" cy="4876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807D8D-D89A-6549-B9F0-1CD686CC6455}"/>
              </a:ext>
            </a:extLst>
          </p:cNvPr>
          <p:cNvSpPr txBox="1"/>
          <p:nvPr/>
        </p:nvSpPr>
        <p:spPr>
          <a:xfrm>
            <a:off x="1447800" y="55626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+mn-lt"/>
              </a:rPr>
              <a:t>Slope of "Isovalue Line": price ratio</a:t>
            </a:r>
          </a:p>
        </p:txBody>
      </p:sp>
    </p:spTree>
    <p:extLst>
      <p:ext uri="{BB962C8B-B14F-4D97-AF65-F5344CB8AC3E}">
        <p14:creationId xmlns:p14="http://schemas.microsoft.com/office/powerpoint/2010/main" val="1549383759"/>
      </p:ext>
    </p:extLst>
  </p:cSld>
  <p:clrMapOvr>
    <a:masterClrMapping/>
  </p:clrMapOvr>
  <p:transition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2973" y="381000"/>
            <a:ext cx="8458200" cy="1143000"/>
          </a:xfrm>
        </p:spPr>
        <p:txBody>
          <a:bodyPr/>
          <a:lstStyle/>
          <a:p>
            <a:pPr algn="ctr">
              <a:defRPr/>
            </a:pPr>
            <a:r>
              <a:rPr lang="en-US" sz="3600"/>
              <a:t>Comparative Advantage:</a:t>
            </a:r>
            <a:br>
              <a:rPr lang="en-US" sz="3600"/>
            </a:br>
            <a:r>
              <a:rPr lang="en-US" sz="3600"/>
              <a:t>The Problem</a:t>
            </a:r>
            <a:endParaRPr lang="en-CA" sz="360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315200" cy="4343400"/>
          </a:xfrm>
        </p:spPr>
        <p:txBody>
          <a:bodyPr lIns="0" rIns="0"/>
          <a:lstStyle/>
          <a:p>
            <a:r>
              <a:rPr lang="en-US"/>
              <a:t>But the WTO also admits that comparative advantage is "one of the most misunderstood" of economists' theories: </a:t>
            </a:r>
            <a:r>
              <a:rPr lang="en-US" i="1"/>
              <a:t>Understanding the WTO</a:t>
            </a:r>
            <a:r>
              <a:rPr lang="en-US"/>
              <a:t>, page 14.</a:t>
            </a:r>
          </a:p>
          <a:p>
            <a:pPr lvl="1"/>
            <a:r>
              <a:rPr lang="en-US"/>
              <a:t>On page 13, they cite Prof. Paul Samuelson (once the world's most famous economic educator, thanks to his textbook) as saying:</a:t>
            </a:r>
          </a:p>
          <a:p>
            <a:pPr lvl="2"/>
            <a:r>
              <a:rPr lang="en-US"/>
              <a:t>"Thousands of important and intelligent men ... have never been able to grasp the doctrine for themselves or to believe it after it was explained to them."</a:t>
            </a:r>
            <a:r>
              <a:rPr lang="en-US">
                <a:effectLst/>
              </a:rPr>
              <a:t> </a:t>
            </a:r>
            <a:endParaRPr lang="en-US" sz="1600"/>
          </a:p>
          <a:p>
            <a:pPr>
              <a:spcBef>
                <a:spcPts val="1200"/>
              </a:spcBef>
            </a:pPr>
            <a:r>
              <a:rPr lang="en-US"/>
              <a:t>Something fishy is going on here!</a:t>
            </a:r>
          </a:p>
          <a:p>
            <a:pPr lvl="1"/>
            <a:r>
              <a:rPr lang="en-US"/>
              <a:t>Why can't intelligent people grasp it?  What's up?</a:t>
            </a:r>
          </a:p>
        </p:txBody>
      </p:sp>
    </p:spTree>
    <p:extLst>
      <p:ext uri="{BB962C8B-B14F-4D97-AF65-F5344CB8AC3E}">
        <p14:creationId xmlns:p14="http://schemas.microsoft.com/office/powerpoint/2010/main" val="3312864354"/>
      </p:ext>
    </p:extLst>
  </p:cSld>
  <p:clrMapOvr>
    <a:masterClrMapping/>
  </p:clrMapOvr>
  <p:transition>
    <p:strips dir="l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33400"/>
            <a:ext cx="8458200" cy="1295400"/>
          </a:xfrm>
        </p:spPr>
        <p:txBody>
          <a:bodyPr/>
          <a:lstStyle/>
          <a:p>
            <a:pPr algn="ctr">
              <a:defRPr/>
            </a:pPr>
            <a:r>
              <a:rPr lang="en-US" sz="3600"/>
              <a:t>Diagrams for</a:t>
            </a:r>
            <a:br>
              <a:rPr lang="en-US" sz="3600"/>
            </a:br>
            <a:r>
              <a:rPr lang="en-US" sz="3600"/>
              <a:t>the Regional Case</a:t>
            </a:r>
            <a:endParaRPr lang="en-CA" sz="360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133600"/>
            <a:ext cx="7315200" cy="3962400"/>
          </a:xfrm>
        </p:spPr>
        <p:txBody>
          <a:bodyPr lIns="0" rIns="0"/>
          <a:lstStyle/>
          <a:p>
            <a:pPr>
              <a:spcBef>
                <a:spcPts val="1776"/>
              </a:spcBef>
            </a:pPr>
            <a:r>
              <a:rPr lang="en-US" sz="2400"/>
              <a:t>"International trade" deals with large, separate regions containing many firms.</a:t>
            </a:r>
          </a:p>
          <a:p>
            <a:pPr>
              <a:spcBef>
                <a:spcPts val="1776"/>
              </a:spcBef>
            </a:pPr>
            <a:r>
              <a:rPr lang="en-US" sz="2400"/>
              <a:t>Can the PPF diagram be done in a way that represents this case more explicitly?</a:t>
            </a:r>
          </a:p>
          <a:p>
            <a:pPr>
              <a:spcBef>
                <a:spcPts val="1776"/>
              </a:spcBef>
            </a:pPr>
            <a:r>
              <a:rPr lang="en-US" sz="2400"/>
              <a:t>Yes. </a:t>
            </a:r>
          </a:p>
          <a:p>
            <a:pPr lvl="1"/>
            <a:r>
              <a:rPr lang="en-US" sz="2400"/>
              <a:t>See "Integrating Two Regions" slideshow.</a:t>
            </a:r>
          </a:p>
          <a:p>
            <a:pPr lvl="1"/>
            <a:r>
              <a:rPr lang="en-US" sz="2400"/>
              <a:t>More complex, but the same underneath.</a:t>
            </a:r>
          </a:p>
        </p:txBody>
      </p:sp>
    </p:spTree>
    <p:extLst>
      <p:ext uri="{BB962C8B-B14F-4D97-AF65-F5344CB8AC3E}">
        <p14:creationId xmlns:p14="http://schemas.microsoft.com/office/powerpoint/2010/main" val="339184889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1219200"/>
            <a:ext cx="8458200" cy="838200"/>
          </a:xfrm>
        </p:spPr>
        <p:txBody>
          <a:bodyPr/>
          <a:lstStyle/>
          <a:p>
            <a:pPr algn="ctr">
              <a:defRPr/>
            </a:pPr>
            <a:r>
              <a:rPr lang="en-US" sz="3600"/>
              <a:t>The Intuitive Challenge</a:t>
            </a:r>
            <a:endParaRPr lang="en-CA" sz="360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362200"/>
            <a:ext cx="7315200" cy="2819400"/>
          </a:xfrm>
        </p:spPr>
        <p:txBody>
          <a:bodyPr lIns="0" rIns="0"/>
          <a:lstStyle/>
          <a:p>
            <a:pPr>
              <a:spcBef>
                <a:spcPts val="1776"/>
              </a:spcBef>
            </a:pPr>
            <a:r>
              <a:rPr lang="en-US" sz="2400"/>
              <a:t>How can a producer with "comparative advantage" compete with a producer who has "absolute advantage" (in other words, lower cost)?? </a:t>
            </a:r>
          </a:p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5905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457200"/>
            <a:ext cx="8458200" cy="1066800"/>
          </a:xfrm>
        </p:spPr>
        <p:txBody>
          <a:bodyPr/>
          <a:lstStyle/>
          <a:p>
            <a:pPr algn="ctr">
              <a:defRPr/>
            </a:pPr>
            <a:r>
              <a:rPr lang="en-US"/>
              <a:t>The Intuitive Answer:</a:t>
            </a:r>
            <a:br>
              <a:rPr lang="en-US"/>
            </a:br>
            <a:r>
              <a:rPr lang="en-US"/>
              <a:t>Prices, Profits, and Efficiency</a:t>
            </a:r>
            <a:endParaRPr lang="en-CA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676400"/>
            <a:ext cx="7315200" cy="4648200"/>
          </a:xfrm>
        </p:spPr>
        <p:txBody>
          <a:bodyPr lIns="0" rIns="0"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/>
              <a:t>Firms seek higher </a:t>
            </a:r>
            <a:r>
              <a:rPr lang="en-US" sz="2200" u="sng"/>
              <a:t>profits</a:t>
            </a:r>
            <a:r>
              <a:rPr lang="en-US" sz="2200"/>
              <a:t> (not lower costs).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2200"/>
              <a:t>Profits result from both costs and </a:t>
            </a:r>
            <a:r>
              <a:rPr lang="en-US" sz="2200" u="sng"/>
              <a:t>revenues</a:t>
            </a:r>
            <a:r>
              <a:rPr lang="en-US" sz="2200"/>
              <a:t>.  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2200"/>
              <a:t>Revenues come from </a:t>
            </a:r>
            <a:r>
              <a:rPr lang="en-US" sz="2200" u="sng"/>
              <a:t>output prices</a:t>
            </a:r>
            <a:r>
              <a:rPr lang="en-US" sz="2200"/>
              <a:t>.  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2200"/>
              <a:t>Prices result from </a:t>
            </a:r>
            <a:r>
              <a:rPr lang="en-US" sz="2200" u="sng"/>
              <a:t>competition among firms</a:t>
            </a:r>
            <a:r>
              <a:rPr lang="en-US" sz="2200"/>
              <a:t>.   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2200"/>
              <a:t>Other firms may be less efficient in A, but if they are </a:t>
            </a:r>
            <a:r>
              <a:rPr lang="en-US" sz="2200" u="sng"/>
              <a:t>even less</a:t>
            </a:r>
            <a:r>
              <a:rPr lang="en-US" sz="2200"/>
              <a:t> efficient in B, then if you produced A and they produced B, prices of B would be </a:t>
            </a:r>
            <a:r>
              <a:rPr lang="en-US" sz="2200" u="sng"/>
              <a:t>so</a:t>
            </a:r>
            <a:r>
              <a:rPr lang="en-US" sz="2200"/>
              <a:t> high that you could make </a:t>
            </a:r>
            <a:r>
              <a:rPr lang="en-US" sz="2200" u="sng"/>
              <a:t>even more</a:t>
            </a:r>
            <a:r>
              <a:rPr lang="en-US" sz="2200"/>
              <a:t> money by shifting to B.</a:t>
            </a:r>
          </a:p>
          <a:p>
            <a:pPr>
              <a:spcBef>
                <a:spcPts val="0"/>
              </a:spcBef>
            </a:pPr>
            <a:r>
              <a:rPr lang="en-US" sz="2200"/>
              <a:t>That's comparative advantage.</a:t>
            </a:r>
          </a:p>
          <a:p>
            <a:pPr lvl="1">
              <a:spcBef>
                <a:spcPts val="0"/>
              </a:spcBef>
            </a:pPr>
            <a:r>
              <a:rPr lang="en-US" sz="2200"/>
              <a:t>It's allocatively efficient.</a:t>
            </a:r>
          </a:p>
          <a:p>
            <a:pPr lvl="1">
              <a:spcBef>
                <a:spcPts val="0"/>
              </a:spcBef>
            </a:pPr>
            <a:r>
              <a:rPr lang="en-US" sz="2200"/>
              <a:t>Firms only need to know what's profitable.</a:t>
            </a:r>
          </a:p>
        </p:txBody>
      </p:sp>
    </p:spTree>
    <p:extLst>
      <p:ext uri="{BB962C8B-B14F-4D97-AF65-F5344CB8AC3E}">
        <p14:creationId xmlns:p14="http://schemas.microsoft.com/office/powerpoint/2010/main" val="396640679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762000"/>
            <a:ext cx="8458200" cy="1295400"/>
          </a:xfrm>
        </p:spPr>
        <p:txBody>
          <a:bodyPr/>
          <a:lstStyle/>
          <a:p>
            <a:pPr algn="ctr">
              <a:defRPr/>
            </a:pPr>
            <a:r>
              <a:rPr lang="en-US"/>
              <a:t>But Wait —</a:t>
            </a:r>
            <a:br>
              <a:rPr lang="en-US"/>
            </a:br>
            <a:r>
              <a:rPr lang="en-US"/>
              <a:t>What About Exchange Rates?</a:t>
            </a:r>
            <a:endParaRPr lang="en-CA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2362200"/>
            <a:ext cx="7315200" cy="3352800"/>
          </a:xfrm>
        </p:spPr>
        <p:txBody>
          <a:bodyPr lIns="0" rIns="0"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/>
              <a:t>Don't exchange rates between currencies affect the price competition between firms in the different currency areas?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/>
              <a:t>Will a change in exchange rates change the industry in which a region's firms have comparative advantage?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/>
              <a:t>Let's check.</a:t>
            </a:r>
          </a:p>
        </p:txBody>
      </p:sp>
    </p:spTree>
    <p:extLst>
      <p:ext uri="{BB962C8B-B14F-4D97-AF65-F5344CB8AC3E}">
        <p14:creationId xmlns:p14="http://schemas.microsoft.com/office/powerpoint/2010/main" val="393867678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04800"/>
            <a:ext cx="8458200" cy="1295400"/>
          </a:xfrm>
        </p:spPr>
        <p:txBody>
          <a:bodyPr/>
          <a:lstStyle/>
          <a:p>
            <a:pPr algn="ctr">
              <a:defRPr/>
            </a:pPr>
            <a:r>
              <a:rPr lang="en-US"/>
              <a:t>Global Economy </a:t>
            </a:r>
            <a:br>
              <a:rPr lang="en-US"/>
            </a:br>
            <a:r>
              <a:rPr lang="en-US"/>
              <a:t>At Two Different Exchange Rates</a:t>
            </a:r>
            <a:endParaRPr lang="en-CA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752600"/>
            <a:ext cx="7315200" cy="4572000"/>
          </a:xfrm>
        </p:spPr>
        <p:txBody>
          <a:bodyPr lIns="0" rIns="0"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/>
              <a:t>Globe has two regions that are sovereign countries that don't cooperate on currencies.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2400"/>
              <a:t>U.S. of Child has USD ($).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2400"/>
              <a:t>U.S. of Parent has EUR (€).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/>
              <a:t>Goods (meals and laundry services) are tradable, so competition equalizes the prices of imports and local products.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/>
              <a:t>Base case: €1.00 = $1.10.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/>
              <a:t>Case 2: €1.00 = $1.20.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1481844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28600"/>
            <a:ext cx="8458200" cy="1143000"/>
          </a:xfrm>
        </p:spPr>
        <p:txBody>
          <a:bodyPr/>
          <a:lstStyle/>
          <a:p>
            <a:pPr algn="ctr">
              <a:defRPr/>
            </a:pPr>
            <a:r>
              <a:rPr lang="en-US"/>
              <a:t>Specialization </a:t>
            </a:r>
            <a:br>
              <a:rPr lang="en-US"/>
            </a:br>
            <a:r>
              <a:rPr lang="en-US"/>
              <a:t>At Two Different Exchange Rates</a:t>
            </a:r>
            <a:endParaRPr lang="en-CA" dirty="0">
              <a:solidFill>
                <a:srgbClr val="000000"/>
              </a:solidFill>
              <a:cs typeface="+mj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EE07605-F393-AA42-83C6-95F1FCC37D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353648"/>
              </p:ext>
            </p:extLst>
          </p:nvPr>
        </p:nvGraphicFramePr>
        <p:xfrm>
          <a:off x="1828800" y="1447800"/>
          <a:ext cx="5486400" cy="4850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381500" imgH="3873500" progId="Excel.Sheet.12">
                  <p:embed/>
                </p:oleObj>
              </mc:Choice>
              <mc:Fallback>
                <p:oleObj name="Worksheet" r:id="rId3" imgW="4381500" imgH="3873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1447800"/>
                        <a:ext cx="5486400" cy="4850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2672909"/>
      </p:ext>
    </p:extLst>
  </p:cSld>
  <p:clrMapOvr>
    <a:masterClrMapping/>
  </p:clrMapOvr>
  <p:transition>
    <p:strips dir="l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81000"/>
            <a:ext cx="8458200" cy="1143000"/>
          </a:xfrm>
        </p:spPr>
        <p:txBody>
          <a:bodyPr/>
          <a:lstStyle/>
          <a:p>
            <a:pPr algn="ctr">
              <a:defRPr/>
            </a:pPr>
            <a:r>
              <a:rPr lang="en-US"/>
              <a:t>Comparative Advantage </a:t>
            </a:r>
            <a:br>
              <a:rPr lang="en-US"/>
            </a:br>
            <a:r>
              <a:rPr lang="en-US"/>
              <a:t>At Two Different Exchange Rates</a:t>
            </a:r>
            <a:endParaRPr lang="en-CA" dirty="0">
              <a:solidFill>
                <a:srgbClr val="000000"/>
              </a:solidFill>
              <a:cs typeface="+mj-cs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5B07F5C-528C-BF48-8D2C-64C6945A4A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818956"/>
              </p:ext>
            </p:extLst>
          </p:nvPr>
        </p:nvGraphicFramePr>
        <p:xfrm>
          <a:off x="914400" y="1752600"/>
          <a:ext cx="7315200" cy="2204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762500" imgH="1435100" progId="Excel.Sheet.12">
                  <p:embed/>
                </p:oleObj>
              </mc:Choice>
              <mc:Fallback>
                <p:oleObj name="Worksheet" r:id="rId3" imgW="4762500" imgH="1435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752600"/>
                        <a:ext cx="7315200" cy="2204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DC97F095-698D-144B-8AC8-96AAC18B2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343400"/>
            <a:ext cx="7315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en-US" sz="1800" b="0" kern="0">
                <a:latin typeface="+mn-lt"/>
              </a:rPr>
              <a:t>Note: Market dynamics push towards comparative advantage.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b="0" kern="0" dirty="0">
                <a:solidFill>
                  <a:srgbClr val="000000"/>
                </a:solidFill>
                <a:latin typeface="+mn-lt"/>
                <a:cs typeface="+mj-cs"/>
              </a:rPr>
              <a:t>"Both Meals"?  Laundry prices would shoot up, pushing producers back to comparative advantage.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b="0" kern="0" dirty="0">
                <a:solidFill>
                  <a:srgbClr val="000000"/>
                </a:solidFill>
                <a:latin typeface="+mn-lt"/>
                <a:cs typeface="+mj-cs"/>
              </a:rPr>
              <a:t>Goods' and currency prices don't change proportionally?  More expensive country runs out of money to buy from less expensive country, pushing prices back to proportionality.</a:t>
            </a:r>
            <a:endParaRPr lang="en-CA" sz="1800" b="0" kern="0" dirty="0">
              <a:solidFill>
                <a:srgbClr val="000000"/>
              </a:solidFill>
              <a:latin typeface="+mn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7504253"/>
      </p:ext>
    </p:extLst>
  </p:cSld>
  <p:clrMapOvr>
    <a:masterClrMapping/>
  </p:clrMapOvr>
  <p:transition>
    <p:strips dir="l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81000"/>
            <a:ext cx="8458200" cy="1295400"/>
          </a:xfrm>
        </p:spPr>
        <p:txBody>
          <a:bodyPr/>
          <a:lstStyle/>
          <a:p>
            <a:pPr algn="ctr">
              <a:defRPr/>
            </a:pPr>
            <a:r>
              <a:rPr lang="en-US"/>
              <a:t>Why Don't Prices &amp; Exchange Rates</a:t>
            </a:r>
            <a:br>
              <a:rPr lang="en-US"/>
            </a:br>
            <a:r>
              <a:rPr lang="en-US"/>
              <a:t>Affect Comparative Advantage?</a:t>
            </a:r>
            <a:endParaRPr lang="en-CA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752600"/>
            <a:ext cx="7315200" cy="4724400"/>
          </a:xfrm>
        </p:spPr>
        <p:txBody>
          <a:bodyPr lIns="0" rIns="0"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/>
              <a:t>Comparative advantage is fully determined by physical productivities.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/>
              <a:t>Pattern of demand (relative prices) determines what is produced out of those physical possibilities.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/>
              <a:t>Currency exchange rate relates to financing.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2400"/>
              <a:t>Saving in one region finances extra consumption in the other: balance of trade surplus and deficit.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2400"/>
              <a:t>FX rate is driven by financial dynamics.</a:t>
            </a: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en-US" sz="2400"/>
              <a:t>Wait for the module on this!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endParaRPr lang="en-US" sz="240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0212040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04800"/>
            <a:ext cx="8458200" cy="1295400"/>
          </a:xfrm>
        </p:spPr>
        <p:txBody>
          <a:bodyPr/>
          <a:lstStyle/>
          <a:p>
            <a:pPr algn="ctr">
              <a:defRPr/>
            </a:pPr>
            <a:r>
              <a:rPr lang="en-US"/>
              <a:t>Summing Up: Economic Gains </a:t>
            </a:r>
            <a:br>
              <a:rPr lang="en-US"/>
            </a:br>
            <a:r>
              <a:rPr lang="en-US"/>
              <a:t>from Non-Discrimination</a:t>
            </a:r>
            <a:endParaRPr lang="en-CA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315200" cy="4572000"/>
          </a:xfrm>
        </p:spPr>
        <p:txBody>
          <a:bodyPr lIns="0" rIns="0"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/>
              <a:t>Aka, "gains from trade," or actually gains from having a larger number of more diverse firms able to supply the market.</a:t>
            </a:r>
          </a:p>
          <a:p>
            <a:pPr marL="51435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/>
              <a:t>Output rises due to allocative efficiency.</a:t>
            </a:r>
          </a:p>
          <a:p>
            <a:pPr marL="51435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/>
              <a:t>Greater variety of goods because a larger market accommodates them.</a:t>
            </a:r>
          </a:p>
          <a:p>
            <a:pPr marL="51435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/>
              <a:t>Productivity improvements from returns to scale.</a:t>
            </a:r>
          </a:p>
          <a:p>
            <a:pPr marL="51435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/>
              <a:t>Productivity improvements from increased competition.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-US" sz="2200"/>
              <a:t>(Plus non-economic gains, like reduced corruption.)</a:t>
            </a:r>
          </a:p>
        </p:txBody>
      </p:sp>
    </p:spTree>
    <p:extLst>
      <p:ext uri="{BB962C8B-B14F-4D97-AF65-F5344CB8AC3E}">
        <p14:creationId xmlns:p14="http://schemas.microsoft.com/office/powerpoint/2010/main" val="102219353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81000"/>
            <a:ext cx="8458200" cy="1295400"/>
          </a:xfrm>
        </p:spPr>
        <p:txBody>
          <a:bodyPr/>
          <a:lstStyle/>
          <a:p>
            <a:pPr algn="ctr">
              <a:defRPr/>
            </a:pPr>
            <a:r>
              <a:rPr lang="en-US" sz="3000"/>
              <a:t>Is Economic Geography Explained by Comparative Advantage?</a:t>
            </a:r>
            <a:endParaRPr lang="en-CA" sz="300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315200" cy="4343400"/>
          </a:xfrm>
        </p:spPr>
        <p:txBody>
          <a:bodyPr lIns="274320" rIns="274320"/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>
                <a:latin typeface="+mj-lt"/>
              </a:rPr>
              <a:t>In some respects: Yes.</a:t>
            </a:r>
          </a:p>
          <a:p>
            <a:r>
              <a:rPr lang="en-US" sz="2400"/>
              <a:t>Firms from low-productivity regions are able to sell products in high-productivity regions.</a:t>
            </a:r>
          </a:p>
          <a:p>
            <a:pPr lvl="1"/>
            <a:r>
              <a:rPr lang="en-US" sz="2400"/>
              <a:t>For example, U.S. firms buy Bangladeshi textiles.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/>
              <a:t>Why?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/>
              <a:t>Prices have adjusted so that high-productivity regions make more money producing other things.</a:t>
            </a:r>
          </a:p>
        </p:txBody>
      </p:sp>
    </p:spTree>
    <p:extLst>
      <p:ext uri="{BB962C8B-B14F-4D97-AF65-F5344CB8AC3E}">
        <p14:creationId xmlns:p14="http://schemas.microsoft.com/office/powerpoint/2010/main" val="183555069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458200" cy="685800"/>
          </a:xfrm>
        </p:spPr>
        <p:txBody>
          <a:bodyPr/>
          <a:lstStyle/>
          <a:p>
            <a:pPr algn="ctr"/>
            <a:r>
              <a:rPr lang="en-US"/>
              <a:t>Skills developed by today's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5200" cy="5029200"/>
          </a:xfrm>
        </p:spPr>
        <p:txBody>
          <a:bodyPr lIns="0" rIns="0"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You will be able to distinguish two concepts.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/>
              <a:t>Comparative advantage as an aspect of allocative efficiency.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2200"/>
              <a:t>Pure mathematical logic.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/>
              <a:t>The theory that industry locates according to comparative advantage.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200"/>
              <a:t>Empirical prediction of "invisible hand" theory.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/>
              <a:t>You will be able to discuss "gains from trade."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2200"/>
              <a:t>Simple examples of teamwork.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2200"/>
              <a:t>Economists' theoretical diagrams.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2200"/>
              <a:t>Intuitive business logic.</a:t>
            </a:r>
          </a:p>
        </p:txBody>
      </p:sp>
    </p:spTree>
    <p:extLst>
      <p:ext uri="{BB962C8B-B14F-4D97-AF65-F5344CB8AC3E}">
        <p14:creationId xmlns:p14="http://schemas.microsoft.com/office/powerpoint/2010/main" val="1511650907"/>
      </p:ext>
    </p:extLst>
  </p:cSld>
  <p:clrMapOvr>
    <a:masterClrMapping/>
  </p:clrMapOvr>
  <p:transition>
    <p:strips dir="l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81000"/>
            <a:ext cx="8458200" cy="1143000"/>
          </a:xfrm>
        </p:spPr>
        <p:txBody>
          <a:bodyPr/>
          <a:lstStyle/>
          <a:p>
            <a:pPr algn="ctr">
              <a:defRPr/>
            </a:pPr>
            <a:r>
              <a:rPr lang="en-US" sz="3000"/>
              <a:t>Is Economic Geography Explained by Comparative Advantage?</a:t>
            </a:r>
            <a:endParaRPr lang="en-CA" sz="300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315200" cy="4572000"/>
          </a:xfrm>
        </p:spPr>
        <p:txBody>
          <a:bodyPr lIns="0" rIns="0"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In important respects, No.</a:t>
            </a:r>
          </a:p>
          <a:p>
            <a:pPr>
              <a:spcBef>
                <a:spcPts val="1200"/>
              </a:spcBef>
            </a:pPr>
            <a:r>
              <a:rPr lang="en-US" sz="2200"/>
              <a:t>Commerce is highly active between regions that have similar endowments and productivity.</a:t>
            </a:r>
          </a:p>
          <a:p>
            <a:pPr lvl="1"/>
            <a:r>
              <a:rPr lang="en-US" sz="2200"/>
              <a:t>No </a:t>
            </a:r>
            <a:r>
              <a:rPr lang="en-US" sz="2200" u="sng"/>
              <a:t>inherent</a:t>
            </a:r>
            <a:r>
              <a:rPr lang="en-US" sz="2200"/>
              <a:t> comparative advantage vis à vis one another.</a:t>
            </a:r>
          </a:p>
          <a:p>
            <a:pPr>
              <a:spcBef>
                <a:spcPts val="1200"/>
              </a:spcBef>
            </a:pPr>
            <a:r>
              <a:rPr lang="en-US" sz="2200"/>
              <a:t>Example:</a:t>
            </a:r>
          </a:p>
          <a:p>
            <a:pPr lvl="1"/>
            <a:r>
              <a:rPr lang="en-US" sz="2200"/>
              <a:t>South Carolina "imports" Hondas from Indiana, and Indiana "imports" BMWs from South Carolina. </a:t>
            </a:r>
          </a:p>
          <a:p>
            <a:pPr lvl="2"/>
            <a:r>
              <a:rPr lang="en-US" sz="2200"/>
              <a:t>(Note benefits of greater variety.)</a:t>
            </a:r>
          </a:p>
          <a:p>
            <a:pPr>
              <a:spcBef>
                <a:spcPts val="1200"/>
              </a:spcBef>
            </a:pPr>
            <a:r>
              <a:rPr lang="en-US" sz="2200"/>
              <a:t>Why does that occur?  Is it beneficial?</a:t>
            </a:r>
          </a:p>
        </p:txBody>
      </p:sp>
    </p:spTree>
    <p:extLst>
      <p:ext uri="{BB962C8B-B14F-4D97-AF65-F5344CB8AC3E}">
        <p14:creationId xmlns:p14="http://schemas.microsoft.com/office/powerpoint/2010/main" val="205193793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04800"/>
            <a:ext cx="8458200" cy="1143000"/>
          </a:xfrm>
        </p:spPr>
        <p:txBody>
          <a:bodyPr lIns="457200" rIns="457200"/>
          <a:lstStyle/>
          <a:p>
            <a:pPr algn="ctr">
              <a:defRPr/>
            </a:pPr>
            <a:r>
              <a:rPr lang="en-US"/>
              <a:t>Specialization:</a:t>
            </a:r>
            <a:br>
              <a:rPr lang="en-US"/>
            </a:br>
            <a:r>
              <a:rPr lang="en-US"/>
              <a:t>Smith vs. Ricardo?</a:t>
            </a:r>
            <a:endParaRPr lang="en-CA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315200" cy="4724400"/>
          </a:xfrm>
        </p:spPr>
        <p:txBody>
          <a:bodyPr lIns="0" rIns="0"/>
          <a:lstStyle/>
          <a:p>
            <a:pPr marL="0" lv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200"/>
              <a:t>A firm has two possible sources of specialization (not mutually exclusive).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/>
              <a:t>Natural: special endowments, like location with special climate or geology (Ricardo's theory, or at least in the simplistic presentation). 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/>
              <a:t>Man-made: intentional specialization to raise productivity (Smith's theory).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/>
              <a:t>Intensive development of skills and technology.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/>
              <a:t>Outsource non-core tasks to other specialists.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/>
              <a:t>Achieve economies of scale.</a:t>
            </a:r>
          </a:p>
        </p:txBody>
      </p:sp>
    </p:spTree>
    <p:extLst>
      <p:ext uri="{BB962C8B-B14F-4D97-AF65-F5344CB8AC3E}">
        <p14:creationId xmlns:p14="http://schemas.microsoft.com/office/powerpoint/2010/main" val="234264462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04800"/>
            <a:ext cx="8458200" cy="1295400"/>
          </a:xfrm>
        </p:spPr>
        <p:txBody>
          <a:bodyPr lIns="457200" rIns="457200"/>
          <a:lstStyle/>
          <a:p>
            <a:pPr algn="ctr">
              <a:defRPr/>
            </a:pPr>
            <a:r>
              <a:rPr lang="en-US" sz="3600"/>
              <a:t>Scale of Production and Economic Geography</a:t>
            </a:r>
            <a:endParaRPr lang="en-CA" sz="360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315200" cy="4419600"/>
          </a:xfrm>
        </p:spPr>
        <p:txBody>
          <a:bodyPr lIns="0" rIns="0"/>
          <a:lstStyle/>
          <a:p>
            <a:pPr marL="0" lvl="0" indent="0">
              <a:buNone/>
            </a:pPr>
            <a:r>
              <a:rPr lang="en-US" sz="2400"/>
              <a:t>Positive returns to scale means:</a:t>
            </a:r>
          </a:p>
          <a:p>
            <a:r>
              <a:rPr lang="en-US" sz="2400"/>
              <a:t>Concentration of production in large firms.</a:t>
            </a:r>
          </a:p>
          <a:p>
            <a:pPr>
              <a:spcAft>
                <a:spcPts val="0"/>
              </a:spcAft>
            </a:pPr>
            <a:r>
              <a:rPr lang="en-US" sz="2400"/>
              <a:t>Production in fewer locations.</a:t>
            </a:r>
          </a:p>
          <a:p>
            <a:pPr>
              <a:spcBef>
                <a:spcPts val="576"/>
              </a:spcBef>
              <a:spcAft>
                <a:spcPts val="0"/>
              </a:spcAft>
            </a:pPr>
            <a:r>
              <a:rPr lang="en-US" sz="2400"/>
              <a:t>Selling over wider areas.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/>
              <a:t>Including across borders.</a:t>
            </a:r>
          </a:p>
          <a:p>
            <a:pPr marL="0" lvl="0" indent="0">
              <a:buNone/>
            </a:pPr>
            <a:r>
              <a:rPr lang="en-US" sz="2400"/>
              <a:t>No returns to scale means:</a:t>
            </a:r>
          </a:p>
          <a:p>
            <a:r>
              <a:rPr lang="en-US" sz="2400"/>
              <a:t>Competition between many small firms.</a:t>
            </a:r>
          </a:p>
          <a:p>
            <a:r>
              <a:rPr lang="en-US" sz="2400"/>
              <a:t>Each region has firms in each industry.</a:t>
            </a:r>
            <a:endParaRPr lang="en-US" sz="2400">
              <a:effectLst/>
            </a:endParaRPr>
          </a:p>
          <a:p>
            <a:r>
              <a:rPr lang="en-US" sz="2400"/>
              <a:t>Less interregional commerce.</a:t>
            </a:r>
          </a:p>
        </p:txBody>
      </p:sp>
    </p:spTree>
    <p:extLst>
      <p:ext uri="{BB962C8B-B14F-4D97-AF65-F5344CB8AC3E}">
        <p14:creationId xmlns:p14="http://schemas.microsoft.com/office/powerpoint/2010/main" val="29243718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04800"/>
            <a:ext cx="8458200" cy="762000"/>
          </a:xfrm>
        </p:spPr>
        <p:txBody>
          <a:bodyPr lIns="365760" rIns="365760"/>
          <a:lstStyle/>
          <a:p>
            <a:pPr algn="ctr">
              <a:defRPr/>
            </a:pPr>
            <a:r>
              <a:rPr lang="en-US" sz="3600"/>
              <a:t>How to Achieve Scale</a:t>
            </a:r>
            <a:endParaRPr lang="en-CA" sz="360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9200"/>
            <a:ext cx="7315200" cy="4953000"/>
          </a:xfrm>
        </p:spPr>
        <p:txBody>
          <a:bodyPr lIns="0" rIns="0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For a firm: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Cartelize an industry.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Example: Standard Oil.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Invent a way to reach a larger market.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Example: Amazon vs. Barnes &amp; Noble.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For a country: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Use "Complexity Theory" to identify an industry where you can achieve scale.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cs typeface="ヒラギノ角ゴ Pro W3" pitchFamily="-1" charset="-128"/>
              </a:rPr>
              <a:t>Reduce</a:t>
            </a:r>
            <a:r>
              <a:rPr lang="en-US" sz="2400"/>
              <a:t> commercial barriers to become a better place for industry to locate.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Large-scale industry wants to source and sell in many markets, so it avoids places with barriers to commerce.</a:t>
            </a:r>
          </a:p>
        </p:txBody>
      </p:sp>
    </p:spTree>
    <p:extLst>
      <p:ext uri="{BB962C8B-B14F-4D97-AF65-F5344CB8AC3E}">
        <p14:creationId xmlns:p14="http://schemas.microsoft.com/office/powerpoint/2010/main" val="2205698257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81000"/>
            <a:ext cx="8458200" cy="1295400"/>
          </a:xfrm>
        </p:spPr>
        <p:txBody>
          <a:bodyPr lIns="457200" rIns="457200"/>
          <a:lstStyle/>
          <a:p>
            <a:pPr algn="ctr">
              <a:defRPr/>
            </a:pPr>
            <a:r>
              <a:rPr lang="en-US" sz="3600"/>
              <a:t>Complexity Theory</a:t>
            </a:r>
            <a:endParaRPr lang="en-CA" sz="360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315200" cy="4419600"/>
          </a:xfrm>
        </p:spPr>
        <p:txBody>
          <a:bodyPr lIns="0" rIns="0"/>
          <a:lstStyle/>
          <a:p>
            <a:r>
              <a:rPr lang="en-US" sz="2400"/>
              <a:t>High productivity requires many branches of knowledge to work together.</a:t>
            </a:r>
          </a:p>
          <a:p>
            <a:r>
              <a:rPr lang="en-US" sz="2400"/>
              <a:t>An individual does not hold many branches of knowledge.</a:t>
            </a:r>
          </a:p>
          <a:p>
            <a:r>
              <a:rPr lang="en-US" sz="2400"/>
              <a:t>Ergo: high productivity requires many individuals to work together = large-scale production.</a:t>
            </a:r>
          </a:p>
          <a:p>
            <a:r>
              <a:rPr lang="en-US" sz="2400"/>
              <a:t>An example of "internal economies."</a:t>
            </a:r>
          </a:p>
        </p:txBody>
      </p:sp>
    </p:spTree>
    <p:extLst>
      <p:ext uri="{BB962C8B-B14F-4D97-AF65-F5344CB8AC3E}">
        <p14:creationId xmlns:p14="http://schemas.microsoft.com/office/powerpoint/2010/main" val="371163295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04800"/>
            <a:ext cx="8458200" cy="762000"/>
          </a:xfrm>
        </p:spPr>
        <p:txBody>
          <a:bodyPr lIns="365760" rIns="365760"/>
          <a:lstStyle/>
          <a:p>
            <a:pPr algn="ctr">
              <a:defRPr/>
            </a:pPr>
            <a:r>
              <a:rPr lang="en-US" sz="3600"/>
              <a:t>The Product Space</a:t>
            </a:r>
            <a:endParaRPr lang="en-CA" sz="360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9200"/>
            <a:ext cx="7315200" cy="4953000"/>
          </a:xfrm>
        </p:spPr>
        <p:txBody>
          <a:bodyPr lIns="0" rIns="0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Each industry a dot on a page (a 2-dimensional space).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Distance between two dots shorter when more countries are successful exporters from both industries.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Successful export suggests presence of the necessary complex of factors.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Factors necessary for an industry maybe also useful for industry whose dot is neighboring.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Diversification of exports quicker to industries with dots neighboring existing industries' dots.</a:t>
            </a:r>
          </a:p>
        </p:txBody>
      </p:sp>
    </p:spTree>
    <p:extLst>
      <p:ext uri="{BB962C8B-B14F-4D97-AF65-F5344CB8AC3E}">
        <p14:creationId xmlns:p14="http://schemas.microsoft.com/office/powerpoint/2010/main" val="1575365827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04800"/>
            <a:ext cx="8458200" cy="1371600"/>
          </a:xfrm>
        </p:spPr>
        <p:txBody>
          <a:bodyPr lIns="365760" rIns="365760"/>
          <a:lstStyle/>
          <a:p>
            <a:pPr algn="ctr">
              <a:defRPr/>
            </a:pPr>
            <a:r>
              <a:rPr lang="en-US" sz="3600">
                <a:solidFill>
                  <a:srgbClr val="000000"/>
                </a:solidFill>
                <a:cs typeface="+mj-cs"/>
              </a:rPr>
              <a:t>Exercise:</a:t>
            </a:r>
            <a:br>
              <a:rPr lang="en-US" sz="3600">
                <a:solidFill>
                  <a:srgbClr val="000000"/>
                </a:solidFill>
                <a:cs typeface="+mj-cs"/>
              </a:rPr>
            </a:br>
            <a:r>
              <a:rPr lang="en-US" sz="3600">
                <a:solidFill>
                  <a:srgbClr val="000000"/>
                </a:solidFill>
                <a:cs typeface="+mj-cs"/>
              </a:rPr>
              <a:t>Building an Industry</a:t>
            </a:r>
            <a:endParaRPr lang="en-CA" sz="360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315200" cy="4495800"/>
          </a:xfrm>
        </p:spPr>
        <p:txBody>
          <a:bodyPr lIns="0" rIns="0"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/>
              <a:t>KOM textbook case of established region and potential low-cost entrant.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/>
              <a:t>Exercise: communication between regions' firms to maybe do a deal.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400"/>
              <a:t>Each team member think of an offer.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400"/>
              <a:t>Each team select among draft offers.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400"/>
              <a:t>Teams negotiate over the offers.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400"/>
              <a:t>Report deals.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en-US" sz="2400"/>
              <a:t>If no deal, report on offers.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240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9041223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04800"/>
            <a:ext cx="8458200" cy="762000"/>
          </a:xfrm>
        </p:spPr>
        <p:txBody>
          <a:bodyPr lIns="365760" rIns="365760"/>
          <a:lstStyle/>
          <a:p>
            <a:pPr algn="ctr">
              <a:defRPr/>
            </a:pPr>
            <a:r>
              <a:rPr lang="en-US" sz="3600"/>
              <a:t>Summing Up</a:t>
            </a:r>
            <a:endParaRPr lang="en-CA" sz="360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143000"/>
            <a:ext cx="7315200" cy="5181600"/>
          </a:xfrm>
        </p:spPr>
        <p:txBody>
          <a:bodyPr lIns="0" rIns="0"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/>
              <a:t>Comparative advantage is reflected in everyday behavior.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/>
              <a:t>Pure logic of allocative efficiency is simple.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/>
              <a:t>"The Invisible Hand": the claim that industrial location is efficient.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400"/>
              <a:t>Helpful to avoid some fallacies.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400"/>
              <a:t>Ignores that comparative advantage can be built.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/>
              <a:t>Building comparative advantage.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400"/>
              <a:t>Scale: provide a large market.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en-US" sz="2400"/>
              <a:t>This is the WTO's purpose.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400"/>
              <a:t>Build on existing strengths, if possible.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400"/>
              <a:t>Finance potentially lengthy establishment.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240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6594784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685800"/>
          </a:xfrm>
        </p:spPr>
        <p:txBody>
          <a:bodyPr/>
          <a:lstStyle/>
          <a:p>
            <a:pPr algn="ctr"/>
            <a:r>
              <a:rPr lang="en-US"/>
              <a:t>Skills developed by today's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315200" cy="5410200"/>
          </a:xfrm>
        </p:spPr>
        <p:txBody>
          <a:bodyPr lIns="0" rIns="0"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You will be able to distinguish two concepts.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/>
              <a:t>Comparative advantage as an aspect of allocative efficiency.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2200"/>
              <a:t>Pure mathematical logic.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/>
              <a:t>The theory that industry locates according to comparative advantage.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200"/>
              <a:t>Empirical prediction of "invisible hand" theory.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/>
              <a:t>You will be able to discuss "gains from trade."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2200"/>
              <a:t>Simple examples of teamwork.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2200"/>
              <a:t>Economists' theoretical diagrams.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2200"/>
              <a:t>Intuitive business logic.</a:t>
            </a:r>
          </a:p>
          <a:p>
            <a:pPr marL="57150" indent="0">
              <a:spcBef>
                <a:spcPts val="300"/>
              </a:spcBef>
              <a:spcAft>
                <a:spcPts val="0"/>
              </a:spcAft>
              <a:buNone/>
            </a:pPr>
            <a:endParaRPr lang="en-US" sz="2200"/>
          </a:p>
          <a:p>
            <a:pPr marL="5715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800" b="1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89453625"/>
      </p:ext>
    </p:extLst>
  </p:cSld>
  <p:clrMapOvr>
    <a:masterClrMapping/>
  </p:clrMapOvr>
  <p:transition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1905000"/>
            <a:ext cx="8458200" cy="2057400"/>
          </a:xfrm>
        </p:spPr>
        <p:txBody>
          <a:bodyPr/>
          <a:lstStyle/>
          <a:p>
            <a:pPr algn="ctr">
              <a:defRPr/>
            </a:pPr>
            <a:r>
              <a:rPr lang="en-US" sz="4400"/>
              <a:t>The Logic of </a:t>
            </a:r>
            <a:br>
              <a:rPr lang="en-US" sz="4400"/>
            </a:br>
            <a:r>
              <a:rPr lang="en-US" sz="4400"/>
              <a:t>Allocative Efficiency</a:t>
            </a:r>
            <a:endParaRPr lang="en-CA" sz="4400" dirty="0">
              <a:solidFill>
                <a:srgbClr val="0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7155422"/>
      </p:ext>
    </p:extLst>
  </p:cSld>
  <p:clrMapOvr>
    <a:masterClrMapping/>
  </p:clrMapOvr>
  <p:transition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533400"/>
            <a:ext cx="8458200" cy="1524000"/>
          </a:xfrm>
        </p:spPr>
        <p:txBody>
          <a:bodyPr/>
          <a:lstStyle/>
          <a:p>
            <a:pPr algn="ctr">
              <a:defRPr/>
            </a:pPr>
            <a:r>
              <a:rPr lang="en-US"/>
              <a:t>Everyday Examples of</a:t>
            </a:r>
            <a:br>
              <a:rPr lang="en-US"/>
            </a:br>
            <a:r>
              <a:rPr lang="en-US"/>
              <a:t>Allocating Resources</a:t>
            </a:r>
            <a:endParaRPr lang="en-CA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514599"/>
            <a:ext cx="7315200" cy="2286001"/>
          </a:xfrm>
        </p:spPr>
        <p:txBody>
          <a:bodyPr lIns="0" rIns="0"/>
          <a:lstStyle/>
          <a:p>
            <a:pPr marL="0" indent="0">
              <a:buNone/>
            </a:pPr>
            <a:r>
              <a:rPr lang="en-US" sz="2400"/>
              <a:t>Examples</a:t>
            </a:r>
          </a:p>
          <a:p>
            <a:r>
              <a:rPr lang="en-US" sz="2400"/>
              <a:t>Team sports: assigning players to different positions on the field.</a:t>
            </a:r>
          </a:p>
          <a:p>
            <a:pPr lvl="0"/>
            <a:r>
              <a:rPr lang="en-US" sz="2400"/>
              <a:t>Housework: assigning family members to different chores.</a:t>
            </a:r>
          </a:p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1172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457200"/>
            <a:ext cx="8458200" cy="1252980"/>
          </a:xfrm>
        </p:spPr>
        <p:txBody>
          <a:bodyPr/>
          <a:lstStyle/>
          <a:p>
            <a:pPr algn="ctr">
              <a:defRPr/>
            </a:pPr>
            <a:r>
              <a:rPr lang="en-US" sz="3600"/>
              <a:t>Productivity:</a:t>
            </a:r>
            <a:br>
              <a:rPr lang="en-US" sz="3600"/>
            </a:br>
            <a:r>
              <a:rPr lang="en-US" sz="3600"/>
              <a:t>Algebraic Approach</a:t>
            </a:r>
            <a:endParaRPr lang="en-CA" sz="3600" dirty="0">
              <a:solidFill>
                <a:srgbClr val="000000"/>
              </a:solidFill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891664"/>
              </p:ext>
            </p:extLst>
          </p:nvPr>
        </p:nvGraphicFramePr>
        <p:xfrm>
          <a:off x="1727200" y="2057400"/>
          <a:ext cx="5715000" cy="2475228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360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Family Chores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60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Parent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 output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 day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Laundry output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 day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60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 req per meal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days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 req per laundry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days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997BFCF-1DB2-7D40-A76E-7268F21C5536}"/>
              </a:ext>
            </a:extLst>
          </p:cNvPr>
          <p:cNvSpPr txBox="1"/>
          <p:nvPr/>
        </p:nvSpPr>
        <p:spPr>
          <a:xfrm>
            <a:off x="1371600" y="5184648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+mn-lt"/>
              </a:rPr>
              <a:t>Input requirement is the algebraic inverse</a:t>
            </a:r>
          </a:p>
          <a:p>
            <a:pPr algn="ctr"/>
            <a:r>
              <a:rPr lang="en-US" sz="2000">
                <a:latin typeface="+mn-lt"/>
              </a:rPr>
              <a:t>of output productivity.</a:t>
            </a:r>
          </a:p>
        </p:txBody>
      </p:sp>
    </p:spTree>
    <p:extLst>
      <p:ext uri="{BB962C8B-B14F-4D97-AF65-F5344CB8AC3E}">
        <p14:creationId xmlns:p14="http://schemas.microsoft.com/office/powerpoint/2010/main" val="3724411489"/>
      </p:ext>
    </p:extLst>
  </p:cSld>
  <p:clrMapOvr>
    <a:masterClrMapping/>
  </p:clrMapOvr>
  <p:transition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609600"/>
            <a:ext cx="8458200" cy="1143000"/>
          </a:xfrm>
        </p:spPr>
        <p:txBody>
          <a:bodyPr/>
          <a:lstStyle/>
          <a:p>
            <a:pPr algn="ctr">
              <a:defRPr/>
            </a:pPr>
            <a:r>
              <a:rPr lang="en-US"/>
              <a:t>Assigning Resources to Tasks:</a:t>
            </a:r>
            <a:br>
              <a:rPr lang="en-US"/>
            </a:br>
            <a:r>
              <a:rPr lang="en-US"/>
              <a:t>Plan 1</a:t>
            </a:r>
            <a:endParaRPr lang="en-CA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3657600"/>
            <a:ext cx="617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789096"/>
              </p:ext>
            </p:extLst>
          </p:nvPr>
        </p:nvGraphicFramePr>
        <p:xfrm>
          <a:off x="1905000" y="2057400"/>
          <a:ext cx="5715000" cy="2821940"/>
        </p:xfrm>
        <a:graphic>
          <a:graphicData uri="http://schemas.openxmlformats.org/drawingml/2006/table">
            <a:tbl>
              <a:tblPr/>
              <a:tblGrid>
                <a:gridCol w="1773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20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09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Parent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 output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 day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Laundry output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 day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 1: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cooking</a:t>
                      </a:r>
                    </a:p>
                  </a:txBody>
                  <a:tcPr marL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ironing</a:t>
                      </a:r>
                    </a:p>
                  </a:txBody>
                  <a:tcPr marL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 output</a:t>
                      </a:r>
                    </a:p>
                  </a:txBody>
                  <a:tcPr marL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Laundry output</a:t>
                      </a:r>
                    </a:p>
                  </a:txBody>
                  <a:tcPr marL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98C722B-37CE-2A49-843D-B766771F9C2A}"/>
              </a:ext>
            </a:extLst>
          </p:cNvPr>
          <p:cNvSpPr txBox="1"/>
          <p:nvPr/>
        </p:nvSpPr>
        <p:spPr>
          <a:xfrm>
            <a:off x="1371600" y="51054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+mn-lt"/>
              </a:rPr>
              <a:t>Question:</a:t>
            </a:r>
          </a:p>
          <a:p>
            <a:pPr algn="ctr"/>
            <a:r>
              <a:rPr lang="en-US" sz="2000">
                <a:latin typeface="+mn-lt"/>
              </a:rPr>
              <a:t>Is this allocation of resources "efficient" </a:t>
            </a:r>
          </a:p>
          <a:p>
            <a:pPr algn="ctr"/>
            <a:r>
              <a:rPr lang="en-US" sz="2000">
                <a:latin typeface="+mn-lt"/>
              </a:rPr>
              <a:t>(in terms of output)?</a:t>
            </a:r>
          </a:p>
        </p:txBody>
      </p:sp>
    </p:spTree>
    <p:extLst>
      <p:ext uri="{BB962C8B-B14F-4D97-AF65-F5344CB8AC3E}">
        <p14:creationId xmlns:p14="http://schemas.microsoft.com/office/powerpoint/2010/main" val="3353262801"/>
      </p:ext>
    </p:extLst>
  </p:cSld>
  <p:clrMapOvr>
    <a:masterClrMapping/>
  </p:clrMapOvr>
  <p:transition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81000"/>
            <a:ext cx="8458200" cy="1143000"/>
          </a:xfrm>
        </p:spPr>
        <p:txBody>
          <a:bodyPr/>
          <a:lstStyle/>
          <a:p>
            <a:pPr algn="ctr">
              <a:defRPr/>
            </a:pPr>
            <a:r>
              <a:rPr lang="en-US"/>
              <a:t>Assigning Resources to Tasks:</a:t>
            </a:r>
            <a:br>
              <a:rPr lang="en-US"/>
            </a:br>
            <a:r>
              <a:rPr lang="en-US"/>
              <a:t>Alternative Plans</a:t>
            </a:r>
            <a:endParaRPr lang="en-CA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3657600"/>
            <a:ext cx="617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636527"/>
              </p:ext>
            </p:extLst>
          </p:nvPr>
        </p:nvGraphicFramePr>
        <p:xfrm>
          <a:off x="1905000" y="1734820"/>
          <a:ext cx="5715000" cy="4361180"/>
        </p:xfrm>
        <a:graphic>
          <a:graphicData uri="http://schemas.openxmlformats.org/drawingml/2006/table">
            <a:tbl>
              <a:tblPr/>
              <a:tblGrid>
                <a:gridCol w="1773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20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09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Parent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 output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 day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Laundry output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 day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 1: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cooking</a:t>
                      </a:r>
                    </a:p>
                  </a:txBody>
                  <a:tcPr marL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ironing</a:t>
                      </a:r>
                    </a:p>
                  </a:txBody>
                  <a:tcPr marL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 output</a:t>
                      </a:r>
                    </a:p>
                  </a:txBody>
                  <a:tcPr marL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Laundry output</a:t>
                      </a:r>
                    </a:p>
                  </a:txBody>
                  <a:tcPr marL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 2:</a:t>
                      </a:r>
                    </a:p>
                  </a:txBody>
                  <a:tcPr marL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cooking</a:t>
                      </a:r>
                    </a:p>
                  </a:txBody>
                  <a:tcPr marL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ironing</a:t>
                      </a:r>
                    </a:p>
                  </a:txBody>
                  <a:tcPr marL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 output</a:t>
                      </a:r>
                    </a:p>
                  </a:txBody>
                  <a:tcPr marL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Laundry output</a:t>
                      </a:r>
                    </a:p>
                  </a:txBody>
                  <a:tcPr marL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362424"/>
      </p:ext>
    </p:extLst>
  </p:cSld>
  <p:clrMapOvr>
    <a:masterClrMapping/>
  </p:clrMapOvr>
  <p:transition>
    <p:strips dir="ld"/>
  </p:transition>
</p:sld>
</file>

<file path=ppt/theme/theme1.xml><?xml version="1.0" encoding="utf-8"?>
<a:theme xmlns:a="http://schemas.openxmlformats.org/drawingml/2006/main" name="2_newdesign">
  <a:themeElements>
    <a:clrScheme name="2_new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new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w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oundations">
  <a:themeElements>
    <a:clrScheme name="1_foundation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found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foundation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undation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undation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undation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und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und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und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newdesign">
  <a:themeElements>
    <a:clrScheme name="1_new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new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new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w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w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w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w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w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w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newdesign">
  <a:themeElements>
    <a:clrScheme name="3_new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new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new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new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ew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ew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ew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ew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ew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N01Roland923871_01_LN01">
  <a:themeElements>
    <a:clrScheme name="Pearson_PowerPoint_Template_Beka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arson_PowerPoint_Template_Bekae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earson_PowerPoint_Template_Beka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Foundations 2e</Template>
  <TotalTime>82005</TotalTime>
  <Words>2685</Words>
  <Application>Microsoft Macintosh PowerPoint</Application>
  <PresentationFormat>On-screen Show (4:3)</PresentationFormat>
  <Paragraphs>514</Paragraphs>
  <Slides>48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3" baseType="lpstr">
      <vt:lpstr>Arial</vt:lpstr>
      <vt:lpstr>Arial Black</vt:lpstr>
      <vt:lpstr>Calibri</vt:lpstr>
      <vt:lpstr>Tahoma</vt:lpstr>
      <vt:lpstr>Times New Roman</vt:lpstr>
      <vt:lpstr>Verdana</vt:lpstr>
      <vt:lpstr>Webdings</vt:lpstr>
      <vt:lpstr>2_newdesign</vt:lpstr>
      <vt:lpstr>Custom Design</vt:lpstr>
      <vt:lpstr>1_foundations</vt:lpstr>
      <vt:lpstr>1_newdesign</vt:lpstr>
      <vt:lpstr>3_newdesign</vt:lpstr>
      <vt:lpstr>1_Custom Design</vt:lpstr>
      <vt:lpstr>LN01Roland923871_01_LN01</vt:lpstr>
      <vt:lpstr>Worksheet</vt:lpstr>
      <vt:lpstr>PowerPoint Presentation</vt:lpstr>
      <vt:lpstr>Comparative Advantage: The Ideology</vt:lpstr>
      <vt:lpstr>Comparative Advantage: The Problem</vt:lpstr>
      <vt:lpstr>Skills developed by today's class</vt:lpstr>
      <vt:lpstr>The Logic of  Allocative Efficiency</vt:lpstr>
      <vt:lpstr>Everyday Examples of Allocating Resources</vt:lpstr>
      <vt:lpstr>Productivity: Algebraic Approach</vt:lpstr>
      <vt:lpstr>Assigning Resources to Tasks: Plan 1</vt:lpstr>
      <vt:lpstr>Assigning Resources to Tasks: Alternative Plans</vt:lpstr>
      <vt:lpstr>Allocative Inefficiency</vt:lpstr>
      <vt:lpstr>Opportunity Cost</vt:lpstr>
      <vt:lpstr>Comparative Advantage: The Definition</vt:lpstr>
      <vt:lpstr>Gains from Trade</vt:lpstr>
      <vt:lpstr>Diagrammatic Approach</vt:lpstr>
      <vt:lpstr>Production Possibility Frontier (PPF)</vt:lpstr>
      <vt:lpstr>PowerPoint Presentation</vt:lpstr>
      <vt:lpstr>Preferred Consumption Mix</vt:lpstr>
      <vt:lpstr>Production Possibilities  with Coordination</vt:lpstr>
      <vt:lpstr>Family PPF</vt:lpstr>
      <vt:lpstr>"Seeing" Allocative Efficiency</vt:lpstr>
      <vt:lpstr>PowerPoint Presentation</vt:lpstr>
      <vt:lpstr>Assigning Tasks: The Moral of the Story</vt:lpstr>
      <vt:lpstr>Comparative Advantage Version 2: A Theory Explaining Location of Industry</vt:lpstr>
      <vt:lpstr>Transition: From Everyday Examples </vt:lpstr>
      <vt:lpstr>To: The Commercial Economy</vt:lpstr>
      <vt:lpstr>Economists' Answer: The Invisible Hand!</vt:lpstr>
      <vt:lpstr>Managing a Holding Company</vt:lpstr>
      <vt:lpstr>PowerPoint Presentation</vt:lpstr>
      <vt:lpstr>PowerPoint Presentation</vt:lpstr>
      <vt:lpstr>Diagrams for the Regional Case</vt:lpstr>
      <vt:lpstr>The Intuitive Challenge</vt:lpstr>
      <vt:lpstr>The Intuitive Answer: Prices, Profits, and Efficiency</vt:lpstr>
      <vt:lpstr>But Wait — What About Exchange Rates?</vt:lpstr>
      <vt:lpstr>Global Economy  At Two Different Exchange Rates</vt:lpstr>
      <vt:lpstr>Specialization  At Two Different Exchange Rates</vt:lpstr>
      <vt:lpstr>Comparative Advantage  At Two Different Exchange Rates</vt:lpstr>
      <vt:lpstr>Why Don't Prices &amp; Exchange Rates Affect Comparative Advantage?</vt:lpstr>
      <vt:lpstr>Summing Up: Economic Gains  from Non-Discrimination</vt:lpstr>
      <vt:lpstr>Is Economic Geography Explained by Comparative Advantage?</vt:lpstr>
      <vt:lpstr>Is Economic Geography Explained by Comparative Advantage?</vt:lpstr>
      <vt:lpstr>Specialization: Smith vs. Ricardo?</vt:lpstr>
      <vt:lpstr>Scale of Production and Economic Geography</vt:lpstr>
      <vt:lpstr>How to Achieve Scale</vt:lpstr>
      <vt:lpstr>Complexity Theory</vt:lpstr>
      <vt:lpstr>The Product Space</vt:lpstr>
      <vt:lpstr>Exercise: Building an Industry</vt:lpstr>
      <vt:lpstr>Summing Up</vt:lpstr>
      <vt:lpstr>Skills developed by today's class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Ryan Jr, Joseph S</cp:lastModifiedBy>
  <cp:revision>1792</cp:revision>
  <cp:lastPrinted>2017-09-07T13:23:26Z</cp:lastPrinted>
  <dcterms:created xsi:type="dcterms:W3CDTF">2013-09-11T16:55:26Z</dcterms:created>
  <dcterms:modified xsi:type="dcterms:W3CDTF">2022-09-13T17:23:07Z</dcterms:modified>
  <cp:category/>
</cp:coreProperties>
</file>