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9" r:id="rId2"/>
    <p:sldId id="296" r:id="rId3"/>
    <p:sldId id="294" r:id="rId4"/>
    <p:sldId id="295" r:id="rId5"/>
    <p:sldId id="256" r:id="rId6"/>
    <p:sldId id="271" r:id="rId7"/>
    <p:sldId id="281" r:id="rId8"/>
    <p:sldId id="282" r:id="rId9"/>
    <p:sldId id="272" r:id="rId10"/>
    <p:sldId id="274" r:id="rId11"/>
    <p:sldId id="276" r:id="rId12"/>
    <p:sldId id="287" r:id="rId13"/>
    <p:sldId id="303" r:id="rId14"/>
    <p:sldId id="304" r:id="rId15"/>
    <p:sldId id="298" r:id="rId16"/>
    <p:sldId id="299" r:id="rId17"/>
    <p:sldId id="292" r:id="rId18"/>
    <p:sldId id="257" r:id="rId19"/>
    <p:sldId id="259" r:id="rId20"/>
    <p:sldId id="285" r:id="rId21"/>
    <p:sldId id="290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7" autoAdjust="0"/>
    <p:restoredTop sz="76599" autoAdjust="0"/>
  </p:normalViewPr>
  <p:slideViewPr>
    <p:cSldViewPr snapToGrid="0" snapToObjects="1">
      <p:cViewPr varScale="1">
        <p:scale>
          <a:sx n="96" d="100"/>
          <a:sy n="96" d="100"/>
        </p:scale>
        <p:origin x="1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32FA8-C842-0941-A9FA-665ED01D7122}" type="datetimeFigureOut"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8BC68-714F-204E-9D64-7AA3E3E250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5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8BC68-714F-204E-9D64-7AA3E3E2505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1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81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6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8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67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30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1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A614D-B73B-2841-BF4F-EA4848F6BB8A}" type="slidenum"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05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A614D-B73B-2841-BF4F-EA4848F6BB8A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444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A614D-B73B-2841-BF4F-EA4848F6BB8A}" type="slidenum"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8BC68-714F-204E-9D64-7AA3E3E2505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78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03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1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0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8BC68-714F-204E-9D64-7AA3E3E2505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8BC68-714F-204E-9D64-7AA3E3E2505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34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BC68-714F-204E-9D64-7AA3E3E25056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0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72C67C-03EA-954A-AC53-EBBFBE2FF796}"/>
              </a:ext>
            </a:extLst>
          </p:cNvPr>
          <p:cNvSpPr txBox="1"/>
          <p:nvPr userDrawn="1"/>
        </p:nvSpPr>
        <p:spPr>
          <a:xfrm>
            <a:off x="7950200" y="6172200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3FB17-59D2-D447-9BA3-80C6C4196A68}" type="slidenum">
              <a:rPr lang="en-US" sz="1200" baseline="0"/>
              <a:t>‹#›</a:t>
            </a:fld>
            <a:endParaRPr lang="en-US" sz="1200" baseline="0"/>
          </a:p>
        </p:txBody>
      </p:sp>
    </p:spTree>
    <p:extLst>
      <p:ext uri="{BB962C8B-B14F-4D97-AF65-F5344CB8AC3E}">
        <p14:creationId xmlns:p14="http://schemas.microsoft.com/office/powerpoint/2010/main" val="146697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9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85C38C-EF47-3843-A3F5-5826550C0451}"/>
              </a:ext>
            </a:extLst>
          </p:cNvPr>
          <p:cNvSpPr txBox="1"/>
          <p:nvPr userDrawn="1"/>
        </p:nvSpPr>
        <p:spPr>
          <a:xfrm>
            <a:off x="8242300" y="6388100"/>
            <a:ext cx="44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1AB7A4-413E-4E4E-81A4-CE75286C5F69}" type="slidenum">
              <a:rPr lang="en-US" sz="1200" baseline="0"/>
              <a:t>‹#›</a:t>
            </a:fld>
            <a:endParaRPr lang="en-US" sz="1200" baseline="0"/>
          </a:p>
        </p:txBody>
      </p:sp>
    </p:spTree>
    <p:extLst>
      <p:ext uri="{BB962C8B-B14F-4D97-AF65-F5344CB8AC3E}">
        <p14:creationId xmlns:p14="http://schemas.microsoft.com/office/powerpoint/2010/main" val="2921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318679-7B69-D0C0-D114-1ED909DF406E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3EE97F-7911-BD62-4EA2-E5EF5BDE26D4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DB5572-13D9-478E-3CEB-219F536084B9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1D1164A-8444-8429-1B16-32FA468BFCE5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DFAA85-38BE-58E6-586D-60E2A715B87B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49864C-AFBA-7087-5F58-FFA178B1D274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1ACB48-7D8A-3515-B640-5D73A74AD879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F3C421-107C-96EA-798B-2614E4E66F73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0894A5-225D-B957-E167-661AB19F3434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70860C-ACCB-45BD-7A64-30E86544A4F7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1604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8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2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2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1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AE27-0F19-9946-8E66-67A36154852F}" type="datetimeFigureOut">
              <a:t>8/13/22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2165-8ECA-124D-93D1-EDD54D1C5D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9D0506-D100-293D-05C3-B1B7A029461B}"/>
              </a:ext>
            </a:extLst>
          </p:cNvPr>
          <p:cNvSpPr txBox="1"/>
          <p:nvPr/>
        </p:nvSpPr>
        <p:spPr>
          <a:xfrm>
            <a:off x="5049078" y="1300949"/>
            <a:ext cx="4094922" cy="37856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</a:rPr>
              <a:t>Gains from Integrating </a:t>
            </a:r>
          </a:p>
          <a:p>
            <a:pPr algn="ctr"/>
            <a:r>
              <a:rPr lang="en-US" sz="4800" b="1">
                <a:solidFill>
                  <a:schemeClr val="bg1"/>
                </a:solidFill>
              </a:rPr>
              <a:t>Regions:</a:t>
            </a:r>
          </a:p>
          <a:p>
            <a:pPr algn="ctr"/>
            <a:r>
              <a:rPr lang="en-US" sz="4800" b="1">
                <a:solidFill>
                  <a:schemeClr val="bg1"/>
                </a:solidFill>
              </a:rPr>
              <a:t>Diagrammatic</a:t>
            </a:r>
          </a:p>
          <a:p>
            <a:pPr algn="ctr"/>
            <a:r>
              <a:rPr lang="en-US" sz="4800" b="1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68735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412243" y="5373459"/>
            <a:ext cx="1674986" cy="3832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36455" y="1455632"/>
            <a:ext cx="191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70465" y="2041211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263515"/>
              <a:ext cx="1671854" cy="144925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9152" y="2861555"/>
              <a:ext cx="2586668" cy="8223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 rot="10800000">
            <a:off x="2279740" y="1699145"/>
            <a:ext cx="3823023" cy="3462664"/>
            <a:chOff x="4520713" y="1529240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>
              <a:off x="4867760" y="1926779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14905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29240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6001" y="2241992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03124" y="2861555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6001" y="2947939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661068" y="2032000"/>
              <a:ext cx="1649261" cy="22993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2652934" y="1953631"/>
            <a:ext cx="3102782" cy="32401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A4CAE-4AD9-CD43-8049-D217A637542B}"/>
              </a:ext>
            </a:extLst>
          </p:cNvPr>
          <p:cNvSpPr txBox="1"/>
          <p:nvPr/>
        </p:nvSpPr>
        <p:spPr>
          <a:xfrm>
            <a:off x="735980" y="346929"/>
            <a:ext cx="7649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Adding Up the Same Outputs, Again – </a:t>
            </a:r>
          </a:p>
          <a:p>
            <a:pPr algn="ctr"/>
            <a:r>
              <a:rPr lang="en-US" sz="2800"/>
              <a:t>Highlighting Price-Lines' Differing Slopes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8334D-1C64-B44B-8364-30E2F536BBB1}"/>
              </a:ext>
            </a:extLst>
          </p:cNvPr>
          <p:cNvSpPr txBox="1"/>
          <p:nvPr/>
        </p:nvSpPr>
        <p:spPr>
          <a:xfrm>
            <a:off x="731520" y="5849112"/>
            <a:ext cx="7680960" cy="45720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000"/>
              <a:t>Q: How can we use this presentation to illustrate changes in total outputs?</a:t>
            </a:r>
          </a:p>
        </p:txBody>
      </p:sp>
    </p:spTree>
    <p:extLst>
      <p:ext uri="{BB962C8B-B14F-4D97-AF65-F5344CB8AC3E}">
        <p14:creationId xmlns:p14="http://schemas.microsoft.com/office/powerpoint/2010/main" val="406744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215503" y="5776700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9632" y="1424805"/>
            <a:ext cx="197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05264" y="2272777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263515"/>
              <a:ext cx="1671854" cy="144925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1150" y="1768694"/>
            <a:ext cx="3823023" cy="3462664"/>
            <a:chOff x="5082635" y="110541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5229569" y="365027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5082635" y="110541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8369697" y="3296206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10800000">
              <a:off x="6590644" y="365751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7040367" y="2058010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7130250" y="365751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4720985" y="4160689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304690" y="3028146"/>
            <a:ext cx="2516750" cy="20313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0DC13CA-9BF3-F443-B8C2-F4B20C0FE9A8}"/>
              </a:ext>
            </a:extLst>
          </p:cNvPr>
          <p:cNvSpPr txBox="1"/>
          <p:nvPr/>
        </p:nvSpPr>
        <p:spPr>
          <a:xfrm>
            <a:off x="825190" y="334539"/>
            <a:ext cx="7515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Case 2: Equilibrium in the Integrated Region</a:t>
            </a:r>
          </a:p>
          <a:p>
            <a:pPr algn="ctr"/>
            <a:r>
              <a:rPr lang="en-US" sz="2800"/>
              <a:t>Contrasted with Initial Output Rectangles</a:t>
            </a:r>
          </a:p>
        </p:txBody>
      </p:sp>
    </p:spTree>
    <p:extLst>
      <p:ext uri="{BB962C8B-B14F-4D97-AF65-F5344CB8AC3E}">
        <p14:creationId xmlns:p14="http://schemas.microsoft.com/office/powerpoint/2010/main" val="241081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215503" y="5832455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9633" y="1480560"/>
            <a:ext cx="196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05264" y="2328532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8" y="3537914"/>
              <a:ext cx="2212531" cy="1174860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1150" y="1824449"/>
            <a:ext cx="3823023" cy="3462664"/>
            <a:chOff x="5082635" y="110541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5229569" y="365027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5082635" y="110541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8369697" y="3296206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10800000">
              <a:off x="6590644" y="365751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7040367" y="2058010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7503510" y="365750"/>
              <a:ext cx="1056859" cy="2229298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4708571" y="4213164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304690" y="3083901"/>
            <a:ext cx="2516750" cy="20313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6A7C2-5CD3-B54A-BDF3-E50401AC3832}"/>
              </a:ext>
            </a:extLst>
          </p:cNvPr>
          <p:cNvSpPr txBox="1"/>
          <p:nvPr/>
        </p:nvSpPr>
        <p:spPr>
          <a:xfrm>
            <a:off x="825190" y="334539"/>
            <a:ext cx="7515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Case 2: Equilibrium in the Integrated Region</a:t>
            </a:r>
          </a:p>
          <a:p>
            <a:pPr algn="ctr"/>
            <a:r>
              <a:rPr lang="en-US" sz="2800"/>
              <a:t>Final Output Rectangles</a:t>
            </a:r>
          </a:p>
        </p:txBody>
      </p:sp>
    </p:spTree>
    <p:extLst>
      <p:ext uri="{BB962C8B-B14F-4D97-AF65-F5344CB8AC3E}">
        <p14:creationId xmlns:p14="http://schemas.microsoft.com/office/powerpoint/2010/main" val="2368573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215503" y="5854757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9633" y="1502862"/>
            <a:ext cx="194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05264" y="2350834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542743"/>
              <a:ext cx="2240604" cy="1170031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1150" y="1846751"/>
            <a:ext cx="3823023" cy="3462664"/>
            <a:chOff x="5082635" y="110541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5229569" y="365027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5082635" y="110541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8369697" y="3296206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10800000">
              <a:off x="6590644" y="365751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7040367" y="2058010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7537298" y="365750"/>
              <a:ext cx="1023071" cy="2231367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4720985" y="4238746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304690" y="3106203"/>
            <a:ext cx="2516750" cy="20313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59588" y="3890717"/>
            <a:ext cx="169177" cy="163383"/>
          </a:xfrm>
          <a:prstGeom prst="rect">
            <a:avLst/>
          </a:prstGeom>
          <a:solidFill>
            <a:schemeClr val="accent4">
              <a:lumMod val="20000"/>
              <a:lumOff val="80000"/>
              <a:alpha val="4900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8E44A-61E5-7F40-9BA2-8D51A459ACB1}"/>
              </a:ext>
            </a:extLst>
          </p:cNvPr>
          <p:cNvSpPr txBox="1"/>
          <p:nvPr/>
        </p:nvSpPr>
        <p:spPr>
          <a:xfrm>
            <a:off x="970156" y="549317"/>
            <a:ext cx="7069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"Little Rectangle" Gain from Integration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A7BDC-5C29-3E46-9DB7-1548689D13ED}"/>
              </a:ext>
            </a:extLst>
          </p:cNvPr>
          <p:cNvSpPr/>
          <p:nvPr/>
        </p:nvSpPr>
        <p:spPr>
          <a:xfrm>
            <a:off x="2587732" y="2107733"/>
            <a:ext cx="3269395" cy="3390797"/>
          </a:xfrm>
          <a:prstGeom prst="rect">
            <a:avLst/>
          </a:pr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F3D345-5E4E-A04F-B766-B64E0CDB6E4A}"/>
              </a:ext>
            </a:extLst>
          </p:cNvPr>
          <p:cNvSpPr/>
          <p:nvPr/>
        </p:nvSpPr>
        <p:spPr>
          <a:xfrm>
            <a:off x="5692148" y="2107733"/>
            <a:ext cx="169177" cy="163383"/>
          </a:xfrm>
          <a:prstGeom prst="rect">
            <a:avLst/>
          </a:prstGeom>
          <a:solidFill>
            <a:schemeClr val="accent4">
              <a:lumMod val="20000"/>
              <a:lumOff val="80000"/>
              <a:alpha val="4900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0008A-FFA7-6D43-ABC6-2C6F303FED82}"/>
              </a:ext>
            </a:extLst>
          </p:cNvPr>
          <p:cNvSpPr/>
          <p:nvPr/>
        </p:nvSpPr>
        <p:spPr>
          <a:xfrm>
            <a:off x="2587732" y="2271116"/>
            <a:ext cx="3104416" cy="3232243"/>
          </a:xfrm>
          <a:prstGeom prst="rect">
            <a:avLst/>
          </a:prstGeom>
          <a:noFill/>
          <a:ln w="19050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3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2215503" y="5854757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9633" y="1502862"/>
            <a:ext cx="194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05264" y="2350834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542743"/>
              <a:ext cx="2240604" cy="1170031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81150" y="1846751"/>
            <a:ext cx="3823023" cy="3462664"/>
            <a:chOff x="5082635" y="110541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 rot="10800000">
              <a:off x="5229569" y="365027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5082635" y="110541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8369697" y="3296206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10800000">
              <a:off x="6590644" y="365751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7040367" y="2058010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7537298" y="365750"/>
              <a:ext cx="1023071" cy="2231367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4720985" y="4238746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304690" y="3106203"/>
            <a:ext cx="2516750" cy="20313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1A8E44A-61E5-7F40-9BA2-8D51A459ACB1}"/>
              </a:ext>
            </a:extLst>
          </p:cNvPr>
          <p:cNvSpPr txBox="1"/>
          <p:nvPr/>
        </p:nvSpPr>
        <p:spPr>
          <a:xfrm>
            <a:off x="970156" y="390293"/>
            <a:ext cx="7069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Commerce Allows Each Region to</a:t>
            </a:r>
          </a:p>
          <a:p>
            <a:pPr algn="ctr"/>
            <a:r>
              <a:rPr lang="en-US" sz="2800"/>
              <a:t>Consume Some Output from the Other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AA7BDC-5C29-3E46-9DB7-1548689D13ED}"/>
              </a:ext>
            </a:extLst>
          </p:cNvPr>
          <p:cNvSpPr/>
          <p:nvPr/>
        </p:nvSpPr>
        <p:spPr>
          <a:xfrm>
            <a:off x="2587732" y="2107733"/>
            <a:ext cx="3269395" cy="3390797"/>
          </a:xfrm>
          <a:prstGeom prst="rect">
            <a:avLst/>
          </a:prstGeom>
          <a:noFill/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F3D345-5E4E-A04F-B766-B64E0CDB6E4A}"/>
              </a:ext>
            </a:extLst>
          </p:cNvPr>
          <p:cNvSpPr/>
          <p:nvPr/>
        </p:nvSpPr>
        <p:spPr>
          <a:xfrm>
            <a:off x="5692148" y="2107733"/>
            <a:ext cx="169177" cy="163383"/>
          </a:xfrm>
          <a:prstGeom prst="rect">
            <a:avLst/>
          </a:prstGeom>
          <a:solidFill>
            <a:schemeClr val="accent4">
              <a:lumMod val="20000"/>
              <a:lumOff val="80000"/>
              <a:alpha val="4900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0008A-FFA7-6D43-ABC6-2C6F303FED82}"/>
              </a:ext>
            </a:extLst>
          </p:cNvPr>
          <p:cNvSpPr/>
          <p:nvPr/>
        </p:nvSpPr>
        <p:spPr>
          <a:xfrm>
            <a:off x="2587732" y="2271116"/>
            <a:ext cx="3104416" cy="3232243"/>
          </a:xfrm>
          <a:prstGeom prst="rect">
            <a:avLst/>
          </a:prstGeom>
          <a:noFill/>
          <a:ln w="19050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CD3D188-B077-D245-B6F0-1D21B9CF05EA}"/>
              </a:ext>
            </a:extLst>
          </p:cNvPr>
          <p:cNvSpPr/>
          <p:nvPr/>
        </p:nvSpPr>
        <p:spPr>
          <a:xfrm>
            <a:off x="4260995" y="3860152"/>
            <a:ext cx="182880" cy="182880"/>
          </a:xfrm>
          <a:prstGeom prst="ellipse">
            <a:avLst/>
          </a:prstGeom>
          <a:noFill/>
          <a:ln w="28575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3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6955925" y="2075471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Wabash Valley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D6941-0438-FB4E-8B72-86E4C06A5DEF}"/>
              </a:ext>
            </a:extLst>
          </p:cNvPr>
          <p:cNvSpPr txBox="1"/>
          <p:nvPr/>
        </p:nvSpPr>
        <p:spPr>
          <a:xfrm>
            <a:off x="876300" y="406557"/>
            <a:ext cx="7480300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3600"/>
              <a:t>Joint Hoosier PPF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F777AE-C20B-2541-AC40-285D4B6818E5}"/>
              </a:ext>
            </a:extLst>
          </p:cNvPr>
          <p:cNvGrpSpPr/>
          <p:nvPr/>
        </p:nvGrpSpPr>
        <p:grpSpPr>
          <a:xfrm>
            <a:off x="123280" y="1251776"/>
            <a:ext cx="6362157" cy="5322513"/>
            <a:chOff x="228224" y="7577"/>
            <a:chExt cx="6362157" cy="5322513"/>
          </a:xfrm>
        </p:grpSpPr>
        <p:sp>
          <p:nvSpPr>
            <p:cNvPr id="21" name="TextBox 20"/>
            <p:cNvSpPr txBox="1"/>
            <p:nvPr/>
          </p:nvSpPr>
          <p:spPr>
            <a:xfrm>
              <a:off x="228224" y="81410"/>
              <a:ext cx="51714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76597" y="5053091"/>
              <a:ext cx="435727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7804" y="7577"/>
              <a:ext cx="5922577" cy="497842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7805" y="3344616"/>
              <a:ext cx="2813538" cy="1653256"/>
            </a:xfrm>
            <a:custGeom>
              <a:avLst/>
              <a:gdLst>
                <a:gd name="connsiteX0" fmla="*/ 0 w 2813538"/>
                <a:gd name="connsiteY0" fmla="*/ 0 h 1653256"/>
                <a:gd name="connsiteX1" fmla="*/ 1587405 w 2813538"/>
                <a:gd name="connsiteY1" fmla="*/ 175180 h 1653256"/>
                <a:gd name="connsiteX2" fmla="*/ 2463214 w 2813538"/>
                <a:gd name="connsiteY2" fmla="*/ 722615 h 1653256"/>
                <a:gd name="connsiteX3" fmla="*/ 2813538 w 2813538"/>
                <a:gd name="connsiteY3" fmla="*/ 1653256 h 165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3538" h="1653256">
                  <a:moveTo>
                    <a:pt x="0" y="0"/>
                  </a:moveTo>
                  <a:cubicBezTo>
                    <a:pt x="588434" y="27372"/>
                    <a:pt x="1176869" y="54744"/>
                    <a:pt x="1587405" y="175180"/>
                  </a:cubicBezTo>
                  <a:cubicBezTo>
                    <a:pt x="1997941" y="295616"/>
                    <a:pt x="2258859" y="476269"/>
                    <a:pt x="2463214" y="722615"/>
                  </a:cubicBezTo>
                  <a:cubicBezTo>
                    <a:pt x="2667569" y="968961"/>
                    <a:pt x="2813538" y="1653256"/>
                    <a:pt x="2813538" y="1653256"/>
                  </a:cubicBezTo>
                </a:path>
              </a:pathLst>
            </a:custGeom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>
            <a:extLst>
              <a:ext uri="{FF2B5EF4-FFF2-40B4-BE49-F238E27FC236}">
                <a16:creationId xmlns:a16="http://schemas.microsoft.com/office/drawing/2014/main" id="{B1237455-0572-0746-9A77-1E9E7B0D92B4}"/>
              </a:ext>
            </a:extLst>
          </p:cNvPr>
          <p:cNvSpPr/>
          <p:nvPr/>
        </p:nvSpPr>
        <p:spPr>
          <a:xfrm>
            <a:off x="562860" y="3735493"/>
            <a:ext cx="1969726" cy="2494702"/>
          </a:xfrm>
          <a:custGeom>
            <a:avLst/>
            <a:gdLst>
              <a:gd name="connsiteX0" fmla="*/ 0 w 1969726"/>
              <a:gd name="connsiteY0" fmla="*/ 0 h 2494702"/>
              <a:gd name="connsiteX1" fmla="*/ 965425 w 1969726"/>
              <a:gd name="connsiteY1" fmla="*/ 213831 h 2494702"/>
              <a:gd name="connsiteX2" fmla="*/ 1639279 w 1969726"/>
              <a:gd name="connsiteY2" fmla="*/ 1062678 h 2494702"/>
              <a:gd name="connsiteX3" fmla="*/ 1969726 w 1969726"/>
              <a:gd name="connsiteY3" fmla="*/ 2494702 h 249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726" h="2494702">
                <a:moveTo>
                  <a:pt x="0" y="0"/>
                </a:moveTo>
                <a:cubicBezTo>
                  <a:pt x="346106" y="18359"/>
                  <a:pt x="692212" y="36718"/>
                  <a:pt x="965425" y="213831"/>
                </a:cubicBezTo>
                <a:cubicBezTo>
                  <a:pt x="1238638" y="390944"/>
                  <a:pt x="1471896" y="682533"/>
                  <a:pt x="1639279" y="1062678"/>
                </a:cubicBezTo>
                <a:cubicBezTo>
                  <a:pt x="1806663" y="1442823"/>
                  <a:pt x="1917891" y="2256031"/>
                  <a:pt x="1969726" y="2494702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6763C68-3EEA-934F-BF36-97FD18A8D367}"/>
              </a:ext>
            </a:extLst>
          </p:cNvPr>
          <p:cNvSpPr/>
          <p:nvPr/>
        </p:nvSpPr>
        <p:spPr>
          <a:xfrm>
            <a:off x="562859" y="1840832"/>
            <a:ext cx="5054170" cy="4389364"/>
          </a:xfrm>
          <a:custGeom>
            <a:avLst/>
            <a:gdLst>
              <a:gd name="connsiteX0" fmla="*/ 0 w 4833257"/>
              <a:gd name="connsiteY0" fmla="*/ 0 h 4168239"/>
              <a:gd name="connsiteX1" fmla="*/ 1140031 w 4833257"/>
              <a:gd name="connsiteY1" fmla="*/ 118753 h 4168239"/>
              <a:gd name="connsiteX2" fmla="*/ 2386940 w 4833257"/>
              <a:gd name="connsiteY2" fmla="*/ 498764 h 4168239"/>
              <a:gd name="connsiteX3" fmla="*/ 3396343 w 4833257"/>
              <a:gd name="connsiteY3" fmla="*/ 1128156 h 4168239"/>
              <a:gd name="connsiteX4" fmla="*/ 4037610 w 4833257"/>
              <a:gd name="connsiteY4" fmla="*/ 1793174 h 4168239"/>
              <a:gd name="connsiteX5" fmla="*/ 4417621 w 4833257"/>
              <a:gd name="connsiteY5" fmla="*/ 2458192 h 4168239"/>
              <a:gd name="connsiteX6" fmla="*/ 4690753 w 4833257"/>
              <a:gd name="connsiteY6" fmla="*/ 3123210 h 4168239"/>
              <a:gd name="connsiteX7" fmla="*/ 4773880 w 4833257"/>
              <a:gd name="connsiteY7" fmla="*/ 3621974 h 4168239"/>
              <a:gd name="connsiteX8" fmla="*/ 4833257 w 4833257"/>
              <a:gd name="connsiteY8" fmla="*/ 4168239 h 4168239"/>
              <a:gd name="connsiteX9" fmla="*/ 4833257 w 4833257"/>
              <a:gd name="connsiteY9" fmla="*/ 4168239 h 41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3257" h="4168239">
                <a:moveTo>
                  <a:pt x="0" y="0"/>
                </a:moveTo>
                <a:cubicBezTo>
                  <a:pt x="371104" y="17813"/>
                  <a:pt x="742208" y="35626"/>
                  <a:pt x="1140031" y="118753"/>
                </a:cubicBezTo>
                <a:cubicBezTo>
                  <a:pt x="1537854" y="201880"/>
                  <a:pt x="2010888" y="330530"/>
                  <a:pt x="2386940" y="498764"/>
                </a:cubicBezTo>
                <a:cubicBezTo>
                  <a:pt x="2762992" y="666998"/>
                  <a:pt x="3121231" y="912421"/>
                  <a:pt x="3396343" y="1128156"/>
                </a:cubicBezTo>
                <a:cubicBezTo>
                  <a:pt x="3671455" y="1343891"/>
                  <a:pt x="3867397" y="1571501"/>
                  <a:pt x="4037610" y="1793174"/>
                </a:cubicBezTo>
                <a:cubicBezTo>
                  <a:pt x="4207823" y="2014847"/>
                  <a:pt x="4308764" y="2236519"/>
                  <a:pt x="4417621" y="2458192"/>
                </a:cubicBezTo>
                <a:cubicBezTo>
                  <a:pt x="4526478" y="2679865"/>
                  <a:pt x="4631377" y="2929246"/>
                  <a:pt x="4690753" y="3123210"/>
                </a:cubicBezTo>
                <a:cubicBezTo>
                  <a:pt x="4750129" y="3317174"/>
                  <a:pt x="4750129" y="3447803"/>
                  <a:pt x="4773880" y="3621974"/>
                </a:cubicBezTo>
                <a:cubicBezTo>
                  <a:pt x="4797631" y="3796145"/>
                  <a:pt x="4833257" y="4168239"/>
                  <a:pt x="4833257" y="4168239"/>
                </a:cubicBezTo>
                <a:lnTo>
                  <a:pt x="4833257" y="4168239"/>
                </a:lnTo>
              </a:path>
            </a:pathLst>
          </a:custGeom>
          <a:noFill/>
          <a:ln w="28575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BDEE56-A6CB-C84C-B818-AA8DFF780906}"/>
              </a:ext>
            </a:extLst>
          </p:cNvPr>
          <p:cNvSpPr txBox="1"/>
          <p:nvPr/>
        </p:nvSpPr>
        <p:spPr>
          <a:xfrm>
            <a:off x="6935053" y="2734695"/>
            <a:ext cx="204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White River Valley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A75F7-6B01-FA46-A1A3-37433D11FFF4}"/>
              </a:ext>
            </a:extLst>
          </p:cNvPr>
          <p:cNvSpPr txBox="1"/>
          <p:nvPr/>
        </p:nvSpPr>
        <p:spPr>
          <a:xfrm>
            <a:off x="6939872" y="3365500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Indiana</a:t>
            </a:r>
          </a:p>
        </p:txBody>
      </p:sp>
    </p:spTree>
    <p:extLst>
      <p:ext uri="{BB962C8B-B14F-4D97-AF65-F5344CB8AC3E}">
        <p14:creationId xmlns:p14="http://schemas.microsoft.com/office/powerpoint/2010/main" val="1177091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34208" y="4395680"/>
            <a:ext cx="2586668" cy="8223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4306FD6-F5D2-F046-9A9C-915126E635DC}"/>
              </a:ext>
            </a:extLst>
          </p:cNvPr>
          <p:cNvCxnSpPr>
            <a:cxnSpLocks/>
          </p:cNvCxnSpPr>
          <p:nvPr/>
        </p:nvCxnSpPr>
        <p:spPr>
          <a:xfrm>
            <a:off x="1141607" y="3201761"/>
            <a:ext cx="1000553" cy="139280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62860" y="1251776"/>
            <a:ext cx="5922577" cy="49784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F4DF3E-3025-7449-9623-B8569373C791}"/>
              </a:ext>
            </a:extLst>
          </p:cNvPr>
          <p:cNvSpPr/>
          <p:nvPr/>
        </p:nvSpPr>
        <p:spPr>
          <a:xfrm>
            <a:off x="562858" y="2990093"/>
            <a:ext cx="3090859" cy="3240102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B1237455-0572-0746-9A77-1E9E7B0D92B4}"/>
              </a:ext>
            </a:extLst>
          </p:cNvPr>
          <p:cNvSpPr/>
          <p:nvPr/>
        </p:nvSpPr>
        <p:spPr>
          <a:xfrm>
            <a:off x="562860" y="3735493"/>
            <a:ext cx="1969726" cy="2494702"/>
          </a:xfrm>
          <a:custGeom>
            <a:avLst/>
            <a:gdLst>
              <a:gd name="connsiteX0" fmla="*/ 0 w 1969726"/>
              <a:gd name="connsiteY0" fmla="*/ 0 h 2494702"/>
              <a:gd name="connsiteX1" fmla="*/ 965425 w 1969726"/>
              <a:gd name="connsiteY1" fmla="*/ 213831 h 2494702"/>
              <a:gd name="connsiteX2" fmla="*/ 1639279 w 1969726"/>
              <a:gd name="connsiteY2" fmla="*/ 1062678 h 2494702"/>
              <a:gd name="connsiteX3" fmla="*/ 1969726 w 1969726"/>
              <a:gd name="connsiteY3" fmla="*/ 2494702 h 249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726" h="2494702">
                <a:moveTo>
                  <a:pt x="0" y="0"/>
                </a:moveTo>
                <a:cubicBezTo>
                  <a:pt x="346106" y="18359"/>
                  <a:pt x="692212" y="36718"/>
                  <a:pt x="965425" y="213831"/>
                </a:cubicBezTo>
                <a:cubicBezTo>
                  <a:pt x="1238638" y="390944"/>
                  <a:pt x="1471896" y="682533"/>
                  <a:pt x="1639279" y="1062678"/>
                </a:cubicBezTo>
                <a:cubicBezTo>
                  <a:pt x="1806663" y="1442823"/>
                  <a:pt x="1917891" y="2256031"/>
                  <a:pt x="1969726" y="2494702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906154" y="2099162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Wabash Valley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D6941-0438-FB4E-8B72-86E4C06A5DEF}"/>
              </a:ext>
            </a:extLst>
          </p:cNvPr>
          <p:cNvSpPr txBox="1"/>
          <p:nvPr/>
        </p:nvSpPr>
        <p:spPr>
          <a:xfrm>
            <a:off x="876300" y="406557"/>
            <a:ext cx="7480300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3600"/>
              <a:t>Hoosier Gains from Trade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3280" y="1325609"/>
            <a:ext cx="517140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1653" y="6297290"/>
            <a:ext cx="43572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A</a:t>
            </a:r>
          </a:p>
        </p:txBody>
      </p:sp>
      <p:sp>
        <p:nvSpPr>
          <p:cNvPr id="34" name="Freeform 33"/>
          <p:cNvSpPr/>
          <p:nvPr/>
        </p:nvSpPr>
        <p:spPr>
          <a:xfrm>
            <a:off x="562861" y="4588815"/>
            <a:ext cx="2813538" cy="1653256"/>
          </a:xfrm>
          <a:custGeom>
            <a:avLst/>
            <a:gdLst>
              <a:gd name="connsiteX0" fmla="*/ 0 w 2813538"/>
              <a:gd name="connsiteY0" fmla="*/ 0 h 1653256"/>
              <a:gd name="connsiteX1" fmla="*/ 1587405 w 2813538"/>
              <a:gd name="connsiteY1" fmla="*/ 175180 h 1653256"/>
              <a:gd name="connsiteX2" fmla="*/ 2463214 w 2813538"/>
              <a:gd name="connsiteY2" fmla="*/ 722615 h 1653256"/>
              <a:gd name="connsiteX3" fmla="*/ 2813538 w 2813538"/>
              <a:gd name="connsiteY3" fmla="*/ 1653256 h 16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3538" h="1653256">
                <a:moveTo>
                  <a:pt x="0" y="0"/>
                </a:moveTo>
                <a:cubicBezTo>
                  <a:pt x="588434" y="27372"/>
                  <a:pt x="1176869" y="54744"/>
                  <a:pt x="1587405" y="175180"/>
                </a:cubicBezTo>
                <a:cubicBezTo>
                  <a:pt x="1997941" y="295616"/>
                  <a:pt x="2258859" y="476269"/>
                  <a:pt x="2463214" y="722615"/>
                </a:cubicBezTo>
                <a:cubicBezTo>
                  <a:pt x="2667569" y="968961"/>
                  <a:pt x="2813538" y="1653256"/>
                  <a:pt x="2813538" y="1653256"/>
                </a:cubicBezTo>
              </a:path>
            </a:pathLst>
          </a:cu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125372" y="4682738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2B8B47E-52E5-0749-A6B4-896750919DD4}"/>
              </a:ext>
            </a:extLst>
          </p:cNvPr>
          <p:cNvSpPr/>
          <p:nvPr/>
        </p:nvSpPr>
        <p:spPr>
          <a:xfrm>
            <a:off x="1874797" y="4250791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6763C68-3EEA-934F-BF36-97FD18A8D367}"/>
              </a:ext>
            </a:extLst>
          </p:cNvPr>
          <p:cNvSpPr/>
          <p:nvPr/>
        </p:nvSpPr>
        <p:spPr>
          <a:xfrm>
            <a:off x="562859" y="1840832"/>
            <a:ext cx="5054170" cy="4389364"/>
          </a:xfrm>
          <a:custGeom>
            <a:avLst/>
            <a:gdLst>
              <a:gd name="connsiteX0" fmla="*/ 0 w 4833257"/>
              <a:gd name="connsiteY0" fmla="*/ 0 h 4168239"/>
              <a:gd name="connsiteX1" fmla="*/ 1140031 w 4833257"/>
              <a:gd name="connsiteY1" fmla="*/ 118753 h 4168239"/>
              <a:gd name="connsiteX2" fmla="*/ 2386940 w 4833257"/>
              <a:gd name="connsiteY2" fmla="*/ 498764 h 4168239"/>
              <a:gd name="connsiteX3" fmla="*/ 3396343 w 4833257"/>
              <a:gd name="connsiteY3" fmla="*/ 1128156 h 4168239"/>
              <a:gd name="connsiteX4" fmla="*/ 4037610 w 4833257"/>
              <a:gd name="connsiteY4" fmla="*/ 1793174 h 4168239"/>
              <a:gd name="connsiteX5" fmla="*/ 4417621 w 4833257"/>
              <a:gd name="connsiteY5" fmla="*/ 2458192 h 4168239"/>
              <a:gd name="connsiteX6" fmla="*/ 4690753 w 4833257"/>
              <a:gd name="connsiteY6" fmla="*/ 3123210 h 4168239"/>
              <a:gd name="connsiteX7" fmla="*/ 4773880 w 4833257"/>
              <a:gd name="connsiteY7" fmla="*/ 3621974 h 4168239"/>
              <a:gd name="connsiteX8" fmla="*/ 4833257 w 4833257"/>
              <a:gd name="connsiteY8" fmla="*/ 4168239 h 4168239"/>
              <a:gd name="connsiteX9" fmla="*/ 4833257 w 4833257"/>
              <a:gd name="connsiteY9" fmla="*/ 4168239 h 41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3257" h="4168239">
                <a:moveTo>
                  <a:pt x="0" y="0"/>
                </a:moveTo>
                <a:cubicBezTo>
                  <a:pt x="371104" y="17813"/>
                  <a:pt x="742208" y="35626"/>
                  <a:pt x="1140031" y="118753"/>
                </a:cubicBezTo>
                <a:cubicBezTo>
                  <a:pt x="1537854" y="201880"/>
                  <a:pt x="2010888" y="330530"/>
                  <a:pt x="2386940" y="498764"/>
                </a:cubicBezTo>
                <a:cubicBezTo>
                  <a:pt x="2762992" y="666998"/>
                  <a:pt x="3121231" y="912421"/>
                  <a:pt x="3396343" y="1128156"/>
                </a:cubicBezTo>
                <a:cubicBezTo>
                  <a:pt x="3671455" y="1343891"/>
                  <a:pt x="3867397" y="1571501"/>
                  <a:pt x="4037610" y="1793174"/>
                </a:cubicBezTo>
                <a:cubicBezTo>
                  <a:pt x="4207823" y="2014847"/>
                  <a:pt x="4308764" y="2236519"/>
                  <a:pt x="4417621" y="2458192"/>
                </a:cubicBezTo>
                <a:cubicBezTo>
                  <a:pt x="4526478" y="2679865"/>
                  <a:pt x="4631377" y="2929246"/>
                  <a:pt x="4690753" y="3123210"/>
                </a:cubicBezTo>
                <a:cubicBezTo>
                  <a:pt x="4750129" y="3317174"/>
                  <a:pt x="4750129" y="3447803"/>
                  <a:pt x="4773880" y="3621974"/>
                </a:cubicBezTo>
                <a:cubicBezTo>
                  <a:pt x="4797631" y="3796145"/>
                  <a:pt x="4833257" y="4168239"/>
                  <a:pt x="4833257" y="4168239"/>
                </a:cubicBezTo>
                <a:lnTo>
                  <a:pt x="4833257" y="4168239"/>
                </a:lnTo>
              </a:path>
            </a:pathLst>
          </a:custGeom>
          <a:noFill/>
          <a:ln w="28575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ACA01CD-7953-5D47-A970-8F539C595B6B}"/>
              </a:ext>
            </a:extLst>
          </p:cNvPr>
          <p:cNvCxnSpPr>
            <a:cxnSpLocks/>
          </p:cNvCxnSpPr>
          <p:nvPr/>
        </p:nvCxnSpPr>
        <p:spPr>
          <a:xfrm>
            <a:off x="1869400" y="1443043"/>
            <a:ext cx="4218117" cy="295263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2BDDA342-E1E4-9042-8A1C-2AE695A33245}"/>
              </a:ext>
            </a:extLst>
          </p:cNvPr>
          <p:cNvSpPr/>
          <p:nvPr/>
        </p:nvSpPr>
        <p:spPr>
          <a:xfrm>
            <a:off x="3731455" y="2715774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 w="28575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BDEE56-A6CB-C84C-B818-AA8DFF780906}"/>
              </a:ext>
            </a:extLst>
          </p:cNvPr>
          <p:cNvSpPr txBox="1"/>
          <p:nvPr/>
        </p:nvSpPr>
        <p:spPr>
          <a:xfrm>
            <a:off x="6906154" y="2765522"/>
            <a:ext cx="195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White River Valley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A75F7-6B01-FA46-A1A3-37433D11FFF4}"/>
              </a:ext>
            </a:extLst>
          </p:cNvPr>
          <p:cNvSpPr txBox="1"/>
          <p:nvPr/>
        </p:nvSpPr>
        <p:spPr>
          <a:xfrm>
            <a:off x="6906154" y="3403600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Indiana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BD72A6-4C25-4746-9ACE-D5259F522D2E}"/>
              </a:ext>
            </a:extLst>
          </p:cNvPr>
          <p:cNvSpPr/>
          <p:nvPr/>
        </p:nvSpPr>
        <p:spPr>
          <a:xfrm>
            <a:off x="3653718" y="2826710"/>
            <a:ext cx="169177" cy="163383"/>
          </a:xfrm>
          <a:prstGeom prst="rect">
            <a:avLst/>
          </a:prstGeom>
          <a:solidFill>
            <a:schemeClr val="accent4">
              <a:lumMod val="20000"/>
              <a:lumOff val="80000"/>
              <a:alpha val="4900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0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04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61" y="1554480"/>
            <a:ext cx="6125210" cy="470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51A7E1-2694-0140-BE34-91DF928D5204}"/>
              </a:ext>
            </a:extLst>
          </p:cNvPr>
          <p:cNvSpPr txBox="1"/>
          <p:nvPr/>
        </p:nvSpPr>
        <p:spPr>
          <a:xfrm>
            <a:off x="1637414" y="404037"/>
            <a:ext cx="6071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PPF Depends on "Production Functions"</a:t>
            </a:r>
          </a:p>
          <a:p>
            <a:pPr algn="ctr"/>
            <a:r>
              <a:rPr lang="en-US" sz="1400"/>
              <a:t>Decreasing Returns Example from KOM, p. 56</a:t>
            </a:r>
          </a:p>
        </p:txBody>
      </p:sp>
    </p:spTree>
    <p:extLst>
      <p:ext uri="{BB962C8B-B14F-4D97-AF65-F5344CB8AC3E}">
        <p14:creationId xmlns:p14="http://schemas.microsoft.com/office/powerpoint/2010/main" val="376613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576549" y="4528945"/>
            <a:ext cx="20143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76700" y="2467130"/>
            <a:ext cx="10948" cy="20693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585038" y="3403424"/>
            <a:ext cx="1598337" cy="1131840"/>
          </a:xfrm>
          <a:custGeom>
            <a:avLst/>
            <a:gdLst>
              <a:gd name="connsiteX0" fmla="*/ 0 w 1598337"/>
              <a:gd name="connsiteY0" fmla="*/ 1131840 h 1131840"/>
              <a:gd name="connsiteX1" fmla="*/ 120955 w 1598337"/>
              <a:gd name="connsiteY1" fmla="*/ 743040 h 1131840"/>
              <a:gd name="connsiteX2" fmla="*/ 475181 w 1598337"/>
              <a:gd name="connsiteY2" fmla="*/ 362880 h 1131840"/>
              <a:gd name="connsiteX3" fmla="*/ 924444 w 1598337"/>
              <a:gd name="connsiteY3" fmla="*/ 146880 h 1131840"/>
              <a:gd name="connsiteX4" fmla="*/ 1598337 w 1598337"/>
              <a:gd name="connsiteY4" fmla="*/ 0 h 113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337" h="1131840">
                <a:moveTo>
                  <a:pt x="0" y="1131840"/>
                </a:moveTo>
                <a:cubicBezTo>
                  <a:pt x="20879" y="1001520"/>
                  <a:pt x="41758" y="871200"/>
                  <a:pt x="120955" y="743040"/>
                </a:cubicBezTo>
                <a:cubicBezTo>
                  <a:pt x="200152" y="614880"/>
                  <a:pt x="341266" y="462240"/>
                  <a:pt x="475181" y="362880"/>
                </a:cubicBezTo>
                <a:cubicBezTo>
                  <a:pt x="609096" y="263520"/>
                  <a:pt x="737252" y="207360"/>
                  <a:pt x="924444" y="146880"/>
                </a:cubicBezTo>
                <a:cubicBezTo>
                  <a:pt x="1111636" y="86400"/>
                  <a:pt x="1486022" y="23040"/>
                  <a:pt x="15983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040024" y="2474597"/>
            <a:ext cx="10948" cy="20693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40024" y="4543105"/>
            <a:ext cx="20143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40024" y="3647291"/>
            <a:ext cx="1240846" cy="895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032C82B-5979-D649-B8EF-07C54B8FE1D6}"/>
              </a:ext>
            </a:extLst>
          </p:cNvPr>
          <p:cNvGrpSpPr/>
          <p:nvPr/>
        </p:nvGrpSpPr>
        <p:grpSpPr>
          <a:xfrm>
            <a:off x="6169771" y="2460782"/>
            <a:ext cx="2025612" cy="2069307"/>
            <a:chOff x="6169771" y="1918970"/>
            <a:chExt cx="2025612" cy="2069307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6169922" y="1918970"/>
              <a:ext cx="10948" cy="20693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81021" y="3988277"/>
              <a:ext cx="2014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6169771" y="2521424"/>
              <a:ext cx="1399625" cy="1460160"/>
            </a:xfrm>
            <a:custGeom>
              <a:avLst/>
              <a:gdLst>
                <a:gd name="connsiteX0" fmla="*/ 0 w 1399625"/>
                <a:gd name="connsiteY0" fmla="*/ 1321920 h 1321920"/>
                <a:gd name="connsiteX1" fmla="*/ 388785 w 1399625"/>
                <a:gd name="connsiteY1" fmla="*/ 1218240 h 1321920"/>
                <a:gd name="connsiteX2" fmla="*/ 794849 w 1399625"/>
                <a:gd name="connsiteY2" fmla="*/ 993600 h 1321920"/>
                <a:gd name="connsiteX3" fmla="*/ 1088598 w 1399625"/>
                <a:gd name="connsiteY3" fmla="*/ 691200 h 1321920"/>
                <a:gd name="connsiteX4" fmla="*/ 1313229 w 1399625"/>
                <a:gd name="connsiteY4" fmla="*/ 250560 h 1321920"/>
                <a:gd name="connsiteX5" fmla="*/ 1399625 w 1399625"/>
                <a:gd name="connsiteY5" fmla="*/ 0 h 1321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9625" h="1321920">
                  <a:moveTo>
                    <a:pt x="0" y="1321920"/>
                  </a:moveTo>
                  <a:cubicBezTo>
                    <a:pt x="128155" y="1297440"/>
                    <a:pt x="256310" y="1272960"/>
                    <a:pt x="388785" y="1218240"/>
                  </a:cubicBezTo>
                  <a:cubicBezTo>
                    <a:pt x="521260" y="1163520"/>
                    <a:pt x="678214" y="1081440"/>
                    <a:pt x="794849" y="993600"/>
                  </a:cubicBezTo>
                  <a:cubicBezTo>
                    <a:pt x="911485" y="905760"/>
                    <a:pt x="1002201" y="815040"/>
                    <a:pt x="1088598" y="691200"/>
                  </a:cubicBezTo>
                  <a:cubicBezTo>
                    <a:pt x="1174995" y="567360"/>
                    <a:pt x="1261391" y="365760"/>
                    <a:pt x="1313229" y="250560"/>
                  </a:cubicBezTo>
                  <a:cubicBezTo>
                    <a:pt x="1365067" y="135360"/>
                    <a:pt x="1385226" y="43200"/>
                    <a:pt x="1399625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632ACA2-1D41-144B-A56D-502D11B8AF69}"/>
              </a:ext>
            </a:extLst>
          </p:cNvPr>
          <p:cNvSpPr txBox="1"/>
          <p:nvPr/>
        </p:nvSpPr>
        <p:spPr>
          <a:xfrm>
            <a:off x="365760" y="653444"/>
            <a:ext cx="841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/>
              <a:t>Production Functions Depend on </a:t>
            </a:r>
          </a:p>
          <a:p>
            <a:pPr algn="ctr"/>
            <a:r>
              <a:rPr lang="en-US" sz="3600" b="1"/>
              <a:t>Returns to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D73EA-5D9B-9044-9340-41845D9792D6}"/>
              </a:ext>
            </a:extLst>
          </p:cNvPr>
          <p:cNvSpPr txBox="1"/>
          <p:nvPr/>
        </p:nvSpPr>
        <p:spPr>
          <a:xfrm>
            <a:off x="1298175" y="4977625"/>
            <a:ext cx="1827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Constant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57B3B-BB87-8540-B1CC-B3E49DD70384}"/>
              </a:ext>
            </a:extLst>
          </p:cNvPr>
          <p:cNvSpPr txBox="1"/>
          <p:nvPr/>
        </p:nvSpPr>
        <p:spPr>
          <a:xfrm>
            <a:off x="3735421" y="4977625"/>
            <a:ext cx="1649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Decreasing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AD27F3-95F1-2046-9C55-C0FBEFC7F017}"/>
              </a:ext>
            </a:extLst>
          </p:cNvPr>
          <p:cNvSpPr txBox="1"/>
          <p:nvPr/>
        </p:nvSpPr>
        <p:spPr>
          <a:xfrm>
            <a:off x="6284067" y="4977625"/>
            <a:ext cx="1815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Increasing</a:t>
            </a:r>
          </a:p>
        </p:txBody>
      </p:sp>
    </p:spTree>
    <p:extLst>
      <p:ext uri="{BB962C8B-B14F-4D97-AF65-F5344CB8AC3E}">
        <p14:creationId xmlns:p14="http://schemas.microsoft.com/office/powerpoint/2010/main" val="1479317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10800000">
            <a:off x="2523988" y="3783508"/>
            <a:ext cx="2025310" cy="2069307"/>
            <a:chOff x="1029076" y="645974"/>
            <a:chExt cx="2025310" cy="2069307"/>
          </a:xfrm>
          <a:effectLst/>
        </p:grpSpPr>
        <p:cxnSp>
          <p:nvCxnSpPr>
            <p:cNvPr id="4" name="Straight Connector 3"/>
            <p:cNvCxnSpPr/>
            <p:nvPr/>
          </p:nvCxnSpPr>
          <p:spPr>
            <a:xfrm flipH="1">
              <a:off x="1029076" y="645974"/>
              <a:ext cx="10948" cy="206930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040024" y="2715281"/>
              <a:ext cx="2014362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ight Triangle 5"/>
            <p:cNvSpPr/>
            <p:nvPr/>
          </p:nvSpPr>
          <p:spPr>
            <a:xfrm>
              <a:off x="1029076" y="1346692"/>
              <a:ext cx="1368452" cy="1368589"/>
            </a:xfrm>
            <a:prstGeom prst="rtTriangle">
              <a:avLst/>
            </a:prstGeom>
            <a:solidFill>
              <a:schemeClr val="bg1">
                <a:alpha val="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rot="16200000">
            <a:off x="2975024" y="2210407"/>
            <a:ext cx="2014362" cy="1131840"/>
            <a:chOff x="4484134" y="1589760"/>
            <a:chExt cx="2014362" cy="1131840"/>
          </a:xfrm>
          <a:effectLst/>
        </p:grpSpPr>
        <p:cxnSp>
          <p:nvCxnSpPr>
            <p:cNvPr id="7" name="Straight Connector 6"/>
            <p:cNvCxnSpPr/>
            <p:nvPr/>
          </p:nvCxnSpPr>
          <p:spPr>
            <a:xfrm>
              <a:off x="4484134" y="2715281"/>
              <a:ext cx="2014362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4492623" y="1589760"/>
              <a:ext cx="1598337" cy="1131840"/>
            </a:xfrm>
            <a:custGeom>
              <a:avLst/>
              <a:gdLst>
                <a:gd name="connsiteX0" fmla="*/ 0 w 1598337"/>
                <a:gd name="connsiteY0" fmla="*/ 1131840 h 1131840"/>
                <a:gd name="connsiteX1" fmla="*/ 120955 w 1598337"/>
                <a:gd name="connsiteY1" fmla="*/ 743040 h 1131840"/>
                <a:gd name="connsiteX2" fmla="*/ 475181 w 1598337"/>
                <a:gd name="connsiteY2" fmla="*/ 362880 h 1131840"/>
                <a:gd name="connsiteX3" fmla="*/ 924444 w 1598337"/>
                <a:gd name="connsiteY3" fmla="*/ 146880 h 1131840"/>
                <a:gd name="connsiteX4" fmla="*/ 1598337 w 1598337"/>
                <a:gd name="connsiteY4" fmla="*/ 0 h 113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8337" h="1131840">
                  <a:moveTo>
                    <a:pt x="0" y="1131840"/>
                  </a:moveTo>
                  <a:cubicBezTo>
                    <a:pt x="20879" y="1001520"/>
                    <a:pt x="41758" y="871200"/>
                    <a:pt x="120955" y="743040"/>
                  </a:cubicBezTo>
                  <a:cubicBezTo>
                    <a:pt x="200152" y="614880"/>
                    <a:pt x="341266" y="462240"/>
                    <a:pt x="475181" y="362880"/>
                  </a:cubicBezTo>
                  <a:cubicBezTo>
                    <a:pt x="609096" y="263520"/>
                    <a:pt x="737252" y="207360"/>
                    <a:pt x="924444" y="146880"/>
                  </a:cubicBezTo>
                  <a:cubicBezTo>
                    <a:pt x="1111636" y="86400"/>
                    <a:pt x="1486022" y="23040"/>
                    <a:pt x="1598337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5400000">
            <a:off x="4884139" y="3459142"/>
            <a:ext cx="1399625" cy="2069307"/>
            <a:chOff x="4483983" y="3268266"/>
            <a:chExt cx="1399625" cy="2069307"/>
          </a:xfrm>
          <a:effectLst/>
        </p:grpSpPr>
        <p:cxnSp>
          <p:nvCxnSpPr>
            <p:cNvPr id="11" name="Straight Connector 10"/>
            <p:cNvCxnSpPr/>
            <p:nvPr/>
          </p:nvCxnSpPr>
          <p:spPr>
            <a:xfrm flipH="1">
              <a:off x="4484134" y="3268266"/>
              <a:ext cx="10948" cy="206930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4483983" y="4440960"/>
              <a:ext cx="1399625" cy="889920"/>
            </a:xfrm>
            <a:custGeom>
              <a:avLst/>
              <a:gdLst>
                <a:gd name="connsiteX0" fmla="*/ 0 w 1416905"/>
                <a:gd name="connsiteY0" fmla="*/ 1200960 h 1200960"/>
                <a:gd name="connsiteX1" fmla="*/ 613416 w 1416905"/>
                <a:gd name="connsiteY1" fmla="*/ 1071360 h 1200960"/>
                <a:gd name="connsiteX2" fmla="*/ 1105877 w 1416905"/>
                <a:gd name="connsiteY2" fmla="*/ 656640 h 1200960"/>
                <a:gd name="connsiteX3" fmla="*/ 1416905 w 1416905"/>
                <a:gd name="connsiteY3" fmla="*/ 0 h 120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6905" h="1200960">
                  <a:moveTo>
                    <a:pt x="0" y="1200960"/>
                  </a:moveTo>
                  <a:cubicBezTo>
                    <a:pt x="214551" y="1181520"/>
                    <a:pt x="429103" y="1162080"/>
                    <a:pt x="613416" y="1071360"/>
                  </a:cubicBezTo>
                  <a:cubicBezTo>
                    <a:pt x="797729" y="980640"/>
                    <a:pt x="971962" y="835200"/>
                    <a:pt x="1105877" y="656640"/>
                  </a:cubicBezTo>
                  <a:cubicBezTo>
                    <a:pt x="1239792" y="478080"/>
                    <a:pt x="1366507" y="108000"/>
                    <a:pt x="1416905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Oval 19"/>
          <p:cNvSpPr/>
          <p:nvPr/>
        </p:nvSpPr>
        <p:spPr>
          <a:xfrm>
            <a:off x="4780791" y="3591945"/>
            <a:ext cx="45720" cy="4572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41728" y="3705656"/>
            <a:ext cx="45720" cy="4572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57349" y="3771122"/>
            <a:ext cx="45720" cy="4572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15489" y="2633830"/>
            <a:ext cx="45720" cy="4572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90296" y="3111710"/>
            <a:ext cx="45720" cy="4572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372794" y="4459419"/>
            <a:ext cx="138121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Input Supply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30345" y="2494884"/>
            <a:ext cx="115824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B Prod Fn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1600" y="4640381"/>
            <a:ext cx="11602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A Prod Fn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81600" y="2972764"/>
            <a:ext cx="153400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PPF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19807" y="5884521"/>
            <a:ext cx="125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Input for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338" y="3637665"/>
            <a:ext cx="105649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A Output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4640" y="1413205"/>
            <a:ext cx="107696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B Output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90100" y="3595500"/>
            <a:ext cx="146875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Input for B</a:t>
            </a:r>
          </a:p>
        </p:txBody>
      </p:sp>
      <p:sp>
        <p:nvSpPr>
          <p:cNvPr id="33" name="Freeform 32"/>
          <p:cNvSpPr/>
          <p:nvPr/>
        </p:nvSpPr>
        <p:spPr>
          <a:xfrm>
            <a:off x="4539255" y="2657956"/>
            <a:ext cx="842466" cy="1140032"/>
          </a:xfrm>
          <a:custGeom>
            <a:avLst/>
            <a:gdLst>
              <a:gd name="connsiteX0" fmla="*/ 0 w 842466"/>
              <a:gd name="connsiteY0" fmla="*/ 0 h 1140032"/>
              <a:gd name="connsiteX1" fmla="*/ 71253 w 842466"/>
              <a:gd name="connsiteY1" fmla="*/ 477808 h 1140032"/>
              <a:gd name="connsiteX2" fmla="*/ 264056 w 842466"/>
              <a:gd name="connsiteY2" fmla="*/ 951423 h 1140032"/>
              <a:gd name="connsiteX3" fmla="*/ 465242 w 842466"/>
              <a:gd name="connsiteY3" fmla="*/ 1081353 h 1140032"/>
              <a:gd name="connsiteX4" fmla="*/ 842466 w 842466"/>
              <a:gd name="connsiteY4" fmla="*/ 1140032 h 114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466" h="1140032">
                <a:moveTo>
                  <a:pt x="0" y="0"/>
                </a:moveTo>
                <a:cubicBezTo>
                  <a:pt x="13622" y="159619"/>
                  <a:pt x="27244" y="319238"/>
                  <a:pt x="71253" y="477808"/>
                </a:cubicBezTo>
                <a:cubicBezTo>
                  <a:pt x="115262" y="636379"/>
                  <a:pt x="198391" y="850832"/>
                  <a:pt x="264056" y="951423"/>
                </a:cubicBezTo>
                <a:cubicBezTo>
                  <a:pt x="329721" y="1052014"/>
                  <a:pt x="368841" y="1049918"/>
                  <a:pt x="465242" y="1081353"/>
                </a:cubicBezTo>
                <a:cubicBezTo>
                  <a:pt x="561643" y="1112788"/>
                  <a:pt x="842466" y="1140032"/>
                  <a:pt x="842466" y="1140032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7031D9-12F9-A74D-9CFF-CF2A69D47B1B}"/>
              </a:ext>
            </a:extLst>
          </p:cNvPr>
          <p:cNvSpPr/>
          <p:nvPr/>
        </p:nvSpPr>
        <p:spPr>
          <a:xfrm>
            <a:off x="4281855" y="3729056"/>
            <a:ext cx="690087" cy="11631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7BFD0A-98DE-5D4F-B28C-497909AE904E}"/>
              </a:ext>
            </a:extLst>
          </p:cNvPr>
          <p:cNvSpPr/>
          <p:nvPr/>
        </p:nvSpPr>
        <p:spPr>
          <a:xfrm>
            <a:off x="4115438" y="3619487"/>
            <a:ext cx="692032" cy="1098009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2260FA-6675-CF40-A47C-6E176B37DFE5}"/>
              </a:ext>
            </a:extLst>
          </p:cNvPr>
          <p:cNvSpPr/>
          <p:nvPr/>
        </p:nvSpPr>
        <p:spPr>
          <a:xfrm>
            <a:off x="3694401" y="3136604"/>
            <a:ext cx="917643" cy="11631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BBFE8E-E30F-A64A-B158-53E19F918CA6}"/>
              </a:ext>
            </a:extLst>
          </p:cNvPr>
          <p:cNvSpPr txBox="1"/>
          <p:nvPr/>
        </p:nvSpPr>
        <p:spPr>
          <a:xfrm>
            <a:off x="1637414" y="404037"/>
            <a:ext cx="6071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PPF from Production Functions:</a:t>
            </a:r>
          </a:p>
          <a:p>
            <a:pPr algn="ctr"/>
            <a:r>
              <a:rPr lang="en-US" sz="2400" u="sng"/>
              <a:t>Increasing</a:t>
            </a:r>
            <a:r>
              <a:rPr lang="en-US" sz="2400"/>
              <a:t> Returns Example</a:t>
            </a:r>
          </a:p>
        </p:txBody>
      </p:sp>
    </p:spTree>
    <p:extLst>
      <p:ext uri="{BB962C8B-B14F-4D97-AF65-F5344CB8AC3E}">
        <p14:creationId xmlns:p14="http://schemas.microsoft.com/office/powerpoint/2010/main" val="29046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2446-1377-8A42-B897-3BEFCA6ED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9446"/>
            <a:ext cx="8229600" cy="1143000"/>
          </a:xfrm>
        </p:spPr>
        <p:txBody>
          <a:bodyPr>
            <a:normAutofit/>
          </a:bodyPr>
          <a:lstStyle/>
          <a:p>
            <a:r>
              <a:rPr lang="en-US" b="1"/>
              <a:t>Indiana as Two Regions</a:t>
            </a:r>
            <a:endParaRPr 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ED72-BB86-0343-964F-4B4FEE91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2093"/>
            <a:ext cx="7315200" cy="3712028"/>
          </a:xfrm>
        </p:spPr>
        <p:txBody>
          <a:bodyPr>
            <a:normAutofit/>
          </a:bodyPr>
          <a:lstStyle/>
          <a:p>
            <a:r>
              <a:rPr lang="en-US"/>
              <a:t>Wabash River watershed in the north.</a:t>
            </a:r>
          </a:p>
          <a:p>
            <a:r>
              <a:rPr lang="en-US"/>
              <a:t>White River watershed in the center and south.</a:t>
            </a:r>
          </a:p>
        </p:txBody>
      </p:sp>
    </p:spTree>
    <p:extLst>
      <p:ext uri="{BB962C8B-B14F-4D97-AF65-F5344CB8AC3E}">
        <p14:creationId xmlns:p14="http://schemas.microsoft.com/office/powerpoint/2010/main" val="4221594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412243" y="5230123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05187" y="5243996"/>
            <a:ext cx="191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7859" y="1765153"/>
            <a:ext cx="517140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B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255" y="2087974"/>
            <a:ext cx="3685415" cy="3183409"/>
            <a:chOff x="647255" y="1949745"/>
            <a:chExt cx="3685415" cy="3183409"/>
          </a:xfrm>
        </p:grpSpPr>
        <p:sp>
          <p:nvSpPr>
            <p:cNvPr id="22" name="TextBox 21"/>
            <p:cNvSpPr txBox="1"/>
            <p:nvPr/>
          </p:nvSpPr>
          <p:spPr>
            <a:xfrm>
              <a:off x="3725820" y="4856155"/>
              <a:ext cx="60685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328" y="1949745"/>
              <a:ext cx="3305005" cy="282970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1422892" y="3884738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956362"/>
              <a:ext cx="854003" cy="82308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7255" y="2906217"/>
              <a:ext cx="3248486" cy="1856071"/>
            </a:xfrm>
            <a:custGeom>
              <a:avLst/>
              <a:gdLst>
                <a:gd name="connsiteX0" fmla="*/ 0 w 3248486"/>
                <a:gd name="connsiteY0" fmla="*/ 0 h 1856071"/>
                <a:gd name="connsiteX1" fmla="*/ 500706 w 3248486"/>
                <a:gd name="connsiteY1" fmla="*/ 781503 h 1856071"/>
                <a:gd name="connsiteX2" fmla="*/ 1331146 w 3248486"/>
                <a:gd name="connsiteY2" fmla="*/ 1318787 h 1856071"/>
                <a:gd name="connsiteX3" fmla="*/ 2112737 w 3248486"/>
                <a:gd name="connsiteY3" fmla="*/ 1587429 h 1856071"/>
                <a:gd name="connsiteX4" fmla="*/ 3248486 w 3248486"/>
                <a:gd name="connsiteY4" fmla="*/ 1856071 h 185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8486" h="1856071">
                  <a:moveTo>
                    <a:pt x="0" y="0"/>
                  </a:moveTo>
                  <a:cubicBezTo>
                    <a:pt x="139424" y="280852"/>
                    <a:pt x="278848" y="561705"/>
                    <a:pt x="500706" y="781503"/>
                  </a:cubicBezTo>
                  <a:cubicBezTo>
                    <a:pt x="722564" y="1001301"/>
                    <a:pt x="1062474" y="1184466"/>
                    <a:pt x="1331146" y="1318787"/>
                  </a:cubicBezTo>
                  <a:cubicBezTo>
                    <a:pt x="1599818" y="1453108"/>
                    <a:pt x="1793180" y="1497882"/>
                    <a:pt x="2112737" y="1587429"/>
                  </a:cubicBezTo>
                  <a:cubicBezTo>
                    <a:pt x="2432294" y="1676976"/>
                    <a:pt x="3063265" y="1813333"/>
                    <a:pt x="3248486" y="18560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62C8617-DEC0-4740-A9ED-8DFB06727573}"/>
              </a:ext>
            </a:extLst>
          </p:cNvPr>
          <p:cNvSpPr txBox="1"/>
          <p:nvPr/>
        </p:nvSpPr>
        <p:spPr>
          <a:xfrm>
            <a:off x="1605772" y="548582"/>
            <a:ext cx="591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Comparative Advantage with</a:t>
            </a:r>
          </a:p>
          <a:p>
            <a:pPr algn="ctr"/>
            <a:r>
              <a:rPr lang="en-US" sz="2400"/>
              <a:t>Increasing Returns to Scale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DA32C9-783D-C54D-A637-072808C4F10F}"/>
              </a:ext>
            </a:extLst>
          </p:cNvPr>
          <p:cNvGrpSpPr/>
          <p:nvPr/>
        </p:nvGrpSpPr>
        <p:grpSpPr>
          <a:xfrm>
            <a:off x="4520713" y="1684646"/>
            <a:ext cx="3823023" cy="3462664"/>
            <a:chOff x="4520713" y="1546417"/>
            <a:chExt cx="3823023" cy="3462664"/>
          </a:xfrm>
        </p:grpSpPr>
        <p:sp>
          <p:nvSpPr>
            <p:cNvPr id="5" name="Rectangle 4"/>
            <p:cNvSpPr/>
            <p:nvPr/>
          </p:nvSpPr>
          <p:spPr>
            <a:xfrm>
              <a:off x="4867760" y="1943956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32082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46417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11" name="Freeform 10"/>
            <p:cNvSpPr/>
            <p:nvPr/>
          </p:nvSpPr>
          <p:spPr>
            <a:xfrm rot="10800000">
              <a:off x="4880221" y="1963734"/>
              <a:ext cx="1419460" cy="2801725"/>
            </a:xfrm>
            <a:custGeom>
              <a:avLst/>
              <a:gdLst>
                <a:gd name="connsiteX0" fmla="*/ 0 w 1419460"/>
                <a:gd name="connsiteY0" fmla="*/ 0 h 2801725"/>
                <a:gd name="connsiteX1" fmla="*/ 547862 w 1419460"/>
                <a:gd name="connsiteY1" fmla="*/ 560345 h 2801725"/>
                <a:gd name="connsiteX2" fmla="*/ 1021015 w 1419460"/>
                <a:gd name="connsiteY2" fmla="*/ 1307471 h 2801725"/>
                <a:gd name="connsiteX3" fmla="*/ 1232689 w 1419460"/>
                <a:gd name="connsiteY3" fmla="*/ 1954981 h 2801725"/>
                <a:gd name="connsiteX4" fmla="*/ 1419460 w 1419460"/>
                <a:gd name="connsiteY4" fmla="*/ 2801725 h 280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60" h="2801725">
                  <a:moveTo>
                    <a:pt x="0" y="0"/>
                  </a:moveTo>
                  <a:cubicBezTo>
                    <a:pt x="188846" y="171216"/>
                    <a:pt x="377693" y="342433"/>
                    <a:pt x="547862" y="560345"/>
                  </a:cubicBezTo>
                  <a:cubicBezTo>
                    <a:pt x="718031" y="778257"/>
                    <a:pt x="906877" y="1075032"/>
                    <a:pt x="1021015" y="1307471"/>
                  </a:cubicBezTo>
                  <a:cubicBezTo>
                    <a:pt x="1135153" y="1539910"/>
                    <a:pt x="1166282" y="1705939"/>
                    <a:pt x="1232689" y="1954981"/>
                  </a:cubicBezTo>
                  <a:cubicBezTo>
                    <a:pt x="1299096" y="2204023"/>
                    <a:pt x="1390407" y="2660601"/>
                    <a:pt x="1419460" y="280172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FE26F3B-153C-F242-99E9-FDC1686FE99A}"/>
                </a:ext>
              </a:extLst>
            </p:cNvPr>
            <p:cNvSpPr/>
            <p:nvPr/>
          </p:nvSpPr>
          <p:spPr>
            <a:xfrm>
              <a:off x="4867760" y="3884738"/>
              <a:ext cx="682435" cy="8698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51746" y="3834252"/>
              <a:ext cx="182880" cy="182880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EC67FCA-7AF2-1641-9151-BEBB27339445}"/>
              </a:ext>
            </a:extLst>
          </p:cNvPr>
          <p:cNvSpPr txBox="1"/>
          <p:nvPr/>
        </p:nvSpPr>
        <p:spPr>
          <a:xfrm>
            <a:off x="914400" y="5865543"/>
            <a:ext cx="728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Case 1: Not Integrated, Not Benefiting from Potential Returns to Scale</a:t>
            </a:r>
          </a:p>
        </p:txBody>
      </p:sp>
    </p:spTree>
    <p:extLst>
      <p:ext uri="{BB962C8B-B14F-4D97-AF65-F5344CB8AC3E}">
        <p14:creationId xmlns:p14="http://schemas.microsoft.com/office/powerpoint/2010/main" val="3548741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6201741" y="5043958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9482" y="5970747"/>
            <a:ext cx="191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26835" y="1605866"/>
            <a:ext cx="517140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B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67477" y="1653913"/>
            <a:ext cx="3685415" cy="3183409"/>
            <a:chOff x="647255" y="1949745"/>
            <a:chExt cx="3685415" cy="3183409"/>
          </a:xfrm>
        </p:grpSpPr>
        <p:sp>
          <p:nvSpPr>
            <p:cNvPr id="22" name="TextBox 21"/>
            <p:cNvSpPr txBox="1"/>
            <p:nvPr/>
          </p:nvSpPr>
          <p:spPr>
            <a:xfrm>
              <a:off x="3725820" y="4856155"/>
              <a:ext cx="60685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328" y="1949745"/>
              <a:ext cx="3305005" cy="282970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1422892" y="3884738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956362"/>
              <a:ext cx="854003" cy="82308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7255" y="2906217"/>
              <a:ext cx="3248486" cy="1856071"/>
            </a:xfrm>
            <a:custGeom>
              <a:avLst/>
              <a:gdLst>
                <a:gd name="connsiteX0" fmla="*/ 0 w 3248486"/>
                <a:gd name="connsiteY0" fmla="*/ 0 h 1856071"/>
                <a:gd name="connsiteX1" fmla="*/ 500706 w 3248486"/>
                <a:gd name="connsiteY1" fmla="*/ 781503 h 1856071"/>
                <a:gd name="connsiteX2" fmla="*/ 1331146 w 3248486"/>
                <a:gd name="connsiteY2" fmla="*/ 1318787 h 1856071"/>
                <a:gd name="connsiteX3" fmla="*/ 2112737 w 3248486"/>
                <a:gd name="connsiteY3" fmla="*/ 1587429 h 1856071"/>
                <a:gd name="connsiteX4" fmla="*/ 3248486 w 3248486"/>
                <a:gd name="connsiteY4" fmla="*/ 1856071 h 185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8486" h="1856071">
                  <a:moveTo>
                    <a:pt x="0" y="0"/>
                  </a:moveTo>
                  <a:cubicBezTo>
                    <a:pt x="139424" y="280852"/>
                    <a:pt x="278848" y="561705"/>
                    <a:pt x="500706" y="781503"/>
                  </a:cubicBezTo>
                  <a:cubicBezTo>
                    <a:pt x="722564" y="1001301"/>
                    <a:pt x="1062474" y="1184466"/>
                    <a:pt x="1331146" y="1318787"/>
                  </a:cubicBezTo>
                  <a:cubicBezTo>
                    <a:pt x="1599818" y="1453108"/>
                    <a:pt x="1793180" y="1497882"/>
                    <a:pt x="2112737" y="1587429"/>
                  </a:cubicBezTo>
                  <a:cubicBezTo>
                    <a:pt x="2432294" y="1676976"/>
                    <a:pt x="3063265" y="1813333"/>
                    <a:pt x="3248486" y="1856071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62C8617-DEC0-4740-A9ED-8DFB06727573}"/>
              </a:ext>
            </a:extLst>
          </p:cNvPr>
          <p:cNvSpPr txBox="1"/>
          <p:nvPr/>
        </p:nvSpPr>
        <p:spPr>
          <a:xfrm>
            <a:off x="1605772" y="437072"/>
            <a:ext cx="591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Increasing Returns to Scale:</a:t>
            </a:r>
          </a:p>
          <a:p>
            <a:pPr algn="ctr"/>
            <a:r>
              <a:rPr lang="en-US" sz="2400"/>
              <a:t>Combined Output in Autarky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DA32C9-783D-C54D-A637-072808C4F10F}"/>
              </a:ext>
            </a:extLst>
          </p:cNvPr>
          <p:cNvGrpSpPr/>
          <p:nvPr/>
        </p:nvGrpSpPr>
        <p:grpSpPr>
          <a:xfrm rot="10800000">
            <a:off x="1748863" y="2549512"/>
            <a:ext cx="3823023" cy="3462664"/>
            <a:chOff x="4520713" y="1546417"/>
            <a:chExt cx="3823023" cy="3462664"/>
          </a:xfrm>
        </p:grpSpPr>
        <p:sp>
          <p:nvSpPr>
            <p:cNvPr id="5" name="Rectangle 4"/>
            <p:cNvSpPr/>
            <p:nvPr/>
          </p:nvSpPr>
          <p:spPr>
            <a:xfrm>
              <a:off x="4867760" y="1943956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32082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46417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11" name="Freeform 10"/>
            <p:cNvSpPr/>
            <p:nvPr/>
          </p:nvSpPr>
          <p:spPr>
            <a:xfrm rot="10800000">
              <a:off x="4880221" y="1963734"/>
              <a:ext cx="1419460" cy="2801725"/>
            </a:xfrm>
            <a:custGeom>
              <a:avLst/>
              <a:gdLst>
                <a:gd name="connsiteX0" fmla="*/ 0 w 1419460"/>
                <a:gd name="connsiteY0" fmla="*/ 0 h 2801725"/>
                <a:gd name="connsiteX1" fmla="*/ 547862 w 1419460"/>
                <a:gd name="connsiteY1" fmla="*/ 560345 h 2801725"/>
                <a:gd name="connsiteX2" fmla="*/ 1021015 w 1419460"/>
                <a:gd name="connsiteY2" fmla="*/ 1307471 h 2801725"/>
                <a:gd name="connsiteX3" fmla="*/ 1232689 w 1419460"/>
                <a:gd name="connsiteY3" fmla="*/ 1954981 h 2801725"/>
                <a:gd name="connsiteX4" fmla="*/ 1419460 w 1419460"/>
                <a:gd name="connsiteY4" fmla="*/ 2801725 h 2801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460" h="2801725">
                  <a:moveTo>
                    <a:pt x="0" y="0"/>
                  </a:moveTo>
                  <a:cubicBezTo>
                    <a:pt x="188846" y="171216"/>
                    <a:pt x="377693" y="342433"/>
                    <a:pt x="547862" y="560345"/>
                  </a:cubicBezTo>
                  <a:cubicBezTo>
                    <a:pt x="718031" y="778257"/>
                    <a:pt x="906877" y="1075032"/>
                    <a:pt x="1021015" y="1307471"/>
                  </a:cubicBezTo>
                  <a:cubicBezTo>
                    <a:pt x="1135153" y="1539910"/>
                    <a:pt x="1166282" y="1705939"/>
                    <a:pt x="1232689" y="1954981"/>
                  </a:cubicBezTo>
                  <a:cubicBezTo>
                    <a:pt x="1299096" y="2204023"/>
                    <a:pt x="1390407" y="2660601"/>
                    <a:pt x="1419460" y="2801725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FE26F3B-153C-F242-99E9-FDC1686FE99A}"/>
                </a:ext>
              </a:extLst>
            </p:cNvPr>
            <p:cNvSpPr/>
            <p:nvPr/>
          </p:nvSpPr>
          <p:spPr>
            <a:xfrm>
              <a:off x="4867760" y="3884738"/>
              <a:ext cx="682435" cy="8698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66605" y="3798122"/>
              <a:ext cx="182880" cy="182880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6CE2FE4B-C417-F447-AC21-A3351A59C364}"/>
              </a:ext>
            </a:extLst>
          </p:cNvPr>
          <p:cNvSpPr/>
          <p:nvPr/>
        </p:nvSpPr>
        <p:spPr>
          <a:xfrm>
            <a:off x="3680550" y="2803998"/>
            <a:ext cx="1544289" cy="167961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8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0800000">
            <a:off x="2752982" y="2274830"/>
            <a:ext cx="3329042" cy="2810639"/>
          </a:xfrm>
          <a:prstGeom prst="rect">
            <a:avLst/>
          </a:prstGeom>
          <a:solidFill>
            <a:schemeClr val="bg1">
              <a:alpha val="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809497" y="5483008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94952" y="1565284"/>
            <a:ext cx="191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84D1AE5-1530-2D41-929A-94B0D7D1D4E0}"/>
              </a:ext>
            </a:extLst>
          </p:cNvPr>
          <p:cNvGrpSpPr/>
          <p:nvPr/>
        </p:nvGrpSpPr>
        <p:grpSpPr>
          <a:xfrm>
            <a:off x="2646991" y="1945914"/>
            <a:ext cx="3854811" cy="3506230"/>
            <a:chOff x="477859" y="1626924"/>
            <a:chExt cx="3854811" cy="3506230"/>
          </a:xfrm>
          <a:effectLst/>
        </p:grpSpPr>
        <p:sp>
          <p:nvSpPr>
            <p:cNvPr id="21" name="TextBox 20"/>
            <p:cNvSpPr txBox="1"/>
            <p:nvPr/>
          </p:nvSpPr>
          <p:spPr>
            <a:xfrm>
              <a:off x="477859" y="1626924"/>
              <a:ext cx="51714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25820" y="4856155"/>
              <a:ext cx="60685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328" y="1949745"/>
              <a:ext cx="3305005" cy="282970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1422892" y="3884738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956362"/>
              <a:ext cx="854003" cy="823087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7255" y="2906217"/>
              <a:ext cx="3248486" cy="1856071"/>
            </a:xfrm>
            <a:custGeom>
              <a:avLst/>
              <a:gdLst>
                <a:gd name="connsiteX0" fmla="*/ 0 w 3248486"/>
                <a:gd name="connsiteY0" fmla="*/ 0 h 1856071"/>
                <a:gd name="connsiteX1" fmla="*/ 500706 w 3248486"/>
                <a:gd name="connsiteY1" fmla="*/ 781503 h 1856071"/>
                <a:gd name="connsiteX2" fmla="*/ 1331146 w 3248486"/>
                <a:gd name="connsiteY2" fmla="*/ 1318787 h 1856071"/>
                <a:gd name="connsiteX3" fmla="*/ 2112737 w 3248486"/>
                <a:gd name="connsiteY3" fmla="*/ 1587429 h 1856071"/>
                <a:gd name="connsiteX4" fmla="*/ 3248486 w 3248486"/>
                <a:gd name="connsiteY4" fmla="*/ 1856071 h 1856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8486" h="1856071">
                  <a:moveTo>
                    <a:pt x="0" y="0"/>
                  </a:moveTo>
                  <a:cubicBezTo>
                    <a:pt x="139424" y="280852"/>
                    <a:pt x="278848" y="561705"/>
                    <a:pt x="500706" y="781503"/>
                  </a:cubicBezTo>
                  <a:cubicBezTo>
                    <a:pt x="722564" y="1001301"/>
                    <a:pt x="1062474" y="1184466"/>
                    <a:pt x="1331146" y="1318787"/>
                  </a:cubicBezTo>
                  <a:cubicBezTo>
                    <a:pt x="1599818" y="1453108"/>
                    <a:pt x="1793180" y="1497882"/>
                    <a:pt x="2112737" y="1587429"/>
                  </a:cubicBezTo>
                  <a:cubicBezTo>
                    <a:pt x="2432294" y="1676976"/>
                    <a:pt x="3063265" y="1813333"/>
                    <a:pt x="3248486" y="1856071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62C8617-DEC0-4740-A9ED-8DFB06727573}"/>
              </a:ext>
            </a:extLst>
          </p:cNvPr>
          <p:cNvSpPr txBox="1"/>
          <p:nvPr/>
        </p:nvSpPr>
        <p:spPr>
          <a:xfrm>
            <a:off x="640080" y="365760"/>
            <a:ext cx="786384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Increasing Returns to Scale:</a:t>
            </a:r>
          </a:p>
          <a:p>
            <a:pPr algn="ctr"/>
            <a:r>
              <a:rPr lang="en-US" sz="2400"/>
              <a:t>Combined Output Benefiting from Comparative Advantage</a:t>
            </a:r>
          </a:p>
        </p:txBody>
      </p:sp>
      <p:sp>
        <p:nvSpPr>
          <p:cNvPr id="15" name="TextBox 14"/>
          <p:cNvSpPr txBox="1"/>
          <p:nvPr/>
        </p:nvSpPr>
        <p:spPr>
          <a:xfrm rot="10800000">
            <a:off x="2606048" y="2020344"/>
            <a:ext cx="561922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 rot="10800000">
            <a:off x="5893110" y="5206009"/>
            <a:ext cx="53596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/>
              <a:t>B</a:t>
            </a:r>
          </a:p>
        </p:txBody>
      </p:sp>
      <p:sp>
        <p:nvSpPr>
          <p:cNvPr id="11" name="Freeform 10"/>
          <p:cNvSpPr/>
          <p:nvPr/>
        </p:nvSpPr>
        <p:spPr>
          <a:xfrm>
            <a:off x="4650103" y="2263966"/>
            <a:ext cx="1419460" cy="2801725"/>
          </a:xfrm>
          <a:custGeom>
            <a:avLst/>
            <a:gdLst>
              <a:gd name="connsiteX0" fmla="*/ 0 w 1419460"/>
              <a:gd name="connsiteY0" fmla="*/ 0 h 2801725"/>
              <a:gd name="connsiteX1" fmla="*/ 547862 w 1419460"/>
              <a:gd name="connsiteY1" fmla="*/ 560345 h 2801725"/>
              <a:gd name="connsiteX2" fmla="*/ 1021015 w 1419460"/>
              <a:gd name="connsiteY2" fmla="*/ 1307471 h 2801725"/>
              <a:gd name="connsiteX3" fmla="*/ 1232689 w 1419460"/>
              <a:gd name="connsiteY3" fmla="*/ 1954981 h 2801725"/>
              <a:gd name="connsiteX4" fmla="*/ 1419460 w 1419460"/>
              <a:gd name="connsiteY4" fmla="*/ 2801725 h 28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460" h="2801725">
                <a:moveTo>
                  <a:pt x="0" y="0"/>
                </a:moveTo>
                <a:cubicBezTo>
                  <a:pt x="188846" y="171216"/>
                  <a:pt x="377693" y="342433"/>
                  <a:pt x="547862" y="560345"/>
                </a:cubicBezTo>
                <a:cubicBezTo>
                  <a:pt x="718031" y="778257"/>
                  <a:pt x="906877" y="1075032"/>
                  <a:pt x="1021015" y="1307471"/>
                </a:cubicBezTo>
                <a:cubicBezTo>
                  <a:pt x="1135153" y="1539910"/>
                  <a:pt x="1166282" y="1705939"/>
                  <a:pt x="1232689" y="1954981"/>
                </a:cubicBezTo>
                <a:cubicBezTo>
                  <a:pt x="1299096" y="2204023"/>
                  <a:pt x="1390407" y="2660601"/>
                  <a:pt x="1419460" y="2801725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E26F3B-153C-F242-99E9-FDC1686FE99A}"/>
              </a:ext>
            </a:extLst>
          </p:cNvPr>
          <p:cNvSpPr/>
          <p:nvPr/>
        </p:nvSpPr>
        <p:spPr>
          <a:xfrm rot="10800000">
            <a:off x="5399589" y="2274830"/>
            <a:ext cx="682435" cy="8698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5315158" y="3012293"/>
            <a:ext cx="182880" cy="18288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F4E06C-399B-834D-B37E-FD4FF9E98F91}"/>
              </a:ext>
            </a:extLst>
          </p:cNvPr>
          <p:cNvSpPr/>
          <p:nvPr/>
        </p:nvSpPr>
        <p:spPr>
          <a:xfrm>
            <a:off x="2829458" y="2274828"/>
            <a:ext cx="3248487" cy="282361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7D91D4-A7EC-0343-85FC-FB95AC7D05D2}"/>
              </a:ext>
            </a:extLst>
          </p:cNvPr>
          <p:cNvSpPr/>
          <p:nvPr/>
        </p:nvSpPr>
        <p:spPr>
          <a:xfrm>
            <a:off x="5951586" y="4979189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55ADCA-B709-0949-A424-0B5E5D9F2C37}"/>
              </a:ext>
            </a:extLst>
          </p:cNvPr>
          <p:cNvSpPr/>
          <p:nvPr/>
        </p:nvSpPr>
        <p:spPr>
          <a:xfrm>
            <a:off x="3683464" y="3144687"/>
            <a:ext cx="1716125" cy="1130665"/>
          </a:xfrm>
          <a:prstGeom prst="rect">
            <a:avLst/>
          </a:prstGeom>
          <a:noFill/>
          <a:ln w="22225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848727E0-2049-CC4C-B3A5-D3B52F91CC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201" y="1188941"/>
            <a:ext cx="3570513" cy="48090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5D904D-BF05-E942-9AAD-560D9C13788A}"/>
              </a:ext>
            </a:extLst>
          </p:cNvPr>
          <p:cNvSpPr txBox="1"/>
          <p:nvPr/>
        </p:nvSpPr>
        <p:spPr>
          <a:xfrm>
            <a:off x="2155371" y="378819"/>
            <a:ext cx="5055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Indiana Watersheds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190B39-CE97-BC41-85E3-633812C1E7BF}"/>
              </a:ext>
            </a:extLst>
          </p:cNvPr>
          <p:cNvSpPr txBox="1"/>
          <p:nvPr/>
        </p:nvSpPr>
        <p:spPr>
          <a:xfrm>
            <a:off x="5823852" y="4838458"/>
            <a:ext cx="180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White River: </a:t>
            </a:r>
            <a:r>
              <a:rPr lang="en-US" sz="2000">
                <a:solidFill>
                  <a:srgbClr val="FFFF00"/>
                </a:solidFill>
                <a:highlight>
                  <a:srgbClr val="C0C0C0"/>
                </a:highlight>
              </a:rPr>
              <a:t>yellow</a:t>
            </a:r>
            <a:r>
              <a:rPr lang="en-US" sz="2000"/>
              <a:t>, </a:t>
            </a:r>
            <a:r>
              <a:rPr lang="en-US" sz="2000">
                <a:solidFill>
                  <a:schemeClr val="accent2">
                    <a:lumMod val="75000"/>
                  </a:schemeClr>
                </a:solidFill>
              </a:rPr>
              <a:t>red</a:t>
            </a:r>
            <a:r>
              <a:rPr lang="en-US" sz="2000"/>
              <a:t>, </a:t>
            </a:r>
            <a:r>
              <a:rPr lang="en-US" sz="2000">
                <a:solidFill>
                  <a:schemeClr val="accent3">
                    <a:lumMod val="50000"/>
                  </a:schemeClr>
                </a:solidFill>
              </a:rPr>
              <a:t>green</a:t>
            </a:r>
            <a:r>
              <a:rPr lang="en-US" sz="200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218D8-FB2F-6D47-A1A3-6B870246F62E}"/>
              </a:ext>
            </a:extLst>
          </p:cNvPr>
          <p:cNvSpPr txBox="1"/>
          <p:nvPr/>
        </p:nvSpPr>
        <p:spPr>
          <a:xfrm>
            <a:off x="1643746" y="2566924"/>
            <a:ext cx="17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Wabash River: </a:t>
            </a:r>
            <a:r>
              <a:rPr lang="en-US" sz="2000">
                <a:solidFill>
                  <a:srgbClr val="7030A0"/>
                </a:solidFill>
              </a:rPr>
              <a:t>purple</a:t>
            </a:r>
            <a:r>
              <a:rPr lang="en-U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89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2446-1377-8A42-B897-3BEFCA6ED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8848"/>
          </a:xfrm>
        </p:spPr>
        <p:txBody>
          <a:bodyPr>
            <a:normAutofit/>
          </a:bodyPr>
          <a:lstStyle/>
          <a:p>
            <a:r>
              <a:rPr lang="en-US" sz="3600" b="1"/>
              <a:t>Regions' Allocation of Production:</a:t>
            </a:r>
            <a:br>
              <a:rPr lang="en-US" sz="3600" b="1"/>
            </a:br>
            <a:r>
              <a:rPr lang="en-US" sz="3600" b="1"/>
              <a:t>Two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ED72-BB86-0343-964F-4B4FEE91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4221163"/>
          </a:xfrm>
        </p:spPr>
        <p:txBody>
          <a:bodyPr lIns="0" rIns="0">
            <a:normAutofit/>
          </a:bodyPr>
          <a:lstStyle/>
          <a:p>
            <a:r>
              <a:rPr lang="en-US" sz="2800"/>
              <a:t>Focus on two of the goods produced in both regions.</a:t>
            </a:r>
          </a:p>
          <a:p>
            <a:pPr lvl="1"/>
            <a:r>
              <a:rPr lang="en-US"/>
              <a:t>Just call them 'A' and 'B' (apples and butter?).</a:t>
            </a:r>
          </a:p>
          <a:p>
            <a:pPr lvl="1"/>
            <a:r>
              <a:rPr lang="en-US"/>
              <a:t>Many producers, so PPFs look smooth.</a:t>
            </a:r>
          </a:p>
          <a:p>
            <a:r>
              <a:rPr lang="en-US" sz="2800"/>
              <a:t>Compare commercial equilibra. </a:t>
            </a:r>
          </a:p>
          <a:p>
            <a:pPr lvl="1"/>
            <a:r>
              <a:rPr lang="en-US"/>
              <a:t>Case 1: Regions are not in contact.</a:t>
            </a:r>
          </a:p>
          <a:p>
            <a:pPr lvl="1"/>
            <a:r>
              <a:rPr lang="en-US"/>
              <a:t>Case 2: Regions are economically integrated as "Indiana."</a:t>
            </a:r>
          </a:p>
        </p:txBody>
      </p:sp>
    </p:spTree>
    <p:extLst>
      <p:ext uri="{BB962C8B-B14F-4D97-AF65-F5344CB8AC3E}">
        <p14:creationId xmlns:p14="http://schemas.microsoft.com/office/powerpoint/2010/main" val="134964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77859" y="1560249"/>
            <a:ext cx="3854811" cy="3506230"/>
            <a:chOff x="477859" y="1582147"/>
            <a:chExt cx="3854811" cy="3506230"/>
          </a:xfrm>
        </p:grpSpPr>
        <p:sp>
          <p:nvSpPr>
            <p:cNvPr id="21" name="TextBox 20"/>
            <p:cNvSpPr txBox="1"/>
            <p:nvPr/>
          </p:nvSpPr>
          <p:spPr>
            <a:xfrm>
              <a:off x="477859" y="1582147"/>
              <a:ext cx="51714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25820" y="4811378"/>
              <a:ext cx="60685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328" y="1904968"/>
              <a:ext cx="3305005" cy="282970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7805" y="3076588"/>
              <a:ext cx="2813538" cy="1653256"/>
            </a:xfrm>
            <a:custGeom>
              <a:avLst/>
              <a:gdLst>
                <a:gd name="connsiteX0" fmla="*/ 0 w 2813538"/>
                <a:gd name="connsiteY0" fmla="*/ 0 h 1653256"/>
                <a:gd name="connsiteX1" fmla="*/ 1587405 w 2813538"/>
                <a:gd name="connsiteY1" fmla="*/ 175180 h 1653256"/>
                <a:gd name="connsiteX2" fmla="*/ 2463214 w 2813538"/>
                <a:gd name="connsiteY2" fmla="*/ 722615 h 1653256"/>
                <a:gd name="connsiteX3" fmla="*/ 2813538 w 2813538"/>
                <a:gd name="connsiteY3" fmla="*/ 1653256 h 165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3538" h="1653256">
                  <a:moveTo>
                    <a:pt x="0" y="0"/>
                  </a:moveTo>
                  <a:cubicBezTo>
                    <a:pt x="588434" y="27372"/>
                    <a:pt x="1176869" y="54744"/>
                    <a:pt x="1587405" y="175180"/>
                  </a:cubicBezTo>
                  <a:cubicBezTo>
                    <a:pt x="1997941" y="295616"/>
                    <a:pt x="2258859" y="476269"/>
                    <a:pt x="2463214" y="722615"/>
                  </a:cubicBezTo>
                  <a:cubicBezTo>
                    <a:pt x="2667569" y="968961"/>
                    <a:pt x="2813538" y="1653256"/>
                    <a:pt x="2813538" y="1653256"/>
                  </a:cubicBezTo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4867760" y="1926779"/>
            <a:ext cx="3329042" cy="281063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81814" y="4714905"/>
            <a:ext cx="56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20713" y="1529240"/>
            <a:ext cx="535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B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12243" y="5493330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05188" y="5507203"/>
            <a:ext cx="199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sp>
        <p:nvSpPr>
          <p:cNvPr id="25" name="Freeform 24"/>
          <p:cNvSpPr/>
          <p:nvPr/>
        </p:nvSpPr>
        <p:spPr>
          <a:xfrm>
            <a:off x="4866001" y="2241992"/>
            <a:ext cx="1969726" cy="2494702"/>
          </a:xfrm>
          <a:custGeom>
            <a:avLst/>
            <a:gdLst>
              <a:gd name="connsiteX0" fmla="*/ 0 w 1969726"/>
              <a:gd name="connsiteY0" fmla="*/ 0 h 2494702"/>
              <a:gd name="connsiteX1" fmla="*/ 965425 w 1969726"/>
              <a:gd name="connsiteY1" fmla="*/ 213831 h 2494702"/>
              <a:gd name="connsiteX2" fmla="*/ 1639279 w 1969726"/>
              <a:gd name="connsiteY2" fmla="*/ 1062678 h 2494702"/>
              <a:gd name="connsiteX3" fmla="*/ 1969726 w 1969726"/>
              <a:gd name="connsiteY3" fmla="*/ 2494702 h 249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726" h="2494702">
                <a:moveTo>
                  <a:pt x="0" y="0"/>
                </a:moveTo>
                <a:cubicBezTo>
                  <a:pt x="346106" y="18359"/>
                  <a:pt x="692212" y="36718"/>
                  <a:pt x="965425" y="213831"/>
                </a:cubicBezTo>
                <a:cubicBezTo>
                  <a:pt x="1238638" y="390944"/>
                  <a:pt x="1471896" y="682533"/>
                  <a:pt x="1639279" y="1062678"/>
                </a:cubicBezTo>
                <a:cubicBezTo>
                  <a:pt x="1806663" y="1442823"/>
                  <a:pt x="1917891" y="2256031"/>
                  <a:pt x="1969726" y="249470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019AFF-1801-5141-A708-6D5944A4386A}"/>
              </a:ext>
            </a:extLst>
          </p:cNvPr>
          <p:cNvSpPr txBox="1"/>
          <p:nvPr/>
        </p:nvSpPr>
        <p:spPr>
          <a:xfrm>
            <a:off x="802888" y="446049"/>
            <a:ext cx="739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Regions with Differing Industrial Structure (PPFs)</a:t>
            </a:r>
          </a:p>
        </p:txBody>
      </p:sp>
    </p:spTree>
    <p:extLst>
      <p:ext uri="{BB962C8B-B14F-4D97-AF65-F5344CB8AC3E}">
        <p14:creationId xmlns:p14="http://schemas.microsoft.com/office/powerpoint/2010/main" val="363268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77859" y="1850175"/>
            <a:ext cx="3854811" cy="3506230"/>
            <a:chOff x="477859" y="1582147"/>
            <a:chExt cx="3854811" cy="3506230"/>
          </a:xfrm>
        </p:grpSpPr>
        <p:sp>
          <p:nvSpPr>
            <p:cNvPr id="21" name="TextBox 20"/>
            <p:cNvSpPr txBox="1"/>
            <p:nvPr/>
          </p:nvSpPr>
          <p:spPr>
            <a:xfrm>
              <a:off x="477859" y="1582147"/>
              <a:ext cx="51714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25820" y="4811378"/>
              <a:ext cx="606850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660328" y="1904968"/>
              <a:ext cx="3305005" cy="282970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7805" y="3076588"/>
              <a:ext cx="2813538" cy="1653256"/>
            </a:xfrm>
            <a:custGeom>
              <a:avLst/>
              <a:gdLst>
                <a:gd name="connsiteX0" fmla="*/ 0 w 2813538"/>
                <a:gd name="connsiteY0" fmla="*/ 0 h 1653256"/>
                <a:gd name="connsiteX1" fmla="*/ 1587405 w 2813538"/>
                <a:gd name="connsiteY1" fmla="*/ 175180 h 1653256"/>
                <a:gd name="connsiteX2" fmla="*/ 2463214 w 2813538"/>
                <a:gd name="connsiteY2" fmla="*/ 722615 h 1653256"/>
                <a:gd name="connsiteX3" fmla="*/ 2813538 w 2813538"/>
                <a:gd name="connsiteY3" fmla="*/ 1653256 h 165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3538" h="1653256">
                  <a:moveTo>
                    <a:pt x="0" y="0"/>
                  </a:moveTo>
                  <a:cubicBezTo>
                    <a:pt x="588434" y="27372"/>
                    <a:pt x="1176869" y="54744"/>
                    <a:pt x="1587405" y="175180"/>
                  </a:cubicBezTo>
                  <a:cubicBezTo>
                    <a:pt x="1997941" y="295616"/>
                    <a:pt x="2258859" y="476269"/>
                    <a:pt x="2463214" y="722615"/>
                  </a:cubicBezTo>
                  <a:cubicBezTo>
                    <a:pt x="2667569" y="968961"/>
                    <a:pt x="2813538" y="1653256"/>
                    <a:pt x="2813538" y="1653256"/>
                  </a:cubicBezTo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412243" y="5783256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05188" y="5797129"/>
            <a:ext cx="217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sp>
        <p:nvSpPr>
          <p:cNvPr id="2" name="Oval 1"/>
          <p:cNvSpPr/>
          <p:nvPr/>
        </p:nvSpPr>
        <p:spPr>
          <a:xfrm>
            <a:off x="2235307" y="3463768"/>
            <a:ext cx="182880" cy="18288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0329" y="3553441"/>
            <a:ext cx="1671854" cy="1449259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39152" y="3151481"/>
            <a:ext cx="2586668" cy="8223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8F900C-1B29-5143-8A25-8D66E8E1EF79}"/>
              </a:ext>
            </a:extLst>
          </p:cNvPr>
          <p:cNvGrpSpPr/>
          <p:nvPr/>
        </p:nvGrpSpPr>
        <p:grpSpPr>
          <a:xfrm>
            <a:off x="4520713" y="1819166"/>
            <a:ext cx="3823023" cy="3462664"/>
            <a:chOff x="4520713" y="1819166"/>
            <a:chExt cx="3823023" cy="3462664"/>
          </a:xfrm>
        </p:grpSpPr>
        <p:sp>
          <p:nvSpPr>
            <p:cNvPr id="5" name="Rectangle 4"/>
            <p:cNvSpPr/>
            <p:nvPr/>
          </p:nvSpPr>
          <p:spPr>
            <a:xfrm>
              <a:off x="4867760" y="2216705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5004831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819166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6001" y="2531918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03124" y="3151481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6001" y="3237865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cxnSpLocks/>
            </p:cNvCxnSpPr>
            <p:nvPr/>
          </p:nvCxnSpPr>
          <p:spPr>
            <a:xfrm>
              <a:off x="5661068" y="2321926"/>
              <a:ext cx="1649261" cy="22993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A3D6941-0438-FB4E-8B72-86E4C06A5DEF}"/>
              </a:ext>
            </a:extLst>
          </p:cNvPr>
          <p:cNvSpPr txBox="1"/>
          <p:nvPr/>
        </p:nvSpPr>
        <p:spPr>
          <a:xfrm>
            <a:off x="1616927" y="635618"/>
            <a:ext cx="5693402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800"/>
              <a:t>Case 1: Separate Commercial Equilibria</a:t>
            </a:r>
          </a:p>
        </p:txBody>
      </p:sp>
    </p:spTree>
    <p:extLst>
      <p:ext uri="{BB962C8B-B14F-4D97-AF65-F5344CB8AC3E}">
        <p14:creationId xmlns:p14="http://schemas.microsoft.com/office/powerpoint/2010/main" val="29100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742208" y="6053785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42270" y="4771412"/>
            <a:ext cx="188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79701" y="2647731"/>
            <a:ext cx="3854811" cy="3506230"/>
            <a:chOff x="477859" y="1560249"/>
            <a:chExt cx="3854811" cy="3506230"/>
          </a:xfrm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263515"/>
              <a:ext cx="1671854" cy="144925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9152" y="2861555"/>
              <a:ext cx="2586668" cy="8223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091523" y="1138446"/>
            <a:ext cx="3823023" cy="3462664"/>
            <a:chOff x="4520713" y="1529240"/>
            <a:chExt cx="3823023" cy="3462664"/>
          </a:xfrm>
        </p:grpSpPr>
        <p:sp>
          <p:nvSpPr>
            <p:cNvPr id="5" name="Rectangle 4"/>
            <p:cNvSpPr/>
            <p:nvPr/>
          </p:nvSpPr>
          <p:spPr>
            <a:xfrm>
              <a:off x="4867760" y="1926779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14905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29240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6001" y="2241992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03124" y="2861555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6001" y="2947939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661068" y="2032000"/>
              <a:ext cx="1649261" cy="22993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92A49D6-3B67-B248-A978-0E7CE25D50AD}"/>
              </a:ext>
            </a:extLst>
          </p:cNvPr>
          <p:cNvSpPr txBox="1"/>
          <p:nvPr/>
        </p:nvSpPr>
        <p:spPr>
          <a:xfrm>
            <a:off x="1318470" y="390294"/>
            <a:ext cx="628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Adding Up Outputs</a:t>
            </a:r>
          </a:p>
        </p:txBody>
      </p:sp>
    </p:spTree>
    <p:extLst>
      <p:ext uri="{BB962C8B-B14F-4D97-AF65-F5344CB8AC3E}">
        <p14:creationId xmlns:p14="http://schemas.microsoft.com/office/powerpoint/2010/main" val="419038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742208" y="5951052"/>
            <a:ext cx="1674986" cy="38320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53156" y="4668679"/>
            <a:ext cx="193769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79701" y="2544998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263515"/>
              <a:ext cx="1671854" cy="144925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9152" y="2861555"/>
              <a:ext cx="2586668" cy="8223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091523" y="1035713"/>
            <a:ext cx="3823023" cy="3462664"/>
            <a:chOff x="4520713" y="1529240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>
              <a:off x="4867760" y="1926779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14905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29240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6001" y="2241992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03124" y="2861555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6001" y="2947939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661068" y="2032000"/>
              <a:ext cx="1649261" cy="22993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2762469" y="2470458"/>
            <a:ext cx="3101974" cy="3240102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90AA49-2E34-1A45-AF2E-F290E24A70BC}"/>
              </a:ext>
            </a:extLst>
          </p:cNvPr>
          <p:cNvSpPr txBox="1"/>
          <p:nvPr/>
        </p:nvSpPr>
        <p:spPr>
          <a:xfrm>
            <a:off x="1318470" y="390294"/>
            <a:ext cx="628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Total Output Rectangle</a:t>
            </a:r>
          </a:p>
        </p:txBody>
      </p:sp>
    </p:spTree>
    <p:extLst>
      <p:ext uri="{BB962C8B-B14F-4D97-AF65-F5344CB8AC3E}">
        <p14:creationId xmlns:p14="http://schemas.microsoft.com/office/powerpoint/2010/main" val="185593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412243" y="5493330"/>
            <a:ext cx="1674986" cy="38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Wabash Valley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05188" y="5507203"/>
            <a:ext cx="1949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White River Valley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77859" y="1626924"/>
            <a:ext cx="3854811" cy="3506230"/>
            <a:chOff x="477859" y="1560249"/>
            <a:chExt cx="3854811" cy="3506230"/>
          </a:xfrm>
          <a:effectLst/>
        </p:grpSpPr>
        <p:grpSp>
          <p:nvGrpSpPr>
            <p:cNvPr id="41" name="Group 40"/>
            <p:cNvGrpSpPr/>
            <p:nvPr/>
          </p:nvGrpSpPr>
          <p:grpSpPr>
            <a:xfrm>
              <a:off x="477859" y="1560249"/>
              <a:ext cx="3854811" cy="3506230"/>
              <a:chOff x="477859" y="1582147"/>
              <a:chExt cx="3854811" cy="350623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77859" y="1582147"/>
                <a:ext cx="51714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B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5820" y="4811378"/>
                <a:ext cx="606850" cy="27699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/>
                  <a:t>A</a:t>
                </a: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660328" y="1904968"/>
                <a:ext cx="3305005" cy="2829704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667805" y="3076588"/>
                <a:ext cx="2813538" cy="1653256"/>
              </a:xfrm>
              <a:custGeom>
                <a:avLst/>
                <a:gdLst>
                  <a:gd name="connsiteX0" fmla="*/ 0 w 2813538"/>
                  <a:gd name="connsiteY0" fmla="*/ 0 h 1653256"/>
                  <a:gd name="connsiteX1" fmla="*/ 1587405 w 2813538"/>
                  <a:gd name="connsiteY1" fmla="*/ 175180 h 1653256"/>
                  <a:gd name="connsiteX2" fmla="*/ 2463214 w 2813538"/>
                  <a:gd name="connsiteY2" fmla="*/ 722615 h 1653256"/>
                  <a:gd name="connsiteX3" fmla="*/ 2813538 w 2813538"/>
                  <a:gd name="connsiteY3" fmla="*/ 1653256 h 16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3538" h="1653256">
                    <a:moveTo>
                      <a:pt x="0" y="0"/>
                    </a:moveTo>
                    <a:cubicBezTo>
                      <a:pt x="588434" y="27372"/>
                      <a:pt x="1176869" y="54744"/>
                      <a:pt x="1587405" y="175180"/>
                    </a:cubicBezTo>
                    <a:cubicBezTo>
                      <a:pt x="1997941" y="295616"/>
                      <a:pt x="2258859" y="476269"/>
                      <a:pt x="2463214" y="722615"/>
                    </a:cubicBezTo>
                    <a:cubicBezTo>
                      <a:pt x="2667569" y="968961"/>
                      <a:pt x="2813538" y="1653256"/>
                      <a:pt x="2813538" y="1653256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>
              <a:off x="2235307" y="3173842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60329" y="3263515"/>
              <a:ext cx="1671854" cy="1449259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39152" y="2861555"/>
              <a:ext cx="2586668" cy="82237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 rot="10800000">
            <a:off x="4520713" y="1720593"/>
            <a:ext cx="3823023" cy="3462664"/>
            <a:chOff x="4520713" y="1529240"/>
            <a:chExt cx="3823023" cy="3462664"/>
          </a:xfrm>
          <a:effectLst/>
        </p:grpSpPr>
        <p:sp>
          <p:nvSpPr>
            <p:cNvPr id="5" name="Rectangle 4"/>
            <p:cNvSpPr/>
            <p:nvPr/>
          </p:nvSpPr>
          <p:spPr>
            <a:xfrm>
              <a:off x="4867760" y="1926779"/>
              <a:ext cx="3329042" cy="281063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81814" y="4714905"/>
              <a:ext cx="561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20713" y="1529240"/>
              <a:ext cx="5359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B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866001" y="2241992"/>
              <a:ext cx="1969726" cy="2494702"/>
            </a:xfrm>
            <a:custGeom>
              <a:avLst/>
              <a:gdLst>
                <a:gd name="connsiteX0" fmla="*/ 0 w 1969726"/>
                <a:gd name="connsiteY0" fmla="*/ 0 h 2494702"/>
                <a:gd name="connsiteX1" fmla="*/ 965425 w 1969726"/>
                <a:gd name="connsiteY1" fmla="*/ 213831 h 2494702"/>
                <a:gd name="connsiteX2" fmla="*/ 1639279 w 1969726"/>
                <a:gd name="connsiteY2" fmla="*/ 1062678 h 2494702"/>
                <a:gd name="connsiteX3" fmla="*/ 1969726 w 1969726"/>
                <a:gd name="connsiteY3" fmla="*/ 2494702 h 249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726" h="2494702">
                  <a:moveTo>
                    <a:pt x="0" y="0"/>
                  </a:moveTo>
                  <a:cubicBezTo>
                    <a:pt x="346106" y="18359"/>
                    <a:pt x="692212" y="36718"/>
                    <a:pt x="965425" y="213831"/>
                  </a:cubicBezTo>
                  <a:cubicBezTo>
                    <a:pt x="1238638" y="390944"/>
                    <a:pt x="1471896" y="682533"/>
                    <a:pt x="1639279" y="1062678"/>
                  </a:cubicBezTo>
                  <a:cubicBezTo>
                    <a:pt x="1806663" y="1442823"/>
                    <a:pt x="1917891" y="2256031"/>
                    <a:pt x="1969726" y="2494702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03124" y="2861555"/>
              <a:ext cx="182880" cy="18288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6001" y="2947939"/>
              <a:ext cx="1430120" cy="178875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661068" y="2032000"/>
              <a:ext cx="1649261" cy="229936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BDDE110-A87A-2B47-B1C7-1139D19EDABF}"/>
              </a:ext>
            </a:extLst>
          </p:cNvPr>
          <p:cNvSpPr txBox="1"/>
          <p:nvPr/>
        </p:nvSpPr>
        <p:spPr>
          <a:xfrm>
            <a:off x="1594629" y="512954"/>
            <a:ext cx="5519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Whaaa??</a:t>
            </a:r>
          </a:p>
        </p:txBody>
      </p:sp>
    </p:spTree>
    <p:extLst>
      <p:ext uri="{BB962C8B-B14F-4D97-AF65-F5344CB8AC3E}">
        <p14:creationId xmlns:p14="http://schemas.microsoft.com/office/powerpoint/2010/main" val="3103810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14964</TotalTime>
  <Words>455</Words>
  <Application>Microsoft Macintosh PowerPoint</Application>
  <PresentationFormat>On-screen Show (4:3)</PresentationFormat>
  <Paragraphs>168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Verdana</vt:lpstr>
      <vt:lpstr>Office Theme</vt:lpstr>
      <vt:lpstr>PowerPoint Presentation</vt:lpstr>
      <vt:lpstr>Indiana as Two Regions</vt:lpstr>
      <vt:lpstr>PowerPoint Presentation</vt:lpstr>
      <vt:lpstr>Regions' Allocation of Production: Two Goods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Indiana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Joseph Ryan</dc:creator>
  <cp:keywords/>
  <dc:description/>
  <cp:lastModifiedBy>Ryan Jr, Joseph S</cp:lastModifiedBy>
  <cp:revision>238</cp:revision>
  <cp:lastPrinted>2018-08-19T16:49:14Z</cp:lastPrinted>
  <dcterms:created xsi:type="dcterms:W3CDTF">2017-09-23T14:23:54Z</dcterms:created>
  <dcterms:modified xsi:type="dcterms:W3CDTF">2022-08-13T18:13:24Z</dcterms:modified>
  <cp:category/>
</cp:coreProperties>
</file>