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7" r:id="rId1"/>
  </p:sldMasterIdLst>
  <p:notesMasterIdLst>
    <p:notesMasterId r:id="rId39"/>
  </p:notesMasterIdLst>
  <p:handoutMasterIdLst>
    <p:handoutMasterId r:id="rId40"/>
  </p:handoutMasterIdLst>
  <p:sldIdLst>
    <p:sldId id="728" r:id="rId2"/>
    <p:sldId id="745" r:id="rId3"/>
    <p:sldId id="746" r:id="rId4"/>
    <p:sldId id="775" r:id="rId5"/>
    <p:sldId id="798" r:id="rId6"/>
    <p:sldId id="822" r:id="rId7"/>
    <p:sldId id="749" r:id="rId8"/>
    <p:sldId id="748" r:id="rId9"/>
    <p:sldId id="777" r:id="rId10"/>
    <p:sldId id="778" r:id="rId11"/>
    <p:sldId id="776" r:id="rId12"/>
    <p:sldId id="771" r:id="rId13"/>
    <p:sldId id="774" r:id="rId14"/>
    <p:sldId id="750" r:id="rId15"/>
    <p:sldId id="779" r:id="rId16"/>
    <p:sldId id="758" r:id="rId17"/>
    <p:sldId id="751" r:id="rId18"/>
    <p:sldId id="817" r:id="rId19"/>
    <p:sldId id="780" r:id="rId20"/>
    <p:sldId id="804" r:id="rId21"/>
    <p:sldId id="805" r:id="rId22"/>
    <p:sldId id="818" r:id="rId23"/>
    <p:sldId id="819" r:id="rId24"/>
    <p:sldId id="820" r:id="rId25"/>
    <p:sldId id="806" r:id="rId26"/>
    <p:sldId id="803" r:id="rId27"/>
    <p:sldId id="772" r:id="rId28"/>
    <p:sldId id="808" r:id="rId29"/>
    <p:sldId id="802" r:id="rId30"/>
    <p:sldId id="811" r:id="rId31"/>
    <p:sldId id="785" r:id="rId32"/>
    <p:sldId id="810" r:id="rId33"/>
    <p:sldId id="783" r:id="rId34"/>
    <p:sldId id="814" r:id="rId35"/>
    <p:sldId id="816" r:id="rId36"/>
    <p:sldId id="815" r:id="rId37"/>
    <p:sldId id="799" r:id="rId38"/>
  </p:sldIdLst>
  <p:sldSz cx="9144000" cy="6858000" type="screen4x3"/>
  <p:notesSz cx="6858000" cy="9144000"/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F2108DF-1C46-5A48-904E-C04A5D373040}">
          <p14:sldIdLst>
            <p14:sldId id="728"/>
            <p14:sldId id="745"/>
            <p14:sldId id="746"/>
            <p14:sldId id="775"/>
            <p14:sldId id="798"/>
            <p14:sldId id="822"/>
            <p14:sldId id="749"/>
            <p14:sldId id="748"/>
            <p14:sldId id="777"/>
            <p14:sldId id="778"/>
            <p14:sldId id="776"/>
            <p14:sldId id="771"/>
            <p14:sldId id="774"/>
            <p14:sldId id="750"/>
            <p14:sldId id="779"/>
            <p14:sldId id="758"/>
            <p14:sldId id="751"/>
            <p14:sldId id="817"/>
            <p14:sldId id="780"/>
            <p14:sldId id="804"/>
            <p14:sldId id="805"/>
            <p14:sldId id="818"/>
            <p14:sldId id="819"/>
            <p14:sldId id="820"/>
            <p14:sldId id="806"/>
            <p14:sldId id="803"/>
            <p14:sldId id="772"/>
            <p14:sldId id="808"/>
            <p14:sldId id="802"/>
            <p14:sldId id="811"/>
            <p14:sldId id="785"/>
            <p14:sldId id="810"/>
            <p14:sldId id="783"/>
            <p14:sldId id="814"/>
            <p14:sldId id="816"/>
            <p14:sldId id="815"/>
            <p14:sldId id="7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8DEB"/>
    <a:srgbClr val="8BA9E9"/>
    <a:srgbClr val="93C4EE"/>
    <a:srgbClr val="556EEE"/>
    <a:srgbClr val="4262B3"/>
    <a:srgbClr val="194DE1"/>
    <a:srgbClr val="1865FB"/>
    <a:srgbClr val="1249B3"/>
    <a:srgbClr val="1D6AFF"/>
    <a:srgbClr val="2B8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52" autoAdjust="0"/>
    <p:restoredTop sz="91156" autoAdjust="0"/>
  </p:normalViewPr>
  <p:slideViewPr>
    <p:cSldViewPr snapToObjects="1">
      <p:cViewPr varScale="1">
        <p:scale>
          <a:sx n="116" d="100"/>
          <a:sy n="116" d="100"/>
        </p:scale>
        <p:origin x="328" y="192"/>
      </p:cViewPr>
      <p:guideLst>
        <p:guide orient="horz" pos="2112"/>
        <p:guide pos="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5168"/>
    </p:cViewPr>
  </p:sorterViewPr>
  <p:notesViewPr>
    <p:cSldViewPr snapToObjects="1">
      <p:cViewPr>
        <p:scale>
          <a:sx n="100" d="100"/>
          <a:sy n="100" d="100"/>
        </p:scale>
        <p:origin x="-5960" y="-128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altLang="en-US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altLang="en-US" dirty="0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altLang="en-US" dirty="0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panose="020B0604030504040204" pitchFamily="34" charset="0"/>
              </a:defRPr>
            </a:lvl1pPr>
          </a:lstStyle>
          <a:p>
            <a:fld id="{DB1A606E-59A5-444D-B60A-249B8883EBC6}" type="slidenum">
              <a:rPr lang="en-CA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971428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altLang="en-US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altLang="en-US" dirty="0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noProof="0"/>
              <a:t>Click to edit Master text styles</a:t>
            </a:r>
          </a:p>
          <a:p>
            <a:pPr lvl="1"/>
            <a:r>
              <a:rPr lang="en-CA" altLang="en-US" noProof="0"/>
              <a:t>Second level</a:t>
            </a:r>
          </a:p>
          <a:p>
            <a:pPr lvl="2"/>
            <a:r>
              <a:rPr lang="en-CA" altLang="en-US" noProof="0"/>
              <a:t>Third level</a:t>
            </a:r>
          </a:p>
          <a:p>
            <a:pPr lvl="3"/>
            <a:r>
              <a:rPr lang="en-CA" altLang="en-US" noProof="0"/>
              <a:t>Fourth level</a:t>
            </a:r>
          </a:p>
          <a:p>
            <a:pPr lvl="4"/>
            <a:r>
              <a:rPr lang="en-CA" altLang="en-US" noProof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altLang="en-US" dirty="0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panose="020B0604030504040204" pitchFamily="34" charset="0"/>
              </a:defRPr>
            </a:lvl1pPr>
          </a:lstStyle>
          <a:p>
            <a:fld id="{F22F55E1-96B7-4FCC-849D-4532E1F82291}" type="slidenum">
              <a:rPr lang="en-CA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124695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F55E1-96B7-4FCC-849D-4532E1F82291}" type="slidenum">
              <a:rPr lang="en-CA"/>
              <a:pPr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16611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F55E1-96B7-4FCC-849D-4532E1F82291}" type="slidenum">
              <a:rPr lang="en-CA"/>
              <a:pPr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371054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WTO webpage on RTAs: 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https://www.wto.org/english/tratop_e/region_e/scope_rta_e.htm.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F55E1-96B7-4FCC-849D-4532E1F82291}" type="slidenum">
              <a:rPr lang="en-CA"/>
              <a:pPr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12981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F55E1-96B7-4FCC-849D-4532E1F82291}" type="slidenum">
              <a:rPr lang="en-CA"/>
              <a:pPr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985255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F55E1-96B7-4FCC-849D-4532E1F82291}" type="slidenum">
              <a:rPr lang="en-CA"/>
              <a:pPr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602904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F55E1-96B7-4FCC-849D-4532E1F82291}" type="slidenum">
              <a:rPr lang="en-CA"/>
              <a:pPr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817373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F55E1-96B7-4FCC-849D-4532E1F82291}" type="slidenum">
              <a:rPr lang="en-CA"/>
              <a:pPr/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602904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F55E1-96B7-4FCC-849D-4532E1F82291}" type="slidenum">
              <a:rPr lang="en-CA"/>
              <a:pPr/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823623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F55E1-96B7-4FCC-849D-4532E1F82291}" type="slidenum">
              <a:rPr lang="en-CA"/>
              <a:pPr/>
              <a:t>18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191598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76B09B-909D-4919-9BB2-F90EFD437F3C}" type="slidenum">
              <a:rPr lang="en-CA" sz="1200">
                <a:latin typeface="Tahoma" panose="020B0604030504040204" pitchFamily="34" charset="0"/>
              </a:rPr>
              <a:pPr/>
              <a:t>19</a:t>
            </a:fld>
            <a:endParaRPr lang="en-CA" sz="1200" dirty="0">
              <a:latin typeface="Tahoma" panose="020B060403050404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54637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F55E1-96B7-4FCC-849D-4532E1F82291}" type="slidenum">
              <a:rPr lang="en-CA"/>
              <a:pPr/>
              <a:t>20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95947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F55E1-96B7-4FCC-849D-4532E1F82291}" type="slidenum">
              <a:rPr lang="en-CA" smtClean="0"/>
              <a:pPr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855872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F55E1-96B7-4FCC-849D-4532E1F82291}" type="slidenum">
              <a:rPr lang="en-CA"/>
              <a:pPr/>
              <a:t>21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912348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F55E1-96B7-4FCC-849D-4532E1F82291}" type="slidenum">
              <a:rPr lang="en-CA"/>
              <a:pPr/>
              <a:t>22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427973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F55E1-96B7-4FCC-849D-4532E1F82291}" type="slidenum">
              <a:rPr lang="en-CA"/>
              <a:pPr/>
              <a:t>23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302783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F55E1-96B7-4FCC-849D-4532E1F82291}" type="slidenum">
              <a:rPr lang="en-CA"/>
              <a:pPr/>
              <a:t>24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179968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F55E1-96B7-4FCC-849D-4532E1F82291}" type="slidenum">
              <a:rPr lang="en-CA"/>
              <a:pPr/>
              <a:t>25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828256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76B09B-909D-4919-9BB2-F90EFD437F3C}" type="slidenum">
              <a:rPr lang="en-CA" sz="1200">
                <a:latin typeface="Tahoma" panose="020B0604030504040204" pitchFamily="34" charset="0"/>
              </a:rPr>
              <a:pPr/>
              <a:t>26</a:t>
            </a:fld>
            <a:endParaRPr lang="en-CA" sz="1200" dirty="0">
              <a:latin typeface="Tahoma" panose="020B060403050404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00816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76B09B-909D-4919-9BB2-F90EFD437F3C}" type="slidenum">
              <a:rPr lang="en-CA" sz="1200">
                <a:latin typeface="Tahoma" panose="020B0604030504040204" pitchFamily="34" charset="0"/>
              </a:rPr>
              <a:pPr/>
              <a:t>27</a:t>
            </a:fld>
            <a:endParaRPr lang="en-CA" sz="1200" dirty="0">
              <a:latin typeface="Tahoma" panose="020B060403050404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44426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76B09B-909D-4919-9BB2-F90EFD437F3C}" type="slidenum">
              <a:rPr lang="en-CA" sz="1200">
                <a:latin typeface="Tahoma" panose="020B0604030504040204" pitchFamily="34" charset="0"/>
              </a:rPr>
              <a:pPr/>
              <a:t>29</a:t>
            </a:fld>
            <a:endParaRPr lang="en-CA" sz="1200" dirty="0">
              <a:latin typeface="Tahoma" panose="020B060403050404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24423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76B09B-909D-4919-9BB2-F90EFD437F3C}" type="slidenum">
              <a:rPr lang="en-CA" sz="1200">
                <a:latin typeface="Tahoma" panose="020B0604030504040204" pitchFamily="34" charset="0"/>
              </a:rPr>
              <a:pPr/>
              <a:t>31</a:t>
            </a:fld>
            <a:endParaRPr lang="en-CA" sz="1200" dirty="0">
              <a:latin typeface="Tahoma" panose="020B060403050404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73734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76B09B-909D-4919-9BB2-F90EFD437F3C}" type="slidenum">
              <a:rPr lang="en-CA" sz="1200">
                <a:latin typeface="Tahoma" panose="020B0604030504040204" pitchFamily="34" charset="0"/>
              </a:rPr>
              <a:pPr/>
              <a:t>33</a:t>
            </a:fld>
            <a:endParaRPr lang="en-CA" sz="1200" dirty="0">
              <a:latin typeface="Tahoma" panose="020B060403050404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1164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VanGrasstek Boc 13.1 (page 465).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F55E1-96B7-4FCC-849D-4532E1F82291}" type="slidenum">
              <a:rPr lang="en-CA"/>
              <a:pPr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14928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F55E1-96B7-4FCC-849D-4532E1F82291}" type="slidenum">
              <a:rPr lang="en-CA" smtClean="0"/>
              <a:pPr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43042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F55E1-96B7-4FCC-849D-4532E1F82291}" type="slidenum">
              <a:rPr lang="en-CA" smtClean="0"/>
              <a:pPr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05895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F55E1-96B7-4FCC-849D-4532E1F82291}" type="slidenum">
              <a:rPr lang="en-CA"/>
              <a:pPr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1187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F55E1-96B7-4FCC-849D-4532E1F82291}" type="slidenum">
              <a:rPr lang="en-CA"/>
              <a:pPr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12981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F55E1-96B7-4FCC-849D-4532E1F82291}" type="slidenum">
              <a:rPr lang="en-CA"/>
              <a:pPr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85358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F55E1-96B7-4FCC-849D-4532E1F82291}" type="slidenum">
              <a:rPr lang="en-CA"/>
              <a:pPr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90620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488D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2700" y="0"/>
            <a:ext cx="5041900" cy="2667000"/>
          </a:xfrm>
          <a:prstGeom prst="rect">
            <a:avLst/>
          </a:prstGeom>
          <a:gradFill flip="none" rotWithShape="1">
            <a:gsLst>
              <a:gs pos="100000">
                <a:srgbClr val="F1D6A1"/>
              </a:gs>
              <a:gs pos="100000">
                <a:srgbClr val="FFFFFF"/>
              </a:gs>
              <a:gs pos="100000">
                <a:srgbClr val="F1D6A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</p:pic>
      <p:pic>
        <p:nvPicPr>
          <p:cNvPr id="3" name="Picture 3" descr="Pearson_Bound_Wh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Pearson_Strap_Bound_Whi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"/>
          <p:cNvSpPr>
            <a:spLocks noChangeArrowheads="1"/>
          </p:cNvSpPr>
          <p:nvPr userDrawn="1"/>
        </p:nvSpPr>
        <p:spPr bwMode="gray">
          <a:xfrm>
            <a:off x="-12700" y="3344862"/>
            <a:ext cx="5041900" cy="1379537"/>
          </a:xfrm>
          <a:prstGeom prst="rect">
            <a:avLst/>
          </a:prstGeom>
          <a:solidFill>
            <a:srgbClr val="5F2A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en-US" altLang="en-US" dirty="0">
                <a:solidFill>
                  <a:schemeClr val="bg1"/>
                </a:solidFill>
                <a:latin typeface="Arial Black" pitchFamily="34" charset="0"/>
              </a:rPr>
              <a:t>Development</a:t>
            </a:r>
          </a:p>
          <a:p>
            <a:pPr algn="ctr">
              <a:defRPr/>
            </a:pPr>
            <a:r>
              <a:rPr lang="en-US" altLang="en-US" dirty="0">
                <a:solidFill>
                  <a:schemeClr val="bg1"/>
                </a:solidFill>
                <a:latin typeface="Arial Black" pitchFamily="34" charset="0"/>
              </a:rPr>
              <a:t>Economic Policy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gray">
          <a:xfrm>
            <a:off x="0" y="6400800"/>
            <a:ext cx="9144000" cy="457200"/>
          </a:xfrm>
          <a:prstGeom prst="rect">
            <a:avLst/>
          </a:prstGeom>
          <a:solidFill>
            <a:srgbClr val="00468F"/>
          </a:solidFill>
          <a:ln>
            <a:noFill/>
          </a:ln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US" altLang="en-US" sz="1800" dirty="0">
                <a:solidFill>
                  <a:schemeClr val="bg1"/>
                </a:solidFill>
                <a:latin typeface="Arial Black" pitchFamily="34" charset="0"/>
              </a:rPr>
              <a:t>D-577</a:t>
            </a:r>
            <a:r>
              <a:rPr lang="en-US" altLang="en-US" sz="1800" dirty="0">
                <a:solidFill>
                  <a:schemeClr val="bg1"/>
                </a:solidFill>
                <a:latin typeface="Verdana" pitchFamily="34" charset="0"/>
              </a:rPr>
              <a:t>  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4379021"/>
            <a:ext cx="5041900" cy="202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ChangeArrowheads="1"/>
          </p:cNvSpPr>
          <p:nvPr userDrawn="1"/>
        </p:nvSpPr>
        <p:spPr bwMode="gray">
          <a:xfrm>
            <a:off x="-12700" y="2667000"/>
            <a:ext cx="5041900" cy="1711325"/>
          </a:xfrm>
          <a:prstGeom prst="rect">
            <a:avLst/>
          </a:prstGeom>
          <a:solidFill>
            <a:srgbClr val="00468F"/>
          </a:solidFill>
          <a:ln>
            <a:noFill/>
          </a:ln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en-US" altLang="en-US" dirty="0">
                <a:solidFill>
                  <a:schemeClr val="bg1"/>
                </a:solidFill>
                <a:latin typeface="Arial Black" pitchFamily="34" charset="0"/>
              </a:rPr>
              <a:t>Global Economic</a:t>
            </a:r>
          </a:p>
          <a:p>
            <a:pPr algn="ctr">
              <a:defRPr/>
            </a:pPr>
            <a:r>
              <a:rPr lang="en-US" altLang="en-US" dirty="0">
                <a:solidFill>
                  <a:schemeClr val="bg1"/>
                </a:solidFill>
                <a:latin typeface="Arial Black" pitchFamily="34" charset="0"/>
              </a:rPr>
              <a:t>Issues and Institutions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318679-7B69-D0C0-D114-1ED909DF406E}"/>
              </a:ext>
            </a:extLst>
          </p:cNvPr>
          <p:cNvSpPr/>
          <p:nvPr userDrawn="1"/>
        </p:nvSpPr>
        <p:spPr bwMode="auto">
          <a:xfrm>
            <a:off x="4297680" y="5669280"/>
            <a:ext cx="323781" cy="320040"/>
          </a:xfrm>
          <a:prstGeom prst="rect">
            <a:avLst/>
          </a:prstGeom>
          <a:solidFill>
            <a:srgbClr val="7A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0" i="0" dirty="0">
                <a:latin typeface="Verdana" panose="020B0604030504040204" pitchFamily="34" charset="0"/>
              </a:rPr>
              <a:t>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3EE97F-7911-BD62-4EA2-E5EF5BDE26D4}"/>
              </a:ext>
            </a:extLst>
          </p:cNvPr>
          <p:cNvSpPr/>
          <p:nvPr userDrawn="1"/>
        </p:nvSpPr>
        <p:spPr bwMode="auto">
          <a:xfrm>
            <a:off x="4663440" y="5669280"/>
            <a:ext cx="323781" cy="320040"/>
          </a:xfrm>
          <a:prstGeom prst="rect">
            <a:avLst/>
          </a:prstGeom>
          <a:solidFill>
            <a:srgbClr val="7A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0" i="0" dirty="0">
                <a:latin typeface="Verdana" panose="020B0604030504040204" pitchFamily="34" charset="0"/>
              </a:rPr>
              <a:t>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2DB5572-13D9-478E-3CEB-219F536084B9}"/>
              </a:ext>
            </a:extLst>
          </p:cNvPr>
          <p:cNvSpPr/>
          <p:nvPr userDrawn="1"/>
        </p:nvSpPr>
        <p:spPr bwMode="auto">
          <a:xfrm>
            <a:off x="3566160" y="6035040"/>
            <a:ext cx="323781" cy="320040"/>
          </a:xfrm>
          <a:prstGeom prst="rect">
            <a:avLst/>
          </a:prstGeom>
          <a:solidFill>
            <a:srgbClr val="7A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0" i="0" dirty="0">
                <a:latin typeface="Verdana" panose="020B0604030504040204" pitchFamily="34" charset="0"/>
              </a:rPr>
              <a:t>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1D1164A-8444-8429-1B16-32FA468BFCE5}"/>
              </a:ext>
            </a:extLst>
          </p:cNvPr>
          <p:cNvSpPr/>
          <p:nvPr userDrawn="1"/>
        </p:nvSpPr>
        <p:spPr bwMode="auto">
          <a:xfrm>
            <a:off x="3931920" y="6035040"/>
            <a:ext cx="323781" cy="320040"/>
          </a:xfrm>
          <a:prstGeom prst="rect">
            <a:avLst/>
          </a:prstGeom>
          <a:solidFill>
            <a:srgbClr val="7A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0" i="0" dirty="0">
                <a:latin typeface="Verdana" panose="020B0604030504040204" pitchFamily="34" charset="0"/>
              </a:rPr>
              <a:t>P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1DFAA85-38BE-58E6-586D-60E2A715B87B}"/>
              </a:ext>
            </a:extLst>
          </p:cNvPr>
          <p:cNvSpPr/>
          <p:nvPr userDrawn="1"/>
        </p:nvSpPr>
        <p:spPr bwMode="auto">
          <a:xfrm>
            <a:off x="4297680" y="6035040"/>
            <a:ext cx="323781" cy="320040"/>
          </a:xfrm>
          <a:prstGeom prst="rect">
            <a:avLst/>
          </a:prstGeom>
          <a:solidFill>
            <a:srgbClr val="7A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0" i="0" dirty="0">
                <a:latin typeface="Verdana" panose="020B0604030504040204" pitchFamily="34" charset="0"/>
              </a:rPr>
              <a:t>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F49864C-AFBA-7087-5F58-FFA178B1D274}"/>
              </a:ext>
            </a:extLst>
          </p:cNvPr>
          <p:cNvSpPr/>
          <p:nvPr userDrawn="1"/>
        </p:nvSpPr>
        <p:spPr bwMode="auto">
          <a:xfrm>
            <a:off x="4663440" y="6035040"/>
            <a:ext cx="323781" cy="320040"/>
          </a:xfrm>
          <a:prstGeom prst="rect">
            <a:avLst/>
          </a:prstGeom>
          <a:solidFill>
            <a:srgbClr val="7A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0" i="0" dirty="0">
                <a:latin typeface="Verdana" panose="020B0604030504040204" pitchFamily="34" charset="0"/>
              </a:rPr>
              <a:t>A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91ACB48-7D8A-3515-B640-5D73A74AD879}"/>
              </a:ext>
            </a:extLst>
          </p:cNvPr>
          <p:cNvSpPr/>
          <p:nvPr userDrawn="1"/>
        </p:nvSpPr>
        <p:spPr bwMode="auto">
          <a:xfrm>
            <a:off x="2743200" y="5669280"/>
            <a:ext cx="411480" cy="320040"/>
          </a:xfrm>
          <a:prstGeom prst="rect">
            <a:avLst/>
          </a:prstGeom>
          <a:solidFill>
            <a:srgbClr val="7A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 eaLnBrk="1" hangingPunct="1">
              <a:defRPr/>
            </a:pPr>
            <a:r>
              <a:rPr lang="en-US" b="0" i="0" dirty="0">
                <a:latin typeface="Verdana" panose="020B0604030504040204" pitchFamily="34" charset="0"/>
              </a:rPr>
              <a:t>O'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0F3C421-107C-96EA-798B-2614E4E66F73}"/>
              </a:ext>
            </a:extLst>
          </p:cNvPr>
          <p:cNvSpPr/>
          <p:nvPr userDrawn="1"/>
        </p:nvSpPr>
        <p:spPr bwMode="auto">
          <a:xfrm>
            <a:off x="3566160" y="5669280"/>
            <a:ext cx="323781" cy="320040"/>
          </a:xfrm>
          <a:prstGeom prst="rect">
            <a:avLst/>
          </a:prstGeom>
          <a:solidFill>
            <a:srgbClr val="7A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0" i="0" dirty="0">
                <a:latin typeface="Verdana" panose="020B0604030504040204" pitchFamily="34" charset="0"/>
              </a:rPr>
              <a:t>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90894A5-225D-B957-E167-661AB19F3434}"/>
              </a:ext>
            </a:extLst>
          </p:cNvPr>
          <p:cNvSpPr/>
          <p:nvPr userDrawn="1"/>
        </p:nvSpPr>
        <p:spPr bwMode="auto">
          <a:xfrm>
            <a:off x="3931920" y="5669280"/>
            <a:ext cx="323781" cy="320040"/>
          </a:xfrm>
          <a:prstGeom prst="rect">
            <a:avLst/>
          </a:prstGeom>
          <a:solidFill>
            <a:srgbClr val="7A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0" i="0" dirty="0">
                <a:latin typeface="Verdana" panose="020B0604030504040204" pitchFamily="34" charset="0"/>
              </a:rPr>
              <a:t>I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F70860C-ACCB-45BD-7A64-30E86544A4F7}"/>
              </a:ext>
            </a:extLst>
          </p:cNvPr>
          <p:cNvSpPr/>
          <p:nvPr userDrawn="1"/>
        </p:nvSpPr>
        <p:spPr bwMode="auto">
          <a:xfrm>
            <a:off x="3200400" y="5669280"/>
            <a:ext cx="323781" cy="320040"/>
          </a:xfrm>
          <a:prstGeom prst="rect">
            <a:avLst/>
          </a:prstGeom>
          <a:solidFill>
            <a:srgbClr val="7A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0" i="0" dirty="0">
                <a:latin typeface="Verdana" panose="020B0604030504040204" pitchFamily="34" charset="0"/>
              </a:rPr>
              <a:t>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0"/>
            <a:ext cx="21145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0"/>
            <a:ext cx="61912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strips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D89A7F2-E5BB-DA4D-ABFE-99474EF120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7315200" cy="4343400"/>
          </a:xfrm>
        </p:spPr>
        <p:txBody>
          <a:bodyPr/>
          <a:lstStyle>
            <a:lvl1pPr>
              <a:defRPr sz="2400" baseline="0"/>
            </a:lvl1pPr>
            <a:lvl2pPr>
              <a:defRPr sz="2400" baseline="0"/>
            </a:lvl2pPr>
            <a:lvl3pPr>
              <a:defRPr sz="2400" baseline="0"/>
            </a:lvl3pPr>
            <a:lvl4pPr>
              <a:defRPr sz="2400" baseline="0"/>
            </a:lvl4pPr>
            <a:lvl5pPr>
              <a:defRPr sz="24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D763F-8F58-CC40-8A4E-A20E1F9B94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185452" y="62182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A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fld id="{62506B49-DD83-4747-BB95-2E4052602F1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451773"/>
      </p:ext>
    </p:extLst>
  </p:cSld>
  <p:clrMapOvr>
    <a:masterClrMapping/>
  </p:clrMapOvr>
  <p:transition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5648"/>
            <a:ext cx="7315200" cy="43434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75903A7-C67B-2240-A647-944711555B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172200" y="61481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A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fld id="{62506B49-DD83-4747-BB95-2E4052602F1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458200" cy="5334000"/>
          </a:xfrm>
        </p:spPr>
        <p:txBody>
          <a:bodyPr/>
          <a:lstStyle>
            <a:lvl1pPr>
              <a:defRPr sz="36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3E5B0A9-4977-6044-AF3F-005634B8C7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A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fld id="{62506B49-DD83-4747-BB95-2E4052602F1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752600"/>
            <a:ext cx="8382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gray">
          <a:xfrm>
            <a:off x="8305800" y="6553200"/>
            <a:ext cx="4572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GB" sz="900" dirty="0">
              <a:solidFill>
                <a:srgbClr val="000000"/>
              </a:solidFill>
              <a:latin typeface="Verdana" pitchFamily="-1" charset="0"/>
              <a:ea typeface="Verdana"/>
              <a:cs typeface="Verdana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E42FFD9-9519-2040-8604-A0B565B269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92348" y="618338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A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fld id="{62506B49-DD83-4747-BB95-2E4052602F12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30" r:id="rId2"/>
    <p:sldLayoutId id="2147483719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ransition>
    <p:strips dir="ld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ヒラギノ角ゴ Pro W3" pitchFamily="-1" charset="-128"/>
          <a:cs typeface="ヒラギノ角ゴ Pro W3" pitchFamily="-1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aseline="0">
          <a:solidFill>
            <a:schemeClr val="tx1"/>
          </a:solidFill>
          <a:latin typeface="+mn-lt"/>
          <a:ea typeface="ヒラギノ角ゴ Pro W3" pitchFamily="-1" charset="-128"/>
          <a:cs typeface="ヒラギノ角ゴ Pro W3" pitchFamily="-1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aseline="0">
          <a:solidFill>
            <a:schemeClr val="tx1"/>
          </a:solidFill>
          <a:latin typeface="+mn-lt"/>
          <a:ea typeface="ヒラギノ角ゴ Pro W3" pitchFamily="-1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aseline="0">
          <a:solidFill>
            <a:schemeClr val="tx1"/>
          </a:solidFill>
          <a:latin typeface="+mn-lt"/>
          <a:ea typeface="ヒラギノ角ゴ Pro W3" pitchFamily="-1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 baseline="0">
          <a:solidFill>
            <a:schemeClr val="tx1"/>
          </a:solidFill>
          <a:latin typeface="+mn-lt"/>
          <a:ea typeface="ヒラギノ角ゴ Pro W3" pitchFamily="-1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 baseline="0">
          <a:solidFill>
            <a:schemeClr val="tx1"/>
          </a:solidFill>
          <a:latin typeface="+mn-lt"/>
          <a:ea typeface="ヒラギノ角ゴ Pro W3" pitchFamily="-1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5029200" y="990600"/>
            <a:ext cx="4114800" cy="423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bIns="0">
            <a:spAutoFit/>
          </a:bodyPr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CA" sz="3200" b="1" dirty="0">
                <a:solidFill>
                  <a:schemeClr val="bg1"/>
                </a:solidFill>
                <a:latin typeface="+mj-lt"/>
              </a:rPr>
              <a:t>Topic:</a:t>
            </a:r>
          </a:p>
          <a:p>
            <a:pPr algn="ctr">
              <a:spcBef>
                <a:spcPts val="1800"/>
              </a:spcBef>
            </a:pPr>
            <a:r>
              <a:rPr lang="en-CA" sz="3800" b="1" dirty="0">
                <a:solidFill>
                  <a:schemeClr val="bg1"/>
                </a:solidFill>
                <a:latin typeface="+mj-lt"/>
              </a:rPr>
              <a:t>Regional</a:t>
            </a:r>
          </a:p>
          <a:p>
            <a:pPr algn="ctr"/>
            <a:r>
              <a:rPr lang="en-CA" sz="3800" b="1" dirty="0">
                <a:solidFill>
                  <a:schemeClr val="bg1"/>
                </a:solidFill>
                <a:latin typeface="+mj-lt"/>
              </a:rPr>
              <a:t>Trade</a:t>
            </a:r>
          </a:p>
          <a:p>
            <a:pPr algn="ctr"/>
            <a:r>
              <a:rPr lang="en-CA" sz="3800" b="1" dirty="0">
                <a:solidFill>
                  <a:schemeClr val="bg1"/>
                </a:solidFill>
                <a:latin typeface="+mj-lt"/>
              </a:rPr>
              <a:t>Agreements</a:t>
            </a:r>
          </a:p>
          <a:p>
            <a:pPr algn="ctr"/>
            <a:r>
              <a:rPr lang="en-CA" sz="3800" b="1" dirty="0">
                <a:solidFill>
                  <a:schemeClr val="bg1"/>
                </a:solidFill>
                <a:latin typeface="+mj-lt"/>
              </a:rPr>
              <a:t>and</a:t>
            </a:r>
          </a:p>
          <a:p>
            <a:pPr algn="ctr"/>
            <a:r>
              <a:rPr lang="en-CA" sz="3800" b="1" dirty="0">
                <a:solidFill>
                  <a:schemeClr val="bg1"/>
                </a:solidFill>
                <a:latin typeface="+mj-lt"/>
              </a:rPr>
              <a:t>Income</a:t>
            </a:r>
          </a:p>
          <a:p>
            <a:pPr algn="ctr"/>
            <a:r>
              <a:rPr lang="en-CA" sz="3800" b="1" dirty="0">
                <a:solidFill>
                  <a:schemeClr val="bg1"/>
                </a:solidFill>
                <a:latin typeface="+mj-lt"/>
              </a:rPr>
              <a:t>Distribution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722783" y="916609"/>
            <a:ext cx="1846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582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Trade: Creation vs. Diversion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5200" cy="4648200"/>
          </a:xfrm>
        </p:spPr>
        <p:txBody>
          <a:bodyPr wrap="square" lIns="0" rIns="0" anchor="t">
            <a:normAutofit/>
          </a:bodyPr>
          <a:lstStyle/>
          <a:p>
            <a:pPr marL="0" lvl="0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 dirty="0"/>
              <a:t>What were France's imports before the RTA?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200" dirty="0"/>
              <a:t>Case 1: France didn’t import.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200" u="sng" dirty="0"/>
              <a:t>Reduction</a:t>
            </a:r>
            <a:r>
              <a:rPr lang="en-US" sz="2200" dirty="0"/>
              <a:t> by 20 pctg pts in discrimination between France and Germany allows France’s residents to get a better deal.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200" dirty="0"/>
              <a:t>"Trade creation."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200" dirty="0"/>
              <a:t>Case 2: France imported from Japan. 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200" u="sng" dirty="0"/>
              <a:t>Increase</a:t>
            </a:r>
            <a:r>
              <a:rPr lang="en-US" sz="2200" dirty="0"/>
              <a:t> by 20 pct pts in discrimination between Japan and Germany induces France’s firms to choose products that, without discrimination, are </a:t>
            </a:r>
            <a:r>
              <a:rPr lang="en-US" sz="2200" u="sng" dirty="0"/>
              <a:t>not</a:t>
            </a:r>
            <a:r>
              <a:rPr lang="en-US" sz="2200" dirty="0"/>
              <a:t> as good.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200" dirty="0"/>
              <a:t>This is the "trade diversion" case.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5FB34D6-4672-4644-B6EF-B870BEF160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185452" y="6218237"/>
            <a:ext cx="20574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62506B49-DD83-4747-BB95-2E4052602F12}" type="slidenum">
              <a:rPr lang="en-US"/>
              <a:pPr>
                <a:spcAft>
                  <a:spcPts val="600"/>
                </a:spcAft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158598"/>
      </p:ext>
    </p:extLst>
  </p:cSld>
  <p:clrMapOvr>
    <a:masterClrMapping/>
  </p:clrMapOvr>
  <p:transition>
    <p:strips dir="l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39764"/>
            <a:ext cx="8458200" cy="808036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Potential Benefits of RTAs for WTO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3999"/>
            <a:ext cx="7315200" cy="4694237"/>
          </a:xfrm>
        </p:spPr>
        <p:txBody>
          <a:bodyPr wrap="square" lIns="0" rIns="0" anchor="t"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US" dirty="0"/>
              <a:t>RTAs can try out agreements that may be expanded later in the WTO.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WTO+: Subject is in WTO but RTA goes beyond WTO agreements.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WTO-X: Areas not in WTO, such as social sectors, money laundering, taxation, etc.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Uruguay Round agreement in 1994 largely completed the "easy" wins; Doha Round had difficulty on remaining issues: non-tariff barriers, service sectors.</a:t>
            </a:r>
          </a:p>
          <a:p>
            <a:pPr>
              <a:spcBef>
                <a:spcPts val="600"/>
              </a:spcBef>
            </a:pPr>
            <a:r>
              <a:rPr lang="en-US" dirty="0"/>
              <a:t>RTA may succeed thanks to less diverse membership than in the global forum.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67388A64-E473-472A-A6B4-B9C4893B2A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185452" y="6218237"/>
            <a:ext cx="20574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62506B49-DD83-4747-BB95-2E4052602F12}" type="slidenum">
              <a:rPr lang="en-US"/>
              <a:pPr>
                <a:spcAft>
                  <a:spcPts val="600"/>
                </a:spcAft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376904"/>
      </p:ext>
    </p:extLst>
  </p:cSld>
  <p:clrMapOvr>
    <a:masterClrMapping/>
  </p:clrMapOvr>
  <p:transition>
    <p:strips dir="l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582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GATT Art. XXIV </a:t>
            </a:r>
            <a:br>
              <a:rPr lang="en-US" dirty="0"/>
            </a:br>
            <a:r>
              <a:rPr lang="en-US" dirty="0"/>
              <a:t>Exceptions for RTAs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5648"/>
            <a:ext cx="7315200" cy="4343400"/>
          </a:xfrm>
        </p:spPr>
        <p:txBody>
          <a:bodyPr wrap="square" lIns="0" rIns="0" anchor="t">
            <a:normAutofit/>
          </a:bodyPr>
          <a:lstStyle/>
          <a:p>
            <a:pPr marL="457200" indent="-457200"/>
            <a:r>
              <a:rPr lang="en-US" dirty="0"/>
              <a:t>Customs Unions</a:t>
            </a:r>
          </a:p>
          <a:p>
            <a:pPr marL="457200" indent="-457200"/>
            <a:r>
              <a:rPr lang="en-US" dirty="0"/>
              <a:t>Free-Trade Areas</a:t>
            </a:r>
          </a:p>
          <a:p>
            <a:pPr marL="857250" lvl="1" indent="-457200"/>
            <a:r>
              <a:rPr lang="en-US" dirty="0"/>
              <a:t>Tariffs and NTBs "eliminated" on "substantially all" commerce.</a:t>
            </a:r>
          </a:p>
          <a:p>
            <a:pPr marL="857250" lvl="1" indent="-457200"/>
            <a:r>
              <a:rPr lang="en-US" dirty="0"/>
              <a:t>FTAs not really reviewed by WTO under this standard (because they would fail).</a:t>
            </a:r>
          </a:p>
          <a:p>
            <a:pPr marL="457200" indent="-457200"/>
            <a:r>
              <a:rPr lang="en-US" dirty="0">
                <a:effectLst/>
              </a:rPr>
              <a:t>Border procedures between neighbors.</a:t>
            </a:r>
          </a:p>
          <a:p>
            <a:pPr marL="457200" indent="-457200"/>
            <a:r>
              <a:rPr lang="en-US" dirty="0"/>
              <a:t>GSP: Generalized System of Preferences for low-income countries.</a:t>
            </a:r>
          </a:p>
          <a:p>
            <a:pPr marL="857250" lvl="1" indent="-457200"/>
            <a:r>
              <a:rPr lang="en-US" dirty="0"/>
              <a:t>Not reciprocal.</a:t>
            </a:r>
          </a:p>
          <a:p>
            <a:pPr marL="857250" lvl="1" indent="-457200"/>
            <a:r>
              <a:rPr lang="en-US" dirty="0"/>
              <a:t>Adopted 1971, made permanent 1979.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1E6BFB3-B8C7-493E-A7F6-AA44F3E4D7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172200" y="6148133"/>
            <a:ext cx="20574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62506B49-DD83-4747-BB95-2E4052602F12}" type="slidenum">
              <a:rPr lang="en-US"/>
              <a:pPr>
                <a:spcAft>
                  <a:spcPts val="600"/>
                </a:spcAft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282527"/>
      </p:ext>
    </p:extLst>
  </p:cSld>
  <p:clrMapOvr>
    <a:masterClrMapping/>
  </p:clrMapOvr>
  <p:transition>
    <p:strips dir="l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458200" cy="838200"/>
          </a:xfrm>
        </p:spPr>
        <p:txBody>
          <a:bodyPr wrap="square" anchor="ctr">
            <a:normAutofit/>
          </a:bodyPr>
          <a:lstStyle/>
          <a:p>
            <a:r>
              <a:rPr lang="en-US" sz="3600" dirty="0"/>
              <a:t>WTO Principles on RTAs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315200" cy="4648200"/>
          </a:xfrm>
        </p:spPr>
        <p:txBody>
          <a:bodyPr wrap="square" lIns="274320" rIns="274320" anchor="t">
            <a:normAutofit/>
          </a:bodyPr>
          <a:lstStyle/>
          <a:p>
            <a:pPr lvl="0">
              <a:lnSpc>
                <a:spcPct val="90000"/>
              </a:lnSpc>
            </a:pPr>
            <a:r>
              <a:rPr lang="en-US" sz="2200" dirty="0"/>
              <a:t>Transparency Mechanism (adopted 2006)</a:t>
            </a:r>
          </a:p>
          <a:p>
            <a:pPr lvl="1">
              <a:lnSpc>
                <a:spcPct val="90000"/>
              </a:lnSpc>
              <a:spcBef>
                <a:spcPts val="300"/>
              </a:spcBef>
            </a:pPr>
            <a:r>
              <a:rPr lang="en-US" sz="2200" dirty="0"/>
              <a:t>Notification, starting at negotiation stage.</a:t>
            </a:r>
          </a:p>
          <a:p>
            <a:pPr lvl="1">
              <a:lnSpc>
                <a:spcPct val="90000"/>
              </a:lnSpc>
              <a:spcBef>
                <a:spcPts val="300"/>
              </a:spcBef>
            </a:pPr>
            <a:r>
              <a:rPr lang="en-US" sz="2200" dirty="0"/>
              <a:t>Secretariat prepares factual report on RTAs notified.</a:t>
            </a:r>
          </a:p>
          <a:p>
            <a:pPr lvl="1">
              <a:lnSpc>
                <a:spcPct val="90000"/>
              </a:lnSpc>
              <a:spcBef>
                <a:spcPts val="300"/>
              </a:spcBef>
            </a:pPr>
            <a:r>
              <a:rPr lang="en-US" sz="2200" dirty="0"/>
              <a:t>Committee on RTAs evaluates each RTA's consistency with multilateral agreements.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No increase in RTA's external barriers.</a:t>
            </a:r>
          </a:p>
          <a:p>
            <a:pPr lvl="0">
              <a:lnSpc>
                <a:spcPct val="90000"/>
              </a:lnSpc>
            </a:pPr>
            <a:r>
              <a:rPr lang="en-US" sz="2200" dirty="0"/>
              <a:t>After RTA established: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Multilateral negotiations to lower RTA's barriers against outsiders.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Expand RTA's membership to more countries.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62BEB93-262C-43CA-A3A3-4C122A840C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185452" y="6218237"/>
            <a:ext cx="20574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62506B49-DD83-4747-BB95-2E4052602F12}" type="slidenum">
              <a:rPr lang="en-US"/>
              <a:pPr>
                <a:spcAft>
                  <a:spcPts val="600"/>
                </a:spcAft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068095"/>
      </p:ext>
    </p:extLst>
  </p:cSld>
  <p:clrMapOvr>
    <a:masterClrMapping/>
  </p:clrMapOvr>
  <p:transition>
    <p:strips dir="l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458200" cy="5334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The Case of NAFTA: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North American</a:t>
            </a:r>
            <a:br>
              <a:rPr lang="en-US" dirty="0"/>
            </a:br>
            <a:r>
              <a:rPr lang="en-US" dirty="0"/>
              <a:t>Free Trade Agreement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7009DCF8-9711-4B50-AE26-DB67CA80A5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62506B49-DD83-4747-BB95-2E4052602F12}" type="slidenum">
              <a:rPr lang="en-US"/>
              <a:pPr>
                <a:spcAft>
                  <a:spcPts val="600"/>
                </a:spcAft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440848"/>
      </p:ext>
    </p:extLst>
  </p:cSld>
  <p:clrMapOvr>
    <a:masterClrMapping/>
  </p:clrMapOvr>
  <p:transition>
    <p:strips dir="l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Negotiating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315200" cy="4648200"/>
          </a:xfrm>
        </p:spPr>
        <p:txBody>
          <a:bodyPr wrap="square" lIns="0" rIns="0" anchor="t">
            <a:normAutofit/>
          </a:bodyPr>
          <a:lstStyle/>
          <a:p>
            <a:pPr>
              <a:spcBef>
                <a:spcPts val="300"/>
              </a:spcBef>
            </a:pPr>
            <a:r>
              <a:rPr lang="en-US" sz="2200" dirty="0"/>
              <a:t>U.S.-Canada.</a:t>
            </a:r>
          </a:p>
          <a:p>
            <a:pPr lvl="1">
              <a:spcBef>
                <a:spcPts val="300"/>
              </a:spcBef>
            </a:pPr>
            <a:r>
              <a:rPr lang="en-US" sz="2200" dirty="0"/>
              <a:t>Automobile agreement: 1965.</a:t>
            </a:r>
          </a:p>
          <a:p>
            <a:pPr lvl="1">
              <a:spcBef>
                <a:spcPts val="300"/>
              </a:spcBef>
            </a:pPr>
            <a:r>
              <a:rPr lang="en-US" sz="2200" dirty="0"/>
              <a:t>U.S.-Canada FTA entered into force under Pres. Reagan: January 1, 1989.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NAFTA (U.S., Canada, Mexico).</a:t>
            </a:r>
          </a:p>
          <a:p>
            <a:pPr lvl="1">
              <a:spcBef>
                <a:spcPts val="300"/>
              </a:spcBef>
            </a:pPr>
            <a:r>
              <a:rPr lang="en-US" sz="2200" dirty="0"/>
              <a:t>U.S.-Mexico negotiations start in 1990.</a:t>
            </a:r>
          </a:p>
          <a:p>
            <a:pPr lvl="1">
              <a:spcBef>
                <a:spcPts val="300"/>
              </a:spcBef>
            </a:pPr>
            <a:r>
              <a:rPr lang="en-US" sz="2200" dirty="0"/>
              <a:t>Canada joined negotiations in 1991.</a:t>
            </a:r>
          </a:p>
          <a:p>
            <a:pPr lvl="1">
              <a:spcBef>
                <a:spcPts val="300"/>
              </a:spcBef>
            </a:pPr>
            <a:r>
              <a:rPr lang="en-US" sz="2200" dirty="0"/>
              <a:t>NAFTA signed under Pres. Bush: 1992.</a:t>
            </a:r>
          </a:p>
          <a:p>
            <a:pPr lvl="1">
              <a:spcBef>
                <a:spcPts val="300"/>
              </a:spcBef>
            </a:pPr>
            <a:r>
              <a:rPr lang="en-US" sz="2200" dirty="0"/>
              <a:t>Labor and Environment side-agreements added under Pres. Clinton, Sept 1993.</a:t>
            </a:r>
          </a:p>
          <a:p>
            <a:pPr lvl="1">
              <a:spcBef>
                <a:spcPts val="300"/>
              </a:spcBef>
            </a:pPr>
            <a:r>
              <a:rPr lang="en-US" sz="2200" dirty="0"/>
              <a:t>Approved by U.S. Congress, Dec 1993.</a:t>
            </a:r>
          </a:p>
          <a:p>
            <a:pPr lvl="1">
              <a:spcBef>
                <a:spcPts val="300"/>
              </a:spcBef>
            </a:pPr>
            <a:r>
              <a:rPr lang="en-US" sz="2200" dirty="0"/>
              <a:t>Entered into force January 1, 1994.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E613F8C-AEC5-432C-9BB9-B3E1119C34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185452" y="6218237"/>
            <a:ext cx="20574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62506B49-DD83-4747-BB95-2E4052602F12}" type="slidenum">
              <a:rPr lang="en-US"/>
              <a:pPr>
                <a:spcAft>
                  <a:spcPts val="600"/>
                </a:spcAft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931647"/>
      </p:ext>
    </p:extLst>
  </p:cSld>
  <p:clrMapOvr>
    <a:masterClrMapping/>
  </p:clrMapOvr>
  <p:transition>
    <p:strips dir="l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458200" cy="762000"/>
          </a:xfrm>
        </p:spPr>
        <p:txBody>
          <a:bodyPr wrap="square" anchor="ctr">
            <a:normAutofit/>
          </a:bodyPr>
          <a:lstStyle/>
          <a:p>
            <a:r>
              <a:rPr lang="en-US" sz="3600" dirty="0"/>
              <a:t>NAFTA Provisions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315200" cy="4953000"/>
          </a:xfrm>
        </p:spPr>
        <p:txBody>
          <a:bodyPr wrap="square" lIns="274320" rIns="274320" anchor="t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sz="2000" dirty="0"/>
              <a:t>See Congressional Research Service, pp. 5-9.</a:t>
            </a:r>
          </a:p>
          <a:p>
            <a:pPr lvl="0">
              <a:lnSpc>
                <a:spcPct val="90000"/>
              </a:lnSpc>
            </a:pPr>
            <a:r>
              <a:rPr lang="en-US" sz="2000" dirty="0"/>
              <a:t>Goods.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Phase-out of all tariffs and most NTBs.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Rules of origin important.</a:t>
            </a:r>
          </a:p>
          <a:p>
            <a:pPr lvl="0">
              <a:lnSpc>
                <a:spcPct val="90000"/>
              </a:lnSpc>
            </a:pPr>
            <a:r>
              <a:rPr lang="en-US" sz="2000" dirty="0"/>
              <a:t>Services.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Mainly nondiscriminatory treatment.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Mexican telecoms regulations made more fair.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Mexican financial sector substantially opened.</a:t>
            </a:r>
          </a:p>
          <a:p>
            <a:pPr lvl="0">
              <a:lnSpc>
                <a:spcPct val="90000"/>
              </a:lnSpc>
            </a:pPr>
            <a:r>
              <a:rPr lang="en-US" sz="2000" dirty="0"/>
              <a:t>Patents, trademarks, copyrights.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Minimum standards for policy.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Previewed the later TRIPS agreement in WTO.</a:t>
            </a:r>
          </a:p>
          <a:p>
            <a:pPr lvl="0">
              <a:lnSpc>
                <a:spcPct val="90000"/>
              </a:lnSpc>
            </a:pPr>
            <a:r>
              <a:rPr lang="en-US" sz="2000" dirty="0"/>
              <a:t>Investment.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More openness; National Treatment.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Mexico subsequently broadened this to other countries.</a:t>
            </a:r>
            <a:r>
              <a:rPr lang="en-US" sz="2000" dirty="0">
                <a:effectLst/>
              </a:rPr>
              <a:t> </a:t>
            </a:r>
            <a:endParaRPr lang="en-US" sz="2000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04628C0B-5F74-4928-87B3-20122E92AA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185452" y="6218237"/>
            <a:ext cx="20574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62506B49-DD83-4747-BB95-2E4052602F12}" type="slidenum">
              <a:rPr lang="en-US"/>
              <a:pPr>
                <a:spcAft>
                  <a:spcPts val="600"/>
                </a:spcAft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759344"/>
      </p:ext>
    </p:extLst>
  </p:cSld>
  <p:clrMapOvr>
    <a:masterClrMapping/>
  </p:clrMapOvr>
  <p:transition>
    <p:strips dir="l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58200" cy="685800"/>
          </a:xfrm>
        </p:spPr>
        <p:txBody>
          <a:bodyPr/>
          <a:lstStyle/>
          <a:p>
            <a:pPr algn="ctr"/>
            <a:r>
              <a:rPr lang="en-US" sz="3600" dirty="0"/>
              <a:t>The Context Around NAFTA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315200" cy="5181600"/>
          </a:xfrm>
        </p:spPr>
        <p:txBody>
          <a:bodyPr lIns="0" rIns="0"/>
          <a:lstStyle/>
          <a:p>
            <a:pPr lvl="0">
              <a:spcBef>
                <a:spcPts val="300"/>
              </a:spcBef>
            </a:pPr>
            <a:r>
              <a:rPr lang="en-US" dirty="0"/>
              <a:t>U.S. tariffs applied to Mexico </a:t>
            </a:r>
            <a:r>
              <a:rPr lang="en-US" u="sng" dirty="0"/>
              <a:t>before</a:t>
            </a:r>
            <a:r>
              <a:rPr lang="en-US" dirty="0"/>
              <a:t> NAFTA averaged 4.3%.  (On cars: 2.5%.)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Uruguay Round reductions one year later.</a:t>
            </a:r>
          </a:p>
          <a:p>
            <a:pPr lvl="0">
              <a:spcBef>
                <a:spcPts val="600"/>
              </a:spcBef>
            </a:pPr>
            <a:r>
              <a:rPr lang="en-US" dirty="0"/>
              <a:t>Mexico's tariffs in 1985 averaged 25%.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Joined GATT in 1986.  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Tariffs to U.S. before NAFTA averaged 11%.</a:t>
            </a:r>
          </a:p>
          <a:p>
            <a:pPr>
              <a:spcBef>
                <a:spcPts val="600"/>
              </a:spcBef>
            </a:pPr>
            <a:r>
              <a:rPr lang="en-US" dirty="0"/>
              <a:t>Mexico opened to foreign investment in the 1990s.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Wharton Brief (2014) notes, "Massive recent foreign investments ... in Mexico include Mazda's facility, with an estimated annual production of 185,000 vehicles; Nissan's, with an annual capacity of 149,000 vehicles, and Audi's, set to open in 2016, with annual capacity for 150,000 vehicles."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Needed to be able to compete with China.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75FCD9-2101-5D42-A686-378CF649C870}"/>
              </a:ext>
            </a:extLst>
          </p:cNvPr>
          <p:cNvSpPr txBox="1"/>
          <p:nvPr/>
        </p:nvSpPr>
        <p:spPr>
          <a:xfrm>
            <a:off x="8305800" y="62484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B55250B-D696-9B49-836F-A6296C245D36}" type="slidenum">
              <a:rPr lang="en-US" sz="1200"/>
              <a:t>17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67835464"/>
      </p:ext>
    </p:extLst>
  </p:cSld>
  <p:clrMapOvr>
    <a:masterClrMapping/>
  </p:clrMapOvr>
  <p:transition>
    <p:strips dir="l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458200" cy="685800"/>
          </a:xfrm>
        </p:spPr>
        <p:txBody>
          <a:bodyPr/>
          <a:lstStyle/>
          <a:p>
            <a:pPr algn="ctr"/>
            <a:r>
              <a:rPr lang="en-US" sz="3600" dirty="0"/>
              <a:t>20 Years of NAFTA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2999"/>
            <a:ext cx="7315200" cy="4953001"/>
          </a:xfrm>
        </p:spPr>
        <p:txBody>
          <a:bodyPr lIns="0" rIns="0"/>
          <a:lstStyle/>
          <a:p>
            <a:pPr lvl="0"/>
            <a:r>
              <a:rPr lang="en-US" dirty="0"/>
              <a:t>Intra-NAFTA trade grew relatively rapidly.</a:t>
            </a:r>
          </a:p>
          <a:p>
            <a:pPr lvl="1"/>
            <a:r>
              <a:rPr lang="en-US" dirty="0"/>
              <a:t>Only 5% of the U.S. economy.</a:t>
            </a:r>
          </a:p>
          <a:p>
            <a:pPr lvl="0"/>
            <a:r>
              <a:rPr lang="en-US" dirty="0"/>
              <a:t>U.S. firms buy a lot of petroleum products from the NAFTA region.</a:t>
            </a:r>
          </a:p>
          <a:p>
            <a:pPr lvl="1"/>
            <a:r>
              <a:rPr lang="en-US" dirty="0"/>
              <a:t>For non-petroleum products, U.S. firms sell more in the NAFTA region than they buy.</a:t>
            </a:r>
          </a:p>
          <a:p>
            <a:pPr lvl="0"/>
            <a:r>
              <a:rPr lang="en-US" dirty="0"/>
              <a:t>Changes post-NAFTA were relatively substantial in textiles &amp; apparel, automotive, and agriculture.</a:t>
            </a:r>
          </a:p>
          <a:p>
            <a:pPr lvl="1"/>
            <a:r>
              <a:rPr lang="en-US" dirty="0"/>
              <a:t>U.S. cars more competitive globally.</a:t>
            </a:r>
          </a:p>
          <a:p>
            <a:pPr lvl="0"/>
            <a:r>
              <a:rPr lang="en-US" dirty="0"/>
              <a:t>Wages in U.S. automotive rose 19% by 2012, vs. 41% increase in output per worker.</a:t>
            </a:r>
          </a:p>
          <a:p>
            <a:pPr lvl="1"/>
            <a:r>
              <a:rPr lang="en-US" dirty="0"/>
              <a:t>Shift to low-wage regions in U.S.</a:t>
            </a:r>
          </a:p>
          <a:p>
            <a:pPr lvl="0"/>
            <a:r>
              <a:rPr lang="en-US" dirty="0"/>
              <a:t>NAFTA started while Mexico was suffering political and financial crises.  In contrast, U.S. was booming.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75FCD9-2101-5D42-A686-378CF649C870}"/>
              </a:ext>
            </a:extLst>
          </p:cNvPr>
          <p:cNvSpPr txBox="1"/>
          <p:nvPr/>
        </p:nvSpPr>
        <p:spPr>
          <a:xfrm>
            <a:off x="8305800" y="62484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B55250B-D696-9B49-836F-A6296C245D36}" type="slidenum">
              <a:rPr lang="en-US" sz="1200"/>
              <a:t>18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97904573"/>
      </p:ext>
    </p:extLst>
  </p:cSld>
  <p:clrMapOvr>
    <a:masterClrMapping/>
  </p:clrMapOvr>
  <p:transition>
    <p:strips dir="l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458200" cy="5334000"/>
          </a:xfrm>
        </p:spPr>
        <p:txBody>
          <a:bodyPr wrap="square" lIns="457200" rIns="457200" anchor="ctr">
            <a:normAutofit/>
          </a:bodyPr>
          <a:lstStyle/>
          <a:p>
            <a:pPr lvl="1" algn="ctr"/>
            <a:r>
              <a:rPr lang="en-US" sz="3600" dirty="0"/>
              <a:t>Jobs and</a:t>
            </a:r>
            <a:br>
              <a:rPr lang="en-US" sz="3600" dirty="0"/>
            </a:br>
            <a:r>
              <a:rPr lang="en-US" sz="3600" dirty="0"/>
              <a:t>Income Concentration</a:t>
            </a:r>
          </a:p>
        </p:txBody>
      </p:sp>
      <p:sp>
        <p:nvSpPr>
          <p:cNvPr id="71" name="Slide Number Placeholder 2">
            <a:extLst>
              <a:ext uri="{FF2B5EF4-FFF2-40B4-BE49-F238E27FC236}">
                <a16:creationId xmlns:a16="http://schemas.microsoft.com/office/drawing/2014/main" id="{0BB8E14E-7F75-4613-A94B-FADE7FEFFE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62506B49-DD83-4747-BB95-2E4052602F12}" type="slidenum">
              <a:rPr lang="en-US"/>
              <a:pPr>
                <a:spcAft>
                  <a:spcPts val="600"/>
                </a:spcAft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959197"/>
      </p:ext>
    </p:extLst>
  </p:cSld>
  <p:clrMapOvr>
    <a:masterClrMapping/>
  </p:clrMapOvr>
  <p:transition>
    <p:strips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458200" cy="1143000"/>
          </a:xfrm>
        </p:spPr>
        <p:txBody>
          <a:bodyPr/>
          <a:lstStyle/>
          <a:p>
            <a:r>
              <a:rPr lang="en-US" dirty="0"/>
              <a:t>Skills developed by today's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38400"/>
            <a:ext cx="7315200" cy="2895600"/>
          </a:xfrm>
        </p:spPr>
        <p:txBody>
          <a:bodyPr/>
          <a:lstStyle/>
          <a:p>
            <a:r>
              <a:rPr lang="en-US" dirty="0"/>
              <a:t>Knowledge areas:</a:t>
            </a:r>
          </a:p>
          <a:p>
            <a:pPr lvl="1"/>
            <a:r>
              <a:rPr lang="en-US" dirty="0"/>
              <a:t>Regional trade agreements</a:t>
            </a:r>
          </a:p>
          <a:p>
            <a:pPr lvl="1"/>
            <a:r>
              <a:rPr lang="en-US" dirty="0"/>
              <a:t>NAFTA</a:t>
            </a:r>
          </a:p>
          <a:p>
            <a:pPr lvl="1"/>
            <a:r>
              <a:rPr lang="en-US" dirty="0"/>
              <a:t>Jobs and Income distribution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3E67A-0986-1946-9969-2734B8A08B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06B49-DD83-4747-BB95-2E4052602F12}" type="slidenum">
              <a:rPr lang="en-US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650907"/>
      </p:ext>
    </p:extLst>
  </p:cSld>
  <p:clrMapOvr>
    <a:masterClrMapping/>
  </p:clrMapOvr>
  <p:transition>
    <p:strips dir="l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458200" cy="9144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How Is Income Distributed?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315200" cy="4648200"/>
          </a:xfrm>
        </p:spPr>
        <p:txBody>
          <a:bodyPr wrap="square" lIns="0" rIns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/>
              <a:t>Income results from production of outputs that have value in the marketplace.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Firms produce and sell in the market, so they receive income.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Personal income is the income that persons receive when it is distributed by firms.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Profit is what a firm distributes to the people who control the firm.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Firms distribute income according to their prime objective: profit maximization.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Income distributed to others is minimized.</a:t>
            </a:r>
          </a:p>
          <a:p>
            <a:pPr lvl="1">
              <a:lnSpc>
                <a:spcPct val="90000"/>
              </a:lnSpc>
              <a:spcBef>
                <a:spcPts val="300"/>
              </a:spcBef>
            </a:pPr>
            <a:r>
              <a:rPr lang="en-US" sz="2200" dirty="0"/>
              <a:t>Contrasts with "social welfare function," where employee income is a benefit.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000817F3-8939-4DB7-ADAA-C6B74B844A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185452" y="6218237"/>
            <a:ext cx="20574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62506B49-DD83-4747-BB95-2E4052602F12}" type="slidenum">
              <a:rPr lang="en-US"/>
              <a:pPr>
                <a:spcAft>
                  <a:spcPts val="600"/>
                </a:spcAft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108438"/>
      </p:ext>
    </p:extLst>
  </p:cSld>
  <p:clrMapOvr>
    <a:masterClrMapping/>
  </p:clrMapOvr>
  <p:transition>
    <p:strips dir="l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458200" cy="990600"/>
          </a:xfrm>
        </p:spPr>
        <p:txBody>
          <a:bodyPr wrap="square" anchor="ctr">
            <a:normAutofit/>
          </a:bodyPr>
          <a:lstStyle/>
          <a:p>
            <a:r>
              <a:rPr lang="en-US" sz="3600" dirty="0"/>
              <a:t>Recipients of Firms' Income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315200" cy="3886200"/>
          </a:xfrm>
        </p:spPr>
        <p:txBody>
          <a:bodyPr wrap="square" lIns="0" rIns="0" anchor="t">
            <a:normAutofit/>
          </a:bodyPr>
          <a:lstStyle/>
          <a:p>
            <a:r>
              <a:rPr lang="en-US" dirty="0"/>
              <a:t>Half the U.S. population have no wealth (zero net worth).</a:t>
            </a:r>
          </a:p>
          <a:p>
            <a:r>
              <a:rPr lang="en-US" dirty="0"/>
              <a:t>40% of the U.S. population (the 6</a:t>
            </a:r>
            <a:r>
              <a:rPr lang="en-US" baseline="30000" dirty="0"/>
              <a:t>th</a:t>
            </a:r>
            <a:r>
              <a:rPr lang="en-US" dirty="0"/>
              <a:t> through 9</a:t>
            </a:r>
            <a:r>
              <a:rPr lang="en-US" baseline="30000" dirty="0"/>
              <a:t>th</a:t>
            </a:r>
            <a:r>
              <a:rPr lang="en-US" dirty="0"/>
              <a:t> deciles) have wealth mainly in the form of equity in their homes, plus a little retirement money.</a:t>
            </a:r>
          </a:p>
          <a:p>
            <a:r>
              <a:rPr lang="en-US" dirty="0"/>
              <a:t>The wealthiest decile mainly holds its wealth as ownership of firms.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765E9AE-4AF1-40DC-B3D6-6F3F2CEC0C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185452" y="6218237"/>
            <a:ext cx="20574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62506B49-DD83-4747-BB95-2E4052602F12}" type="slidenum">
              <a:rPr lang="en-US"/>
              <a:pPr>
                <a:spcAft>
                  <a:spcPts val="600"/>
                </a:spcAft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38798"/>
      </p:ext>
    </p:extLst>
  </p:cSld>
  <p:clrMapOvr>
    <a:masterClrMapping/>
  </p:clrMapOvr>
  <p:transition>
    <p:strips dir="l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458200" cy="914400"/>
          </a:xfrm>
        </p:spPr>
        <p:txBody>
          <a:bodyPr wrap="square" anchor="ctr">
            <a:normAutofit/>
          </a:bodyPr>
          <a:lstStyle/>
          <a:p>
            <a:r>
              <a:rPr lang="en-US" sz="2000" dirty="0"/>
              <a:t>U.S. Household Wealth Distribution Over Time</a:t>
            </a:r>
            <a:br>
              <a:rPr lang="en-US" sz="2000" dirty="0"/>
            </a:br>
            <a:r>
              <a:rPr lang="en-US" sz="1600" dirty="0"/>
              <a:t>(Chart from U.S. Federal Reserve Board)</a:t>
            </a:r>
          </a:p>
        </p:txBody>
      </p:sp>
      <p:pic>
        <p:nvPicPr>
          <p:cNvPr id="5" name="Content Placeholder 4" descr="Chart, line chart&#10;&#10;Description automatically generated with medium confidence">
            <a:extLst>
              <a:ext uri="{FF2B5EF4-FFF2-40B4-BE49-F238E27FC236}">
                <a16:creationId xmlns:a16="http://schemas.microsoft.com/office/drawing/2014/main" id="{7B1D4049-4835-A8B3-9948-61422CFEA0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1600"/>
            <a:ext cx="7315200" cy="4876800"/>
          </a:xfr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765E9AE-4AF1-40DC-B3D6-6F3F2CEC0C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185452" y="5837237"/>
            <a:ext cx="20574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62506B49-DD83-4747-BB95-2E4052602F12}" type="slidenum">
              <a:rPr lang="en-US"/>
              <a:pPr>
                <a:spcAft>
                  <a:spcPts val="600"/>
                </a:spcAft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660971"/>
      </p:ext>
    </p:extLst>
  </p:cSld>
  <p:clrMapOvr>
    <a:masterClrMapping/>
  </p:clrMapOvr>
  <p:transition>
    <p:strips dir="l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458200" cy="914400"/>
          </a:xfrm>
        </p:spPr>
        <p:txBody>
          <a:bodyPr wrap="square" anchor="ctr">
            <a:normAutofit/>
          </a:bodyPr>
          <a:lstStyle/>
          <a:p>
            <a:r>
              <a:rPr lang="en-US" sz="2000" dirty="0"/>
              <a:t>U.S. Ownership of Corporate Stock</a:t>
            </a:r>
            <a:br>
              <a:rPr lang="en-US" sz="2000" dirty="0"/>
            </a:br>
            <a:r>
              <a:rPr lang="en-US" sz="1600" dirty="0"/>
              <a:t>(Chart from U.S. Federal Reserve Board)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1D4049-4835-A8B3-9948-61422CFEA0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" y="1371600"/>
            <a:ext cx="7315200" cy="4876800"/>
          </a:xfr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765E9AE-4AF1-40DC-B3D6-6F3F2CEC0C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185452" y="5837237"/>
            <a:ext cx="20574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62506B49-DD83-4747-BB95-2E4052602F12}" type="slidenum">
              <a:rPr lang="en-US"/>
              <a:pPr>
                <a:spcAft>
                  <a:spcPts val="600"/>
                </a:spcAft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405507"/>
      </p:ext>
    </p:extLst>
  </p:cSld>
  <p:clrMapOvr>
    <a:masterClrMapping/>
  </p:clrMapOvr>
  <p:transition>
    <p:strips dir="l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458200" cy="914400"/>
          </a:xfrm>
        </p:spPr>
        <p:txBody>
          <a:bodyPr wrap="square" anchor="ctr">
            <a:normAutofit/>
          </a:bodyPr>
          <a:lstStyle/>
          <a:p>
            <a:r>
              <a:rPr lang="en-US" sz="2000" dirty="0"/>
              <a:t>Asset Ownership Varies by Wealth</a:t>
            </a:r>
            <a:br>
              <a:rPr lang="en-US" sz="2000" dirty="0"/>
            </a:br>
            <a:r>
              <a:rPr lang="en-US" sz="1600" dirty="0"/>
              <a:t>(Chart from U.S. Federal Reserve Board)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1D4049-4835-A8B3-9948-61422CFEA0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" y="1371600"/>
            <a:ext cx="7315200" cy="4876800"/>
          </a:xfr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765E9AE-4AF1-40DC-B3D6-6F3F2CEC0C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185452" y="5837237"/>
            <a:ext cx="20574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62506B49-DD83-4747-BB95-2E4052602F12}" type="slidenum">
              <a:rPr lang="en-US"/>
              <a:pPr>
                <a:spcAft>
                  <a:spcPts val="600"/>
                </a:spcAft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044084"/>
      </p:ext>
    </p:extLst>
  </p:cSld>
  <p:clrMapOvr>
    <a:masterClrMapping/>
  </p:clrMapOvr>
  <p:transition>
    <p:strips dir="l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458200" cy="914400"/>
          </a:xfrm>
        </p:spPr>
        <p:txBody>
          <a:bodyPr wrap="square" anchor="ctr">
            <a:normAutofit/>
          </a:bodyPr>
          <a:lstStyle/>
          <a:p>
            <a:r>
              <a:rPr lang="en-US" sz="3600" dirty="0"/>
              <a:t>Maximizing Profits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315200" cy="3886200"/>
          </a:xfrm>
        </p:spPr>
        <p:txBody>
          <a:bodyPr wrap="square" lIns="0" rIns="0" anchor="t">
            <a:normAutofit/>
          </a:bodyPr>
          <a:lstStyle/>
          <a:p>
            <a:r>
              <a:rPr lang="en-US" dirty="0"/>
              <a:t>Unit labor costs are minimized by engineering the workplace.</a:t>
            </a:r>
          </a:p>
          <a:p>
            <a:r>
              <a:rPr lang="en-US" dirty="0"/>
              <a:t>The lowest-cost workplace has simple tasks that can be monitored and measured.</a:t>
            </a:r>
          </a:p>
          <a:p>
            <a:r>
              <a:rPr lang="en-US" dirty="0"/>
              <a:t>Simple tasks use the most broadly available skills, so that wage rates can be minimized.</a:t>
            </a:r>
          </a:p>
          <a:p>
            <a:r>
              <a:rPr lang="en-US" dirty="0"/>
              <a:t>Employee turnover is high but manageable because simple tasks are learned rapidly.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CB9FA4A-9070-4A84-A188-F1968E5447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185452" y="6218237"/>
            <a:ext cx="20574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62506B49-DD83-4747-BB95-2E4052602F12}" type="slidenum">
              <a:rPr lang="en-US"/>
              <a:pPr>
                <a:spcAft>
                  <a:spcPts val="600"/>
                </a:spcAft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939271"/>
      </p:ext>
    </p:extLst>
  </p:cSld>
  <p:clrMapOvr>
    <a:masterClrMapping/>
  </p:clrMapOvr>
  <p:transition>
    <p:strips dir="l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1143000"/>
          </a:xfrm>
        </p:spPr>
        <p:txBody>
          <a:bodyPr wrap="square" lIns="457200" rIns="457200" anchor="ctr">
            <a:normAutofit/>
          </a:bodyPr>
          <a:lstStyle/>
          <a:p>
            <a:pPr lvl="1" algn="ctr"/>
            <a:r>
              <a:rPr lang="en-US" sz="3000" dirty="0"/>
              <a:t>Mechanization in</a:t>
            </a:r>
            <a:br>
              <a:rPr lang="en-US" sz="3000" dirty="0"/>
            </a:br>
            <a:r>
              <a:rPr lang="en-US" sz="3000" dirty="0"/>
              <a:t>U.S. Motor Vehicle Manufacturing</a:t>
            </a: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6D6872EB-4961-2F4B-834A-E72B23DB212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45240" y="1752600"/>
            <a:ext cx="6053519" cy="4343400"/>
          </a:xfrm>
          <a:prstGeom prst="rect">
            <a:avLst/>
          </a:prstGeom>
          <a:noFill/>
        </p:spPr>
      </p:pic>
      <p:sp>
        <p:nvSpPr>
          <p:cNvPr id="71" name="Slide Number Placeholder 3">
            <a:extLst>
              <a:ext uri="{FF2B5EF4-FFF2-40B4-BE49-F238E27FC236}">
                <a16:creationId xmlns:a16="http://schemas.microsoft.com/office/drawing/2014/main" id="{281CDDE3-4682-42E7-92E5-6E241AAA43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185452" y="6218237"/>
            <a:ext cx="20574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62506B49-DD83-4747-BB95-2E4052602F12}" type="slidenum">
              <a:rPr lang="en-US"/>
              <a:pPr>
                <a:spcAft>
                  <a:spcPts val="600"/>
                </a:spcAft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782628"/>
      </p:ext>
    </p:extLst>
  </p:cSld>
  <p:clrMapOvr>
    <a:masterClrMapping/>
  </p:clrMapOvr>
  <p:transition>
    <p:strips dir="l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600" y="2590800"/>
            <a:ext cx="6654800" cy="3314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600" y="1714500"/>
            <a:ext cx="6654800" cy="4305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1143000"/>
            <a:ext cx="5791200" cy="49638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0200" y="228600"/>
            <a:ext cx="5867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Churn in U.S. Employment</a:t>
            </a:r>
          </a:p>
          <a:p>
            <a:pPr algn="ctr"/>
            <a:r>
              <a:rPr lang="en-US" sz="2000" b="1" dirty="0">
                <a:latin typeface="+mj-lt"/>
              </a:rPr>
              <a:t>Monthly Rates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5400" y="6248400"/>
            <a:ext cx="678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"In July 2017, there were 3.2 million quits and 1.8 million layoffs and discharges."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DAEF3C-6875-5E41-B7EB-AA5A4710CE06}"/>
              </a:ext>
            </a:extLst>
          </p:cNvPr>
          <p:cNvSpPr txBox="1"/>
          <p:nvPr/>
        </p:nvSpPr>
        <p:spPr>
          <a:xfrm>
            <a:off x="8305800" y="62484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B55250B-D696-9B49-836F-A6296C245D36}" type="slidenum">
              <a:rPr lang="en-US" sz="1200"/>
              <a:t>27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64667657"/>
      </p:ext>
    </p:extLst>
  </p:cSld>
  <p:clrMapOvr>
    <a:masterClrMapping/>
  </p:clrMapOvr>
  <p:transition>
    <p:strips dir="l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685800"/>
            <a:ext cx="8458200" cy="792163"/>
          </a:xfrm>
        </p:spPr>
        <p:txBody>
          <a:bodyPr/>
          <a:lstStyle/>
          <a:p>
            <a:r>
              <a:rPr lang="en-US" dirty="0"/>
              <a:t>Jobs: Changing Sectors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54163"/>
            <a:ext cx="7315200" cy="4618037"/>
          </a:xfrm>
        </p:spPr>
        <p:txBody>
          <a:bodyPr/>
          <a:lstStyle/>
          <a:p>
            <a:r>
              <a:rPr lang="en-US" dirty="0"/>
              <a:t>1800s: self-employment common.</a:t>
            </a:r>
          </a:p>
          <a:p>
            <a:r>
              <a:rPr lang="en-US" dirty="0"/>
              <a:t>Late 1800s: firms grow larger.</a:t>
            </a:r>
          </a:p>
          <a:p>
            <a:pPr lvl="1"/>
            <a:r>
              <a:rPr lang="en-US" dirty="0"/>
              <a:t>More managerial employees, including specialized engineers.</a:t>
            </a:r>
          </a:p>
          <a:p>
            <a:r>
              <a:rPr lang="en-US" dirty="0"/>
              <a:t>1900s: majority employed by firms.</a:t>
            </a:r>
          </a:p>
          <a:p>
            <a:r>
              <a:rPr lang="en-US" dirty="0"/>
              <a:t>On farm in 1900: 40%; in 2000: 2%.</a:t>
            </a:r>
          </a:p>
          <a:p>
            <a:r>
              <a:rPr lang="en-US" dirty="0"/>
              <a:t>Factories: rapid mechanization lowers employment and cost per unit output.</a:t>
            </a:r>
          </a:p>
          <a:p>
            <a:r>
              <a:rPr lang="en-US" dirty="0"/>
              <a:t>Services: growth in employment in retail, hospitality, medical services, finance.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3E67A-0986-1946-9969-2734B8A08B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185452" y="6218237"/>
            <a:ext cx="2057400" cy="365125"/>
          </a:xfrm>
        </p:spPr>
        <p:txBody>
          <a:bodyPr/>
          <a:lstStyle/>
          <a:p>
            <a:fld id="{62506B49-DD83-4747-BB95-2E4052602F12}" type="slidenum">
              <a:rPr lang="en-US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15090"/>
      </p:ext>
    </p:extLst>
  </p:cSld>
  <p:clrMapOvr>
    <a:masterClrMapping/>
  </p:clrMapOvr>
  <p:transition>
    <p:strips dir="l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458200" cy="914400"/>
          </a:xfrm>
        </p:spPr>
        <p:txBody>
          <a:bodyPr wrap="square" lIns="457200" rIns="457200" anchor="ctr">
            <a:normAutofit/>
          </a:bodyPr>
          <a:lstStyle/>
          <a:p>
            <a:pPr lvl="1" algn="ctr"/>
            <a:r>
              <a:rPr lang="en-US" dirty="0"/>
              <a:t>Roles in the U.S. Economy</a:t>
            </a:r>
          </a:p>
        </p:txBody>
      </p:sp>
      <p:sp>
        <p:nvSpPr>
          <p:cNvPr id="71" name="Slide Number Placeholder 3">
            <a:extLst>
              <a:ext uri="{FF2B5EF4-FFF2-40B4-BE49-F238E27FC236}">
                <a16:creationId xmlns:a16="http://schemas.microsoft.com/office/drawing/2014/main" id="{98B88A4E-CFDD-4B80-A128-A303343147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185452" y="6218237"/>
            <a:ext cx="20574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62506B49-DD83-4747-BB95-2E4052602F12}" type="slidenum">
              <a:rPr lang="en-US"/>
              <a:pPr>
                <a:spcAft>
                  <a:spcPts val="600"/>
                </a:spcAft>
              </a:pPr>
              <a:t>29</a:t>
            </a:fld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4B6D5C2-5B73-1645-A4F7-21FEB7B40C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807713"/>
              </p:ext>
            </p:extLst>
          </p:nvPr>
        </p:nvGraphicFramePr>
        <p:xfrm>
          <a:off x="914400" y="1600200"/>
          <a:ext cx="7315201" cy="380795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104239">
                  <a:extLst>
                    <a:ext uri="{9D8B030D-6E8A-4147-A177-3AD203B41FA5}">
                      <a16:colId xmlns:a16="http://schemas.microsoft.com/office/drawing/2014/main" val="1797684999"/>
                    </a:ext>
                  </a:extLst>
                </a:gridCol>
                <a:gridCol w="834881">
                  <a:extLst>
                    <a:ext uri="{9D8B030D-6E8A-4147-A177-3AD203B41FA5}">
                      <a16:colId xmlns:a16="http://schemas.microsoft.com/office/drawing/2014/main" val="3583444381"/>
                    </a:ext>
                  </a:extLst>
                </a:gridCol>
                <a:gridCol w="2234539">
                  <a:extLst>
                    <a:ext uri="{9D8B030D-6E8A-4147-A177-3AD203B41FA5}">
                      <a16:colId xmlns:a16="http://schemas.microsoft.com/office/drawing/2014/main" val="1091493425"/>
                    </a:ext>
                  </a:extLst>
                </a:gridCol>
                <a:gridCol w="2141542">
                  <a:extLst>
                    <a:ext uri="{9D8B030D-6E8A-4147-A177-3AD203B41FA5}">
                      <a16:colId xmlns:a16="http://schemas.microsoft.com/office/drawing/2014/main" val="1181845936"/>
                    </a:ext>
                  </a:extLst>
                </a:gridCol>
              </a:tblGrid>
              <a:tr h="328695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866" marR="68866" marT="54200" marB="542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866" marR="68866" marT="54200" marB="5420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Own Firms?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21" marR="91821" marT="45911" marB="459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911934"/>
                  </a:ext>
                </a:extLst>
              </a:tr>
              <a:tr h="328695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866" marR="68866" marT="54200" marB="542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866" marR="68866" marT="54200" marB="5420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866" marR="68866" marT="54200" marB="542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Yes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866" marR="68866" marT="54200" marB="542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4810996"/>
                  </a:ext>
                </a:extLst>
              </a:tr>
              <a:tr h="328695">
                <a:tc rowSpan="4"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Direct Work of a Large Number of Others?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21" marR="91821" marT="45911" marB="459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21" marR="91821" marT="45911" marB="459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Workers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866" marR="68866" marT="54200" marB="542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Proprietors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866" marR="68866" marT="54200" marB="542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9029496"/>
                  </a:ext>
                </a:extLst>
              </a:tr>
              <a:tr h="12465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Type of work: 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91440" marR="0" indent="-9144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74320" algn="l"/>
                          <a:tab pos="457200" algn="l"/>
                        </a:tabLst>
                      </a:pPr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Defined, repetitive, monitored.</a:t>
                      </a:r>
                    </a:p>
                    <a:p>
                      <a:pPr marL="91440" marR="0" indent="-9144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74320" algn="l"/>
                          <a:tab pos="457200" algn="l"/>
                        </a:tabLst>
                      </a:pPr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Required skills widely available without special training.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  <a:ea typeface="+mn-ea"/>
                      </a:endParaRPr>
                    </a:p>
                    <a:p>
                      <a:pPr marL="0" marR="0" indent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274320" algn="l"/>
                          <a:tab pos="457200" algn="l"/>
                        </a:tabLst>
                      </a:pPr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Share in the economy: 54%.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866" marR="68866" marT="54200" marB="542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Type of work: 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91440" marR="0" indent="-9144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74320" algn="l"/>
                          <a:tab pos="457200" algn="l"/>
                        </a:tabLst>
                      </a:pPr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Master craft or professional work.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91440" marR="0" indent="-9144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74320" algn="l"/>
                          <a:tab pos="457200" algn="l"/>
                        </a:tabLst>
                      </a:pPr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Requires professionally specific skills.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indent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274320" algn="l"/>
                          <a:tab pos="457200" algn="l"/>
                        </a:tabLst>
                      </a:pPr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Share in the economy: 12%.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866" marR="68866" marT="54200" marB="542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5447274"/>
                  </a:ext>
                </a:extLst>
              </a:tr>
              <a:tr h="3286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Yes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21" marR="91821" marT="45911" marB="459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Managers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866" marR="68866" marT="54200" marB="542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Directors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866" marR="68866" marT="54200" marB="542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4098408"/>
                  </a:ext>
                </a:extLst>
              </a:tr>
              <a:tr h="12465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Type of work: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91440" marR="0" indent="-9144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74320" algn="l"/>
                          <a:tab pos="180340" algn="l"/>
                        </a:tabLst>
                      </a:pPr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Design, policy, management, supervision, record keeping.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91440" marR="0" indent="-9144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74320" algn="l"/>
                          <a:tab pos="180340" algn="l"/>
                        </a:tabLst>
                      </a:pPr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Requires substantial scientific or social skill.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indent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274320" algn="l"/>
                          <a:tab pos="180340" algn="l"/>
                        </a:tabLst>
                      </a:pPr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Share in the economy: 29%.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866" marR="68866" marT="54200" marB="542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Type of work: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91440" marR="0" indent="-9144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74320" algn="l"/>
                          <a:tab pos="180340" algn="l"/>
                        </a:tabLst>
                      </a:pPr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Freely chosen: possibly professional, managerial, or artistic.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91440" marR="0" indent="-9144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74320" algn="l"/>
                          <a:tab pos="180340" algn="l"/>
                        </a:tabLst>
                      </a:pPr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Access mainly inherited.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indent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274320" algn="l"/>
                          <a:tab pos="180340" algn="l"/>
                        </a:tabLst>
                      </a:pPr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Share in the economy: 5%.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866" marR="68866" marT="54200" marB="542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4030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1782711"/>
      </p:ext>
    </p:extLst>
  </p:cSld>
  <p:clrMapOvr>
    <a:masterClrMapping/>
  </p:clrMapOvr>
  <p:transition>
    <p:strips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Regional </a:t>
            </a:r>
            <a:br>
              <a:rPr lang="en-US" sz="4400" dirty="0"/>
            </a:br>
            <a:r>
              <a:rPr lang="en-US" sz="4400" dirty="0"/>
              <a:t>Trade </a:t>
            </a:r>
            <a:br>
              <a:rPr lang="en-US" sz="4400" dirty="0"/>
            </a:br>
            <a:r>
              <a:rPr lang="en-US" sz="4400" dirty="0"/>
              <a:t>Agreements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553BC6-4069-FD4C-9C61-7DD6DD5DD5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06B49-DD83-4747-BB95-2E4052602F12}" type="slidenum">
              <a:rPr lang="en-US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350046"/>
      </p:ext>
    </p:extLst>
  </p:cSld>
  <p:clrMapOvr>
    <a:masterClrMapping/>
  </p:clrMapOvr>
  <p:transition>
    <p:strips dir="l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458200" cy="1295400"/>
          </a:xfrm>
        </p:spPr>
        <p:txBody>
          <a:bodyPr/>
          <a:lstStyle/>
          <a:p>
            <a:r>
              <a:rPr lang="en-US" dirty="0"/>
              <a:t>Concentration of Income </a:t>
            </a:r>
            <a:br>
              <a:rPr lang="en-US" dirty="0"/>
            </a:br>
            <a:r>
              <a:rPr lang="en-US" dirty="0"/>
              <a:t>Has Fluctuated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7315200" cy="4114800"/>
          </a:xfrm>
        </p:spPr>
        <p:txBody>
          <a:bodyPr/>
          <a:lstStyle/>
          <a:p>
            <a:r>
              <a:rPr lang="en-US" dirty="0"/>
              <a:t>1800s: early industrial economy's income quite concentrated.</a:t>
            </a:r>
          </a:p>
          <a:p>
            <a:r>
              <a:rPr lang="en-US" dirty="0"/>
              <a:t>1930-1970: depression and war stimulated social solidarity, reduction in concentration.</a:t>
            </a:r>
          </a:p>
          <a:p>
            <a:r>
              <a:rPr lang="en-US" dirty="0"/>
              <a:t>Since 1970: re-assertion of higher profit share.</a:t>
            </a:r>
          </a:p>
          <a:p>
            <a:r>
              <a:rPr lang="en-US" dirty="0"/>
              <a:t>2000s: Internet marketing and winner-take-all firms make higher profit margins, distribute less income to employees.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3E67A-0986-1946-9969-2734B8A08B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185452" y="6218237"/>
            <a:ext cx="2057400" cy="365125"/>
          </a:xfrm>
        </p:spPr>
        <p:txBody>
          <a:bodyPr/>
          <a:lstStyle/>
          <a:p>
            <a:fld id="{62506B49-DD83-4747-BB95-2E4052602F12}" type="slidenum">
              <a:rPr lang="en-US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763212"/>
      </p:ext>
    </p:extLst>
  </p:cSld>
  <p:clrMapOvr>
    <a:masterClrMapping/>
  </p:clrMapOvr>
  <p:transition>
    <p:strips dir="l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458200" cy="1143000"/>
          </a:xfrm>
        </p:spPr>
        <p:txBody>
          <a:bodyPr wrap="square" lIns="0" rIns="0" anchor="ctr">
            <a:normAutofit/>
          </a:bodyPr>
          <a:lstStyle/>
          <a:p>
            <a:pPr lvl="1" algn="ctr"/>
            <a:r>
              <a:rPr lang="en-US" dirty="0"/>
              <a:t>Distribution Changes </a:t>
            </a:r>
            <a:br>
              <a:rPr lang="en-US" dirty="0"/>
            </a:br>
            <a:r>
              <a:rPr lang="en-US" dirty="0"/>
              <a:t>in the U.S. and Europe: 1900s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7E147BF7-4C77-A44C-8C57-CF06B81B3A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023" y="1755648"/>
            <a:ext cx="6707953" cy="4343400"/>
          </a:xfrm>
          <a:noFill/>
        </p:spPr>
      </p:pic>
      <p:sp>
        <p:nvSpPr>
          <p:cNvPr id="71" name="Slide Number Placeholder 3">
            <a:extLst>
              <a:ext uri="{FF2B5EF4-FFF2-40B4-BE49-F238E27FC236}">
                <a16:creationId xmlns:a16="http://schemas.microsoft.com/office/drawing/2014/main" id="{AF7A4750-899B-4EB3-9146-5DAF05F248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172200" y="6148133"/>
            <a:ext cx="20574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62506B49-DD83-4747-BB95-2E4052602F12}" type="slidenum">
              <a:rPr lang="en-US"/>
              <a:pPr>
                <a:spcAft>
                  <a:spcPts val="600"/>
                </a:spcAft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46497"/>
      </p:ext>
    </p:extLst>
  </p:cSld>
  <p:clrMapOvr>
    <a:masterClrMapping/>
  </p:clrMapOvr>
  <p:transition>
    <p:strips dir="l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79437"/>
            <a:ext cx="8458200" cy="868363"/>
          </a:xfrm>
        </p:spPr>
        <p:txBody>
          <a:bodyPr/>
          <a:lstStyle/>
          <a:p>
            <a:r>
              <a:rPr lang="en-US" sz="3600" dirty="0"/>
              <a:t>The Mixed U.S.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315200" cy="4572000"/>
          </a:xfrm>
        </p:spPr>
        <p:txBody>
          <a:bodyPr/>
          <a:lstStyle/>
          <a:p>
            <a:r>
              <a:rPr lang="en-US" dirty="0"/>
              <a:t>Slight majority in the U.S. work in big firms.</a:t>
            </a:r>
          </a:p>
          <a:p>
            <a:pPr lvl="1"/>
            <a:r>
              <a:rPr lang="en-US" dirty="0"/>
              <a:t>Also many for smaller firms.</a:t>
            </a:r>
          </a:p>
          <a:p>
            <a:r>
              <a:rPr lang="en-US" dirty="0"/>
              <a:t>Non-firm employment substantial.</a:t>
            </a:r>
          </a:p>
          <a:p>
            <a:pPr lvl="1"/>
            <a:r>
              <a:rPr lang="en-US" dirty="0"/>
              <a:t>Government, public schools, military, police, postal service, etc.</a:t>
            </a:r>
          </a:p>
          <a:p>
            <a:pPr lvl="1"/>
            <a:r>
              <a:rPr lang="en-US" dirty="0"/>
              <a:t>Don't maximize profits.</a:t>
            </a:r>
          </a:p>
          <a:p>
            <a:pPr lvl="1"/>
            <a:r>
              <a:rPr lang="en-US" dirty="0"/>
              <a:t>Employment governed by social standards.</a:t>
            </a:r>
          </a:p>
          <a:p>
            <a:pPr lvl="1"/>
            <a:r>
              <a:rPr lang="en-US" dirty="0"/>
              <a:t>Differ from firms in job security, wages, benefits.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3E67A-0986-1946-9969-2734B8A08B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185452" y="6218237"/>
            <a:ext cx="2057400" cy="365125"/>
          </a:xfrm>
        </p:spPr>
        <p:txBody>
          <a:bodyPr/>
          <a:lstStyle/>
          <a:p>
            <a:fld id="{62506B49-DD83-4747-BB95-2E4052602F12}" type="slidenum">
              <a:rPr lang="en-US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870726"/>
      </p:ext>
    </p:extLst>
  </p:cSld>
  <p:clrMapOvr>
    <a:masterClrMapping/>
  </p:clrMapOvr>
  <p:transition>
    <p:strips dir="l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458200" cy="1143000"/>
          </a:xfrm>
        </p:spPr>
        <p:txBody>
          <a:bodyPr wrap="square" lIns="457200" rIns="457200" anchor="ctr">
            <a:normAutofit/>
          </a:bodyPr>
          <a:lstStyle/>
          <a:p>
            <a:pPr lvl="1" algn="ctr"/>
            <a:r>
              <a:rPr lang="en-US" dirty="0"/>
              <a:t>Dealing with Issues of Jobs and Income Concentration</a:t>
            </a:r>
          </a:p>
        </p:txBody>
      </p:sp>
      <p:pic>
        <p:nvPicPr>
          <p:cNvPr id="3" name="Picture 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6DB45358-C7B1-F944-B837-5FC28E0B70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6" b="9321"/>
          <a:stretch/>
        </p:blipFill>
        <p:spPr>
          <a:xfrm>
            <a:off x="914400" y="1755648"/>
            <a:ext cx="7315200" cy="4343400"/>
          </a:xfrm>
          <a:prstGeom prst="rect">
            <a:avLst/>
          </a:prstGeom>
          <a:noFill/>
        </p:spPr>
      </p:pic>
      <p:sp>
        <p:nvSpPr>
          <p:cNvPr id="71" name="Slide Number Placeholder 3">
            <a:extLst>
              <a:ext uri="{FF2B5EF4-FFF2-40B4-BE49-F238E27FC236}">
                <a16:creationId xmlns:a16="http://schemas.microsoft.com/office/drawing/2014/main" id="{FBE24EB8-9EE5-4224-8EC2-49E39B3640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172200" y="6148133"/>
            <a:ext cx="20574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62506B49-DD83-4747-BB95-2E4052602F12}" type="slidenum">
              <a:rPr lang="en-US"/>
              <a:pPr>
                <a:spcAft>
                  <a:spcPts val="600"/>
                </a:spcAft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655374"/>
      </p:ext>
    </p:extLst>
  </p:cSld>
  <p:clrMapOvr>
    <a:masterClrMapping/>
  </p:clrMapOvr>
  <p:transition>
    <p:strips dir="l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458200" cy="838200"/>
          </a:xfrm>
        </p:spPr>
        <p:txBody>
          <a:bodyPr/>
          <a:lstStyle/>
          <a:p>
            <a:r>
              <a:rPr lang="en-US" dirty="0"/>
              <a:t>Trade and Income Concentration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199"/>
            <a:ext cx="7315200" cy="5105401"/>
          </a:xfrm>
        </p:spPr>
        <p:txBody>
          <a:bodyPr/>
          <a:lstStyle/>
          <a:p>
            <a:r>
              <a:rPr lang="en-US" dirty="0"/>
              <a:t>Trade not so important?</a:t>
            </a:r>
          </a:p>
          <a:p>
            <a:pPr lvl="1"/>
            <a:r>
              <a:rPr lang="en-US" dirty="0"/>
              <a:t>Trade growth 1950-1970 coexisted with low income concentration.</a:t>
            </a:r>
          </a:p>
          <a:p>
            <a:pPr lvl="1"/>
            <a:r>
              <a:rPr lang="en-US" dirty="0"/>
              <a:t>60% of U.S. jobs are in nontradables.</a:t>
            </a:r>
          </a:p>
          <a:p>
            <a:pPr lvl="1"/>
            <a:r>
              <a:rPr lang="en-US" dirty="0"/>
              <a:t>Change in trade small relative to the overall size of the economy.</a:t>
            </a:r>
          </a:p>
          <a:p>
            <a:r>
              <a:rPr lang="en-US" dirty="0"/>
              <a:t>Trade more important?</a:t>
            </a:r>
          </a:p>
          <a:p>
            <a:pPr lvl="1"/>
            <a:r>
              <a:rPr lang="en-US" dirty="0"/>
              <a:t>Global market access increases dominance of big firms with higher profit rates and lower shares for employees.</a:t>
            </a:r>
          </a:p>
          <a:p>
            <a:pPr lvl="1"/>
            <a:r>
              <a:rPr lang="en-US" dirty="0"/>
              <a:t>Economic change harder on employees than on owners.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3E67A-0986-1946-9969-2734B8A08B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185452" y="6218237"/>
            <a:ext cx="2057400" cy="365125"/>
          </a:xfrm>
        </p:spPr>
        <p:txBody>
          <a:bodyPr/>
          <a:lstStyle/>
          <a:p>
            <a:fld id="{62506B49-DD83-4747-BB95-2E4052602F12}" type="slidenum">
              <a:rPr lang="en-US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28989"/>
      </p:ext>
    </p:extLst>
  </p:cSld>
  <p:clrMapOvr>
    <a:masterClrMapping/>
  </p:clrMapOvr>
  <p:transition>
    <p:strips dir="l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58200" cy="914400"/>
          </a:xfrm>
        </p:spPr>
        <p:txBody>
          <a:bodyPr/>
          <a:lstStyle/>
          <a:p>
            <a:r>
              <a:rPr lang="en-US" sz="3600" dirty="0"/>
              <a:t>Barriers At the Border?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315200" cy="4724400"/>
          </a:xfrm>
        </p:spPr>
        <p:txBody>
          <a:bodyPr/>
          <a:lstStyle/>
          <a:p>
            <a:r>
              <a:rPr lang="en-US" dirty="0"/>
              <a:t>Marginal to job insecurity and low incomes in across the economy.</a:t>
            </a:r>
          </a:p>
          <a:p>
            <a:r>
              <a:rPr lang="en-US" dirty="0"/>
              <a:t>Alternative to low-wage areas (domestic or foreign) is probably mechanization.</a:t>
            </a:r>
          </a:p>
          <a:p>
            <a:pPr lvl="1"/>
            <a:r>
              <a:rPr lang="en-US" dirty="0"/>
              <a:t>Keeping 1950s-style assembly operations probably not an option.</a:t>
            </a:r>
          </a:p>
          <a:p>
            <a:r>
              <a:rPr lang="en-US" dirty="0"/>
              <a:t>Border barriers eliminate higher paying jobs.</a:t>
            </a:r>
          </a:p>
          <a:p>
            <a:r>
              <a:rPr lang="en-US" dirty="0"/>
              <a:t>Damage from retaliation by other countries.</a:t>
            </a:r>
          </a:p>
          <a:p>
            <a:r>
              <a:rPr lang="en-US" dirty="0"/>
              <a:t>See the Federal Reserve calculations by Flaeen &amp; Pierce on the USG's 2018 tariffs.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3E67A-0986-1946-9969-2734B8A08B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185452" y="6218237"/>
            <a:ext cx="2057400" cy="365125"/>
          </a:xfrm>
        </p:spPr>
        <p:txBody>
          <a:bodyPr/>
          <a:lstStyle/>
          <a:p>
            <a:fld id="{62506B49-DD83-4747-BB95-2E4052602F12}" type="slidenum">
              <a:rPr lang="en-US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403566"/>
      </p:ext>
    </p:extLst>
  </p:cSld>
  <p:clrMapOvr>
    <a:masterClrMapping/>
  </p:clrMapOvr>
  <p:transition>
    <p:strips dir="l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58200" cy="1295400"/>
          </a:xfrm>
        </p:spPr>
        <p:txBody>
          <a:bodyPr/>
          <a:lstStyle/>
          <a:p>
            <a:r>
              <a:rPr lang="en-US" dirty="0"/>
              <a:t>Internal Policy on Income </a:t>
            </a:r>
            <a:br>
              <a:rPr lang="en-US" dirty="0"/>
            </a:br>
            <a:r>
              <a:rPr lang="en-US" dirty="0"/>
              <a:t>Distribution and Concentration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315200" cy="4038600"/>
          </a:xfrm>
        </p:spPr>
        <p:txBody>
          <a:bodyPr/>
          <a:lstStyle/>
          <a:p>
            <a:r>
              <a:rPr lang="en-US" dirty="0"/>
              <a:t>Measures that offset the imbalance in power between big firms and individual employees: </a:t>
            </a:r>
            <a:r>
              <a:rPr lang="en-US" b="1" i="1" dirty="0"/>
              <a:t>pre</a:t>
            </a:r>
            <a:r>
              <a:rPr lang="en-US" dirty="0"/>
              <a:t>distribution.</a:t>
            </a:r>
          </a:p>
          <a:p>
            <a:pPr lvl="1"/>
            <a:r>
              <a:rPr lang="en-US" dirty="0"/>
              <a:t>Legalizing unionization, minimum wage laws, regulation of workplace conditions.</a:t>
            </a:r>
          </a:p>
          <a:p>
            <a:r>
              <a:rPr lang="en-US" dirty="0"/>
              <a:t>Measures that </a:t>
            </a:r>
            <a:r>
              <a:rPr lang="en-US" b="1" i="1" dirty="0"/>
              <a:t>re</a:t>
            </a:r>
            <a:r>
              <a:rPr lang="en-US" dirty="0"/>
              <a:t>distribute income.</a:t>
            </a:r>
          </a:p>
          <a:p>
            <a:pPr lvl="1"/>
            <a:r>
              <a:rPr lang="en-US" dirty="0"/>
              <a:t>Unemployment insurance; Social Security, Medicare, Medicaid, and Obamacare; Earned Income Tax Credit; Trade Assistance for Workers.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3E67A-0986-1946-9969-2734B8A08B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185452" y="6218237"/>
            <a:ext cx="2057400" cy="365125"/>
          </a:xfrm>
        </p:spPr>
        <p:txBody>
          <a:bodyPr/>
          <a:lstStyle/>
          <a:p>
            <a:fld id="{62506B49-DD83-4747-BB95-2E4052602F12}" type="slidenum">
              <a:rPr lang="en-US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681046"/>
      </p:ext>
    </p:extLst>
  </p:cSld>
  <p:clrMapOvr>
    <a:masterClrMapping/>
  </p:clrMapOvr>
  <p:transition>
    <p:strips dir="l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458200" cy="1143000"/>
          </a:xfrm>
        </p:spPr>
        <p:txBody>
          <a:bodyPr/>
          <a:lstStyle/>
          <a:p>
            <a:pPr algn="ctr"/>
            <a:r>
              <a:rPr lang="en-US" dirty="0"/>
              <a:t>Skills developed by today's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7543800" cy="4343400"/>
          </a:xfrm>
        </p:spPr>
        <p:txBody>
          <a:bodyPr lIns="457200" rIns="457200"/>
          <a:lstStyle/>
          <a:p>
            <a:r>
              <a:rPr lang="en-US" sz="2400" dirty="0"/>
              <a:t>Knowledge areas:</a:t>
            </a:r>
          </a:p>
          <a:p>
            <a:pPr lvl="1"/>
            <a:r>
              <a:rPr lang="en-US" sz="2400" dirty="0"/>
              <a:t>Regional trade agreements</a:t>
            </a:r>
          </a:p>
          <a:p>
            <a:pPr lvl="1"/>
            <a:r>
              <a:rPr lang="en-US" sz="2400" dirty="0"/>
              <a:t>NAFTA</a:t>
            </a:r>
          </a:p>
          <a:p>
            <a:pPr lvl="1"/>
            <a:r>
              <a:rPr lang="en-US" sz="2400" dirty="0"/>
              <a:t>Jobs and Income distribution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42752471"/>
      </p:ext>
    </p:extLst>
  </p:cSld>
  <p:clrMapOvr>
    <a:masterClrMapping/>
  </p:clrMapOvr>
  <p:transition>
    <p:strips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458200" cy="838200"/>
          </a:xfrm>
        </p:spPr>
        <p:txBody>
          <a:bodyPr wrap="square" anchor="ctr">
            <a:normAutofit/>
          </a:bodyPr>
          <a:lstStyle/>
          <a:p>
            <a:r>
              <a:rPr lang="en-US" sz="3600" dirty="0"/>
              <a:t>Varieties of RTAs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315200" cy="4953000"/>
          </a:xfrm>
        </p:spPr>
        <p:txBody>
          <a:bodyPr wrap="square" lIns="0" rIns="0" anchor="t"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Border facilitation.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Especially for "intra-industry" trade.</a:t>
            </a:r>
          </a:p>
          <a:p>
            <a:pPr lvl="0">
              <a:spcBef>
                <a:spcPts val="600"/>
              </a:spcBef>
            </a:pPr>
            <a:r>
              <a:rPr lang="en-US" dirty="0"/>
              <a:t>Customs Union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Uniform external barriers.</a:t>
            </a:r>
          </a:p>
          <a:p>
            <a:pPr lvl="0">
              <a:spcBef>
                <a:spcPts val="600"/>
              </a:spcBef>
            </a:pPr>
            <a:r>
              <a:rPr lang="en-US" dirty="0"/>
              <a:t>Free Trade Agreement (FTA)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For all goods originating internally.</a:t>
            </a:r>
          </a:p>
          <a:p>
            <a:pPr lvl="0">
              <a:spcBef>
                <a:spcPts val="600"/>
              </a:spcBef>
            </a:pPr>
            <a:r>
              <a:rPr lang="en-US" dirty="0"/>
              <a:t>Common Market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Adds labor and investment mobility.</a:t>
            </a:r>
          </a:p>
          <a:p>
            <a:pPr>
              <a:spcBef>
                <a:spcPts val="600"/>
              </a:spcBef>
            </a:pPr>
            <a:r>
              <a:rPr lang="en-US" dirty="0"/>
              <a:t>Economic Union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Common policies.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Step to political union.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58BBAED-25AF-49BD-B1D1-E5240E917F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185452" y="6218237"/>
            <a:ext cx="20574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62506B49-DD83-4747-BB95-2E4052602F12}" type="slidenum">
              <a:rPr lang="en-US"/>
              <a:pPr>
                <a:spcAft>
                  <a:spcPts val="600"/>
                </a:spcAft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790229"/>
      </p:ext>
    </p:extLst>
  </p:cSld>
  <p:clrMapOvr>
    <a:masterClrMapping/>
  </p:clrMapOvr>
  <p:transition>
    <p:strips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03237"/>
            <a:ext cx="8458200" cy="792163"/>
          </a:xfrm>
        </p:spPr>
        <p:txBody>
          <a:bodyPr wrap="square" anchor="ctr">
            <a:normAutofit/>
          </a:bodyPr>
          <a:lstStyle/>
          <a:p>
            <a:r>
              <a:rPr lang="en-US" sz="3600" dirty="0"/>
              <a:t>RTAs "Regional"?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315200" cy="4648200"/>
          </a:xfrm>
        </p:spPr>
        <p:txBody>
          <a:bodyPr wrap="square" lIns="0" rIns="0" anchor="t">
            <a:normAutofit/>
          </a:bodyPr>
          <a:lstStyle/>
          <a:p>
            <a:pPr lvl="0">
              <a:lnSpc>
                <a:spcPct val="90000"/>
              </a:lnSpc>
            </a:pPr>
            <a:r>
              <a:rPr lang="en-US" sz="2200" dirty="0"/>
              <a:t>"Regional" means &gt;1 country, but: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Not "multilateral" = all WTO members.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Not "plurilateral" = WTO sub-group.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Formed outside the WTO process.</a:t>
            </a:r>
          </a:p>
          <a:p>
            <a:pPr lvl="0">
              <a:lnSpc>
                <a:spcPct val="90000"/>
              </a:lnSpc>
            </a:pPr>
            <a:r>
              <a:rPr lang="en-US" sz="2200" dirty="0"/>
              <a:t>RTAs are not necessarily "regional" but are inherently "preferential." </a:t>
            </a:r>
          </a:p>
          <a:p>
            <a:pPr lvl="0">
              <a:lnSpc>
                <a:spcPct val="90000"/>
              </a:lnSpc>
            </a:pPr>
            <a:r>
              <a:rPr lang="en-US" sz="2200" dirty="0"/>
              <a:t>GATT refers to Free Trade Areas (FTAs).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FTA is one type of RTA.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WTO has a Regional Trade Agreements Committee to discuss issues that RTAs pose for WTO members.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"Customs Territories" may differ from sovereign territories.</a:t>
            </a:r>
          </a:p>
          <a:p>
            <a:pPr lvl="1">
              <a:lnSpc>
                <a:spcPct val="90000"/>
              </a:lnSpc>
            </a:pPr>
            <a:endParaRPr lang="en-US" sz="2200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02D4C106-BFA4-489D-8C99-38F032D6BA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185452" y="6218237"/>
            <a:ext cx="20574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62506B49-DD83-4747-BB95-2E4052602F12}" type="slidenum">
              <a:rPr lang="en-US"/>
              <a:pPr>
                <a:spcAft>
                  <a:spcPts val="600"/>
                </a:spcAft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576199"/>
      </p:ext>
    </p:extLst>
  </p:cSld>
  <p:clrMapOvr>
    <a:masterClrMapping/>
  </p:clrMapOvr>
  <p:transition>
    <p:strips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60437"/>
            <a:ext cx="8458200" cy="792163"/>
          </a:xfrm>
        </p:spPr>
        <p:txBody>
          <a:bodyPr wrap="square" anchor="ctr">
            <a:normAutofit/>
          </a:bodyPr>
          <a:lstStyle/>
          <a:p>
            <a:r>
              <a:rPr lang="en-US" sz="3600" dirty="0"/>
              <a:t>Trends in RTAs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315200" cy="3657600"/>
          </a:xfrm>
        </p:spPr>
        <p:txBody>
          <a:bodyPr wrap="square" lIns="0" rIns="0" anchor="t">
            <a:normAutofit/>
          </a:bodyPr>
          <a:lstStyle/>
          <a:p>
            <a:pPr lvl="0">
              <a:lnSpc>
                <a:spcPct val="90000"/>
              </a:lnSpc>
            </a:pPr>
            <a:r>
              <a:rPr lang="en-US" sz="2200" dirty="0"/>
              <a:t>Over 270 RTAs now (only 50 in 1990).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EU is member of around half of all RTAs.</a:t>
            </a:r>
          </a:p>
          <a:p>
            <a:pPr lvl="0">
              <a:lnSpc>
                <a:spcPct val="90000"/>
              </a:lnSpc>
            </a:pPr>
            <a:r>
              <a:rPr lang="en-US" sz="2200" dirty="0"/>
              <a:t>U.S. started promoting RTAs in the 1980s.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Emphasizing enforcement of labor rights and patents (rather than tariff rates).</a:t>
            </a:r>
          </a:p>
          <a:p>
            <a:pPr lvl="0">
              <a:lnSpc>
                <a:spcPct val="90000"/>
              </a:lnSpc>
            </a:pPr>
            <a:r>
              <a:rPr lang="en-US" sz="2200" dirty="0"/>
              <a:t>Developing countries have shown interest in RTAs with the U.S. and EU.</a:t>
            </a:r>
          </a:p>
          <a:p>
            <a:pPr lvl="0">
              <a:lnSpc>
                <a:spcPct val="90000"/>
              </a:lnSpc>
            </a:pPr>
            <a:r>
              <a:rPr lang="en-US" sz="2200" dirty="0"/>
              <a:t>East Asia pursuing RTAs more recently.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02D4C106-BFA4-489D-8C99-38F032D6BA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185452" y="6218237"/>
            <a:ext cx="20574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62506B49-DD83-4747-BB95-2E4052602F12}" type="slidenum">
              <a:rPr lang="en-US"/>
              <a:pPr>
                <a:spcAft>
                  <a:spcPts val="600"/>
                </a:spcAft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312087"/>
      </p:ext>
    </p:extLst>
  </p:cSld>
  <p:clrMapOvr>
    <a:masterClrMapping/>
  </p:clrMapOvr>
  <p:transition>
    <p:strips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458200" cy="838200"/>
          </a:xfrm>
        </p:spPr>
        <p:txBody>
          <a:bodyPr wrap="square" anchor="ctr">
            <a:normAutofit/>
          </a:bodyPr>
          <a:lstStyle/>
          <a:p>
            <a:r>
              <a:rPr lang="en-US" sz="3600" dirty="0"/>
              <a:t>Rules of Origin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315200" cy="4648200"/>
          </a:xfrm>
        </p:spPr>
        <p:txBody>
          <a:bodyPr wrap="square" lIns="0" rIns="0" anchor="t">
            <a:normAutofit/>
          </a:bodyPr>
          <a:lstStyle/>
          <a:p>
            <a:pPr lvl="0"/>
            <a:r>
              <a:rPr lang="en-US" sz="2200" dirty="0"/>
              <a:t>To give preference to a country's imports, you must verify that they come from that country.</a:t>
            </a:r>
          </a:p>
          <a:p>
            <a:pPr lvl="0">
              <a:spcBef>
                <a:spcPts val="1200"/>
              </a:spcBef>
            </a:pPr>
            <a:r>
              <a:rPr lang="en-US" sz="2200" dirty="0"/>
              <a:t>Source vs. Origin</a:t>
            </a:r>
          </a:p>
          <a:p>
            <a:pPr lvl="1"/>
            <a:r>
              <a:rPr lang="en-US" sz="2200" dirty="0"/>
              <a:t>Source = Country of the seller.</a:t>
            </a:r>
          </a:p>
          <a:p>
            <a:pPr lvl="1"/>
            <a:r>
              <a:rPr lang="en-US" sz="2200" dirty="0"/>
              <a:t>Origin = Country of production by component.</a:t>
            </a:r>
          </a:p>
          <a:p>
            <a:pPr lvl="0">
              <a:spcBef>
                <a:spcPts val="1200"/>
              </a:spcBef>
            </a:pPr>
            <a:r>
              <a:rPr lang="en-US" sz="2200" dirty="0"/>
              <a:t>Goods' components come from various origins.</a:t>
            </a:r>
          </a:p>
          <a:p>
            <a:pPr lvl="1"/>
            <a:r>
              <a:rPr lang="en-US" sz="2200" dirty="0"/>
              <a:t>Due to specialization to achieve economies of scale in producing components.</a:t>
            </a:r>
          </a:p>
          <a:p>
            <a:pPr lvl="1"/>
            <a:r>
              <a:rPr lang="en-US" sz="2200" dirty="0"/>
              <a:t>What minimum percentage of components does a country need to produce to be the "origin" of the assembled product?</a:t>
            </a:r>
            <a:r>
              <a:rPr lang="en-US" sz="2200" dirty="0">
                <a:effectLst/>
              </a:rPr>
              <a:t> </a:t>
            </a:r>
            <a:endParaRPr lang="en-US" sz="2200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6128A885-18DC-437D-9D98-E6039376F4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185452" y="6218237"/>
            <a:ext cx="20574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62506B49-DD83-4747-BB95-2E4052602F12}" type="slidenum">
              <a:rPr lang="en-US"/>
              <a:pPr>
                <a:spcAft>
                  <a:spcPts val="600"/>
                </a:spcAft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47234"/>
      </p:ext>
    </p:extLst>
  </p:cSld>
  <p:clrMapOvr>
    <a:masterClrMapping/>
  </p:clrMapOvr>
  <p:transition>
    <p:strips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458200" cy="8382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Concerns about RTAs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315200" cy="4648200"/>
          </a:xfrm>
        </p:spPr>
        <p:txBody>
          <a:bodyPr wrap="square" lIns="0" rIns="0" anchor="t">
            <a:normAutofit/>
          </a:bodyPr>
          <a:lstStyle/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RTAs discriminate against WTO members who are not members of the RTA.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Violation of MFN principle.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dirty="0"/>
              <a:t>The usual issues arising from discrimination.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Potential source of political conflict between countries.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Corruption opportunities.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Possible allocative inefficiency.</a:t>
            </a:r>
          </a:p>
          <a:p>
            <a:pPr lvl="2"/>
            <a:r>
              <a:rPr lang="en-US" dirty="0"/>
              <a:t>Inefficient "trade diversion" vs. efficient "trade creation."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6D04C9C-8FD3-483A-AB11-D8A49C6F57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185452" y="6218237"/>
            <a:ext cx="20574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62506B49-DD83-4747-BB95-2E4052602F12}" type="slidenum">
              <a:rPr lang="en-US"/>
              <a:pPr>
                <a:spcAft>
                  <a:spcPts val="600"/>
                </a:spcAft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587705"/>
      </p:ext>
    </p:extLst>
  </p:cSld>
  <p:clrMapOvr>
    <a:masterClrMapping/>
  </p:clrMapOvr>
  <p:transition>
    <p:strips dir="l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458200" cy="914400"/>
          </a:xfrm>
        </p:spPr>
        <p:txBody>
          <a:bodyPr wrap="square" anchor="ctr">
            <a:normAutofit/>
          </a:bodyPr>
          <a:lstStyle/>
          <a:p>
            <a:r>
              <a:rPr lang="en-US" sz="3600" dirty="0"/>
              <a:t>"Trade Diversion"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315200" cy="4648200"/>
          </a:xfrm>
        </p:spPr>
        <p:txBody>
          <a:bodyPr wrap="square" lIns="0" rIns="0" anchor="t">
            <a:normAutofit lnSpcReduction="10000"/>
          </a:bodyPr>
          <a:lstStyle/>
          <a:p>
            <a:pPr marL="0" lvl="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/>
              <a:t>Scenario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Three countries: France, Germany, Japan.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Pre-RTA tariffs: each country has 20% tariffs on each of the other two.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RTA agreed between France and Germany: tariffs against one another lowered to 0%.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Post-RTA imports: France starts importing from Germany.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/>
              <a:t>Question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Has the RTA made France’s residents better off?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9320021-55AB-4B19-B6F9-25EE537934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185452" y="6218237"/>
            <a:ext cx="20574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62506B49-DD83-4747-BB95-2E4052602F12}" type="slidenum">
              <a:rPr lang="en-US"/>
              <a:pPr>
                <a:spcAft>
                  <a:spcPts val="600"/>
                </a:spcAft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930659"/>
      </p:ext>
    </p:extLst>
  </p:cSld>
  <p:clrMapOvr>
    <a:masterClrMapping/>
  </p:clrMapOvr>
  <p:transition>
    <p:strips dir="ld"/>
  </p:transition>
</p:sld>
</file>

<file path=ppt/theme/theme1.xml><?xml version="1.0" encoding="utf-8"?>
<a:theme xmlns:a="http://schemas.openxmlformats.org/drawingml/2006/main" name="LN01Roland923871_01_LN01">
  <a:themeElements>
    <a:clrScheme name="Pearson_PowerPoint_Template_Bekae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arson_PowerPoint_Template_Bekaer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earson_PowerPoint_Template_Bekae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18887</TotalTime>
  <Words>2186</Words>
  <Application>Microsoft Macintosh PowerPoint</Application>
  <PresentationFormat>On-screen Show (4:3)</PresentationFormat>
  <Paragraphs>317</Paragraphs>
  <Slides>37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Arial Black</vt:lpstr>
      <vt:lpstr>Tahoma</vt:lpstr>
      <vt:lpstr>Times New Roman</vt:lpstr>
      <vt:lpstr>Verdana</vt:lpstr>
      <vt:lpstr>LN01Roland923871_01_LN01</vt:lpstr>
      <vt:lpstr>PowerPoint Presentation</vt:lpstr>
      <vt:lpstr>Skills developed by today's class</vt:lpstr>
      <vt:lpstr>Regional  Trade  Agreements</vt:lpstr>
      <vt:lpstr>Varieties of RTAs</vt:lpstr>
      <vt:lpstr>RTAs "Regional"?</vt:lpstr>
      <vt:lpstr>Trends in RTAs</vt:lpstr>
      <vt:lpstr>Rules of Origin</vt:lpstr>
      <vt:lpstr>Concerns about RTAs </vt:lpstr>
      <vt:lpstr>"Trade Diversion"</vt:lpstr>
      <vt:lpstr>Trade: Creation vs. Diversion</vt:lpstr>
      <vt:lpstr>Potential Benefits of RTAs for WTO</vt:lpstr>
      <vt:lpstr>GATT Art. XXIV  Exceptions for RTAs</vt:lpstr>
      <vt:lpstr>WTO Principles on RTAs</vt:lpstr>
      <vt:lpstr>The Case of NAFTA:  North American Free Trade Agreement</vt:lpstr>
      <vt:lpstr>Negotiating History</vt:lpstr>
      <vt:lpstr>NAFTA Provisions</vt:lpstr>
      <vt:lpstr>The Context Around NAFTA</vt:lpstr>
      <vt:lpstr>20 Years of NAFTA</vt:lpstr>
      <vt:lpstr>Jobs and Income Concentration</vt:lpstr>
      <vt:lpstr>How Is Income Distributed?</vt:lpstr>
      <vt:lpstr>Recipients of Firms' Income</vt:lpstr>
      <vt:lpstr>U.S. Household Wealth Distribution Over Time (Chart from U.S. Federal Reserve Board)</vt:lpstr>
      <vt:lpstr>U.S. Ownership of Corporate Stock (Chart from U.S. Federal Reserve Board)</vt:lpstr>
      <vt:lpstr>Asset Ownership Varies by Wealth (Chart from U.S. Federal Reserve Board)</vt:lpstr>
      <vt:lpstr>Maximizing Profits</vt:lpstr>
      <vt:lpstr>Mechanization in U.S. Motor Vehicle Manufacturing</vt:lpstr>
      <vt:lpstr>PowerPoint Presentation</vt:lpstr>
      <vt:lpstr>Jobs: Changing Sectors</vt:lpstr>
      <vt:lpstr>Roles in the U.S. Economy</vt:lpstr>
      <vt:lpstr>Concentration of Income  Has Fluctuated</vt:lpstr>
      <vt:lpstr>Distribution Changes  in the U.S. and Europe: 1900s</vt:lpstr>
      <vt:lpstr>The Mixed U.S. Economy</vt:lpstr>
      <vt:lpstr>Dealing with Issues of Jobs and Income Concentration</vt:lpstr>
      <vt:lpstr>Trade and Income Concentration</vt:lpstr>
      <vt:lpstr>Barriers At the Border?</vt:lpstr>
      <vt:lpstr>Internal Policy on Income  Distribution and Concentration</vt:lpstr>
      <vt:lpstr>Skills developed by today's class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Jr, Joseph S</dc:creator>
  <cp:lastModifiedBy>Ryan Jr, Joseph S</cp:lastModifiedBy>
  <cp:revision>183</cp:revision>
  <dcterms:created xsi:type="dcterms:W3CDTF">2020-09-05T22:25:39Z</dcterms:created>
  <dcterms:modified xsi:type="dcterms:W3CDTF">2022-08-13T17:51:52Z</dcterms:modified>
</cp:coreProperties>
</file>