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20"/>
  </p:notesMasterIdLst>
  <p:handoutMasterIdLst>
    <p:handoutMasterId r:id="rId21"/>
  </p:handoutMasterIdLst>
  <p:sldIdLst>
    <p:sldId id="728" r:id="rId2"/>
    <p:sldId id="745" r:id="rId3"/>
    <p:sldId id="744" r:id="rId4"/>
    <p:sldId id="799" r:id="rId5"/>
    <p:sldId id="754" r:id="rId6"/>
    <p:sldId id="801" r:id="rId7"/>
    <p:sldId id="758" r:id="rId8"/>
    <p:sldId id="748" r:id="rId9"/>
    <p:sldId id="790" r:id="rId10"/>
    <p:sldId id="791" r:id="rId11"/>
    <p:sldId id="796" r:id="rId12"/>
    <p:sldId id="797" r:id="rId13"/>
    <p:sldId id="798" r:id="rId14"/>
    <p:sldId id="793" r:id="rId15"/>
    <p:sldId id="800" r:id="rId16"/>
    <p:sldId id="794" r:id="rId17"/>
    <p:sldId id="795" r:id="rId18"/>
    <p:sldId id="802" r:id="rId19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2108DF-1C46-5A48-904E-C04A5D373040}">
          <p14:sldIdLst>
            <p14:sldId id="728"/>
            <p14:sldId id="745"/>
            <p14:sldId id="744"/>
            <p14:sldId id="799"/>
            <p14:sldId id="754"/>
            <p14:sldId id="801"/>
            <p14:sldId id="758"/>
            <p14:sldId id="748"/>
            <p14:sldId id="790"/>
            <p14:sldId id="791"/>
            <p14:sldId id="796"/>
            <p14:sldId id="797"/>
            <p14:sldId id="798"/>
            <p14:sldId id="793"/>
            <p14:sldId id="800"/>
            <p14:sldId id="794"/>
            <p14:sldId id="795"/>
            <p14:sldId id="8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EB"/>
    <a:srgbClr val="8BA9E9"/>
    <a:srgbClr val="93C4EE"/>
    <a:srgbClr val="556EEE"/>
    <a:srgbClr val="4262B3"/>
    <a:srgbClr val="194DE1"/>
    <a:srgbClr val="1865FB"/>
    <a:srgbClr val="1249B3"/>
    <a:srgbClr val="1D6AFF"/>
    <a:srgbClr val="2B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13" autoAdjust="0"/>
    <p:restoredTop sz="94694" autoAdjust="0"/>
  </p:normalViewPr>
  <p:slideViewPr>
    <p:cSldViewPr snapToObjects="1">
      <p:cViewPr varScale="1">
        <p:scale>
          <a:sx n="72" d="100"/>
          <a:sy n="72" d="100"/>
        </p:scale>
        <p:origin x="216" y="1256"/>
      </p:cViewPr>
      <p:guideLst>
        <p:guide orient="horz" pos="211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40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960" y="-12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DB1A606E-59A5-444D-B60A-249B8883EBC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14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22F55E1-96B7-4FCC-849D-4532E1F82291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46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3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12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Authors of U.S. UCC: National Conference of Commissioners on Uniform State Laws (aka Uniform Law Commission), and American Law Institute.</a:t>
            </a:r>
          </a:p>
        </p:txBody>
      </p:sp>
    </p:spTree>
    <p:extLst>
      <p:ext uri="{BB962C8B-B14F-4D97-AF65-F5344CB8AC3E}">
        <p14:creationId xmlns:p14="http://schemas.microsoft.com/office/powerpoint/2010/main" val="3667091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13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8941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14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15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155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16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Staffing data from ILO website (accessed 2020-09-21): https://www.ilo.org/global/about-the-ilo/how-the-ilo-works/departments-and-offices/lang--en/index.htm.</a:t>
            </a:r>
          </a:p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ILO program and budget document for 2020-2021 biennium (pdf) shows 1,940 "work-years" by "Professional" and 1,390 work-years by "General service" staff.</a:t>
            </a: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17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4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02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5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6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232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7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8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9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10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11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142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9C3A97-94D9-B2BB-CB6F-F7DA4B80A936}"/>
              </a:ext>
            </a:extLst>
          </p:cNvPr>
          <p:cNvSpPr/>
          <p:nvPr userDrawn="1"/>
        </p:nvSpPr>
        <p:spPr bwMode="auto">
          <a:xfrm>
            <a:off x="429768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AC156D-FF19-9BDE-7AA0-BE2484F98434}"/>
              </a:ext>
            </a:extLst>
          </p:cNvPr>
          <p:cNvSpPr/>
          <p:nvPr userDrawn="1"/>
        </p:nvSpPr>
        <p:spPr bwMode="auto">
          <a:xfrm>
            <a:off x="466344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16B82B-D041-3B6A-6158-AE61054365E0}"/>
              </a:ext>
            </a:extLst>
          </p:cNvPr>
          <p:cNvSpPr/>
          <p:nvPr userDrawn="1"/>
        </p:nvSpPr>
        <p:spPr bwMode="auto">
          <a:xfrm>
            <a:off x="356616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3C345F-2E28-B59E-F75C-9139D8080063}"/>
              </a:ext>
            </a:extLst>
          </p:cNvPr>
          <p:cNvSpPr/>
          <p:nvPr userDrawn="1"/>
        </p:nvSpPr>
        <p:spPr bwMode="auto">
          <a:xfrm>
            <a:off x="393192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D21D62-895F-81AC-B473-2CC8E85D8B4B}"/>
              </a:ext>
            </a:extLst>
          </p:cNvPr>
          <p:cNvSpPr/>
          <p:nvPr userDrawn="1"/>
        </p:nvSpPr>
        <p:spPr bwMode="auto">
          <a:xfrm>
            <a:off x="429768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EF566C-6E58-1ED0-1ECF-87B2350A0DB5}"/>
              </a:ext>
            </a:extLst>
          </p:cNvPr>
          <p:cNvSpPr/>
          <p:nvPr userDrawn="1"/>
        </p:nvSpPr>
        <p:spPr bwMode="auto">
          <a:xfrm>
            <a:off x="466344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3761DC-8B42-40BA-1E65-8D2CDD9A25FD}"/>
              </a:ext>
            </a:extLst>
          </p:cNvPr>
          <p:cNvSpPr/>
          <p:nvPr userDrawn="1"/>
        </p:nvSpPr>
        <p:spPr bwMode="auto">
          <a:xfrm>
            <a:off x="2743200" y="5669280"/>
            <a:ext cx="411480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O'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FC7EEF-FF7F-6893-F533-B92319777F9F}"/>
              </a:ext>
            </a:extLst>
          </p:cNvPr>
          <p:cNvSpPr/>
          <p:nvPr userDrawn="1"/>
        </p:nvSpPr>
        <p:spPr bwMode="auto">
          <a:xfrm>
            <a:off x="356616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3F9F24-B2F5-5F51-058D-52CD7ABA1DEA}"/>
              </a:ext>
            </a:extLst>
          </p:cNvPr>
          <p:cNvSpPr/>
          <p:nvPr userDrawn="1"/>
        </p:nvSpPr>
        <p:spPr bwMode="auto">
          <a:xfrm>
            <a:off x="393192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129D96-63C5-D77E-A23C-0A8E6E20A2B1}"/>
              </a:ext>
            </a:extLst>
          </p:cNvPr>
          <p:cNvSpPr/>
          <p:nvPr userDrawn="1"/>
        </p:nvSpPr>
        <p:spPr bwMode="auto">
          <a:xfrm>
            <a:off x="320040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343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D763F-8F58-CC40-8A4E-A20E1F9B94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8305800" y="6553200"/>
            <a:ext cx="457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Verdana" pitchFamily="-1" charset="0"/>
              <a:ea typeface="Verdana"/>
              <a:cs typeface="Verdana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E9A6-C302-6B48-A3E9-F5F707EC2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6B49-DD83-4747-BB95-2E4052602F12}" type="slidenum">
              <a:r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transition>
    <p:strips dir="ld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aseline="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aseline="0"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aseline="0"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29200" y="1676400"/>
            <a:ext cx="411480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bIns="0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CA" sz="3200" b="1" dirty="0">
                <a:solidFill>
                  <a:schemeClr val="bg1"/>
                </a:solidFill>
                <a:latin typeface="+mj-lt"/>
              </a:rPr>
              <a:t>Topic:</a:t>
            </a:r>
          </a:p>
          <a:p>
            <a:pPr algn="ctr"/>
            <a:endParaRPr lang="en-CA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CA" sz="3600" b="1" dirty="0">
                <a:solidFill>
                  <a:schemeClr val="bg1"/>
                </a:solidFill>
                <a:latin typeface="+mj-lt"/>
              </a:rPr>
              <a:t>Foreign </a:t>
            </a:r>
          </a:p>
          <a:p>
            <a:pPr algn="ctr"/>
            <a:r>
              <a:rPr lang="en-CA" sz="3600" b="1" dirty="0">
                <a:solidFill>
                  <a:schemeClr val="bg1"/>
                </a:solidFill>
                <a:latin typeface="+mj-lt"/>
              </a:rPr>
              <a:t>Direct</a:t>
            </a:r>
          </a:p>
          <a:p>
            <a:pPr algn="ctr"/>
            <a:r>
              <a:rPr lang="en-CA" sz="3600" b="1" dirty="0">
                <a:solidFill>
                  <a:schemeClr val="bg1"/>
                </a:solidFill>
                <a:latin typeface="+mj-lt"/>
              </a:rPr>
              <a:t>Investment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2783" y="916609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838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U.S. Model BIT's Features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5200" cy="5029200"/>
          </a:xfrm>
        </p:spPr>
        <p:txBody>
          <a:bodyPr lIns="0" rIns="0"/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MFN or, if better, National Treatment for investments once made, for the life of the firm's operation.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Expropriation and compensation regulated.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Investment-related funds can be transferred into and out of the host country.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Performance requirements restricted.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Freedom to choose top management.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Firms can submit disputes with the host government to international arbitration, bypassing local courts.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56A571-C12E-E242-B920-0B6D1F0BA4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468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447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ICSID</a:t>
            </a:r>
            <a:br>
              <a:rPr lang="en-US" dirty="0"/>
            </a:br>
            <a:r>
              <a:rPr lang="en-US" sz="2800" dirty="0"/>
              <a:t>International Centre for </a:t>
            </a:r>
            <a:br>
              <a:rPr lang="en-US" sz="2800" dirty="0"/>
            </a:br>
            <a:r>
              <a:rPr lang="en-US" sz="2800" dirty="0"/>
              <a:t>Settlement of Investment Disputes</a:t>
            </a:r>
            <a:endParaRPr lang="en-CA" sz="28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315200" cy="43434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BITs often commit parties to using ICSID.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Part of World Bank, established 1966.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ICSID Secretariat has 70 staff.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Arbitration between foreign investor and host state.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Three-person tribunals chosen by the parties from an ICSID list.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Fee-based: disputes' parties pay the costs.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2018 expenses: USD 52 million.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2018 fee income: USD 50 million.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1A71A0-61D6-1B4E-8DB4-B823068F6B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3511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381000"/>
            <a:ext cx="8778240" cy="1447800"/>
          </a:xfrm>
        </p:spPr>
        <p:txBody>
          <a:bodyPr/>
          <a:lstStyle/>
          <a:p>
            <a:pPr algn="ctr">
              <a:defRPr/>
            </a:pPr>
            <a:r>
              <a:rPr lang="en-US" sz="3400" dirty="0"/>
              <a:t>UNCITRAL</a:t>
            </a:r>
            <a:br>
              <a:rPr lang="en-US" dirty="0"/>
            </a:br>
            <a:r>
              <a:rPr lang="en-US" sz="2600" dirty="0"/>
              <a:t>UN Commission on International Trade Law</a:t>
            </a:r>
            <a:endParaRPr lang="en-CA" sz="2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3ED02C-95A6-0D4D-AF58-154441293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200" dirty="0"/>
              <a:t>ICSID uses UNCITRAL's arbitration rules.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UNCITRAL created by the UN in 1966.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Goal is to </a:t>
            </a:r>
            <a:r>
              <a:rPr lang="en-US" sz="2200" u="sng" dirty="0"/>
              <a:t>harmonize</a:t>
            </a:r>
            <a:r>
              <a:rPr lang="en-US" sz="2200" dirty="0"/>
              <a:t> UN members' commercial laws around sound principles.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Drafts model laws, for voluntary adoption.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Like the U.S. Uniform Commercial Code: model laws written by experts and state representatives for consideration by states.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Drafts conventions and model contract clauses.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Provides technical assistance to UN members in legal drafting.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60AC66-E79B-6A44-9E3A-3F321F6728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485204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685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UNCITRAL Organization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3ED02C-95A6-0D4D-AF58-154441293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4953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200" dirty="0"/>
              <a:t>Commission: governing body.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70 UN members elected by the UNGA.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Meets annually.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Approves legal texts drafted by WGs. 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Working Groups: legal drafters.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6 WGs on topics selected by the Commission.</a:t>
            </a:r>
          </a:p>
          <a:p>
            <a:pPr lvl="2">
              <a:spcBef>
                <a:spcPts val="300"/>
              </a:spcBef>
            </a:pPr>
            <a:r>
              <a:rPr lang="en-US" sz="2200" dirty="0"/>
              <a:t>WG finishes one topic, moves to another.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All Commission members in each WG.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Secretariat.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23 staff in Vienna drawn from UN Secretariat.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USD 3.8 million annual costs.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Assists in legal drafting.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Maintains UN law library (in Vienna).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62B2E0-EF41-6745-8E8D-FE71024017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83043"/>
      </p:ext>
    </p:extLst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533400"/>
            <a:ext cx="8458200" cy="1066800"/>
          </a:xfrm>
        </p:spPr>
        <p:txBody>
          <a:bodyPr/>
          <a:lstStyle/>
          <a:p>
            <a:pPr algn="ctr">
              <a:defRPr/>
            </a:pPr>
            <a:r>
              <a:rPr lang="en-US" sz="3400"/>
              <a:t>ILO</a:t>
            </a:r>
            <a:r>
              <a:rPr lang="en-US" sz="3400" dirty="0"/>
              <a:t> Convention 169:</a:t>
            </a:r>
            <a:br>
              <a:rPr lang="en-US" sz="3400" dirty="0"/>
            </a:br>
            <a:r>
              <a:rPr lang="en-US" sz="3400" dirty="0"/>
              <a:t>Indigenous and Tribal Peoples</a:t>
            </a:r>
            <a:endParaRPr lang="en-CA" sz="34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315200" cy="46482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Standards for consultation with indigenous on investments.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Especially relevant in mining investments.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Indigenous have typically been pushed out of agricultural areas to highlands, where minerals are found. 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Adopted by </a:t>
            </a:r>
            <a:r>
              <a:rPr lang="en-US" sz="2400"/>
              <a:t>ILO</a:t>
            </a:r>
            <a:r>
              <a:rPr lang="en-US" sz="2400" dirty="0"/>
              <a:t> General Conference in 1989.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Open for ratification.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Ratified by 22 countries so far.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15 in Latin America.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Also Spain and Nordics.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A0EB73-6CC1-7C41-8489-EB8E87AA1D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9724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990600"/>
          </a:xfrm>
        </p:spPr>
        <p:txBody>
          <a:bodyPr/>
          <a:lstStyle/>
          <a:p>
            <a:pPr algn="ctr">
              <a:defRPr/>
            </a:pPr>
            <a:r>
              <a:rPr lang="en-US" sz="3600"/>
              <a:t>ILO</a:t>
            </a:r>
            <a:r>
              <a:rPr lang="en-US" sz="3600" dirty="0"/>
              <a:t> 169 Provisions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5200" cy="4800600"/>
          </a:xfrm>
        </p:spPr>
        <p:txBody>
          <a:bodyPr lIns="0" rIns="0"/>
          <a:lstStyle/>
          <a:p>
            <a:pPr lvl="0"/>
            <a:r>
              <a:rPr lang="en-US" sz="2400" dirty="0"/>
              <a:t>Sets standards separate from national laws if indigenous representation is inadequate.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Provisions affecting investment</a:t>
            </a:r>
            <a:r>
              <a:rPr lang="en-US" sz="2400" dirty="0">
                <a:effectLst/>
              </a:rPr>
              <a:t> </a:t>
            </a:r>
          </a:p>
          <a:p>
            <a:pPr lvl="1"/>
            <a:r>
              <a:rPr lang="en-US" sz="2400" dirty="0"/>
              <a:t>Separate consultative mechanism, in addition to national democratic process.</a:t>
            </a:r>
          </a:p>
          <a:p>
            <a:pPr lvl="1"/>
            <a:r>
              <a:rPr lang="en-US" sz="2400" dirty="0"/>
              <a:t>Parallel land ownership system, in addition to legal documentation.</a:t>
            </a:r>
          </a:p>
          <a:p>
            <a:pPr lvl="1"/>
            <a:r>
              <a:rPr lang="en-US" sz="2400" dirty="0"/>
              <a:t>Rights regarding sub-soil resources.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Case: Peru's forestry law of 2008.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Abandoned because advance consultation found inadequate.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DC7736-26D8-404F-8F33-E28ED8EB55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583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1219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International Labour </a:t>
            </a:r>
            <a:br>
              <a:rPr lang="en-US" sz="3600" dirty="0"/>
            </a:br>
            <a:r>
              <a:rPr lang="en-US" sz="3600" dirty="0"/>
              <a:t>Organization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15200" cy="4495800"/>
          </a:xfrm>
        </p:spPr>
        <p:txBody>
          <a:bodyPr lIns="0" rIns="0"/>
          <a:lstStyle/>
          <a:p>
            <a:pPr lvl="0"/>
            <a:r>
              <a:rPr lang="en-US" sz="2400" dirty="0"/>
              <a:t>Formed in 1919 under League of Nations.</a:t>
            </a:r>
          </a:p>
          <a:p>
            <a:r>
              <a:rPr lang="en-US" sz="2400" dirty="0"/>
              <a:t>Geneva headquarters.</a:t>
            </a:r>
          </a:p>
          <a:p>
            <a:pPr lvl="1"/>
            <a:r>
              <a:rPr lang="en-US" sz="2400" dirty="0"/>
              <a:t>40 country offices.</a:t>
            </a:r>
          </a:p>
          <a:p>
            <a:r>
              <a:rPr lang="en-US" sz="2400" dirty="0"/>
              <a:t>2,700 employees. </a:t>
            </a:r>
          </a:p>
          <a:p>
            <a:pPr lvl="1"/>
            <a:r>
              <a:rPr lang="en-US" sz="2400" dirty="0"/>
              <a:t>About 900 work on assistance to developing-country members. 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"Biennium" budget 2020-21: USD 775 mn.</a:t>
            </a:r>
          </a:p>
          <a:p>
            <a:pPr lvl="1"/>
            <a:r>
              <a:rPr lang="en-US" sz="2400" dirty="0"/>
              <a:t>Financed by mandatory member government assessments and voluntary contributions.</a:t>
            </a:r>
            <a:r>
              <a:rPr lang="en-US" sz="2400" dirty="0">
                <a:effectLst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5A1D03-8D77-604D-B0CD-2A55A795C4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96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762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ILO Governance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315200" cy="5181600"/>
          </a:xfrm>
        </p:spPr>
        <p:txBody>
          <a:bodyPr lIns="0" rIns="0"/>
          <a:lstStyle/>
          <a:p>
            <a:pPr lvl="0"/>
            <a:r>
              <a:rPr lang="en-US" sz="2200" dirty="0"/>
              <a:t>International Labour Conference (ILC)</a:t>
            </a:r>
          </a:p>
          <a:p>
            <a:pPr lvl="1"/>
            <a:r>
              <a:rPr lang="en-US" sz="2200" dirty="0"/>
              <a:t>Meets annually and adopts international labor standards (such as ILO 169).</a:t>
            </a:r>
          </a:p>
          <a:p>
            <a:pPr lvl="1"/>
            <a:r>
              <a:rPr lang="en-US" sz="2200" dirty="0"/>
              <a:t>Country delegations are "tripartite."</a:t>
            </a:r>
          </a:p>
          <a:p>
            <a:pPr lvl="2"/>
            <a:r>
              <a:rPr lang="en-US" sz="2200" dirty="0"/>
              <a:t>Government (2)</a:t>
            </a:r>
          </a:p>
          <a:p>
            <a:pPr lvl="2"/>
            <a:r>
              <a:rPr lang="en-US" sz="2200" dirty="0"/>
              <a:t>Employers (1)</a:t>
            </a:r>
          </a:p>
          <a:p>
            <a:pPr lvl="2"/>
            <a:r>
              <a:rPr lang="en-US" sz="2200" dirty="0"/>
              <a:t>Labor (1)</a:t>
            </a:r>
          </a:p>
          <a:p>
            <a:pPr lvl="2"/>
            <a:r>
              <a:rPr lang="en-US" sz="2200" dirty="0"/>
              <a:t>Vote as individuals (not as country units).</a:t>
            </a:r>
          </a:p>
          <a:p>
            <a:pPr lvl="0"/>
            <a:r>
              <a:rPr lang="en-US" sz="2200" dirty="0"/>
              <a:t>"Governing Body"</a:t>
            </a:r>
          </a:p>
          <a:p>
            <a:pPr lvl="1"/>
            <a:r>
              <a:rPr lang="en-US" sz="2200" dirty="0"/>
              <a:t>28 government members plus individuals representing employers and workers.</a:t>
            </a:r>
          </a:p>
          <a:p>
            <a:pPr lvl="1"/>
            <a:r>
              <a:rPr lang="en-US" sz="2200" dirty="0"/>
              <a:t>Meets three times a year to set ILC agenda, draft budgets.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A73BA4-DE4F-1D40-B44C-858DBE982D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2631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267200"/>
          </a:xfrm>
        </p:spPr>
        <p:txBody>
          <a:bodyPr lIns="457200" rIns="457200"/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You will understand concerns that national measures and international agreements on foreign direct investment (FDI) may pose for the multilateral trading system, as well as for companies.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7A325-7F32-9449-8D49-998CB5AF3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57186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3505200"/>
          </a:xfrm>
        </p:spPr>
        <p:txBody>
          <a:bodyPr lIns="457200" rIns="457200"/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You will understand concerns that national measures and international agreements on foreign direct investment (FDI) may pose for the multilateral trading system, as well as for companies.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7A325-7F32-9449-8D49-998CB5AF3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50907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143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Investment-Related </a:t>
            </a:r>
            <a:br>
              <a:rPr lang="en-US" sz="3600" dirty="0"/>
            </a:br>
            <a:r>
              <a:rPr lang="en-US" sz="3600" dirty="0"/>
              <a:t>Agreements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315200" cy="4343400"/>
          </a:xfrm>
        </p:spPr>
        <p:txBody>
          <a:bodyPr lIns="0" rIns="0"/>
          <a:lstStyle/>
          <a:p>
            <a:pPr lvl="0">
              <a:spcBef>
                <a:spcPts val="1200"/>
              </a:spcBef>
            </a:pPr>
            <a:r>
              <a:rPr lang="en-US" sz="2400" dirty="0"/>
              <a:t>WTO's TRIMs: Trade-Related Investment Measures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BITs: Bilateral Investment Treaties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World Bank ICSID: International Centre for </a:t>
            </a:r>
            <a:br>
              <a:rPr lang="en-US" sz="2400" dirty="0"/>
            </a:br>
            <a:r>
              <a:rPr lang="en-US" sz="2400" dirty="0"/>
              <a:t>Settlement of Investment Disputes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UN's UNCITRAL: UN Commission on International Trade Law</a:t>
            </a:r>
          </a:p>
          <a:p>
            <a:pPr lvl="0">
              <a:spcBef>
                <a:spcPts val="1200"/>
              </a:spcBef>
            </a:pPr>
            <a:r>
              <a:rPr lang="en-US" sz="2400"/>
              <a:t>ILO</a:t>
            </a:r>
            <a:r>
              <a:rPr lang="en-US" sz="2400" dirty="0"/>
              <a:t> Convention 169: Indigenous and Tribal Peoples' Convention, 1989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0C0DBE-55EF-0840-9CD2-AA1842A3AA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37310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Trade-Related </a:t>
            </a:r>
            <a:br>
              <a:rPr lang="en-US" dirty="0"/>
            </a:br>
            <a:r>
              <a:rPr lang="en-US" dirty="0"/>
              <a:t>Investment Measures</a:t>
            </a:r>
            <a:r>
              <a:rPr lang="en-US" dirty="0">
                <a:effectLst/>
              </a:rPr>
              <a:t> </a:t>
            </a:r>
            <a:endParaRPr lang="en-CA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315200" cy="4343400"/>
          </a:xfrm>
        </p:spPr>
        <p:txBody>
          <a:bodyPr lIns="0" rIns="0"/>
          <a:lstStyle/>
          <a:p>
            <a:pPr lvl="0"/>
            <a:r>
              <a:rPr lang="en-US" sz="2400" dirty="0"/>
              <a:t>Foreign investment laws can be "back doors" for discrimination on trade.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One kind of discrimination takes the form of "performance agreements" on imports and exports that apply only to FDI.</a:t>
            </a:r>
          </a:p>
          <a:p>
            <a:pPr lvl="1"/>
            <a:r>
              <a:rPr lang="en-US" sz="2400" dirty="0"/>
              <a:t>Local content requirements.</a:t>
            </a:r>
          </a:p>
          <a:p>
            <a:pPr lvl="1"/>
            <a:r>
              <a:rPr lang="en-US" sz="2400" dirty="0"/>
              <a:t>Trade balancing requirements.</a:t>
            </a:r>
          </a:p>
          <a:p>
            <a:pPr lvl="1"/>
            <a:r>
              <a:rPr lang="en-US" sz="2400" dirty="0"/>
              <a:t>Foreign exchange restrictions.</a:t>
            </a:r>
          </a:p>
          <a:p>
            <a:r>
              <a:rPr lang="en-US" sz="2400" dirty="0"/>
              <a:t>Automobile industry a frequent target.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BD359-9387-D944-95F3-EEA6C9919F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2943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822325"/>
            <a:ext cx="8458200" cy="838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WTO's TRIMs Agreement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315200" cy="37338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TRIMs Agreement to "close the back door."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Reiterates GATT principles: "national treatment" of FDI once established locally.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Lists non-compliant measures specifically. 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Does not apply to services.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Part of the WTO Agreement (1994).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Uses Dispute Settlement System.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02CB35-EA3A-E542-81B1-31F0535A3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1386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533400"/>
            <a:ext cx="8458200" cy="8382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Limitations of TRIMs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315200" cy="4572000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/>
              <a:t>Differing points of view opposed industrialized countries (investors) and developing countries (hosts).</a:t>
            </a:r>
          </a:p>
          <a:p>
            <a:r>
              <a:rPr lang="en-US" sz="2400" dirty="0"/>
              <a:t>No agreement reached outside existing trade principles.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For example, no provisions on transfer of technology.</a:t>
            </a:r>
          </a:p>
          <a:p>
            <a:r>
              <a:rPr lang="en-US" sz="2400" dirty="0"/>
              <a:t>Compliance phased in.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Developing countries were allowed extra time to eliminate non-compliant measures.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02CB35-EA3A-E542-81B1-31F0535A3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998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04800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TRIMs Case — Indonesia:</a:t>
            </a:r>
            <a:br>
              <a:rPr lang="en-US" dirty="0"/>
            </a:br>
            <a:r>
              <a:rPr lang="en-US" dirty="0"/>
              <a:t>"National Car" Program</a:t>
            </a:r>
            <a:endParaRPr lang="en-CA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3657600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447800"/>
            <a:ext cx="7315200" cy="469359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>
                <a:latin typeface="+mn-lt"/>
              </a:rPr>
              <a:t>Reduced taxes for "National Car" companies.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200" dirty="0">
                <a:latin typeface="+mn-lt"/>
              </a:rPr>
              <a:t>Required purchases of local inputs.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200" dirty="0">
                <a:latin typeface="+mn-lt"/>
              </a:rPr>
              <a:t>Offshore companies could qualify but were treated differently.</a:t>
            </a: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>
                <a:latin typeface="+mn-lt"/>
              </a:rPr>
              <a:t>Policy established </a:t>
            </a:r>
            <a:r>
              <a:rPr lang="en-US" sz="2200" u="sng" dirty="0">
                <a:latin typeface="+mn-lt"/>
              </a:rPr>
              <a:t>after</a:t>
            </a:r>
            <a:r>
              <a:rPr lang="en-US" sz="2200" dirty="0">
                <a:latin typeface="+mn-lt"/>
              </a:rPr>
              <a:t> adhering to TRIMs.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+mn-lt"/>
              </a:rPr>
              <a:t>Similar programs in other LDCs countries were being phased out on TRIMs' timetable.</a:t>
            </a: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>
                <a:latin typeface="+mn-lt"/>
              </a:rPr>
              <a:t>WTO dispute in 1996.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200" dirty="0">
                <a:latin typeface="+mn-lt"/>
              </a:rPr>
              <a:t>EU, Japan, and U.S. complained on "National Treatment" grounds.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200" dirty="0">
                <a:latin typeface="+mn-lt"/>
              </a:rPr>
              <a:t>DSB ruled the program was non-compliant.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200" dirty="0">
                <a:latin typeface="+mn-lt"/>
              </a:rPr>
              <a:t>First case where private lawyers allowed 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D9F06-4E9C-D340-BE5B-98DF882D05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54287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685800"/>
            <a:ext cx="8458200" cy="12954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BITs:</a:t>
            </a:r>
            <a:br>
              <a:rPr lang="en-US" sz="3600" dirty="0"/>
            </a:br>
            <a:r>
              <a:rPr lang="en-US" sz="3600" dirty="0"/>
              <a:t>Bilateral Investment Treaties</a:t>
            </a:r>
            <a:r>
              <a:rPr lang="en-US" sz="3600" dirty="0">
                <a:effectLst/>
              </a:rPr>
              <a:t> 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505200"/>
          </a:xfrm>
        </p:spPr>
        <p:txBody>
          <a:bodyPr lIns="0" rIns="0"/>
          <a:lstStyle/>
          <a:p>
            <a:pPr>
              <a:spcAft>
                <a:spcPts val="1200"/>
              </a:spcAft>
            </a:pPr>
            <a:r>
              <a:rPr lang="en-US" sz="2400" dirty="0"/>
              <a:t>Interest in Foreign Direct Investment increased in the 1990s.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Number of BITs rose from 400 in 1990 to over 2,900.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No multilateral standard BIT to comply with.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2E7AF7-1DB5-2041-8246-CC9555162B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5542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533400"/>
            <a:ext cx="8458200" cy="9906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USG Approach to BITs</a:t>
            </a:r>
            <a:endParaRPr lang="en-CA" sz="3600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315200" cy="4419600"/>
          </a:xfrm>
        </p:spPr>
        <p:txBody>
          <a:bodyPr lIns="0" rIns="0"/>
          <a:lstStyle/>
          <a:p>
            <a:pPr lvl="0"/>
            <a:r>
              <a:rPr lang="en-US" sz="2400" dirty="0"/>
              <a:t>USG has signed BITs with over 20 countries.</a:t>
            </a:r>
          </a:p>
          <a:p>
            <a:pPr lvl="1"/>
            <a:r>
              <a:rPr lang="en-US" sz="2400" dirty="0"/>
              <a:t>Mostly developing countries.</a:t>
            </a:r>
          </a:p>
          <a:p>
            <a:pPr lvl="1"/>
            <a:r>
              <a:rPr lang="en-US" sz="2400" dirty="0"/>
              <a:t>Also, an RTA may have an "investment" chapter.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USG negotiates BITs on the basis of a "model" agreement.</a:t>
            </a:r>
          </a:p>
          <a:p>
            <a:pPr lvl="1"/>
            <a:r>
              <a:rPr lang="en-US" sz="2400" dirty="0"/>
              <a:t>Current model is from 2012.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"Trade and Investment Framework Agreement" (TIFA) may precede and prepare for a BIT.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A06692-C9B7-B547-9AB0-B024905BC5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06B49-DD83-4747-BB95-2E4052602F12}" type="slidenum">
              <a:rPr lang="en-US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1706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N01Roland923871_01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Foundations 2e</Template>
  <TotalTime>56186</TotalTime>
  <Words>1175</Words>
  <Application>Microsoft Macintosh PowerPoint</Application>
  <PresentationFormat>On-screen Show (4:3)</PresentationFormat>
  <Paragraphs>168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Courier New</vt:lpstr>
      <vt:lpstr>Tahoma</vt:lpstr>
      <vt:lpstr>Times New Roman</vt:lpstr>
      <vt:lpstr>Verdana</vt:lpstr>
      <vt:lpstr>LN01Roland923871_01_LN01</vt:lpstr>
      <vt:lpstr>PowerPoint Presentation</vt:lpstr>
      <vt:lpstr>Skills developed by today's class</vt:lpstr>
      <vt:lpstr>Investment-Related  Agreements</vt:lpstr>
      <vt:lpstr>Trade-Related  Investment Measures </vt:lpstr>
      <vt:lpstr>WTO's TRIMs Agreement</vt:lpstr>
      <vt:lpstr>Limitations of TRIMs</vt:lpstr>
      <vt:lpstr>TRIMs Case — Indonesia: "National Car" Program</vt:lpstr>
      <vt:lpstr>BITs: Bilateral Investment Treaties </vt:lpstr>
      <vt:lpstr>USG Approach to BITs</vt:lpstr>
      <vt:lpstr>U.S. Model BIT's Features</vt:lpstr>
      <vt:lpstr>ICSID International Centre for  Settlement of Investment Disputes</vt:lpstr>
      <vt:lpstr>UNCITRAL UN Commission on International Trade Law</vt:lpstr>
      <vt:lpstr>UNCITRAL Organization</vt:lpstr>
      <vt:lpstr>ILO Convention 169: Indigenous and Tribal Peoples</vt:lpstr>
      <vt:lpstr>ILO 169 Provisions</vt:lpstr>
      <vt:lpstr>International Labour  Organization</vt:lpstr>
      <vt:lpstr>ILO Governance</vt:lpstr>
      <vt:lpstr>Skills developed by today's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Ryan Jr, Joseph S</cp:lastModifiedBy>
  <cp:revision>1664</cp:revision>
  <cp:lastPrinted>2016-09-15T14:25:53Z</cp:lastPrinted>
  <dcterms:created xsi:type="dcterms:W3CDTF">2013-09-11T16:55:26Z</dcterms:created>
  <dcterms:modified xsi:type="dcterms:W3CDTF">2022-08-19T19:41:52Z</dcterms:modified>
  <cp:category/>
</cp:coreProperties>
</file>