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731" r:id="rId2"/>
    <p:sldMasterId id="2147483661" r:id="rId3"/>
    <p:sldMasterId id="2147483658" r:id="rId4"/>
    <p:sldMasterId id="2147483659" r:id="rId5"/>
    <p:sldMasterId id="2147483660" r:id="rId6"/>
    <p:sldMasterId id="2147483717" r:id="rId7"/>
  </p:sldMasterIdLst>
  <p:notesMasterIdLst>
    <p:notesMasterId r:id="rId23"/>
  </p:notesMasterIdLst>
  <p:handoutMasterIdLst>
    <p:handoutMasterId r:id="rId24"/>
  </p:handoutMasterIdLst>
  <p:sldIdLst>
    <p:sldId id="728" r:id="rId8"/>
    <p:sldId id="745" r:id="rId9"/>
    <p:sldId id="744" r:id="rId10"/>
    <p:sldId id="754" r:id="rId11"/>
    <p:sldId id="792" r:id="rId12"/>
    <p:sldId id="793" r:id="rId13"/>
    <p:sldId id="794" r:id="rId14"/>
    <p:sldId id="796" r:id="rId15"/>
    <p:sldId id="802" r:id="rId16"/>
    <p:sldId id="799" r:id="rId17"/>
    <p:sldId id="797" r:id="rId18"/>
    <p:sldId id="798" r:id="rId19"/>
    <p:sldId id="800" r:id="rId20"/>
    <p:sldId id="801" r:id="rId21"/>
    <p:sldId id="803" r:id="rId22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2108DF-1C46-5A48-904E-C04A5D373040}">
          <p14:sldIdLst>
            <p14:sldId id="728"/>
            <p14:sldId id="745"/>
            <p14:sldId id="744"/>
            <p14:sldId id="754"/>
            <p14:sldId id="792"/>
            <p14:sldId id="793"/>
            <p14:sldId id="794"/>
            <p14:sldId id="796"/>
            <p14:sldId id="802"/>
            <p14:sldId id="799"/>
            <p14:sldId id="797"/>
            <p14:sldId id="798"/>
            <p14:sldId id="800"/>
            <p14:sldId id="801"/>
            <p14:sldId id="8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DEB"/>
    <a:srgbClr val="8BA9E9"/>
    <a:srgbClr val="93C4EE"/>
    <a:srgbClr val="556EEE"/>
    <a:srgbClr val="4262B3"/>
    <a:srgbClr val="194DE1"/>
    <a:srgbClr val="1865FB"/>
    <a:srgbClr val="1249B3"/>
    <a:srgbClr val="1D6AFF"/>
    <a:srgbClr val="2B8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159" autoAdjust="0"/>
    <p:restoredTop sz="96327" autoAdjust="0"/>
  </p:normalViewPr>
  <p:slideViewPr>
    <p:cSldViewPr snapToObjects="1">
      <p:cViewPr varScale="1">
        <p:scale>
          <a:sx n="72" d="100"/>
          <a:sy n="72" d="100"/>
        </p:scale>
        <p:origin x="216" y="1408"/>
      </p:cViewPr>
      <p:guideLst>
        <p:guide orient="horz" pos="2112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5960" y="-12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DB1A606E-59A5-444D-B60A-249B8883EBC6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7142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alt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F22F55E1-96B7-4FCC-849D-4532E1F82291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2469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3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12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13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14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4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5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6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WTO, "GATS: An Introduction," page 4.</a:t>
            </a: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7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8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9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800" dirty="0"/>
              <a:t>WTO, "GATS: An Introduction," page 11.</a:t>
            </a: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31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10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76B09B-909D-4919-9BB2-F90EFD437F3C}" type="slidenum">
              <a:rPr lang="en-CA" sz="1200">
                <a:latin typeface="Tahoma" panose="020B0604030504040204" pitchFamily="34" charset="0"/>
              </a:rPr>
              <a:pPr/>
              <a:t>11</a:t>
            </a:fld>
            <a:endParaRPr lang="en-CA" sz="1200" dirty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4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614123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78214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501341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978409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7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3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89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43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79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4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125625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78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1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01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5E81-DD41-9942-8032-D20912754374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62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888485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649734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836689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663296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175308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9928742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27282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790015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425407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175547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29301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149235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730715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539654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798787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038600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038600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456484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84283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279441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4226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62473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184916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073567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408080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990600"/>
            <a:ext cx="2057400" cy="5203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019800" cy="5203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099145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461850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066244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137759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198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198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61984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741486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628578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4856421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776982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337622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73550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763711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971550"/>
            <a:ext cx="2046287" cy="558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71550"/>
            <a:ext cx="5986463" cy="558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680331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357731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3469312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524371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079513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838431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2227346"/>
      </p:ext>
    </p:extLst>
  </p:cSld>
  <p:clrMapOvr>
    <a:masterClrMapping/>
  </p:clrMapOvr>
  <p:transition spd="med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595313"/>
      </p:ext>
    </p:extLst>
  </p:cSld>
  <p:clrMapOvr>
    <a:masterClrMapping/>
  </p:clrMapOvr>
  <p:transition spd="med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685970"/>
      </p:ext>
    </p:extLst>
  </p:cSld>
  <p:clrMapOvr>
    <a:masterClrMapping/>
  </p:clrMapOvr>
  <p:transition spd="med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318533"/>
      </p:ext>
    </p:extLst>
  </p:cSld>
  <p:clrMapOvr>
    <a:masterClrMapping/>
  </p:clrMapOvr>
  <p:transition spd="med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454168"/>
      </p:ext>
    </p:extLst>
  </p:cSld>
  <p:clrMapOvr>
    <a:masterClrMapping/>
  </p:clrMapOvr>
  <p:transition spd="med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321110"/>
      </p:ext>
    </p:extLst>
  </p:cSld>
  <p:clrMapOvr>
    <a:masterClrMapping/>
  </p:clrMapOvr>
  <p:transition spd="med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917124"/>
      </p:ext>
    </p:extLst>
  </p:cSld>
  <p:clrMapOvr>
    <a:masterClrMapping/>
  </p:clrMapOvr>
  <p:transition spd="med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88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00" y="0"/>
            <a:ext cx="5041900" cy="2667000"/>
          </a:xfrm>
          <a:prstGeom prst="rect">
            <a:avLst/>
          </a:prstGeom>
          <a:gradFill flip="none" rotWithShape="1">
            <a:gsLst>
              <a:gs pos="100000">
                <a:srgbClr val="F1D6A1"/>
              </a:gs>
              <a:gs pos="100000">
                <a:srgbClr val="FFFFFF"/>
              </a:gs>
              <a:gs pos="100000">
                <a:srgbClr val="F1D6A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</p:pic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 userDrawn="1"/>
        </p:nvSpPr>
        <p:spPr bwMode="gray">
          <a:xfrm>
            <a:off x="-12700" y="3344862"/>
            <a:ext cx="5041900" cy="1379537"/>
          </a:xfrm>
          <a:prstGeom prst="rect">
            <a:avLst/>
          </a:prstGeom>
          <a:solidFill>
            <a:srgbClr val="5F2A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Development</a:t>
            </a:r>
          </a:p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Economic Policy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00468F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800" dirty="0">
                <a:solidFill>
                  <a:schemeClr val="bg1"/>
                </a:solidFill>
                <a:latin typeface="Arial Black" pitchFamily="34" charset="0"/>
              </a:rPr>
              <a:t>D-577</a:t>
            </a:r>
            <a:r>
              <a:rPr lang="en-US" altLang="en-US" sz="1800" dirty="0">
                <a:solidFill>
                  <a:schemeClr val="bg1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379021"/>
            <a:ext cx="5041900" cy="202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gray">
          <a:xfrm>
            <a:off x="-12700" y="2667000"/>
            <a:ext cx="5041900" cy="1711325"/>
          </a:xfrm>
          <a:prstGeom prst="rect">
            <a:avLst/>
          </a:prstGeom>
          <a:solidFill>
            <a:srgbClr val="00468F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Global Economic</a:t>
            </a:r>
          </a:p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Issues and Institutions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6D847F-B1A3-B638-5847-EC9467965D4E}"/>
              </a:ext>
            </a:extLst>
          </p:cNvPr>
          <p:cNvSpPr/>
          <p:nvPr userDrawn="1"/>
        </p:nvSpPr>
        <p:spPr bwMode="auto">
          <a:xfrm>
            <a:off x="429768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805FEB-9A23-3BA4-0D65-750605A274C2}"/>
              </a:ext>
            </a:extLst>
          </p:cNvPr>
          <p:cNvSpPr/>
          <p:nvPr userDrawn="1"/>
        </p:nvSpPr>
        <p:spPr bwMode="auto">
          <a:xfrm>
            <a:off x="466344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9E1D6-C4BF-DA13-48E6-AB66E7E062E4}"/>
              </a:ext>
            </a:extLst>
          </p:cNvPr>
          <p:cNvSpPr/>
          <p:nvPr userDrawn="1"/>
        </p:nvSpPr>
        <p:spPr bwMode="auto">
          <a:xfrm>
            <a:off x="356616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8FBB6E-73F8-E8DD-DDFB-96144B517450}"/>
              </a:ext>
            </a:extLst>
          </p:cNvPr>
          <p:cNvSpPr/>
          <p:nvPr userDrawn="1"/>
        </p:nvSpPr>
        <p:spPr bwMode="auto">
          <a:xfrm>
            <a:off x="393192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1F215B-C64F-FE59-25B0-7B52292ACF37}"/>
              </a:ext>
            </a:extLst>
          </p:cNvPr>
          <p:cNvSpPr/>
          <p:nvPr userDrawn="1"/>
        </p:nvSpPr>
        <p:spPr bwMode="auto">
          <a:xfrm>
            <a:off x="429768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87EF30-7558-7A35-3512-0A388DD1DB91}"/>
              </a:ext>
            </a:extLst>
          </p:cNvPr>
          <p:cNvSpPr/>
          <p:nvPr userDrawn="1"/>
        </p:nvSpPr>
        <p:spPr bwMode="auto">
          <a:xfrm>
            <a:off x="466344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9B7A05-920A-337C-A346-92C975D2AEF3}"/>
              </a:ext>
            </a:extLst>
          </p:cNvPr>
          <p:cNvSpPr/>
          <p:nvPr userDrawn="1"/>
        </p:nvSpPr>
        <p:spPr bwMode="auto">
          <a:xfrm>
            <a:off x="2743200" y="5669280"/>
            <a:ext cx="411480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O'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7EADC2-747B-ABD4-2033-483FF8C16CE5}"/>
              </a:ext>
            </a:extLst>
          </p:cNvPr>
          <p:cNvSpPr/>
          <p:nvPr userDrawn="1"/>
        </p:nvSpPr>
        <p:spPr bwMode="auto">
          <a:xfrm>
            <a:off x="356616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5B6A1-BE27-B7D3-EF90-02A6E8E37F84}"/>
              </a:ext>
            </a:extLst>
          </p:cNvPr>
          <p:cNvSpPr/>
          <p:nvPr userDrawn="1"/>
        </p:nvSpPr>
        <p:spPr bwMode="auto">
          <a:xfrm>
            <a:off x="393192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A44A6E-CF5B-9CB5-7873-95417734996C}"/>
              </a:ext>
            </a:extLst>
          </p:cNvPr>
          <p:cNvSpPr/>
          <p:nvPr userDrawn="1"/>
        </p:nvSpPr>
        <p:spPr bwMode="auto">
          <a:xfrm>
            <a:off x="320040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N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F31EB-1756-D048-B9C6-AA7D4C9A8D09}"/>
              </a:ext>
            </a:extLst>
          </p:cNvPr>
          <p:cNvSpPr txBox="1"/>
          <p:nvPr userDrawn="1"/>
        </p:nvSpPr>
        <p:spPr>
          <a:xfrm>
            <a:off x="8305800" y="63246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6C11164-E8AE-4D4D-BAB4-4BBAF704E065}" type="slidenum">
              <a:rPr lang="en-US" sz="1200" baseline="0"/>
              <a:t>‹#›</a:t>
            </a:fld>
            <a:endParaRPr lang="en-US" sz="1200" baseline="0" dirty="0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095956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89A7F2-E5BB-DA4D-ABFE-99474EF12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0995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30325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3" name="Rectangle 5"/>
          <p:cNvSpPr>
            <a:spLocks noChangeArrowheads="1"/>
          </p:cNvSpPr>
          <p:nvPr/>
        </p:nvSpPr>
        <p:spPr bwMode="auto">
          <a:xfrm>
            <a:off x="4610100" y="18923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468F"/>
              </a:buClr>
              <a:buFont typeface="Webdings" panose="05030102010509060703" pitchFamily="18" charset="2"/>
              <a:buChar char="&lt;"/>
              <a:defRPr/>
            </a:pPr>
            <a:endParaRPr lang="en-US" sz="2800" b="1" dirty="0">
              <a:solidFill>
                <a:srgbClr val="00468F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/>
              <a:t>© 2013 Pearson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30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3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33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33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33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33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33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33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Font typeface="Webdings" panose="05030102010509060703" pitchFamily="18" charset="2"/>
        <a:buChar char="&lt;"/>
        <a:defRPr sz="2800" b="1">
          <a:solidFill>
            <a:srgbClr val="00468F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5E81-DD41-9942-8032-D20912754374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3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ChangeArrowheads="1"/>
          </p:cNvSpPr>
          <p:nvPr/>
        </p:nvSpPr>
        <p:spPr bwMode="auto">
          <a:xfrm>
            <a:off x="3276600" y="914400"/>
            <a:ext cx="411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468F"/>
              </a:buClr>
              <a:buFont typeface="Webdings" panose="05030102010509060703" pitchFamily="18" charset="2"/>
              <a:buChar char="&lt;"/>
              <a:defRPr/>
            </a:pPr>
            <a:endParaRPr lang="en-US" sz="2800" b="1" dirty="0">
              <a:solidFill>
                <a:srgbClr val="00468F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/>
              <a:t>© 2013 Pearson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4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4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Font typeface="Webdings" panose="05030102010509060703" pitchFamily="18" charset="2"/>
        <a:buChar char="&lt;"/>
        <a:defRPr sz="2800" b="1">
          <a:solidFill>
            <a:srgbClr val="00468F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8229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  <a:r>
              <a:rPr lang="en-US"/>
              <a:t> when second level runs longer than one line we want no hanging indent</a:t>
            </a:r>
          </a:p>
          <a:p>
            <a:pPr lvl="1"/>
            <a:r>
              <a:rPr lang="en-US"/>
              <a:t>I</a:t>
            </a:r>
            <a:r>
              <a:rPr lang="en-US" altLang="en-US"/>
              <a:t>’</a:t>
            </a:r>
            <a:r>
              <a:rPr lang="en-US"/>
              <a:t>ve also set the gap between points at 0.5 lines.</a:t>
            </a:r>
            <a:endParaRPr lang="en-CA"/>
          </a:p>
          <a:p>
            <a:pPr lvl="2"/>
            <a:r>
              <a:rPr lang="en-CA"/>
              <a:t>Third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229600" cy="533400"/>
          </a:xfrm>
          <a:prstGeom prst="rect">
            <a:avLst/>
          </a:prstGeom>
          <a:gradFill rotWithShape="0">
            <a:gsLst>
              <a:gs pos="0">
                <a:srgbClr val="00468F"/>
              </a:gs>
              <a:gs pos="100000">
                <a:srgbClr val="648FB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</a:t>
            </a:r>
            <a:endParaRPr lang="en-CA"/>
          </a:p>
        </p:txBody>
      </p:sp>
      <p:sp>
        <p:nvSpPr>
          <p:cNvPr id="3076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/>
              <a:t>© 2013 Pearson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5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53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53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53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Font typeface="Webdings" panose="05030102010509060703" pitchFamily="18" charset="2"/>
        <a:buChar char="&lt;"/>
        <a:defRPr sz="2800" b="1">
          <a:solidFill>
            <a:srgbClr val="00468F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  <a:r>
              <a:rPr lang="en-US"/>
              <a:t> when second level runs longer than one line we want no hanging indent</a:t>
            </a:r>
          </a:p>
          <a:p>
            <a:pPr lvl="1"/>
            <a:r>
              <a:rPr lang="en-US"/>
              <a:t>I</a:t>
            </a:r>
            <a:r>
              <a:rPr lang="en-US" altLang="en-US"/>
              <a:t>’</a:t>
            </a:r>
            <a:r>
              <a:rPr lang="en-US"/>
              <a:t>ve also set the gap between points at 0.5 lines.</a:t>
            </a:r>
            <a:endParaRPr lang="en-CA"/>
          </a:p>
          <a:p>
            <a:pPr lvl="2"/>
            <a:r>
              <a:rPr lang="en-CA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71550"/>
            <a:ext cx="8185150" cy="552450"/>
          </a:xfrm>
          <a:prstGeom prst="rect">
            <a:avLst/>
          </a:prstGeom>
          <a:gradFill rotWithShape="0">
            <a:gsLst>
              <a:gs pos="0">
                <a:srgbClr val="00468F"/>
              </a:gs>
              <a:gs pos="100000">
                <a:srgbClr val="648FB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</a:t>
            </a:r>
            <a:endParaRPr lang="en-CA"/>
          </a:p>
        </p:txBody>
      </p:sp>
      <p:pic>
        <p:nvPicPr>
          <p:cNvPr id="486405" name="Picture 5" descr="but2">
            <a:hlinkClick r:id="" action="ppaction://hlinkshowjump?jump=nextslide" tooltip="Expand figur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971550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/>
              <a:t>© 2013 Pearson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64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640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64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640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64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64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Font typeface="Webdings" panose="05030102010509060703" pitchFamily="18" charset="2"/>
        <a:buChar char="&lt;"/>
        <a:defRPr sz="2800" b="1">
          <a:solidFill>
            <a:srgbClr val="00468F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8F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t1">
            <a:hlinkClick r:id="" action="ppaction://hlinkshowjump?jump=previousslide" tooltip="Back to previous 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935038"/>
            <a:ext cx="61753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 userDrawn="1"/>
        </p:nvSpPr>
        <p:spPr bwMode="auto">
          <a:xfrm>
            <a:off x="431800" y="6643688"/>
            <a:ext cx="1692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/>
              <a:t>© 2013 Pearson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8305800" y="6553200"/>
            <a:ext cx="45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srgbClr val="000000"/>
              </a:solidFill>
              <a:latin typeface="Verdana" pitchFamily="-1" charset="0"/>
              <a:ea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>
    <p:strips dir="ld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029200" y="1676400"/>
            <a:ext cx="41148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CA" sz="3200" b="1" dirty="0">
                <a:solidFill>
                  <a:schemeClr val="bg1"/>
                </a:solidFill>
                <a:latin typeface="+mj-lt"/>
              </a:rPr>
              <a:t>Topic:</a:t>
            </a:r>
          </a:p>
          <a:p>
            <a:pPr algn="ctr"/>
            <a:endParaRPr lang="en-CA" sz="3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+mj-lt"/>
              </a:rPr>
              <a:t>Trade in Services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722783" y="916609"/>
            <a:ext cx="184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381000"/>
            <a:ext cx="84582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GATS Principles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31520" y="1143000"/>
            <a:ext cx="7863840" cy="5105400"/>
          </a:xfrm>
        </p:spPr>
        <p:txBody>
          <a:bodyPr lIns="274320" rIns="274320"/>
          <a:lstStyle/>
          <a:p>
            <a:pPr lvl="0">
              <a:spcBef>
                <a:spcPts val="600"/>
              </a:spcBef>
            </a:pPr>
            <a:r>
              <a:rPr lang="en-US" dirty="0"/>
              <a:t>MFN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RTAs, called "Economic Integration" agreements, allowed as exceptions to MFN, provided that they don't raise barriers for non-members.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Recognition of another country's regulatory standards does not contravene MFN.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National Treatment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Regulation that discriminates against foreign service suppliers may be the only practical form of protection for local providers.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Tariffs on services may be impractical.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Only in effect where the member makes commitments.</a:t>
            </a:r>
          </a:p>
          <a:p>
            <a:pPr>
              <a:spcBef>
                <a:spcPts val="600"/>
              </a:spcBef>
            </a:pPr>
            <a:r>
              <a:rPr lang="en-US" dirty="0"/>
              <a:t>Transparency: publication, notification to WTO, and national enquiry point, openness to consultations.</a:t>
            </a:r>
          </a:p>
        </p:txBody>
      </p:sp>
    </p:spTree>
    <p:extLst>
      <p:ext uri="{BB962C8B-B14F-4D97-AF65-F5344CB8AC3E}">
        <p14:creationId xmlns:p14="http://schemas.microsoft.com/office/powerpoint/2010/main" val="338162313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609600"/>
            <a:ext cx="8458200" cy="8382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Countries Still in Control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315200" cy="4572000"/>
          </a:xfrm>
        </p:spPr>
        <p:txBody>
          <a:bodyPr lIns="0" rIns="0"/>
          <a:lstStyle/>
          <a:p>
            <a:pPr lvl="0"/>
            <a:r>
              <a:rPr lang="en-US" sz="2400" dirty="0"/>
              <a:t>"Positive list" approach.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Market access only where country wants.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Some WTO members have made commitments in only a few sectors.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Commitments can be withdrawn after three years, subject to compensation.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Migration and Mode 4: countries' visa and migration policies, including bilateral labor agreements, are more important than GATS Mode 4 commitments.</a:t>
            </a:r>
          </a:p>
        </p:txBody>
      </p:sp>
    </p:spTree>
    <p:extLst>
      <p:ext uri="{BB962C8B-B14F-4D97-AF65-F5344CB8AC3E}">
        <p14:creationId xmlns:p14="http://schemas.microsoft.com/office/powerpoint/2010/main" val="58949162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457200"/>
            <a:ext cx="8458200" cy="762000"/>
          </a:xfrm>
        </p:spPr>
        <p:txBody>
          <a:bodyPr/>
          <a:lstStyle/>
          <a:p>
            <a:pPr lvl="0" algn="ctr">
              <a:defRPr/>
            </a:pPr>
            <a:r>
              <a:rPr lang="en-US" sz="3600" dirty="0"/>
              <a:t>Services Heavily Regulated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406640" cy="5029200"/>
          </a:xfrm>
        </p:spPr>
        <p:txBody>
          <a:bodyPr lIns="182880" rIns="182880"/>
          <a:lstStyle/>
          <a:p>
            <a:pPr lvl="0"/>
            <a:r>
              <a:rPr lang="en-US" sz="2400" dirty="0"/>
              <a:t>Regulations, subsidies, and government ownership are important barriers to entry.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GATS doesn't require privatization.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GATS doesn't abolish regulation.</a:t>
            </a:r>
          </a:p>
          <a:p>
            <a:r>
              <a:rPr lang="en-US" sz="2400" dirty="0"/>
              <a:t>Regulations may have to be adapted if competition replaces monopoly.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Domestic monopoly may have operated under a contract (not regulations).</a:t>
            </a:r>
            <a:r>
              <a:rPr lang="en-US" sz="2400" dirty="0">
                <a:effectLst/>
              </a:rPr>
              <a:t> </a:t>
            </a:r>
          </a:p>
          <a:p>
            <a:r>
              <a:rPr lang="en-US" sz="2400" dirty="0"/>
              <a:t>Regulations are inherently less transparent than tariffs.</a:t>
            </a:r>
          </a:p>
          <a:p>
            <a:r>
              <a:rPr lang="en-US" sz="2400" dirty="0"/>
              <a:t>Service industries are believed to be more protected than manufactures.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0907064"/>
      </p:ext>
    </p:extLst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304800"/>
            <a:ext cx="8458200" cy="9144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GATS: Continued Negotiation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315200" cy="5105400"/>
          </a:xfrm>
        </p:spPr>
        <p:txBody>
          <a:bodyPr lIns="0" rIns="0"/>
          <a:lstStyle/>
          <a:p>
            <a:pPr>
              <a:spcBef>
                <a:spcPts val="600"/>
              </a:spcBef>
            </a:pPr>
            <a:r>
              <a:rPr lang="en-US" sz="2200" dirty="0"/>
              <a:t>Developing countries were expected to initially make commitments in fewer sectors.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"Built-In Agenda" after 1995.</a:t>
            </a:r>
          </a:p>
          <a:p>
            <a:pPr marL="342900" lvl="1" indent="-342900">
              <a:spcBef>
                <a:spcPts val="600"/>
              </a:spcBef>
              <a:buFontTx/>
              <a:buChar char="•"/>
            </a:pPr>
            <a:r>
              <a:rPr lang="en-US" sz="2200" dirty="0"/>
              <a:t>Council on Trade in Services: assessments and guidelines for additional negotiations.</a:t>
            </a:r>
          </a:p>
          <a:p>
            <a:pPr marL="342900" lvl="1" indent="-342900">
              <a:spcBef>
                <a:spcPts val="600"/>
              </a:spcBef>
              <a:buFontTx/>
              <a:buChar char="•"/>
            </a:pPr>
            <a:r>
              <a:rPr lang="en-US" sz="2200" dirty="0"/>
              <a:t>Members are encouraged to undertake "autonomous liberalization" prior to negotiations.</a:t>
            </a:r>
          </a:p>
          <a:p>
            <a:pPr marL="342900" lvl="1" indent="-342900">
              <a:spcBef>
                <a:spcPts val="600"/>
              </a:spcBef>
              <a:buFontTx/>
              <a:buChar char="•"/>
            </a:pPr>
            <a:r>
              <a:rPr lang="en-US" sz="2200" dirty="0"/>
              <a:t>WPDR: Working Party on Domestic Regulation.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Continuing sector-by-sector negotiations to agree on non-discriminatory regulations.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Results since 1995 have been thin.  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But, successes in financial services and telecoms.</a:t>
            </a:r>
          </a:p>
        </p:txBody>
      </p:sp>
    </p:spTree>
    <p:extLst>
      <p:ext uri="{BB962C8B-B14F-4D97-AF65-F5344CB8AC3E}">
        <p14:creationId xmlns:p14="http://schemas.microsoft.com/office/powerpoint/2010/main" val="195084535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" y="381000"/>
            <a:ext cx="8869680" cy="1066800"/>
          </a:xfrm>
        </p:spPr>
        <p:txBody>
          <a:bodyPr/>
          <a:lstStyle/>
          <a:p>
            <a:pPr algn="ctr">
              <a:defRPr/>
            </a:pPr>
            <a:r>
              <a:rPr lang="en-US" sz="3000" dirty="0"/>
              <a:t>GATS Dispute: </a:t>
            </a:r>
            <a:br>
              <a:rPr lang="en-US" sz="3000" dirty="0"/>
            </a:br>
            <a:r>
              <a:rPr lang="en-US" sz="3000" dirty="0"/>
              <a:t>Antigua vs. U.S. on Gambling</a:t>
            </a:r>
            <a:endParaRPr lang="en-CA" sz="30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 lIns="0" rIns="0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Pre-GATS: U.S. laws against foreign internet gambling.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GATS in 1995: USG misunderstood scope of commitment to "other recreational services": it included gambling.</a:t>
            </a:r>
          </a:p>
          <a:p>
            <a:pPr lvl="0">
              <a:spcBef>
                <a:spcPts val="0"/>
              </a:spcBef>
            </a:pPr>
            <a:r>
              <a:rPr lang="en-US" dirty="0"/>
              <a:t>In 1998, U.S. prosecuted an Antigua internet gambling firm.</a:t>
            </a:r>
          </a:p>
          <a:p>
            <a:pPr lvl="1">
              <a:spcBef>
                <a:spcPts val="0"/>
              </a:spcBef>
            </a:pPr>
            <a:r>
              <a:rPr lang="en-US" dirty="0"/>
              <a:t>U.S. owner, Mr. Jay Cohen, was jailed in 2000.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Antigua lost substantial revenues.</a:t>
            </a:r>
          </a:p>
          <a:p>
            <a:pPr>
              <a:spcBef>
                <a:spcPts val="0"/>
              </a:spcBef>
            </a:pPr>
            <a:r>
              <a:rPr lang="en-US" dirty="0"/>
              <a:t>Antigua (with Mr. Cohen's help) won a WTO case in 2003.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U.S. claim on safeguarding public morals undermined by allowing cross-state internet betting on horse races.</a:t>
            </a:r>
          </a:p>
          <a:p>
            <a:pPr>
              <a:spcBef>
                <a:spcPts val="0"/>
              </a:spcBef>
            </a:pPr>
            <a:r>
              <a:rPr lang="en-US" dirty="0"/>
              <a:t>U.S. changed its GATS commitment and entered arbitration on compensation to countries affected.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Antigua valued compensation at USD 21 mn. per year.</a:t>
            </a:r>
          </a:p>
          <a:p>
            <a:pPr lvl="1">
              <a:spcBef>
                <a:spcPts val="0"/>
              </a:spcBef>
            </a:pPr>
            <a:r>
              <a:rPr lang="en-US" dirty="0"/>
              <a:t>U.S. not paying, wants to negotiate.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WTO authorized Antigua to retaliate in 2013.</a:t>
            </a:r>
          </a:p>
        </p:txBody>
      </p:sp>
    </p:spTree>
    <p:extLst>
      <p:ext uri="{BB962C8B-B14F-4D97-AF65-F5344CB8AC3E}">
        <p14:creationId xmlns:p14="http://schemas.microsoft.com/office/powerpoint/2010/main" val="82545594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143000"/>
          </a:xfrm>
        </p:spPr>
        <p:txBody>
          <a:bodyPr/>
          <a:lstStyle/>
          <a:p>
            <a:pPr algn="ctr"/>
            <a:r>
              <a:rPr lang="en-US" dirty="0"/>
              <a:t>Skills developed by today's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3657600"/>
          </a:xfrm>
        </p:spPr>
        <p:txBody>
          <a:bodyPr lIns="457200" rIns="457200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You will understand how the WTO system for services differs from the system for goods.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85647555"/>
      </p:ext>
    </p:extLst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143000"/>
          </a:xfrm>
        </p:spPr>
        <p:txBody>
          <a:bodyPr/>
          <a:lstStyle/>
          <a:p>
            <a:pPr algn="ctr"/>
            <a:r>
              <a:rPr lang="en-US" dirty="0"/>
              <a:t>Skills developed by today's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3657600"/>
          </a:xfrm>
        </p:spPr>
        <p:txBody>
          <a:bodyPr lIns="457200" rIns="457200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You will understand how the WTO system for services differs from the system for goods.</a:t>
            </a:r>
          </a:p>
        </p:txBody>
      </p:sp>
    </p:spTree>
    <p:extLst>
      <p:ext uri="{BB962C8B-B14F-4D97-AF65-F5344CB8AC3E}">
        <p14:creationId xmlns:p14="http://schemas.microsoft.com/office/powerpoint/2010/main" val="1511650907"/>
      </p:ext>
    </p:extLst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533400"/>
            <a:ext cx="8458200" cy="838200"/>
          </a:xfrm>
        </p:spPr>
        <p:txBody>
          <a:bodyPr/>
          <a:lstStyle/>
          <a:p>
            <a:pPr algn="ctr"/>
            <a:r>
              <a:rPr lang="en-US" sz="3600" dirty="0"/>
              <a:t>Services vs. Goods?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315200" cy="4495800"/>
          </a:xfrm>
        </p:spPr>
        <p:txBody>
          <a:bodyPr lIns="0" rIns="0"/>
          <a:lstStyle/>
          <a:p>
            <a:pPr>
              <a:spcBef>
                <a:spcPts val="600"/>
              </a:spcBef>
            </a:pPr>
            <a:r>
              <a:rPr lang="en-US" sz="2200" dirty="0"/>
              <a:t>The shift from agriculture to manufactures was partly the result of farmers inputs made on the farm with inputs produced off-farm by manufacturing firms.</a:t>
            </a:r>
          </a:p>
          <a:p>
            <a:pPr lvl="0">
              <a:spcBef>
                <a:spcPts val="600"/>
              </a:spcBef>
            </a:pPr>
            <a:r>
              <a:rPr lang="en-US" sz="2200" dirty="0"/>
              <a:t>Similarly, firms increasingly use services provided by separate, specialized service companies.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Including use of patents owned by separate companies.</a:t>
            </a:r>
          </a:p>
          <a:p>
            <a:pPr lvl="0">
              <a:spcBef>
                <a:spcPts val="600"/>
              </a:spcBef>
            </a:pPr>
            <a:r>
              <a:rPr lang="en-US" sz="2200" dirty="0"/>
              <a:t>The rise in "Services" in modern economies is thus an aspect of increasing specialization.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Goods and services are complementary.</a:t>
            </a:r>
          </a:p>
        </p:txBody>
      </p:sp>
    </p:spTree>
    <p:extLst>
      <p:ext uri="{BB962C8B-B14F-4D97-AF65-F5344CB8AC3E}">
        <p14:creationId xmlns:p14="http://schemas.microsoft.com/office/powerpoint/2010/main" val="900937310"/>
      </p:ext>
    </p:extLst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533400"/>
            <a:ext cx="8458200" cy="9144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Globalization of Services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315200" cy="4876800"/>
          </a:xfrm>
        </p:spPr>
        <p:txBody>
          <a:bodyPr lIns="0" rIns="0"/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Traditional perception: services were </a:t>
            </a:r>
            <a:r>
              <a:rPr lang="en-US" sz="2400" u="sng" dirty="0"/>
              <a:t>not</a:t>
            </a:r>
            <a:r>
              <a:rPr lang="en-US" sz="2400" dirty="0"/>
              <a:t> provided across national borders.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400" dirty="0"/>
              <a:t>Provided face-to-face at short distances.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400" dirty="0"/>
              <a:t>Government-provided infrastructure.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400" dirty="0"/>
              <a:t>Government-provided social protection.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Disrupter: telecoms.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400" dirty="0"/>
              <a:t>Improved telecoms facilitated long-distance service provision.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sz="2400" dirty="0"/>
              <a:t>Independent cell phone companies competed successfully with governmental monopolies.</a:t>
            </a:r>
          </a:p>
        </p:txBody>
      </p:sp>
    </p:spTree>
    <p:extLst>
      <p:ext uri="{BB962C8B-B14F-4D97-AF65-F5344CB8AC3E}">
        <p14:creationId xmlns:p14="http://schemas.microsoft.com/office/powerpoint/2010/main" val="153241386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762000"/>
            <a:ext cx="8458200" cy="9144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Size of Services Trade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315200" cy="3886200"/>
          </a:xfrm>
        </p:spPr>
        <p:txBody>
          <a:bodyPr lIns="274320" rIns="274320"/>
          <a:lstStyle/>
          <a:p>
            <a:r>
              <a:rPr lang="en-US" sz="2400" dirty="0"/>
              <a:t>Share of services in cross-border purchases is about 20% and has remained at this level since the 1980s.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Services are much less likely to cross borders than goods, by a factor of 6. 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Statistics include services provided locally (not across borders) by affiliates of foreign firms.</a:t>
            </a:r>
          </a:p>
        </p:txBody>
      </p:sp>
    </p:spTree>
    <p:extLst>
      <p:ext uri="{BB962C8B-B14F-4D97-AF65-F5344CB8AC3E}">
        <p14:creationId xmlns:p14="http://schemas.microsoft.com/office/powerpoint/2010/main" val="294128561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533400"/>
            <a:ext cx="8458200" cy="9906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GATS: General Agreement on </a:t>
            </a:r>
            <a:br>
              <a:rPr lang="en-US" dirty="0"/>
            </a:br>
            <a:r>
              <a:rPr lang="en-US" dirty="0"/>
              <a:t>Trade in Services</a:t>
            </a:r>
            <a:r>
              <a:rPr lang="en-US" dirty="0">
                <a:effectLst/>
              </a:rPr>
              <a:t> 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315200" cy="4419600"/>
          </a:xfrm>
        </p:spPr>
        <p:txBody>
          <a:bodyPr lIns="0" rIns="0"/>
          <a:lstStyle/>
          <a:p>
            <a:pPr lvl="0">
              <a:spcBef>
                <a:spcPts val="600"/>
              </a:spcBef>
            </a:pPr>
            <a:r>
              <a:rPr lang="en-US" sz="2400" dirty="0"/>
              <a:t>Annex 1B of the Uruguay Round Act, 1994.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160 service areas covered.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GATS process started in about 1982.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U.S. took the lead.</a:t>
            </a:r>
          </a:p>
          <a:p>
            <a:pPr lvl="2">
              <a:spcBef>
                <a:spcPts val="300"/>
              </a:spcBef>
            </a:pPr>
            <a:r>
              <a:rPr lang="en-US" sz="2400" dirty="0"/>
              <a:t>U.S. service industries saw opportunity.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Developing countries participated actively.</a:t>
            </a:r>
          </a:p>
          <a:p>
            <a:pPr lvl="2">
              <a:spcBef>
                <a:spcPts val="300"/>
              </a:spcBef>
            </a:pPr>
            <a:r>
              <a:rPr lang="en-US" sz="2400" dirty="0"/>
              <a:t>More than in the 1940s for goods (the GATT).</a:t>
            </a:r>
          </a:p>
          <a:p>
            <a:pPr lvl="2">
              <a:spcBef>
                <a:spcPts val="300"/>
              </a:spcBef>
            </a:pPr>
            <a:r>
              <a:rPr lang="en-US" sz="2400" dirty="0"/>
              <a:t>LDCs' limited scope for exporting services was a factor in shaping GATS.</a:t>
            </a:r>
          </a:p>
        </p:txBody>
      </p:sp>
    </p:spTree>
    <p:extLst>
      <p:ext uri="{BB962C8B-B14F-4D97-AF65-F5344CB8AC3E}">
        <p14:creationId xmlns:p14="http://schemas.microsoft.com/office/powerpoint/2010/main" val="313139724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381000"/>
            <a:ext cx="8458200" cy="7620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The 4 Modes</a:t>
            </a:r>
            <a:endParaRPr lang="en-CA" sz="36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315200" cy="5181600"/>
          </a:xfrm>
        </p:spPr>
        <p:txBody>
          <a:bodyPr lIns="0" rIns="0"/>
          <a:lstStyle/>
          <a:p>
            <a:pPr marL="127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Who travels?</a:t>
            </a:r>
          </a:p>
          <a:p>
            <a:pPr marL="407988" lvl="1" indent="-395288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/>
              <a:t>Services travel: shipping, transportation, data and documents that travel by mail or Internet.</a:t>
            </a:r>
          </a:p>
          <a:p>
            <a:pPr marL="407988" lvl="2" indent="-395288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200" dirty="0"/>
              <a:t>	(41%)</a:t>
            </a:r>
          </a:p>
          <a:p>
            <a:pPr marL="407988" lvl="1" indent="-395288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/>
              <a:t>Buyer travels: tourists, students.  </a:t>
            </a:r>
          </a:p>
          <a:p>
            <a:pPr marL="407988" lvl="2" indent="-395288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200" dirty="0"/>
              <a:t>	(16%)</a:t>
            </a:r>
          </a:p>
          <a:p>
            <a:pPr marL="407988" lvl="1" indent="-395288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/>
              <a:t>Seller sets up a branch in the buyer's country: Foreign Direct Investment.  (Not considered to be exports in national income accounting.)</a:t>
            </a:r>
          </a:p>
          <a:p>
            <a:pPr marL="407988" lvl="2" indent="-395288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200" dirty="0"/>
              <a:t>	(41%)</a:t>
            </a:r>
          </a:p>
          <a:p>
            <a:pPr marL="407988" lvl="1" indent="-395288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/>
              <a:t>Seller travels personally (consultants, executives for foreign affiliates, overseas workers). </a:t>
            </a:r>
          </a:p>
          <a:p>
            <a:pPr marL="407988" lvl="1" indent="-395288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200" dirty="0"/>
              <a:t>	(2%)</a:t>
            </a:r>
          </a:p>
        </p:txBody>
      </p:sp>
    </p:spTree>
    <p:extLst>
      <p:ext uri="{BB962C8B-B14F-4D97-AF65-F5344CB8AC3E}">
        <p14:creationId xmlns:p14="http://schemas.microsoft.com/office/powerpoint/2010/main" val="40501968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609600"/>
            <a:ext cx="8458200" cy="9906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Commitments to </a:t>
            </a:r>
            <a:br>
              <a:rPr lang="en-US" dirty="0"/>
            </a:br>
            <a:r>
              <a:rPr lang="en-US" dirty="0"/>
              <a:t>Permit Cross-Border Access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0" cy="4419600"/>
          </a:xfrm>
        </p:spPr>
        <p:txBody>
          <a:bodyPr lIns="457200" rIns="457200"/>
          <a:lstStyle/>
          <a:p>
            <a:pPr marL="0" lvl="0" indent="0">
              <a:buNone/>
            </a:pPr>
            <a:r>
              <a:rPr lang="en-US" sz="2400" dirty="0"/>
              <a:t>Members' GATS commitments are made separately for each mode of supply for each service subsector.</a:t>
            </a:r>
          </a:p>
          <a:p>
            <a:r>
              <a:rPr lang="en-US" sz="2400" dirty="0"/>
              <a:t>Result: complex mix of services and modes.</a:t>
            </a:r>
          </a:p>
          <a:p>
            <a:r>
              <a:rPr lang="en-US" sz="2400" dirty="0"/>
              <a:t>Complexity poses an administrative burden for developing countries.</a:t>
            </a:r>
          </a:p>
          <a:p>
            <a:r>
              <a:rPr lang="en-US" sz="2400" dirty="0"/>
              <a:t>U.S. very interested in FDI: mode 3.</a:t>
            </a:r>
          </a:p>
          <a:p>
            <a:r>
              <a:rPr lang="en-US" sz="2400" dirty="0"/>
              <a:t>Developing countries' service providers potentially benefit from access to customers through mode 4: Philippine example.</a:t>
            </a:r>
          </a:p>
        </p:txBody>
      </p:sp>
    </p:spTree>
    <p:extLst>
      <p:ext uri="{BB962C8B-B14F-4D97-AF65-F5344CB8AC3E}">
        <p14:creationId xmlns:p14="http://schemas.microsoft.com/office/powerpoint/2010/main" val="37464306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73" y="609600"/>
            <a:ext cx="8458200" cy="762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Sample Schedule of Commitments</a:t>
            </a:r>
            <a:endParaRPr lang="en-CA" dirty="0">
              <a:solidFill>
                <a:srgbClr val="000000"/>
              </a:solidFill>
              <a:cs typeface="+mj-cs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219D6F9-AF11-AF4D-BA48-175767000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447800"/>
            <a:ext cx="7315200" cy="42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21305"/>
      </p:ext>
    </p:extLst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2_newdesign">
  <a:themeElements>
    <a:clrScheme name="2_new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new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w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oundations">
  <a:themeElements>
    <a:clrScheme name="1_foundation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found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foundatio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undatio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und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ewdesign">
  <a:themeElements>
    <a:clrScheme name="1_new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new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w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w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w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ewdesign">
  <a:themeElements>
    <a:clrScheme name="3_new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new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new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new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N01Roland923871_01_LN01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Foundations 2e</Template>
  <TotalTime>70431</TotalTime>
  <Words>971</Words>
  <Application>Microsoft Macintosh PowerPoint</Application>
  <PresentationFormat>On-screen Show (4:3)</PresentationFormat>
  <Paragraphs>112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Black</vt:lpstr>
      <vt:lpstr>Calibri</vt:lpstr>
      <vt:lpstr>Tahoma</vt:lpstr>
      <vt:lpstr>Times New Roman</vt:lpstr>
      <vt:lpstr>Verdana</vt:lpstr>
      <vt:lpstr>Webdings</vt:lpstr>
      <vt:lpstr>2_newdesign</vt:lpstr>
      <vt:lpstr>Custom Design</vt:lpstr>
      <vt:lpstr>1_foundations</vt:lpstr>
      <vt:lpstr>1_newdesign</vt:lpstr>
      <vt:lpstr>3_newdesign</vt:lpstr>
      <vt:lpstr>1_Custom Design</vt:lpstr>
      <vt:lpstr>LN01Roland923871_01_LN01</vt:lpstr>
      <vt:lpstr>PowerPoint Presentation</vt:lpstr>
      <vt:lpstr>Skills developed by today's class</vt:lpstr>
      <vt:lpstr>Services vs. Goods?</vt:lpstr>
      <vt:lpstr>Globalization of Services</vt:lpstr>
      <vt:lpstr>Size of Services Trade</vt:lpstr>
      <vt:lpstr>GATS: General Agreement on  Trade in Services </vt:lpstr>
      <vt:lpstr>The 4 Modes</vt:lpstr>
      <vt:lpstr>Commitments to  Permit Cross-Border Access</vt:lpstr>
      <vt:lpstr>Sample Schedule of Commitments</vt:lpstr>
      <vt:lpstr>GATS Principles</vt:lpstr>
      <vt:lpstr>Countries Still in Control</vt:lpstr>
      <vt:lpstr>Services Heavily Regulated</vt:lpstr>
      <vt:lpstr>GATS: Continued Negotiation</vt:lpstr>
      <vt:lpstr>GATS Dispute:  Antigua vs. U.S. on Gambling</vt:lpstr>
      <vt:lpstr>Skills developed by today's class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Ryan Jr, Joseph S</cp:lastModifiedBy>
  <cp:revision>1703</cp:revision>
  <cp:lastPrinted>2016-09-27T17:02:44Z</cp:lastPrinted>
  <dcterms:created xsi:type="dcterms:W3CDTF">2013-09-11T16:55:26Z</dcterms:created>
  <dcterms:modified xsi:type="dcterms:W3CDTF">2022-08-28T01:28:47Z</dcterms:modified>
  <cp:category/>
</cp:coreProperties>
</file>