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3731" r:id="rId2"/>
    <p:sldMasterId id="2147483661" r:id="rId3"/>
    <p:sldMasterId id="2147483658" r:id="rId4"/>
    <p:sldMasterId id="2147483659" r:id="rId5"/>
    <p:sldMasterId id="2147483660" r:id="rId6"/>
    <p:sldMasterId id="2147483717" r:id="rId7"/>
  </p:sldMasterIdLst>
  <p:notesMasterIdLst>
    <p:notesMasterId r:id="rId18"/>
  </p:notesMasterIdLst>
  <p:handoutMasterIdLst>
    <p:handoutMasterId r:id="rId19"/>
  </p:handoutMasterIdLst>
  <p:sldIdLst>
    <p:sldId id="728" r:id="rId8"/>
    <p:sldId id="745" r:id="rId9"/>
    <p:sldId id="746" r:id="rId10"/>
    <p:sldId id="747" r:id="rId11"/>
    <p:sldId id="748" r:id="rId12"/>
    <p:sldId id="749" r:id="rId13"/>
    <p:sldId id="750" r:id="rId14"/>
    <p:sldId id="751" r:id="rId15"/>
    <p:sldId id="752" r:id="rId16"/>
    <p:sldId id="753" r:id="rId17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2108DF-1C46-5A48-904E-C04A5D373040}">
          <p14:sldIdLst>
            <p14:sldId id="728"/>
            <p14:sldId id="745"/>
            <p14:sldId id="746"/>
            <p14:sldId id="747"/>
            <p14:sldId id="748"/>
            <p14:sldId id="749"/>
            <p14:sldId id="750"/>
            <p14:sldId id="751"/>
            <p14:sldId id="752"/>
            <p14:sldId id="7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DEB"/>
    <a:srgbClr val="8BA9E9"/>
    <a:srgbClr val="93C4EE"/>
    <a:srgbClr val="556EEE"/>
    <a:srgbClr val="4262B3"/>
    <a:srgbClr val="194DE1"/>
    <a:srgbClr val="1865FB"/>
    <a:srgbClr val="1249B3"/>
    <a:srgbClr val="1D6AFF"/>
    <a:srgbClr val="2B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842" autoAdjust="0"/>
    <p:restoredTop sz="94694" autoAdjust="0"/>
  </p:normalViewPr>
  <p:slideViewPr>
    <p:cSldViewPr snapToObjects="1">
      <p:cViewPr varScale="1">
        <p:scale>
          <a:sx n="72" d="100"/>
          <a:sy n="72" d="100"/>
        </p:scale>
        <p:origin x="216" y="1256"/>
      </p:cViewPr>
      <p:guideLst>
        <p:guide orient="horz" pos="211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960" y="-12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DB1A606E-59A5-444D-B60A-249B8883EBC6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14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F22F55E1-96B7-4FCC-849D-4532E1F82291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46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47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Boeing chart.</a:t>
            </a:r>
          </a:p>
          <a:p>
            <a:r>
              <a:rPr lang="en-US" dirty="0"/>
              <a:t>Qantas can make as-if-technical stop at LAX to take passengers from JFK to Australia, because non-stop not physically feasible.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Koebele.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290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ICAO website – www.icao.int.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2981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agreement.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187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Salazar-Rodolfo.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0290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USG Fact 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236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agreement.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341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61412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78214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650134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7978409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7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3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89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43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46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1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125625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7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1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01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2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3888485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649734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836689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663296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3175308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992874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27282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790015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425407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175547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229301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149235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730715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539654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798787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0456484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684283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279441"/>
      </p:ext>
    </p:extLst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04226"/>
      </p:ext>
    </p:extLst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62473"/>
      </p:ext>
    </p:extLst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84916"/>
      </p:ext>
    </p:extLst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073567"/>
      </p:ext>
    </p:extLst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1408080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990600"/>
            <a:ext cx="2057400" cy="5203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6019800" cy="5203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9099145"/>
      </p:ext>
    </p:extLst>
  </p:cSld>
  <p:clrMapOvr>
    <a:masterClrMapping/>
  </p:clrMapOvr>
  <p:transition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461850"/>
      </p:ext>
    </p:extLst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066244"/>
      </p:ext>
    </p:extLst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137759"/>
      </p:ext>
    </p:extLst>
  </p:cSld>
  <p:clrMapOvr>
    <a:masterClrMapping/>
  </p:clrMapOvr>
  <p:transition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61984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741486"/>
      </p:ext>
    </p:extLst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628578"/>
      </p:ext>
    </p:extLst>
  </p:cSld>
  <p:clrMapOvr>
    <a:masterClrMapping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4856421"/>
      </p:ext>
    </p:extLst>
  </p:cSld>
  <p:clrMapOvr>
    <a:masterClrMapping/>
  </p:clrMapOvr>
  <p:transition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776982"/>
      </p:ext>
    </p:extLst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337622"/>
      </p:ext>
    </p:extLst>
  </p:cSld>
  <p:clrMapOvr>
    <a:masterClrMapping/>
  </p:clrMapOvr>
  <p:transition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73550"/>
      </p:ext>
    </p:extLst>
  </p:cSld>
  <p:clrMapOvr>
    <a:masterClrMapping/>
  </p:clrMapOvr>
  <p:transition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763711"/>
      </p:ext>
    </p:extLst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971550"/>
            <a:ext cx="2046287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71550"/>
            <a:ext cx="5986463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680331"/>
      </p:ext>
    </p:extLst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357731"/>
      </p:ext>
    </p:extLst>
  </p:cSld>
  <p:clrMapOvr>
    <a:masterClrMapping/>
  </p:clrMapOvr>
  <p:transition spd="med"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3469312"/>
      </p:ext>
    </p:extLst>
  </p:cSld>
  <p:clrMapOvr>
    <a:masterClrMapping/>
  </p:clrMapOvr>
  <p:transition spd="med"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52437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8079513"/>
      </p:ext>
    </p:extLst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838431"/>
      </p:ext>
    </p:extLst>
  </p:cSld>
  <p:clrMapOvr>
    <a:masterClrMapping/>
  </p:clrMapOvr>
  <p:transition spd="med">
    <p:zo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227346"/>
      </p:ext>
    </p:extLst>
  </p:cSld>
  <p:clrMapOvr>
    <a:masterClrMapping/>
  </p:clrMapOvr>
  <p:transition spd="med"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1595313"/>
      </p:ext>
    </p:extLst>
  </p:cSld>
  <p:clrMapOvr>
    <a:masterClrMapping/>
  </p:clrMapOvr>
  <p:transition spd="med">
    <p:zo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685970"/>
      </p:ext>
    </p:extLst>
  </p:cSld>
  <p:clrMapOvr>
    <a:masterClrMapping/>
  </p:clrMapOvr>
  <p:transition spd="med">
    <p:zo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318533"/>
      </p:ext>
    </p:extLst>
  </p:cSld>
  <p:clrMapOvr>
    <a:masterClrMapping/>
  </p:clrMapOvr>
  <p:transition spd="med"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454168"/>
      </p:ext>
    </p:extLst>
  </p:cSld>
  <p:clrMapOvr>
    <a:masterClrMapping/>
  </p:clrMapOvr>
  <p:transition spd="med">
    <p:zo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321110"/>
      </p:ext>
    </p:extLst>
  </p:cSld>
  <p:clrMapOvr>
    <a:masterClrMapping/>
  </p:clrMapOvr>
  <p:transition spd="med">
    <p:zo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917124"/>
      </p:ext>
    </p:extLst>
  </p:cSld>
  <p:clrMapOvr>
    <a:masterClrMapping/>
  </p:clrMapOvr>
  <p:transition spd="med">
    <p:zo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88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00" y="0"/>
            <a:ext cx="5041900" cy="2667000"/>
          </a:xfrm>
          <a:prstGeom prst="rect">
            <a:avLst/>
          </a:prstGeom>
          <a:gradFill flip="none" rotWithShape="1">
            <a:gsLst>
              <a:gs pos="100000">
                <a:srgbClr val="F1D6A1"/>
              </a:gs>
              <a:gs pos="100000">
                <a:srgbClr val="FFFFFF"/>
              </a:gs>
              <a:gs pos="100000">
                <a:srgbClr val="F1D6A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gray">
          <a:xfrm>
            <a:off x="-12700" y="3344862"/>
            <a:ext cx="5041900" cy="1379537"/>
          </a:xfrm>
          <a:prstGeom prst="rect">
            <a:avLst/>
          </a:prstGeom>
          <a:solidFill>
            <a:srgbClr val="5F2A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Development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Economic Policy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altLang="en-US" sz="1800" dirty="0">
                <a:solidFill>
                  <a:schemeClr val="bg1"/>
                </a:solidFill>
                <a:latin typeface="Arial Black" pitchFamily="34" charset="0"/>
              </a:rPr>
              <a:t>D-577</a:t>
            </a:r>
            <a:r>
              <a:rPr lang="en-US" altLang="en-US" sz="1800" dirty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79021"/>
            <a:ext cx="5041900" cy="20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gray">
          <a:xfrm>
            <a:off x="-12700" y="2667000"/>
            <a:ext cx="5041900" cy="1711325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Global Economic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Issues and Institutions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C3EE33-55B6-EE49-89EC-69AB34813CE0}"/>
              </a:ext>
            </a:extLst>
          </p:cNvPr>
          <p:cNvSpPr/>
          <p:nvPr userDrawn="1"/>
        </p:nvSpPr>
        <p:spPr bwMode="auto">
          <a:xfrm>
            <a:off x="429768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26D3E8-A90B-28EE-2EA5-9B36E950A4E0}"/>
              </a:ext>
            </a:extLst>
          </p:cNvPr>
          <p:cNvSpPr/>
          <p:nvPr userDrawn="1"/>
        </p:nvSpPr>
        <p:spPr bwMode="auto">
          <a:xfrm>
            <a:off x="466344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DC3D56-03AF-EB67-CF1D-6A272205F82E}"/>
              </a:ext>
            </a:extLst>
          </p:cNvPr>
          <p:cNvSpPr/>
          <p:nvPr userDrawn="1"/>
        </p:nvSpPr>
        <p:spPr bwMode="auto">
          <a:xfrm>
            <a:off x="356616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BD727B-D9A5-E9C3-4D6F-B06FD4500480}"/>
              </a:ext>
            </a:extLst>
          </p:cNvPr>
          <p:cNvSpPr/>
          <p:nvPr userDrawn="1"/>
        </p:nvSpPr>
        <p:spPr bwMode="auto">
          <a:xfrm>
            <a:off x="393192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4B1123-0655-266C-E118-01C25B942BA4}"/>
              </a:ext>
            </a:extLst>
          </p:cNvPr>
          <p:cNvSpPr/>
          <p:nvPr userDrawn="1"/>
        </p:nvSpPr>
        <p:spPr bwMode="auto">
          <a:xfrm>
            <a:off x="429768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888C55-399F-AE71-F559-CBA3CEB4C28E}"/>
              </a:ext>
            </a:extLst>
          </p:cNvPr>
          <p:cNvSpPr/>
          <p:nvPr userDrawn="1"/>
        </p:nvSpPr>
        <p:spPr bwMode="auto">
          <a:xfrm>
            <a:off x="466344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B3AAED-8E1F-3F34-64F1-C73162609123}"/>
              </a:ext>
            </a:extLst>
          </p:cNvPr>
          <p:cNvSpPr/>
          <p:nvPr userDrawn="1"/>
        </p:nvSpPr>
        <p:spPr bwMode="auto">
          <a:xfrm>
            <a:off x="2743200" y="5669280"/>
            <a:ext cx="411480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O'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2E0889-5067-2316-5AB2-BC786C63310C}"/>
              </a:ext>
            </a:extLst>
          </p:cNvPr>
          <p:cNvSpPr/>
          <p:nvPr userDrawn="1"/>
        </p:nvSpPr>
        <p:spPr bwMode="auto">
          <a:xfrm>
            <a:off x="356616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24FE85-9D88-6D5E-9E3C-213BE1052D2A}"/>
              </a:ext>
            </a:extLst>
          </p:cNvPr>
          <p:cNvSpPr/>
          <p:nvPr userDrawn="1"/>
        </p:nvSpPr>
        <p:spPr bwMode="auto">
          <a:xfrm>
            <a:off x="393192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727D11-7833-7221-2BBF-7859E69B7353}"/>
              </a:ext>
            </a:extLst>
          </p:cNvPr>
          <p:cNvSpPr/>
          <p:nvPr userDrawn="1"/>
        </p:nvSpPr>
        <p:spPr bwMode="auto">
          <a:xfrm>
            <a:off x="320040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N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5894B-CDBC-6124-4C62-4EB3D404284E}"/>
              </a:ext>
            </a:extLst>
          </p:cNvPr>
          <p:cNvSpPr txBox="1"/>
          <p:nvPr userDrawn="1"/>
        </p:nvSpPr>
        <p:spPr>
          <a:xfrm>
            <a:off x="8305800" y="6324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F912EFC-2AD8-8647-ABB9-BB40DC6906EB}" type="slidenum">
              <a:rPr lang="en-US" sz="1200"/>
              <a:t>‹#›</a:t>
            </a:fld>
            <a:endParaRPr lang="en-US" sz="1200" dirty="0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095956"/>
      </p:ext>
    </p:extLst>
  </p:cSld>
  <p:clrMapOvr>
    <a:masterClrMapping/>
  </p:clrMapOvr>
  <p:transition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89A7F2-E5BB-DA4D-ABFE-99474EF12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80995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30325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4610100" y="18923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730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3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3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ChangeArrowheads="1"/>
          </p:cNvSpPr>
          <p:nvPr/>
        </p:nvSpPr>
        <p:spPr bwMode="auto">
          <a:xfrm>
            <a:off x="3276600" y="914400"/>
            <a:ext cx="4114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2296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229600" cy="53340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sp>
        <p:nvSpPr>
          <p:cNvPr id="3076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71550"/>
            <a:ext cx="8185150" cy="55245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pic>
        <p:nvPicPr>
          <p:cNvPr id="486405" name="Picture 5" descr="but2">
            <a:hlinkClick r:id="" action="ppaction://hlinkshowjump?jump=nextslide" tooltip="Expand figur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9715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ut1">
            <a:hlinkClick r:id="" action="ppaction://hlinkshowjump?jump=previousslide" tooltip="Back to previous slid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935038"/>
            <a:ext cx="61753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8305800" y="6553200"/>
            <a:ext cx="4572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000000"/>
              </a:solidFill>
              <a:latin typeface="Verdana" pitchFamily="-1" charset="0"/>
              <a:ea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>
    <p:strips dir="ld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29200" y="1676400"/>
            <a:ext cx="4114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bIns="0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CA" sz="3200" b="1" dirty="0">
                <a:solidFill>
                  <a:schemeClr val="bg1"/>
                </a:solidFill>
                <a:latin typeface="+mj-lt"/>
              </a:rPr>
              <a:t>Topic:</a:t>
            </a:r>
          </a:p>
          <a:p>
            <a:pPr algn="ctr"/>
            <a:endParaRPr lang="en-CA" sz="32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CA" sz="3600" b="1" dirty="0">
                <a:solidFill>
                  <a:schemeClr val="bg1"/>
                </a:solidFill>
                <a:latin typeface="+mj-lt"/>
              </a:rPr>
              <a:t>Air Transportation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22783" y="916609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understand the trends in international agreements on airline services.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see how internal policies and international agreements on air transport are related.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0746158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understand the international agreements on airline services.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understand why there are no international airlines.</a:t>
            </a:r>
          </a:p>
        </p:txBody>
      </p:sp>
    </p:spTree>
    <p:extLst>
      <p:ext uri="{BB962C8B-B14F-4D97-AF65-F5344CB8AC3E}">
        <p14:creationId xmlns:p14="http://schemas.microsoft.com/office/powerpoint/2010/main" val="1511650907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877598"/>
          </a:xfrm>
        </p:spPr>
        <p:txBody>
          <a:bodyPr/>
          <a:lstStyle/>
          <a:p>
            <a:pPr algn="ctr"/>
            <a:r>
              <a:rPr lang="en-US" dirty="0"/>
              <a:t>"Freedoms of the Air"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8098"/>
            <a:ext cx="7315200" cy="5207282"/>
          </a:xfrm>
        </p:spPr>
        <p:txBody>
          <a:bodyPr lIns="0" rIns="0"/>
          <a:lstStyle/>
          <a:p>
            <a:pPr>
              <a:buFont typeface="+mj-lt"/>
              <a:buAutoNum type="arabicPeriod"/>
            </a:pPr>
            <a:r>
              <a:rPr lang="en-US" sz="1800" dirty="0"/>
              <a:t>Fly over a sovereign territory without landing.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Land for non-traffic purposes (example: emergency landing).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Carry revenue traffic from home to a foreign country.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Carry traffic from a foreign country to home territory.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Carry traffic from home territory to a foreign country, pick up more traffic, continue to second foreign country ("beyond rights").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Carry traffic between two foreign states via a stop in the home territory.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Carry traffic from one foreign state to another on a route that does not include the home country.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Carry traffic from the home country to a foreign country and then to a second point in the same foreign country ("cabotage").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Carry traffic between two points in a foreign country.</a:t>
            </a:r>
          </a:p>
        </p:txBody>
      </p:sp>
    </p:spTree>
    <p:extLst>
      <p:ext uri="{BB962C8B-B14F-4D97-AF65-F5344CB8AC3E}">
        <p14:creationId xmlns:p14="http://schemas.microsoft.com/office/powerpoint/2010/main" val="3224350046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762000"/>
          </a:xfrm>
        </p:spPr>
        <p:txBody>
          <a:bodyPr/>
          <a:lstStyle/>
          <a:p>
            <a:pPr algn="ctr"/>
            <a:r>
              <a:rPr lang="en-US" dirty="0"/>
              <a:t>"Chicago"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1054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200" dirty="0"/>
              <a:t>1944 Convention on International Civil Aviation (Chicago Convention), which established ICAO: International Civil Aviation Organization.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Framework for 3,000 </a:t>
            </a:r>
            <a:r>
              <a:rPr lang="en-US" sz="2200" u="sng" dirty="0"/>
              <a:t>bilateral</a:t>
            </a:r>
            <a:r>
              <a:rPr lang="en-US" sz="2200" dirty="0"/>
              <a:t> agreements.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Government control of routes, frequency, capacity, fares, and types of aircraft.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Governments negotiate for airlines that are based in their territories.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Multinational airline would not be included.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Therefore no cross-border mergers.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Instead, international routes coordinated through "alliances."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Government ownership of "flag carrier" was/is common.</a:t>
            </a:r>
          </a:p>
        </p:txBody>
      </p:sp>
    </p:spTree>
    <p:extLst>
      <p:ext uri="{BB962C8B-B14F-4D97-AF65-F5344CB8AC3E}">
        <p14:creationId xmlns:p14="http://schemas.microsoft.com/office/powerpoint/2010/main" val="3186679228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838200"/>
          </a:xfrm>
        </p:spPr>
        <p:txBody>
          <a:bodyPr/>
          <a:lstStyle/>
          <a:p>
            <a:pPr algn="ctr"/>
            <a:r>
              <a:rPr lang="en-US" sz="4000" dirty="0"/>
              <a:t>ICAO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315200" cy="51816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Main objectives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Safety.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Integrating increased traffic into the current aviation infrastructure.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Technical work done by "Air Navigation Commission."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Navigation, communication systems, etc.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HQ now Montreal, Canada (formerly Chicago), plus seven regional offices.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Budget CAD 323mn for 2020-22 (108mn per year), financed almost 100% by member assessments.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Staff of 932 (as of Dec 2019).</a:t>
            </a:r>
          </a:p>
        </p:txBody>
      </p:sp>
    </p:spTree>
    <p:extLst>
      <p:ext uri="{BB962C8B-B14F-4D97-AF65-F5344CB8AC3E}">
        <p14:creationId xmlns:p14="http://schemas.microsoft.com/office/powerpoint/2010/main" val="2591587705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066800"/>
          </a:xfrm>
        </p:spPr>
        <p:txBody>
          <a:bodyPr/>
          <a:lstStyle/>
          <a:p>
            <a:pPr algn="ctr"/>
            <a:r>
              <a:rPr lang="en-US" dirty="0"/>
              <a:t>Chicago-Style Bilateral Agreement:</a:t>
            </a:r>
            <a:br>
              <a:rPr lang="en-US" dirty="0"/>
            </a:br>
            <a:r>
              <a:rPr lang="en-US" dirty="0"/>
              <a:t>U.S.-Philippines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8768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200" dirty="0"/>
              <a:t>Signed 1980, entered into effect 1982.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Exact number of airlines set: Annex I (page 42).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Governments choose the airlines.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Permitted destinations set.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Small number of U.S. airports accessible to Philippine carriers.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Governments can delay changes in passenger fares for up to 60 days.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Emphasis on avoiding fare competition.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Logistical and commercial ground operations authorized for foreign airlines.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Chicago Convention’s provisions repeated.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Customs exemptions, etc.</a:t>
            </a:r>
          </a:p>
        </p:txBody>
      </p:sp>
    </p:spTree>
    <p:extLst>
      <p:ext uri="{BB962C8B-B14F-4D97-AF65-F5344CB8AC3E}">
        <p14:creationId xmlns:p14="http://schemas.microsoft.com/office/powerpoint/2010/main" val="364547234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990600"/>
          </a:xfrm>
        </p:spPr>
        <p:txBody>
          <a:bodyPr/>
          <a:lstStyle/>
          <a:p>
            <a:pPr algn="ctr"/>
            <a:r>
              <a:rPr lang="en-US" dirty="0"/>
              <a:t>Old System’s Domestic Impacts:</a:t>
            </a:r>
            <a:br>
              <a:rPr lang="en-US" dirty="0"/>
            </a:br>
            <a:r>
              <a:rPr lang="en-US" dirty="0"/>
              <a:t>The Philippines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8768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dirty="0"/>
              <a:t>Regulatory capture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Oligarchs and cronyism prevalent.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Private monopoly “flag carrier” presented as source of national pride.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Front group named “Save Our Skies.”</a:t>
            </a:r>
          </a:p>
          <a:p>
            <a:pPr lvl="0">
              <a:spcBef>
                <a:spcPts val="600"/>
              </a:spcBef>
            </a:pPr>
            <a:r>
              <a:rPr lang="en-US" dirty="0"/>
              <a:t>Seat and frequency limits benefit private monopoly carrier but hurt the economy.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Exports: Over half of exports shipped by air.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Tourism: Air connections poor compared to Thailand’s.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Overseas workers’ costs higher.</a:t>
            </a:r>
          </a:p>
          <a:p>
            <a:pPr lvl="0">
              <a:spcBef>
                <a:spcPts val="600"/>
              </a:spcBef>
            </a:pPr>
            <a:r>
              <a:rPr lang="en-US" dirty="0"/>
              <a:t>Mobilization of consumer interest by reformers.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Reformer group named “Freedom to Fly Coalition.”</a:t>
            </a:r>
          </a:p>
          <a:p>
            <a:pPr>
              <a:spcBef>
                <a:spcPts val="600"/>
              </a:spcBef>
            </a:pPr>
            <a:r>
              <a:rPr lang="en-US" dirty="0"/>
              <a:t>For details, see study by Ms. Salazar-Rodolfo.</a:t>
            </a:r>
          </a:p>
        </p:txBody>
      </p:sp>
    </p:spTree>
    <p:extLst>
      <p:ext uri="{BB962C8B-B14F-4D97-AF65-F5344CB8AC3E}">
        <p14:creationId xmlns:p14="http://schemas.microsoft.com/office/powerpoint/2010/main" val="3000440848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"Open Skies"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52578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200" dirty="0"/>
              <a:t>All airlines, all destinations (rather than designated airlines to designated points).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Form similar to the old, Chicago style, but parameters are different. 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Generally cover the "Five Basic Freedoms."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Preceded by US Airline Deregulation Act of 1978.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Eliminated the Civil Aeronautics Board (CAB), which had set inter-state passenger fares.</a:t>
            </a:r>
          </a:p>
          <a:p>
            <a:pPr>
              <a:spcBef>
                <a:spcPts val="300"/>
              </a:spcBef>
            </a:pPr>
            <a:r>
              <a:rPr lang="en-US" sz="2200" dirty="0"/>
              <a:t>U.S. has Open Skies agreements with 130 countries (counting EU states separately).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Needs new bilateral with the UK.</a:t>
            </a:r>
          </a:p>
          <a:p>
            <a:pPr>
              <a:spcBef>
                <a:spcPts val="300"/>
              </a:spcBef>
            </a:pPr>
            <a:r>
              <a:rPr lang="en-US" sz="2200" dirty="0"/>
              <a:t>IATA (International Air Transport Association) is an industry group (not a regulator).</a:t>
            </a:r>
          </a:p>
        </p:txBody>
      </p:sp>
    </p:spTree>
    <p:extLst>
      <p:ext uri="{BB962C8B-B14F-4D97-AF65-F5344CB8AC3E}">
        <p14:creationId xmlns:p14="http://schemas.microsoft.com/office/powerpoint/2010/main" val="3267835464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685800"/>
          </a:xfrm>
        </p:spPr>
        <p:txBody>
          <a:bodyPr/>
          <a:lstStyle/>
          <a:p>
            <a:pPr algn="ctr"/>
            <a:r>
              <a:rPr lang="en-US" sz="3600" dirty="0"/>
              <a:t>U.S.-EU Open-Skies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51816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200" dirty="0"/>
              <a:t>2007: superseded numerous bilateral agreements.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Iceland and Norway added in 2011.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Almost no limits on airlines, airports, aircraft, frequency, or fares.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Governments don't select "flag carriers."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Code-sharing agreements are endorsed.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Mutual recognition of safety and competence certification.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"Built-in agenda" to expand cooperation.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Avoid conflicts over subsidies and anti-monopoly rules.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Regular meetings for anti-monopoly agencies.</a:t>
            </a:r>
          </a:p>
        </p:txBody>
      </p:sp>
    </p:spTree>
    <p:extLst>
      <p:ext uri="{BB962C8B-B14F-4D97-AF65-F5344CB8AC3E}">
        <p14:creationId xmlns:p14="http://schemas.microsoft.com/office/powerpoint/2010/main" val="3981286989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2_newdesign">
  <a:themeElements>
    <a:clrScheme name="2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oundations">
  <a:themeElements>
    <a:clrScheme name="1_foundation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ound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oundation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undation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ewdesign">
  <a:themeElements>
    <a:clrScheme name="1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newdesign">
  <a:themeElements>
    <a:clrScheme name="3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N01Roland923871_01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Foundations 2e</Template>
  <TotalTime>67791</TotalTime>
  <Words>797</Words>
  <Application>Microsoft Macintosh PowerPoint</Application>
  <PresentationFormat>On-screen Show (4:3)</PresentationFormat>
  <Paragraphs>97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Arial Black</vt:lpstr>
      <vt:lpstr>Calibri</vt:lpstr>
      <vt:lpstr>Tahoma</vt:lpstr>
      <vt:lpstr>Times New Roman</vt:lpstr>
      <vt:lpstr>Verdana</vt:lpstr>
      <vt:lpstr>Webdings</vt:lpstr>
      <vt:lpstr>2_newdesign</vt:lpstr>
      <vt:lpstr>Custom Design</vt:lpstr>
      <vt:lpstr>1_foundations</vt:lpstr>
      <vt:lpstr>1_newdesign</vt:lpstr>
      <vt:lpstr>3_newdesign</vt:lpstr>
      <vt:lpstr>1_Custom Design</vt:lpstr>
      <vt:lpstr>LN01Roland923871_01_LN01</vt:lpstr>
      <vt:lpstr>PowerPoint Presentation</vt:lpstr>
      <vt:lpstr>Skills developed by today's class</vt:lpstr>
      <vt:lpstr>"Freedoms of the Air" </vt:lpstr>
      <vt:lpstr>"Chicago" System</vt:lpstr>
      <vt:lpstr>ICAO</vt:lpstr>
      <vt:lpstr>Chicago-Style Bilateral Agreement: U.S.-Philippines</vt:lpstr>
      <vt:lpstr>Old System’s Domestic Impacts: The Philippines</vt:lpstr>
      <vt:lpstr>"Open Skies" Agreements</vt:lpstr>
      <vt:lpstr>U.S.-EU Open-Skies Agreement</vt:lpstr>
      <vt:lpstr>Skills developed by today's class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Ryan Jr, Joseph S</dc:creator>
  <cp:keywords/>
  <dc:description/>
  <cp:lastModifiedBy>Ryan Jr, Joseph S</cp:lastModifiedBy>
  <cp:revision>1755</cp:revision>
  <cp:lastPrinted>2016-10-04T01:05:23Z</cp:lastPrinted>
  <dcterms:created xsi:type="dcterms:W3CDTF">2013-09-11T16:55:26Z</dcterms:created>
  <dcterms:modified xsi:type="dcterms:W3CDTF">2022-08-30T15:36:27Z</dcterms:modified>
  <cp:category/>
</cp:coreProperties>
</file>