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  <p:sldMasterId id="2147483731" r:id="rId2"/>
    <p:sldMasterId id="2147483661" r:id="rId3"/>
    <p:sldMasterId id="2147483658" r:id="rId4"/>
    <p:sldMasterId id="2147483659" r:id="rId5"/>
    <p:sldMasterId id="2147483660" r:id="rId6"/>
    <p:sldMasterId id="2147483717" r:id="rId7"/>
  </p:sldMasterIdLst>
  <p:notesMasterIdLst>
    <p:notesMasterId r:id="rId31"/>
  </p:notesMasterIdLst>
  <p:handoutMasterIdLst>
    <p:handoutMasterId r:id="rId32"/>
  </p:handoutMasterIdLst>
  <p:sldIdLst>
    <p:sldId id="728" r:id="rId8"/>
    <p:sldId id="745" r:id="rId9"/>
    <p:sldId id="744" r:id="rId10"/>
    <p:sldId id="814" r:id="rId11"/>
    <p:sldId id="809" r:id="rId12"/>
    <p:sldId id="812" r:id="rId13"/>
    <p:sldId id="808" r:id="rId14"/>
    <p:sldId id="795" r:id="rId15"/>
    <p:sldId id="813" r:id="rId16"/>
    <p:sldId id="815" r:id="rId17"/>
    <p:sldId id="797" r:id="rId18"/>
    <p:sldId id="796" r:id="rId19"/>
    <p:sldId id="799" r:id="rId20"/>
    <p:sldId id="818" r:id="rId21"/>
    <p:sldId id="800" r:id="rId22"/>
    <p:sldId id="801" r:id="rId23"/>
    <p:sldId id="802" r:id="rId24"/>
    <p:sldId id="804" r:id="rId25"/>
    <p:sldId id="805" r:id="rId26"/>
    <p:sldId id="816" r:id="rId27"/>
    <p:sldId id="803" r:id="rId28"/>
    <p:sldId id="817" r:id="rId29"/>
    <p:sldId id="819" r:id="rId30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2108DF-1C46-5A48-904E-C04A5D373040}">
          <p14:sldIdLst>
            <p14:sldId id="728"/>
            <p14:sldId id="745"/>
            <p14:sldId id="744"/>
            <p14:sldId id="814"/>
            <p14:sldId id="809"/>
            <p14:sldId id="812"/>
            <p14:sldId id="808"/>
            <p14:sldId id="795"/>
            <p14:sldId id="813"/>
            <p14:sldId id="815"/>
            <p14:sldId id="797"/>
            <p14:sldId id="796"/>
            <p14:sldId id="799"/>
            <p14:sldId id="818"/>
            <p14:sldId id="800"/>
            <p14:sldId id="801"/>
            <p14:sldId id="802"/>
            <p14:sldId id="804"/>
            <p14:sldId id="805"/>
            <p14:sldId id="816"/>
            <p14:sldId id="803"/>
            <p14:sldId id="817"/>
            <p14:sldId id="8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DEB"/>
    <a:srgbClr val="8BA9E9"/>
    <a:srgbClr val="93C4EE"/>
    <a:srgbClr val="556EEE"/>
    <a:srgbClr val="4262B3"/>
    <a:srgbClr val="194DE1"/>
    <a:srgbClr val="1865FB"/>
    <a:srgbClr val="1249B3"/>
    <a:srgbClr val="1D6AFF"/>
    <a:srgbClr val="2B8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395" autoAdjust="0"/>
    <p:restoredTop sz="94694" autoAdjust="0"/>
  </p:normalViewPr>
  <p:slideViewPr>
    <p:cSldViewPr snapToObjects="1">
      <p:cViewPr varScale="1">
        <p:scale>
          <a:sx n="72" d="100"/>
          <a:sy n="72" d="100"/>
        </p:scale>
        <p:origin x="216" y="1256"/>
      </p:cViewPr>
      <p:guideLst>
        <p:guide orient="horz" pos="211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5960" y="-12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DB1A606E-59A5-444D-B60A-249B8883EBC6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7142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F22F55E1-96B7-4FCC-849D-4532E1F82291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2469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3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13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14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9671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15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16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17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18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See GAO paper.</a:t>
            </a: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19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See GAO paper.</a:t>
            </a: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20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40085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21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22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344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4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21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5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7236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6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3148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8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9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3341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10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8567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11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12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614123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782140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6501341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7978409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75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3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89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43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79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46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1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2125625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78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12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01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62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3888485"/>
      </p:ext>
    </p:extLst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8649734"/>
      </p:ext>
    </p:extLst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2836689"/>
      </p:ext>
    </p:extLst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663296"/>
      </p:ext>
    </p:extLst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3175308"/>
      </p:ext>
    </p:extLst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9928742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27282"/>
      </p:ext>
    </p:extLst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790015"/>
      </p:ext>
    </p:extLst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425407"/>
      </p:ext>
    </p:extLst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0175547"/>
      </p:ext>
    </p:extLst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229301"/>
      </p:ext>
    </p:extLst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8149235"/>
      </p:ext>
    </p:extLst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2730715"/>
      </p:ext>
    </p:extLst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5539654"/>
      </p:ext>
    </p:extLst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798787"/>
      </p:ext>
    </p:extLst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0456484"/>
      </p:ext>
    </p:extLst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6842834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4279441"/>
      </p:ext>
    </p:extLst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04226"/>
      </p:ext>
    </p:extLst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562473"/>
      </p:ext>
    </p:extLst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184916"/>
      </p:ext>
    </p:extLst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8073567"/>
      </p:ext>
    </p:extLst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1408080"/>
      </p:ext>
    </p:extLst>
  </p:cSld>
  <p:clrMapOvr>
    <a:masterClrMapping/>
  </p:clrMapOvr>
  <p:transition spd="slow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990600"/>
            <a:ext cx="2057400" cy="5203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90600"/>
            <a:ext cx="6019800" cy="5203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9099145"/>
      </p:ext>
    </p:extLst>
  </p:cSld>
  <p:clrMapOvr>
    <a:masterClrMapping/>
  </p:clrMapOvr>
  <p:transition spd="slow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461850"/>
      </p:ext>
    </p:extLst>
  </p:cSld>
  <p:clrMapOvr>
    <a:masterClrMapping/>
  </p:clrMapOvr>
  <p:transition spd="med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0066244"/>
      </p:ext>
    </p:extLst>
  </p:cSld>
  <p:clrMapOvr>
    <a:masterClrMapping/>
  </p:clrMapOvr>
  <p:transition spd="med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137759"/>
      </p:ext>
    </p:extLst>
  </p:cSld>
  <p:clrMapOvr>
    <a:masterClrMapping/>
  </p:clrMapOvr>
  <p:transition spd="med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619846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741486"/>
      </p:ext>
    </p:extLst>
  </p:cSld>
  <p:clrMapOvr>
    <a:masterClrMapping/>
  </p:clrMapOvr>
  <p:transition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628578"/>
      </p:ext>
    </p:extLst>
  </p:cSld>
  <p:clrMapOvr>
    <a:masterClrMapping/>
  </p:clrMapOvr>
  <p:transition spd="med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4856421"/>
      </p:ext>
    </p:extLst>
  </p:cSld>
  <p:clrMapOvr>
    <a:masterClrMapping/>
  </p:clrMapOvr>
  <p:transition spd="med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776982"/>
      </p:ext>
    </p:extLst>
  </p:cSld>
  <p:clrMapOvr>
    <a:masterClrMapping/>
  </p:clrMapOvr>
  <p:transition spd="med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337622"/>
      </p:ext>
    </p:extLst>
  </p:cSld>
  <p:clrMapOvr>
    <a:masterClrMapping/>
  </p:clrMapOvr>
  <p:transition spd="med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73550"/>
      </p:ext>
    </p:extLst>
  </p:cSld>
  <p:clrMapOvr>
    <a:masterClrMapping/>
  </p:clrMapOvr>
  <p:transition spd="med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8763711"/>
      </p:ext>
    </p:extLst>
  </p:cSld>
  <p:clrMapOvr>
    <a:masterClrMapping/>
  </p:clrMapOvr>
  <p:transition spd="med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971550"/>
            <a:ext cx="2046287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71550"/>
            <a:ext cx="5986463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6680331"/>
      </p:ext>
    </p:extLst>
  </p:cSld>
  <p:clrMapOvr>
    <a:masterClrMapping/>
  </p:clrMapOvr>
  <p:transition spd="med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98357731"/>
      </p:ext>
    </p:extLst>
  </p:cSld>
  <p:clrMapOvr>
    <a:masterClrMapping/>
  </p:clrMapOvr>
  <p:transition spd="med">
    <p:zo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3469312"/>
      </p:ext>
    </p:extLst>
  </p:cSld>
  <p:clrMapOvr>
    <a:masterClrMapping/>
  </p:clrMapOvr>
  <p:transition spd="med">
    <p:zo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524371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8079513"/>
      </p:ext>
    </p:extLst>
  </p:cSld>
  <p:clrMapOvr>
    <a:masterClrMapping/>
  </p:clrMapOvr>
  <p:transition spd="med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0838431"/>
      </p:ext>
    </p:extLst>
  </p:cSld>
  <p:clrMapOvr>
    <a:masterClrMapping/>
  </p:clrMapOvr>
  <p:transition spd="med">
    <p:zo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2227346"/>
      </p:ext>
    </p:extLst>
  </p:cSld>
  <p:clrMapOvr>
    <a:masterClrMapping/>
  </p:clrMapOvr>
  <p:transition spd="med">
    <p:zo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1595313"/>
      </p:ext>
    </p:extLst>
  </p:cSld>
  <p:clrMapOvr>
    <a:masterClrMapping/>
  </p:clrMapOvr>
  <p:transition spd="med">
    <p:zo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685970"/>
      </p:ext>
    </p:extLst>
  </p:cSld>
  <p:clrMapOvr>
    <a:masterClrMapping/>
  </p:clrMapOvr>
  <p:transition spd="med">
    <p:zo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318533"/>
      </p:ext>
    </p:extLst>
  </p:cSld>
  <p:clrMapOvr>
    <a:masterClrMapping/>
  </p:clrMapOvr>
  <p:transition spd="med">
    <p:zo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4454168"/>
      </p:ext>
    </p:extLst>
  </p:cSld>
  <p:clrMapOvr>
    <a:masterClrMapping/>
  </p:clrMapOvr>
  <p:transition spd="med">
    <p:zo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321110"/>
      </p:ext>
    </p:extLst>
  </p:cSld>
  <p:clrMapOvr>
    <a:masterClrMapping/>
  </p:clrMapOvr>
  <p:transition spd="med">
    <p:zo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8917124"/>
      </p:ext>
    </p:extLst>
  </p:cSld>
  <p:clrMapOvr>
    <a:masterClrMapping/>
  </p:clrMapOvr>
  <p:transition spd="med">
    <p:zo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488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2700" y="0"/>
            <a:ext cx="5041900" cy="2667000"/>
          </a:xfrm>
          <a:prstGeom prst="rect">
            <a:avLst/>
          </a:prstGeom>
          <a:gradFill flip="none" rotWithShape="1">
            <a:gsLst>
              <a:gs pos="100000">
                <a:srgbClr val="F1D6A1"/>
              </a:gs>
              <a:gs pos="100000">
                <a:srgbClr val="FFFFFF"/>
              </a:gs>
              <a:gs pos="100000">
                <a:srgbClr val="F1D6A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</p:pic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"/>
          <p:cNvSpPr>
            <a:spLocks noChangeArrowheads="1"/>
          </p:cNvSpPr>
          <p:nvPr userDrawn="1"/>
        </p:nvSpPr>
        <p:spPr bwMode="gray">
          <a:xfrm>
            <a:off x="-12700" y="3344862"/>
            <a:ext cx="5041900" cy="1379537"/>
          </a:xfrm>
          <a:prstGeom prst="rect">
            <a:avLst/>
          </a:prstGeom>
          <a:solidFill>
            <a:srgbClr val="5F2A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Development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Economic Policy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altLang="en-US" sz="1800" dirty="0">
                <a:solidFill>
                  <a:schemeClr val="bg1"/>
                </a:solidFill>
                <a:latin typeface="Arial Black" pitchFamily="34" charset="0"/>
              </a:rPr>
              <a:t>D-577</a:t>
            </a:r>
            <a:r>
              <a:rPr lang="en-US" altLang="en-US" sz="1800" dirty="0">
                <a:solidFill>
                  <a:schemeClr val="bg1"/>
                </a:solidFill>
                <a:latin typeface="Verdana" pitchFamily="34" charset="0"/>
              </a:rPr>
              <a:t>  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379021"/>
            <a:ext cx="5041900" cy="202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ChangeArrowheads="1"/>
          </p:cNvSpPr>
          <p:nvPr userDrawn="1"/>
        </p:nvSpPr>
        <p:spPr bwMode="gray">
          <a:xfrm>
            <a:off x="-12700" y="2667000"/>
            <a:ext cx="5041900" cy="1711325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Global Economic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Issues and Institutions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8C840A-EA33-3E86-C07D-1F55DA8F59AD}"/>
              </a:ext>
            </a:extLst>
          </p:cNvPr>
          <p:cNvSpPr/>
          <p:nvPr userDrawn="1"/>
        </p:nvSpPr>
        <p:spPr bwMode="auto">
          <a:xfrm>
            <a:off x="429768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1112F1-771E-FE45-F38E-1A3CFACE922D}"/>
              </a:ext>
            </a:extLst>
          </p:cNvPr>
          <p:cNvSpPr/>
          <p:nvPr userDrawn="1"/>
        </p:nvSpPr>
        <p:spPr bwMode="auto">
          <a:xfrm>
            <a:off x="466344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BFC13C-5482-8B62-F908-2C33FD599787}"/>
              </a:ext>
            </a:extLst>
          </p:cNvPr>
          <p:cNvSpPr/>
          <p:nvPr userDrawn="1"/>
        </p:nvSpPr>
        <p:spPr bwMode="auto">
          <a:xfrm>
            <a:off x="356616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0856D9-663D-C09A-9D47-49D9A3D9D85A}"/>
              </a:ext>
            </a:extLst>
          </p:cNvPr>
          <p:cNvSpPr/>
          <p:nvPr userDrawn="1"/>
        </p:nvSpPr>
        <p:spPr bwMode="auto">
          <a:xfrm>
            <a:off x="393192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FE2A71-F8C8-F680-9840-EB17823C5E69}"/>
              </a:ext>
            </a:extLst>
          </p:cNvPr>
          <p:cNvSpPr/>
          <p:nvPr userDrawn="1"/>
        </p:nvSpPr>
        <p:spPr bwMode="auto">
          <a:xfrm>
            <a:off x="429768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9B6E58-6A29-0816-B05F-B150E15CE5BE}"/>
              </a:ext>
            </a:extLst>
          </p:cNvPr>
          <p:cNvSpPr/>
          <p:nvPr userDrawn="1"/>
        </p:nvSpPr>
        <p:spPr bwMode="auto">
          <a:xfrm>
            <a:off x="466344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0DB486-DA4B-DABA-0C44-749387DACD1C}"/>
              </a:ext>
            </a:extLst>
          </p:cNvPr>
          <p:cNvSpPr/>
          <p:nvPr userDrawn="1"/>
        </p:nvSpPr>
        <p:spPr bwMode="auto">
          <a:xfrm>
            <a:off x="2743200" y="5669280"/>
            <a:ext cx="411480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O'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7F0655-BC5E-76A2-E31B-429C41414BCB}"/>
              </a:ext>
            </a:extLst>
          </p:cNvPr>
          <p:cNvSpPr/>
          <p:nvPr userDrawn="1"/>
        </p:nvSpPr>
        <p:spPr bwMode="auto">
          <a:xfrm>
            <a:off x="356616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7134-C802-A8BC-721C-639C011CA95B}"/>
              </a:ext>
            </a:extLst>
          </p:cNvPr>
          <p:cNvSpPr/>
          <p:nvPr userDrawn="1"/>
        </p:nvSpPr>
        <p:spPr bwMode="auto">
          <a:xfrm>
            <a:off x="393192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7525A0-2CB3-72CB-A5D1-B1F6BE07C0B3}"/>
              </a:ext>
            </a:extLst>
          </p:cNvPr>
          <p:cNvSpPr/>
          <p:nvPr userDrawn="1"/>
        </p:nvSpPr>
        <p:spPr bwMode="auto">
          <a:xfrm>
            <a:off x="320040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N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ED9A2-6DFA-E540-8A16-836E6A1D9137}"/>
              </a:ext>
            </a:extLst>
          </p:cNvPr>
          <p:cNvSpPr txBox="1"/>
          <p:nvPr userDrawn="1"/>
        </p:nvSpPr>
        <p:spPr>
          <a:xfrm>
            <a:off x="8229600" y="6324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D99FBF5-800D-4544-B808-5BE854D624AF}" type="slidenum">
              <a:rPr lang="en-US" sz="1200" baseline="0"/>
              <a:t>‹#›</a:t>
            </a:fld>
            <a:endParaRPr lang="en-US" sz="1200" baseline="0" dirty="0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095956"/>
      </p:ext>
    </p:extLst>
  </p:cSld>
  <p:clrMapOvr>
    <a:masterClrMapping/>
  </p:clrMapOvr>
  <p:transition spd="med"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ld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89A7F2-E5BB-DA4D-ABFE-99474EF120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809952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1303257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3" name="Rectangle 5"/>
          <p:cNvSpPr>
            <a:spLocks noChangeArrowheads="1"/>
          </p:cNvSpPr>
          <p:nvPr/>
        </p:nvSpPr>
        <p:spPr bwMode="auto">
          <a:xfrm>
            <a:off x="4610100" y="18923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>
              <a:solidFill>
                <a:srgbClr val="00468F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730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3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3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ChangeArrowheads="1"/>
          </p:cNvSpPr>
          <p:nvPr/>
        </p:nvSpPr>
        <p:spPr bwMode="auto">
          <a:xfrm>
            <a:off x="3276600" y="914400"/>
            <a:ext cx="4114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>
              <a:solidFill>
                <a:srgbClr val="00468F"/>
              </a:solidFill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2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8229600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  <a:r>
              <a:rPr lang="en-US"/>
              <a:t> when second level runs longer than one line we want no hanging indent</a:t>
            </a:r>
          </a:p>
          <a:p>
            <a:pPr lvl="1"/>
            <a:r>
              <a:rPr lang="en-US"/>
              <a:t>I</a:t>
            </a:r>
            <a:r>
              <a:rPr lang="en-US" altLang="en-US"/>
              <a:t>’</a:t>
            </a:r>
            <a:r>
              <a:rPr lang="en-US"/>
              <a:t>ve also set the gap between points at 0.5 lines.</a:t>
            </a:r>
            <a:endParaRPr lang="en-CA"/>
          </a:p>
          <a:p>
            <a:pPr lvl="2"/>
            <a:r>
              <a:rPr lang="en-CA"/>
              <a:t>Third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8229600" cy="53340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</a:t>
            </a:r>
            <a:endParaRPr lang="en-CA"/>
          </a:p>
        </p:txBody>
      </p:sp>
      <p:sp>
        <p:nvSpPr>
          <p:cNvPr id="3076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  <a:r>
              <a:rPr lang="en-US"/>
              <a:t> when second level runs longer than one line we want no hanging indent</a:t>
            </a:r>
          </a:p>
          <a:p>
            <a:pPr lvl="1"/>
            <a:r>
              <a:rPr lang="en-US"/>
              <a:t>I</a:t>
            </a:r>
            <a:r>
              <a:rPr lang="en-US" altLang="en-US"/>
              <a:t>’</a:t>
            </a:r>
            <a:r>
              <a:rPr lang="en-US"/>
              <a:t>ve also set the gap between points at 0.5 lines.</a:t>
            </a:r>
            <a:endParaRPr lang="en-CA"/>
          </a:p>
          <a:p>
            <a:pPr lvl="2"/>
            <a:r>
              <a:rPr lang="en-CA"/>
              <a:t>Third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71550"/>
            <a:ext cx="8185150" cy="55245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</a:t>
            </a:r>
            <a:endParaRPr lang="en-CA"/>
          </a:p>
        </p:txBody>
      </p:sp>
      <p:pic>
        <p:nvPicPr>
          <p:cNvPr id="486405" name="Picture 5" descr="but2">
            <a:hlinkClick r:id="" action="ppaction://hlinkshowjump?jump=nextslide" tooltip="Expand figur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971550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ut1">
            <a:hlinkClick r:id="" action="ppaction://hlinkshowjump?jump=previousslide" tooltip="Back to previous slid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935038"/>
            <a:ext cx="61753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spd="med"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gray">
          <a:xfrm>
            <a:off x="8305800" y="6553200"/>
            <a:ext cx="4572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000000"/>
              </a:solidFill>
              <a:latin typeface="Verdana" pitchFamily="-1" charset="0"/>
              <a:ea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>
    <p:strips dir="ld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029200" y="1676400"/>
            <a:ext cx="4114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bIns="0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CA" sz="3200" b="1" dirty="0">
                <a:solidFill>
                  <a:schemeClr val="bg1"/>
                </a:solidFill>
                <a:latin typeface="+mj-lt"/>
              </a:rPr>
              <a:t>Topic:</a:t>
            </a:r>
          </a:p>
          <a:p>
            <a:pPr algn="ctr"/>
            <a:endParaRPr lang="en-CA" sz="32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CA" sz="5400" b="1" dirty="0">
                <a:solidFill>
                  <a:schemeClr val="bg1"/>
                </a:solidFill>
                <a:latin typeface="+mj-lt"/>
              </a:rPr>
              <a:t>Patents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722783" y="916609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458200" cy="3581400"/>
          </a:xfrm>
        </p:spPr>
        <p:txBody>
          <a:bodyPr/>
          <a:lstStyle/>
          <a:p>
            <a:pPr algn="ctr"/>
            <a:r>
              <a:rPr lang="en-US" sz="4000" dirty="0"/>
              <a:t>International Institutions</a:t>
            </a:r>
            <a:br>
              <a:rPr lang="en-US" sz="4000" dirty="0"/>
            </a:br>
            <a:r>
              <a:rPr lang="en-US" sz="4000" dirty="0"/>
              <a:t>Relating to Patents: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WIPO and TRIPS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36570"/>
      </p:ext>
    </p:extLst>
  </p:cSld>
  <p:clrMapOvr>
    <a:masterClrMapping/>
  </p:clrMapOvr>
  <p:transition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457200"/>
            <a:ext cx="8458200" cy="1066800"/>
          </a:xfrm>
        </p:spPr>
        <p:txBody>
          <a:bodyPr/>
          <a:lstStyle/>
          <a:p>
            <a:pPr algn="ctr"/>
            <a:r>
              <a:rPr lang="en-US" sz="3600" dirty="0"/>
              <a:t>WIPO</a:t>
            </a:r>
            <a:br>
              <a:rPr lang="en-US" dirty="0"/>
            </a:br>
            <a:r>
              <a:rPr lang="en-US" sz="2800" dirty="0"/>
              <a:t>World Intellectual Property Organization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31520" y="1676400"/>
            <a:ext cx="7863840" cy="4419600"/>
          </a:xfrm>
        </p:spPr>
        <p:txBody>
          <a:bodyPr lIns="274320" rIns="274320"/>
          <a:lstStyle/>
          <a:p>
            <a:pPr lvl="0">
              <a:spcBef>
                <a:spcPts val="600"/>
              </a:spcBef>
            </a:pPr>
            <a:r>
              <a:rPr lang="en-US" sz="2400" dirty="0"/>
              <a:t>Created in 1967.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Successor of an 1893 international organization for patents and copyrights.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Also covers trademarks.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191 member countries.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Budget CHF 765 million (62% staff costs).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About 1,200 staff positions.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Geneva headquarters, several regional offices.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Administers the Patent Cooperation Treaty.</a:t>
            </a:r>
          </a:p>
        </p:txBody>
      </p:sp>
    </p:spTree>
    <p:extLst>
      <p:ext uri="{BB962C8B-B14F-4D97-AF65-F5344CB8AC3E}">
        <p14:creationId xmlns:p14="http://schemas.microsoft.com/office/powerpoint/2010/main" val="395257296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810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The Patent Cooperation Treaty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315200" cy="51054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400" dirty="0"/>
              <a:t>Instituted in 1970.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WIPO's PCT staffing: about 380.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WIPO's PCT budget: CHF 210 million.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There is no international patent.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Only national patents.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PCT filing: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National patents, if received, will be valid as of the PCT filing date.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Gives filer time to evaluate how to commercialize the innovation.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Facilitates the patent application process in WIPO member countries. </a:t>
            </a:r>
          </a:p>
        </p:txBody>
      </p:sp>
    </p:spTree>
    <p:extLst>
      <p:ext uri="{BB962C8B-B14F-4D97-AF65-F5344CB8AC3E}">
        <p14:creationId xmlns:p14="http://schemas.microsoft.com/office/powerpoint/2010/main" val="327205714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874295"/>
            <a:ext cx="8458200" cy="1106905"/>
          </a:xfrm>
        </p:spPr>
        <p:txBody>
          <a:bodyPr/>
          <a:lstStyle/>
          <a:p>
            <a:pPr algn="ctr"/>
            <a:r>
              <a:rPr lang="en-US" dirty="0"/>
              <a:t>International Patent Standards Before TRIPS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7315200" cy="35052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Paris Convention of 1883 did not set standards for national policies.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GATT did not emphasize patents.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PCT only facilitates processes.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WIPO discussions of late 1970s in Nairobi </a:t>
            </a:r>
            <a:r>
              <a:rPr lang="en-US" sz="2400" u="sng" dirty="0"/>
              <a:t>rejected</a:t>
            </a:r>
            <a:r>
              <a:rPr lang="en-US" sz="2400" dirty="0"/>
              <a:t> proposal to require a uniform minimum patent policy globally.</a:t>
            </a:r>
          </a:p>
        </p:txBody>
      </p:sp>
    </p:spTree>
    <p:extLst>
      <p:ext uri="{BB962C8B-B14F-4D97-AF65-F5344CB8AC3E}">
        <p14:creationId xmlns:p14="http://schemas.microsoft.com/office/powerpoint/2010/main" val="417896868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609600"/>
            <a:ext cx="8458200" cy="990599"/>
          </a:xfrm>
        </p:spPr>
        <p:txBody>
          <a:bodyPr/>
          <a:lstStyle/>
          <a:p>
            <a:pPr algn="ctr"/>
            <a:r>
              <a:rPr lang="en-US" sz="4400" dirty="0"/>
              <a:t>TRIPS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315200" cy="43434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400" dirty="0"/>
              <a:t>"Trade-Related Aspects of Intellectual Property Rights."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Annex 1C of WTO agreements in 1994.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Mandates that all members institute the minimum policies written into the TRIPS agreement.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For example: minimum 20-year duration of patents.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Different from usual WTO practice, which is to rely on members' offers.</a:t>
            </a:r>
          </a:p>
        </p:txBody>
      </p:sp>
    </p:spTree>
    <p:extLst>
      <p:ext uri="{BB962C8B-B14F-4D97-AF65-F5344CB8AC3E}">
        <p14:creationId xmlns:p14="http://schemas.microsoft.com/office/powerpoint/2010/main" val="138757492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048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LDCs' Tradeoffs </a:t>
            </a:r>
            <a:br>
              <a:rPr lang="en-US" dirty="0"/>
            </a:br>
            <a:r>
              <a:rPr lang="en-US" dirty="0"/>
              <a:t>in Return for TRIPS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315200" cy="48006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200" dirty="0"/>
              <a:t>Market access in labor-intensive sectors.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Textiles &amp; garments (eliminating the old Multi-Fibre Agreement).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Agriculture.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More FDI.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WTO dispute mechanism instead of bilateral USG action.</a:t>
            </a:r>
          </a:p>
          <a:p>
            <a:pPr>
              <a:spcBef>
                <a:spcPts val="600"/>
              </a:spcBef>
            </a:pPr>
            <a:r>
              <a:rPr lang="en-US" sz="2200" u="sng" dirty="0"/>
              <a:t>Compulsory</a:t>
            </a:r>
            <a:r>
              <a:rPr lang="en-US" sz="2200" dirty="0"/>
              <a:t> licensing </a:t>
            </a:r>
            <a:r>
              <a:rPr lang="en-US" sz="2200" u="sng" dirty="0"/>
              <a:t>for internal use</a:t>
            </a:r>
            <a:r>
              <a:rPr lang="en-US" sz="2200" dirty="0"/>
              <a:t> on "reasonable commercial terms" if there has been monopolistic abuse, or to avoid harm to public health or the environment.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TRIPS open on rights of license holders (the "exhaustion" question).</a:t>
            </a:r>
          </a:p>
        </p:txBody>
      </p:sp>
    </p:spTree>
    <p:extLst>
      <p:ext uri="{BB962C8B-B14F-4D97-AF65-F5344CB8AC3E}">
        <p14:creationId xmlns:p14="http://schemas.microsoft.com/office/powerpoint/2010/main" val="67083456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04800"/>
            <a:ext cx="8458200" cy="1295400"/>
          </a:xfrm>
        </p:spPr>
        <p:txBody>
          <a:bodyPr/>
          <a:lstStyle/>
          <a:p>
            <a:pPr algn="ctr"/>
            <a:r>
              <a:rPr lang="en-US" sz="3600" dirty="0"/>
              <a:t>TRIPS Crisis: </a:t>
            </a:r>
            <a:br>
              <a:rPr lang="en-US" sz="3600" dirty="0"/>
            </a:br>
            <a:r>
              <a:rPr lang="en-US" sz="3600" dirty="0"/>
              <a:t>AIDS Medications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315200" cy="4648200"/>
          </a:xfrm>
        </p:spPr>
        <p:txBody>
          <a:bodyPr lIns="0" rIns="0"/>
          <a:lstStyle/>
          <a:p>
            <a:pPr lvl="0">
              <a:spcBef>
                <a:spcPts val="600"/>
              </a:spcBef>
            </a:pPr>
            <a:r>
              <a:rPr lang="en-US" sz="2400" dirty="0"/>
              <a:t>1997: South Africa acted to get around high U.S. prices; drug companies sued and USG threatened sanctions; opinion exploded. 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2001.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Indian firm offers Doctors Without Borders low prices on retrovirals for Africa.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Formation of UK-sponsored commission on "Integrating Intellectual Policy Rights and Development Policy."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Resolution by Office of UN High Commissioner for Human Rights.</a:t>
            </a:r>
          </a:p>
        </p:txBody>
      </p:sp>
    </p:spTree>
    <p:extLst>
      <p:ext uri="{BB962C8B-B14F-4D97-AF65-F5344CB8AC3E}">
        <p14:creationId xmlns:p14="http://schemas.microsoft.com/office/powerpoint/2010/main" val="54210463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457200"/>
            <a:ext cx="8458200" cy="838200"/>
          </a:xfrm>
        </p:spPr>
        <p:txBody>
          <a:bodyPr/>
          <a:lstStyle/>
          <a:p>
            <a:pPr algn="ctr"/>
            <a:r>
              <a:rPr lang="en-US" dirty="0"/>
              <a:t>WTO Response to TRIPS Crisis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315200" cy="4953000"/>
          </a:xfrm>
        </p:spPr>
        <p:txBody>
          <a:bodyPr lIns="0" rIns="0"/>
          <a:lstStyle/>
          <a:p>
            <a:r>
              <a:rPr lang="en-US" sz="2400" dirty="0"/>
              <a:t>Doha Declaration, November 2001.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Took note of HIV-AIDS.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Re-emphasized members' "flexibility" under TRIPS to compel patent licensing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Started TRIPS revision process for countries with no manufacturing capacity.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WTO waiver in 2003 for LDCs who do not manufacture essential pharmaceuticals.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TRIPS amendment: text in 2005, took effect in 2017 after 2/3rds of members ratified.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Only case of amending a WTO agreement.</a:t>
            </a:r>
          </a:p>
        </p:txBody>
      </p:sp>
    </p:spTree>
    <p:extLst>
      <p:ext uri="{BB962C8B-B14F-4D97-AF65-F5344CB8AC3E}">
        <p14:creationId xmlns:p14="http://schemas.microsoft.com/office/powerpoint/2010/main" val="422375092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304800"/>
            <a:ext cx="8458200" cy="762000"/>
          </a:xfrm>
        </p:spPr>
        <p:txBody>
          <a:bodyPr/>
          <a:lstStyle/>
          <a:p>
            <a:pPr algn="ctr"/>
            <a:r>
              <a:rPr lang="en-US" sz="3600" dirty="0"/>
              <a:t>USG and Doha Declaration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143000"/>
            <a:ext cx="7315200" cy="51054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2002: Trade Promotion Act requires USG to respect Doha.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Interpretation of Doha became contentious.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"Exhaustion" of patent-holder's control: can licensee can sell anywhere?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Can WTO members authorize production without patent holder's consent?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Or, only negotiate for "compulsory" license?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And waive restriction of sale to home country: Article 31(f).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Emergencies vs. public health in general.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Which diseases are covered?</a:t>
            </a:r>
          </a:p>
        </p:txBody>
      </p:sp>
    </p:spTree>
    <p:extLst>
      <p:ext uri="{BB962C8B-B14F-4D97-AF65-F5344CB8AC3E}">
        <p14:creationId xmlns:p14="http://schemas.microsoft.com/office/powerpoint/2010/main" val="414358539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609600"/>
            <a:ext cx="8458200" cy="1295400"/>
          </a:xfrm>
        </p:spPr>
        <p:txBody>
          <a:bodyPr/>
          <a:lstStyle/>
          <a:p>
            <a:pPr algn="ctr"/>
            <a:r>
              <a:rPr lang="en-US" sz="3600" dirty="0"/>
              <a:t>GAO's Conclusion </a:t>
            </a:r>
            <a:br>
              <a:rPr lang="en-US" sz="3600" dirty="0"/>
            </a:br>
            <a:r>
              <a:rPr lang="en-US" sz="3600" dirty="0"/>
              <a:t>on USG Response to Doha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315200" cy="4191000"/>
          </a:xfrm>
        </p:spPr>
        <p:txBody>
          <a:bodyPr lIns="274320" rIns="274320"/>
          <a:lstStyle/>
          <a:p>
            <a:pPr marL="0" indent="0">
              <a:buNone/>
            </a:pPr>
            <a:r>
              <a:rPr lang="en-US" sz="2400" dirty="0"/>
              <a:t>From 2007 study: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GAO notes that USTR does agree to concessions for lower-income countries, when the countries demand them.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GAO advises that Congress may need to take further action to ensure that its instructions to the Executive on Doha are unambiguous.</a:t>
            </a:r>
          </a:p>
        </p:txBody>
      </p:sp>
    </p:spTree>
    <p:extLst>
      <p:ext uri="{BB962C8B-B14F-4D97-AF65-F5344CB8AC3E}">
        <p14:creationId xmlns:p14="http://schemas.microsoft.com/office/powerpoint/2010/main" val="177207253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3657600"/>
          </a:xfrm>
        </p:spPr>
        <p:txBody>
          <a:bodyPr lIns="457200" rIns="457200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know about issues regarding patents.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know about international agreements and conflicts over patents.</a:t>
            </a:r>
          </a:p>
        </p:txBody>
      </p:sp>
    </p:spTree>
    <p:extLst>
      <p:ext uri="{BB962C8B-B14F-4D97-AF65-F5344CB8AC3E}">
        <p14:creationId xmlns:p14="http://schemas.microsoft.com/office/powerpoint/2010/main" val="1511650907"/>
      </p:ext>
    </p:extLst>
  </p:cSld>
  <p:clrMapOvr>
    <a:masterClrMapping/>
  </p:clrMapOvr>
  <p:transition>
    <p:strips dir="l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533400"/>
            <a:ext cx="8458200" cy="1066800"/>
          </a:xfrm>
        </p:spPr>
        <p:txBody>
          <a:bodyPr/>
          <a:lstStyle/>
          <a:p>
            <a:pPr algn="ctr"/>
            <a:r>
              <a:rPr lang="en-US" dirty="0"/>
              <a:t>"President's Emergency Plan</a:t>
            </a:r>
            <a:br>
              <a:rPr lang="en-US" dirty="0"/>
            </a:br>
            <a:r>
              <a:rPr lang="en-US" dirty="0"/>
              <a:t>for AIDS Relief"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315200" cy="4648200"/>
          </a:xfrm>
        </p:spPr>
        <p:txBody>
          <a:bodyPr lIns="0" rIns="0"/>
          <a:lstStyle/>
          <a:p>
            <a:r>
              <a:rPr lang="en-US" sz="2400" dirty="0"/>
              <a:t>USG confronted by conflicting interests.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Public interest in treating HIV/AIDS.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Corporate interest in high retroviral prices.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Foot-dragging on 2001 Doha Declaration.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Creation in 2003 of PEPFAR: "President's Emergency Plan for AIDS Relief."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U.S. taxpayers financed many billions of dollars of retrovirals.</a:t>
            </a:r>
          </a:p>
        </p:txBody>
      </p:sp>
    </p:spTree>
    <p:extLst>
      <p:ext uri="{BB962C8B-B14F-4D97-AF65-F5344CB8AC3E}">
        <p14:creationId xmlns:p14="http://schemas.microsoft.com/office/powerpoint/2010/main" val="418260509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457200"/>
            <a:ext cx="8458200" cy="762000"/>
          </a:xfrm>
        </p:spPr>
        <p:txBody>
          <a:bodyPr/>
          <a:lstStyle/>
          <a:p>
            <a:pPr algn="ctr"/>
            <a:r>
              <a:rPr lang="en-US" sz="4000" dirty="0"/>
              <a:t>PEPFAR Implementation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315200" cy="48006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Shifted HIV/AIDS assistance from USAID to the State Department.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Pharmaceutical company chairman appointed to head PEPFAR as USG's "Global AIDS Coordinator."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Concerns: 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Emphasis on medications vs. comprehensive health systems.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USG paid patent-inflated prices, was slow to approve less-expensive generics.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Thus reducing the volume of drugs provided.</a:t>
            </a:r>
          </a:p>
        </p:txBody>
      </p:sp>
    </p:spTree>
    <p:extLst>
      <p:ext uri="{BB962C8B-B14F-4D97-AF65-F5344CB8AC3E}">
        <p14:creationId xmlns:p14="http://schemas.microsoft.com/office/powerpoint/2010/main" val="383054283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609600"/>
            <a:ext cx="8458200" cy="914400"/>
          </a:xfrm>
        </p:spPr>
        <p:txBody>
          <a:bodyPr/>
          <a:lstStyle/>
          <a:p>
            <a:pPr algn="ctr"/>
            <a:r>
              <a:rPr lang="en-US" sz="3600" dirty="0"/>
              <a:t>Drug Company Responses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15200" cy="4038600"/>
          </a:xfrm>
        </p:spPr>
        <p:txBody>
          <a:bodyPr lIns="0" rIns="0"/>
          <a:lstStyle/>
          <a:p>
            <a:pPr>
              <a:spcBef>
                <a:spcPts val="1800"/>
              </a:spcBef>
            </a:pPr>
            <a:r>
              <a:rPr lang="en-US" sz="2400" dirty="0"/>
              <a:t>Initially sued to prevent "parallel" imports.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While negotiating over price discounts.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Partially bailed out by PEPFAR.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Adjusted under pressure.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Now are rated by NGO's "Access to Medicine" index.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Have cut prices, donated medicines, and sub-licensed patents to generic companies.</a:t>
            </a:r>
          </a:p>
        </p:txBody>
      </p:sp>
    </p:spTree>
    <p:extLst>
      <p:ext uri="{BB962C8B-B14F-4D97-AF65-F5344CB8AC3E}">
        <p14:creationId xmlns:p14="http://schemas.microsoft.com/office/powerpoint/2010/main" val="109657084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3657600"/>
          </a:xfrm>
        </p:spPr>
        <p:txBody>
          <a:bodyPr lIns="457200" rIns="457200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know about issues regarding patents.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know about international agreements and conflicts over patents.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17761327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05000"/>
            <a:ext cx="8458200" cy="1905000"/>
          </a:xfrm>
        </p:spPr>
        <p:txBody>
          <a:bodyPr/>
          <a:lstStyle/>
          <a:p>
            <a:pPr algn="ctr"/>
            <a:r>
              <a:rPr lang="en-US" sz="4800" dirty="0"/>
              <a:t>Background</a:t>
            </a:r>
            <a:br>
              <a:rPr lang="en-US" sz="4800" dirty="0"/>
            </a:br>
            <a:r>
              <a:rPr lang="en-US" sz="4800" dirty="0"/>
              <a:t>on Patents</a:t>
            </a:r>
          </a:p>
        </p:txBody>
      </p:sp>
    </p:spTree>
    <p:extLst>
      <p:ext uri="{BB962C8B-B14F-4D97-AF65-F5344CB8AC3E}">
        <p14:creationId xmlns:p14="http://schemas.microsoft.com/office/powerpoint/2010/main" val="900937310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533400"/>
            <a:ext cx="8458200" cy="762000"/>
          </a:xfrm>
        </p:spPr>
        <p:txBody>
          <a:bodyPr/>
          <a:lstStyle/>
          <a:p>
            <a:pPr algn="ctr"/>
            <a:r>
              <a:rPr lang="en-US" sz="4000" dirty="0"/>
              <a:t>Monopoly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315200" cy="4724400"/>
          </a:xfrm>
        </p:spPr>
        <p:txBody>
          <a:bodyPr lIns="274320" rIns="274320"/>
          <a:lstStyle/>
          <a:p>
            <a:pPr>
              <a:spcBef>
                <a:spcPts val="600"/>
              </a:spcBef>
            </a:pPr>
            <a:r>
              <a:rPr lang="en-US" sz="2400" dirty="0"/>
              <a:t>Economists don't like monopoly.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Restricts sales (depriving the public of benefits), charges higher prices, and gets excess profits.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If monopoly is artificial, economists recommend legal action to take down barriers to entry and competition.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If monopoly is unavoidable ("natural"), economists recommend regulation.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Price regulation.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Rate-of-return regulation.</a:t>
            </a:r>
          </a:p>
        </p:txBody>
      </p:sp>
    </p:spTree>
    <p:extLst>
      <p:ext uri="{BB962C8B-B14F-4D97-AF65-F5344CB8AC3E}">
        <p14:creationId xmlns:p14="http://schemas.microsoft.com/office/powerpoint/2010/main" val="2096700925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5334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The Patent Puzzle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315200" cy="4724400"/>
          </a:xfrm>
        </p:spPr>
        <p:txBody>
          <a:bodyPr lIns="274320" rIns="274320"/>
          <a:lstStyle/>
          <a:p>
            <a:pPr>
              <a:spcBef>
                <a:spcPts val="600"/>
              </a:spcBef>
            </a:pPr>
            <a:r>
              <a:rPr lang="en-US" sz="2400" dirty="0"/>
              <a:t>Patents are legal monopolies on innovation and use of knowledge.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Government-created monopoly on commercial use of a particular invention or piece of knowledge.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Patent holder can prevent use by others, or require others to pay a license fee to use what is (arguably) covered by the patent.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The puzzle: Why give patents unregulated legal monopolies?</a:t>
            </a:r>
          </a:p>
        </p:txBody>
      </p:sp>
    </p:spTree>
    <p:extLst>
      <p:ext uri="{BB962C8B-B14F-4D97-AF65-F5344CB8AC3E}">
        <p14:creationId xmlns:p14="http://schemas.microsoft.com/office/powerpoint/2010/main" val="2736126046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457200"/>
            <a:ext cx="8458200" cy="1143000"/>
          </a:xfrm>
        </p:spPr>
        <p:txBody>
          <a:bodyPr/>
          <a:lstStyle/>
          <a:p>
            <a:pPr algn="ctr"/>
            <a:r>
              <a:rPr lang="en-US" sz="3600" dirty="0"/>
              <a:t>Rationales for Patents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315200" cy="4419600"/>
          </a:xfrm>
        </p:spPr>
        <p:txBody>
          <a:bodyPr lIns="274320" rIns="274320"/>
          <a:lstStyle/>
          <a:p>
            <a:pPr>
              <a:spcBef>
                <a:spcPts val="600"/>
              </a:spcBef>
            </a:pPr>
            <a:r>
              <a:rPr lang="en-US" sz="2400" dirty="0"/>
              <a:t>Problems: 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Individual inventor at a negotiating disadvantage with corporation that will mass produce.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Sales revenue wouldn't cover costs of innovation.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Competitive price only covers marginal costs of </a:t>
            </a:r>
            <a:r>
              <a:rPr lang="en-US" sz="2400" u="sng" dirty="0"/>
              <a:t>production</a:t>
            </a:r>
            <a:r>
              <a:rPr lang="en-US" sz="2400" dirty="0"/>
              <a:t>, not previous costs of </a:t>
            </a:r>
            <a:r>
              <a:rPr lang="en-US" sz="2400" u="sng" dirty="0"/>
              <a:t>invention</a:t>
            </a:r>
            <a:r>
              <a:rPr lang="en-US" sz="24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Monopoly on use of the invention as a solution?</a:t>
            </a:r>
          </a:p>
        </p:txBody>
      </p:sp>
    </p:spTree>
    <p:extLst>
      <p:ext uri="{BB962C8B-B14F-4D97-AF65-F5344CB8AC3E}">
        <p14:creationId xmlns:p14="http://schemas.microsoft.com/office/powerpoint/2010/main" val="90484804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82E881-76B9-B042-8FD8-0384C595D1EB}"/>
              </a:ext>
            </a:extLst>
          </p:cNvPr>
          <p:cNvSpPr txBox="1"/>
          <p:nvPr/>
        </p:nvSpPr>
        <p:spPr>
          <a:xfrm>
            <a:off x="640080" y="411480"/>
            <a:ext cx="7863840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Pricing with High Up-Front Costs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50F8C2E-0405-E94F-8FCE-EB93FD5D50F8}"/>
              </a:ext>
            </a:extLst>
          </p:cNvPr>
          <p:cNvCxnSpPr/>
          <p:nvPr/>
        </p:nvCxnSpPr>
        <p:spPr>
          <a:xfrm flipV="1">
            <a:off x="2344086" y="1432488"/>
            <a:ext cx="0" cy="4572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2AAD9FA-F189-E84D-8471-989BFC8B1A65}"/>
              </a:ext>
            </a:extLst>
          </p:cNvPr>
          <p:cNvCxnSpPr/>
          <p:nvPr/>
        </p:nvCxnSpPr>
        <p:spPr>
          <a:xfrm>
            <a:off x="2344086" y="6004488"/>
            <a:ext cx="457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24A66-9B3B-964D-B9CF-4EF44CC54785}"/>
              </a:ext>
            </a:extLst>
          </p:cNvPr>
          <p:cNvCxnSpPr>
            <a:cxnSpLocks/>
          </p:cNvCxnSpPr>
          <p:nvPr/>
        </p:nvCxnSpPr>
        <p:spPr>
          <a:xfrm flipH="1" flipV="1">
            <a:off x="2514601" y="2473242"/>
            <a:ext cx="4038601" cy="260368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52A9CC-5C85-FB44-AB26-CA4E74453A30}"/>
              </a:ext>
            </a:extLst>
          </p:cNvPr>
          <p:cNvCxnSpPr>
            <a:cxnSpLocks/>
          </p:cNvCxnSpPr>
          <p:nvPr/>
        </p:nvCxnSpPr>
        <p:spPr>
          <a:xfrm flipH="1" flipV="1">
            <a:off x="3845127" y="1524000"/>
            <a:ext cx="2250874" cy="413758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C69EBE-DE2B-C544-90C6-4403B544F518}"/>
              </a:ext>
            </a:extLst>
          </p:cNvPr>
          <p:cNvCxnSpPr>
            <a:cxnSpLocks/>
          </p:cNvCxnSpPr>
          <p:nvPr/>
        </p:nvCxnSpPr>
        <p:spPr>
          <a:xfrm flipV="1">
            <a:off x="5913121" y="4663512"/>
            <a:ext cx="0" cy="1356288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EACC6F08-6739-EB41-A584-672FD4CEADA1}"/>
              </a:ext>
            </a:extLst>
          </p:cNvPr>
          <p:cNvSpPr>
            <a:spLocks noChangeAspect="1"/>
          </p:cNvSpPr>
          <p:nvPr/>
        </p:nvSpPr>
        <p:spPr>
          <a:xfrm>
            <a:off x="5867401" y="5269468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1BDBB5-32C6-E64D-89E6-1F1203BC3B1F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344086" y="5315188"/>
            <a:ext cx="352331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E9293FC-F701-524D-ADDC-DCAF6CEB2D9F}"/>
              </a:ext>
            </a:extLst>
          </p:cNvPr>
          <p:cNvSpPr txBox="1"/>
          <p:nvPr/>
        </p:nvSpPr>
        <p:spPr>
          <a:xfrm>
            <a:off x="6834051" y="6107668"/>
            <a:ext cx="1547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Quantity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60CA65-D6CE-F44B-A9DC-A9DEBC66B7F2}"/>
              </a:ext>
            </a:extLst>
          </p:cNvPr>
          <p:cNvSpPr txBox="1"/>
          <p:nvPr/>
        </p:nvSpPr>
        <p:spPr>
          <a:xfrm>
            <a:off x="1415935" y="1154668"/>
            <a:ext cx="71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Price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63DF61-3448-DF44-9D88-6F7F7E82EBE2}"/>
              </a:ext>
            </a:extLst>
          </p:cNvPr>
          <p:cNvSpPr txBox="1"/>
          <p:nvPr/>
        </p:nvSpPr>
        <p:spPr>
          <a:xfrm>
            <a:off x="3982717" y="1348427"/>
            <a:ext cx="3836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A7DE2E3-5AA5-4C44-BEE2-C1ED963ACF24}"/>
              </a:ext>
            </a:extLst>
          </p:cNvPr>
          <p:cNvSpPr>
            <a:spLocks noChangeAspect="1"/>
          </p:cNvSpPr>
          <p:nvPr/>
        </p:nvSpPr>
        <p:spPr>
          <a:xfrm>
            <a:off x="4207808" y="526185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F6F0B0C-1CDF-E74C-B376-5A4047BB5C9F}"/>
              </a:ext>
            </a:extLst>
          </p:cNvPr>
          <p:cNvSpPr>
            <a:spLocks noChangeAspect="1"/>
          </p:cNvSpPr>
          <p:nvPr/>
        </p:nvSpPr>
        <p:spPr>
          <a:xfrm>
            <a:off x="5334000" y="426474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07E8414-606E-C643-85CB-8ACFC8B2810F}"/>
              </a:ext>
            </a:extLst>
          </p:cNvPr>
          <p:cNvCxnSpPr>
            <a:cxnSpLocks/>
          </p:cNvCxnSpPr>
          <p:nvPr/>
        </p:nvCxnSpPr>
        <p:spPr>
          <a:xfrm flipH="1" flipV="1">
            <a:off x="3088461" y="1912963"/>
            <a:ext cx="1291486" cy="377332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CD14FBE-166D-A14E-86EF-B200CB65CB19}"/>
              </a:ext>
            </a:extLst>
          </p:cNvPr>
          <p:cNvSpPr txBox="1"/>
          <p:nvPr/>
        </p:nvSpPr>
        <p:spPr>
          <a:xfrm>
            <a:off x="2937045" y="1470036"/>
            <a:ext cx="60328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MR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1128353-52E7-F747-8A31-AB15D8D2A696}"/>
              </a:ext>
            </a:extLst>
          </p:cNvPr>
          <p:cNvSpPr txBox="1"/>
          <p:nvPr/>
        </p:nvSpPr>
        <p:spPr>
          <a:xfrm>
            <a:off x="6400801" y="4583668"/>
            <a:ext cx="50350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AC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9E05C4F-FF72-1046-BE88-A435672D4753}"/>
              </a:ext>
            </a:extLst>
          </p:cNvPr>
          <p:cNvCxnSpPr>
            <a:cxnSpLocks/>
            <a:endCxn id="27" idx="4"/>
          </p:cNvCxnSpPr>
          <p:nvPr/>
        </p:nvCxnSpPr>
        <p:spPr>
          <a:xfrm flipV="1">
            <a:off x="5379720" y="4356184"/>
            <a:ext cx="0" cy="164942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0D83291-90F5-C143-9D16-7385E521402D}"/>
              </a:ext>
            </a:extLst>
          </p:cNvPr>
          <p:cNvCxnSpPr>
            <a:cxnSpLocks/>
            <a:stCxn id="27" idx="2"/>
          </p:cNvCxnSpPr>
          <p:nvPr/>
        </p:nvCxnSpPr>
        <p:spPr>
          <a:xfrm flipH="1">
            <a:off x="2344084" y="4310464"/>
            <a:ext cx="2989916" cy="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0B34B46-4305-BE41-9EE6-619C142F393A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4253528" y="2297668"/>
            <a:ext cx="0" cy="2964182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70EF109-6A66-3049-943F-6842804183B4}"/>
              </a:ext>
            </a:extLst>
          </p:cNvPr>
          <p:cNvCxnSpPr>
            <a:cxnSpLocks/>
          </p:cNvCxnSpPr>
          <p:nvPr/>
        </p:nvCxnSpPr>
        <p:spPr>
          <a:xfrm flipH="1">
            <a:off x="2344084" y="2297668"/>
            <a:ext cx="1909445" cy="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0239A94-97AB-484F-96F3-1B76B61B1EEA}"/>
              </a:ext>
            </a:extLst>
          </p:cNvPr>
          <p:cNvCxnSpPr>
            <a:cxnSpLocks/>
            <a:endCxn id="26" idx="4"/>
          </p:cNvCxnSpPr>
          <p:nvPr/>
        </p:nvCxnSpPr>
        <p:spPr>
          <a:xfrm flipV="1">
            <a:off x="4253528" y="5353290"/>
            <a:ext cx="0" cy="651198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F8C2BF8E-A5C0-D048-A97C-DBDA841E012B}"/>
              </a:ext>
            </a:extLst>
          </p:cNvPr>
          <p:cNvSpPr txBox="1"/>
          <p:nvPr/>
        </p:nvSpPr>
        <p:spPr>
          <a:xfrm>
            <a:off x="6400801" y="5367059"/>
            <a:ext cx="503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MC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36068F4-CFE1-3F48-8DFA-9CEEB57BB9B0}"/>
              </a:ext>
            </a:extLst>
          </p:cNvPr>
          <p:cNvSpPr txBox="1"/>
          <p:nvPr/>
        </p:nvSpPr>
        <p:spPr>
          <a:xfrm>
            <a:off x="838207" y="2057400"/>
            <a:ext cx="137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FF0000"/>
                </a:solidFill>
              </a:rPr>
              <a:t>Patent </a:t>
            </a:r>
          </a:p>
          <a:p>
            <a:pPr algn="r"/>
            <a:r>
              <a:rPr lang="en-US" sz="1200" dirty="0">
                <a:solidFill>
                  <a:srgbClr val="FF0000"/>
                </a:solidFill>
              </a:rPr>
              <a:t>Monopoly Price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8438363-46C2-514A-88FF-874E07D4F982}"/>
              </a:ext>
            </a:extLst>
          </p:cNvPr>
          <p:cNvSpPr txBox="1"/>
          <p:nvPr/>
        </p:nvSpPr>
        <p:spPr>
          <a:xfrm>
            <a:off x="839565" y="4032795"/>
            <a:ext cx="1374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No Excess-Profit,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Regulated Price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955B789-1CC9-0C48-A4E6-39B9F53331C1}"/>
              </a:ext>
            </a:extLst>
          </p:cNvPr>
          <p:cNvSpPr txBox="1"/>
          <p:nvPr/>
        </p:nvSpPr>
        <p:spPr>
          <a:xfrm>
            <a:off x="762000" y="52094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FF0000"/>
                </a:solidFill>
              </a:rPr>
              <a:t>Efficiency Price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B49266C-87FA-3642-9065-D6DFCE9657E6}"/>
              </a:ext>
            </a:extLst>
          </p:cNvPr>
          <p:cNvCxnSpPr>
            <a:cxnSpLocks/>
          </p:cNvCxnSpPr>
          <p:nvPr/>
        </p:nvCxnSpPr>
        <p:spPr>
          <a:xfrm flipH="1">
            <a:off x="2344084" y="4644772"/>
            <a:ext cx="3569037" cy="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2135B98-D37F-304E-AE9A-03F69606D119}"/>
              </a:ext>
            </a:extLst>
          </p:cNvPr>
          <p:cNvSpPr txBox="1"/>
          <p:nvPr/>
        </p:nvSpPr>
        <p:spPr>
          <a:xfrm>
            <a:off x="1156529" y="4719935"/>
            <a:ext cx="1053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FF0000"/>
                </a:solidFill>
              </a:rPr>
              <a:t>Fixed Cost</a:t>
            </a:r>
          </a:p>
          <a:p>
            <a:pPr algn="r"/>
            <a:r>
              <a:rPr lang="en-US" sz="1000" dirty="0">
                <a:solidFill>
                  <a:srgbClr val="FF0000"/>
                </a:solidFill>
              </a:rPr>
              <a:t>Financing Gap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77EDB65-3828-1049-A0CF-168EE3672C92}"/>
              </a:ext>
            </a:extLst>
          </p:cNvPr>
          <p:cNvCxnSpPr>
            <a:cxnSpLocks/>
          </p:cNvCxnSpPr>
          <p:nvPr/>
        </p:nvCxnSpPr>
        <p:spPr>
          <a:xfrm flipV="1">
            <a:off x="2209800" y="4644772"/>
            <a:ext cx="0" cy="67041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3529CCBC-ED50-C14E-8414-F6C276D34F12}"/>
              </a:ext>
            </a:extLst>
          </p:cNvPr>
          <p:cNvSpPr>
            <a:spLocks noChangeAspect="1"/>
          </p:cNvSpPr>
          <p:nvPr/>
        </p:nvSpPr>
        <p:spPr>
          <a:xfrm>
            <a:off x="4201626" y="224882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098EF71-3201-4421-ADEF-E3C334A91FF5}"/>
              </a:ext>
            </a:extLst>
          </p:cNvPr>
          <p:cNvCxnSpPr>
            <a:cxnSpLocks/>
          </p:cNvCxnSpPr>
          <p:nvPr/>
        </p:nvCxnSpPr>
        <p:spPr>
          <a:xfrm flipH="1">
            <a:off x="2344083" y="3581400"/>
            <a:ext cx="1909445" cy="0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D938030D-4184-5292-AA1B-688B83D06035}"/>
              </a:ext>
            </a:extLst>
          </p:cNvPr>
          <p:cNvSpPr>
            <a:spLocks noChangeAspect="1"/>
          </p:cNvSpPr>
          <p:nvPr/>
        </p:nvSpPr>
        <p:spPr>
          <a:xfrm>
            <a:off x="2293130" y="4252654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99453F-A5CB-7566-5944-3ABBD9812B1D}"/>
              </a:ext>
            </a:extLst>
          </p:cNvPr>
          <p:cNvSpPr>
            <a:spLocks noChangeAspect="1"/>
          </p:cNvSpPr>
          <p:nvPr/>
        </p:nvSpPr>
        <p:spPr>
          <a:xfrm>
            <a:off x="2295154" y="5275623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8BB324B-9060-8CFC-3B2D-BF1681F2F228}"/>
              </a:ext>
            </a:extLst>
          </p:cNvPr>
          <p:cNvSpPr>
            <a:spLocks noChangeAspect="1"/>
          </p:cNvSpPr>
          <p:nvPr/>
        </p:nvSpPr>
        <p:spPr>
          <a:xfrm>
            <a:off x="2293130" y="2251948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5116AC4-2DCE-3B9C-FFC9-F0C17FC2176F}"/>
              </a:ext>
            </a:extLst>
          </p:cNvPr>
          <p:cNvSpPr>
            <a:spLocks noChangeAspect="1"/>
          </p:cNvSpPr>
          <p:nvPr/>
        </p:nvSpPr>
        <p:spPr>
          <a:xfrm>
            <a:off x="5861218" y="460842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25973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6096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Patent Issues in Practice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315200" cy="44958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Efficiency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Monopoly prices are excessive.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Value of innovation lost because high price restricts its use.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Equity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Profits not related to innovation costs.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Example: publicly financed research, private patent.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Part of price only transfers wealth, doesn't pay for innovation.</a:t>
            </a:r>
          </a:p>
        </p:txBody>
      </p:sp>
    </p:spTree>
    <p:extLst>
      <p:ext uri="{BB962C8B-B14F-4D97-AF65-F5344CB8AC3E}">
        <p14:creationId xmlns:p14="http://schemas.microsoft.com/office/powerpoint/2010/main" val="190744577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973" y="533400"/>
            <a:ext cx="8458200" cy="1143000"/>
          </a:xfrm>
        </p:spPr>
        <p:txBody>
          <a:bodyPr/>
          <a:lstStyle/>
          <a:p>
            <a:pPr algn="ctr"/>
            <a:r>
              <a:rPr lang="en-US" sz="3600" dirty="0"/>
              <a:t>Alternatives </a:t>
            </a:r>
            <a:br>
              <a:rPr lang="en-US" sz="3600" dirty="0"/>
            </a:br>
            <a:r>
              <a:rPr lang="en-US" sz="3600" dirty="0"/>
              <a:t>to Patent Monopolies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315200" cy="41910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"First-Mover" advantage.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Monopoly status not legally guaranteed, and instead results only from the time required for imitation.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Innovator's advantage is proportional to the non-obviousness of the invention.  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"Prize" system for innovative problem solving.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"March in" authority (U.S.) to regulate abuse of patents generated by public funding.</a:t>
            </a:r>
          </a:p>
        </p:txBody>
      </p:sp>
    </p:spTree>
    <p:extLst>
      <p:ext uri="{BB962C8B-B14F-4D97-AF65-F5344CB8AC3E}">
        <p14:creationId xmlns:p14="http://schemas.microsoft.com/office/powerpoint/2010/main" val="273312700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newdesign">
  <a:themeElements>
    <a:clrScheme name="2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oundations">
  <a:themeElements>
    <a:clrScheme name="1_foundation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found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oundation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undation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newdesign">
  <a:themeElements>
    <a:clrScheme name="1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newdesign">
  <a:themeElements>
    <a:clrScheme name="3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N01Roland923871_01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Foundations 2e</Template>
  <TotalTime>76940</TotalTime>
  <Words>1185</Words>
  <Application>Microsoft Macintosh PowerPoint</Application>
  <PresentationFormat>On-screen Show (4:3)</PresentationFormat>
  <Paragraphs>168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23</vt:i4>
      </vt:variant>
    </vt:vector>
  </HeadingPairs>
  <TitlesOfParts>
    <vt:vector size="37" baseType="lpstr">
      <vt:lpstr>Arial</vt:lpstr>
      <vt:lpstr>Arial Black</vt:lpstr>
      <vt:lpstr>Calibri</vt:lpstr>
      <vt:lpstr>Tahoma</vt:lpstr>
      <vt:lpstr>Times New Roman</vt:lpstr>
      <vt:lpstr>Verdana</vt:lpstr>
      <vt:lpstr>Webdings</vt:lpstr>
      <vt:lpstr>2_newdesign</vt:lpstr>
      <vt:lpstr>Custom Design</vt:lpstr>
      <vt:lpstr>1_foundations</vt:lpstr>
      <vt:lpstr>1_newdesign</vt:lpstr>
      <vt:lpstr>3_newdesign</vt:lpstr>
      <vt:lpstr>1_Custom Design</vt:lpstr>
      <vt:lpstr>LN01Roland923871_01_LN01</vt:lpstr>
      <vt:lpstr>PowerPoint Presentation</vt:lpstr>
      <vt:lpstr>Skills developed by today's class</vt:lpstr>
      <vt:lpstr>Background on Patents</vt:lpstr>
      <vt:lpstr>Monopoly</vt:lpstr>
      <vt:lpstr>The Patent Puzzle</vt:lpstr>
      <vt:lpstr>Rationales for Patents</vt:lpstr>
      <vt:lpstr>PowerPoint Presentation</vt:lpstr>
      <vt:lpstr>Patent Issues in Practice</vt:lpstr>
      <vt:lpstr>Alternatives  to Patent Monopolies</vt:lpstr>
      <vt:lpstr>International Institutions Relating to Patents:  WIPO and TRIPS</vt:lpstr>
      <vt:lpstr>WIPO World Intellectual Property Organization</vt:lpstr>
      <vt:lpstr>The Patent Cooperation Treaty</vt:lpstr>
      <vt:lpstr>International Patent Standards Before TRIPS</vt:lpstr>
      <vt:lpstr>TRIPS</vt:lpstr>
      <vt:lpstr>LDCs' Tradeoffs  in Return for TRIPS</vt:lpstr>
      <vt:lpstr>TRIPS Crisis:  AIDS Medications</vt:lpstr>
      <vt:lpstr>WTO Response to TRIPS Crisis</vt:lpstr>
      <vt:lpstr>USG and Doha Declaration</vt:lpstr>
      <vt:lpstr>GAO's Conclusion  on USG Response to Doha</vt:lpstr>
      <vt:lpstr>"President's Emergency Plan for AIDS Relief"</vt:lpstr>
      <vt:lpstr>PEPFAR Implementation</vt:lpstr>
      <vt:lpstr>Drug Company Responses</vt:lpstr>
      <vt:lpstr>Skills developed by today's class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Ryan Jr, Joseph S</cp:lastModifiedBy>
  <cp:revision>1920</cp:revision>
  <cp:lastPrinted>2018-09-27T16:08:06Z</cp:lastPrinted>
  <dcterms:created xsi:type="dcterms:W3CDTF">2013-09-11T16:55:26Z</dcterms:created>
  <dcterms:modified xsi:type="dcterms:W3CDTF">2022-08-31T14:45:48Z</dcterms:modified>
  <cp:category/>
</cp:coreProperties>
</file>