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3731" r:id="rId2"/>
    <p:sldMasterId id="2147483661" r:id="rId3"/>
    <p:sldMasterId id="2147483658" r:id="rId4"/>
    <p:sldMasterId id="2147483659" r:id="rId5"/>
    <p:sldMasterId id="2147483660" r:id="rId6"/>
    <p:sldMasterId id="2147483717" r:id="rId7"/>
  </p:sldMasterIdLst>
  <p:notesMasterIdLst>
    <p:notesMasterId r:id="rId48"/>
  </p:notesMasterIdLst>
  <p:handoutMasterIdLst>
    <p:handoutMasterId r:id="rId49"/>
  </p:handoutMasterIdLst>
  <p:sldIdLst>
    <p:sldId id="728" r:id="rId8"/>
    <p:sldId id="745" r:id="rId9"/>
    <p:sldId id="776" r:id="rId10"/>
    <p:sldId id="777" r:id="rId11"/>
    <p:sldId id="782" r:id="rId12"/>
    <p:sldId id="783" r:id="rId13"/>
    <p:sldId id="778" r:id="rId14"/>
    <p:sldId id="779" r:id="rId15"/>
    <p:sldId id="748" r:id="rId16"/>
    <p:sldId id="749" r:id="rId17"/>
    <p:sldId id="746" r:id="rId18"/>
    <p:sldId id="750" r:id="rId19"/>
    <p:sldId id="775" r:id="rId20"/>
    <p:sldId id="797" r:id="rId21"/>
    <p:sldId id="752" r:id="rId22"/>
    <p:sldId id="773" r:id="rId23"/>
    <p:sldId id="781" r:id="rId24"/>
    <p:sldId id="795" r:id="rId25"/>
    <p:sldId id="753" r:id="rId26"/>
    <p:sldId id="780" r:id="rId27"/>
    <p:sldId id="784" r:id="rId28"/>
    <p:sldId id="770" r:id="rId29"/>
    <p:sldId id="771" r:id="rId30"/>
    <p:sldId id="802" r:id="rId31"/>
    <p:sldId id="800" r:id="rId32"/>
    <p:sldId id="803" r:id="rId33"/>
    <p:sldId id="801" r:id="rId34"/>
    <p:sldId id="754" r:id="rId35"/>
    <p:sldId id="785" r:id="rId36"/>
    <p:sldId id="786" r:id="rId37"/>
    <p:sldId id="787" r:id="rId38"/>
    <p:sldId id="788" r:id="rId39"/>
    <p:sldId id="805" r:id="rId40"/>
    <p:sldId id="790" r:id="rId41"/>
    <p:sldId id="789" r:id="rId42"/>
    <p:sldId id="791" r:id="rId43"/>
    <p:sldId id="792" r:id="rId44"/>
    <p:sldId id="793" r:id="rId45"/>
    <p:sldId id="794" r:id="rId46"/>
    <p:sldId id="804" r:id="rId47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2108DF-1C46-5A48-904E-C04A5D373040}">
          <p14:sldIdLst>
            <p14:sldId id="728"/>
            <p14:sldId id="745"/>
            <p14:sldId id="776"/>
            <p14:sldId id="777"/>
            <p14:sldId id="782"/>
            <p14:sldId id="783"/>
            <p14:sldId id="778"/>
            <p14:sldId id="779"/>
            <p14:sldId id="748"/>
            <p14:sldId id="749"/>
            <p14:sldId id="746"/>
            <p14:sldId id="750"/>
            <p14:sldId id="775"/>
            <p14:sldId id="797"/>
            <p14:sldId id="752"/>
            <p14:sldId id="773"/>
            <p14:sldId id="781"/>
            <p14:sldId id="795"/>
            <p14:sldId id="753"/>
            <p14:sldId id="780"/>
            <p14:sldId id="784"/>
            <p14:sldId id="770"/>
            <p14:sldId id="771"/>
            <p14:sldId id="802"/>
            <p14:sldId id="800"/>
            <p14:sldId id="803"/>
            <p14:sldId id="801"/>
            <p14:sldId id="754"/>
            <p14:sldId id="785"/>
            <p14:sldId id="786"/>
            <p14:sldId id="787"/>
            <p14:sldId id="788"/>
            <p14:sldId id="805"/>
            <p14:sldId id="790"/>
            <p14:sldId id="789"/>
            <p14:sldId id="791"/>
            <p14:sldId id="792"/>
            <p14:sldId id="793"/>
            <p14:sldId id="794"/>
            <p14:sldId id="8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DEB"/>
    <a:srgbClr val="8BA9E9"/>
    <a:srgbClr val="93C4EE"/>
    <a:srgbClr val="556EEE"/>
    <a:srgbClr val="4262B3"/>
    <a:srgbClr val="194DE1"/>
    <a:srgbClr val="1865FB"/>
    <a:srgbClr val="1249B3"/>
    <a:srgbClr val="1D6AFF"/>
    <a:srgbClr val="2B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8435" autoAdjust="0"/>
  </p:normalViewPr>
  <p:slideViewPr>
    <p:cSldViewPr snapToObjects="1">
      <p:cViewPr varScale="1">
        <p:scale>
          <a:sx n="83" d="100"/>
          <a:sy n="83" d="100"/>
        </p:scale>
        <p:origin x="192" y="736"/>
      </p:cViewPr>
      <p:guideLst>
        <p:guide orient="horz" pos="2112"/>
        <p:guide pos="336"/>
      </p:guideLst>
    </p:cSldViewPr>
  </p:slideViewPr>
  <p:outlineViewPr>
    <p:cViewPr>
      <p:scale>
        <a:sx n="33" d="100"/>
        <a:sy n="33" d="100"/>
      </p:scale>
      <p:origin x="0" y="-1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2912" y="1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DB1A606E-59A5-444D-B60A-249B8883EBC6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14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F22F55E1-96B7-4FCC-849D-4532E1F82291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46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937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https://voxeu.org/article/missing-profits-nations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Note terminology: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"Source" is the jurisdiction where the value is </a:t>
            </a:r>
            <a:r>
              <a:rPr lang="en-US" sz="1800" u="sng" dirty="0"/>
              <a:t>produced</a:t>
            </a:r>
            <a:r>
              <a:rPr lang="en-US" sz="1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"Destination" is the jurisdiction of the </a:t>
            </a:r>
            <a:r>
              <a:rPr lang="en-US" sz="1800" u="sng" dirty="0"/>
              <a:t>buyer</a:t>
            </a:r>
            <a:r>
              <a:rPr lang="en-US" sz="180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6759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there were 150 sovereigns, then mathematically the number of possible bilateral treaties would be 11,175 (if each sovereign had a bilateral treaty with each of the other 149).</a:t>
            </a:r>
          </a:p>
          <a:p>
            <a:endParaRPr lang="en-US" dirty="0"/>
          </a:p>
          <a:p>
            <a:r>
              <a:rPr lang="en-US" dirty="0"/>
              <a:t>The OECD's model convention is in Canvas's Files.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5038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IMF 2019, "Policy Paper: Corporate Taxation in the Global Economy."</a:t>
            </a:r>
          </a:p>
          <a:p>
            <a:pPr marL="285750" indent="-285750">
              <a:buFontTx/>
              <a:buChar char="-"/>
            </a:pPr>
            <a:r>
              <a:rPr lang="en-US" dirty="0"/>
              <a:t>"Unprecedented stress": page 1, first sentence of Executive Summary.</a:t>
            </a:r>
          </a:p>
          <a:p>
            <a:pPr marL="285750" indent="-285750">
              <a:buFontTx/>
              <a:buChar char="-"/>
            </a:pPr>
            <a:r>
              <a:rPr lang="en-US" dirty="0"/>
              <a:t>- Tax revenue reduction estimates from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1804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59301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47479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2715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2850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4935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482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17956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6471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15376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32039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75169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633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67360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78119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18470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9138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97937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70123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28637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2446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"BEPS Explanatory Statement" (2015)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7087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"BEPS Explanatory Statement" (2015)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34038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5484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Anheuser-Busch data: Garcia-Bernardo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65014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40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6059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2972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7147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8230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1635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https://voxeu.org/article/missing-profits-nations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61412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78214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650134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7978409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7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3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89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43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46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1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125625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7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1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01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2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3888485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649734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836689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663296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3175308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992874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27282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790015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425407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175547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229301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149235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730715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539654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798787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0456484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684283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279441"/>
      </p:ext>
    </p:extLst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04226"/>
      </p:ext>
    </p:extLst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62473"/>
      </p:ext>
    </p:extLst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84916"/>
      </p:ext>
    </p:extLst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073567"/>
      </p:ext>
    </p:extLst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1408080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990600"/>
            <a:ext cx="2057400" cy="5203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6019800" cy="5203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9099145"/>
      </p:ext>
    </p:extLst>
  </p:cSld>
  <p:clrMapOvr>
    <a:masterClrMapping/>
  </p:clrMapOvr>
  <p:transition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461850"/>
      </p:ext>
    </p:extLst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066244"/>
      </p:ext>
    </p:extLst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137759"/>
      </p:ext>
    </p:extLst>
  </p:cSld>
  <p:clrMapOvr>
    <a:masterClrMapping/>
  </p:clrMapOvr>
  <p:transition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61984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741486"/>
      </p:ext>
    </p:extLst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628578"/>
      </p:ext>
    </p:extLst>
  </p:cSld>
  <p:clrMapOvr>
    <a:masterClrMapping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4856421"/>
      </p:ext>
    </p:extLst>
  </p:cSld>
  <p:clrMapOvr>
    <a:masterClrMapping/>
  </p:clrMapOvr>
  <p:transition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776982"/>
      </p:ext>
    </p:extLst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337622"/>
      </p:ext>
    </p:extLst>
  </p:cSld>
  <p:clrMapOvr>
    <a:masterClrMapping/>
  </p:clrMapOvr>
  <p:transition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73550"/>
      </p:ext>
    </p:extLst>
  </p:cSld>
  <p:clrMapOvr>
    <a:masterClrMapping/>
  </p:clrMapOvr>
  <p:transition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763711"/>
      </p:ext>
    </p:extLst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971550"/>
            <a:ext cx="2046287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71550"/>
            <a:ext cx="5986463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680331"/>
      </p:ext>
    </p:extLst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357731"/>
      </p:ext>
    </p:extLst>
  </p:cSld>
  <p:clrMapOvr>
    <a:masterClrMapping/>
  </p:clrMapOvr>
  <p:transition spd="med"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3469312"/>
      </p:ext>
    </p:extLst>
  </p:cSld>
  <p:clrMapOvr>
    <a:masterClrMapping/>
  </p:clrMapOvr>
  <p:transition spd="med"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52437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8079513"/>
      </p:ext>
    </p:extLst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838431"/>
      </p:ext>
    </p:extLst>
  </p:cSld>
  <p:clrMapOvr>
    <a:masterClrMapping/>
  </p:clrMapOvr>
  <p:transition spd="med">
    <p:zo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227346"/>
      </p:ext>
    </p:extLst>
  </p:cSld>
  <p:clrMapOvr>
    <a:masterClrMapping/>
  </p:clrMapOvr>
  <p:transition spd="med"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1595313"/>
      </p:ext>
    </p:extLst>
  </p:cSld>
  <p:clrMapOvr>
    <a:masterClrMapping/>
  </p:clrMapOvr>
  <p:transition spd="med">
    <p:zo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685970"/>
      </p:ext>
    </p:extLst>
  </p:cSld>
  <p:clrMapOvr>
    <a:masterClrMapping/>
  </p:clrMapOvr>
  <p:transition spd="med">
    <p:zo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318533"/>
      </p:ext>
    </p:extLst>
  </p:cSld>
  <p:clrMapOvr>
    <a:masterClrMapping/>
  </p:clrMapOvr>
  <p:transition spd="med"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454168"/>
      </p:ext>
    </p:extLst>
  </p:cSld>
  <p:clrMapOvr>
    <a:masterClrMapping/>
  </p:clrMapOvr>
  <p:transition spd="med">
    <p:zo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321110"/>
      </p:ext>
    </p:extLst>
  </p:cSld>
  <p:clrMapOvr>
    <a:masterClrMapping/>
  </p:clrMapOvr>
  <p:transition spd="med">
    <p:zo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917124"/>
      </p:ext>
    </p:extLst>
  </p:cSld>
  <p:clrMapOvr>
    <a:masterClrMapping/>
  </p:clrMapOvr>
  <p:transition spd="med">
    <p:zo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88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00" y="0"/>
            <a:ext cx="5041900" cy="2667000"/>
          </a:xfrm>
          <a:prstGeom prst="rect">
            <a:avLst/>
          </a:prstGeom>
          <a:gradFill flip="none" rotWithShape="1">
            <a:gsLst>
              <a:gs pos="100000">
                <a:srgbClr val="F1D6A1"/>
              </a:gs>
              <a:gs pos="100000">
                <a:srgbClr val="FFFFFF"/>
              </a:gs>
              <a:gs pos="100000">
                <a:srgbClr val="F1D6A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gray">
          <a:xfrm>
            <a:off x="-12700" y="3344862"/>
            <a:ext cx="5041900" cy="1379537"/>
          </a:xfrm>
          <a:prstGeom prst="rect">
            <a:avLst/>
          </a:prstGeom>
          <a:solidFill>
            <a:srgbClr val="5F2A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Development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Economic Policy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altLang="en-US" sz="1800" dirty="0">
                <a:solidFill>
                  <a:schemeClr val="bg1"/>
                </a:solidFill>
                <a:latin typeface="Arial Black" pitchFamily="34" charset="0"/>
              </a:rPr>
              <a:t>D-577</a:t>
            </a:r>
            <a:r>
              <a:rPr lang="en-US" altLang="en-US" sz="1800" dirty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79021"/>
            <a:ext cx="5041900" cy="20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gray">
          <a:xfrm>
            <a:off x="-12700" y="2667000"/>
            <a:ext cx="5041900" cy="1711325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Global Economic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Issues and Institutions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F0FC06-29B1-716F-30A2-5DF3E0862A97}"/>
              </a:ext>
            </a:extLst>
          </p:cNvPr>
          <p:cNvSpPr/>
          <p:nvPr userDrawn="1"/>
        </p:nvSpPr>
        <p:spPr bwMode="auto">
          <a:xfrm>
            <a:off x="429768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ABED6E-5B3F-64CC-7E4F-66B57E0BCFFE}"/>
              </a:ext>
            </a:extLst>
          </p:cNvPr>
          <p:cNvSpPr/>
          <p:nvPr userDrawn="1"/>
        </p:nvSpPr>
        <p:spPr bwMode="auto">
          <a:xfrm>
            <a:off x="466344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B2278E-4E53-B53F-EC8B-A73A07F2F984}"/>
              </a:ext>
            </a:extLst>
          </p:cNvPr>
          <p:cNvSpPr/>
          <p:nvPr userDrawn="1"/>
        </p:nvSpPr>
        <p:spPr bwMode="auto">
          <a:xfrm>
            <a:off x="356616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6857DA-5E6B-CDA6-C7C1-FC843F6373D9}"/>
              </a:ext>
            </a:extLst>
          </p:cNvPr>
          <p:cNvSpPr/>
          <p:nvPr userDrawn="1"/>
        </p:nvSpPr>
        <p:spPr bwMode="auto">
          <a:xfrm>
            <a:off x="393192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1377A1-72DB-094E-0CDB-C03484299DEE}"/>
              </a:ext>
            </a:extLst>
          </p:cNvPr>
          <p:cNvSpPr/>
          <p:nvPr userDrawn="1"/>
        </p:nvSpPr>
        <p:spPr bwMode="auto">
          <a:xfrm>
            <a:off x="429768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756415-1C39-E0AF-400E-71C8B9665917}"/>
              </a:ext>
            </a:extLst>
          </p:cNvPr>
          <p:cNvSpPr/>
          <p:nvPr userDrawn="1"/>
        </p:nvSpPr>
        <p:spPr bwMode="auto">
          <a:xfrm>
            <a:off x="466344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C43FAE-9BB8-251B-790D-7977A4537485}"/>
              </a:ext>
            </a:extLst>
          </p:cNvPr>
          <p:cNvSpPr/>
          <p:nvPr userDrawn="1"/>
        </p:nvSpPr>
        <p:spPr bwMode="auto">
          <a:xfrm>
            <a:off x="2743200" y="5669280"/>
            <a:ext cx="411480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O'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7A6336-3765-8CD0-831F-243F3091813B}"/>
              </a:ext>
            </a:extLst>
          </p:cNvPr>
          <p:cNvSpPr/>
          <p:nvPr userDrawn="1"/>
        </p:nvSpPr>
        <p:spPr bwMode="auto">
          <a:xfrm>
            <a:off x="356616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E318D2-EDA8-2F9F-269E-6B0A517F3D9F}"/>
              </a:ext>
            </a:extLst>
          </p:cNvPr>
          <p:cNvSpPr/>
          <p:nvPr userDrawn="1"/>
        </p:nvSpPr>
        <p:spPr bwMode="auto">
          <a:xfrm>
            <a:off x="393192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17F2A6-9B7E-51A0-56A8-5D3434B18BED}"/>
              </a:ext>
            </a:extLst>
          </p:cNvPr>
          <p:cNvSpPr/>
          <p:nvPr userDrawn="1"/>
        </p:nvSpPr>
        <p:spPr bwMode="auto">
          <a:xfrm>
            <a:off x="320040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N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8F7F5F-ECDF-EF4F-8319-9616BD81DBAC}"/>
              </a:ext>
            </a:extLst>
          </p:cNvPr>
          <p:cNvSpPr txBox="1"/>
          <p:nvPr userDrawn="1"/>
        </p:nvSpPr>
        <p:spPr>
          <a:xfrm>
            <a:off x="8229600" y="6248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44A9978-0D1B-024E-93F1-AA6AFE57D0B3}" type="slidenum">
              <a:rPr lang="en-US" sz="1200" baseline="0"/>
              <a:t>‹#›</a:t>
            </a:fld>
            <a:endParaRPr lang="en-US" sz="1200" baseline="0" dirty="0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095956"/>
      </p:ext>
    </p:extLst>
  </p:cSld>
  <p:clrMapOvr>
    <a:masterClrMapping/>
  </p:clrMapOvr>
  <p:transition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89A7F2-E5BB-DA4D-ABFE-99474EF12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80995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30325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4610100" y="18923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730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3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3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ChangeArrowheads="1"/>
          </p:cNvSpPr>
          <p:nvPr/>
        </p:nvSpPr>
        <p:spPr bwMode="auto">
          <a:xfrm>
            <a:off x="3276600" y="914400"/>
            <a:ext cx="4114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2296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229600" cy="53340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sp>
        <p:nvSpPr>
          <p:cNvPr id="3076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71550"/>
            <a:ext cx="8185150" cy="55245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pic>
        <p:nvPicPr>
          <p:cNvPr id="486405" name="Picture 5" descr="but2">
            <a:hlinkClick r:id="" action="ppaction://hlinkshowjump?jump=nextslide" tooltip="Expand figur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9715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ut1">
            <a:hlinkClick r:id="" action="ppaction://hlinkshowjump?jump=previousslide" tooltip="Back to previous slid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935038"/>
            <a:ext cx="61753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8305800" y="6553200"/>
            <a:ext cx="4572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000000"/>
              </a:solidFill>
              <a:latin typeface="Verdana" pitchFamily="-1" charset="0"/>
              <a:ea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>
    <p:strips dir="ld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29200" y="1371600"/>
            <a:ext cx="4114800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bIns="0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CA" sz="3200" b="1" dirty="0">
                <a:solidFill>
                  <a:schemeClr val="bg1"/>
                </a:solidFill>
                <a:latin typeface="+mj-lt"/>
              </a:rPr>
              <a:t>Topic:</a:t>
            </a:r>
          </a:p>
          <a:p>
            <a:pPr algn="ctr"/>
            <a:endParaRPr lang="en-CA" sz="32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CA" sz="4000" b="1" dirty="0">
                <a:solidFill>
                  <a:schemeClr val="bg1"/>
                </a:solidFill>
              </a:rPr>
              <a:t>Corporation </a:t>
            </a:r>
          </a:p>
          <a:p>
            <a:pPr algn="ctr"/>
            <a:r>
              <a:rPr lang="en-CA" sz="4000" b="1" dirty="0">
                <a:solidFill>
                  <a:schemeClr val="bg1"/>
                </a:solidFill>
              </a:rPr>
              <a:t>Income Tax </a:t>
            </a:r>
          </a:p>
          <a:p>
            <a:pPr algn="ctr"/>
            <a:r>
              <a:rPr lang="en-CA" sz="4000" b="1" dirty="0">
                <a:solidFill>
                  <a:schemeClr val="bg1"/>
                </a:solidFill>
              </a:rPr>
              <a:t>and the </a:t>
            </a:r>
          </a:p>
          <a:p>
            <a:pPr algn="ctr"/>
            <a:r>
              <a:rPr lang="en-CA" sz="4000" b="1" dirty="0">
                <a:solidFill>
                  <a:schemeClr val="bg1"/>
                </a:solidFill>
              </a:rPr>
              <a:t>OECD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22783" y="916609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458200" cy="1104900"/>
          </a:xfrm>
        </p:spPr>
        <p:txBody>
          <a:bodyPr/>
          <a:lstStyle/>
          <a:p>
            <a:pPr algn="ctr"/>
            <a:r>
              <a:rPr lang="en-US" sz="3600" dirty="0"/>
              <a:t>Example: Google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4419600"/>
          </a:xfrm>
        </p:spPr>
        <p:txBody>
          <a:bodyPr lIns="0" rIns="0"/>
          <a:lstStyle/>
          <a:p>
            <a:r>
              <a:rPr lang="en-US" sz="2400" dirty="0"/>
              <a:t>In 2016, Google said it received $19.2 billion in revenue in Bermuda, where it has barely any employees or tangible assets.</a:t>
            </a:r>
          </a:p>
          <a:p>
            <a:pPr lvl="1"/>
            <a:r>
              <a:rPr lang="en-US" sz="2400" dirty="0"/>
              <a:t>Bermuda's corporation income tax rate is 0%.</a:t>
            </a:r>
          </a:p>
        </p:txBody>
      </p:sp>
    </p:spTree>
    <p:extLst>
      <p:ext uri="{BB962C8B-B14F-4D97-AF65-F5344CB8AC3E}">
        <p14:creationId xmlns:p14="http://schemas.microsoft.com/office/powerpoint/2010/main" val="2274819663"/>
      </p:ext>
    </p:extLst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458200" cy="1257300"/>
          </a:xfrm>
        </p:spPr>
        <p:txBody>
          <a:bodyPr/>
          <a:lstStyle/>
          <a:p>
            <a:pPr algn="ctr"/>
            <a:r>
              <a:rPr lang="en-US" sz="3600" dirty="0"/>
              <a:t>Why worry about </a:t>
            </a:r>
            <a:br>
              <a:rPr lang="en-US" sz="3600" dirty="0"/>
            </a:br>
            <a:r>
              <a:rPr lang="en-US" sz="3600" dirty="0"/>
              <a:t>other sovereigns' taxes?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90700"/>
            <a:ext cx="7315200" cy="46863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Economic: you may lose productive firms.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Potential FDI destinations may not get investment if MNC's income is taxed more due to "double taxation" by both residence and source countries.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Financial: even if production and employment don't move.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Fiscal: you may lose tax revenue.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Social: your country's income may be redistributed to the already very wealthy by reduced corporate tax payments.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4350046"/>
      </p:ext>
    </p:extLst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914400"/>
          </a:xfrm>
        </p:spPr>
        <p:txBody>
          <a:bodyPr/>
          <a:lstStyle/>
          <a:p>
            <a:pPr algn="ctr"/>
            <a:r>
              <a:rPr lang="en-US" dirty="0"/>
              <a:t>Traditional International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5029200"/>
          </a:xfrm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Multilateral standards started through the League of Nations in the 1920s.</a:t>
            </a:r>
          </a:p>
          <a:p>
            <a:pPr marL="514342" indent="-457200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u="sng" dirty="0"/>
              <a:t>Physical Presence</a:t>
            </a:r>
          </a:p>
          <a:p>
            <a:pPr marL="40004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Income should be taxed where the production is physically located.</a:t>
            </a:r>
          </a:p>
          <a:p>
            <a:pPr marL="800092"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Avoids "double taxation."</a:t>
            </a:r>
          </a:p>
          <a:p>
            <a:pPr marL="800092"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Facilitates FDI.</a:t>
            </a:r>
          </a:p>
          <a:p>
            <a:pPr marL="514342" indent="-457200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 startAt="2"/>
            </a:pPr>
            <a:r>
              <a:rPr lang="en-US" sz="2400" u="sng" dirty="0"/>
              <a:t>Arm's-Length Pricing</a:t>
            </a:r>
          </a:p>
          <a:p>
            <a:pPr marL="40004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Transactions between affiliates should take place at competitive market prices.</a:t>
            </a:r>
          </a:p>
          <a:p>
            <a:pPr marL="800092"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Taxable income not "shifted."</a:t>
            </a:r>
          </a:p>
          <a:p>
            <a:pPr marL="800092"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Customs declarations accurate.</a:t>
            </a:r>
          </a:p>
        </p:txBody>
      </p:sp>
    </p:spTree>
    <p:extLst>
      <p:ext uri="{BB962C8B-B14F-4D97-AF65-F5344CB8AC3E}">
        <p14:creationId xmlns:p14="http://schemas.microsoft.com/office/powerpoint/2010/main" val="792782543"/>
      </p:ext>
    </p:extLst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Preventing Cascading 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105400"/>
          </a:xfrm>
        </p:spPr>
        <p:txBody>
          <a:bodyPr lIns="0" rIns="0"/>
          <a:lstStyle/>
          <a:p>
            <a:pPr marL="400042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Scenario: </a:t>
            </a:r>
          </a:p>
          <a:p>
            <a:pPr marL="800092"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MNC parent resides in "home" country.</a:t>
            </a:r>
          </a:p>
          <a:p>
            <a:pPr marL="800092"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Subsidiary produces in "foreign" country.</a:t>
            </a:r>
          </a:p>
          <a:p>
            <a:pPr marL="800092"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Foreign government taxes income from output physically produced in its jurisdiction: "source."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If the home government taxes income from the foreign subsidiary, it deducts the amount already paid to the foreign country.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Prevents tax rates from summing up.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If same tax rate in both countries, the foreign subsidiary's net tax liability to the home country is zero.</a:t>
            </a:r>
          </a:p>
        </p:txBody>
      </p:sp>
    </p:spTree>
    <p:extLst>
      <p:ext uri="{BB962C8B-B14F-4D97-AF65-F5344CB8AC3E}">
        <p14:creationId xmlns:p14="http://schemas.microsoft.com/office/powerpoint/2010/main" val="534906365"/>
      </p:ext>
    </p:extLst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990600"/>
          </a:xfrm>
        </p:spPr>
        <p:txBody>
          <a:bodyPr/>
          <a:lstStyle/>
          <a:p>
            <a:pPr algn="ctr"/>
            <a:r>
              <a:rPr lang="en-US" sz="3600" dirty="0"/>
              <a:t>Bilateral Tax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3962400"/>
          </a:xfrm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Implementation of traditional international standards has largely been bilateral.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Over 3,000 bilateral tax (or "double taxation") treaties.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Many pairs of countries not covered.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OECD provides current "model" for bilateral double-taxation treaty.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Successor to League of Nation's efforts.</a:t>
            </a:r>
          </a:p>
        </p:txBody>
      </p:sp>
    </p:spTree>
    <p:extLst>
      <p:ext uri="{BB962C8B-B14F-4D97-AF65-F5344CB8AC3E}">
        <p14:creationId xmlns:p14="http://schemas.microsoft.com/office/powerpoint/2010/main" val="3401657316"/>
      </p:ext>
    </p:extLst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pPr algn="ctr"/>
            <a:r>
              <a:rPr lang="en-US" dirty="0"/>
              <a:t>More Cooperation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53340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"Profit-shifting" (or "earnings stripping") is still more than wanted.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Reduction in tax payments estimated at about 1% of global output, annually.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Competition in rates is not being addressed.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Average CIT rate falling; reduction in OECD countries' tax revenue is about 10% of corporate profits.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Some sovereigns are aggressive and unapologetic.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No agreement on taxing digital commerce.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"Unprecedented stress" in international relations on tax policy (IMF, 2019).</a:t>
            </a:r>
          </a:p>
        </p:txBody>
      </p:sp>
    </p:spTree>
    <p:extLst>
      <p:ext uri="{BB962C8B-B14F-4D97-AF65-F5344CB8AC3E}">
        <p14:creationId xmlns:p14="http://schemas.microsoft.com/office/powerpoint/2010/main" val="97454333"/>
      </p:ext>
    </p:extLst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Many New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4876800"/>
          </a:xfrm>
        </p:spPr>
        <p:txBody>
          <a:bodyPr lIns="0" rIns="0"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Novelty of "digital" industries.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Thin capitalization.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"Patent box": "provision of favorable tax treatment for highly mobile income related to payment for the use of patents ... even if the [technology] development had occurred elsewhere" (IMF 2019).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"Captured state": MNCs and their tax advisors take over policy making.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Countries implementing near-zero CIT rates and unilateral measures, without consultation or coordination.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8360177"/>
      </p:ext>
    </p:extLst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76300"/>
            <a:ext cx="8458200" cy="1181100"/>
          </a:xfrm>
        </p:spPr>
        <p:txBody>
          <a:bodyPr/>
          <a:lstStyle/>
          <a:p>
            <a:pPr algn="ctr"/>
            <a:r>
              <a:rPr lang="en-US" sz="3600" dirty="0"/>
              <a:t>Measures </a:t>
            </a:r>
            <a:br>
              <a:rPr lang="en-US" sz="3600" dirty="0"/>
            </a:br>
            <a:r>
              <a:rPr lang="en-US" sz="3600" dirty="0"/>
              <a:t>under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315200" cy="3352800"/>
          </a:xfrm>
        </p:spPr>
        <p:txBody>
          <a:bodyPr lIns="0" rIns="0"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Taxation of Digital Industries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"Thin Capitalization" Rules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Minimum Taxes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Apportionment by Formula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Residual Profit Allocation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Destination-Based Cash-Flow Tax</a:t>
            </a:r>
          </a:p>
        </p:txBody>
      </p:sp>
    </p:spTree>
    <p:extLst>
      <p:ext uri="{BB962C8B-B14F-4D97-AF65-F5344CB8AC3E}">
        <p14:creationId xmlns:p14="http://schemas.microsoft.com/office/powerpoint/2010/main" val="2095262949"/>
      </p:ext>
    </p:extLst>
  </p:cSld>
  <p:clrMapOvr>
    <a:masterClrMapping/>
  </p:clrMapOvr>
  <p:transition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914400"/>
          </a:xfrm>
        </p:spPr>
        <p:txBody>
          <a:bodyPr/>
          <a:lstStyle/>
          <a:p>
            <a:pPr algn="ctr"/>
            <a:r>
              <a:rPr lang="en-US" sz="3600" dirty="0"/>
              <a:t>Taxation of Digital Industries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724400"/>
          </a:xfrm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Digital business model generates things of value.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On-screen advertising.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Data from user clicks.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MNC is located in a different jurisdiction; may not pay local tax on this value created.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But data from clicks are scarce.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Only one MNC gets the data.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User has to give up something: privacy.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"Data as oil," a resource that the source country should benefit from.</a:t>
            </a:r>
          </a:p>
        </p:txBody>
      </p:sp>
    </p:spTree>
    <p:extLst>
      <p:ext uri="{BB962C8B-B14F-4D97-AF65-F5344CB8AC3E}">
        <p14:creationId xmlns:p14="http://schemas.microsoft.com/office/powerpoint/2010/main" val="3086758037"/>
      </p:ext>
    </p:extLst>
  </p:cSld>
  <p:clrMapOvr>
    <a:masterClrMapping/>
  </p:clrMapOvr>
  <p:transition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990600"/>
          </a:xfrm>
        </p:spPr>
        <p:txBody>
          <a:bodyPr/>
          <a:lstStyle/>
          <a:p>
            <a:pPr algn="ctr"/>
            <a:r>
              <a:rPr lang="en-US" sz="3600" dirty="0"/>
              <a:t>"Thin Capitalization"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3810000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sz="2400" dirty="0"/>
              <a:t>Differences in tax rates between countries can lead MNCs to concentrate borrowing in a subsidiary in one country.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Heavy borrowing lowers a company's ratio of capital to debt.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Results in "thin capitalization."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Setting minimum for capitalization ratio also effectively limits the shifting of taxable income by borrowing. </a:t>
            </a:r>
          </a:p>
        </p:txBody>
      </p:sp>
    </p:spTree>
    <p:extLst>
      <p:ext uri="{BB962C8B-B14F-4D97-AF65-F5344CB8AC3E}">
        <p14:creationId xmlns:p14="http://schemas.microsoft.com/office/powerpoint/2010/main" val="1447396132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3657600"/>
          </a:xfrm>
        </p:spPr>
        <p:txBody>
          <a:bodyPr lIns="0" rIns="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understand why sovereigns try to cooperate on their corporation taxation policies.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be aware of the limited state of cooperation to date.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know more about the OECD and its role in supporting international cooperation on taxation of corporations.</a:t>
            </a:r>
          </a:p>
        </p:txBody>
      </p:sp>
    </p:spTree>
    <p:extLst>
      <p:ext uri="{BB962C8B-B14F-4D97-AF65-F5344CB8AC3E}">
        <p14:creationId xmlns:p14="http://schemas.microsoft.com/office/powerpoint/2010/main" val="1511650907"/>
      </p:ext>
    </p:extLst>
  </p:cSld>
  <p:clrMapOvr>
    <a:masterClrMapping/>
  </p:clrMapOvr>
  <p:transition>
    <p:strips dir="l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1066800"/>
          </a:xfrm>
        </p:spPr>
        <p:txBody>
          <a:bodyPr/>
          <a:lstStyle/>
          <a:p>
            <a:pPr algn="ctr"/>
            <a:r>
              <a:rPr lang="en-US" sz="3600" dirty="0"/>
              <a:t>Minimum Taxes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4038600"/>
          </a:xfrm>
        </p:spPr>
        <p:txBody>
          <a:bodyPr lIns="0" rIns="0"/>
          <a:lstStyle/>
          <a:p>
            <a:r>
              <a:rPr lang="en-US" sz="2400" dirty="0"/>
              <a:t>MNC would pay at least something whenever a subsidiary in another jurisdiction reports a profit.</a:t>
            </a:r>
          </a:p>
          <a:p>
            <a:pPr lvl="1"/>
            <a:r>
              <a:rPr lang="en-US" sz="2400" dirty="0"/>
              <a:t>Whether or not profit is repatriated to the parent company.</a:t>
            </a:r>
          </a:p>
          <a:p>
            <a:pPr lvl="1"/>
            <a:r>
              <a:rPr lang="en-US" sz="2400" dirty="0"/>
              <a:t>Subsidiary referred to as "controlled foreign company": CFC.</a:t>
            </a:r>
          </a:p>
          <a:p>
            <a:r>
              <a:rPr lang="en-US" sz="2400" dirty="0"/>
              <a:t>Recent G-20 agreement on 15%.</a:t>
            </a:r>
          </a:p>
        </p:txBody>
      </p:sp>
    </p:spTree>
    <p:extLst>
      <p:ext uri="{BB962C8B-B14F-4D97-AF65-F5344CB8AC3E}">
        <p14:creationId xmlns:p14="http://schemas.microsoft.com/office/powerpoint/2010/main" val="1288999061"/>
      </p:ext>
    </p:extLst>
  </p:cSld>
  <p:clrMapOvr>
    <a:masterClrMapping/>
  </p:clrMapOvr>
  <p:transition>
    <p:strips dir="l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990600"/>
          </a:xfrm>
        </p:spPr>
        <p:txBody>
          <a:bodyPr/>
          <a:lstStyle/>
          <a:p>
            <a:pPr algn="ctr"/>
            <a:r>
              <a:rPr lang="en-US" sz="3600" dirty="0"/>
              <a:t>Apportionment by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876800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sz="2400" dirty="0"/>
              <a:t>Consolidated taxation of whole group of companies, globally, with revenue shared.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Common in sub-national jurisdictions.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For example, sharing revenue from a single tax between county, city, township in the U.S.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European Commission has proposed a "Common Consolidated Corporate Tax Base" for the EU.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Many options for sharing formula.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Agreement will likely be hard to get.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8390994"/>
      </p:ext>
    </p:extLst>
  </p:cSld>
  <p:clrMapOvr>
    <a:masterClrMapping/>
  </p:clrMapOvr>
  <p:transition>
    <p:strips dir="l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pPr algn="ctr"/>
            <a:r>
              <a:rPr lang="en-US" sz="3600" dirty="0"/>
              <a:t>Residual Profit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419600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sz="2400" dirty="0"/>
              <a:t>Distinguish between "normal" profit and the "residual" of actual profit above that.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Example: high profit-per-employee of some foreign firms in Ireland.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"Normal" profit taxed at source.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"Residual" profit shared between source and destination jurisdictions.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Agreement on sharing formula likely to be hard to get.</a:t>
            </a:r>
          </a:p>
        </p:txBody>
      </p:sp>
    </p:spTree>
    <p:extLst>
      <p:ext uri="{BB962C8B-B14F-4D97-AF65-F5344CB8AC3E}">
        <p14:creationId xmlns:p14="http://schemas.microsoft.com/office/powerpoint/2010/main" val="144006325"/>
      </p:ext>
    </p:extLst>
  </p:cSld>
  <p:clrMapOvr>
    <a:masterClrMapping/>
  </p:clrMapOvr>
  <p:transition>
    <p:strips dir="l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295400"/>
          </a:xfrm>
        </p:spPr>
        <p:txBody>
          <a:bodyPr/>
          <a:lstStyle/>
          <a:p>
            <a:pPr algn="ctr"/>
            <a:r>
              <a:rPr lang="en-US" sz="3400" dirty="0"/>
              <a:t>Destination-Based </a:t>
            </a:r>
            <a:br>
              <a:rPr lang="en-US" sz="3400" dirty="0"/>
            </a:br>
            <a:r>
              <a:rPr lang="en-US" sz="3400" dirty="0"/>
              <a:t>Cash-Flow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3733800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sz="2400" dirty="0"/>
              <a:t>Three aspects to DBCFT: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Applied to cash flows more comprehensively than VAT or CIT.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"Destination" based, not "source" based.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Border adjusted.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Eliminates gains from profit-shifting.</a:t>
            </a:r>
          </a:p>
        </p:txBody>
      </p:sp>
    </p:spTree>
    <p:extLst>
      <p:ext uri="{BB962C8B-B14F-4D97-AF65-F5344CB8AC3E}">
        <p14:creationId xmlns:p14="http://schemas.microsoft.com/office/powerpoint/2010/main" val="1792165516"/>
      </p:ext>
    </p:extLst>
  </p:cSld>
  <p:clrMapOvr>
    <a:masterClrMapping/>
  </p:clrMapOvr>
  <p:transition>
    <p:strips dir="l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914400"/>
          </a:xfrm>
        </p:spPr>
        <p:txBody>
          <a:bodyPr/>
          <a:lstStyle/>
          <a:p>
            <a:pPr algn="ctr"/>
            <a:r>
              <a:rPr lang="en-US" sz="3600" dirty="0"/>
              <a:t>DBCFT and Cash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3733800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sz="2400" dirty="0"/>
              <a:t>Tax base is </a:t>
            </a:r>
            <a:r>
              <a:rPr lang="en-US" sz="2400" u="sng" dirty="0"/>
              <a:t>net</a:t>
            </a:r>
            <a:r>
              <a:rPr lang="en-US" sz="2400" dirty="0"/>
              <a:t> cash flow.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All outflows, including capital investment and employee expenses, deducted to get net cash flow.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CIT doesn't let you deduct investment spending.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VAT doesn't let you deduct wages and salaries.</a:t>
            </a:r>
          </a:p>
        </p:txBody>
      </p:sp>
    </p:spTree>
    <p:extLst>
      <p:ext uri="{BB962C8B-B14F-4D97-AF65-F5344CB8AC3E}">
        <p14:creationId xmlns:p14="http://schemas.microsoft.com/office/powerpoint/2010/main" val="1894475579"/>
      </p:ext>
    </p:extLst>
  </p:cSld>
  <p:clrMapOvr>
    <a:masterClrMapping/>
  </p:clrMapOvr>
  <p:transition>
    <p:strips dir="l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914400"/>
          </a:xfrm>
        </p:spPr>
        <p:txBody>
          <a:bodyPr/>
          <a:lstStyle/>
          <a:p>
            <a:pPr algn="ctr"/>
            <a:r>
              <a:rPr lang="en-US" sz="3600" dirty="0"/>
              <a:t>DBCFT and "Destination"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3733800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sz="2400" dirty="0"/>
              <a:t>"Destination" is </a:t>
            </a:r>
            <a:r>
              <a:rPr lang="en-US" sz="2400" u="sng" dirty="0"/>
              <a:t>buyer's</a:t>
            </a:r>
            <a:r>
              <a:rPr lang="en-US" sz="2400" dirty="0"/>
              <a:t> location.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DBCFT only covers transactions where the buyer is in the tax authority's jurisdiction.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Exports, otherwise an addition to net cash flow, are not taxed because of the buyers' (destination's) foreign location.</a:t>
            </a:r>
          </a:p>
        </p:txBody>
      </p:sp>
    </p:spTree>
    <p:extLst>
      <p:ext uri="{BB962C8B-B14F-4D97-AF65-F5344CB8AC3E}">
        <p14:creationId xmlns:p14="http://schemas.microsoft.com/office/powerpoint/2010/main" val="3304956540"/>
      </p:ext>
    </p:extLst>
  </p:cSld>
  <p:clrMapOvr>
    <a:masterClrMapping/>
  </p:clrMapOvr>
  <p:transition>
    <p:strips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pPr algn="ctr"/>
            <a:r>
              <a:rPr lang="en-US" sz="3600" dirty="0"/>
              <a:t>Border 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5257800"/>
          </a:xfrm>
        </p:spPr>
        <p:txBody>
          <a:bodyPr lIns="0" rIns="0"/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I</a:t>
            </a:r>
            <a:r>
              <a:rPr lang="en-US" sz="2200" dirty="0"/>
              <a:t>mports are treated two ways, by DBCFT and VAT.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200" dirty="0"/>
              <a:t>A domestic purchase, which is subject to DBCFT because of its domestic "destination."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200" dirty="0"/>
              <a:t>For business, as an expense, which is deducted from net cash flow, reducing DBCFT tax liability.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Results:</a:t>
            </a:r>
          </a:p>
          <a:p>
            <a:pPr>
              <a:spcBef>
                <a:spcPts val="300"/>
              </a:spcBef>
            </a:pPr>
            <a:r>
              <a:rPr lang="en-US" sz="2200" dirty="0"/>
              <a:t>For business, net impact of imported inputs on tax bill is zero: tax you pay for import is saved by reduced tax due to reduced net cash flow.</a:t>
            </a:r>
          </a:p>
          <a:p>
            <a:pPr>
              <a:spcBef>
                <a:spcPts val="300"/>
              </a:spcBef>
            </a:pPr>
            <a:r>
              <a:rPr lang="en-US" sz="2200" dirty="0"/>
              <a:t>For consumer: imported consumption goods taxed at DBCFT rate.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Reason for border adjustment:</a:t>
            </a:r>
          </a:p>
          <a:p>
            <a:pPr>
              <a:spcBef>
                <a:spcPts val="300"/>
              </a:spcBef>
            </a:pPr>
            <a:r>
              <a:rPr lang="en-US" sz="2200" dirty="0"/>
              <a:t>Without it, the incentive would be for all consumer goods to be imported by all countries.</a:t>
            </a:r>
          </a:p>
        </p:txBody>
      </p:sp>
    </p:spTree>
    <p:extLst>
      <p:ext uri="{BB962C8B-B14F-4D97-AF65-F5344CB8AC3E}">
        <p14:creationId xmlns:p14="http://schemas.microsoft.com/office/powerpoint/2010/main" val="4228834979"/>
      </p:ext>
    </p:extLst>
  </p:cSld>
  <p:clrMapOvr>
    <a:masterClrMapping/>
  </p:clrMapOvr>
  <p:transition>
    <p:strips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066800"/>
          </a:xfrm>
        </p:spPr>
        <p:txBody>
          <a:bodyPr/>
          <a:lstStyle/>
          <a:p>
            <a:pPr algn="ctr"/>
            <a:r>
              <a:rPr lang="en-US" sz="3400" dirty="0"/>
              <a:t>DBCFT and </a:t>
            </a:r>
            <a:br>
              <a:rPr lang="en-US" sz="3400" dirty="0"/>
            </a:br>
            <a:r>
              <a:rPr lang="en-US" sz="3400" dirty="0"/>
              <a:t>International Tax Rivalry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48768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200" dirty="0"/>
              <a:t>No gain for MNC from shifting costs (interest, patent royalties, inputs) between countries.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Example: Over-pricing an input shipped from low-tax to high-tax jurisdiction.</a:t>
            </a:r>
          </a:p>
          <a:p>
            <a:pPr lvl="2">
              <a:spcBef>
                <a:spcPts val="600"/>
              </a:spcBef>
            </a:pPr>
            <a:r>
              <a:rPr lang="en-US" sz="2200" dirty="0"/>
              <a:t>No change in taxes for low-taxed exporter, because exports exempted anyway.</a:t>
            </a:r>
          </a:p>
          <a:p>
            <a:pPr lvl="2">
              <a:spcBef>
                <a:spcPts val="600"/>
              </a:spcBef>
            </a:pPr>
            <a:r>
              <a:rPr lang="en-US" sz="2200" dirty="0"/>
              <a:t>No change for high-taxed importer, because increased import tax bill is offset by reduced DBCFT tax bill.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DBCFT countries attract investment away from traditional CIT countries.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Competitive incentive for all countries to adopt DBCFT.</a:t>
            </a:r>
          </a:p>
        </p:txBody>
      </p:sp>
    </p:spTree>
    <p:extLst>
      <p:ext uri="{BB962C8B-B14F-4D97-AF65-F5344CB8AC3E}">
        <p14:creationId xmlns:p14="http://schemas.microsoft.com/office/powerpoint/2010/main" val="3855718359"/>
      </p:ext>
    </p:extLst>
  </p:cSld>
  <p:clrMapOvr>
    <a:masterClrMapping/>
  </p:clrMapOvr>
  <p:transition>
    <p:strips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Unilateral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4800600"/>
          </a:xfrm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Lots of ideas, not much cooperation.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U.S.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FATCA (2010): Foreign Account Tax Compliance Act requires foreign financial institutions to report on U.S. residents' accounts.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Complex corporation tax changes (2017).</a:t>
            </a:r>
          </a:p>
          <a:p>
            <a:pPr lvl="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Inspired by DBCFT concept.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EU: Anti-Tax Avoidance Directive (ATAD).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UK &amp; Australia: diverted profits tax (2016).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European countries: digital services taxes.</a:t>
            </a:r>
          </a:p>
        </p:txBody>
      </p:sp>
    </p:spTree>
    <p:extLst>
      <p:ext uri="{BB962C8B-B14F-4D97-AF65-F5344CB8AC3E}">
        <p14:creationId xmlns:p14="http://schemas.microsoft.com/office/powerpoint/2010/main" val="4150879239"/>
      </p:ext>
    </p:extLst>
  </p:cSld>
  <p:clrMapOvr>
    <a:masterClrMapping/>
  </p:clrMapOvr>
  <p:transition>
    <p:strips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8458200" cy="2514600"/>
          </a:xfrm>
        </p:spPr>
        <p:txBody>
          <a:bodyPr/>
          <a:lstStyle/>
          <a:p>
            <a:pPr algn="ctr"/>
            <a:r>
              <a:rPr lang="en-US" sz="4000" dirty="0"/>
              <a:t>CIT Cooperation </a:t>
            </a:r>
            <a:br>
              <a:rPr lang="en-US" sz="4000" dirty="0"/>
            </a:br>
            <a:r>
              <a:rPr lang="en-US" sz="4000" dirty="0"/>
              <a:t>via the OECD</a:t>
            </a:r>
          </a:p>
        </p:txBody>
      </p:sp>
    </p:spTree>
    <p:extLst>
      <p:ext uri="{BB962C8B-B14F-4D97-AF65-F5344CB8AC3E}">
        <p14:creationId xmlns:p14="http://schemas.microsoft.com/office/powerpoint/2010/main" val="184693855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58200" cy="838200"/>
          </a:xfrm>
        </p:spPr>
        <p:txBody>
          <a:bodyPr/>
          <a:lstStyle/>
          <a:p>
            <a:pPr algn="ctr"/>
            <a:r>
              <a:rPr lang="en-US" dirty="0"/>
              <a:t>Taxes that Businesses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724400"/>
          </a:xfrm>
        </p:spPr>
        <p:txBody>
          <a:bodyPr lIns="0" rIns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Property tax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Final purchase tax ("sales" or "use" tax)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Excise tax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Import tax ("customs duty" or "tariff")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Payroll taxes (retirement, medical insurance, unemployment, injury — "workers comp")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Value-added tax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Income tax (Corporation Income Tax — CIT)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NB: Taxes that others pay but firms collect.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Final purchase tax (from customers).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Payroll withholding tax (from employees).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Dividend withholding (from shareholders).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4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3990290"/>
      </p:ext>
    </p:extLst>
  </p:cSld>
  <p:clrMapOvr>
    <a:masterClrMapping/>
  </p:clrMapOvr>
  <p:transition>
    <p:strips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OECD: Evolving Institution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81100"/>
            <a:ext cx="7315200" cy="5105400"/>
          </a:xfrm>
        </p:spPr>
        <p:txBody>
          <a:bodyPr lIns="0" rIns="0"/>
          <a:lstStyle/>
          <a:p>
            <a:pPr marL="0" indent="0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en-US" sz="2400" dirty="0"/>
              <a:t>1940s-1950s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Marshall Plan implementer: cooperative mechanism required by U.S. to manage aid.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"Organization for European Economic Cooperation" (OEEC) created 1948.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Venue for discussions on creating the European Payments Union, September 1950.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First step towards currency integration.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Supplanted for economic cooperation by Franco-German initiatives.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European Coal and Steel Community (1951): first step towards EU.</a:t>
            </a:r>
          </a:p>
        </p:txBody>
      </p:sp>
    </p:spTree>
    <p:extLst>
      <p:ext uri="{BB962C8B-B14F-4D97-AF65-F5344CB8AC3E}">
        <p14:creationId xmlns:p14="http://schemas.microsoft.com/office/powerpoint/2010/main" val="2262168136"/>
      </p:ext>
    </p:extLst>
  </p:cSld>
  <p:clrMapOvr>
    <a:masterClrMapping/>
  </p:clrMapOvr>
  <p:transition>
    <p:strips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The OECD After the 1950s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4958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European economic recovery completed: currencies regain "convertibility" in 1958.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U.S. seeks European support in foreign aid to developing countries.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OEEC chosen as coordinating institution.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OEEC re-named "Organization for Economic Cooperation and Development": OECD.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U.S. and Canada join.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OECD hosts Development Assistance Committee — the DAC.</a:t>
            </a:r>
          </a:p>
        </p:txBody>
      </p:sp>
    </p:spTree>
    <p:extLst>
      <p:ext uri="{BB962C8B-B14F-4D97-AF65-F5344CB8AC3E}">
        <p14:creationId xmlns:p14="http://schemas.microsoft.com/office/powerpoint/2010/main" val="2166942268"/>
      </p:ext>
    </p:extLst>
  </p:cSld>
  <p:clrMapOvr>
    <a:masterClrMapping/>
  </p:clrMapOvr>
  <p:transition>
    <p:strips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458200" cy="1371600"/>
          </a:xfrm>
        </p:spPr>
        <p:txBody>
          <a:bodyPr/>
          <a:lstStyle/>
          <a:p>
            <a:pPr algn="ctr"/>
            <a:r>
              <a:rPr lang="en-US" sz="3600" dirty="0"/>
              <a:t>OECD's Current Role:</a:t>
            </a:r>
            <a:br>
              <a:rPr lang="en-US" sz="3600" dirty="0"/>
            </a:br>
            <a:r>
              <a:rPr lang="en-US" sz="3600" dirty="0"/>
              <a:t>Policy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590800"/>
            <a:ext cx="7315200" cy="2743200"/>
          </a:xfrm>
        </p:spPr>
        <p:txBody>
          <a:bodyPr lIns="0" rIns="0"/>
          <a:lstStyle/>
          <a:p>
            <a:pPr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Development assistance.</a:t>
            </a:r>
          </a:p>
          <a:p>
            <a:pPr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Taxation.</a:t>
            </a:r>
          </a:p>
          <a:p>
            <a:pPr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Corporate governance and ethics.</a:t>
            </a:r>
          </a:p>
          <a:p>
            <a:pPr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Money laundering.</a:t>
            </a:r>
          </a:p>
          <a:p>
            <a:pPr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Environmental protection.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endParaRPr lang="en-US" sz="240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0145492"/>
      </p:ext>
    </p:extLst>
  </p:cSld>
  <p:clrMapOvr>
    <a:masterClrMapping/>
  </p:clrMapOvr>
  <p:transition>
    <p:strips dir="l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723900"/>
          </a:xfrm>
        </p:spPr>
        <p:txBody>
          <a:bodyPr/>
          <a:lstStyle/>
          <a:p>
            <a:pPr algn="ctr"/>
            <a:r>
              <a:rPr lang="en-US" sz="3600" dirty="0"/>
              <a:t>OECD's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5257800"/>
          </a:xfrm>
        </p:spPr>
        <p:txBody>
          <a:bodyPr lIns="0" rIns="0"/>
          <a:lstStyle/>
          <a:p>
            <a:pPr>
              <a:spcBef>
                <a:spcPts val="9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37 country members from five continents.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Mostly industrialized: also Colombia (2020) and Mexico (1994).</a:t>
            </a:r>
          </a:p>
          <a:p>
            <a:pPr>
              <a:spcBef>
                <a:spcPts val="9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Paris, France headquarters.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3,300 employees in Secretariat.</a:t>
            </a:r>
          </a:p>
          <a:p>
            <a:pPr>
              <a:spcBef>
                <a:spcPts val="9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Expenses 2017: EUR 737mn.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75% for Secretariat personnel.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Financed by contributions from members: some assessed, some voluntary, and some for employee pension fund.</a:t>
            </a:r>
          </a:p>
          <a:p>
            <a:pPr>
              <a:spcBef>
                <a:spcPts val="9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Governed by members through "Council" composed of ambassadors.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5806907"/>
      </p:ext>
    </p:extLst>
  </p:cSld>
  <p:clrMapOvr>
    <a:masterClrMapping/>
  </p:clrMapOvr>
  <p:transition>
    <p:strips dir="l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723900"/>
          </a:xfrm>
        </p:spPr>
        <p:txBody>
          <a:bodyPr/>
          <a:lstStyle/>
          <a:p>
            <a:pPr algn="ctr"/>
            <a:r>
              <a:rPr lang="en-US" sz="3600" dirty="0"/>
              <a:t>OECD on Corporate 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33500"/>
            <a:ext cx="7315200" cy="4876800"/>
          </a:xfrm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Centre for Tax Policy and Administration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Total staff: 155 (40 nationalities).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Initiatives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Model Tax Convention (since 1963).</a:t>
            </a:r>
          </a:p>
          <a:p>
            <a:pPr lvl="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For bilateral tax agreements.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Transfer Pricing Guidelines.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Exchange of tax information.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Base Erosion and Profit Shifting (BEPS).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"Tax Inspectors Without Borders."</a:t>
            </a:r>
          </a:p>
          <a:p>
            <a:pPr lvl="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Technical assistance for low-income countries on, e.g., how to audit MNCs.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286563"/>
      </p:ext>
    </p:extLst>
  </p:cSld>
  <p:clrMapOvr>
    <a:masterClrMapping/>
  </p:clrMapOvr>
  <p:transition>
    <p:strips dir="l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371600"/>
          </a:xfrm>
        </p:spPr>
        <p:txBody>
          <a:bodyPr/>
          <a:lstStyle/>
          <a:p>
            <a:pPr algn="ctr"/>
            <a:r>
              <a:rPr lang="en-US" sz="2800" dirty="0"/>
              <a:t>"Global Forum on Transparency and Exchange of Information </a:t>
            </a:r>
            <a:br>
              <a:rPr lang="en-US" sz="2800" dirty="0"/>
            </a:br>
            <a:r>
              <a:rPr lang="en-US" sz="2800" dirty="0"/>
              <a:t>for Tax Purposes"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648200"/>
          </a:xfrm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About 30 staff.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"Exchange of Information on Request"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Members maintain information foreseeably relevant for coordination.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Not effective against profit shifting.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"Automatic Exchange of Information"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Members exchange information from their financial institutions on an annual basis.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Use "Common Reporting Standard" (CRS).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Effective at reducing profit shifting.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U.S. is not participating.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endParaRPr lang="en-US" sz="2400" dirty="0"/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5586276"/>
      </p:ext>
    </p:extLst>
  </p:cSld>
  <p:clrMapOvr>
    <a:masterClrMapping/>
  </p:clrMapOvr>
  <p:transition>
    <p:strips dir="l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447800"/>
          </a:xfrm>
        </p:spPr>
        <p:txBody>
          <a:bodyPr/>
          <a:lstStyle/>
          <a:p>
            <a:pPr algn="ctr"/>
            <a:r>
              <a:rPr lang="en-US" sz="3600" dirty="0"/>
              <a:t>Base Erosion and Profit Shifting</a:t>
            </a:r>
            <a:br>
              <a:rPr lang="en-US" sz="3600" dirty="0"/>
            </a:br>
            <a:r>
              <a:rPr lang="en-US" sz="3600" dirty="0"/>
              <a:t>(BEPS)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810000"/>
          </a:xfrm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Launched by the G-20 in 2013.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Designed 15 "actions."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Actions endorsed by OECD Council and G</a:t>
            </a:r>
            <a:r>
              <a:rPr lang="en-US" dirty="0"/>
              <a:t>‑</a:t>
            </a:r>
            <a:r>
              <a:rPr lang="en-US" sz="2400" dirty="0"/>
              <a:t>20 Finance Ministers in October 2015.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Includes peer review mechanism.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Multilateral Instrument (MLI) to implement BEPS through amendment of double taxation treaties.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endParaRPr lang="en-US" sz="2400" dirty="0"/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569050"/>
      </p:ext>
    </p:extLst>
  </p:cSld>
  <p:clrMapOvr>
    <a:masterClrMapping/>
  </p:clrMapOvr>
  <p:transition>
    <p:strips dir="l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914400"/>
          </a:xfrm>
        </p:spPr>
        <p:txBody>
          <a:bodyPr/>
          <a:lstStyle/>
          <a:p>
            <a:pPr algn="ctr"/>
            <a:r>
              <a:rPr lang="en-US" sz="3600" dirty="0"/>
              <a:t>Subjects of BEPS' 15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648200"/>
          </a:xfrm>
        </p:spPr>
        <p:txBody>
          <a:bodyPr lIns="0" rIns="0"/>
          <a:lstStyle/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The digital economy.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Double non-taxation due to mismatches in different countries’ tax laws.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Controlled Foreign Corporation (CFC) rules.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Limiting deductions of interest payments.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"Harmful Tax Practices."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Tax treaty abuse.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Regulating "permanent establishment."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Transfer pricing of intangibles (like patents).</a:t>
            </a:r>
          </a:p>
        </p:txBody>
      </p:sp>
    </p:spTree>
    <p:extLst>
      <p:ext uri="{BB962C8B-B14F-4D97-AF65-F5344CB8AC3E}">
        <p14:creationId xmlns:p14="http://schemas.microsoft.com/office/powerpoint/2010/main" val="1263446386"/>
      </p:ext>
    </p:extLst>
  </p:cSld>
  <p:clrMapOvr>
    <a:masterClrMapping/>
  </p:clrMapOvr>
  <p:transition>
    <p:strips dir="l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1371600"/>
          </a:xfrm>
        </p:spPr>
        <p:txBody>
          <a:bodyPr/>
          <a:lstStyle/>
          <a:p>
            <a:pPr algn="ctr"/>
            <a:r>
              <a:rPr lang="en-US" sz="3600" dirty="0"/>
              <a:t>Subjects of BEPS' 15 Actions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4191000"/>
          </a:xfrm>
        </p:spPr>
        <p:txBody>
          <a:bodyPr lIns="0" rIns="0"/>
          <a:lstStyle/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 startAt="9"/>
            </a:pPr>
            <a:r>
              <a:rPr lang="en-US" sz="2400" dirty="0"/>
              <a:t>Transfer pricing relating to contractual risk.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 startAt="9"/>
            </a:pPr>
            <a:r>
              <a:rPr lang="en-US" sz="2400" dirty="0"/>
              <a:t>Transfer pricing in areas like management fees and head-office expenses.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 startAt="11"/>
            </a:pPr>
            <a:r>
              <a:rPr lang="en-US" sz="2400" dirty="0"/>
              <a:t>Monitoring the amount of profit shifting.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 startAt="11"/>
            </a:pPr>
            <a:r>
              <a:rPr lang="en-US" sz="2400" dirty="0"/>
              <a:t>Taxpayer disclosure requirements.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 startAt="11"/>
            </a:pPr>
            <a:r>
              <a:rPr lang="en-US" sz="2400" dirty="0"/>
              <a:t>Reporting countries’ transfer-pricing rules.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 startAt="11"/>
            </a:pPr>
            <a:r>
              <a:rPr lang="en-US" sz="2400" dirty="0"/>
              <a:t>Dispute resolution mechanisms.</a:t>
            </a:r>
          </a:p>
          <a:p>
            <a:pPr marL="640080" indent="-64008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 startAt="11"/>
            </a:pPr>
            <a:r>
              <a:rPr lang="en-US" sz="2400" dirty="0"/>
              <a:t>Multilateral Instrument to amend existing bilateral tax treaties.</a:t>
            </a:r>
          </a:p>
        </p:txBody>
      </p:sp>
    </p:spTree>
    <p:extLst>
      <p:ext uri="{BB962C8B-B14F-4D97-AF65-F5344CB8AC3E}">
        <p14:creationId xmlns:p14="http://schemas.microsoft.com/office/powerpoint/2010/main" val="1741185273"/>
      </p:ext>
    </p:extLst>
  </p:cSld>
  <p:clrMapOvr>
    <a:masterClrMapping/>
  </p:clrMapOvr>
  <p:transition>
    <p:strips dir="l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1143000"/>
          </a:xfrm>
        </p:spPr>
        <p:txBody>
          <a:bodyPr/>
          <a:lstStyle/>
          <a:p>
            <a:pPr algn="ctr"/>
            <a:r>
              <a:rPr lang="en-US" sz="3600" dirty="0"/>
              <a:t>Summing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4114800"/>
          </a:xfrm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Problems exist, may not be getting better.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Issues complex; technical agreement difficult. 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Political agreement even harder.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Competitive, non-cooperative spirit.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Institutionalization of cooperation is still a work in progress.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endParaRPr lang="en-US" sz="2400" dirty="0"/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262123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Multinational Corporations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219200"/>
            <a:ext cx="7680960" cy="49530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MNC = firm with FDI (Foreign Direct Investment) in firms in other countries.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Less than 10% share called "portfolio investment": not FDI.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"Direct" investment if &gt;10%: "affiliate."</a:t>
            </a:r>
          </a:p>
          <a:p>
            <a:pPr lvl="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In U.S., "insider" status.</a:t>
            </a:r>
          </a:p>
          <a:p>
            <a:pPr lvl="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"Influence": &gt;5%, &gt;20%?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"Control" if &gt;50%: "subsidiary."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FDI creates a group of affiliated firms crossing borders.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Anheuser-Busch InBev consists of 680 corporate entities in 60 countries.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6039504"/>
      </p:ext>
    </p:extLst>
  </p:cSld>
  <p:clrMapOvr>
    <a:masterClrMapping/>
  </p:clrMapOvr>
  <p:transition>
    <p:strips dir="l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419600"/>
          </a:xfrm>
        </p:spPr>
        <p:txBody>
          <a:bodyPr lIns="0" rIns="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understand why sovereigns try to cooperate on their corporation taxation policies.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be aware of the limited state of cooperation to date.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know more about the OECD and its role in supporting international cooperation on taxation of corporations.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23386844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990600"/>
          </a:xfrm>
        </p:spPr>
        <p:txBody>
          <a:bodyPr/>
          <a:lstStyle/>
          <a:p>
            <a:pPr algn="ctr"/>
            <a:r>
              <a:rPr lang="en-US" sz="3600" dirty="0"/>
              <a:t>Relations Between Affiliates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20" y="1447800"/>
            <a:ext cx="7680960" cy="48006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"Horizontal"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For example: Similar affiliates in different countries to be close to customers.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"Vertical"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Value chain.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"Holding company"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"Parent" company only owns subsidiaries, doesn't do business.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Appoints and supervises management of subsidiaries.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Makes strategic decisions for the group.</a:t>
            </a:r>
          </a:p>
        </p:txBody>
      </p:sp>
    </p:spTree>
    <p:extLst>
      <p:ext uri="{BB962C8B-B14F-4D97-AF65-F5344CB8AC3E}">
        <p14:creationId xmlns:p14="http://schemas.microsoft.com/office/powerpoint/2010/main" val="429258075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Holding Company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219200"/>
            <a:ext cx="7680960" cy="50292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"Conglomerate" type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Affiliates are in different industries.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"Silo" type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Production affiliate leases a single input from each of several other affiliates.  Such as:</a:t>
            </a:r>
          </a:p>
          <a:p>
            <a:pPr lvl="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Real estate, structures affiliate.</a:t>
            </a:r>
          </a:p>
          <a:p>
            <a:pPr lvl="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Equipment, vehicles affiliate.</a:t>
            </a:r>
          </a:p>
          <a:p>
            <a:pPr lvl="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Labor force affiliate.</a:t>
            </a:r>
          </a:p>
          <a:p>
            <a:pPr lvl="2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Patents, trademarks affiliate.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"Inverted"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Main office is a subsidiary of a foreign affiliate that is formally the "parent."</a:t>
            </a:r>
          </a:p>
        </p:txBody>
      </p:sp>
    </p:spTree>
    <p:extLst>
      <p:ext uri="{BB962C8B-B14F-4D97-AF65-F5344CB8AC3E}">
        <p14:creationId xmlns:p14="http://schemas.microsoft.com/office/powerpoint/2010/main" val="1649167459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MNCs Plan Their Tax Liabilities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219200"/>
            <a:ext cx="7680960" cy="5029200"/>
          </a:xfrm>
        </p:spPr>
        <p:txBody>
          <a:bodyPr lIns="0" rIns="0"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Some taxes, e.g. income tax, depend on values of inter-firm transactions.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Majority ownership (&gt;50%) gives control over subsidiaries' transactions.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Consolidated financial statement by parent?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"Tax planning" jointly for the group of firms.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MNCs make substantial adjustments in response to differences in tax rates and rules in different jurisdictions.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400" dirty="0"/>
              <a:t>Holding-company MNC can create subsidiaries just to shift income for tax purposes (not for production).</a:t>
            </a:r>
          </a:p>
        </p:txBody>
      </p:sp>
    </p:spTree>
    <p:extLst>
      <p:ext uri="{BB962C8B-B14F-4D97-AF65-F5344CB8AC3E}">
        <p14:creationId xmlns:p14="http://schemas.microsoft.com/office/powerpoint/2010/main" val="1214671213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Examples of MNC Tax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680960" cy="4953000"/>
          </a:xfrm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Inputs: Supplier subsidiary raises the price of an input to the production subsidiary.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Taxable income shifts towards supplier.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Financing: Parent borrows money and gives it to a subsidiary, which reduces its borrowing.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Taxable income shifts away from parent.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Asset services: Parent creates IP subsidiary and pays licensing royalties to the subsidiary.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Taxable income shifts away from parent.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/>
              <a:t>Ownership: Parent status reassigned ("inverted") from affiliate in one country to affiliate in lower-tax country.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130614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Example: Ireland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48006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Ratio of taxable profits to wages in Ireland.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35%: typical for local firms.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800%: upper range for foreign firms.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How?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lphaLcPeriod"/>
            </a:pPr>
            <a:r>
              <a:rPr lang="en-US" sz="2400" dirty="0"/>
              <a:t>Corporate income is paid not just to employees but also to owners of assets registered to the company.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lphaLcPeriod"/>
            </a:pPr>
            <a:r>
              <a:rPr lang="en-US" sz="2400" dirty="0"/>
              <a:t>Patents when defined as assets ("intellectual property") can be registered anywhere.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lphaLcPeriod"/>
            </a:pPr>
            <a:r>
              <a:rPr lang="en-US" sz="2400" dirty="0"/>
              <a:t>Apple and others register their IP in Ireland.</a:t>
            </a:r>
          </a:p>
        </p:txBody>
      </p:sp>
    </p:spTree>
    <p:extLst>
      <p:ext uri="{BB962C8B-B14F-4D97-AF65-F5344CB8AC3E}">
        <p14:creationId xmlns:p14="http://schemas.microsoft.com/office/powerpoint/2010/main" val="1872670649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2_newdesign">
  <a:themeElements>
    <a:clrScheme name="2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oundations">
  <a:themeElements>
    <a:clrScheme name="1_foundation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ound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oundation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undation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ewdesign">
  <a:themeElements>
    <a:clrScheme name="1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newdesign">
  <a:themeElements>
    <a:clrScheme name="3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N01Roland923871_01_LN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432FF"/>
      </a:hlink>
      <a:folHlink>
        <a:srgbClr val="0432FF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Foundations 2e</Template>
  <TotalTime>124371</TotalTime>
  <Words>2679</Words>
  <Application>Microsoft Macintosh PowerPoint</Application>
  <PresentationFormat>On-screen Show (4:3)</PresentationFormat>
  <Paragraphs>341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40</vt:i4>
      </vt:variant>
    </vt:vector>
  </HeadingPairs>
  <TitlesOfParts>
    <vt:vector size="54" baseType="lpstr">
      <vt:lpstr>Arial</vt:lpstr>
      <vt:lpstr>Arial Black</vt:lpstr>
      <vt:lpstr>Calibri</vt:lpstr>
      <vt:lpstr>Tahoma</vt:lpstr>
      <vt:lpstr>Times New Roman</vt:lpstr>
      <vt:lpstr>Verdana</vt:lpstr>
      <vt:lpstr>Webdings</vt:lpstr>
      <vt:lpstr>2_newdesign</vt:lpstr>
      <vt:lpstr>Custom Design</vt:lpstr>
      <vt:lpstr>1_foundations</vt:lpstr>
      <vt:lpstr>1_newdesign</vt:lpstr>
      <vt:lpstr>3_newdesign</vt:lpstr>
      <vt:lpstr>1_Custom Design</vt:lpstr>
      <vt:lpstr>LN01Roland923871_01_LN01</vt:lpstr>
      <vt:lpstr>PowerPoint Presentation</vt:lpstr>
      <vt:lpstr>Skills developed by today's class</vt:lpstr>
      <vt:lpstr>Taxes that Businesses Pay</vt:lpstr>
      <vt:lpstr>Multinational Corporations</vt:lpstr>
      <vt:lpstr>Relations Between Affiliates</vt:lpstr>
      <vt:lpstr>Holding Company Types</vt:lpstr>
      <vt:lpstr>MNCs Plan Their Tax Liabilities</vt:lpstr>
      <vt:lpstr>Examples of MNC Tax Planning</vt:lpstr>
      <vt:lpstr>Example: Ireland</vt:lpstr>
      <vt:lpstr>Example: Google</vt:lpstr>
      <vt:lpstr>Why worry about  other sovereigns' taxes?</vt:lpstr>
      <vt:lpstr>Traditional International Standards</vt:lpstr>
      <vt:lpstr>Preventing Cascading Taxation</vt:lpstr>
      <vt:lpstr>Bilateral Tax Agreements</vt:lpstr>
      <vt:lpstr>More Cooperation Needed</vt:lpstr>
      <vt:lpstr>Many New Issues</vt:lpstr>
      <vt:lpstr>Measures  under Consideration</vt:lpstr>
      <vt:lpstr>Taxation of Digital Industries</vt:lpstr>
      <vt:lpstr>"Thin Capitalization" Rules</vt:lpstr>
      <vt:lpstr>Minimum Taxes</vt:lpstr>
      <vt:lpstr>Apportionment by Formula</vt:lpstr>
      <vt:lpstr>Residual Profit Allocation</vt:lpstr>
      <vt:lpstr>Destination-Based  Cash-Flow Tax</vt:lpstr>
      <vt:lpstr>DBCFT and Cash Flows</vt:lpstr>
      <vt:lpstr>DBCFT and "Destination"</vt:lpstr>
      <vt:lpstr>Border Adjustment</vt:lpstr>
      <vt:lpstr>DBCFT and  International Tax Rivalry</vt:lpstr>
      <vt:lpstr>Unilateral Actions</vt:lpstr>
      <vt:lpstr>CIT Cooperation  via the OECD</vt:lpstr>
      <vt:lpstr>OECD: Evolving Institution</vt:lpstr>
      <vt:lpstr>The OECD After the 1950s</vt:lpstr>
      <vt:lpstr>OECD's Current Role: Policy Coordination</vt:lpstr>
      <vt:lpstr>OECD's Organization</vt:lpstr>
      <vt:lpstr>OECD on Corporate Taxation</vt:lpstr>
      <vt:lpstr>"Global Forum on Transparency and Exchange of Information  for Tax Purposes"</vt:lpstr>
      <vt:lpstr>Base Erosion and Profit Shifting (BEPS)</vt:lpstr>
      <vt:lpstr>Subjects of BEPS' 15 Actions</vt:lpstr>
      <vt:lpstr>Subjects of BEPS' 15 Actions (cont.)</vt:lpstr>
      <vt:lpstr>Summing Up</vt:lpstr>
      <vt:lpstr>Skills developed by today's class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Ryan Jr, Joseph S</dc:creator>
  <cp:keywords/>
  <dc:description/>
  <cp:lastModifiedBy>Ryan Jr, Joseph S</cp:lastModifiedBy>
  <cp:revision>2476</cp:revision>
  <cp:lastPrinted>2019-07-31T22:41:12Z</cp:lastPrinted>
  <dcterms:created xsi:type="dcterms:W3CDTF">2013-09-11T16:55:26Z</dcterms:created>
  <dcterms:modified xsi:type="dcterms:W3CDTF">2022-10-13T14:09:36Z</dcterms:modified>
  <cp:category/>
</cp:coreProperties>
</file>