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731" r:id="rId2"/>
    <p:sldMasterId id="2147483661" r:id="rId3"/>
    <p:sldMasterId id="2147483658" r:id="rId4"/>
    <p:sldMasterId id="2147483659" r:id="rId5"/>
    <p:sldMasterId id="2147483660" r:id="rId6"/>
    <p:sldMasterId id="2147483717" r:id="rId7"/>
  </p:sldMasterIdLst>
  <p:notesMasterIdLst>
    <p:notesMasterId r:id="rId39"/>
  </p:notesMasterIdLst>
  <p:handoutMasterIdLst>
    <p:handoutMasterId r:id="rId40"/>
  </p:handoutMasterIdLst>
  <p:sldIdLst>
    <p:sldId id="728" r:id="rId8"/>
    <p:sldId id="745" r:id="rId9"/>
    <p:sldId id="744" r:id="rId10"/>
    <p:sldId id="754" r:id="rId11"/>
    <p:sldId id="794" r:id="rId12"/>
    <p:sldId id="823" r:id="rId13"/>
    <p:sldId id="820" r:id="rId14"/>
    <p:sldId id="822" r:id="rId15"/>
    <p:sldId id="821" r:id="rId16"/>
    <p:sldId id="816" r:id="rId17"/>
    <p:sldId id="819" r:id="rId18"/>
    <p:sldId id="818" r:id="rId19"/>
    <p:sldId id="815" r:id="rId20"/>
    <p:sldId id="796" r:id="rId21"/>
    <p:sldId id="808" r:id="rId22"/>
    <p:sldId id="809" r:id="rId23"/>
    <p:sldId id="797" r:id="rId24"/>
    <p:sldId id="817" r:id="rId25"/>
    <p:sldId id="802" r:id="rId26"/>
    <p:sldId id="803" r:id="rId27"/>
    <p:sldId id="804" r:id="rId28"/>
    <p:sldId id="805" r:id="rId29"/>
    <p:sldId id="807" r:id="rId30"/>
    <p:sldId id="798" r:id="rId31"/>
    <p:sldId id="800" r:id="rId32"/>
    <p:sldId id="799" r:id="rId33"/>
    <p:sldId id="813" r:id="rId34"/>
    <p:sldId id="810" r:id="rId35"/>
    <p:sldId id="801" r:id="rId36"/>
    <p:sldId id="806" r:id="rId37"/>
    <p:sldId id="812" r:id="rId38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2108DF-1C46-5A48-904E-C04A5D373040}">
          <p14:sldIdLst>
            <p14:sldId id="728"/>
            <p14:sldId id="745"/>
            <p14:sldId id="744"/>
            <p14:sldId id="754"/>
            <p14:sldId id="794"/>
            <p14:sldId id="823"/>
            <p14:sldId id="820"/>
            <p14:sldId id="822"/>
            <p14:sldId id="821"/>
            <p14:sldId id="816"/>
            <p14:sldId id="819"/>
            <p14:sldId id="818"/>
            <p14:sldId id="815"/>
            <p14:sldId id="796"/>
            <p14:sldId id="808"/>
            <p14:sldId id="809"/>
            <p14:sldId id="797"/>
            <p14:sldId id="817"/>
            <p14:sldId id="802"/>
            <p14:sldId id="803"/>
            <p14:sldId id="804"/>
            <p14:sldId id="805"/>
            <p14:sldId id="807"/>
            <p14:sldId id="798"/>
            <p14:sldId id="800"/>
            <p14:sldId id="799"/>
            <p14:sldId id="813"/>
            <p14:sldId id="810"/>
            <p14:sldId id="801"/>
            <p14:sldId id="806"/>
            <p14:sldId id="8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EB"/>
    <a:srgbClr val="8BA9E9"/>
    <a:srgbClr val="93C4EE"/>
    <a:srgbClr val="556EEE"/>
    <a:srgbClr val="4262B3"/>
    <a:srgbClr val="194DE1"/>
    <a:srgbClr val="1865FB"/>
    <a:srgbClr val="1249B3"/>
    <a:srgbClr val="1D6AFF"/>
    <a:srgbClr val="2B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50" autoAdjust="0"/>
    <p:restoredTop sz="85850" autoAdjust="0"/>
  </p:normalViewPr>
  <p:slideViewPr>
    <p:cSldViewPr snapToObjects="1">
      <p:cViewPr varScale="1">
        <p:scale>
          <a:sx n="73" d="100"/>
          <a:sy n="73" d="100"/>
        </p:scale>
        <p:origin x="192" y="960"/>
      </p:cViewPr>
      <p:guideLst>
        <p:guide orient="horz" pos="211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960" y="-12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heme" Target="theme/theme1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DB1A606E-59A5-444D-B60A-249B8883EBC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14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22F55E1-96B7-4FCC-849D-4532E1F82291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46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2084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11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981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12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395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13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158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14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Source: UNHCR "Global Report 2017," p. 28. </a:t>
            </a:r>
          </a:p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http://reporting.unhcr.org/sites/default/files/gr2017/pdf/GR2017_English_Full_lowres.pdf</a:t>
            </a: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15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540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16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022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17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18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1881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19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20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3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281 million figure from "Progress Declaration" of 2020 </a:t>
            </a:r>
            <a:r>
              <a:rPr lang="en-US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0"/>
                <a:cs typeface="ＭＳ Ｐゴシック" charset="0"/>
              </a:rPr>
              <a:t>International Migration Review Forum (IMRF).</a:t>
            </a: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21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22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Source: http://poea.gov.ph/programs/programs&amp;services.html.</a:t>
            </a: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23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18028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24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25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26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27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https://governingbodies.iom.int/system/files/en/council/111/C-111-3%20-%20Financial%20Report%202019.pdf</a:t>
            </a:r>
          </a:p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Page 51</a:t>
            </a:r>
          </a:p>
        </p:txBody>
      </p:sp>
    </p:spTree>
    <p:extLst>
      <p:ext uri="{BB962C8B-B14F-4D97-AF65-F5344CB8AC3E}">
        <p14:creationId xmlns:p14="http://schemas.microsoft.com/office/powerpoint/2010/main" val="15739949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28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1601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29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30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09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4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5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6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7684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7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8055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8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4238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9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8984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10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39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61412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78214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50134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797840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7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3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43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4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125625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7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01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3888485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649734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836689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663296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175308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992874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27282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790015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425407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175547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229301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149235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730715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539654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798787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0456484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84283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279441"/>
      </p:ext>
    </p:extLst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04226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62473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84916"/>
      </p:ext>
    </p:extLst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073567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408080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990600"/>
            <a:ext cx="2057400" cy="5203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019800" cy="5203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9099145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461850"/>
      </p:ext>
    </p:extLst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066244"/>
      </p:ext>
    </p:extLst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137759"/>
      </p:ext>
    </p:extLst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61984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741486"/>
      </p:ext>
    </p:extLst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628578"/>
      </p:ext>
    </p:extLst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4856421"/>
      </p:ext>
    </p:extLst>
  </p:cSld>
  <p:clrMapOvr>
    <a:masterClrMapping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776982"/>
      </p:ext>
    </p:extLst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337622"/>
      </p:ext>
    </p:extLst>
  </p:cSld>
  <p:clrMapOvr>
    <a:masterClrMapping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73550"/>
      </p:ext>
    </p:extLst>
  </p:cSld>
  <p:clrMapOvr>
    <a:masterClrMapping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763711"/>
      </p:ext>
    </p:extLst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971550"/>
            <a:ext cx="2046287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71550"/>
            <a:ext cx="5986463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680331"/>
      </p:ext>
    </p:extLst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57731"/>
      </p:ext>
    </p:extLst>
  </p:cSld>
  <p:clrMapOvr>
    <a:masterClrMapping/>
  </p:clrMapOvr>
  <p:transition spd="med"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469312"/>
      </p:ext>
    </p:extLst>
  </p:cSld>
  <p:clrMapOvr>
    <a:masterClrMapping/>
  </p:clrMapOvr>
  <p:transition spd="med"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52437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079513"/>
      </p:ext>
    </p:extLst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838431"/>
      </p:ext>
    </p:extLst>
  </p:cSld>
  <p:clrMapOvr>
    <a:masterClrMapping/>
  </p:clrMapOvr>
  <p:transition spd="med"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227346"/>
      </p:ext>
    </p:extLst>
  </p:cSld>
  <p:clrMapOvr>
    <a:masterClrMapping/>
  </p:clrMapOvr>
  <p:transition spd="med"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595313"/>
      </p:ext>
    </p:extLst>
  </p:cSld>
  <p:clrMapOvr>
    <a:masterClrMapping/>
  </p:clrMapOvr>
  <p:transition spd="med">
    <p:zo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685970"/>
      </p:ext>
    </p:extLst>
  </p:cSld>
  <p:clrMapOvr>
    <a:masterClrMapping/>
  </p:clrMapOvr>
  <p:transition spd="med"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318533"/>
      </p:ext>
    </p:extLst>
  </p:cSld>
  <p:clrMapOvr>
    <a:masterClrMapping/>
  </p:clrMapOvr>
  <p:transition spd="med"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454168"/>
      </p:ext>
    </p:extLst>
  </p:cSld>
  <p:clrMapOvr>
    <a:masterClrMapping/>
  </p:clrMapOvr>
  <p:transition spd="med"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321110"/>
      </p:ext>
    </p:extLst>
  </p:cSld>
  <p:clrMapOvr>
    <a:masterClrMapping/>
  </p:clrMapOvr>
  <p:transition spd="med"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917124"/>
      </p:ext>
    </p:extLst>
  </p:cSld>
  <p:clrMapOvr>
    <a:masterClrMapping/>
  </p:clrMapOvr>
  <p:transition spd="med"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E6BA8B-60D6-D291-EBBE-6E36094DB383}"/>
              </a:ext>
            </a:extLst>
          </p:cNvPr>
          <p:cNvSpPr/>
          <p:nvPr userDrawn="1"/>
        </p:nvSpPr>
        <p:spPr bwMode="auto">
          <a:xfrm>
            <a:off x="429768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B39011-5A8F-79BE-AA68-12280BFCCABA}"/>
              </a:ext>
            </a:extLst>
          </p:cNvPr>
          <p:cNvSpPr/>
          <p:nvPr userDrawn="1"/>
        </p:nvSpPr>
        <p:spPr bwMode="auto">
          <a:xfrm>
            <a:off x="466344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EAEC1-88CD-F5BB-8725-8D9267E20C50}"/>
              </a:ext>
            </a:extLst>
          </p:cNvPr>
          <p:cNvSpPr/>
          <p:nvPr userDrawn="1"/>
        </p:nvSpPr>
        <p:spPr bwMode="auto">
          <a:xfrm>
            <a:off x="356616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1CF9D-158E-E645-A50C-AA298A18C448}"/>
              </a:ext>
            </a:extLst>
          </p:cNvPr>
          <p:cNvSpPr/>
          <p:nvPr userDrawn="1"/>
        </p:nvSpPr>
        <p:spPr bwMode="auto">
          <a:xfrm>
            <a:off x="393192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0C2CB1-2E0D-8251-8FDD-F06EC2F54761}"/>
              </a:ext>
            </a:extLst>
          </p:cNvPr>
          <p:cNvSpPr/>
          <p:nvPr userDrawn="1"/>
        </p:nvSpPr>
        <p:spPr bwMode="auto">
          <a:xfrm>
            <a:off x="429768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454816-D310-7526-C40C-11FEABF445AE}"/>
              </a:ext>
            </a:extLst>
          </p:cNvPr>
          <p:cNvSpPr/>
          <p:nvPr userDrawn="1"/>
        </p:nvSpPr>
        <p:spPr bwMode="auto">
          <a:xfrm>
            <a:off x="466344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6FAC59-C259-57F0-A69A-8BCA63B65260}"/>
              </a:ext>
            </a:extLst>
          </p:cNvPr>
          <p:cNvSpPr/>
          <p:nvPr userDrawn="1"/>
        </p:nvSpPr>
        <p:spPr bwMode="auto">
          <a:xfrm>
            <a:off x="2743200" y="5669280"/>
            <a:ext cx="411480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O'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B64DF3-866F-661B-F5B0-12D9AA899D31}"/>
              </a:ext>
            </a:extLst>
          </p:cNvPr>
          <p:cNvSpPr/>
          <p:nvPr userDrawn="1"/>
        </p:nvSpPr>
        <p:spPr bwMode="auto">
          <a:xfrm>
            <a:off x="356616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F8006C-521F-EA7C-DFD2-9787AC89F69D}"/>
              </a:ext>
            </a:extLst>
          </p:cNvPr>
          <p:cNvSpPr/>
          <p:nvPr userDrawn="1"/>
        </p:nvSpPr>
        <p:spPr bwMode="auto">
          <a:xfrm>
            <a:off x="393192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11F8A2-83BC-D649-99B7-B0EA46FD5DDD}"/>
              </a:ext>
            </a:extLst>
          </p:cNvPr>
          <p:cNvSpPr/>
          <p:nvPr userDrawn="1"/>
        </p:nvSpPr>
        <p:spPr bwMode="auto">
          <a:xfrm>
            <a:off x="320040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N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4ADA0B-7F2B-1E42-AED2-A405B7930CA3}"/>
              </a:ext>
            </a:extLst>
          </p:cNvPr>
          <p:cNvSpPr txBox="1"/>
          <p:nvPr userDrawn="1"/>
        </p:nvSpPr>
        <p:spPr>
          <a:xfrm>
            <a:off x="8382000" y="6324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61B672-F603-3341-AD5D-44ABDFC1B4BE}" type="slidenum">
              <a:rPr lang="en-US" sz="1200" baseline="0"/>
              <a:t>‹#›</a:t>
            </a:fld>
            <a:endParaRPr lang="en-US" sz="1200" baseline="0" dirty="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095956"/>
      </p:ext>
    </p:extLst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89A7F2-E5BB-DA4D-ABFE-99474EF12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80995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30325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4610100" y="18923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730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3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ChangeArrowheads="1"/>
          </p:cNvSpPr>
          <p:nvPr/>
        </p:nvSpPr>
        <p:spPr bwMode="auto">
          <a:xfrm>
            <a:off x="3276600" y="914400"/>
            <a:ext cx="411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296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229600" cy="53340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sp>
        <p:nvSpPr>
          <p:cNvPr id="3076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71550"/>
            <a:ext cx="8185150" cy="55245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pic>
        <p:nvPicPr>
          <p:cNvPr id="486405" name="Picture 5" descr="but2">
            <a:hlinkClick r:id="" action="ppaction://hlinkshowjump?jump=nextslide" tooltip="Expand figur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9715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ut1">
            <a:hlinkClick r:id="" action="ppaction://hlinkshowjump?jump=previousslide" tooltip="Back to previous slid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935038"/>
            <a:ext cx="61753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8305800" y="6553200"/>
            <a:ext cx="457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Verdana" pitchFamily="-1" charset="0"/>
              <a:ea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strips dir="ld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29200" y="2207329"/>
            <a:ext cx="4114800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bIns="0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CA" sz="3200" b="1" dirty="0">
                <a:solidFill>
                  <a:schemeClr val="bg1"/>
                </a:solidFill>
                <a:latin typeface="+mj-lt"/>
              </a:rPr>
              <a:t>Topic:</a:t>
            </a:r>
          </a:p>
          <a:p>
            <a:pPr algn="ctr">
              <a:spcBef>
                <a:spcPts val="1800"/>
              </a:spcBef>
            </a:pPr>
            <a:r>
              <a:rPr lang="en-CA" sz="3600" b="1" dirty="0">
                <a:solidFill>
                  <a:schemeClr val="bg1"/>
                </a:solidFill>
                <a:latin typeface="+mj-lt"/>
              </a:rPr>
              <a:t>Migration and Refugees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2783" y="916609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09600"/>
            <a:ext cx="8458200" cy="1219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Refugee Rights </a:t>
            </a:r>
            <a:br>
              <a:rPr lang="en-US" sz="3600" dirty="0"/>
            </a:br>
            <a:r>
              <a:rPr lang="en-US" sz="3600" dirty="0"/>
              <a:t>Under the 1951 Convention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315200" cy="3810000"/>
          </a:xfrm>
        </p:spPr>
        <p:txBody>
          <a:bodyPr lIns="0" rIns="0"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Not be returned to place of danger.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Not be penalized for illegal entry if cooperating with authorities.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Employment.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Housing, schooling, and social services.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Identity documents, right to travel, and access to judicial system.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Refugee must obey country's laws.</a:t>
            </a:r>
          </a:p>
        </p:txBody>
      </p:sp>
    </p:spTree>
    <p:extLst>
      <p:ext uri="{BB962C8B-B14F-4D97-AF65-F5344CB8AC3E}">
        <p14:creationId xmlns:p14="http://schemas.microsoft.com/office/powerpoint/2010/main" val="373347274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Contemporary Challenges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315200" cy="50292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Violent disorder or extreme politics.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Suffering external invasion, war.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Armed rebellion; warlords and gangsters.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Repressive government; regime change.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Natural disasters.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Economic or environmental implosion.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Desertification.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Hyperinflation.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Population density; lagging living standards?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"Mixed motivation" migration becoming more common: both push and pull factors.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67205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838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Receiving Countries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5200" cy="48006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Developing countries receive most refugees.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Socioeconomic as well as humanitarian challenge.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Development not in UNHCR mandate.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UNHCR supports services in camps.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Majority of refugees go to cities where they live and work in the informal sector.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Don't receive usual refugee services.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Receiving countries' policies are diverse.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Many not willing or able to conform to 1951 Convention's standards.</a:t>
            </a:r>
          </a:p>
        </p:txBody>
      </p:sp>
    </p:spTree>
    <p:extLst>
      <p:ext uri="{BB962C8B-B14F-4D97-AF65-F5344CB8AC3E}">
        <p14:creationId xmlns:p14="http://schemas.microsoft.com/office/powerpoint/2010/main" val="35248959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219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UNHCR: </a:t>
            </a:r>
            <a:br>
              <a:rPr lang="en-US" sz="3600" dirty="0"/>
            </a:br>
            <a:r>
              <a:rPr lang="en-US" sz="3600" dirty="0"/>
              <a:t>Organizational information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Founded in 1950.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Headquarters: Geneva.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Staff: 18,879.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90% "in the field": mostly Africa, Middle East.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Over 70% locally recruited.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Expenditures: USD 5 billion.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Budget request is double actual funding.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Funding commitments only annual.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"Global Focus" webpage allows reader to drill down for data by region.</a:t>
            </a:r>
          </a:p>
        </p:txBody>
      </p:sp>
    </p:spTree>
    <p:extLst>
      <p:ext uri="{BB962C8B-B14F-4D97-AF65-F5344CB8AC3E}">
        <p14:creationId xmlns:p14="http://schemas.microsoft.com/office/powerpoint/2010/main" val="63109011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2192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UNHCR: </a:t>
            </a:r>
            <a:br>
              <a:rPr lang="en-US" dirty="0"/>
            </a:br>
            <a:r>
              <a:rPr lang="en-US" dirty="0"/>
              <a:t>Operational Goals for Refugees</a:t>
            </a:r>
            <a:endParaRPr lang="en-CA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Access to protection.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Individual registration and documentation.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Security from violence and exploitation.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Access to basic needs: shelter, food and water, sanitation, electrical power.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Opportunities for schooling and livelihoods.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Voluntary return.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Or, in case of protracted refugee status, local settlement or resettlement in third countries.</a:t>
            </a:r>
          </a:p>
        </p:txBody>
      </p:sp>
    </p:spTree>
    <p:extLst>
      <p:ext uri="{BB962C8B-B14F-4D97-AF65-F5344CB8AC3E}">
        <p14:creationId xmlns:p14="http://schemas.microsoft.com/office/powerpoint/2010/main" val="37464306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143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Responses to </a:t>
            </a:r>
            <a:br>
              <a:rPr lang="en-US" sz="3600" dirty="0"/>
            </a:br>
            <a:r>
              <a:rPr lang="en-US" sz="3600" dirty="0"/>
              <a:t>Current Challenges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4958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Miliband on "The Refugee Crisis" (Oct 2016).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Refugees displaced for average of 17 years: "They are unlikely to go home."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Informally integrating into local economy.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Cash assistance should be used more.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Focus on refugees doesn't deal with: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Conflict resolution in sending countries.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Socioeconomic development receiving countries.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Non-refugee initiatives needed to complement traditional UNHCR approach.</a:t>
            </a:r>
          </a:p>
        </p:txBody>
      </p:sp>
    </p:spTree>
    <p:extLst>
      <p:ext uri="{BB962C8B-B14F-4D97-AF65-F5344CB8AC3E}">
        <p14:creationId xmlns:p14="http://schemas.microsoft.com/office/powerpoint/2010/main" val="265497291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362200"/>
            <a:ext cx="8458200" cy="1143000"/>
          </a:xfrm>
        </p:spPr>
        <p:txBody>
          <a:bodyPr/>
          <a:lstStyle/>
          <a:p>
            <a:pPr algn="ctr">
              <a:defRPr/>
            </a:pPr>
            <a:r>
              <a:rPr lang="en-US" sz="4800" dirty="0"/>
              <a:t>Migration</a:t>
            </a:r>
            <a:endParaRPr lang="en-CA" sz="4800" dirty="0">
              <a:solidFill>
                <a:srgbClr val="0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146462"/>
      </p:ext>
    </p:extLst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Labor Mobility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315200" cy="5181600"/>
          </a:xfrm>
        </p:spPr>
        <p:txBody>
          <a:bodyPr lIns="0" rIns="0"/>
          <a:lstStyle/>
          <a:p>
            <a:pPr>
              <a:spcBef>
                <a:spcPts val="0"/>
              </a:spcBef>
            </a:pPr>
            <a:r>
              <a:rPr lang="en-US" sz="2400" dirty="0"/>
              <a:t>Bhagwati, "Borders Beyond Control":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Three categories</a:t>
            </a:r>
          </a:p>
          <a:p>
            <a:pPr lvl="2">
              <a:spcBef>
                <a:spcPts val="0"/>
              </a:spcBef>
            </a:pPr>
            <a:r>
              <a:rPr lang="en-US" sz="2400" dirty="0"/>
              <a:t>Skilled workers</a:t>
            </a:r>
          </a:p>
          <a:p>
            <a:pPr lvl="3">
              <a:spcBef>
                <a:spcPts val="0"/>
              </a:spcBef>
            </a:pPr>
            <a:r>
              <a:rPr lang="en-US" sz="2400" dirty="0"/>
              <a:t>Many start as graduate students.</a:t>
            </a:r>
          </a:p>
          <a:p>
            <a:pPr lvl="2">
              <a:spcBef>
                <a:spcPts val="0"/>
              </a:spcBef>
            </a:pPr>
            <a:r>
              <a:rPr lang="en-US" sz="2400" dirty="0"/>
              <a:t>Illegal migration</a:t>
            </a:r>
          </a:p>
          <a:p>
            <a:pPr lvl="3">
              <a:spcBef>
                <a:spcPts val="0"/>
              </a:spcBef>
            </a:pPr>
            <a:r>
              <a:rPr lang="en-US" sz="2400" dirty="0"/>
              <a:t>Many originate as tourists.</a:t>
            </a:r>
          </a:p>
          <a:p>
            <a:pPr lvl="2">
              <a:spcBef>
                <a:spcPts val="0"/>
              </a:spcBef>
            </a:pPr>
            <a:r>
              <a:rPr lang="en-US" sz="2400" dirty="0"/>
              <a:t>Refugees</a:t>
            </a:r>
          </a:p>
          <a:p>
            <a:pPr lvl="3">
              <a:spcBef>
                <a:spcPts val="0"/>
              </a:spcBef>
            </a:pPr>
            <a:r>
              <a:rPr lang="en-US" sz="2400" dirty="0"/>
              <a:t>Temporary, but many for years.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Similar long-term outcomes in all three cases.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Benefits: diasporas and dual citizenship.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Potential benefits in labor productivity:</a:t>
            </a:r>
          </a:p>
          <a:p>
            <a:pPr lvl="1">
              <a:spcBef>
                <a:spcPts val="0"/>
              </a:spcBef>
            </a:pPr>
            <a:r>
              <a:rPr lang="en-US" sz="2400" u="sng" dirty="0"/>
              <a:t>Double</a:t>
            </a:r>
            <a:r>
              <a:rPr lang="en-US" sz="2400" dirty="0"/>
              <a:t> global GDP?</a:t>
            </a:r>
          </a:p>
        </p:txBody>
      </p:sp>
    </p:spTree>
    <p:extLst>
      <p:ext uri="{BB962C8B-B14F-4D97-AF65-F5344CB8AC3E}">
        <p14:creationId xmlns:p14="http://schemas.microsoft.com/office/powerpoint/2010/main" val="58949162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Policy on Migrant Workers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315200" cy="51816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Not set multilaterally.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Convention on Migrant Workers adopted by UNGA in 1990 (based on ILO Conventions) with comprehensive rights.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Few receiving countries have ratified.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Receiving country policy decisions: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How many and which applicants to admit.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Length of stay.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Which jobs and social benefits accessible.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Concerns: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Impacts on business and other workers.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Social cohesion and security.</a:t>
            </a:r>
          </a:p>
        </p:txBody>
      </p:sp>
    </p:spTree>
    <p:extLst>
      <p:ext uri="{BB962C8B-B14F-4D97-AF65-F5344CB8AC3E}">
        <p14:creationId xmlns:p14="http://schemas.microsoft.com/office/powerpoint/2010/main" val="136480744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0668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UN Survey (2013):</a:t>
            </a:r>
            <a:br>
              <a:rPr lang="en-US" dirty="0"/>
            </a:br>
            <a:r>
              <a:rPr lang="en-US" dirty="0"/>
              <a:t>National Policies on Migration</a:t>
            </a:r>
            <a:endParaRPr lang="en-CA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05840" y="1447800"/>
            <a:ext cx="7315200" cy="4495800"/>
          </a:xfrm>
        </p:spPr>
        <p:txBody>
          <a:bodyPr lIns="0" rIns="0"/>
          <a:lstStyle/>
          <a:p>
            <a:r>
              <a:rPr lang="en-US" sz="2400" dirty="0"/>
              <a:t>Tendency to encourage or discourage immigration? (pp. 31-32).</a:t>
            </a:r>
          </a:p>
          <a:p>
            <a:r>
              <a:rPr lang="en-US" sz="2400" dirty="0"/>
              <a:t>Relative emphasis on temporary vs. permanent immigration (pp. 36-37).</a:t>
            </a:r>
          </a:p>
          <a:p>
            <a:r>
              <a:rPr lang="en-US" sz="2400" dirty="0"/>
              <a:t>Assimilation or multiculturalism? (pp. 53-54).</a:t>
            </a:r>
          </a:p>
          <a:p>
            <a:r>
              <a:rPr lang="en-US" sz="2400" dirty="0"/>
              <a:t>Dual citizenship? (p. 71).</a:t>
            </a:r>
          </a:p>
          <a:p>
            <a:r>
              <a:rPr lang="en-US" sz="2400" dirty="0"/>
              <a:t>Promote overseas work as a development program (remittances)? (pp. 65-66).</a:t>
            </a:r>
          </a:p>
          <a:p>
            <a:r>
              <a:rPr lang="en-US" sz="2400" dirty="0"/>
              <a:t>Diaspora engaged with home countries? (p. 74).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6019800"/>
            <a:ext cx="7772400" cy="5847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1600" dirty="0"/>
              <a:t>Source: UN's </a:t>
            </a:r>
            <a:r>
              <a:rPr lang="en-US" sz="1600" i="1" dirty="0"/>
              <a:t>International Migration Policies: Government Views and Priorities</a:t>
            </a:r>
            <a:r>
              <a:rPr lang="en-US" sz="1600" dirty="0"/>
              <a:t> (2013) </a:t>
            </a:r>
          </a:p>
        </p:txBody>
      </p:sp>
    </p:spTree>
    <p:extLst>
      <p:ext uri="{BB962C8B-B14F-4D97-AF65-F5344CB8AC3E}">
        <p14:creationId xmlns:p14="http://schemas.microsoft.com/office/powerpoint/2010/main" val="325385871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How international organizations help countries grapple with the difficulties of the current volume of movement of persons.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Ongoing efforts to strengthen international coordination mechanisms.</a:t>
            </a:r>
          </a:p>
        </p:txBody>
      </p:sp>
    </p:spTree>
    <p:extLst>
      <p:ext uri="{BB962C8B-B14F-4D97-AF65-F5344CB8AC3E}">
        <p14:creationId xmlns:p14="http://schemas.microsoft.com/office/powerpoint/2010/main" val="1511650907"/>
      </p:ext>
    </p:extLst>
  </p:cSld>
  <p:clrMapOvr>
    <a:masterClrMapping/>
  </p:clrMapOvr>
  <p:transition>
    <p:strips dir="l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066800"/>
          </a:xfrm>
        </p:spPr>
        <p:txBody>
          <a:bodyPr/>
          <a:lstStyle/>
          <a:p>
            <a:pPr algn="ctr">
              <a:defRPr/>
            </a:pPr>
            <a:r>
              <a:rPr lang="en-US" sz="3400" dirty="0"/>
              <a:t>Receiving Country Case: </a:t>
            </a:r>
            <a:br>
              <a:rPr lang="en-US" sz="3400" dirty="0"/>
            </a:br>
            <a:r>
              <a:rPr lang="en-US" sz="3400" dirty="0"/>
              <a:t>The U.S.</a:t>
            </a:r>
            <a:endParaRPr lang="en-CA" sz="34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315200" cy="4724400"/>
          </a:xfrm>
        </p:spPr>
        <p:txBody>
          <a:bodyPr lIns="0" rIns="0"/>
          <a:lstStyle/>
          <a:p>
            <a:pPr lvl="0">
              <a:spcBef>
                <a:spcPts val="300"/>
              </a:spcBef>
            </a:pPr>
            <a:r>
              <a:rPr lang="en-US" sz="2400" dirty="0"/>
              <a:t>Permanent immigrants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Statutory annual quota: 675,000.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Sub-quota of 140,000 for employment.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Limit of 7% from any one country.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Emphasizes close family members.</a:t>
            </a:r>
          </a:p>
          <a:p>
            <a:pPr lvl="0">
              <a:spcBef>
                <a:spcPts val="300"/>
              </a:spcBef>
            </a:pPr>
            <a:r>
              <a:rPr lang="en-US" sz="2400" dirty="0"/>
              <a:t>Temporary workers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20 types of visas for temporary, nonimmigrant workers.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Refugees: annual quota set by President, including for resettlement.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Support from Office of Refugee Resettlement in HHS.</a:t>
            </a:r>
          </a:p>
        </p:txBody>
      </p:sp>
    </p:spTree>
    <p:extLst>
      <p:ext uri="{BB962C8B-B14F-4D97-AF65-F5344CB8AC3E}">
        <p14:creationId xmlns:p14="http://schemas.microsoft.com/office/powerpoint/2010/main" val="174543822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1219200"/>
          </a:xfrm>
        </p:spPr>
        <p:txBody>
          <a:bodyPr/>
          <a:lstStyle/>
          <a:p>
            <a:pPr algn="ctr">
              <a:defRPr/>
            </a:pPr>
            <a:r>
              <a:rPr lang="en-US" sz="3400" dirty="0"/>
              <a:t>Sending Country Case:</a:t>
            </a:r>
            <a:br>
              <a:rPr lang="en-US" sz="3400" dirty="0"/>
            </a:br>
            <a:r>
              <a:rPr lang="en-US" sz="3400" dirty="0"/>
              <a:t>The Philippines</a:t>
            </a:r>
            <a:endParaRPr lang="en-CA" sz="34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315200" cy="48006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Filipinos and Filipinas have global success as nurses and ship workers, etc.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Almost 10% of the population has worked overseas.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2.4 million overseas in 2015.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Major source of income.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Between 10 and 20% of GNP.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Prepared by training institutes.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For example, nautical-marine institutes.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Encouraged and supported by the government.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45422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09600"/>
            <a:ext cx="8458200" cy="1219200"/>
          </a:xfrm>
        </p:spPr>
        <p:txBody>
          <a:bodyPr/>
          <a:lstStyle/>
          <a:p>
            <a:pPr algn="ctr">
              <a:defRPr/>
            </a:pPr>
            <a:r>
              <a:rPr lang="en-US" sz="3400" dirty="0"/>
              <a:t>The Philippine Overseas Employment Administration</a:t>
            </a:r>
            <a:r>
              <a:rPr lang="en-US" sz="3400" dirty="0">
                <a:effectLst/>
              </a:rPr>
              <a:t> </a:t>
            </a:r>
            <a:endParaRPr lang="en-CA" sz="34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315200" cy="4038600"/>
          </a:xfrm>
        </p:spPr>
        <p:txBody>
          <a:bodyPr lIns="274320" rIns="274320"/>
          <a:lstStyle/>
          <a:p>
            <a:r>
              <a:rPr lang="en-US" sz="2400" dirty="0"/>
              <a:t>Negotiates bilateral agreements with receiving countries.</a:t>
            </a:r>
          </a:p>
          <a:p>
            <a:r>
              <a:rPr lang="en-US" sz="2400" dirty="0"/>
              <a:t>Licenses recruitment agencies.</a:t>
            </a:r>
          </a:p>
          <a:p>
            <a:r>
              <a:rPr lang="en-US" sz="2400" dirty="0"/>
              <a:t>Pre-employment orientation and repatriation assistance.</a:t>
            </a:r>
          </a:p>
          <a:p>
            <a:r>
              <a:rPr lang="en-US" sz="2400" dirty="0"/>
              <a:t>Protects workers against abusive situations.</a:t>
            </a:r>
          </a:p>
          <a:p>
            <a:r>
              <a:rPr lang="en-US" sz="2400" dirty="0"/>
              <a:t>Collects fees.</a:t>
            </a:r>
          </a:p>
        </p:txBody>
      </p:sp>
    </p:spTree>
    <p:extLst>
      <p:ext uri="{BB962C8B-B14F-4D97-AF65-F5344CB8AC3E}">
        <p14:creationId xmlns:p14="http://schemas.microsoft.com/office/powerpoint/2010/main" val="129316980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>
                <a:effectLst/>
              </a:rPr>
              <a:t>Interstate Travel in an FTA: EU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5200" cy="51816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EU citizens by treaty (2007) are entitled to: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Look for a job in another EU country.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Work there without a work permit.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Reside there for that purpose.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Stay after employment has finished.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Same employment treatment as nationals.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Large refugee influx in 2015 disrupted free movement policy within the "Schengen" (EU+) area.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Some national border barriers reimposed.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UK left the EU.</a:t>
            </a:r>
          </a:p>
        </p:txBody>
      </p:sp>
    </p:spTree>
    <p:extLst>
      <p:ext uri="{BB962C8B-B14F-4D97-AF65-F5344CB8AC3E}">
        <p14:creationId xmlns:p14="http://schemas.microsoft.com/office/powerpoint/2010/main" val="343992475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85800"/>
            <a:ext cx="8458200" cy="990600"/>
          </a:xfrm>
        </p:spPr>
        <p:txBody>
          <a:bodyPr/>
          <a:lstStyle/>
          <a:p>
            <a:pPr lvl="0" algn="ctr">
              <a:defRPr/>
            </a:pPr>
            <a:r>
              <a:rPr lang="en-US" sz="3600" dirty="0"/>
              <a:t>IOM:</a:t>
            </a:r>
            <a:br>
              <a:rPr lang="en-US" dirty="0"/>
            </a:br>
            <a:r>
              <a:rPr lang="en-US" sz="2800" dirty="0"/>
              <a:t>International Organization for Migration </a:t>
            </a:r>
            <a:endParaRPr lang="en-CA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315200" cy="42672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Founded 1951: Intergovernmental Committee for European Migration (ICEM).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Globalized in the 1970s.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Drops "European" to become ICM in 1980.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IOM name adopted in 1989.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Creates the "Geneva Migration Group" with UNHCR, ILO, and others: 2003.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Re-named "Global Migration Group" (GMG) 2006.</a:t>
            </a:r>
          </a:p>
        </p:txBody>
      </p:sp>
    </p:spTree>
    <p:extLst>
      <p:ext uri="{BB962C8B-B14F-4D97-AF65-F5344CB8AC3E}">
        <p14:creationId xmlns:p14="http://schemas.microsoft.com/office/powerpoint/2010/main" val="1610907064"/>
      </p:ext>
    </p:extLst>
  </p:cSld>
  <p:clrMapOvr>
    <a:masterClrMapping/>
  </p:clrMapOvr>
  <p:transition>
    <p:strips dir="l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IOM's Program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315200" cy="5105400"/>
          </a:xfrm>
        </p:spPr>
        <p:txBody>
          <a:bodyPr lIns="0" rIns="0"/>
          <a:lstStyle/>
          <a:p>
            <a:pPr lvl="0">
              <a:spcBef>
                <a:spcPts val="0"/>
              </a:spcBef>
            </a:pPr>
            <a:r>
              <a:rPr lang="en-US" sz="2400" dirty="0"/>
              <a:t>Assisting on immigration policy, law, and governance.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Assistance on negotiating bilateral labor agreements.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Support to regional cooperation between neighboring states.</a:t>
            </a:r>
          </a:p>
          <a:p>
            <a:pPr lvl="0">
              <a:spcBef>
                <a:spcPts val="0"/>
              </a:spcBef>
            </a:pPr>
            <a:r>
              <a:rPr lang="en-US" sz="2400" dirty="0"/>
              <a:t>Services to migrants.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Resettlement case-processing for Karen refugees in Canada.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Livelihood assistance to temporary workers returning from Spain to Colombia.</a:t>
            </a:r>
            <a:r>
              <a:rPr lang="en-US" sz="2400" dirty="0">
                <a:effectLst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Publishes </a:t>
            </a:r>
            <a:r>
              <a:rPr lang="en-US" sz="2400" i="1" dirty="0"/>
              <a:t>World Migration Report</a:t>
            </a:r>
            <a:r>
              <a:rPr lang="en-US" sz="2400" dirty="0"/>
              <a:t> since 2000.</a:t>
            </a:r>
          </a:p>
        </p:txBody>
      </p:sp>
    </p:spTree>
    <p:extLst>
      <p:ext uri="{BB962C8B-B14F-4D97-AF65-F5344CB8AC3E}">
        <p14:creationId xmlns:p14="http://schemas.microsoft.com/office/powerpoint/2010/main" val="195084535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09600"/>
            <a:ext cx="8458200" cy="685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IOM's Organization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5200" cy="51816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173 member states.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Headquarters: Geneva.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Global administrative center in Manila.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Staff: 13,800 as of 2019.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Ten-fold increase in the last 20 years.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97% based in over 400 field locations.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Mostly local.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Expenditures: USD 2 billion (2019).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Staff compensation: 30% of expenses.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Financing: over 90% from members' voluntary contributions.</a:t>
            </a:r>
          </a:p>
        </p:txBody>
      </p:sp>
    </p:spTree>
    <p:extLst>
      <p:ext uri="{BB962C8B-B14F-4D97-AF65-F5344CB8AC3E}">
        <p14:creationId xmlns:p14="http://schemas.microsoft.com/office/powerpoint/2010/main" val="33816231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8458200" cy="685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IOM's Expenses: 2019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08FE5E6A-297B-1040-84CC-EF9154CA6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091017"/>
            <a:ext cx="7848600" cy="5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84817"/>
      </p:ext>
    </p:extLst>
  </p:cSld>
  <p:clrMapOvr>
    <a:masterClrMapping/>
  </p:clrMapOvr>
  <p:transition>
    <p:strips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057400"/>
            <a:ext cx="8458200" cy="2057400"/>
          </a:xfrm>
        </p:spPr>
        <p:txBody>
          <a:bodyPr/>
          <a:lstStyle/>
          <a:p>
            <a:pPr algn="ctr">
              <a:defRPr/>
            </a:pPr>
            <a:r>
              <a:rPr lang="en-US" sz="4800" dirty="0"/>
              <a:t>Evolving</a:t>
            </a:r>
            <a:br>
              <a:rPr lang="en-US" sz="4800" dirty="0"/>
            </a:br>
            <a:r>
              <a:rPr lang="en-US" sz="4800" dirty="0"/>
              <a:t>Institutions</a:t>
            </a:r>
            <a:endParaRPr lang="en-CA" sz="4800" dirty="0">
              <a:solidFill>
                <a:srgbClr val="0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3223643"/>
      </p:ext>
    </p:extLst>
  </p:cSld>
  <p:clrMapOvr>
    <a:masterClrMapping/>
  </p:clrMapOvr>
  <p:transition>
    <p:strips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Growing Institutionalization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5200" cy="50292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Expansion of UNHCR and IOM since 1990s.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Coordination through the UN.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2006: UN High-Level Dialogue on International Migration &amp; Development.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2007-17: "State-led" Global Forum on Migration &amp; Development.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2015: Syrian refugee crisis in Europe.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2016: UN heads-of-state Summit on Migrants and Refugees.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New York Declaration.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IOM joins UN system in 2016.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2018: Global Compact for Migration.</a:t>
            </a:r>
          </a:p>
        </p:txBody>
      </p:sp>
    </p:spTree>
    <p:extLst>
      <p:ext uri="{BB962C8B-B14F-4D97-AF65-F5344CB8AC3E}">
        <p14:creationId xmlns:p14="http://schemas.microsoft.com/office/powerpoint/2010/main" val="213465767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143000"/>
          </a:xfrm>
        </p:spPr>
        <p:txBody>
          <a:bodyPr/>
          <a:lstStyle/>
          <a:p>
            <a:pPr algn="ctr"/>
            <a:r>
              <a:rPr lang="en-US" sz="3600" dirty="0"/>
              <a:t>International </a:t>
            </a:r>
            <a:br>
              <a:rPr lang="en-US" sz="3600" dirty="0"/>
            </a:br>
            <a:r>
              <a:rPr lang="en-US" sz="3600" dirty="0"/>
              <a:t>Movement of Persons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Refugees: 27 million (2021, pre-Ukraine).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As defined by 1951 Convention: </a:t>
            </a:r>
          </a:p>
          <a:p>
            <a:pPr lvl="2">
              <a:spcBef>
                <a:spcPts val="600"/>
              </a:spcBef>
            </a:pPr>
            <a:r>
              <a:rPr lang="en-US" sz="2400" dirty="0"/>
              <a:t>Outside the home country.</a:t>
            </a:r>
          </a:p>
          <a:p>
            <a:pPr lvl="2">
              <a:spcBef>
                <a:spcPts val="600"/>
              </a:spcBef>
            </a:pPr>
            <a:r>
              <a:rPr lang="en-US" sz="2400" dirty="0"/>
              <a:t>Can't return due to "well-founded fear of being persecuted."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Refugee status conferred differently by different countries.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Migrants: as much as 281 million in 2020.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No internationally agreed definition.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Generally, persons away from their usual residence for more than a year.</a:t>
            </a:r>
          </a:p>
        </p:txBody>
      </p:sp>
    </p:spTree>
    <p:extLst>
      <p:ext uri="{BB962C8B-B14F-4D97-AF65-F5344CB8AC3E}">
        <p14:creationId xmlns:p14="http://schemas.microsoft.com/office/powerpoint/2010/main" val="900937310"/>
      </p:ext>
    </p:extLst>
  </p:cSld>
  <p:clrMapOvr>
    <a:masterClrMapping/>
  </p:clrMapOvr>
  <p:transition>
    <p:strips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Global Compact for Migration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315200" cy="49530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Adopted Dec 2018 by 164 countries.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U.S. and a dozen others did not sign.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Goals in 23 categories.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Envisages UN-supported capacity-building.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Technical assistance and start-up financing for GCM implementation.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Knowledge management.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IOM to coordinate UN Network on Migration.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Successor to Global Migration Group.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New "International Migration Review Forum."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2022 Forum requests UN SecGen to set indicators for reporting progress on goals.</a:t>
            </a:r>
          </a:p>
        </p:txBody>
      </p:sp>
    </p:spTree>
    <p:extLst>
      <p:ext uri="{BB962C8B-B14F-4D97-AF65-F5344CB8AC3E}">
        <p14:creationId xmlns:p14="http://schemas.microsoft.com/office/powerpoint/2010/main" val="228282841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How international organizations help countries grapple with the difficulties of the current volume of movement of persons.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Ongoing efforts to strengthen international coordination mechanisms.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4058099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362200"/>
            <a:ext cx="8458200" cy="1143000"/>
          </a:xfrm>
        </p:spPr>
        <p:txBody>
          <a:bodyPr/>
          <a:lstStyle/>
          <a:p>
            <a:pPr algn="ctr">
              <a:defRPr/>
            </a:pPr>
            <a:r>
              <a:rPr lang="en-US" sz="4800" dirty="0"/>
              <a:t>Refugees</a:t>
            </a:r>
            <a:endParaRPr lang="en-CA" sz="4800" dirty="0">
              <a:solidFill>
                <a:srgbClr val="0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2413865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85800"/>
            <a:ext cx="8458200" cy="685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The Refugee Challenge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315200" cy="43434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Massive numbers.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Long lasting.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Refugees hosted by low-income countries.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Resettlement from low-income countries to industrialized countries is resisted.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International institutions are not designed to deal with these challenges.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Why?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Are they changing?</a:t>
            </a:r>
          </a:p>
        </p:txBody>
      </p:sp>
    </p:spTree>
    <p:extLst>
      <p:ext uri="{BB962C8B-B14F-4D97-AF65-F5344CB8AC3E}">
        <p14:creationId xmlns:p14="http://schemas.microsoft.com/office/powerpoint/2010/main" val="4050196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685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1918 Watershed Between Eras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5200" cy="50292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1820-1914: large-scale migration to the Western Hemisphere by free, private choice.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After 1918, government policy took charge.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Sending countries: regime change.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Ethnic: replacement of multinational European empires by new countries based on ethnicity — "nationalism."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Reinforced antisemitism.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Ideological: e.g., Communist regimes.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Receiving countries became less welcoming.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Ethnic nationalism.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Economic depression.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44748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09600"/>
            <a:ext cx="8458200" cy="1219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Internationalization </a:t>
            </a:r>
            <a:br>
              <a:rPr lang="en-US" sz="3600" dirty="0"/>
            </a:br>
            <a:r>
              <a:rPr lang="en-US" sz="3600" dirty="0"/>
              <a:t>of Refugee Management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315200" cy="39624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Ethnic and ideological refugees not welcome in previous homes, unwilling to return.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Many became "stateless."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Differing interests of sending and receiving countries required diplomacy.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Pre-1945 managing institutions.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League of Nations (Nansen) from 1920.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Allies' militaries after 1939 and UNRRA starting 1943.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952053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838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Post-1945 Institutionalization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315200" cy="52578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UN had to step forward to replace UNRRA when combat ends.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International Refugee Organization (IRO) approved by UNGA, December 1946.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First specialized agency created by UN.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"Non-permanent": host countries to take over when refugee numbers fell.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IRO's main task: ocean transportation of refugees to countries of resettlement.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IRO's permanent replacements, 1951.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UNHCR for diplomatic coordination.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PICMME (re-named ICEM) for transportation.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10872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1951 Convention on Refugees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5200" cy="4800600"/>
          </a:xfrm>
        </p:spPr>
        <p:txBody>
          <a:bodyPr lIns="0" rIns="0"/>
          <a:lstStyle/>
          <a:p>
            <a:pPr>
              <a:spcBef>
                <a:spcPts val="300"/>
              </a:spcBef>
            </a:pPr>
            <a:r>
              <a:rPr lang="en-US" sz="2400" dirty="0"/>
              <a:t>Refugees' problem was political, but danger was real.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Issue: what if country of origin wanted a political refugee to be repatriated?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Under the Convention, no.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Refugee was covered by the Convention if "persecuted" due to pre-1951 political changes.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Within Europe only.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Covered refugees to be treated like other immigrants (like "aliens generally").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Convention urged naturalization of refugees.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05838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newdesign">
  <a:themeElements>
    <a:clrScheme name="2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oundations">
  <a:themeElements>
    <a:clrScheme name="1_foundation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ound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oundatio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undatio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ewdesign">
  <a:themeElements>
    <a:clrScheme name="1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ewdesign">
  <a:themeElements>
    <a:clrScheme name="3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N01Roland923871_01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Foundations 2e</Template>
  <TotalTime>79662</TotalTime>
  <Words>1828</Words>
  <Application>Microsoft Macintosh PowerPoint</Application>
  <PresentationFormat>On-screen Show (4:3)</PresentationFormat>
  <Paragraphs>270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Arial</vt:lpstr>
      <vt:lpstr>Arial Black</vt:lpstr>
      <vt:lpstr>Calibri</vt:lpstr>
      <vt:lpstr>Tahoma</vt:lpstr>
      <vt:lpstr>Times New Roman</vt:lpstr>
      <vt:lpstr>Verdana</vt:lpstr>
      <vt:lpstr>Webdings</vt:lpstr>
      <vt:lpstr>2_newdesign</vt:lpstr>
      <vt:lpstr>Custom Design</vt:lpstr>
      <vt:lpstr>1_foundations</vt:lpstr>
      <vt:lpstr>1_newdesign</vt:lpstr>
      <vt:lpstr>3_newdesign</vt:lpstr>
      <vt:lpstr>1_Custom Design</vt:lpstr>
      <vt:lpstr>LN01Roland923871_01_LN01</vt:lpstr>
      <vt:lpstr>PowerPoint Presentation</vt:lpstr>
      <vt:lpstr>Skills developed by today's class</vt:lpstr>
      <vt:lpstr>International  Movement of Persons</vt:lpstr>
      <vt:lpstr>Refugees</vt:lpstr>
      <vt:lpstr>The Refugee Challenge</vt:lpstr>
      <vt:lpstr>1918 Watershed Between Eras</vt:lpstr>
      <vt:lpstr>Internationalization  of Refugee Management</vt:lpstr>
      <vt:lpstr>Post-1945 Institutionalization</vt:lpstr>
      <vt:lpstr>1951 Convention on Refugees</vt:lpstr>
      <vt:lpstr>Refugee Rights  Under the 1951 Convention</vt:lpstr>
      <vt:lpstr>Contemporary Challenges</vt:lpstr>
      <vt:lpstr>Receiving Countries</vt:lpstr>
      <vt:lpstr>UNHCR:  Organizational information</vt:lpstr>
      <vt:lpstr>UNHCR:  Operational Goals for Refugees</vt:lpstr>
      <vt:lpstr>Responses to  Current Challenges</vt:lpstr>
      <vt:lpstr>Migration</vt:lpstr>
      <vt:lpstr>Labor Mobility</vt:lpstr>
      <vt:lpstr>Policy on Migrant Workers</vt:lpstr>
      <vt:lpstr>UN Survey (2013): National Policies on Migration</vt:lpstr>
      <vt:lpstr>Receiving Country Case:  The U.S.</vt:lpstr>
      <vt:lpstr>Sending Country Case: The Philippines</vt:lpstr>
      <vt:lpstr>The Philippine Overseas Employment Administration </vt:lpstr>
      <vt:lpstr>Interstate Travel in an FTA: EU</vt:lpstr>
      <vt:lpstr>IOM: International Organization for Migration </vt:lpstr>
      <vt:lpstr>IOM's Program</vt:lpstr>
      <vt:lpstr>IOM's Organization</vt:lpstr>
      <vt:lpstr>IOM's Expenses: 2019</vt:lpstr>
      <vt:lpstr>Evolving Institutions</vt:lpstr>
      <vt:lpstr>Growing Institutionalization</vt:lpstr>
      <vt:lpstr>Global Compact for Migration</vt:lpstr>
      <vt:lpstr>Skills developed by today's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and Refugees</dc:title>
  <dc:subject/>
  <dc:creator>Joe Ryan</dc:creator>
  <cp:keywords/>
  <dc:description/>
  <cp:lastModifiedBy>Ryan Jr, Joseph S</cp:lastModifiedBy>
  <cp:revision>1906</cp:revision>
  <cp:lastPrinted>2016-09-27T17:20:00Z</cp:lastPrinted>
  <dcterms:created xsi:type="dcterms:W3CDTF">2013-09-11T16:55:26Z</dcterms:created>
  <dcterms:modified xsi:type="dcterms:W3CDTF">2022-09-05T00:14:55Z</dcterms:modified>
  <cp:category/>
</cp:coreProperties>
</file>