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8" r:id="rId2"/>
    <p:sldMasterId id="2147483706" r:id="rId3"/>
  </p:sldMasterIdLst>
  <p:notesMasterIdLst>
    <p:notesMasterId r:id="rId24"/>
  </p:notesMasterIdLst>
  <p:handoutMasterIdLst>
    <p:handoutMasterId r:id="rId25"/>
  </p:handoutMasterIdLst>
  <p:sldIdLst>
    <p:sldId id="728" r:id="rId4"/>
    <p:sldId id="366" r:id="rId5"/>
    <p:sldId id="325" r:id="rId6"/>
    <p:sldId id="328" r:id="rId7"/>
    <p:sldId id="731" r:id="rId8"/>
    <p:sldId id="362" r:id="rId9"/>
    <p:sldId id="348" r:id="rId10"/>
    <p:sldId id="349" r:id="rId11"/>
    <p:sldId id="350" r:id="rId12"/>
    <p:sldId id="363" r:id="rId13"/>
    <p:sldId id="729" r:id="rId14"/>
    <p:sldId id="365" r:id="rId15"/>
    <p:sldId id="361" r:id="rId16"/>
    <p:sldId id="331" r:id="rId17"/>
    <p:sldId id="364" r:id="rId18"/>
    <p:sldId id="327" r:id="rId19"/>
    <p:sldId id="367" r:id="rId20"/>
    <p:sldId id="730" r:id="rId21"/>
    <p:sldId id="732" r:id="rId22"/>
    <p:sldId id="733" r:id="rId2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CCCCC"/>
    <a:srgbClr val="666666"/>
    <a:srgbClr val="1E4ABD"/>
    <a:srgbClr val="003366"/>
    <a:srgbClr val="E10040"/>
    <a:srgbClr val="002A6C"/>
    <a:srgbClr val="C21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07" autoAdjust="0"/>
    <p:restoredTop sz="95102" autoAdjust="0"/>
  </p:normalViewPr>
  <p:slideViewPr>
    <p:cSldViewPr>
      <p:cViewPr varScale="1">
        <p:scale>
          <a:sx n="122" d="100"/>
          <a:sy n="122" d="100"/>
        </p:scale>
        <p:origin x="3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7" d="100"/>
          <a:sy n="87" d="100"/>
        </p:scale>
        <p:origin x="-1902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9" rIns="90297" bIns="45149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702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9" rIns="90297" bIns="45149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9" rIns="90297" bIns="45149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8815388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9" rIns="90297" bIns="45149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Times" charset="0"/>
              </a:defRPr>
            </a:lvl1pPr>
          </a:lstStyle>
          <a:p>
            <a:fld id="{8FDB6E92-078E-BF46-8CF2-CB3D665740E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36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9" rIns="90297" bIns="45149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702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9" rIns="90297" bIns="45149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684213"/>
            <a:ext cx="4660900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406900"/>
            <a:ext cx="505142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9" rIns="90297" bIns="45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9" rIns="90297" bIns="45149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8815388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7" tIns="45149" rIns="90297" bIns="45149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Times" charset="0"/>
              </a:defRPr>
            </a:lvl1pPr>
          </a:lstStyle>
          <a:p>
            <a:fld id="{1AA76142-EC41-0A42-B08C-74FDEB7A78B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72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5963E-7FFC-844D-9635-F89DF7DE9F9B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eaLnBrk="1" hangingPunct="1"/>
            <a:fld id="{A98BFA8A-2AEA-420F-8E50-EE1B07730E9B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eaLnBrk="1" hangingPunct="1"/>
            <a:fld id="{A98BFA8A-2AEA-420F-8E50-EE1B07730E9B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eaLnBrk="1" hangingPunct="1"/>
            <a:fld id="{A98BFA8A-2AEA-420F-8E50-EE1B07730E9B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eaLnBrk="1" hangingPunct="1"/>
            <a:fld id="{A98BFA8A-2AEA-420F-8E50-EE1B07730E9B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eaLnBrk="1" hangingPunct="1"/>
            <a:fld id="{A98BFA8A-2AEA-420F-8E50-EE1B07730E9B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eaLnBrk="1" hangingPunct="1"/>
            <a:fld id="{A98BFA8A-2AEA-420F-8E50-EE1B07730E9B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eaLnBrk="1" hangingPunct="1"/>
            <a:fld id="{A98BFA8A-2AEA-420F-8E50-EE1B07730E9B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50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eaLnBrk="1" hangingPunct="1"/>
            <a:fld id="{A98BFA8A-2AEA-420F-8E50-EE1B07730E9B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2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eaLnBrk="1" hangingPunct="1"/>
            <a:fld id="{A98BFA8A-2AEA-420F-8E50-EE1B07730E9B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eaLnBrk="1" hangingPunct="1"/>
            <a:fld id="{A98BFA8A-2AEA-420F-8E50-EE1B07730E9B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7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eaLnBrk="1" hangingPunct="1"/>
            <a:fld id="{A98BFA8A-2AEA-420F-8E50-EE1B07730E9B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1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1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Pendzich and Allen presentation.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1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eaLnBrk="1" hangingPunct="1"/>
            <a:fld id="{A98BFA8A-2AEA-420F-8E50-EE1B07730E9B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Arial" pitchFamily="34" charset="0"/>
              </a:defRPr>
            </a:lvl9pPr>
          </a:lstStyle>
          <a:p>
            <a:pPr eaLnBrk="1" hangingPunct="1"/>
            <a:fld id="{A98BFA8A-2AEA-420F-8E50-EE1B07730E9B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8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64"/>
          <a:stretch>
            <a:fillRect/>
          </a:stretch>
        </p:blipFill>
        <p:spPr bwMode="auto">
          <a:xfrm>
            <a:off x="455613" y="455613"/>
            <a:ext cx="30051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0691-ADDF-F745-8847-B9DD323EFE5E}" type="slidenum">
              <a:rPr lang="en-US"/>
              <a:pPr/>
              <a:t>‹#›</a:t>
            </a:fld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0330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F2C4E-AB4F-E14B-9A1F-5E2CFB9A4D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1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AEDD8-4B8A-4D4F-801D-B36BD49F2CB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9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9D2D1-C6D9-564A-8C59-A1540CD1E9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36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94F34-2982-B94C-A41C-82AED1265F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7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10BA1-FE44-8342-AC55-FB7B54008F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78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209800"/>
            <a:ext cx="38100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229100"/>
            <a:ext cx="38100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2209800"/>
            <a:ext cx="3810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781A6-DB57-DD49-9151-5BA5E8F4DA6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22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D3EDB-643D-2942-95E0-A0B50EFACC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82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4D15D-A6D4-A74E-BBE9-9814CF31C6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3827D1-8A93-AEEC-CF18-FC6558F9E93D}"/>
              </a:ext>
            </a:extLst>
          </p:cNvPr>
          <p:cNvSpPr txBox="1"/>
          <p:nvPr userDrawn="1"/>
        </p:nvSpPr>
        <p:spPr>
          <a:xfrm>
            <a:off x="8229600" y="64008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36C905D-E6C0-954C-B7D2-B9C18E271339}" type="slidenum">
              <a:rPr lang="en-US" sz="1200" baseline="0"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829770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Graphic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6483" y="1339453"/>
            <a:ext cx="8411766" cy="4756547"/>
          </a:xfrm>
          <a:prstGeom prst="rect">
            <a:avLst/>
          </a:prstGeom>
        </p:spPr>
        <p:txBody>
          <a:bodyPr/>
          <a:lstStyle>
            <a:lvl1pPr marL="0" indent="-321457">
              <a:defRPr>
                <a:solidFill>
                  <a:schemeClr val="bg1"/>
                </a:solidFill>
              </a:defRPr>
            </a:lvl1pPr>
            <a:lvl2pPr marL="0" indent="-321457">
              <a:defRPr>
                <a:solidFill>
                  <a:schemeClr val="bg1"/>
                </a:solidFill>
              </a:defRPr>
            </a:lvl2pPr>
            <a:lvl3pPr marL="0" indent="-321457">
              <a:defRPr>
                <a:solidFill>
                  <a:schemeClr val="bg1"/>
                </a:solidFill>
              </a:defRPr>
            </a:lvl3pPr>
            <a:lvl4pPr marL="0" indent="-321457">
              <a:defRPr>
                <a:solidFill>
                  <a:schemeClr val="bg1"/>
                </a:solidFill>
              </a:defRPr>
            </a:lvl4pPr>
            <a:lvl5pPr marL="0" indent="-321457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4" y="214313"/>
            <a:ext cx="8411766" cy="1017984"/>
          </a:xfrm>
          <a:prstGeom prst="rect">
            <a:avLst/>
          </a:prstGeom>
        </p:spPr>
        <p:txBody>
          <a:bodyPr/>
          <a:lstStyle>
            <a:lvl1pPr marL="0"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FC7BA3-E55D-8480-2EA2-B946A016D55D}"/>
              </a:ext>
            </a:extLst>
          </p:cNvPr>
          <p:cNvSpPr txBox="1"/>
          <p:nvPr userDrawn="1"/>
        </p:nvSpPr>
        <p:spPr>
          <a:xfrm>
            <a:off x="8305800" y="6324600"/>
            <a:ext cx="55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C7F630-9E8A-4342-A351-D0B718183268}" type="slidenum">
              <a:rPr lang="en-US" sz="1200" baseline="0"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855295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E208E-ADBF-1539-BC7A-38EFA1EFA1F6}"/>
              </a:ext>
            </a:extLst>
          </p:cNvPr>
          <p:cNvSpPr txBox="1"/>
          <p:nvPr userDrawn="1"/>
        </p:nvSpPr>
        <p:spPr>
          <a:xfrm>
            <a:off x="80772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188DC7-D79F-DC45-AAAD-90FC7506AAFB}" type="slidenum">
              <a:rPr lang="en-US" sz="1200" baseline="0"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115617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rgbClr val="488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700" y="0"/>
            <a:ext cx="5041900" cy="2667000"/>
          </a:xfrm>
          <a:prstGeom prst="rect">
            <a:avLst/>
          </a:prstGeom>
          <a:gradFill flip="none" rotWithShape="1">
            <a:gsLst>
              <a:gs pos="100000">
                <a:srgbClr val="F1D6A1"/>
              </a:gs>
              <a:gs pos="100000">
                <a:srgbClr val="FFFFFF"/>
              </a:gs>
              <a:gs pos="100000">
                <a:srgbClr val="F1D6A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</p:pic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 userDrawn="1"/>
        </p:nvSpPr>
        <p:spPr bwMode="gray">
          <a:xfrm>
            <a:off x="-12700" y="3344862"/>
            <a:ext cx="5041900" cy="1379537"/>
          </a:xfrm>
          <a:prstGeom prst="rect">
            <a:avLst/>
          </a:prstGeom>
          <a:solidFill>
            <a:srgbClr val="5F2A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Development</a:t>
            </a:r>
          </a:p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Economic Policy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00468F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en-US" sz="1800" dirty="0">
                <a:solidFill>
                  <a:schemeClr val="bg1"/>
                </a:solidFill>
                <a:latin typeface="Arial Black" pitchFamily="34" charset="0"/>
              </a:rPr>
              <a:t>D-577</a:t>
            </a:r>
            <a:r>
              <a:rPr lang="en-US" altLang="en-US" sz="1800" dirty="0">
                <a:solidFill>
                  <a:schemeClr val="bg1"/>
                </a:solidFill>
                <a:latin typeface="Verdana" pitchFamily="34" charset="0"/>
              </a:rPr>
              <a:t> 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337"/>
            <a:ext cx="5041900" cy="202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gray">
          <a:xfrm>
            <a:off x="-12700" y="2667000"/>
            <a:ext cx="5041900" cy="1711325"/>
          </a:xfrm>
          <a:prstGeom prst="rect">
            <a:avLst/>
          </a:prstGeom>
          <a:solidFill>
            <a:srgbClr val="00468F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Global Economic</a:t>
            </a:r>
          </a:p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</a:rPr>
              <a:t>Issues and Institutions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2BD2D8-CF32-209F-34F7-C29315FAE49F}"/>
              </a:ext>
            </a:extLst>
          </p:cNvPr>
          <p:cNvSpPr/>
          <p:nvPr userDrawn="1"/>
        </p:nvSpPr>
        <p:spPr bwMode="auto">
          <a:xfrm>
            <a:off x="429768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60FA9-9AA2-DE80-6F80-453EEB793FD3}"/>
              </a:ext>
            </a:extLst>
          </p:cNvPr>
          <p:cNvSpPr/>
          <p:nvPr userDrawn="1"/>
        </p:nvSpPr>
        <p:spPr bwMode="auto">
          <a:xfrm>
            <a:off x="466344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D1464D-B924-9F7B-DAD6-0842962FB29C}"/>
              </a:ext>
            </a:extLst>
          </p:cNvPr>
          <p:cNvSpPr/>
          <p:nvPr userDrawn="1"/>
        </p:nvSpPr>
        <p:spPr bwMode="auto">
          <a:xfrm>
            <a:off x="356616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2E4B6D-9530-8F81-F8E3-A0C8EC45CA28}"/>
              </a:ext>
            </a:extLst>
          </p:cNvPr>
          <p:cNvSpPr/>
          <p:nvPr userDrawn="1"/>
        </p:nvSpPr>
        <p:spPr bwMode="auto">
          <a:xfrm>
            <a:off x="393192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57CFE1-079A-FCD1-5658-BA6895F00D5C}"/>
              </a:ext>
            </a:extLst>
          </p:cNvPr>
          <p:cNvSpPr/>
          <p:nvPr userDrawn="1"/>
        </p:nvSpPr>
        <p:spPr bwMode="auto">
          <a:xfrm>
            <a:off x="429768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7ACD66-13A4-2B3B-A3B9-0C799D6F5753}"/>
              </a:ext>
            </a:extLst>
          </p:cNvPr>
          <p:cNvSpPr/>
          <p:nvPr userDrawn="1"/>
        </p:nvSpPr>
        <p:spPr bwMode="auto">
          <a:xfrm>
            <a:off x="4663440" y="603504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42AFC-E415-F5C8-8507-FEDA51E6D9F0}"/>
              </a:ext>
            </a:extLst>
          </p:cNvPr>
          <p:cNvSpPr/>
          <p:nvPr userDrawn="1"/>
        </p:nvSpPr>
        <p:spPr bwMode="auto">
          <a:xfrm>
            <a:off x="2743200" y="5669280"/>
            <a:ext cx="411480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O'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0B34C2-566E-9D27-3341-AA70A39824D6}"/>
              </a:ext>
            </a:extLst>
          </p:cNvPr>
          <p:cNvSpPr/>
          <p:nvPr userDrawn="1"/>
        </p:nvSpPr>
        <p:spPr bwMode="auto">
          <a:xfrm>
            <a:off x="356616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908A6A-EC42-FB51-5BCA-2553E6BEAEE7}"/>
              </a:ext>
            </a:extLst>
          </p:cNvPr>
          <p:cNvSpPr/>
          <p:nvPr userDrawn="1"/>
        </p:nvSpPr>
        <p:spPr bwMode="auto">
          <a:xfrm>
            <a:off x="393192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B81537-BFE5-3D9A-73FE-F7DC3A71C34C}"/>
              </a:ext>
            </a:extLst>
          </p:cNvPr>
          <p:cNvSpPr/>
          <p:nvPr userDrawn="1"/>
        </p:nvSpPr>
        <p:spPr bwMode="auto">
          <a:xfrm>
            <a:off x="3200400" y="5669280"/>
            <a:ext cx="323781" cy="320040"/>
          </a:xfrm>
          <a:prstGeom prst="rect">
            <a:avLst/>
          </a:prstGeom>
          <a:solidFill>
            <a:srgbClr val="7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0" i="0" dirty="0">
                <a:latin typeface="Verdana" panose="020B060403050404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15010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F1D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google.com/url?sa=i&amp;source=images&amp;cd=&amp;docid=WEkpaWuwiuKRcM&amp;tbnid=S30aPoEEECjBbM:&amp;ved=0CAUQjBw&amp;url=http%3A%2F%2Fwww.elevationnetworks.org%2Fwp-content%2Fuploads%2F2013%2F01%2FInternational-Development-News-e1340600573385.jpg&amp;ei=2RfUUonjIqqnsQSwlYDQDA&amp;psig=AFQjCNHTCLeErgpZsw0WItv-S6lDCgxgHw&amp;ust=1389717849642940"/>
          <p:cNvSpPr>
            <a:spLocks noChangeAspect="1" noChangeArrowheads="1"/>
          </p:cNvSpPr>
          <p:nvPr userDrawn="1"/>
        </p:nvSpPr>
        <p:spPr bwMode="auto">
          <a:xfrm>
            <a:off x="92075" y="-198438"/>
            <a:ext cx="14144625" cy="942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50419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http://www.google.com/url?sa=i&amp;source=images&amp;cd=&amp;docid=DaX9Gdpc4anKSM&amp;tbnid=dD6mMfu2LT8FhM:&amp;ved=0CAUQjBw&amp;url=http%3A%2F%2Fiu.edu%2F~spea%2Faudretsch-conference%2Ffiles%2Fimages%2Fspea_bl.jpg&amp;ei=6RrUUp2YCMnRsATrpIHgCw&amp;psig=AFQjCNFxX6MLD0RZfyRFOPdpWNeh_25Tew&amp;ust=1389718633180393"/>
          <p:cNvSpPr>
            <a:spLocks noChangeAspect="1" noChangeArrowheads="1"/>
          </p:cNvSpPr>
          <p:nvPr userDrawn="1"/>
        </p:nvSpPr>
        <p:spPr bwMode="auto">
          <a:xfrm>
            <a:off x="92075" y="-1984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-12700" y="3344863"/>
            <a:ext cx="9156700" cy="3513137"/>
            <a:chOff x="-12700" y="3344333"/>
            <a:chExt cx="9156700" cy="3513667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gray">
            <a:xfrm>
              <a:off x="0" y="6400731"/>
              <a:ext cx="9144000" cy="457269"/>
            </a:xfrm>
            <a:prstGeom prst="rect">
              <a:avLst/>
            </a:prstGeom>
            <a:solidFill>
              <a:srgbClr val="5F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>
                <a:defRPr/>
              </a:pPr>
              <a:r>
                <a:rPr lang="en-US" altLang="en-US" sz="1800" dirty="0">
                  <a:solidFill>
                    <a:schemeClr val="bg1"/>
                  </a:solidFill>
                  <a:latin typeface="Arial Black" pitchFamily="34" charset="0"/>
                </a:rPr>
                <a:t>D-573</a:t>
              </a:r>
              <a:r>
                <a:rPr lang="en-US" altLang="en-US" sz="18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4378647"/>
              <a:ext cx="5041900" cy="202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>
              <a:spLocks noChangeArrowheads="1"/>
            </p:cNvSpPr>
            <p:nvPr userDrawn="1"/>
          </p:nvSpPr>
          <p:spPr bwMode="gray">
            <a:xfrm>
              <a:off x="-12700" y="3344333"/>
              <a:ext cx="5041900" cy="1033618"/>
            </a:xfrm>
            <a:prstGeom prst="rect">
              <a:avLst/>
            </a:prstGeom>
            <a:solidFill>
              <a:srgbClr val="5F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en-US" dirty="0">
                  <a:solidFill>
                    <a:schemeClr val="bg1"/>
                  </a:solidFill>
                  <a:latin typeface="Arial Black" pitchFamily="34" charset="0"/>
                </a:rPr>
                <a:t>Development Economics</a:t>
              </a: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895600" y="5867251"/>
              <a:ext cx="457200" cy="457269"/>
            </a:xfrm>
            <a:prstGeom prst="rect">
              <a:avLst/>
            </a:prstGeom>
            <a:solidFill>
              <a:srgbClr val="7A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/>
                <a:t>S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9000" y="5867251"/>
              <a:ext cx="457200" cy="457269"/>
            </a:xfrm>
            <a:prstGeom prst="rect">
              <a:avLst/>
            </a:prstGeom>
            <a:solidFill>
              <a:srgbClr val="7A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/>
                <a:t>P</a:t>
              </a: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962400" y="5867251"/>
              <a:ext cx="457200" cy="457269"/>
            </a:xfrm>
            <a:prstGeom prst="rect">
              <a:avLst/>
            </a:prstGeom>
            <a:solidFill>
              <a:srgbClr val="7A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/>
                <a:t>E</a:t>
              </a: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495800" y="5867251"/>
              <a:ext cx="457200" cy="457269"/>
            </a:xfrm>
            <a:prstGeom prst="rect">
              <a:avLst/>
            </a:prstGeom>
            <a:solidFill>
              <a:srgbClr val="7A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499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CD7E-512E-CEF9-3F4D-F007BBA3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91194-60D2-634A-062A-55CF8955F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35FF4-F2A8-865D-FFFF-D11AA7A7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AA55-9227-D24E-954B-806B6F18AABB}" type="datetimeFigureOut">
              <a:rPr lang="en-US"/>
              <a:t>9/8/22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B8000-BA03-9808-79F2-9DDA2BA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7EDDF-9E42-40A5-A0D8-C69B3688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D0C2-657F-9541-B244-D78A5D3C7287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99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0CEE-A3AF-FEB3-9714-51EEAF41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210D2-B792-15D3-7849-34B659E9F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04E17-BCA9-BB47-660D-472DF524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AA55-9227-D24E-954B-806B6F18AABB}" type="datetimeFigureOut">
              <a:rPr lang="en-US"/>
              <a:t>9/8/22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92AC3-905A-64C4-0ABF-3D97A5B2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64A0B-3CC3-9E8A-8688-4BEABBAB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D0C2-657F-9541-B244-D78A5D3C7287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73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99BB-0D8B-EACC-4788-DD8718B4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4C2A-7F01-728F-7791-3E4A85218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F6429-2745-6D3F-137D-65915816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AA55-9227-D24E-954B-806B6F18AABB}" type="datetimeFigureOut">
              <a:rPr lang="en-US"/>
              <a:t>9/8/22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DE28-86B0-2518-1CA3-852F75419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80D23-9E34-B939-7F1F-50381BFA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D0C2-657F-9541-B244-D78A5D3C7287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17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9207C-AC85-1149-26D0-5BD6499A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FCE90-555E-6AE0-C7AB-C4FD1D7F4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EAC37-A980-B98B-5020-DF03F2886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6C779-B3C3-65AB-5DEA-CA746DDF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AA55-9227-D24E-954B-806B6F18AABB}" type="datetimeFigureOut">
              <a:rPr lang="en-US"/>
              <a:t>9/8/22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60D98-4E56-13FE-965C-A2CDDCBF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7FD70-29E1-3772-1D0C-09AC83F2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D0C2-657F-9541-B244-D78A5D3C7287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96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C649-2375-79D3-9C15-94A3642D9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DC49E-7B3C-1DCE-3001-7649904D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77E97-C6C2-A232-4BDE-D82E5437C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B0E92-8A57-AD99-C763-8EC53D367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684B6-8A6F-733B-4018-CE8D6FA5C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6C8AE-AAE8-1AAE-35B5-3E5BDCE8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AA55-9227-D24E-954B-806B6F18AABB}" type="datetimeFigureOut">
              <a:rPr lang="en-US"/>
              <a:t>9/8/22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9D8F45-A732-14D7-C03F-EE01F4BF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A7F19-1FAC-DBFC-8173-E4E71650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D0C2-657F-9541-B244-D78A5D3C7287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48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185E-D096-4808-4E11-522509F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2EC687-8B22-C5A3-5E8A-2714361E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AA55-9227-D24E-954B-806B6F18AABB}" type="datetimeFigureOut">
              <a:rPr lang="en-US"/>
              <a:t>9/8/22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C9E74-EDE1-BA32-EA85-14EC318F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6DD18-2018-502A-1417-DC626588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D0C2-657F-9541-B244-D78A5D3C7287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30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16B60-62D0-36C7-47D5-41E81363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AA55-9227-D24E-954B-806B6F18AABB}" type="datetimeFigureOut">
              <a:rPr lang="en-US"/>
              <a:t>9/8/22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37C40-F384-82A4-571A-8BD86AFF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9A9C4-7426-2261-375C-1AD2830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D0C2-657F-9541-B244-D78A5D3C7287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07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1201-DF94-627C-1EFB-AA736DD9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D56A5-4DB3-55B0-17C4-B3FE0FA6D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AF2DA-F7E2-ECDB-0773-6F71F5FAD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4465A-00F6-2EC1-50FD-B226D888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AA55-9227-D24E-954B-806B6F18AABB}" type="datetimeFigureOut">
              <a:rPr lang="en-US"/>
              <a:t>9/8/22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54C72-00AA-A703-B0E0-D7DD2C88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ACC06-54FC-2CE1-F5D9-4A23D04E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D0C2-657F-9541-B244-D78A5D3C7287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0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C2604-FF29-DC40-B16C-46B08A9FE9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9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A3C5-1E01-99A9-B41D-F3E7BC2D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01A3B-C653-7E1D-A1B8-D6348D753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95EA2-1AEF-E9B9-85A8-F6F6BCC8B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F4B7A-FB4A-8084-65BB-5F8A8F1E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AA55-9227-D24E-954B-806B6F18AABB}" type="datetimeFigureOut">
              <a:rPr lang="en-US"/>
              <a:t>9/8/22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09CF7-70B4-FBAC-C706-FEF6316E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0EE55-7530-1F30-87BC-2C78E6F3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D0C2-657F-9541-B244-D78A5D3C7287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34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3B96-09A7-C5A3-F54C-0ECDD4D8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65F0E-1D1B-0C81-337A-6A9A5B25B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A14A-DD5F-006F-7EB6-FEB97590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AA55-9227-D24E-954B-806B6F18AABB}" type="datetimeFigureOut">
              <a:rPr lang="en-US"/>
              <a:t>9/8/22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61051-07E3-C15A-1DC8-2B9CA8E1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3BCC5-0633-A396-CCF4-3B2C2A923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D0C2-657F-9541-B244-D78A5D3C7287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16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F3AE9-AAC3-43A3-C7FF-BD7849709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FEEF0-C36E-1D2B-8926-E0D364170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ABFFD-196C-47AE-3108-4F8223EF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AA55-9227-D24E-954B-806B6F18AABB}" type="datetimeFigureOut">
              <a:rPr lang="en-US"/>
              <a:t>9/8/22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CC38-EA83-E381-4B97-C5591833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401C5-321A-EC8C-B99E-FED785B6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D0C2-657F-9541-B244-D78A5D3C7287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0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903-135A-7143-A25C-1CBC5471F632}" type="datetimeFigureOut">
              <a:rPr lang="en-US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F70B-9B16-914B-ADBC-286AE1E82DA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79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903-135A-7143-A25C-1CBC5471F632}" type="datetimeFigureOut">
              <a:rPr lang="en-US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F70B-9B16-914B-ADBC-286AE1E82DA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00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903-135A-7143-A25C-1CBC5471F632}" type="datetimeFigureOut">
              <a:rPr lang="en-US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F70B-9B16-914B-ADBC-286AE1E82DA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00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903-135A-7143-A25C-1CBC5471F632}" type="datetimeFigureOut">
              <a:rPr lang="en-US"/>
              <a:t>9/8/22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F70B-9B16-914B-ADBC-286AE1E82DA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90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903-135A-7143-A25C-1CBC5471F632}" type="datetimeFigureOut">
              <a:rPr lang="en-US"/>
              <a:t>9/8/22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F70B-9B16-914B-ADBC-286AE1E82DA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53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903-135A-7143-A25C-1CBC5471F632}" type="datetimeFigureOut">
              <a:rPr lang="en-US"/>
              <a:t>9/8/22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F70B-9B16-914B-ADBC-286AE1E82DA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5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903-135A-7143-A25C-1CBC5471F632}" type="datetimeFigureOut">
              <a:rPr lang="en-US"/>
              <a:t>9/8/22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F70B-9B16-914B-ADBC-286AE1E82DA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7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99CFB-EB00-234B-AB5F-917859A765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91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903-135A-7143-A25C-1CBC5471F632}" type="datetimeFigureOut">
              <a:rPr lang="en-US"/>
              <a:t>9/8/22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F70B-9B16-914B-ADBC-286AE1E82DA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01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903-135A-7143-A25C-1CBC5471F632}" type="datetimeFigureOut">
              <a:rPr lang="en-US"/>
              <a:t>9/8/22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F70B-9B16-914B-ADBC-286AE1E82DA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75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903-135A-7143-A25C-1CBC5471F632}" type="datetimeFigureOut">
              <a:rPr lang="en-US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F70B-9B16-914B-ADBC-286AE1E82DA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0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7903-135A-7143-A25C-1CBC5471F632}" type="datetimeFigureOut">
              <a:rPr lang="en-US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F70B-9B16-914B-ADBC-286AE1E82DA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CA63A-A389-BE4B-82AC-8B35E82E2A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9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5D1D1-2280-3D0A-6553-13343FBB934E}"/>
              </a:ext>
            </a:extLst>
          </p:cNvPr>
          <p:cNvSpPr txBox="1"/>
          <p:nvPr userDrawn="1"/>
        </p:nvSpPr>
        <p:spPr>
          <a:xfrm>
            <a:off x="77724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8C7848-36A6-F546-965D-5256BD8E7164}" type="slidenum">
              <a:rPr lang="en-US" sz="1200" baseline="0"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51912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81C8B-4396-AE4C-B796-C868E917C7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7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26F1E6-9498-F24A-956B-29F5844A54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1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BDEF2-F07D-A842-8D95-6BE780091CC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6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5A956-8734-E442-A651-A7C47E85AF7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  <p:sldLayoutId id="2147483690" r:id="rId12"/>
    <p:sldLayoutId id="2147483689" r:id="rId13"/>
    <p:sldLayoutId id="2147483688" r:id="rId14"/>
    <p:sldLayoutId id="2147483687" r:id="rId15"/>
    <p:sldLayoutId id="2147483686" r:id="rId16"/>
    <p:sldLayoutId id="2147483685" r:id="rId17"/>
    <p:sldLayoutId id="2147483702" r:id="rId18"/>
    <p:sldLayoutId id="2147483703" r:id="rId19"/>
    <p:sldLayoutId id="2147483704" r:id="rId20"/>
    <p:sldLayoutId id="2147483705" r:id="rId2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D792A-B788-D7A3-4EC4-8CA4443B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7698F-D763-2360-B31B-B29AA217D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85C6C-07C7-EC64-2CF1-4E3649166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EAA55-9227-D24E-954B-806B6F18AABB}" type="datetimeFigureOut">
              <a:rPr lang="en-US"/>
              <a:t>9/8/22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72581-7B09-3BEC-A65B-C44093A44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56058-8AFE-6709-4D67-63394E71B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AD0C2-657F-9541-B244-D78A5D3C7287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6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37903-135A-7143-A25C-1CBC5471F632}" type="datetimeFigureOut">
              <a:rPr lang="en-US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CF70B-9B16-914B-ADBC-286AE1E82DA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0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029200" y="1676400"/>
            <a:ext cx="4114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CA" sz="3200" b="1" dirty="0">
                <a:solidFill>
                  <a:schemeClr val="bg1"/>
                </a:solidFill>
                <a:latin typeface="+mj-lt"/>
              </a:rPr>
              <a:t>Topic:</a:t>
            </a:r>
          </a:p>
          <a:p>
            <a:pPr algn="ctr"/>
            <a:endParaRPr lang="en-CA" sz="32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CA" sz="5400" b="1" dirty="0">
                <a:solidFill>
                  <a:schemeClr val="bg1"/>
                </a:solidFill>
                <a:latin typeface="+mj-lt"/>
              </a:rPr>
              <a:t>Climate</a:t>
            </a:r>
          </a:p>
          <a:p>
            <a:pPr algn="ctr"/>
            <a:r>
              <a:rPr lang="en-CA" sz="5400" b="1" dirty="0">
                <a:solidFill>
                  <a:schemeClr val="bg1"/>
                </a:solidFill>
                <a:latin typeface="+mj-lt"/>
              </a:rPr>
              <a:t>Change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722783" y="916609"/>
            <a:ext cx="1846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563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14400" y="304800"/>
            <a:ext cx="7315200" cy="762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 Paris Agreement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504279"/>
            <a:ext cx="7315200" cy="40583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4291" tIns="32146" rIns="64291" bIns="32146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Adopted at COP-21, December 2015.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  <a:defRPr/>
            </a:pPr>
            <a:r>
              <a:rPr lang="en-US" dirty="0">
                <a:latin typeface="Calibri"/>
                <a:ea typeface="Calibri"/>
                <a:cs typeface="Calibri"/>
              </a:rPr>
              <a:t>"Nationally Determined Contributions" (NDCs) to global reduction of GHG emissions.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–"/>
              <a:defRPr/>
            </a:pPr>
            <a:r>
              <a:rPr lang="en-US" dirty="0">
                <a:latin typeface="Calibri"/>
                <a:ea typeface="Calibri"/>
                <a:cs typeface="Calibri"/>
              </a:rPr>
              <a:t>Best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rPr>
              <a:t>efforts instead of "binding" commitments.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–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rPr>
              <a:t>To be updated </a:t>
            </a:r>
            <a:r>
              <a:rPr lang="en-US" dirty="0">
                <a:latin typeface="Calibri" panose="020F0502020204030204" pitchFamily="34" charset="0"/>
              </a:rPr>
              <a:t>every 5 years.</a:t>
            </a: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</a:rPr>
              <a:t>GHG emission inventories every 2 years.</a:t>
            </a: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</a:rPr>
              <a:t>Low-Emission Development Strategies by 2020.</a:t>
            </a:r>
          </a:p>
        </p:txBody>
      </p:sp>
      <p:cxnSp>
        <p:nvCxnSpPr>
          <p:cNvPr id="4" name="Shape 123"/>
          <p:cNvCxnSpPr/>
          <p:nvPr/>
        </p:nvCxnSpPr>
        <p:spPr>
          <a:xfrm>
            <a:off x="914400" y="10668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258290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14400" y="304800"/>
            <a:ext cx="7315200" cy="9417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Nationally Determined Contributions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315200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Design guidance provided by the World Resources Institute and UNDP.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NDC must:</a:t>
            </a:r>
          </a:p>
          <a:p>
            <a:pPr lvl="2" indent="-4572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Include base year, target date, emissions covered, implementation plan, and scientific methods. </a:t>
            </a:r>
          </a:p>
          <a:p>
            <a:pPr lvl="2" indent="-4572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Defend its adequacy as a contribution.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Technical review by UNFCCC.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UNFCCC website portal contains all NDCs.</a:t>
            </a:r>
          </a:p>
        </p:txBody>
      </p:sp>
      <p:cxnSp>
        <p:nvCxnSpPr>
          <p:cNvPr id="4" name="Shape 123"/>
          <p:cNvCxnSpPr/>
          <p:nvPr/>
        </p:nvCxnSpPr>
        <p:spPr>
          <a:xfrm>
            <a:off x="914400" y="10668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300464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14400" y="304800"/>
            <a:ext cx="7315200" cy="9417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Intended NDCs: The Case of Peru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371600"/>
            <a:ext cx="7315200" cy="51013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u="sng" dirty="0">
                <a:latin typeface="Calibri"/>
                <a:cs typeface="Calibri"/>
              </a:rPr>
              <a:t>Mitigation</a:t>
            </a:r>
          </a:p>
          <a:p>
            <a:pPr marL="457200" indent="-457200">
              <a:spcBef>
                <a:spcPts val="300"/>
              </a:spcBef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30% reduction goal.</a:t>
            </a:r>
          </a:p>
          <a:p>
            <a:pPr marL="914400" lvl="1" indent="-457200"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10 pct pts depend on receiving aid.</a:t>
            </a:r>
          </a:p>
          <a:p>
            <a:pPr marL="457200" indent="-457200">
              <a:spcBef>
                <a:spcPts val="300"/>
              </a:spcBef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Importance of "LULUCF": Land Use, Land-Use Change and Forestry.</a:t>
            </a:r>
          </a:p>
          <a:p>
            <a:pPr marL="914400" lvl="1" indent="-457200"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Over half of Peru's emissions growth.</a:t>
            </a:r>
          </a:p>
          <a:p>
            <a:pPr marL="914400" lvl="1" indent="-457200"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UNFCCC includes carbon sinks and REDD: Reducing Emissions from Deforestation.</a:t>
            </a:r>
          </a:p>
          <a:p>
            <a:pPr lvl="0">
              <a:spcBef>
                <a:spcPts val="1200"/>
              </a:spcBef>
            </a:pPr>
            <a:r>
              <a:rPr lang="en-US" u="sng" dirty="0">
                <a:latin typeface="Calibri"/>
                <a:cs typeface="Calibri"/>
              </a:rPr>
              <a:t>Adaptation</a:t>
            </a:r>
          </a:p>
          <a:p>
            <a:pPr marL="457200" indent="-457200">
              <a:spcBef>
                <a:spcPts val="300"/>
              </a:spcBef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Importance of tropical glaciers in the water regime.</a:t>
            </a:r>
            <a:endParaRPr lang="en-US" sz="4800" dirty="0">
              <a:solidFill>
                <a:srgbClr val="00000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cxnSp>
        <p:nvCxnSpPr>
          <p:cNvPr id="4" name="Shape 123"/>
          <p:cNvCxnSpPr/>
          <p:nvPr/>
        </p:nvCxnSpPr>
        <p:spPr>
          <a:xfrm>
            <a:off x="914400" y="10668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491929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14400" y="381000"/>
            <a:ext cx="7315200" cy="762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UNFCCC Negotiation Process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370498"/>
            <a:ext cx="7315200" cy="45892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4291" tIns="32146" rIns="64291" bIns="32146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Decisions reached by consensus of the annual </a:t>
            </a:r>
            <a:r>
              <a:rPr lang="en-US" sz="2400" dirty="0">
                <a:latin typeface="Calibri"/>
                <a:ea typeface="Calibri"/>
                <a:cs typeface="Calibri"/>
              </a:rPr>
              <a:t>COP.</a:t>
            </a:r>
          </a:p>
          <a:p>
            <a:pPr marL="914400" lvl="1" indent="-4572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/>
                <a:ea typeface="Calibri"/>
                <a:cs typeface="Calibri"/>
              </a:rPr>
              <a:t>Kyoto Protocol's sub-group is CMP.</a:t>
            </a:r>
          </a:p>
          <a:p>
            <a:pPr marL="914400" lvl="1" indent="-4572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/>
                <a:ea typeface="Calibri"/>
                <a:cs typeface="Calibri"/>
              </a:rPr>
              <a:t>Paris Agreement's sub-group is CMA.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  <a:defRPr/>
            </a:pPr>
            <a:r>
              <a:rPr lang="en-US" sz="2400" dirty="0">
                <a:latin typeface="Calibri"/>
                <a:ea typeface="Calibri"/>
                <a:cs typeface="Calibri"/>
              </a:rPr>
              <a:t>Countries form negotiating blocks (some from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the UN).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European Union.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African Group.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Like-Minded Developing Countries (LMDCs).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Least Developed Countries (LDCs).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Alliance of Small Island States (AOSIS).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Independent Alliance of Latin America and the Caribbean (AILAC).</a:t>
            </a:r>
          </a:p>
        </p:txBody>
      </p:sp>
      <p:cxnSp>
        <p:nvCxnSpPr>
          <p:cNvPr id="4" name="Shape 123"/>
          <p:cNvCxnSpPr/>
          <p:nvPr/>
        </p:nvCxnSpPr>
        <p:spPr>
          <a:xfrm>
            <a:off x="914400" y="10668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6386100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600200" y="381000"/>
            <a:ext cx="5734050" cy="8655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UNFCCC Observers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371600"/>
            <a:ext cx="6748410" cy="49970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4291" tIns="32146" rIns="64291" bIns="32146">
            <a:spAutoFit/>
          </a:bodyPr>
          <a:lstStyle/>
          <a:p>
            <a:pPr marL="457200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Annual COP has 25,000 participants.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Largest of all UN gatherings.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1,200+ accredited groups.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Business and industry.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Environmental NGOs.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Local governments.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Research and academic institutions.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Religious bodies.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Indigenous peoples.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Accredited groups can attend and speak, but not participate in decision-making.</a:t>
            </a:r>
          </a:p>
        </p:txBody>
      </p:sp>
      <p:cxnSp>
        <p:nvCxnSpPr>
          <p:cNvPr id="4" name="Shape 123"/>
          <p:cNvCxnSpPr/>
          <p:nvPr/>
        </p:nvCxnSpPr>
        <p:spPr>
          <a:xfrm>
            <a:off x="914400" y="10668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1451877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14400" y="228600"/>
            <a:ext cx="7315200" cy="762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The Road to Paris and COP 2015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143000"/>
            <a:ext cx="7315200" cy="516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2005: Kyoto agreement enters in force.</a:t>
            </a:r>
          </a:p>
          <a:p>
            <a:pPr lvl="1" indent="-4572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2007: COP 13 (Bali) agreement to negotiate a long-term, post-Kyoto mechanism.</a:t>
            </a:r>
          </a:p>
          <a:p>
            <a:pPr lvl="2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Creates "Ad-Hoc Working Group."</a:t>
            </a:r>
          </a:p>
          <a:p>
            <a:pPr lvl="1" indent="-4572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2011: COP 17 (Durban) sets 2015 as target for adoption of post-Kyoto agreement.</a:t>
            </a:r>
          </a:p>
          <a:p>
            <a:pPr lvl="1" indent="-4572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2012: CMP 8 (COP 18; Doha) extends Kyoto framework through 2020.</a:t>
            </a:r>
          </a:p>
          <a:p>
            <a:pPr lvl="1" indent="-4572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2013: COP 19 (Warsaw) calls for "intended" NDCs by March 2015, if possible.</a:t>
            </a:r>
          </a:p>
          <a:p>
            <a:pPr lvl="1" indent="-4572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2015: WRI and UNDP produce guidance for iNDCs.</a:t>
            </a:r>
          </a:p>
          <a:p>
            <a:pPr lvl="1" indent="-4572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2015: Paris Agreement at COP 21 confirms NDC implementation to begin in 2020.</a:t>
            </a:r>
          </a:p>
        </p:txBody>
      </p:sp>
      <p:cxnSp>
        <p:nvCxnSpPr>
          <p:cNvPr id="4" name="Shape 123"/>
          <p:cNvCxnSpPr/>
          <p:nvPr/>
        </p:nvCxnSpPr>
        <p:spPr>
          <a:xfrm>
            <a:off x="914400" y="9144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8957049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14400" y="381000"/>
            <a:ext cx="7315200" cy="9417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UNFCCC Secretariat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315200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Headquartered in Bonn, Germany.</a:t>
            </a:r>
          </a:p>
          <a:p>
            <a:pPr lvl="1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About 450 staff.</a:t>
            </a:r>
          </a:p>
          <a:p>
            <a:pPr lvl="1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Budget for 2018-19: EUR 59 million</a:t>
            </a:r>
          </a:p>
          <a:p>
            <a:pPr lvl="2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Budget for staff costs: EUR 40 million.</a:t>
            </a:r>
          </a:p>
          <a:p>
            <a:pPr lvl="1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Organizes negotiating sessions for members.</a:t>
            </a:r>
          </a:p>
          <a:p>
            <a:pPr lvl="2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Including the COP, CMP, CMA.</a:t>
            </a:r>
          </a:p>
          <a:p>
            <a:pPr lvl="1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Assists in reviewing the Parties' reports.</a:t>
            </a:r>
          </a:p>
          <a:p>
            <a:pPr lvl="1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Assists Parties in implementation of agreements.</a:t>
            </a:r>
          </a:p>
          <a:p>
            <a:pPr lvl="1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Maintains the registry for NDCs.</a:t>
            </a:r>
          </a:p>
        </p:txBody>
      </p:sp>
      <p:cxnSp>
        <p:nvCxnSpPr>
          <p:cNvPr id="4" name="Shape 123"/>
          <p:cNvCxnSpPr/>
          <p:nvPr/>
        </p:nvCxnSpPr>
        <p:spPr>
          <a:xfrm>
            <a:off x="914400" y="11430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9152238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14400" y="304800"/>
            <a:ext cx="7315200" cy="9417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UNFCCC's Review Role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447800"/>
            <a:ext cx="7315200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Technical reviews of Parties' plans.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promote comparability of efforts.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technically demanding for developed countries.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published in UNFCCC's website.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Case: France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of "7th national communication" (NC) in 2018.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Recommendations for completeness and transparency: paragraph 111.</a:t>
            </a:r>
          </a:p>
        </p:txBody>
      </p:sp>
      <p:cxnSp>
        <p:nvCxnSpPr>
          <p:cNvPr id="4" name="Shape 123"/>
          <p:cNvCxnSpPr/>
          <p:nvPr/>
        </p:nvCxnSpPr>
        <p:spPr>
          <a:xfrm>
            <a:off x="914400" y="10668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5399420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14400" y="304800"/>
            <a:ext cx="7315200" cy="9417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Technical Bodies: UN's IPCC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405128"/>
            <a:ext cx="7315200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"Intergovernmental Panel on Climate Change"</a:t>
            </a:r>
          </a:p>
          <a:p>
            <a:pPr marL="457200" lvl="0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 scientific body founded in 1988 by WMO and UNEP.</a:t>
            </a:r>
          </a:p>
          <a:p>
            <a:pPr marL="457200" lvl="0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Hundreds of volunteer scientists, selected from UN members' nominees.</a:t>
            </a:r>
          </a:p>
          <a:p>
            <a:pPr marL="457200" lvl="0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Reports on knowledge about climate change.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Including reports requested by UNFCCC.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 Report 2018 requested by COP 21.</a:t>
            </a:r>
          </a:p>
          <a:p>
            <a:pPr marL="457200" lvl="0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Secretariat of 13 in Geneva under WMO.</a:t>
            </a:r>
          </a:p>
          <a:p>
            <a:pPr marL="457200" lvl="0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Expenditures in 2017: CHF 5 million.</a:t>
            </a:r>
          </a:p>
        </p:txBody>
      </p:sp>
      <p:cxnSp>
        <p:nvCxnSpPr>
          <p:cNvPr id="4" name="Shape 123"/>
          <p:cNvCxnSpPr/>
          <p:nvPr/>
        </p:nvCxnSpPr>
        <p:spPr>
          <a:xfrm>
            <a:off x="914400" y="10668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7548369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14400" y="304800"/>
            <a:ext cx="7315200" cy="9417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Technical Bodies: SBSTA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280160"/>
            <a:ext cx="73152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"Subsidiary Body for </a:t>
            </a:r>
          </a:p>
          <a:p>
            <a:pPr lvl="0" algn="ctr">
              <a:spcAft>
                <a:spcPts val="60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Scientific and Technological Advice"</a:t>
            </a: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Composed of UNFCCC's Parties.</a:t>
            </a: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Interfaces with IPCC to get scientific information into UNFCCC processes.</a:t>
            </a: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Advises developing countries on impacts and adaptation.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Including Loss &amp; Damage.</a:t>
            </a: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Involved in setting guidelines for Parties' reporting and reviewing reports. </a:t>
            </a:r>
          </a:p>
        </p:txBody>
      </p:sp>
      <p:cxnSp>
        <p:nvCxnSpPr>
          <p:cNvPr id="4" name="Shape 123"/>
          <p:cNvCxnSpPr/>
          <p:nvPr/>
        </p:nvCxnSpPr>
        <p:spPr>
          <a:xfrm>
            <a:off x="914400" y="10668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988940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1143000"/>
          </a:xfrm>
        </p:spPr>
        <p:txBody>
          <a:bodyPr/>
          <a:lstStyle/>
          <a:p>
            <a:pPr algn="ctr"/>
            <a:r>
              <a:rPr lang="en-US" sz="3600" b="0" dirty="0">
                <a:latin typeface="Calibri"/>
                <a:cs typeface="Calibri"/>
              </a:rPr>
              <a:t>Skills developed by today's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657600"/>
          </a:xfrm>
        </p:spPr>
        <p:txBody>
          <a:bodyPr lIns="457200" rIns="457200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You will understand the UNFCCC as a mechanism for international cooperation on climate change.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You will understand how countries design their contributions to controlling greenhouse-gas emissions.</a:t>
            </a:r>
          </a:p>
        </p:txBody>
      </p:sp>
      <p:cxnSp>
        <p:nvCxnSpPr>
          <p:cNvPr id="4" name="Shape 123"/>
          <p:cNvCxnSpPr/>
          <p:nvPr/>
        </p:nvCxnSpPr>
        <p:spPr>
          <a:xfrm>
            <a:off x="914400" y="15240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88684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1143000"/>
          </a:xfrm>
        </p:spPr>
        <p:txBody>
          <a:bodyPr/>
          <a:lstStyle/>
          <a:p>
            <a:pPr algn="ctr"/>
            <a:r>
              <a:rPr lang="en-US" sz="3600" b="0" dirty="0">
                <a:latin typeface="Calibri"/>
                <a:cs typeface="Calibri"/>
              </a:rPr>
              <a:t>Skills developed by today's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4114800"/>
          </a:xfrm>
        </p:spPr>
        <p:txBody>
          <a:bodyPr lIns="457200" rIns="457200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You will understand the UNFCCC as a mechanism for international cooperation on climate change.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You will understand how countries design their contributions to controlling greenhouse-gas emissions.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>
                <a:latin typeface="Calibri"/>
                <a:cs typeface="Calibri"/>
              </a:rPr>
              <a:t>Questions?</a:t>
            </a:r>
          </a:p>
        </p:txBody>
      </p:sp>
      <p:cxnSp>
        <p:nvCxnSpPr>
          <p:cNvPr id="4" name="Shape 123"/>
          <p:cNvCxnSpPr/>
          <p:nvPr/>
        </p:nvCxnSpPr>
        <p:spPr>
          <a:xfrm>
            <a:off x="914400" y="15240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1645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286000"/>
            <a:ext cx="73152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Three key institutional steps.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Convention adopted in 1992.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Kyoto Protocol adopted in 1997.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Paris Agreement adopted in 2015.</a:t>
            </a:r>
          </a:p>
        </p:txBody>
      </p:sp>
      <p:cxnSp>
        <p:nvCxnSpPr>
          <p:cNvPr id="7" name="Shape 123"/>
          <p:cNvCxnSpPr/>
          <p:nvPr/>
        </p:nvCxnSpPr>
        <p:spPr>
          <a:xfrm>
            <a:off x="914400" y="17526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2400"/>
            <a:ext cx="4965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9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14400" y="304800"/>
            <a:ext cx="7315200" cy="762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 Convention: UNFCCC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653703"/>
            <a:ext cx="7315200" cy="37428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4291" tIns="32146" rIns="64291" bIns="32146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Adopted at the UN's "Earth Summit," 1992.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Result of process started by the WMO's "First World Climate Conference," 1979.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Governed by Conference of Parties (COP).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Established the UNFCCC's Secretariat and other "bodies."</a:t>
            </a:r>
          </a:p>
          <a:p>
            <a:pPr marL="914400" lvl="1" indent="-4572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Including the Subsidiary Body for Scientific and Technical Advice: SBSTA.</a:t>
            </a:r>
          </a:p>
        </p:txBody>
      </p:sp>
      <p:cxnSp>
        <p:nvCxnSpPr>
          <p:cNvPr id="4" name="Shape 123"/>
          <p:cNvCxnSpPr/>
          <p:nvPr/>
        </p:nvCxnSpPr>
        <p:spPr>
          <a:xfrm>
            <a:off x="914400" y="1066800"/>
            <a:ext cx="75438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340648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14400" y="304800"/>
            <a:ext cx="7315200" cy="9417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Issues Addressed through UNFCCC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371600"/>
            <a:ext cx="7315200" cy="51013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Mitigation: reduce GHG emissions.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/>
                <a:cs typeface="Calibri"/>
              </a:rPr>
              <a:t>Developing countries' emissions would grow, but less than under "BAU."</a:t>
            </a:r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Adaptation: by 1992, climate change was inevitable.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/>
                <a:cs typeface="Calibri"/>
              </a:rPr>
              <a:t>Loss &amp; Damage beyond ability to adapt: potential liability and compensation.</a:t>
            </a:r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Finance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/>
                <a:cs typeface="Calibri"/>
              </a:rPr>
              <a:t>Market mechanisms like emissions trading.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/>
                <a:cs typeface="Calibri"/>
              </a:rPr>
              <a:t>Assistance to developing countries.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Science and capacity building.</a:t>
            </a:r>
          </a:p>
        </p:txBody>
      </p:sp>
      <p:cxnSp>
        <p:nvCxnSpPr>
          <p:cNvPr id="4" name="Shape 123"/>
          <p:cNvCxnSpPr/>
          <p:nvPr/>
        </p:nvCxnSpPr>
        <p:spPr>
          <a:xfrm>
            <a:off x="914400" y="10668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293673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371600" y="304800"/>
            <a:ext cx="5886450" cy="762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 Kyoto Protocol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419944"/>
            <a:ext cx="7315200" cy="48431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4291" tIns="32146" rIns="64291" bIns="32146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Adopted 1997; entered into force 2005.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/>
                <a:ea typeface="Calibri"/>
                <a:cs typeface="Calibri"/>
              </a:rPr>
              <a:t>U.S. never ratified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  <a:defRPr/>
            </a:pPr>
            <a:r>
              <a:rPr lang="en-US" sz="2400" dirty="0">
                <a:latin typeface="Calibri"/>
                <a:ea typeface="Calibri"/>
                <a:cs typeface="Calibri"/>
              </a:rPr>
              <a:t>Required "binding" commitments on GHG emissions from developed (Annex 1) countries.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/>
                <a:ea typeface="Calibri"/>
                <a:cs typeface="Calibri"/>
              </a:rPr>
              <a:t>Targets (percentages) shown in Annex B.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Target date: 2012</a:t>
            </a:r>
            <a:r>
              <a:rPr lang="en-US" sz="2400" dirty="0">
                <a:latin typeface="Calibri"/>
                <a:ea typeface="Calibri"/>
                <a:cs typeface="Calibri"/>
              </a:rPr>
              <a:t>.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Extended by Doha Amendment (2012) to 2020.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  <a:defRPr/>
            </a:pPr>
            <a:r>
              <a:rPr lang="en-US" sz="2400" dirty="0">
                <a:latin typeface="Calibri"/>
                <a:ea typeface="Calibri"/>
                <a:cs typeface="Calibri"/>
              </a:rPr>
              <a:t>Innovative mechanisms to encourage and finance reductions of emission.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/>
                <a:ea typeface="Calibri"/>
                <a:cs typeface="Calibri"/>
              </a:rPr>
              <a:t>Emissions trading.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/>
                <a:ea typeface="Calibri"/>
                <a:cs typeface="Calibri"/>
              </a:rPr>
              <a:t>"Clean Development Mechanism" to support developing countries' projects.</a:t>
            </a:r>
          </a:p>
        </p:txBody>
      </p:sp>
      <p:cxnSp>
        <p:nvCxnSpPr>
          <p:cNvPr id="4" name="Shape 123"/>
          <p:cNvCxnSpPr/>
          <p:nvPr/>
        </p:nvCxnSpPr>
        <p:spPr>
          <a:xfrm>
            <a:off x="762000" y="1066800"/>
            <a:ext cx="75438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248932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81000" y="1447800"/>
            <a:ext cx="2590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Annex 1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5455169" y="1453149"/>
            <a:ext cx="2514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Non-Annex 1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895600"/>
            <a:ext cx="7804402" cy="333047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457200" y="152403"/>
            <a:ext cx="8229600" cy="9372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1997 Kyoto Protocol</a:t>
            </a:r>
          </a:p>
        </p:txBody>
      </p:sp>
      <p:sp>
        <p:nvSpPr>
          <p:cNvPr id="106" name="Shape 106"/>
          <p:cNvSpPr/>
          <p:nvPr/>
        </p:nvSpPr>
        <p:spPr>
          <a:xfrm>
            <a:off x="0" y="2212234"/>
            <a:ext cx="4572000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Noto Symbol"/>
              <a:buChar char="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Binding Commitments for GHG cuts (2008-2012 vs. 1990 levels)</a:t>
            </a:r>
          </a:p>
        </p:txBody>
      </p:sp>
      <p:sp>
        <p:nvSpPr>
          <p:cNvPr id="107" name="Shape 107"/>
          <p:cNvSpPr/>
          <p:nvPr/>
        </p:nvSpPr>
        <p:spPr>
          <a:xfrm>
            <a:off x="5455169" y="2341551"/>
            <a:ext cx="3688829" cy="4247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ymbol"/>
              <a:buChar char="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Binding Commitments</a:t>
            </a:r>
          </a:p>
        </p:txBody>
      </p:sp>
      <p:cxnSp>
        <p:nvCxnSpPr>
          <p:cNvPr id="8" name="Shape 123"/>
          <p:cNvCxnSpPr/>
          <p:nvPr/>
        </p:nvCxnSpPr>
        <p:spPr>
          <a:xfrm>
            <a:off x="914400" y="10668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14198019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8803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of Emissions from Developing Countries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l="3778" t="17724" r="22899" b="19590"/>
          <a:stretch/>
        </p:blipFill>
        <p:spPr>
          <a:xfrm>
            <a:off x="914400" y="1676400"/>
            <a:ext cx="7315200" cy="45856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hape 123"/>
          <p:cNvCxnSpPr/>
          <p:nvPr/>
        </p:nvCxnSpPr>
        <p:spPr>
          <a:xfrm>
            <a:off x="457200" y="1280160"/>
            <a:ext cx="82296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90440952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Kyoto Period Emission Trends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219200" y="1463040"/>
            <a:ext cx="69342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6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lobal </a:t>
            </a:r>
            <a:r>
              <a:rPr lang="en-US" sz="2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6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ank in 2012</a:t>
            </a:r>
            <a:r>
              <a:rPr lang="en-US" sz="26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6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 relative to 2005</a:t>
            </a: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SzPct val="96694"/>
            </a:pPr>
            <a:r>
              <a:rPr lang="en-US" sz="295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China</a:t>
            </a:r>
            <a:r>
              <a:rPr lang="en-US" sz="295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			+68.5%</a:t>
            </a:r>
          </a:p>
          <a:p>
            <a:pPr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SzPct val="96694"/>
            </a:pPr>
            <a:r>
              <a:rPr lang="en-US" sz="295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sz="295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			-12.5%</a:t>
            </a:r>
          </a:p>
          <a:p>
            <a:pPr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SzPct val="96694"/>
            </a:pPr>
            <a:r>
              <a:rPr lang="en-US" sz="295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Europe</a:t>
            </a:r>
            <a:r>
              <a:rPr lang="en-US" sz="295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			-10.7%</a:t>
            </a:r>
          </a:p>
          <a:p>
            <a:pPr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SzPct val="96694"/>
            </a:pPr>
            <a:r>
              <a:rPr lang="en-US" sz="295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India</a:t>
            </a:r>
            <a:r>
              <a:rPr lang="en-US" sz="295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			+52.8%</a:t>
            </a:r>
          </a:p>
          <a:p>
            <a:pPr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SzPct val="96694"/>
            </a:pPr>
            <a:r>
              <a:rPr lang="en-US" sz="295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Russia	</a:t>
            </a:r>
            <a:r>
              <a:rPr lang="en-US" sz="2950" b="0" i="0" u="none" strike="noStrike" cap="none" baseline="30000" dirty="0"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95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+3.0%</a:t>
            </a:r>
          </a:p>
          <a:p>
            <a:pPr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SzPct val="96694"/>
            </a:pPr>
            <a:r>
              <a:rPr lang="en-US" sz="295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Japan	</a:t>
            </a:r>
            <a:r>
              <a:rPr lang="en-US" sz="295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		+0.7%</a:t>
            </a:r>
          </a:p>
          <a:p>
            <a:pPr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SzPct val="96694"/>
            </a:pPr>
            <a:r>
              <a:rPr lang="en-US" sz="295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Indonesia</a:t>
            </a:r>
            <a:r>
              <a:rPr lang="en-US" sz="295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		+37.2%</a:t>
            </a:r>
          </a:p>
          <a:p>
            <a:pPr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SzPct val="96694"/>
            </a:pPr>
            <a:r>
              <a:rPr lang="en-US" sz="295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Mexico	</a:t>
            </a:r>
            <a:r>
              <a:rPr lang="en-US" sz="295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		+16.2%</a:t>
            </a:r>
          </a:p>
          <a:p>
            <a:pPr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SzPct val="96694"/>
            </a:pPr>
            <a:r>
              <a:rPr lang="en-US" sz="2950" b="1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Brazil	</a:t>
            </a:r>
            <a:r>
              <a:rPr lang="en-US" sz="295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 		+25.8%	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cxnSp>
        <p:nvCxnSpPr>
          <p:cNvPr id="123" name="Shape 123"/>
          <p:cNvCxnSpPr/>
          <p:nvPr/>
        </p:nvCxnSpPr>
        <p:spPr>
          <a:xfrm>
            <a:off x="914400" y="1066800"/>
            <a:ext cx="7315200" cy="0"/>
          </a:xfrm>
          <a:prstGeom prst="straightConnector1">
            <a:avLst/>
          </a:prstGeom>
          <a:noFill/>
          <a:ln w="6667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4983310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USAID templat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 template.potx</Template>
  <TotalTime>14360</TotalTime>
  <Words>1086</Words>
  <Application>Microsoft Macintosh PowerPoint</Application>
  <PresentationFormat>On-screen Show (4:3)</PresentationFormat>
  <Paragraphs>165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Noto Symbol</vt:lpstr>
      <vt:lpstr>Arial</vt:lpstr>
      <vt:lpstr>Arial Black</vt:lpstr>
      <vt:lpstr>Calibri</vt:lpstr>
      <vt:lpstr>Calibri Light</vt:lpstr>
      <vt:lpstr>Courier New</vt:lpstr>
      <vt:lpstr>Times</vt:lpstr>
      <vt:lpstr>Verdana</vt:lpstr>
      <vt:lpstr>USAID template</vt:lpstr>
      <vt:lpstr>1_Custom Design</vt:lpstr>
      <vt:lpstr>Custom Design</vt:lpstr>
      <vt:lpstr>PowerPoint Presentation</vt:lpstr>
      <vt:lpstr>Skills developed by today's class</vt:lpstr>
      <vt:lpstr>PowerPoint Presentation</vt:lpstr>
      <vt:lpstr>PowerPoint Presentation</vt:lpstr>
      <vt:lpstr>PowerPoint Presentation</vt:lpstr>
      <vt:lpstr>PowerPoint Presentation</vt:lpstr>
      <vt:lpstr>Annex 1</vt:lpstr>
      <vt:lpstr>Share of Emissions from Developing Countries</vt:lpstr>
      <vt:lpstr>Kyoto Period Emission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Skills developed by today's class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Joe Ryan</dc:creator>
  <cp:keywords/>
  <dc:description/>
  <cp:lastModifiedBy>Ryan Jr, Joseph S</cp:lastModifiedBy>
  <cp:revision>518</cp:revision>
  <cp:lastPrinted>2004-09-30T16:41:33Z</cp:lastPrinted>
  <dcterms:created xsi:type="dcterms:W3CDTF">2004-09-17T20:07:42Z</dcterms:created>
  <dcterms:modified xsi:type="dcterms:W3CDTF">2022-09-08T17:37:08Z</dcterms:modified>
  <cp:category/>
</cp:coreProperties>
</file>