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  <p:sldMasterId id="2147483731" r:id="rId2"/>
    <p:sldMasterId id="2147483661" r:id="rId3"/>
    <p:sldMasterId id="2147483658" r:id="rId4"/>
    <p:sldMasterId id="2147483659" r:id="rId5"/>
    <p:sldMasterId id="2147483660" r:id="rId6"/>
    <p:sldMasterId id="2147483717" r:id="rId7"/>
  </p:sldMasterIdLst>
  <p:notesMasterIdLst>
    <p:notesMasterId r:id="rId25"/>
  </p:notesMasterIdLst>
  <p:handoutMasterIdLst>
    <p:handoutMasterId r:id="rId26"/>
  </p:handoutMasterIdLst>
  <p:sldIdLst>
    <p:sldId id="728" r:id="rId8"/>
    <p:sldId id="745" r:id="rId9"/>
    <p:sldId id="746" r:id="rId10"/>
    <p:sldId id="759" r:id="rId11"/>
    <p:sldId id="747" r:id="rId12"/>
    <p:sldId id="762" r:id="rId13"/>
    <p:sldId id="748" r:id="rId14"/>
    <p:sldId id="761" r:id="rId15"/>
    <p:sldId id="749" r:id="rId16"/>
    <p:sldId id="750" r:id="rId17"/>
    <p:sldId id="758" r:id="rId18"/>
    <p:sldId id="751" r:id="rId19"/>
    <p:sldId id="752" r:id="rId20"/>
    <p:sldId id="753" r:id="rId21"/>
    <p:sldId id="755" r:id="rId22"/>
    <p:sldId id="760" r:id="rId23"/>
    <p:sldId id="763" r:id="rId24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F2108DF-1C46-5A48-904E-C04A5D373040}">
          <p14:sldIdLst>
            <p14:sldId id="728"/>
            <p14:sldId id="745"/>
            <p14:sldId id="746"/>
            <p14:sldId id="759"/>
            <p14:sldId id="747"/>
            <p14:sldId id="762"/>
            <p14:sldId id="748"/>
            <p14:sldId id="761"/>
            <p14:sldId id="749"/>
            <p14:sldId id="750"/>
            <p14:sldId id="758"/>
            <p14:sldId id="751"/>
            <p14:sldId id="752"/>
            <p14:sldId id="753"/>
            <p14:sldId id="755"/>
            <p14:sldId id="760"/>
            <p14:sldId id="7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8DEB"/>
    <a:srgbClr val="8BA9E9"/>
    <a:srgbClr val="93C4EE"/>
    <a:srgbClr val="556EEE"/>
    <a:srgbClr val="4262B3"/>
    <a:srgbClr val="194DE1"/>
    <a:srgbClr val="1865FB"/>
    <a:srgbClr val="1249B3"/>
    <a:srgbClr val="1D6AFF"/>
    <a:srgbClr val="2B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462" autoAdjust="0"/>
    <p:restoredTop sz="88435" autoAdjust="0"/>
  </p:normalViewPr>
  <p:slideViewPr>
    <p:cSldViewPr snapToObjects="1">
      <p:cViewPr varScale="1">
        <p:scale>
          <a:sx n="102" d="100"/>
          <a:sy n="102" d="100"/>
        </p:scale>
        <p:origin x="184" y="312"/>
      </p:cViewPr>
      <p:guideLst>
        <p:guide orient="horz" pos="2112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5960" y="-12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DB1A606E-59A5-444D-B60A-249B8883EBC6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7142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noProof="0"/>
              <a:t>Click to edit Master text styles</a:t>
            </a:r>
          </a:p>
          <a:p>
            <a:pPr lvl="1"/>
            <a:r>
              <a:rPr lang="en-CA" altLang="en-US" noProof="0"/>
              <a:t>Second level</a:t>
            </a:r>
          </a:p>
          <a:p>
            <a:pPr lvl="2"/>
            <a:r>
              <a:rPr lang="en-CA" altLang="en-US" noProof="0"/>
              <a:t>Third level</a:t>
            </a:r>
          </a:p>
          <a:p>
            <a:pPr lvl="3"/>
            <a:r>
              <a:rPr lang="en-CA" altLang="en-US" noProof="0"/>
              <a:t>Fourth level</a:t>
            </a:r>
          </a:p>
          <a:p>
            <a:pPr lvl="4"/>
            <a:r>
              <a:rPr lang="en-CA" altLang="en-US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alt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F22F55E1-96B7-4FCC-849D-4532E1F82291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2469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2876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  <a:p>
            <a:r>
              <a:rPr lang="en-US" dirty="0"/>
              <a:t>CITES' Appendixes.</a:t>
            </a:r>
          </a:p>
          <a:p>
            <a:r>
              <a:rPr lang="en-US" dirty="0"/>
              <a:t>CITES web page on Mahogany.</a:t>
            </a:r>
          </a:p>
          <a:p>
            <a:r>
              <a:rPr lang="en-US" dirty="0"/>
              <a:t>EIA report.</a:t>
            </a:r>
          </a:p>
          <a:p>
            <a:r>
              <a:rPr lang="en-US" dirty="0"/>
              <a:t>NY Times video.</a:t>
            </a:r>
          </a:p>
          <a:p>
            <a:r>
              <a:rPr lang="en-US" dirty="0"/>
              <a:t>USAID/Peru</a:t>
            </a:r>
            <a:r>
              <a:rPr lang="en-US" baseline="0" dirty="0"/>
              <a:t> biodiversity assessment.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0290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USAID/Peru,</a:t>
            </a:r>
            <a:r>
              <a:rPr lang="en-US" baseline="0" dirty="0"/>
              <a:t> "Tropical Forest and Biodiversity Assessment 2014"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2362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3416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References: </a:t>
            </a:r>
          </a:p>
          <a:p>
            <a:r>
              <a:rPr lang="en-US" dirty="0"/>
              <a:t>EIA report.</a:t>
            </a:r>
          </a:p>
          <a:p>
            <a:r>
              <a:rPr lang="en-US" dirty="0"/>
              <a:t>PTPA Environment chapter.</a:t>
            </a:r>
          </a:p>
          <a:p>
            <a:r>
              <a:rPr lang="en-US" dirty="0"/>
              <a:t>U.S. FWS,</a:t>
            </a:r>
            <a:r>
              <a:rPr lang="en-US" baseline="0" dirty="0"/>
              <a:t> CITES report, pp. 31 and 36.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34161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15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References:</a:t>
            </a:r>
          </a:p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PTPA Environment chapter, including annex.</a:t>
            </a:r>
          </a:p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USAID/Peru,</a:t>
            </a:r>
            <a:r>
              <a:rPr lang="en-US" baseline="0" dirty="0">
                <a:ea typeface="ＭＳ Ｐゴシック" panose="020B0600070205080204" pitchFamily="34" charset="-128"/>
              </a:rPr>
              <a:t> "Tropical Forests and Biodiversity 2014"</a:t>
            </a:r>
          </a:p>
          <a:p>
            <a:pPr eaLnBrk="1" hangingPunct="1">
              <a:defRPr/>
            </a:pPr>
            <a:r>
              <a:rPr lang="en-US" baseline="0" dirty="0">
                <a:ea typeface="ＭＳ Ｐゴシック" panose="020B0600070205080204" pitchFamily="34" charset="-128"/>
              </a:rPr>
              <a:t>PFSI Mid-Term Evaluation 2014</a:t>
            </a:r>
          </a:p>
          <a:p>
            <a:pPr eaLnBrk="1" hangingPunct="1">
              <a:defRPr/>
            </a:pPr>
            <a:r>
              <a:rPr lang="en-US" baseline="0" dirty="0">
                <a:ea typeface="ＭＳ Ｐゴシック" panose="020B0600070205080204" pitchFamily="34" charset="-128"/>
              </a:rPr>
              <a:t>Peru Bosques 2015 Annual Report</a:t>
            </a:r>
            <a:endParaRPr 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076B09B-909D-4919-9BB2-F90EFD437F3C}" type="slidenum">
              <a:rPr lang="en-CA" sz="1200">
                <a:latin typeface="Tahoma" panose="020B0604030504040204" pitchFamily="34" charset="0"/>
              </a:rPr>
              <a:pPr/>
              <a:t>16</a:t>
            </a:fld>
            <a:endParaRPr lang="en-CA" sz="1200" dirty="0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References:</a:t>
            </a:r>
          </a:p>
          <a:p>
            <a:pPr eaLnBrk="1" hangingPunct="1">
              <a:defRPr/>
            </a:pPr>
            <a:r>
              <a:rPr lang="en-US" dirty="0">
                <a:ea typeface="ＭＳ Ｐゴシック" panose="020B0600070205080204" pitchFamily="34" charset="-128"/>
              </a:rPr>
              <a:t>EIA report, "The Laundering Machine"</a:t>
            </a:r>
          </a:p>
        </p:txBody>
      </p:sp>
    </p:spTree>
    <p:extLst>
      <p:ext uri="{BB962C8B-B14F-4D97-AF65-F5344CB8AC3E}">
        <p14:creationId xmlns:p14="http://schemas.microsoft.com/office/powerpoint/2010/main" val="3434442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USG's IUCN member is State Department's Bureau of Oceans and International Environmental and Scientific Affairs (OES).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https://www.iucn.org/sites/dev/files/iucn_-_ordinary_audit_report_31.12.2019_with_2_signatures.pdf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IUCN in Gland is a 45-minute drive from Geneva.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the Convention's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558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Reference: the Convention's text</a:t>
            </a:r>
            <a:r>
              <a:rPr lang="en-US" baseline="0" dirty="0"/>
              <a:t> and Appendixes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2901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the Convention's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 smtClean="0"/>
              <a:pPr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01090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CITES.org.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2981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Reference: CITES.org.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0354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Reference: FWS 2015 CITES report: https://www.fws.gov/international/pdf/implementation-report-us-cites-2013-2015.pdf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FWS has not posted 2015-2017 report for COP 18.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See https://www.fws.gov/international/cites/.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However, it is posted by CITES: https://cites.org/sites/default/files/reports/15-17UnitedStatesofAmerica.pdf.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9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187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Reference: FWS 2015 CITES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F55E1-96B7-4FCC-849D-4532E1F82291}" type="slidenum">
              <a:rPr lang="en-CA"/>
              <a:pPr/>
              <a:t>10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0290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614123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278214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0134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7978409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75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3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89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443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07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46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1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2125625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7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1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013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629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3888485"/>
      </p:ext>
    </p:extLst>
  </p:cSld>
  <p:clrMapOvr>
    <a:masterClrMapping/>
  </p:clrMapOvr>
  <p:transition spd="med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8649734"/>
      </p:ext>
    </p:extLst>
  </p:cSld>
  <p:clrMapOvr>
    <a:masterClrMapping/>
  </p:clrMapOvr>
  <p:transition spd="med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2836689"/>
      </p:ext>
    </p:extLst>
  </p:cSld>
  <p:clrMapOvr>
    <a:masterClrMapping/>
  </p:clrMapOvr>
  <p:transition spd="med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663296"/>
      </p:ext>
    </p:extLst>
  </p:cSld>
  <p:clrMapOvr>
    <a:masterClrMapping/>
  </p:clrMapOvr>
  <p:transition spd="med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3175308"/>
      </p:ext>
    </p:extLst>
  </p:cSld>
  <p:clrMapOvr>
    <a:masterClrMapping/>
  </p:clrMapOvr>
  <p:transition spd="med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9928742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27282"/>
      </p:ext>
    </p:extLst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790015"/>
      </p:ext>
    </p:extLst>
  </p:cSld>
  <p:clrMapOvr>
    <a:masterClrMapping/>
  </p:clrMapOvr>
  <p:transition spd="med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4425407"/>
      </p:ext>
    </p:extLst>
  </p:cSld>
  <p:clrMapOvr>
    <a:masterClrMapping/>
  </p:clrMapOvr>
  <p:transition spd="med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0175547"/>
      </p:ext>
    </p:extLst>
  </p:cSld>
  <p:clrMapOvr>
    <a:masterClrMapping/>
  </p:clrMapOvr>
  <p:transition spd="med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229301"/>
      </p:ext>
    </p:extLst>
  </p:cSld>
  <p:clrMapOvr>
    <a:masterClrMapping/>
  </p:clrMapOvr>
  <p:transition spd="med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8149235"/>
      </p:ext>
    </p:extLst>
  </p:cSld>
  <p:clrMapOvr>
    <a:masterClrMapping/>
  </p:clrMapOvr>
  <p:transition spd="med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42730715"/>
      </p:ext>
    </p:extLst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5539654"/>
      </p:ext>
    </p:extLst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798787"/>
      </p:ext>
    </p:extLst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40456484"/>
      </p:ext>
    </p:extLst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6842834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4279441"/>
      </p:ext>
    </p:extLst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04226"/>
      </p:ext>
    </p:extLst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562473"/>
      </p:ext>
    </p:extLst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184916"/>
      </p:ext>
    </p:extLst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8073567"/>
      </p:ext>
    </p:extLst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1408080"/>
      </p:ext>
    </p:extLst>
  </p:cSld>
  <p:clrMapOvr>
    <a:masterClrMapping/>
  </p:clrMapOvr>
  <p:transition spd="slow"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990600"/>
            <a:ext cx="2057400" cy="5203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6019800" cy="5203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9099145"/>
      </p:ext>
    </p:extLst>
  </p:cSld>
  <p:clrMapOvr>
    <a:masterClrMapping/>
  </p:clrMapOvr>
  <p:transition spd="slow"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461850"/>
      </p:ext>
    </p:extLst>
  </p:cSld>
  <p:clrMapOvr>
    <a:masterClrMapping/>
  </p:clrMapOvr>
  <p:transition spd="med"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066244"/>
      </p:ext>
    </p:extLst>
  </p:cSld>
  <p:clrMapOvr>
    <a:masterClrMapping/>
  </p:clrMapOvr>
  <p:transition spd="med"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137759"/>
      </p:ext>
    </p:extLst>
  </p:cSld>
  <p:clrMapOvr>
    <a:masterClrMapping/>
  </p:clrMapOvr>
  <p:transition spd="med"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1905000"/>
            <a:ext cx="1981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961984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0741486"/>
      </p:ext>
    </p:extLst>
  </p:cSld>
  <p:clrMapOvr>
    <a:masterClrMapping/>
  </p:clrMapOvr>
  <p:transition spd="med"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628578"/>
      </p:ext>
    </p:extLst>
  </p:cSld>
  <p:clrMapOvr>
    <a:masterClrMapping/>
  </p:clrMapOvr>
  <p:transition spd="med"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856421"/>
      </p:ext>
    </p:extLst>
  </p:cSld>
  <p:clrMapOvr>
    <a:masterClrMapping/>
  </p:clrMapOvr>
  <p:transition spd="med"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776982"/>
      </p:ext>
    </p:extLst>
  </p:cSld>
  <p:clrMapOvr>
    <a:masterClrMapping/>
  </p:clrMapOvr>
  <p:transition spd="med"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337622"/>
      </p:ext>
    </p:extLst>
  </p:cSld>
  <p:clrMapOvr>
    <a:masterClrMapping/>
  </p:clrMapOvr>
  <p:transition spd="med"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773550"/>
      </p:ext>
    </p:extLst>
  </p:cSld>
  <p:clrMapOvr>
    <a:masterClrMapping/>
  </p:clrMapOvr>
  <p:transition spd="med"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763711"/>
      </p:ext>
    </p:extLst>
  </p:cSld>
  <p:clrMapOvr>
    <a:masterClrMapping/>
  </p:clrMapOvr>
  <p:transition spd="med"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971550"/>
            <a:ext cx="2046287" cy="5581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71550"/>
            <a:ext cx="5986463" cy="5581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680331"/>
      </p:ext>
    </p:extLst>
  </p:cSld>
  <p:clrMapOvr>
    <a:masterClrMapping/>
  </p:clrMapOvr>
  <p:transition spd="med"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98357731"/>
      </p:ext>
    </p:extLst>
  </p:cSld>
  <p:clrMapOvr>
    <a:masterClrMapping/>
  </p:clrMapOvr>
  <p:transition spd="med">
    <p:zo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3469312"/>
      </p:ext>
    </p:extLst>
  </p:cSld>
  <p:clrMapOvr>
    <a:masterClrMapping/>
  </p:clrMapOvr>
  <p:transition spd="med">
    <p:zo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5243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8079513"/>
      </p:ext>
    </p:extLst>
  </p:cSld>
  <p:clrMapOvr>
    <a:masterClrMapping/>
  </p:clrMapOvr>
  <p:transition spd="med"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0838431"/>
      </p:ext>
    </p:extLst>
  </p:cSld>
  <p:clrMapOvr>
    <a:masterClrMapping/>
  </p:clrMapOvr>
  <p:transition spd="med">
    <p:zo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2227346"/>
      </p:ext>
    </p:extLst>
  </p:cSld>
  <p:clrMapOvr>
    <a:masterClrMapping/>
  </p:clrMapOvr>
  <p:transition spd="med"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1595313"/>
      </p:ext>
    </p:extLst>
  </p:cSld>
  <p:clrMapOvr>
    <a:masterClrMapping/>
  </p:clrMapOvr>
  <p:transition spd="med">
    <p:zo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85970"/>
      </p:ext>
    </p:extLst>
  </p:cSld>
  <p:clrMapOvr>
    <a:masterClrMapping/>
  </p:clrMapOvr>
  <p:transition spd="med">
    <p:zo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18533"/>
      </p:ext>
    </p:extLst>
  </p:cSld>
  <p:clrMapOvr>
    <a:masterClrMapping/>
  </p:clrMapOvr>
  <p:transition spd="med">
    <p:zo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4454168"/>
      </p:ext>
    </p:extLst>
  </p:cSld>
  <p:clrMapOvr>
    <a:masterClrMapping/>
  </p:clrMapOvr>
  <p:transition spd="med">
    <p:zo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3321110"/>
      </p:ext>
    </p:extLst>
  </p:cSld>
  <p:clrMapOvr>
    <a:masterClrMapping/>
  </p:clrMapOvr>
  <p:transition spd="med">
    <p:zo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8917124"/>
      </p:ext>
    </p:extLst>
  </p:cSld>
  <p:clrMapOvr>
    <a:masterClrMapping/>
  </p:clrMapOvr>
  <p:transition spd="med">
    <p:zo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488D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2700" y="0"/>
            <a:ext cx="5041900" cy="2667000"/>
          </a:xfrm>
          <a:prstGeom prst="rect">
            <a:avLst/>
          </a:prstGeom>
          <a:gradFill flip="none" rotWithShape="1">
            <a:gsLst>
              <a:gs pos="100000">
                <a:srgbClr val="F1D6A1"/>
              </a:gs>
              <a:gs pos="100000">
                <a:srgbClr val="FFFFFF"/>
              </a:gs>
              <a:gs pos="100000">
                <a:srgbClr val="F1D6A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</p:pic>
      <p:pic>
        <p:nvPicPr>
          <p:cNvPr id="3" name="Picture 3" descr="Pearson_Bound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8238" y="6356350"/>
            <a:ext cx="165576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Pearson_Strap_Bound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2"/>
          <p:cNvSpPr>
            <a:spLocks noChangeArrowheads="1"/>
          </p:cNvSpPr>
          <p:nvPr userDrawn="1"/>
        </p:nvSpPr>
        <p:spPr bwMode="gray">
          <a:xfrm>
            <a:off x="-12700" y="3344862"/>
            <a:ext cx="5041900" cy="1379537"/>
          </a:xfrm>
          <a:prstGeom prst="rect">
            <a:avLst/>
          </a:prstGeom>
          <a:solidFill>
            <a:srgbClr val="5F2A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Development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Economic Policy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gray">
          <a:xfrm>
            <a:off x="0" y="6400800"/>
            <a:ext cx="9144000" cy="457200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>
              <a:defRPr/>
            </a:pPr>
            <a:r>
              <a:rPr lang="en-US" altLang="en-US" sz="1800" dirty="0">
                <a:solidFill>
                  <a:schemeClr val="bg1"/>
                </a:solidFill>
                <a:latin typeface="Arial Black" pitchFamily="34" charset="0"/>
              </a:rPr>
              <a:t>D-577</a:t>
            </a:r>
            <a:r>
              <a:rPr lang="en-US" altLang="en-US" sz="1800" dirty="0">
                <a:solidFill>
                  <a:schemeClr val="bg1"/>
                </a:solidFill>
                <a:latin typeface="Verdana" pitchFamily="34" charset="0"/>
              </a:rPr>
              <a:t> 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379021"/>
            <a:ext cx="5041900" cy="2021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ChangeArrowheads="1"/>
          </p:cNvSpPr>
          <p:nvPr userDrawn="1"/>
        </p:nvSpPr>
        <p:spPr bwMode="gray">
          <a:xfrm>
            <a:off x="-12700" y="2667000"/>
            <a:ext cx="5041900" cy="1711325"/>
          </a:xfrm>
          <a:prstGeom prst="rect">
            <a:avLst/>
          </a:prstGeom>
          <a:solidFill>
            <a:srgbClr val="00468F"/>
          </a:solidFill>
          <a:ln>
            <a:noFill/>
          </a:ln>
        </p:spPr>
        <p:txBody>
          <a:bodyPr wrap="none" lIns="0" tIns="0" rIns="0" bIns="0" anchor="ctr"/>
          <a:lstStyle>
            <a:lvl1pPr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Global Economic</a:t>
            </a:r>
          </a:p>
          <a:p>
            <a:pPr algn="ctr">
              <a:defRPr/>
            </a:pPr>
            <a:r>
              <a:rPr lang="en-US" altLang="en-US" dirty="0">
                <a:solidFill>
                  <a:schemeClr val="bg1"/>
                </a:solidFill>
                <a:latin typeface="Arial Black" pitchFamily="34" charset="0"/>
              </a:rPr>
              <a:t>Issues and Institutions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07A743-75DF-FB03-EF0A-6973AB2018E6}"/>
              </a:ext>
            </a:extLst>
          </p:cNvPr>
          <p:cNvSpPr/>
          <p:nvPr userDrawn="1"/>
        </p:nvSpPr>
        <p:spPr bwMode="auto">
          <a:xfrm>
            <a:off x="429768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90D9FB-2F67-0A3A-61AE-D553B3D6C8F9}"/>
              </a:ext>
            </a:extLst>
          </p:cNvPr>
          <p:cNvSpPr/>
          <p:nvPr userDrawn="1"/>
        </p:nvSpPr>
        <p:spPr bwMode="auto">
          <a:xfrm>
            <a:off x="466344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5A9015-31B5-AD81-4243-923FAD3ADF52}"/>
              </a:ext>
            </a:extLst>
          </p:cNvPr>
          <p:cNvSpPr/>
          <p:nvPr userDrawn="1"/>
        </p:nvSpPr>
        <p:spPr bwMode="auto">
          <a:xfrm>
            <a:off x="356616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392013-A228-E7A1-C6E1-64750FF4D20B}"/>
              </a:ext>
            </a:extLst>
          </p:cNvPr>
          <p:cNvSpPr/>
          <p:nvPr userDrawn="1"/>
        </p:nvSpPr>
        <p:spPr bwMode="auto">
          <a:xfrm>
            <a:off x="393192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2DA890-1255-E0D1-D7C2-0D5BE3191828}"/>
              </a:ext>
            </a:extLst>
          </p:cNvPr>
          <p:cNvSpPr/>
          <p:nvPr userDrawn="1"/>
        </p:nvSpPr>
        <p:spPr bwMode="auto">
          <a:xfrm>
            <a:off x="429768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FD749-2E5D-6DAB-2DFE-4B56054AFBF5}"/>
              </a:ext>
            </a:extLst>
          </p:cNvPr>
          <p:cNvSpPr/>
          <p:nvPr userDrawn="1"/>
        </p:nvSpPr>
        <p:spPr bwMode="auto">
          <a:xfrm>
            <a:off x="4663440" y="603504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1AB8D6-23B3-482B-F9A2-BA42541CF017}"/>
              </a:ext>
            </a:extLst>
          </p:cNvPr>
          <p:cNvSpPr/>
          <p:nvPr userDrawn="1"/>
        </p:nvSpPr>
        <p:spPr bwMode="auto">
          <a:xfrm>
            <a:off x="2743200" y="5669280"/>
            <a:ext cx="411480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O'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62902D-3681-9A97-6E36-02D982C26FF6}"/>
              </a:ext>
            </a:extLst>
          </p:cNvPr>
          <p:cNvSpPr/>
          <p:nvPr userDrawn="1"/>
        </p:nvSpPr>
        <p:spPr bwMode="auto">
          <a:xfrm>
            <a:off x="356616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25786F-515E-ECC2-42DD-FFDF60D63A66}"/>
              </a:ext>
            </a:extLst>
          </p:cNvPr>
          <p:cNvSpPr/>
          <p:nvPr userDrawn="1"/>
        </p:nvSpPr>
        <p:spPr bwMode="auto">
          <a:xfrm>
            <a:off x="393192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EC33382-3108-0A52-5C8D-3959236C7E91}"/>
              </a:ext>
            </a:extLst>
          </p:cNvPr>
          <p:cNvSpPr/>
          <p:nvPr userDrawn="1"/>
        </p:nvSpPr>
        <p:spPr bwMode="auto">
          <a:xfrm>
            <a:off x="3200400" y="5669280"/>
            <a:ext cx="323781" cy="320040"/>
          </a:xfrm>
          <a:prstGeom prst="rect">
            <a:avLst/>
          </a:prstGeom>
          <a:solidFill>
            <a:srgbClr val="7A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0" i="0" dirty="0">
                <a:latin typeface="Verdana" panose="020B0604030504040204" pitchFamily="34" charset="0"/>
              </a:rPr>
              <a:t>N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B91D2D-07FF-FFEE-20DD-BE4B04B868F2}"/>
              </a:ext>
            </a:extLst>
          </p:cNvPr>
          <p:cNvSpPr txBox="1"/>
          <p:nvPr userDrawn="1"/>
        </p:nvSpPr>
        <p:spPr>
          <a:xfrm>
            <a:off x="8229600" y="6324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C980EC9-79B1-8749-AF64-80D656B1DC08}" type="slidenum">
              <a:rPr lang="en-US" sz="1200" baseline="0"/>
              <a:t>‹#›</a:t>
            </a:fld>
            <a:endParaRPr lang="en-US" sz="1200" baseline="0" dirty="0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095956"/>
      </p:ext>
    </p:extLst>
  </p:cSld>
  <p:clrMapOvr>
    <a:masterClrMapping/>
  </p:clrMapOvr>
  <p:transition spd="med">
    <p:wipe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ld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145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1912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89A7F2-E5BB-DA4D-ABFE-99474EF12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4809952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130325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3" name="Rectangle 5"/>
          <p:cNvSpPr>
            <a:spLocks noChangeArrowheads="1"/>
          </p:cNvSpPr>
          <p:nvPr/>
        </p:nvSpPr>
        <p:spPr bwMode="auto">
          <a:xfrm>
            <a:off x="4610100" y="18923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730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3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3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33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333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A5E81-DD41-9942-8032-D20912754374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3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ChangeArrowheads="1"/>
          </p:cNvSpPr>
          <p:nvPr/>
        </p:nvSpPr>
        <p:spPr bwMode="auto">
          <a:xfrm>
            <a:off x="3276600" y="914400"/>
            <a:ext cx="4114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468F"/>
              </a:buClr>
              <a:buFont typeface="Webdings" panose="05030102010509060703" pitchFamily="18" charset="2"/>
              <a:buChar char="&lt;"/>
              <a:defRPr/>
            </a:pPr>
            <a:endParaRPr lang="en-US" sz="2800" b="1" dirty="0">
              <a:solidFill>
                <a:srgbClr val="00468F"/>
              </a:solidFill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4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75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75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8229600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8229600" cy="53340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sp>
        <p:nvSpPr>
          <p:cNvPr id="3076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5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5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5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5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53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53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050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  <a:r>
              <a:rPr lang="en-US"/>
              <a:t> when second level runs longer than one line we want no hanging indent</a:t>
            </a:r>
          </a:p>
          <a:p>
            <a:pPr lvl="1"/>
            <a:r>
              <a:rPr lang="en-US"/>
              <a:t>I</a:t>
            </a:r>
            <a:r>
              <a:rPr lang="en-US" altLang="en-US"/>
              <a:t>’</a:t>
            </a:r>
            <a:r>
              <a:rPr lang="en-US"/>
              <a:t>ve also set the gap between points at 0.5 lines.</a:t>
            </a:r>
            <a:endParaRPr lang="en-CA"/>
          </a:p>
          <a:p>
            <a:pPr lvl="2"/>
            <a:r>
              <a:rPr lang="en-CA"/>
              <a:t>Third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71550"/>
            <a:ext cx="8185150" cy="552450"/>
          </a:xfrm>
          <a:prstGeom prst="rect">
            <a:avLst/>
          </a:prstGeom>
          <a:gradFill rotWithShape="0">
            <a:gsLst>
              <a:gs pos="0">
                <a:srgbClr val="00468F"/>
              </a:gs>
              <a:gs pos="100000">
                <a:srgbClr val="648FB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</a:t>
            </a:r>
            <a:endParaRPr lang="en-CA"/>
          </a:p>
        </p:txBody>
      </p:sp>
      <p:pic>
        <p:nvPicPr>
          <p:cNvPr id="486405" name="Picture 5" descr="but2">
            <a:hlinkClick r:id="" action="ppaction://hlinkshowjump?jump=nextslide" tooltip="Expand figur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150" y="971550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6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6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6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6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2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864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8640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Font typeface="Webdings" panose="05030102010509060703" pitchFamily="18" charset="2"/>
        <a:buChar char="&lt;"/>
        <a:defRPr sz="2800" b="1">
          <a:solidFill>
            <a:srgbClr val="00468F"/>
          </a:solidFill>
          <a:latin typeface="+mn-lt"/>
          <a:ea typeface="ＭＳ Ｐゴシック" charset="0"/>
          <a:cs typeface="ＭＳ Ｐゴシック" charset="0"/>
        </a:defRPr>
      </a:lvl1pPr>
      <a:lvl2pPr marL="4572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68F"/>
        </a:buClr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ut1">
            <a:hlinkClick r:id="" action="ppaction://hlinkshowjump?jump=previousslide" tooltip="Back to previous slide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5" y="935038"/>
            <a:ext cx="617538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 userDrawn="1"/>
        </p:nvSpPr>
        <p:spPr bwMode="auto">
          <a:xfrm>
            <a:off x="431800" y="6643688"/>
            <a:ext cx="169227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" dirty="0"/>
              <a:t>© 2013 Pearson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 spd="med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gray">
          <a:xfrm>
            <a:off x="8305800" y="6553200"/>
            <a:ext cx="4572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GB" sz="900" dirty="0">
              <a:solidFill>
                <a:srgbClr val="000000"/>
              </a:solidFill>
              <a:latin typeface="Verdana" pitchFamily="-1" charset="0"/>
              <a:ea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>
    <p:strips dir="ld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ヒラギノ角ゴ Pro W3" pitchFamily="-1" charset="-128"/>
          <a:cs typeface="ヒラギノ角ゴ Pro W3" pitchFamily="-1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  <a:ea typeface="ヒラギノ角ゴ Pro W3" pitchFamily="-1" charset="-128"/>
          <a:cs typeface="ヒラギノ角ゴ Pro W3" pitchFamily="-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-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ヒラギノ角ゴ Pro W3" pitchFamily="-1" charset="-128"/>
          <a:cs typeface="ヒラギノ角ゴ Pro W3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029200" y="1447800"/>
            <a:ext cx="4114800" cy="344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bIns="0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CA" sz="3200" b="1" dirty="0">
                <a:solidFill>
                  <a:schemeClr val="bg1"/>
                </a:solidFill>
                <a:latin typeface="+mj-lt"/>
              </a:rPr>
              <a:t>Topic:</a:t>
            </a:r>
          </a:p>
          <a:p>
            <a:pPr algn="ctr"/>
            <a:endParaRPr lang="en-CA" sz="3200" b="1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CITES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and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Endangered</a:t>
            </a:r>
          </a:p>
          <a:p>
            <a:pPr algn="ctr"/>
            <a:r>
              <a:rPr lang="en-CA" sz="4000" b="1" dirty="0">
                <a:solidFill>
                  <a:schemeClr val="bg1"/>
                </a:solidFill>
                <a:latin typeface="+mj-lt"/>
              </a:rPr>
              <a:t>Species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722783" y="916609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14400"/>
          </a:xfrm>
        </p:spPr>
        <p:txBody>
          <a:bodyPr/>
          <a:lstStyle/>
          <a:p>
            <a:pPr algn="ctr"/>
            <a:r>
              <a:rPr lang="en-US" sz="3600" dirty="0"/>
              <a:t>U.S. FWS's 2015 CITES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334000"/>
          </a:xfrm>
        </p:spPr>
        <p:txBody>
          <a:bodyPr lIns="0" rIns="0"/>
          <a:lstStyle/>
          <a:p>
            <a:pPr lvl="0">
              <a:spcBef>
                <a:spcPts val="500"/>
              </a:spcBef>
            </a:pPr>
            <a:r>
              <a:rPr lang="en-US" sz="2400" dirty="0"/>
              <a:t>Uses CITES' tabular format, plus paragraph-style annexes starting on page 30.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U.S. regulatory measures: p. 30.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Lacey Act explained: p. 31.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New Endangered Species Act listings: p. 32.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Compliance and enforcement: pp. 36, 40.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Peruvian mahogany: p. 36.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Support for U.S. participation in CoPs and CITES committees: p. 45.</a:t>
            </a:r>
          </a:p>
          <a:p>
            <a:pPr>
              <a:spcBef>
                <a:spcPts val="500"/>
              </a:spcBef>
            </a:pPr>
            <a:r>
              <a:rPr lang="en-US" sz="2400" dirty="0"/>
              <a:t>Cooperation with other Parties: p. 48.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Including  via the International Tropical Timber Organization: p. 54.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Support to U.S. RTAs: p. 58.</a:t>
            </a:r>
          </a:p>
        </p:txBody>
      </p:sp>
    </p:spTree>
    <p:extLst>
      <p:ext uri="{BB962C8B-B14F-4D97-AF65-F5344CB8AC3E}">
        <p14:creationId xmlns:p14="http://schemas.microsoft.com/office/powerpoint/2010/main" val="3000440848"/>
      </p:ext>
    </p:extLst>
  </p:cSld>
  <p:clrMapOvr>
    <a:masterClrMapping/>
  </p:clrMapOvr>
  <p:transition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838200"/>
          </a:xfrm>
        </p:spPr>
        <p:txBody>
          <a:bodyPr/>
          <a:lstStyle/>
          <a:p>
            <a:pPr algn="ctr"/>
            <a:r>
              <a:rPr lang="en-US" sz="3600" dirty="0"/>
              <a:t>Case: Mahogany in Peru</a:t>
            </a:r>
            <a:r>
              <a:rPr lang="en-US" sz="3600" dirty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257800"/>
          </a:xfrm>
        </p:spPr>
        <p:txBody>
          <a:bodyPr lIns="0" rIns="0"/>
          <a:lstStyle/>
          <a:p>
            <a:pPr>
              <a:spcBef>
                <a:spcPts val="300"/>
              </a:spcBef>
            </a:pPr>
            <a:r>
              <a:rPr lang="en-US" sz="2200" dirty="0"/>
              <a:t>Broad-leaf mahogany (</a:t>
            </a:r>
            <a:r>
              <a:rPr lang="en-US" sz="2200" i="1" dirty="0"/>
              <a:t>Swietenia macrophylla</a:t>
            </a:r>
            <a:r>
              <a:rPr lang="en-US" sz="2200" dirty="0"/>
              <a:t>: caoba).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App. II 2003, after a decade of proposals.</a:t>
            </a:r>
          </a:p>
          <a:p>
            <a:pPr>
              <a:spcBef>
                <a:spcPts val="300"/>
              </a:spcBef>
            </a:pPr>
            <a:r>
              <a:rPr lang="en-US" sz="2200" dirty="0"/>
              <a:t>Appendix III: Spanish cedar (</a:t>
            </a:r>
            <a:r>
              <a:rPr lang="en-US" sz="2200" i="1" dirty="0"/>
              <a:t>Cedrela odorata</a:t>
            </a:r>
            <a:r>
              <a:rPr lang="en-US" sz="2200" dirty="0"/>
              <a:t>: cedro americano).  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App. II 2020 (formerly App. III).</a:t>
            </a:r>
          </a:p>
          <a:p>
            <a:pPr>
              <a:spcBef>
                <a:spcPts val="600"/>
              </a:spcBef>
            </a:pPr>
            <a:r>
              <a:rPr lang="en-US" sz="2200" dirty="0"/>
              <a:t>Potential listing: Shihuahuaco (</a:t>
            </a:r>
            <a:r>
              <a:rPr lang="en-US" sz="2200" i="1" dirty="0"/>
              <a:t>Dipteryx micrantha</a:t>
            </a:r>
            <a:r>
              <a:rPr lang="en-US" sz="2200" dirty="0"/>
              <a:t>).  Not listed as of 2020.</a:t>
            </a:r>
          </a:p>
          <a:p>
            <a:pPr lvl="0">
              <a:spcBef>
                <a:spcPts val="600"/>
              </a:spcBef>
            </a:pPr>
            <a:r>
              <a:rPr lang="en-US" sz="2200" dirty="0"/>
              <a:t>Threats.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Conversion of forests for agriculture (palm oil, maize, cattle) or mining (artisanal gold).</a:t>
            </a:r>
          </a:p>
          <a:p>
            <a:pPr lvl="1">
              <a:spcBef>
                <a:spcPts val="300"/>
              </a:spcBef>
            </a:pPr>
            <a:r>
              <a:rPr lang="en-US" sz="2200" dirty="0"/>
              <a:t>Logging, which is poorly regulated: see EIA study and NY Times video on "Policing the Amazon."</a:t>
            </a:r>
          </a:p>
        </p:txBody>
      </p:sp>
    </p:spTree>
    <p:extLst>
      <p:ext uri="{BB962C8B-B14F-4D97-AF65-F5344CB8AC3E}">
        <p14:creationId xmlns:p14="http://schemas.microsoft.com/office/powerpoint/2010/main" val="902759344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458200" cy="685800"/>
          </a:xfrm>
        </p:spPr>
        <p:txBody>
          <a:bodyPr/>
          <a:lstStyle/>
          <a:p>
            <a:pPr algn="ctr"/>
            <a:r>
              <a:rPr lang="en-US" sz="3600" dirty="0"/>
              <a:t>Peru Is Mega-Biodiverse</a:t>
            </a:r>
            <a:r>
              <a:rPr lang="en-US" sz="3600" dirty="0">
                <a:effectLst/>
              </a:rPr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315200" cy="5105400"/>
          </a:xfrm>
        </p:spPr>
        <p:txBody>
          <a:bodyPr lIns="274320" rIns="274320"/>
          <a:lstStyle/>
          <a:p>
            <a:pPr>
              <a:spcBef>
                <a:spcPts val="600"/>
              </a:spcBef>
            </a:pPr>
            <a:r>
              <a:rPr lang="en-US" sz="2400" dirty="0"/>
              <a:t>Diversity rank among countries: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Fish: no. 1.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Birds: no. 2.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Amphibians: no. 3.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Mammals: no. 5.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Diversity depends on primary forest habitat.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Forests are shrinking.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NB: Forests' climate change role.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LULUCF the largest (40%) source of Peru's GHG emissions.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7835464"/>
      </p:ext>
    </p:extLst>
  </p:cSld>
  <p:clrMapOvr>
    <a:masterClrMapping/>
  </p:clrMapOvr>
  <p:transition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219200"/>
          </a:xfrm>
        </p:spPr>
        <p:txBody>
          <a:bodyPr/>
          <a:lstStyle/>
          <a:p>
            <a:pPr algn="ctr"/>
            <a:r>
              <a:rPr lang="en-US" dirty="0"/>
              <a:t>Peru Has Substantial </a:t>
            </a:r>
            <a:br>
              <a:rPr lang="en-US" dirty="0"/>
            </a:br>
            <a:r>
              <a:rPr lang="en-US" dirty="0"/>
              <a:t>Indigenous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09800"/>
            <a:ext cx="7315200" cy="3429000"/>
          </a:xfrm>
        </p:spPr>
        <p:txBody>
          <a:bodyPr lIns="0" rIns="0"/>
          <a:lstStyle/>
          <a:p>
            <a:r>
              <a:rPr lang="en-US" sz="2400" dirty="0"/>
              <a:t>Not always conservationists.</a:t>
            </a:r>
          </a:p>
          <a:p>
            <a:r>
              <a:rPr lang="en-US" sz="2400" dirty="0"/>
              <a:t>Land rights contested and titling slow.</a:t>
            </a:r>
          </a:p>
          <a:p>
            <a:r>
              <a:rPr lang="en-US" sz="2400" dirty="0"/>
              <a:t>Role of ILO 169.</a:t>
            </a:r>
            <a:r>
              <a:rPr lang="en-US" sz="2400" dirty="0">
                <a:effectLst/>
              </a:rPr>
              <a:t> </a:t>
            </a:r>
          </a:p>
          <a:p>
            <a:r>
              <a:rPr lang="en-US" sz="2400" dirty="0"/>
              <a:t>See NY Times video on "Policing the Amazon." </a:t>
            </a:r>
          </a:p>
        </p:txBody>
      </p:sp>
    </p:spTree>
    <p:extLst>
      <p:ext uri="{BB962C8B-B14F-4D97-AF65-F5344CB8AC3E}">
        <p14:creationId xmlns:p14="http://schemas.microsoft.com/office/powerpoint/2010/main" val="3981286989"/>
      </p:ext>
    </p:extLst>
  </p:cSld>
  <p:clrMapOvr>
    <a:masterClrMapping/>
  </p:clrMapOvr>
  <p:transition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pPr algn="ctr"/>
            <a:r>
              <a:rPr lang="en-US" sz="3400" dirty="0"/>
              <a:t>U.S.-Peru </a:t>
            </a:r>
            <a:br>
              <a:rPr lang="en-US" sz="3400" dirty="0"/>
            </a:br>
            <a:r>
              <a:rPr lang="en-US" sz="3400" dirty="0"/>
              <a:t>Trade Promotion 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648200"/>
          </a:xfrm>
        </p:spPr>
        <p:txBody>
          <a:bodyPr lIns="0" rIns="0"/>
          <a:lstStyle/>
          <a:p>
            <a:pPr>
              <a:spcBef>
                <a:spcPts val="300"/>
              </a:spcBef>
            </a:pPr>
            <a:r>
              <a:rPr lang="en-US" sz="2400" dirty="0"/>
              <a:t>First signed 2007.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U.S. NGOs, Congress wanted additional environmental and labor measures.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Annex to Environment chapter added on forestry law enforcement.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Became effective in 2009.</a:t>
            </a:r>
          </a:p>
          <a:p>
            <a:r>
              <a:rPr lang="en-US" sz="2400" dirty="0"/>
              <a:t>U.S. FWS monitors imports of mahogany.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U.S. Lacey Act changed in 2008 to make firms in the U.S. responsible for other countries' enforcement of their own laws relative to U.S. imports of timber.</a:t>
            </a:r>
          </a:p>
        </p:txBody>
      </p:sp>
    </p:spTree>
    <p:extLst>
      <p:ext uri="{BB962C8B-B14F-4D97-AF65-F5344CB8AC3E}">
        <p14:creationId xmlns:p14="http://schemas.microsoft.com/office/powerpoint/2010/main" val="1319684726"/>
      </p:ext>
    </p:extLst>
  </p:cSld>
  <p:clrMapOvr>
    <a:masterClrMapping/>
  </p:clrMapOvr>
  <p:transition>
    <p:strips dir="l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533400"/>
            <a:ext cx="8458200" cy="838200"/>
          </a:xfrm>
        </p:spPr>
        <p:txBody>
          <a:bodyPr lIns="0" rIns="0"/>
          <a:lstStyle/>
          <a:p>
            <a:pPr lvl="1" algn="ctr"/>
            <a:r>
              <a:rPr lang="en-US" dirty="0"/>
              <a:t>Peru-U.S. Cooperation on Forestry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315200" cy="48768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TPA committed U.S. forestry assistance.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USAID financing and coordination.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USAID regularly conducts "Tropical Forest and Biodiversity Assessments."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U.S. Forest Service support to SERFOR.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Inventories of forest resources.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Traceability project.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"Peru Bosques" assistance via contract.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Includes support to Peru's regional governments in the Amazon: CIAM.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USTR supervises.</a:t>
            </a:r>
          </a:p>
        </p:txBody>
      </p:sp>
    </p:spTree>
    <p:extLst>
      <p:ext uri="{BB962C8B-B14F-4D97-AF65-F5344CB8AC3E}">
        <p14:creationId xmlns:p14="http://schemas.microsoft.com/office/powerpoint/2010/main" val="13178565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381000"/>
            <a:ext cx="8458200" cy="1219200"/>
          </a:xfrm>
        </p:spPr>
        <p:txBody>
          <a:bodyPr lIns="0" rIns="0"/>
          <a:lstStyle/>
          <a:p>
            <a:pPr lvl="1" algn="ctr"/>
            <a:r>
              <a:rPr lang="en-US" sz="3600" dirty="0"/>
              <a:t>EIA Report:</a:t>
            </a:r>
            <a:br>
              <a:rPr lang="en-US" sz="3600" dirty="0"/>
            </a:br>
            <a:r>
              <a:rPr lang="en-US" sz="3600" dirty="0"/>
              <a:t> Peru's Logging Challenge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15200" cy="44196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"Environmental Investigation Agency" is an NGO based in Washington DC (and London).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Field work in Peru to evaluate Peru's enforcement of laws on logging.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Empowered by the terms of the TPA.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Finding: Peru's regulation of logging through "concessions" being subverted.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"La Máquina Lavadora" (2012) documents counterfeiting of logging permits.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Through TPA channels, requested USG action through 2012 petition to USTR.</a:t>
            </a:r>
          </a:p>
        </p:txBody>
      </p:sp>
    </p:spTree>
    <p:extLst>
      <p:ext uri="{BB962C8B-B14F-4D97-AF65-F5344CB8AC3E}">
        <p14:creationId xmlns:p14="http://schemas.microsoft.com/office/powerpoint/2010/main" val="24256269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419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how countries coordinate to prevent commercial exploitation from endangering survival of species and individuals, through: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CITES international agreement.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Bilateral cooperation.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National implementation.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86222403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Skills developed by today's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382000" cy="3657600"/>
          </a:xfrm>
        </p:spPr>
        <p:txBody>
          <a:bodyPr lIns="457200" rIns="457200"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You will know how countries coordinate to prevent commercial exploitation from endangering survival of species and individuals, through: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The CITES international agreement.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Bilateral cooperation.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National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511650907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00100"/>
          </a:xfrm>
        </p:spPr>
        <p:txBody>
          <a:bodyPr/>
          <a:lstStyle/>
          <a:p>
            <a:pPr algn="ctr"/>
            <a:r>
              <a:rPr lang="en-US" sz="4400" dirty="0"/>
              <a:t>CITES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315200" cy="5257800"/>
          </a:xfrm>
        </p:spPr>
        <p:txBody>
          <a:bodyPr lIns="0" rIns="0"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"Convention on International Trade in Endangered Species of Wild Fauna and Flora"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Drafted in the 1960s by IUCN: International Union for Conservation of Nature.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NGO, founded in 1948 by UNESCO.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Both state and private members.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CHF 104mn expenditures in 2021.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~1,000 staff in Gland, Switzerland and regional offices.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Maintains since 1964 the "Red List of Threatened Species."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CITES signed 1973, effective 1975.</a:t>
            </a:r>
          </a:p>
        </p:txBody>
      </p:sp>
    </p:spTree>
    <p:extLst>
      <p:ext uri="{BB962C8B-B14F-4D97-AF65-F5344CB8AC3E}">
        <p14:creationId xmlns:p14="http://schemas.microsoft.com/office/powerpoint/2010/main" val="3224350046"/>
      </p:ext>
    </p:extLst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800100"/>
          </a:xfrm>
        </p:spPr>
        <p:txBody>
          <a:bodyPr/>
          <a:lstStyle/>
          <a:p>
            <a:pPr algn="ctr"/>
            <a:r>
              <a:rPr lang="en-US" sz="3600" dirty="0"/>
              <a:t>Implementation by the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57300"/>
            <a:ext cx="7315200" cy="49530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"Scientific Authorities" designated to advise on export or import of </a:t>
            </a:r>
            <a:r>
              <a:rPr lang="en-US" sz="2400" u="sng" dirty="0"/>
              <a:t>wild</a:t>
            </a:r>
            <a:r>
              <a:rPr lang="en-US" sz="2400" dirty="0"/>
              <a:t> plants or animals that are endangered.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Note "wild."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400" dirty="0"/>
              <a:t>In contrast, farming and ranching are accepted as potentially sustainable.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"Management Authorities" designated to grant import or export permits.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Rescue centers designated for animals confiscated.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Records maintained and shared with CITES' Secretariat.</a:t>
            </a:r>
          </a:p>
        </p:txBody>
      </p:sp>
    </p:spTree>
    <p:extLst>
      <p:ext uri="{BB962C8B-B14F-4D97-AF65-F5344CB8AC3E}">
        <p14:creationId xmlns:p14="http://schemas.microsoft.com/office/powerpoint/2010/main" val="628632977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/>
          <a:lstStyle/>
          <a:p>
            <a:pPr algn="ctr"/>
            <a:r>
              <a:rPr lang="en-US" sz="3600" dirty="0"/>
              <a:t>CITES' Species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315200" cy="53340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Appendix I: Threatened with extinction.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Both export and import permits to verify non-detrimental to species' survival.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Appendix II: Potential to be threatened with extinction.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Only export permit to verify non-detrimental to species' survival.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200" dirty="0"/>
              <a:t>Appendix III: Cooperation requested by Parties to implement domestic regulation.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Only export permit regarding observance of local law.</a:t>
            </a:r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/>
              <a:t>Appendices I and II are amended by CoP based on proposals from Parties.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200" dirty="0"/>
              <a:t>Years required to get in the appendices.</a:t>
            </a:r>
          </a:p>
        </p:txBody>
      </p:sp>
    </p:spTree>
    <p:extLst>
      <p:ext uri="{BB962C8B-B14F-4D97-AF65-F5344CB8AC3E}">
        <p14:creationId xmlns:p14="http://schemas.microsoft.com/office/powerpoint/2010/main" val="3186679228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"/>
            <a:ext cx="8458200" cy="800100"/>
          </a:xfrm>
        </p:spPr>
        <p:txBody>
          <a:bodyPr/>
          <a:lstStyle/>
          <a:p>
            <a:pPr algn="ctr"/>
            <a:r>
              <a:rPr lang="en-US" sz="4000" dirty="0"/>
              <a:t>CITES and the WTO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953000"/>
          </a:xfrm>
        </p:spPr>
        <p:txBody>
          <a:bodyPr lIns="0" rIns="0"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Not part of WTO, but supported by the WTO.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One of the "General Exceptions" under GATT Article XX.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Export and import restrictions under CITES have not been disputed in WTO.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WTO members notify on CITES measures.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400" dirty="0"/>
              <a:t>Trade Policy Reviews mention CITES under import prohibitions.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1132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458200" cy="990600"/>
          </a:xfrm>
        </p:spPr>
        <p:txBody>
          <a:bodyPr/>
          <a:lstStyle/>
          <a:p>
            <a:pPr algn="ctr"/>
            <a:r>
              <a:rPr lang="en-US" sz="4000" dirty="0"/>
              <a:t>CITES Secretariat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419600"/>
          </a:xfrm>
        </p:spPr>
        <p:txBody>
          <a:bodyPr lIns="274320" rIns="274320"/>
          <a:lstStyle/>
          <a:p>
            <a:pPr>
              <a:spcBef>
                <a:spcPts val="600"/>
              </a:spcBef>
            </a:pPr>
            <a:r>
              <a:rPr lang="en-US" sz="2400" dirty="0"/>
              <a:t>Secretariat is supported by the UN Environment Program (UNEP).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Headquartered in Geneva.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Budget USD 6 million annually from Parties' contributions.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About 35 staff.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Receive and study Parties' reports.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Notify Parties about problems identified with listed species.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Support CoPs.</a:t>
            </a:r>
          </a:p>
        </p:txBody>
      </p:sp>
    </p:spTree>
    <p:extLst>
      <p:ext uri="{BB962C8B-B14F-4D97-AF65-F5344CB8AC3E}">
        <p14:creationId xmlns:p14="http://schemas.microsoft.com/office/powerpoint/2010/main" val="2591587705"/>
      </p:ext>
    </p:extLst>
  </p:cSld>
  <p:clrMapOvr>
    <a:masterClrMapping/>
  </p:clrMapOvr>
  <p:transition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838200"/>
          </a:xfrm>
        </p:spPr>
        <p:txBody>
          <a:bodyPr/>
          <a:lstStyle/>
          <a:p>
            <a:pPr algn="ctr"/>
            <a:r>
              <a:rPr lang="en-US" sz="4000" dirty="0"/>
              <a:t>CITES Negotiations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315200" cy="5105400"/>
          </a:xfrm>
        </p:spPr>
        <p:txBody>
          <a:bodyPr lIns="0" rIns="0"/>
          <a:lstStyle/>
          <a:p>
            <a:pPr>
              <a:spcBef>
                <a:spcPts val="600"/>
              </a:spcBef>
            </a:pPr>
            <a:r>
              <a:rPr lang="en-US" sz="2400" dirty="0"/>
              <a:t>Conference of Parties held every third year.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CoP18: August 2019 in Geneva.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CoP19: 14-25 November 2022 in Panama.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CoP approves Appendices I and II.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IUCN is among those who advise.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Parties submit an "Implementation Report" before each CoP.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Committees oversee implementation progress between CoPs.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Committee members elected by region.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Observers can be approved to attend CoPs and committee meetings.</a:t>
            </a:r>
          </a:p>
        </p:txBody>
      </p:sp>
    </p:spTree>
    <p:extLst>
      <p:ext uri="{BB962C8B-B14F-4D97-AF65-F5344CB8AC3E}">
        <p14:creationId xmlns:p14="http://schemas.microsoft.com/office/powerpoint/2010/main" val="846845459"/>
      </p:ext>
    </p:extLst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8458200" cy="762000"/>
          </a:xfrm>
        </p:spPr>
        <p:txBody>
          <a:bodyPr/>
          <a:lstStyle/>
          <a:p>
            <a:pPr algn="ctr"/>
            <a:r>
              <a:rPr lang="en-US" sz="3600" dirty="0"/>
              <a:t>U.S. Fish and Wildlife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953000"/>
          </a:xfrm>
        </p:spPr>
        <p:txBody>
          <a:bodyPr lIns="91440" rIns="91440"/>
          <a:lstStyle/>
          <a:p>
            <a:pPr>
              <a:spcBef>
                <a:spcPts val="600"/>
              </a:spcBef>
            </a:pPr>
            <a:r>
              <a:rPr lang="en-US" sz="2400" dirty="0"/>
              <a:t>USG's contact point for CITES (pp. 9-11).</a:t>
            </a:r>
          </a:p>
          <a:p>
            <a:pPr lvl="0">
              <a:spcBef>
                <a:spcPts val="600"/>
              </a:spcBef>
            </a:pPr>
            <a:r>
              <a:rPr lang="en-US" sz="2400" dirty="0"/>
              <a:t>Under the Department of the Interior.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Division of Management Authority: 33 staff.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Division of Scientific Authority: 10 staff.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Sole U.S. scientific authority for CITES.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Advises on requests for permits required under CITES.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"Non-detriment" findings: p. 53. 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460 cases between Jan 2013 and June 2015 (p. 18).</a:t>
            </a:r>
          </a:p>
          <a:p>
            <a:pPr marL="114300" indent="0">
              <a:spcBef>
                <a:spcPts val="1800"/>
              </a:spcBef>
              <a:buNone/>
            </a:pPr>
            <a:r>
              <a:rPr lang="en-US" dirty="0">
                <a:effectLst/>
              </a:rPr>
              <a:t>(References from from FWS's 2015 report to CITES.)</a:t>
            </a:r>
          </a:p>
        </p:txBody>
      </p:sp>
    </p:spTree>
    <p:extLst>
      <p:ext uri="{BB962C8B-B14F-4D97-AF65-F5344CB8AC3E}">
        <p14:creationId xmlns:p14="http://schemas.microsoft.com/office/powerpoint/2010/main" val="364547234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2_newdesign">
  <a:themeElements>
    <a:clrScheme name="2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oundations">
  <a:themeElements>
    <a:clrScheme name="1_foundation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ound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foundation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oundation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ound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ewdesign">
  <a:themeElements>
    <a:clrScheme name="1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newdesign">
  <a:themeElements>
    <a:clrScheme name="3_new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new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new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new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new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N01Roland923871_01_LN01">
  <a:themeElements>
    <a:clrScheme name="Pearson_PowerPoint_Template_Beka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arson_PowerPoint_Template_Bekae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earson_PowerPoint_Template_Bekae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owerPoint_Template_Bekae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arson_PowerPoint_Template_Bekae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Foundations 2e</Template>
  <TotalTime>72975</TotalTime>
  <Words>1433</Words>
  <Application>Microsoft Macintosh PowerPoint</Application>
  <PresentationFormat>On-screen Show (4:3)</PresentationFormat>
  <Paragraphs>182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Arial Black</vt:lpstr>
      <vt:lpstr>Calibri</vt:lpstr>
      <vt:lpstr>Tahoma</vt:lpstr>
      <vt:lpstr>Times New Roman</vt:lpstr>
      <vt:lpstr>Verdana</vt:lpstr>
      <vt:lpstr>Webdings</vt:lpstr>
      <vt:lpstr>2_newdesign</vt:lpstr>
      <vt:lpstr>Custom Design</vt:lpstr>
      <vt:lpstr>1_foundations</vt:lpstr>
      <vt:lpstr>1_newdesign</vt:lpstr>
      <vt:lpstr>3_newdesign</vt:lpstr>
      <vt:lpstr>1_Custom Design</vt:lpstr>
      <vt:lpstr>LN01Roland923871_01_LN01</vt:lpstr>
      <vt:lpstr>PowerPoint Presentation</vt:lpstr>
      <vt:lpstr>Skills developed by today's class</vt:lpstr>
      <vt:lpstr>CITES</vt:lpstr>
      <vt:lpstr>Implementation by the Parties</vt:lpstr>
      <vt:lpstr>CITES' Species Categories</vt:lpstr>
      <vt:lpstr>CITES and the WTO</vt:lpstr>
      <vt:lpstr>CITES Secretariat</vt:lpstr>
      <vt:lpstr>CITES Negotiations</vt:lpstr>
      <vt:lpstr>U.S. Fish and Wildlife Service</vt:lpstr>
      <vt:lpstr>U.S. FWS's 2015 CITES Report</vt:lpstr>
      <vt:lpstr>Case: Mahogany in Peru </vt:lpstr>
      <vt:lpstr>Peru Is Mega-Biodiverse </vt:lpstr>
      <vt:lpstr>Peru Has Substantial  Indigenous Populations</vt:lpstr>
      <vt:lpstr>U.S.-Peru  Trade Promotion Agreement</vt:lpstr>
      <vt:lpstr>Peru-U.S. Cooperation on Forestry</vt:lpstr>
      <vt:lpstr>EIA Report:  Peru's Logging Challenge</vt:lpstr>
      <vt:lpstr>Skills developed by today's class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Ryan Jr, Joseph S</dc:creator>
  <cp:keywords/>
  <dc:description/>
  <cp:lastModifiedBy>Ryan Jr, Joseph S</cp:lastModifiedBy>
  <cp:revision>1920</cp:revision>
  <cp:lastPrinted>2016-10-27T15:54:19Z</cp:lastPrinted>
  <dcterms:created xsi:type="dcterms:W3CDTF">2013-09-11T16:55:26Z</dcterms:created>
  <dcterms:modified xsi:type="dcterms:W3CDTF">2022-11-01T16:45:19Z</dcterms:modified>
  <cp:category/>
</cp:coreProperties>
</file>