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  <p:sldMasterId id="2147483731" r:id="rId2"/>
    <p:sldMasterId id="2147483661" r:id="rId3"/>
    <p:sldMasterId id="2147483658" r:id="rId4"/>
    <p:sldMasterId id="2147483659" r:id="rId5"/>
    <p:sldMasterId id="2147483660" r:id="rId6"/>
    <p:sldMasterId id="2147483717" r:id="rId7"/>
  </p:sldMasterIdLst>
  <p:notesMasterIdLst>
    <p:notesMasterId r:id="rId37"/>
  </p:notesMasterIdLst>
  <p:handoutMasterIdLst>
    <p:handoutMasterId r:id="rId38"/>
  </p:handoutMasterIdLst>
  <p:sldIdLst>
    <p:sldId id="728" r:id="rId8"/>
    <p:sldId id="745" r:id="rId9"/>
    <p:sldId id="748" r:id="rId10"/>
    <p:sldId id="750" r:id="rId11"/>
    <p:sldId id="746" r:id="rId12"/>
    <p:sldId id="778" r:id="rId13"/>
    <p:sldId id="749" r:id="rId14"/>
    <p:sldId id="751" r:id="rId15"/>
    <p:sldId id="763" r:id="rId16"/>
    <p:sldId id="752" r:id="rId17"/>
    <p:sldId id="753" r:id="rId18"/>
    <p:sldId id="780" r:id="rId19"/>
    <p:sldId id="764" r:id="rId20"/>
    <p:sldId id="774" r:id="rId21"/>
    <p:sldId id="775" r:id="rId22"/>
    <p:sldId id="754" r:id="rId23"/>
    <p:sldId id="756" r:id="rId24"/>
    <p:sldId id="757" r:id="rId25"/>
    <p:sldId id="765" r:id="rId26"/>
    <p:sldId id="766" r:id="rId27"/>
    <p:sldId id="772" r:id="rId28"/>
    <p:sldId id="773" r:id="rId29"/>
    <p:sldId id="767" r:id="rId30"/>
    <p:sldId id="747" r:id="rId31"/>
    <p:sldId id="776" r:id="rId32"/>
    <p:sldId id="761" r:id="rId33"/>
    <p:sldId id="730" r:id="rId34"/>
    <p:sldId id="731" r:id="rId35"/>
    <p:sldId id="779" r:id="rId36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F2108DF-1C46-5A48-904E-C04A5D373040}">
          <p14:sldIdLst>
            <p14:sldId id="728"/>
            <p14:sldId id="745"/>
            <p14:sldId id="748"/>
            <p14:sldId id="750"/>
            <p14:sldId id="746"/>
            <p14:sldId id="778"/>
            <p14:sldId id="749"/>
            <p14:sldId id="751"/>
            <p14:sldId id="763"/>
            <p14:sldId id="752"/>
            <p14:sldId id="753"/>
            <p14:sldId id="780"/>
            <p14:sldId id="764"/>
            <p14:sldId id="774"/>
            <p14:sldId id="775"/>
            <p14:sldId id="754"/>
            <p14:sldId id="756"/>
            <p14:sldId id="757"/>
            <p14:sldId id="765"/>
            <p14:sldId id="766"/>
            <p14:sldId id="772"/>
            <p14:sldId id="773"/>
            <p14:sldId id="767"/>
            <p14:sldId id="747"/>
            <p14:sldId id="776"/>
            <p14:sldId id="761"/>
            <p14:sldId id="730"/>
            <p14:sldId id="731"/>
            <p14:sldId id="7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8DEB"/>
    <a:srgbClr val="8BA9E9"/>
    <a:srgbClr val="93C4EE"/>
    <a:srgbClr val="556EEE"/>
    <a:srgbClr val="4262B3"/>
    <a:srgbClr val="194DE1"/>
    <a:srgbClr val="1865FB"/>
    <a:srgbClr val="1249B3"/>
    <a:srgbClr val="1D6AFF"/>
    <a:srgbClr val="2B8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53" autoAdjust="0"/>
    <p:restoredTop sz="87347" autoAdjust="0"/>
  </p:normalViewPr>
  <p:slideViewPr>
    <p:cSldViewPr snapToObjects="1">
      <p:cViewPr varScale="1">
        <p:scale>
          <a:sx n="111" d="100"/>
          <a:sy n="111" d="100"/>
        </p:scale>
        <p:origin x="480" y="200"/>
      </p:cViewPr>
      <p:guideLst>
        <p:guide orient="horz" pos="2112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5960" y="-12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presProps" Target="presProps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8" Type="http://schemas.openxmlformats.org/officeDocument/2006/relationships/slide" Target="slides/slid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DB1A606E-59A5-444D-B60A-249B8883EBC6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7142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noProof="0"/>
              <a:t>Click to edit Master text styles</a:t>
            </a:r>
          </a:p>
          <a:p>
            <a:pPr lvl="1"/>
            <a:r>
              <a:rPr lang="en-CA" altLang="en-US" noProof="0"/>
              <a:t>Second level</a:t>
            </a:r>
          </a:p>
          <a:p>
            <a:pPr lvl="2"/>
            <a:r>
              <a:rPr lang="en-CA" altLang="en-US" noProof="0"/>
              <a:t>Third level</a:t>
            </a:r>
          </a:p>
          <a:p>
            <a:pPr lvl="3"/>
            <a:r>
              <a:rPr lang="en-CA" altLang="en-US" noProof="0"/>
              <a:t>Fourth level</a:t>
            </a:r>
          </a:p>
          <a:p>
            <a:pPr lvl="4"/>
            <a:r>
              <a:rPr lang="en-CA" altLang="en-US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F22F55E1-96B7-4FCC-849D-4532E1F82291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2469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f.org/external/np/exr/facts/govern.htm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8205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IMF At a Glance.</a:t>
            </a:r>
          </a:p>
          <a:p>
            <a:r>
              <a:rPr lang="en-US" dirty="0"/>
              <a:t>Pre-Covid expenses (in SDRs) from 2019 Financial Statements, page 35.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1200"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0"/>
                <a:cs typeface="ＭＳ Ｐゴシック" charset="0"/>
              </a:rPr>
              <a:t>FY2015 OUTTURN AND OUTPUT COST ESTIMATES, page 10.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2848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8546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98206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IMF Articles of Agreement.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Brazil 2.22%, Russia 2.59%, India 2.63%, China 6.08%, and South Africa 0.63%.  Total: 14.15%.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17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https://www.imf.org/en/About/executive-board/eds-voting-power</a:t>
            </a:r>
          </a:p>
          <a:p>
            <a:r>
              <a:rPr lang="en-US" baseline="0" dirty="0"/>
              <a:t>IMF Factsheet: How the IMF Makes De</a:t>
            </a:r>
            <a:r>
              <a:rPr lang="en-US" baseline="0" dirty="0">
                <a:solidFill>
                  <a:schemeClr val="tx1"/>
                </a:solidFill>
              </a:rPr>
              <a:t>cisions.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http://www.imf.org/external/np/exr/facts/govern.htm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18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FAD Factsheet.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19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FAD Factsheet.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20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21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22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23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24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03541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25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09162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26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Page references to September 2022 review document.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27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89132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Page references to September 2022 review document.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28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1530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Reference:</a:t>
            </a:r>
            <a:r>
              <a:rPr lang="en-US" baseline="0" dirty="0"/>
              <a:t> IMF Manual on BOP, p. 111.</a:t>
            </a:r>
          </a:p>
          <a:p>
            <a:r>
              <a:rPr lang="en-US" baseline="0" dirty="0"/>
              <a:t>KOM 10</a:t>
            </a:r>
            <a:r>
              <a:rPr lang="en-US" baseline="30000" dirty="0"/>
              <a:t>th</a:t>
            </a:r>
            <a:r>
              <a:rPr lang="en-US" baseline="0" dirty="0"/>
              <a:t>: p. 333.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2177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References:</a:t>
            </a:r>
            <a:r>
              <a:rPr lang="en-US" baseline="0" dirty="0"/>
              <a:t> </a:t>
            </a:r>
          </a:p>
          <a:p>
            <a:r>
              <a:rPr lang="en-US" baseline="0" dirty="0"/>
              <a:t>-- IMF Manual on BOP, p. 9.</a:t>
            </a:r>
          </a:p>
          <a:p>
            <a:r>
              <a:rPr lang="en-US" baseline="0" dirty="0"/>
              <a:t>-- KOM chapter 13, selected slides.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addition to getting reserves through the IMF, monetary authorities (central banks) also get FX reserves from other central banks, bilaterally or in regional groups.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famous bilateral case was U.S. Fed provision of gold to the Bank of England in 1925.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Regional arrangements included the BIS's European role in the 1930s.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Also, the multilateralization of ASEAN's Chiang Mai Initiative recently.  (ASEAN endorsed bilateral arrangements between members as early as 1977.  These were expanded to include China, Japan, and South Korea, as ASEAN+3, in 2000 under the CMI.  The parties agreed in 2009 to "multilateralize" the CMI by contributing to a common, regional fund.)  CMI coordinates with the IMF but was established independently because it was felt that U.S. influence made the IMF less than fully dependable.</a:t>
            </a:r>
          </a:p>
          <a:p>
            <a:endParaRPr lang="en-US" dirty="0"/>
          </a:p>
          <a:p>
            <a:r>
              <a:rPr lang="en-US" dirty="0"/>
              <a:t>Central bank-to-central bank transactions are commonly structured as "swaps," where one reserve asset (a less liquid one) is temporarily exchanged for another (a more global reserve asset), with a calendar date set for reversing the swap.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614123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2782140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6501341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7978409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75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38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89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#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43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#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79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#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46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#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1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2125625"/>
      </p:ext>
    </p:extLst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#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78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#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12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01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629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73888485"/>
      </p:ext>
    </p:extLst>
  </p:cSld>
  <p:clrMapOvr>
    <a:masterClrMapping/>
  </p:clrMapOvr>
  <p:transition spd="med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8649734"/>
      </p:ext>
    </p:extLst>
  </p:cSld>
  <p:clrMapOvr>
    <a:masterClrMapping/>
  </p:clrMapOvr>
  <p:transition spd="med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2836689"/>
      </p:ext>
    </p:extLst>
  </p:cSld>
  <p:clrMapOvr>
    <a:masterClrMapping/>
  </p:clrMapOvr>
  <p:transition spd="med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663296"/>
      </p:ext>
    </p:extLst>
  </p:cSld>
  <p:clrMapOvr>
    <a:masterClrMapping/>
  </p:clrMapOvr>
  <p:transition spd="med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3175308"/>
      </p:ext>
    </p:extLst>
  </p:cSld>
  <p:clrMapOvr>
    <a:masterClrMapping/>
  </p:clrMapOvr>
  <p:transition spd="med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9928742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727282"/>
      </p:ext>
    </p:extLst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9790015"/>
      </p:ext>
    </p:extLst>
  </p:cSld>
  <p:clrMapOvr>
    <a:masterClrMapping/>
  </p:clrMapOvr>
  <p:transition spd="med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4425407"/>
      </p:ext>
    </p:extLst>
  </p:cSld>
  <p:clrMapOvr>
    <a:masterClrMapping/>
  </p:clrMapOvr>
  <p:transition spd="med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0175547"/>
      </p:ext>
    </p:extLst>
  </p:cSld>
  <p:clrMapOvr>
    <a:masterClrMapping/>
  </p:clrMapOvr>
  <p:transition spd="med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229301"/>
      </p:ext>
    </p:extLst>
  </p:cSld>
  <p:clrMapOvr>
    <a:masterClrMapping/>
  </p:clrMapOvr>
  <p:transition spd="med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8149235"/>
      </p:ext>
    </p:extLst>
  </p:cSld>
  <p:clrMapOvr>
    <a:masterClrMapping/>
  </p:clrMapOvr>
  <p:transition spd="med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42730715"/>
      </p:ext>
    </p:extLst>
  </p:cSld>
  <p:clrMapOvr>
    <a:masterClrMapping/>
  </p:clrMapOvr>
  <p:transition spd="slow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5539654"/>
      </p:ext>
    </p:extLst>
  </p:cSld>
  <p:clrMapOvr>
    <a:masterClrMapping/>
  </p:clrMapOvr>
  <p:transition spd="slow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1798787"/>
      </p:ext>
    </p:extLst>
  </p:cSld>
  <p:clrMapOvr>
    <a:masterClrMapping/>
  </p:clrMapOvr>
  <p:transition spd="slow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038600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4038600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0456484"/>
      </p:ext>
    </p:extLst>
  </p:cSld>
  <p:clrMapOvr>
    <a:masterClrMapping/>
  </p:clrMapOvr>
  <p:transition spd="slow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6842834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4279441"/>
      </p:ext>
    </p:extLst>
  </p:cSld>
  <p:clrMapOvr>
    <a:masterClrMapping/>
  </p:clrMapOvr>
  <p:transition spd="med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04226"/>
      </p:ext>
    </p:extLst>
  </p:cSld>
  <p:clrMapOvr>
    <a:masterClrMapping/>
  </p:clrMapOvr>
  <p:transition spd="slow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562473"/>
      </p:ext>
    </p:extLst>
  </p:cSld>
  <p:clrMapOvr>
    <a:masterClrMapping/>
  </p:clrMapOvr>
  <p:transition spd="slow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4184916"/>
      </p:ext>
    </p:extLst>
  </p:cSld>
  <p:clrMapOvr>
    <a:masterClrMapping/>
  </p:clrMapOvr>
  <p:transition spd="slow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8073567"/>
      </p:ext>
    </p:extLst>
  </p:cSld>
  <p:clrMapOvr>
    <a:masterClrMapping/>
  </p:clrMapOvr>
  <p:transition spd="slow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1408080"/>
      </p:ext>
    </p:extLst>
  </p:cSld>
  <p:clrMapOvr>
    <a:masterClrMapping/>
  </p:clrMapOvr>
  <p:transition spd="slow"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990600"/>
            <a:ext cx="2057400" cy="5203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90600"/>
            <a:ext cx="6019800" cy="5203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9099145"/>
      </p:ext>
    </p:extLst>
  </p:cSld>
  <p:clrMapOvr>
    <a:masterClrMapping/>
  </p:clrMapOvr>
  <p:transition spd="slow"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461850"/>
      </p:ext>
    </p:extLst>
  </p:cSld>
  <p:clrMapOvr>
    <a:masterClrMapping/>
  </p:clrMapOvr>
  <p:transition spd="med"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0066244"/>
      </p:ext>
    </p:extLst>
  </p:cSld>
  <p:clrMapOvr>
    <a:masterClrMapping/>
  </p:clrMapOvr>
  <p:transition spd="med"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9137759"/>
      </p:ext>
    </p:extLst>
  </p:cSld>
  <p:clrMapOvr>
    <a:masterClrMapping/>
  </p:clrMapOvr>
  <p:transition spd="med"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1981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4600" y="1905000"/>
            <a:ext cx="1981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9619846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0741486"/>
      </p:ext>
    </p:extLst>
  </p:cSld>
  <p:clrMapOvr>
    <a:masterClrMapping/>
  </p:clrMapOvr>
  <p:transition spd="med"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628578"/>
      </p:ext>
    </p:extLst>
  </p:cSld>
  <p:clrMapOvr>
    <a:masterClrMapping/>
  </p:clrMapOvr>
  <p:transition spd="med"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4856421"/>
      </p:ext>
    </p:extLst>
  </p:cSld>
  <p:clrMapOvr>
    <a:masterClrMapping/>
  </p:clrMapOvr>
  <p:transition spd="med"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1776982"/>
      </p:ext>
    </p:extLst>
  </p:cSld>
  <p:clrMapOvr>
    <a:masterClrMapping/>
  </p:clrMapOvr>
  <p:transition spd="med"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337622"/>
      </p:ext>
    </p:extLst>
  </p:cSld>
  <p:clrMapOvr>
    <a:masterClrMapping/>
  </p:clrMapOvr>
  <p:transition spd="med"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773550"/>
      </p:ext>
    </p:extLst>
  </p:cSld>
  <p:clrMapOvr>
    <a:masterClrMapping/>
  </p:clrMapOvr>
  <p:transition spd="med"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8763711"/>
      </p:ext>
    </p:extLst>
  </p:cSld>
  <p:clrMapOvr>
    <a:masterClrMapping/>
  </p:clrMapOvr>
  <p:transition spd="med"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9863" y="971550"/>
            <a:ext cx="2046287" cy="5581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71550"/>
            <a:ext cx="5986463" cy="5581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6680331"/>
      </p:ext>
    </p:extLst>
  </p:cSld>
  <p:clrMapOvr>
    <a:masterClrMapping/>
  </p:clrMapOvr>
  <p:transition spd="med"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98357731"/>
      </p:ext>
    </p:extLst>
  </p:cSld>
  <p:clrMapOvr>
    <a:masterClrMapping/>
  </p:clrMapOvr>
  <p:transition spd="med">
    <p:zoom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3469312"/>
      </p:ext>
    </p:extLst>
  </p:cSld>
  <p:clrMapOvr>
    <a:masterClrMapping/>
  </p:clrMapOvr>
  <p:transition spd="med">
    <p:zoom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4524371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8079513"/>
      </p:ext>
    </p:extLst>
  </p:cSld>
  <p:clrMapOvr>
    <a:masterClrMapping/>
  </p:clrMapOvr>
  <p:transition spd="med"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0838431"/>
      </p:ext>
    </p:extLst>
  </p:cSld>
  <p:clrMapOvr>
    <a:masterClrMapping/>
  </p:clrMapOvr>
  <p:transition spd="med">
    <p:zoom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2227346"/>
      </p:ext>
    </p:extLst>
  </p:cSld>
  <p:clrMapOvr>
    <a:masterClrMapping/>
  </p:clrMapOvr>
  <p:transition spd="med">
    <p:zoom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41595313"/>
      </p:ext>
    </p:extLst>
  </p:cSld>
  <p:clrMapOvr>
    <a:masterClrMapping/>
  </p:clrMapOvr>
  <p:transition spd="med">
    <p:zoom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1685970"/>
      </p:ext>
    </p:extLst>
  </p:cSld>
  <p:clrMapOvr>
    <a:masterClrMapping/>
  </p:clrMapOvr>
  <p:transition spd="med">
    <p:zoom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7318533"/>
      </p:ext>
    </p:extLst>
  </p:cSld>
  <p:clrMapOvr>
    <a:masterClrMapping/>
  </p:clrMapOvr>
  <p:transition spd="med">
    <p:zoom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4454168"/>
      </p:ext>
    </p:extLst>
  </p:cSld>
  <p:clrMapOvr>
    <a:masterClrMapping/>
  </p:clrMapOvr>
  <p:transition spd="med">
    <p:zoom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3321110"/>
      </p:ext>
    </p:extLst>
  </p:cSld>
  <p:clrMapOvr>
    <a:masterClrMapping/>
  </p:clrMapOvr>
  <p:transition spd="med">
    <p:zoom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8917124"/>
      </p:ext>
    </p:extLst>
  </p:cSld>
  <p:clrMapOvr>
    <a:masterClrMapping/>
  </p:clrMapOvr>
  <p:transition spd="med">
    <p:zoom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488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2700" y="0"/>
            <a:ext cx="5041900" cy="2667000"/>
          </a:xfrm>
          <a:prstGeom prst="rect">
            <a:avLst/>
          </a:prstGeom>
          <a:gradFill flip="none" rotWithShape="1">
            <a:gsLst>
              <a:gs pos="100000">
                <a:srgbClr val="F1D6A1"/>
              </a:gs>
              <a:gs pos="100000">
                <a:srgbClr val="FFFFFF"/>
              </a:gs>
              <a:gs pos="100000">
                <a:srgbClr val="F1D6A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</p:pic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2"/>
          <p:cNvSpPr>
            <a:spLocks noChangeArrowheads="1"/>
          </p:cNvSpPr>
          <p:nvPr userDrawn="1"/>
        </p:nvSpPr>
        <p:spPr bwMode="gray">
          <a:xfrm>
            <a:off x="-12700" y="3344862"/>
            <a:ext cx="5041900" cy="1379537"/>
          </a:xfrm>
          <a:prstGeom prst="rect">
            <a:avLst/>
          </a:prstGeom>
          <a:solidFill>
            <a:srgbClr val="5F2A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Development</a:t>
            </a:r>
          </a:p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Economic Policy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00468F"/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r>
              <a:rPr lang="en-US" altLang="en-US" sz="1800" dirty="0">
                <a:solidFill>
                  <a:schemeClr val="bg1"/>
                </a:solidFill>
                <a:latin typeface="Arial Black" pitchFamily="34" charset="0"/>
              </a:rPr>
              <a:t>D-577</a:t>
            </a:r>
            <a:r>
              <a:rPr lang="en-US" altLang="en-US" sz="1800" dirty="0">
                <a:solidFill>
                  <a:schemeClr val="bg1"/>
                </a:solidFill>
                <a:latin typeface="Verdana" pitchFamily="34" charset="0"/>
              </a:rPr>
              <a:t>  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4379021"/>
            <a:ext cx="5041900" cy="202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>
            <a:spLocks noChangeArrowheads="1"/>
          </p:cNvSpPr>
          <p:nvPr userDrawn="1"/>
        </p:nvSpPr>
        <p:spPr bwMode="gray">
          <a:xfrm>
            <a:off x="-12700" y="2667000"/>
            <a:ext cx="5041900" cy="1711325"/>
          </a:xfrm>
          <a:prstGeom prst="rect">
            <a:avLst/>
          </a:prstGeom>
          <a:solidFill>
            <a:srgbClr val="00468F"/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Global Economic</a:t>
            </a:r>
          </a:p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Issues and Institutions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1AA354-EF10-FC6A-31F6-57F9CE01AD38}"/>
              </a:ext>
            </a:extLst>
          </p:cNvPr>
          <p:cNvSpPr/>
          <p:nvPr userDrawn="1"/>
        </p:nvSpPr>
        <p:spPr bwMode="auto">
          <a:xfrm>
            <a:off x="429768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8C89AA-B342-3BC6-20F2-C791A13808EB}"/>
              </a:ext>
            </a:extLst>
          </p:cNvPr>
          <p:cNvSpPr/>
          <p:nvPr userDrawn="1"/>
        </p:nvSpPr>
        <p:spPr bwMode="auto">
          <a:xfrm>
            <a:off x="466344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014AEC-C0F6-AD1C-EE57-F9DA6083FA4B}"/>
              </a:ext>
            </a:extLst>
          </p:cNvPr>
          <p:cNvSpPr/>
          <p:nvPr userDrawn="1"/>
        </p:nvSpPr>
        <p:spPr bwMode="auto">
          <a:xfrm>
            <a:off x="356616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4BB6FE-5C2E-6F0E-E60F-375914E4459A}"/>
              </a:ext>
            </a:extLst>
          </p:cNvPr>
          <p:cNvSpPr/>
          <p:nvPr userDrawn="1"/>
        </p:nvSpPr>
        <p:spPr bwMode="auto">
          <a:xfrm>
            <a:off x="393192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53A2E5-2A8A-12FB-34F6-812967597C3B}"/>
              </a:ext>
            </a:extLst>
          </p:cNvPr>
          <p:cNvSpPr/>
          <p:nvPr userDrawn="1"/>
        </p:nvSpPr>
        <p:spPr bwMode="auto">
          <a:xfrm>
            <a:off x="429768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DCE656-078C-B412-F3EF-13335F19C681}"/>
              </a:ext>
            </a:extLst>
          </p:cNvPr>
          <p:cNvSpPr/>
          <p:nvPr userDrawn="1"/>
        </p:nvSpPr>
        <p:spPr bwMode="auto">
          <a:xfrm>
            <a:off x="466344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F31F6F-D576-3F4F-7D9A-49FE1F1333F6}"/>
              </a:ext>
            </a:extLst>
          </p:cNvPr>
          <p:cNvSpPr/>
          <p:nvPr userDrawn="1"/>
        </p:nvSpPr>
        <p:spPr bwMode="auto">
          <a:xfrm>
            <a:off x="2743200" y="5669280"/>
            <a:ext cx="411480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O'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3692813-3F4F-D2A9-E3F6-169501B58E2E}"/>
              </a:ext>
            </a:extLst>
          </p:cNvPr>
          <p:cNvSpPr/>
          <p:nvPr userDrawn="1"/>
        </p:nvSpPr>
        <p:spPr bwMode="auto">
          <a:xfrm>
            <a:off x="356616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52AE3C-A42E-3CC9-CF51-125128020A68}"/>
              </a:ext>
            </a:extLst>
          </p:cNvPr>
          <p:cNvSpPr/>
          <p:nvPr userDrawn="1"/>
        </p:nvSpPr>
        <p:spPr bwMode="auto">
          <a:xfrm>
            <a:off x="393192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25BD6C9-4F83-1796-0A4F-ADA4B9FB14B8}"/>
              </a:ext>
            </a:extLst>
          </p:cNvPr>
          <p:cNvSpPr/>
          <p:nvPr userDrawn="1"/>
        </p:nvSpPr>
        <p:spPr bwMode="auto">
          <a:xfrm>
            <a:off x="320040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N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F2A370-3DE8-4B40-B363-A40D0E817C9D}"/>
              </a:ext>
            </a:extLst>
          </p:cNvPr>
          <p:cNvSpPr txBox="1"/>
          <p:nvPr userDrawn="1"/>
        </p:nvSpPr>
        <p:spPr>
          <a:xfrm>
            <a:off x="8382000" y="6400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C12A71E-F1E2-734E-A268-74BAAE1D454D}" type="slidenum">
              <a:rPr lang="en-US" sz="1200" baseline="0"/>
              <a:t>‹#›</a:t>
            </a:fld>
            <a:endParaRPr lang="en-US" sz="1200" baseline="0" dirty="0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5095956"/>
      </p:ext>
    </p:extLst>
  </p:cSld>
  <p:clrMapOvr>
    <a:masterClrMapping/>
  </p:clrMapOvr>
  <p:transition spd="med"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ld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D89A7F2-E5BB-DA4D-ABFE-99474EF120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4809952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1303257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3" name="Rectangle 5"/>
          <p:cNvSpPr>
            <a:spLocks noChangeArrowheads="1"/>
          </p:cNvSpPr>
          <p:nvPr/>
        </p:nvSpPr>
        <p:spPr bwMode="auto">
          <a:xfrm>
            <a:off x="4610100" y="1892300"/>
            <a:ext cx="4114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468F"/>
              </a:buClr>
              <a:buFont typeface="Webdings" panose="05030102010509060703" pitchFamily="18" charset="2"/>
              <a:buChar char="&lt;"/>
              <a:defRPr/>
            </a:pPr>
            <a:endParaRPr lang="en-US" sz="2800" b="1" dirty="0">
              <a:solidFill>
                <a:srgbClr val="00468F"/>
              </a:solidFill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730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3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33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333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33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333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33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33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3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ChangeArrowheads="1"/>
          </p:cNvSpPr>
          <p:nvPr/>
        </p:nvSpPr>
        <p:spPr bwMode="auto">
          <a:xfrm>
            <a:off x="3276600" y="914400"/>
            <a:ext cx="4114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468F"/>
              </a:buClr>
              <a:buFont typeface="Webdings" panose="05030102010509060703" pitchFamily="18" charset="2"/>
              <a:buChar char="&lt;"/>
              <a:defRPr/>
            </a:pPr>
            <a:endParaRPr lang="en-US" sz="2800" b="1" dirty="0">
              <a:solidFill>
                <a:srgbClr val="00468F"/>
              </a:solidFill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2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4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4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4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05000"/>
            <a:ext cx="8229600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  <a:r>
              <a:rPr lang="en-US"/>
              <a:t> when second level runs longer than one line we want no hanging indent</a:t>
            </a:r>
          </a:p>
          <a:p>
            <a:pPr lvl="1"/>
            <a:r>
              <a:rPr lang="en-US"/>
              <a:t>I</a:t>
            </a:r>
            <a:r>
              <a:rPr lang="en-US" altLang="en-US"/>
              <a:t>’</a:t>
            </a:r>
            <a:r>
              <a:rPr lang="en-US"/>
              <a:t>ve also set the gap between points at 0.5 lines.</a:t>
            </a:r>
            <a:endParaRPr lang="en-CA"/>
          </a:p>
          <a:p>
            <a:pPr lvl="2"/>
            <a:r>
              <a:rPr lang="en-CA"/>
              <a:t>Third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90600"/>
            <a:ext cx="8229600" cy="533400"/>
          </a:xfrm>
          <a:prstGeom prst="rect">
            <a:avLst/>
          </a:prstGeom>
          <a:gradFill rotWithShape="0">
            <a:gsLst>
              <a:gs pos="0">
                <a:srgbClr val="00468F"/>
              </a:gs>
              <a:gs pos="100000">
                <a:srgbClr val="648FB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</a:t>
            </a:r>
            <a:endParaRPr lang="en-CA"/>
          </a:p>
        </p:txBody>
      </p:sp>
      <p:sp>
        <p:nvSpPr>
          <p:cNvPr id="3076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5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5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53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53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53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05000"/>
            <a:ext cx="4114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  <a:r>
              <a:rPr lang="en-US"/>
              <a:t> when second level runs longer than one line we want no hanging indent</a:t>
            </a:r>
          </a:p>
          <a:p>
            <a:pPr lvl="1"/>
            <a:r>
              <a:rPr lang="en-US"/>
              <a:t>I</a:t>
            </a:r>
            <a:r>
              <a:rPr lang="en-US" altLang="en-US"/>
              <a:t>’</a:t>
            </a:r>
            <a:r>
              <a:rPr lang="en-US"/>
              <a:t>ve also set the gap between points at 0.5 lines.</a:t>
            </a:r>
            <a:endParaRPr lang="en-CA"/>
          </a:p>
          <a:p>
            <a:pPr lvl="2"/>
            <a:r>
              <a:rPr lang="en-CA"/>
              <a:t>Third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71550"/>
            <a:ext cx="8185150" cy="552450"/>
          </a:xfrm>
          <a:prstGeom prst="rect">
            <a:avLst/>
          </a:prstGeom>
          <a:gradFill rotWithShape="0">
            <a:gsLst>
              <a:gs pos="0">
                <a:srgbClr val="00468F"/>
              </a:gs>
              <a:gs pos="100000">
                <a:srgbClr val="648FB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</a:t>
            </a:r>
            <a:endParaRPr lang="en-CA"/>
          </a:p>
        </p:txBody>
      </p:sp>
      <p:pic>
        <p:nvPicPr>
          <p:cNvPr id="486405" name="Picture 5" descr="but2">
            <a:hlinkClick r:id="" action="ppaction://hlinkshowjump?jump=nextslide" tooltip="Expand figure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150" y="971550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2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640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640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640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ut1">
            <a:hlinkClick r:id="" action="ppaction://hlinkshowjump?jump=previousslide" tooltip="Back to previous slide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935038"/>
            <a:ext cx="61753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 spd="med">
    <p:zoom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gray">
          <a:xfrm>
            <a:off x="8305800" y="6553200"/>
            <a:ext cx="4572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solidFill>
                <a:srgbClr val="000000"/>
              </a:solidFill>
              <a:latin typeface="Verdana" pitchFamily="-1" charset="0"/>
              <a:ea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>
    <p:strips dir="ld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f.org/en/About/executive-board/members-quota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f.org/en/About/executive-board/eds-voting-power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029200" y="1447800"/>
            <a:ext cx="4114800" cy="3447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bIns="0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CA" sz="3200" b="1" dirty="0">
                <a:solidFill>
                  <a:schemeClr val="bg1"/>
                </a:solidFill>
                <a:latin typeface="+mj-lt"/>
              </a:rPr>
              <a:t>Topic:</a:t>
            </a:r>
          </a:p>
          <a:p>
            <a:pPr algn="ctr"/>
            <a:endParaRPr lang="en-CA" sz="3200" b="1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CA" sz="4000" b="1" dirty="0">
                <a:solidFill>
                  <a:schemeClr val="bg1"/>
                </a:solidFill>
                <a:latin typeface="+mj-lt"/>
              </a:rPr>
              <a:t>InternationalPayments</a:t>
            </a:r>
          </a:p>
          <a:p>
            <a:pPr algn="ctr"/>
            <a:r>
              <a:rPr lang="en-CA" sz="4000" b="1" dirty="0">
                <a:solidFill>
                  <a:schemeClr val="bg1"/>
                </a:solidFill>
                <a:latin typeface="+mj-lt"/>
              </a:rPr>
              <a:t>and the</a:t>
            </a:r>
          </a:p>
          <a:p>
            <a:pPr algn="ctr"/>
            <a:r>
              <a:rPr lang="en-CA" sz="4000" b="1" dirty="0">
                <a:solidFill>
                  <a:schemeClr val="bg1"/>
                </a:solidFill>
                <a:latin typeface="+mj-lt"/>
              </a:rPr>
              <a:t>IMF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722783" y="916609"/>
            <a:ext cx="1846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458200" cy="738554"/>
          </a:xfrm>
        </p:spPr>
        <p:txBody>
          <a:bodyPr/>
          <a:lstStyle/>
          <a:p>
            <a:pPr algn="ctr"/>
            <a:r>
              <a:rPr lang="en-US" sz="3600" dirty="0"/>
              <a:t>BOP Deficit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5200" cy="4572000"/>
          </a:xfrm>
        </p:spPr>
        <p:txBody>
          <a:bodyPr lIns="0" rIns="0"/>
          <a:lstStyle/>
          <a:p>
            <a:pPr lvl="0">
              <a:spcBef>
                <a:spcPts val="600"/>
              </a:spcBef>
            </a:pPr>
            <a:r>
              <a:rPr lang="en-US" sz="2400" dirty="0"/>
              <a:t>Austerity: rein in aggregate demand.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Sacrifice employment and income.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Solve structural fiscal problems. </a:t>
            </a:r>
          </a:p>
          <a:p>
            <a:pPr lvl="0">
              <a:spcBef>
                <a:spcPts val="600"/>
              </a:spcBef>
            </a:pPr>
            <a:r>
              <a:rPr lang="en-US" sz="2400" dirty="0"/>
              <a:t>Devalue the currency.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Local-currency income buys less in other currencies, imports fall.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Less risk of further depreciation?</a:t>
            </a:r>
          </a:p>
          <a:p>
            <a:pPr marL="1201738" lvl="2" indent="-287338">
              <a:spcBef>
                <a:spcPts val="300"/>
              </a:spcBef>
            </a:pPr>
            <a:r>
              <a:rPr lang="en-US" sz="2400" dirty="0"/>
              <a:t>Will currency markets cooperate?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Borrow reserves from other central banks during the transition to a reduced deficit.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Including through IMF programs.</a:t>
            </a:r>
          </a:p>
        </p:txBody>
      </p:sp>
    </p:spTree>
    <p:extLst>
      <p:ext uri="{BB962C8B-B14F-4D97-AF65-F5344CB8AC3E}">
        <p14:creationId xmlns:p14="http://schemas.microsoft.com/office/powerpoint/2010/main" val="97454333"/>
      </p:ext>
    </p:extLst>
  </p:cSld>
  <p:clrMapOvr>
    <a:masterClrMapping/>
  </p:clrMapOvr>
  <p:transition>
    <p:strips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800100"/>
          </a:xfrm>
        </p:spPr>
        <p:txBody>
          <a:bodyPr/>
          <a:lstStyle/>
          <a:p>
            <a:pPr algn="ctr"/>
            <a:r>
              <a:rPr lang="en-US" sz="3600" dirty="0"/>
              <a:t>The IMF At a Glance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315200" cy="50673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Conceived at Bretton Woods, 1944.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Purpose is to protect cross-border trade by helping members deal with BOP problems.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About 190 country members.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2,900 staff, mainly at headquarters. 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Annual administrative expenses USD 1.5 bn.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Mostly personnel.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Headquarters: Washington, DC.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"Resident Representatives" in many countries: small offices.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Regional Technical Assistance Centers.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Headed by the "Managing Director."</a:t>
            </a:r>
          </a:p>
        </p:txBody>
      </p:sp>
    </p:spTree>
    <p:extLst>
      <p:ext uri="{BB962C8B-B14F-4D97-AF65-F5344CB8AC3E}">
        <p14:creationId xmlns:p14="http://schemas.microsoft.com/office/powerpoint/2010/main" val="1447396132"/>
      </p:ext>
    </p:extLst>
  </p:cSld>
  <p:clrMapOvr>
    <a:masterClrMapping/>
  </p:clrMapOvr>
  <p:transition>
    <p:strips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AAA96601-7452-D6D7-2E7B-ED495BE38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67666"/>
            <a:ext cx="8458200" cy="1143000"/>
          </a:xfrm>
        </p:spPr>
        <p:txBody>
          <a:bodyPr/>
          <a:lstStyle/>
          <a:p>
            <a:pPr algn="ctr"/>
            <a:r>
              <a:rPr lang="en-US"/>
              <a:t>IMF Adminstrative Spending</a:t>
            </a:r>
            <a:br>
              <a:rPr lang="en-US"/>
            </a:br>
            <a:r>
              <a:rPr lang="en-US"/>
              <a:t>by Output</a:t>
            </a:r>
          </a:p>
        </p:txBody>
      </p:sp>
      <p:pic>
        <p:nvPicPr>
          <p:cNvPr id="6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B6E845DF-508C-544D-B84B-BBFE202CD1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752600"/>
            <a:ext cx="8382000" cy="40652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5884661"/>
      </p:ext>
    </p:extLst>
  </p:cSld>
  <p:clrMapOvr>
    <a:masterClrMapping/>
  </p:clrMapOvr>
  <p:transition>
    <p:strips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00100"/>
            <a:ext cx="8458200" cy="647700"/>
          </a:xfrm>
        </p:spPr>
        <p:txBody>
          <a:bodyPr/>
          <a:lstStyle/>
          <a:p>
            <a:pPr algn="ctr"/>
            <a:r>
              <a:rPr lang="en-US" sz="3600" dirty="0"/>
              <a:t>The IMF's Informational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315200" cy="4038600"/>
          </a:xfrm>
        </p:spPr>
        <p:txBody>
          <a:bodyPr lIns="0" rIns="0"/>
          <a:lstStyle/>
          <a:p>
            <a:r>
              <a:rPr lang="en-US" sz="2400" dirty="0"/>
              <a:t>Monitoring for potential BOP problems.</a:t>
            </a:r>
          </a:p>
          <a:p>
            <a:pPr lvl="1"/>
            <a:r>
              <a:rPr lang="en-US" sz="2400" dirty="0"/>
              <a:t>"Article IV" consultation (IV.3.b).</a:t>
            </a:r>
          </a:p>
          <a:p>
            <a:pPr marL="1201738" lvl="2" indent="-287338"/>
            <a:r>
              <a:rPr lang="en-US" sz="2400" dirty="0"/>
              <a:t>All members, typically annually.</a:t>
            </a:r>
          </a:p>
          <a:p>
            <a:pPr marL="1201738" lvl="2" indent="-287338"/>
            <a:r>
              <a:rPr lang="en-US" sz="2400" dirty="0"/>
              <a:t>Reports reviewed by Executive Board.</a:t>
            </a:r>
          </a:p>
          <a:p>
            <a:pPr lvl="1"/>
            <a:r>
              <a:rPr lang="en-US" sz="2400" dirty="0"/>
              <a:t>Fiscal stance: "It's Mostly Fiscal."</a:t>
            </a:r>
          </a:p>
          <a:p>
            <a:pPr lvl="1"/>
            <a:r>
              <a:rPr lang="en-US" sz="2400" dirty="0"/>
              <a:t>Credit conditions.</a:t>
            </a:r>
          </a:p>
          <a:p>
            <a:pPr lvl="1"/>
            <a:r>
              <a:rPr lang="en-US" sz="2400" dirty="0"/>
              <a:t>Exchange-rate policies.</a:t>
            </a:r>
          </a:p>
          <a:p>
            <a:r>
              <a:rPr lang="en-US" sz="2400" dirty="0"/>
              <a:t>Technical assistance and training.</a:t>
            </a:r>
          </a:p>
        </p:txBody>
      </p:sp>
    </p:spTree>
    <p:extLst>
      <p:ext uri="{BB962C8B-B14F-4D97-AF65-F5344CB8AC3E}">
        <p14:creationId xmlns:p14="http://schemas.microsoft.com/office/powerpoint/2010/main" val="3798144538"/>
      </p:ext>
    </p:extLst>
  </p:cSld>
  <p:clrMapOvr>
    <a:masterClrMapping/>
  </p:clrMapOvr>
  <p:transition>
    <p:strips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800100"/>
          </a:xfrm>
        </p:spPr>
        <p:txBody>
          <a:bodyPr/>
          <a:lstStyle/>
          <a:p>
            <a:pPr algn="ctr"/>
            <a:r>
              <a:rPr lang="en-US" sz="3600" dirty="0"/>
              <a:t>The IMF in BOP Crises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315200" cy="48768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IMF arranges FX financing to meet temporary shortfalls.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IMF allows member who needs OIR to purchase FX with its local currency.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Other members with global reserve currencies ("freely usable currencies") agree to sell their currencies to the member with the OIR need.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Country adjusts fiscal, monetary, and exchange-rate policies to rebuild OIR.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Adjustment plans justify IMF financing.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IMF reviews implementation, quarterly.</a:t>
            </a:r>
          </a:p>
        </p:txBody>
      </p:sp>
    </p:spTree>
    <p:extLst>
      <p:ext uri="{BB962C8B-B14F-4D97-AF65-F5344CB8AC3E}">
        <p14:creationId xmlns:p14="http://schemas.microsoft.com/office/powerpoint/2010/main" val="2423871446"/>
      </p:ext>
    </p:extLst>
  </p:cSld>
  <p:clrMapOvr>
    <a:masterClrMapping/>
  </p:clrMapOvr>
  <p:transition>
    <p:strips dir="l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47700"/>
            <a:ext cx="8458200" cy="800100"/>
          </a:xfrm>
        </p:spPr>
        <p:txBody>
          <a:bodyPr/>
          <a:lstStyle/>
          <a:p>
            <a:pPr algn="ctr"/>
            <a:r>
              <a:rPr lang="en-US" sz="3600" dirty="0"/>
              <a:t>"Stand-By Arrangement"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315200" cy="4419600"/>
          </a:xfrm>
        </p:spPr>
        <p:txBody>
          <a:bodyPr lIns="0" rIns="0"/>
          <a:lstStyle/>
          <a:p>
            <a:r>
              <a:rPr lang="en-US" sz="2400" dirty="0"/>
              <a:t>IMF's traditional "workhorse" facility to make FX available to members in need.</a:t>
            </a:r>
          </a:p>
          <a:p>
            <a:r>
              <a:rPr lang="en-US" sz="2400" dirty="0"/>
              <a:t>Short-term BOP problems that can be reversed in 12-24 months.</a:t>
            </a:r>
          </a:p>
          <a:p>
            <a:r>
              <a:rPr lang="en-US" sz="2400" dirty="0"/>
              <a:t>Borrower commits to targets for FX reserves and government fiscal results.</a:t>
            </a:r>
          </a:p>
          <a:p>
            <a:r>
              <a:rPr lang="en-US" sz="2400" dirty="0"/>
              <a:t>Funds from IMF are not spent: instead, they're held to create confidence and allow private financing to resume.</a:t>
            </a:r>
          </a:p>
          <a:p>
            <a:r>
              <a:rPr lang="en-US" sz="2400" dirty="0"/>
              <a:t>Repayment ("repurchase") in 3-5 years.</a:t>
            </a:r>
          </a:p>
        </p:txBody>
      </p:sp>
    </p:spTree>
    <p:extLst>
      <p:ext uri="{BB962C8B-B14F-4D97-AF65-F5344CB8AC3E}">
        <p14:creationId xmlns:p14="http://schemas.microsoft.com/office/powerpoint/2010/main" val="1781212368"/>
      </p:ext>
    </p:extLst>
  </p:cSld>
  <p:clrMapOvr>
    <a:masterClrMapping/>
  </p:clrMapOvr>
  <p:transition>
    <p:strips dir="l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9100"/>
            <a:ext cx="8458200" cy="876300"/>
          </a:xfrm>
        </p:spPr>
        <p:txBody>
          <a:bodyPr/>
          <a:lstStyle/>
          <a:p>
            <a:pPr algn="ctr"/>
            <a:r>
              <a:rPr lang="en-US" sz="3600" dirty="0"/>
              <a:t>IMF Member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5200" cy="4724400"/>
          </a:xfrm>
        </p:spPr>
        <p:txBody>
          <a:bodyPr lIns="0" rIns="0"/>
          <a:lstStyle/>
          <a:p>
            <a:pPr>
              <a:spcBef>
                <a:spcPts val="1200"/>
              </a:spcBef>
            </a:pPr>
            <a:r>
              <a:rPr lang="en-US" sz="2400" dirty="0"/>
              <a:t>Pay "quota" in home currency to the IMF's pool of funds.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Refrain from imposing payment restrictions.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Refrain from charging different exchange rates to different buyers ("discriminatory" or "multiple" currency practices).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Furnish the IMF with information on the economy, trade, and reserves.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Notify the IMF about currency policies.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Cooperate with Article IV consultations.</a:t>
            </a:r>
          </a:p>
        </p:txBody>
      </p:sp>
    </p:spTree>
    <p:extLst>
      <p:ext uri="{BB962C8B-B14F-4D97-AF65-F5344CB8AC3E}">
        <p14:creationId xmlns:p14="http://schemas.microsoft.com/office/powerpoint/2010/main" val="4150879239"/>
      </p:ext>
    </p:extLst>
  </p:cSld>
  <p:clrMapOvr>
    <a:masterClrMapping/>
  </p:clrMapOvr>
  <p:transition>
    <p:strips dir="l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95300"/>
            <a:ext cx="8458200" cy="800100"/>
          </a:xfrm>
        </p:spPr>
        <p:txBody>
          <a:bodyPr/>
          <a:lstStyle/>
          <a:p>
            <a:pPr algn="ctr"/>
            <a:r>
              <a:rPr lang="en-US" sz="3600" dirty="0"/>
              <a:t>IMF Institutional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5200" cy="4953000"/>
          </a:xfrm>
        </p:spPr>
        <p:txBody>
          <a:bodyPr lIns="0" rIns="0"/>
          <a:lstStyle/>
          <a:p>
            <a:pPr lvl="0"/>
            <a:r>
              <a:rPr lang="en-US" sz="2400" dirty="0"/>
              <a:t>Board of Governors, one for each Member.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Voting depends on economic size ("quota").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See "</a:t>
            </a:r>
            <a:r>
              <a:rPr lang="en-US" sz="2400" dirty="0">
                <a:hlinkClick r:id="rId3"/>
              </a:rPr>
              <a:t>IMF Members' Quotas and Voting Power, and IMF Board of Governors</a:t>
            </a:r>
            <a:r>
              <a:rPr lang="en-US" sz="2400" dirty="0"/>
              <a:t>."</a:t>
            </a:r>
            <a:r>
              <a:rPr lang="en-US" sz="2400" dirty="0">
                <a:effectLst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85% issue.</a:t>
            </a:r>
          </a:p>
          <a:p>
            <a:pPr lvl="1"/>
            <a:r>
              <a:rPr lang="en-US" sz="2400" dirty="0"/>
              <a:t>Super-majority of 85% required for wide range of IMF decisions.</a:t>
            </a:r>
          </a:p>
          <a:p>
            <a:pPr lvl="1"/>
            <a:r>
              <a:rPr lang="en-US" sz="2400" dirty="0"/>
              <a:t>U.S. quota is 16.5%</a:t>
            </a:r>
          </a:p>
          <a:p>
            <a:pPr lvl="1"/>
            <a:r>
              <a:rPr lang="en-US" sz="2400" dirty="0"/>
              <a:t>BRICS quota is 14.2%</a:t>
            </a:r>
          </a:p>
        </p:txBody>
      </p:sp>
    </p:spTree>
    <p:extLst>
      <p:ext uri="{BB962C8B-B14F-4D97-AF65-F5344CB8AC3E}">
        <p14:creationId xmlns:p14="http://schemas.microsoft.com/office/powerpoint/2010/main" val="1336187977"/>
      </p:ext>
    </p:extLst>
  </p:cSld>
  <p:clrMapOvr>
    <a:masterClrMapping/>
  </p:clrMapOvr>
  <p:transition>
    <p:strips dir="l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685800"/>
          </a:xfrm>
        </p:spPr>
        <p:txBody>
          <a:bodyPr/>
          <a:lstStyle/>
          <a:p>
            <a:pPr algn="ctr"/>
            <a:r>
              <a:rPr lang="en-US" sz="3600" dirty="0"/>
              <a:t>IMF Program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5200" cy="4876800"/>
          </a:xfrm>
        </p:spPr>
        <p:txBody>
          <a:bodyPr lIns="0" rIns="0"/>
          <a:lstStyle/>
          <a:p>
            <a:pPr lvl="0">
              <a:spcBef>
                <a:spcPts val="600"/>
              </a:spcBef>
            </a:pPr>
            <a:r>
              <a:rPr lang="en-US" sz="2400" dirty="0"/>
              <a:t>Executive Board of 24 Executive Directors.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EDs are elected by the Board of Governors to </a:t>
            </a:r>
            <a:r>
              <a:rPr lang="en-US" sz="2400" dirty="0">
                <a:hlinkClick r:id="rId3"/>
              </a:rPr>
              <a:t>represent certain countries</a:t>
            </a:r>
            <a:r>
              <a:rPr lang="en-US" sz="2400" dirty="0"/>
              <a:t>.</a:t>
            </a:r>
          </a:p>
          <a:p>
            <a:pPr marL="1209675" lvl="2" indent="-295275">
              <a:spcBef>
                <a:spcPts val="300"/>
              </a:spcBef>
            </a:pPr>
            <a:r>
              <a:rPr lang="en-US" sz="2400" dirty="0"/>
              <a:t>ED's vote has weight of those countries.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EDs are full-time employees, paid by the IMF.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Managing Director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Appointed by the Executive Board.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Chairs Executive Board.</a:t>
            </a:r>
          </a:p>
          <a:p>
            <a:pPr lvl="1">
              <a:spcBef>
                <a:spcPts val="300"/>
              </a:spcBef>
            </a:pPr>
            <a:r>
              <a:rPr lang="en-US" sz="2400" dirty="0">
                <a:effectLst/>
              </a:rPr>
              <a:t>Appoints and manages IMF's staff.</a:t>
            </a:r>
          </a:p>
        </p:txBody>
      </p:sp>
    </p:spTree>
    <p:extLst>
      <p:ext uri="{BB962C8B-B14F-4D97-AF65-F5344CB8AC3E}">
        <p14:creationId xmlns:p14="http://schemas.microsoft.com/office/powerpoint/2010/main" val="2869819638"/>
      </p:ext>
    </p:extLst>
  </p:cSld>
  <p:clrMapOvr>
    <a:masterClrMapping/>
  </p:clrMapOvr>
  <p:transition>
    <p:strips dir="l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IMF's Fiscal Affairs Department:</a:t>
            </a:r>
            <a:br>
              <a:rPr lang="en-US" dirty="0"/>
            </a:br>
            <a:r>
              <a:rPr lang="en-US" dirty="0"/>
              <a:t>FAD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72000"/>
          </a:xfrm>
        </p:spPr>
        <p:txBody>
          <a:bodyPr lIns="0" rIns="0"/>
          <a:lstStyle/>
          <a:p>
            <a:r>
              <a:rPr lang="en-US" sz="2400" dirty="0"/>
              <a:t>20 senior staff, 100-200 professional staff. </a:t>
            </a:r>
          </a:p>
          <a:p>
            <a:pPr lvl="1"/>
            <a:r>
              <a:rPr lang="en-US" sz="2400" dirty="0"/>
              <a:t>Judging by group photo, assuming some away from the office "on mission."</a:t>
            </a:r>
          </a:p>
          <a:p>
            <a:pPr lvl="1"/>
            <a:r>
              <a:rPr lang="en-US" sz="2400" dirty="0"/>
              <a:t>At headquarters and in RTACs: Regional Technical Assistance Centers.</a:t>
            </a:r>
          </a:p>
          <a:p>
            <a:r>
              <a:rPr lang="en-US" sz="2400" dirty="0"/>
              <a:t>Main role is "capacity development": technical assistance and training.</a:t>
            </a:r>
          </a:p>
          <a:p>
            <a:pPr lvl="1"/>
            <a:r>
              <a:rPr lang="en-US" sz="2400" dirty="0"/>
              <a:t>Including in crises, to help draft plans.</a:t>
            </a:r>
          </a:p>
          <a:p>
            <a:r>
              <a:rPr lang="en-US" sz="2400" dirty="0"/>
              <a:t>Administrative costs covered in part by "thematic funds" donated by wealthy IMF member countries.</a:t>
            </a:r>
          </a:p>
        </p:txBody>
      </p:sp>
    </p:spTree>
    <p:extLst>
      <p:ext uri="{BB962C8B-B14F-4D97-AF65-F5344CB8AC3E}">
        <p14:creationId xmlns:p14="http://schemas.microsoft.com/office/powerpoint/2010/main" val="2345906658"/>
      </p:ext>
    </p:extLst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Skills developed by today's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82000" cy="3657600"/>
          </a:xfrm>
        </p:spPr>
        <p:txBody>
          <a:bodyPr lIns="457200" rIns="457200"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You will understand the mechanism that the world community has set up to ensure that the payments system will not create barriers to international trade.</a:t>
            </a:r>
          </a:p>
        </p:txBody>
      </p:sp>
    </p:spTree>
    <p:extLst>
      <p:ext uri="{BB962C8B-B14F-4D97-AF65-F5344CB8AC3E}">
        <p14:creationId xmlns:p14="http://schemas.microsoft.com/office/powerpoint/2010/main" val="1511650907"/>
      </p:ext>
    </p:extLst>
  </p:cSld>
  <p:clrMapOvr>
    <a:masterClrMapping/>
  </p:clrMapOvr>
  <p:transition>
    <p:strips dir="l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800100"/>
          </a:xfrm>
        </p:spPr>
        <p:txBody>
          <a:bodyPr/>
          <a:lstStyle/>
          <a:p>
            <a:pPr algn="ctr"/>
            <a:r>
              <a:rPr lang="en-US" sz="3600" dirty="0"/>
              <a:t>FAD Emphases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15200" cy="4991100"/>
          </a:xfrm>
        </p:spPr>
        <p:txBody>
          <a:bodyPr lIns="0" rIns="0"/>
          <a:lstStyle/>
          <a:p>
            <a:pPr>
              <a:spcBef>
                <a:spcPts val="900"/>
              </a:spcBef>
            </a:pPr>
            <a:r>
              <a:rPr lang="en-US" sz="2400" dirty="0"/>
              <a:t>Tax laws (policy)</a:t>
            </a:r>
          </a:p>
          <a:p>
            <a:pPr>
              <a:spcBef>
                <a:spcPts val="900"/>
              </a:spcBef>
            </a:pPr>
            <a:r>
              <a:rPr lang="en-US" sz="2400" dirty="0"/>
              <a:t>Tax administration (staff, procedures, etc.).</a:t>
            </a:r>
          </a:p>
          <a:p>
            <a:pPr>
              <a:spcBef>
                <a:spcPts val="900"/>
              </a:spcBef>
            </a:pPr>
            <a:r>
              <a:rPr lang="en-US" sz="2400" dirty="0"/>
              <a:t>Transition from border taxes and customs administration to more comprehensive taxes: VAT, sales taxes, and income taxes.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Combines industrial policy and public finance.</a:t>
            </a:r>
          </a:p>
          <a:p>
            <a:pPr lvl="0">
              <a:spcBef>
                <a:spcPts val="900"/>
              </a:spcBef>
            </a:pPr>
            <a:r>
              <a:rPr lang="en-US" sz="2400" dirty="0"/>
              <a:t>Governance: "Public Financial Management."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Interface between administration, legislature, and the public.</a:t>
            </a:r>
          </a:p>
          <a:p>
            <a:pPr>
              <a:spcBef>
                <a:spcPts val="900"/>
              </a:spcBef>
            </a:pPr>
            <a:r>
              <a:rPr lang="en-US" sz="2400" dirty="0"/>
              <a:t>Expenditure management.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Energy "subsidies"</a:t>
            </a:r>
            <a:r>
              <a:rPr lang="en-US" sz="2400" dirty="0">
                <a:effectLst/>
              </a:rPr>
              <a:t> a global problem.</a:t>
            </a:r>
          </a:p>
        </p:txBody>
      </p:sp>
    </p:spTree>
    <p:extLst>
      <p:ext uri="{BB962C8B-B14F-4D97-AF65-F5344CB8AC3E}">
        <p14:creationId xmlns:p14="http://schemas.microsoft.com/office/powerpoint/2010/main" val="3637036749"/>
      </p:ext>
    </p:extLst>
  </p:cSld>
  <p:clrMapOvr>
    <a:masterClrMapping/>
  </p:clrMapOvr>
  <p:transition>
    <p:strips dir="l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838200"/>
          </a:xfrm>
        </p:spPr>
        <p:txBody>
          <a:bodyPr/>
          <a:lstStyle/>
          <a:p>
            <a:pPr algn="ctr"/>
            <a:r>
              <a:rPr lang="en-US" sz="3600" dirty="0"/>
              <a:t>IMF's Original Mandate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315200" cy="41148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Temporary, business-cycle BOP problems, typical of industrialized economies.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Fiscal and central-bank adjustment.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Exchange rates remain constant, or were adjusted sparingly.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System failed: too much pressure on exchange rates.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March 1973: Industrialized countries float FX rates, ending need for IMF assistance.</a:t>
            </a:r>
          </a:p>
        </p:txBody>
      </p:sp>
    </p:spTree>
    <p:extLst>
      <p:ext uri="{BB962C8B-B14F-4D97-AF65-F5344CB8AC3E}">
        <p14:creationId xmlns:p14="http://schemas.microsoft.com/office/powerpoint/2010/main" val="2571377391"/>
      </p:ext>
    </p:extLst>
  </p:cSld>
  <p:clrMapOvr>
    <a:masterClrMapping/>
  </p:clrMapOvr>
  <p:transition>
    <p:strips dir="l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458200" cy="838200"/>
          </a:xfrm>
        </p:spPr>
        <p:txBody>
          <a:bodyPr/>
          <a:lstStyle/>
          <a:p>
            <a:pPr algn="ctr"/>
            <a:r>
              <a:rPr lang="en-US" sz="3600" dirty="0"/>
              <a:t>IMF's New Mandate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4953000"/>
          </a:xfrm>
        </p:spPr>
        <p:txBody>
          <a:bodyPr lIns="0" rIns="0"/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New reality: developing economies' "deep-seated" adjustment problems.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Following oil crises of the 1970s, commercial banks "recycled" OPEC's petrodollars by lending them to developing countries to allow them to continue importing oil.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Big growth in international banking.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Debt crisis.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Need for "structural adjustment" to re-balance imports and exports, given higher oil prices and debt-service payments.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IMF support during the process.</a:t>
            </a:r>
          </a:p>
        </p:txBody>
      </p:sp>
    </p:spTree>
    <p:extLst>
      <p:ext uri="{BB962C8B-B14F-4D97-AF65-F5344CB8AC3E}">
        <p14:creationId xmlns:p14="http://schemas.microsoft.com/office/powerpoint/2010/main" val="2789047914"/>
      </p:ext>
    </p:extLst>
  </p:cSld>
  <p:clrMapOvr>
    <a:masterClrMapping/>
  </p:clrMapOvr>
  <p:transition>
    <p:strips dir="l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458200" cy="838200"/>
          </a:xfrm>
        </p:spPr>
        <p:txBody>
          <a:bodyPr/>
          <a:lstStyle/>
          <a:p>
            <a:pPr algn="ctr"/>
            <a:r>
              <a:rPr lang="en-US" sz="3600" dirty="0"/>
              <a:t>Prolonged IMF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315200" cy="46482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Developing economies do not solve "deep-seated" adjustment problems rapidly.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Don't meet IMF program targets, so programs longer and repeated.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Strategic issue for IMF.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Relaxation of IMF's lending standards?</a:t>
            </a:r>
          </a:p>
          <a:p>
            <a:pPr marL="1209675" lvl="2" indent="-295275">
              <a:spcBef>
                <a:spcPts val="300"/>
              </a:spcBef>
            </a:pPr>
            <a:r>
              <a:rPr lang="en-US" sz="2400" dirty="0"/>
              <a:t>Affects IMF's role as "seal of approval" for other lenders?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IMF duplicating World Bank's role in long-term development finance?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IMF programs not well designed?</a:t>
            </a:r>
          </a:p>
        </p:txBody>
      </p:sp>
    </p:spTree>
    <p:extLst>
      <p:ext uri="{BB962C8B-B14F-4D97-AF65-F5344CB8AC3E}">
        <p14:creationId xmlns:p14="http://schemas.microsoft.com/office/powerpoint/2010/main" val="4238857071"/>
      </p:ext>
    </p:extLst>
  </p:cSld>
  <p:clrMapOvr>
    <a:masterClrMapping/>
  </p:clrMapOvr>
  <p:transition>
    <p:strips dir="l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/>
          <a:lstStyle/>
          <a:p>
            <a:pPr algn="ctr"/>
            <a:r>
              <a:rPr lang="en-US" sz="3600" dirty="0"/>
              <a:t>The IMF: An Image Problem</a:t>
            </a:r>
          </a:p>
        </p:txBody>
      </p:sp>
      <p:pic>
        <p:nvPicPr>
          <p:cNvPr id="5" name="Content Placeholder 4" descr="Camdessus-Suharto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7" b="8447"/>
          <a:stretch>
            <a:fillRect/>
          </a:stretch>
        </p:blipFill>
        <p:spPr>
          <a:xfrm>
            <a:off x="1054100" y="1591804"/>
            <a:ext cx="7023100" cy="3894596"/>
          </a:xfrm>
        </p:spPr>
      </p:pic>
    </p:spTree>
    <p:extLst>
      <p:ext uri="{BB962C8B-B14F-4D97-AF65-F5344CB8AC3E}">
        <p14:creationId xmlns:p14="http://schemas.microsoft.com/office/powerpoint/2010/main" val="1159522494"/>
      </p:ext>
    </p:extLst>
  </p:cSld>
  <p:clrMapOvr>
    <a:masterClrMapping/>
  </p:clrMapOvr>
  <p:transition>
    <p:strips dir="l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00100"/>
            <a:ext cx="8458200" cy="800100"/>
          </a:xfrm>
        </p:spPr>
        <p:txBody>
          <a:bodyPr/>
          <a:lstStyle/>
          <a:p>
            <a:pPr algn="ctr"/>
            <a:r>
              <a:rPr lang="en-US" sz="3600" dirty="0"/>
              <a:t>Case: The IMF in Pakistan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315200" cy="4343400"/>
          </a:xfrm>
        </p:spPr>
        <p:txBody>
          <a:bodyPr lIns="0" rIns="0"/>
          <a:lstStyle/>
          <a:p>
            <a:r>
              <a:rPr lang="en-US" sz="2400" dirty="0"/>
              <a:t>Pakistan's prolonged use of IMF resources.</a:t>
            </a:r>
            <a:r>
              <a:rPr lang="en-US" sz="2400" dirty="0">
                <a:effectLst/>
              </a:rPr>
              <a:t> </a:t>
            </a:r>
          </a:p>
          <a:p>
            <a:pPr lvl="1"/>
            <a:r>
              <a:rPr lang="en-US" sz="2400" dirty="0"/>
              <a:t>Four 1-year SBAs in the 1970s.</a:t>
            </a:r>
          </a:p>
          <a:p>
            <a:pPr lvl="1"/>
            <a:r>
              <a:rPr lang="en-US" sz="2400" dirty="0"/>
              <a:t>Continuous IMF financing from 1980 to 2016, including use of longer-term Extended Fund Facility (EFF).</a:t>
            </a:r>
          </a:p>
          <a:p>
            <a:pPr lvl="1"/>
            <a:r>
              <a:rPr lang="en-US" sz="2400" dirty="0"/>
              <a:t>Same-old problems emerged again in 2017-18.</a:t>
            </a:r>
          </a:p>
          <a:p>
            <a:pPr lvl="1"/>
            <a:r>
              <a:rPr lang="en-US" sz="2400" dirty="0"/>
              <a:t>New 3-year EFF in July 2019.</a:t>
            </a:r>
          </a:p>
        </p:txBody>
      </p:sp>
    </p:spTree>
    <p:extLst>
      <p:ext uri="{BB962C8B-B14F-4D97-AF65-F5344CB8AC3E}">
        <p14:creationId xmlns:p14="http://schemas.microsoft.com/office/powerpoint/2010/main" val="1992189613"/>
      </p:ext>
    </p:extLst>
  </p:cSld>
  <p:clrMapOvr>
    <a:masterClrMapping/>
  </p:clrMapOvr>
  <p:transition>
    <p:strips dir="l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800100"/>
          </a:xfrm>
        </p:spPr>
        <p:txBody>
          <a:bodyPr/>
          <a:lstStyle/>
          <a:p>
            <a:pPr algn="ctr"/>
            <a:r>
              <a:rPr lang="en-US" sz="3600" dirty="0"/>
              <a:t>Pakistan's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28700"/>
            <a:ext cx="7315200" cy="52959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FX reserve crises.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Banks couldn't get L/Cs (letters of credit) to pay the bills for imports, </a:t>
            </a:r>
            <a:r>
              <a:rPr lang="en-US" sz="2400" i="1" dirty="0"/>
              <a:t>e.g.</a:t>
            </a:r>
            <a:r>
              <a:rPr lang="en-US" sz="2400" dirty="0"/>
              <a:t>, fuel.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Including when I was arriving in 2008 (Biden-Lugar aid bill under discussion).</a:t>
            </a:r>
            <a:r>
              <a:rPr lang="en-US" sz="2400" dirty="0">
                <a:effectLst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Export growth weak.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Tax collections weak.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Can't finance public health or education.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Low tax bills amount to fiscal stimulus leading to high imports.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Energy sector: constant blackouts cripple industry, demoralize households.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(See "Prolonged Use" p. 16 and ch. 9.)</a:t>
            </a:r>
          </a:p>
        </p:txBody>
      </p:sp>
    </p:spTree>
    <p:extLst>
      <p:ext uri="{BB962C8B-B14F-4D97-AF65-F5344CB8AC3E}">
        <p14:creationId xmlns:p14="http://schemas.microsoft.com/office/powerpoint/2010/main" val="1584435228"/>
      </p:ext>
    </p:extLst>
  </p:cSld>
  <p:clrMapOvr>
    <a:masterClrMapping/>
  </p:clrMapOvr>
  <p:transition>
    <p:strips dir="l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8458200" cy="1104900"/>
          </a:xfrm>
        </p:spPr>
        <p:txBody>
          <a:bodyPr/>
          <a:lstStyle/>
          <a:p>
            <a:pPr algn="ctr"/>
            <a:r>
              <a:rPr lang="en-US" dirty="0"/>
              <a:t>Pakistan-IMF:</a:t>
            </a:r>
            <a:br>
              <a:rPr lang="en-US" dirty="0"/>
            </a:br>
            <a:r>
              <a:rPr lang="en-US" dirty="0"/>
              <a:t>Extended Arrangement of 2019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315200" cy="4953000"/>
          </a:xfrm>
        </p:spPr>
        <p:txBody>
          <a:bodyPr lIns="0" rIns="0"/>
          <a:lstStyle/>
          <a:p>
            <a:pPr lvl="0">
              <a:spcBef>
                <a:spcPts val="600"/>
              </a:spcBef>
            </a:pPr>
            <a:r>
              <a:rPr lang="en-US" sz="2200" dirty="0"/>
              <a:t>Example of "Extended Fund Facility."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Parameters: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Disbursement in tranches over 39 months.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SDR 4.3 bn (USD 6 bn) potentially available.</a:t>
            </a:r>
          </a:p>
          <a:p>
            <a:pPr lvl="0">
              <a:spcBef>
                <a:spcPts val="600"/>
              </a:spcBef>
            </a:pPr>
            <a:r>
              <a:rPr lang="en-US" sz="2200" dirty="0"/>
              <a:t>Key sections: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"Letter of Intent" to the IMF from Pakistan's "authorities" (heads of central bank and finance ministry) showing the actions they will take to eliminate the need for IMF resources: page 63.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Quantitative Performance Criteria &amp; Indicative Targets (page 84).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Structural Conditionality (page 85).</a:t>
            </a:r>
          </a:p>
        </p:txBody>
      </p:sp>
    </p:spTree>
    <p:extLst>
      <p:ext uri="{BB962C8B-B14F-4D97-AF65-F5344CB8AC3E}">
        <p14:creationId xmlns:p14="http://schemas.microsoft.com/office/powerpoint/2010/main" val="1036494931"/>
      </p:ext>
    </p:extLst>
  </p:cSld>
  <p:clrMapOvr>
    <a:masterClrMapping/>
  </p:clrMapOvr>
  <p:transition>
    <p:strips dir="l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1219200"/>
          </a:xfrm>
        </p:spPr>
        <p:txBody>
          <a:bodyPr/>
          <a:lstStyle/>
          <a:p>
            <a:pPr algn="ctr"/>
            <a:r>
              <a:rPr lang="en-US" dirty="0"/>
              <a:t>IMF September 2022 Report on </a:t>
            </a:r>
            <a:br>
              <a:rPr lang="en-US" dirty="0"/>
            </a:br>
            <a:r>
              <a:rPr lang="en-US" dirty="0"/>
              <a:t>Pakistan 2019-2022 EFF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315200" cy="37338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FX reserves fell worryingly in 2022 (page 5).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Tax revenues low and missing targets (page 10).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Program with IMF supports unconditional cash transfers (UCT) to families via "BISP," but targets missed (page 15).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Energy sector still not coming closer to financing itself (page 20).</a:t>
            </a:r>
          </a:p>
        </p:txBody>
      </p:sp>
    </p:spTree>
    <p:extLst>
      <p:ext uri="{BB962C8B-B14F-4D97-AF65-F5344CB8AC3E}">
        <p14:creationId xmlns:p14="http://schemas.microsoft.com/office/powerpoint/2010/main" val="3733549456"/>
      </p:ext>
    </p:extLst>
  </p:cSld>
  <p:clrMapOvr>
    <a:masterClrMapping/>
  </p:clrMapOvr>
  <p:transition>
    <p:strips dir="l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Skills developed by today's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82000" cy="3657600"/>
          </a:xfrm>
        </p:spPr>
        <p:txBody>
          <a:bodyPr lIns="457200" rIns="457200"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You will understand the mechanism that the world community has set up to ensure that the payments system will not create barriers to international trade.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74199616"/>
      </p:ext>
    </p:extLst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8458200" cy="838200"/>
          </a:xfrm>
        </p:spPr>
        <p:txBody>
          <a:bodyPr/>
          <a:lstStyle/>
          <a:p>
            <a:pPr algn="ctr"/>
            <a:r>
              <a:rPr lang="en-US" sz="3600" dirty="0"/>
              <a:t>Payments in Foreign Currencies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15200" cy="5105400"/>
          </a:xfrm>
        </p:spPr>
        <p:txBody>
          <a:bodyPr lIns="0" rIns="0"/>
          <a:lstStyle/>
          <a:p>
            <a:pPr>
              <a:spcBef>
                <a:spcPts val="900"/>
              </a:spcBef>
            </a:pPr>
            <a:r>
              <a:rPr lang="en-US" sz="2400" dirty="0"/>
              <a:t>Firms use banks to make payments in other currency areas.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Banks hold FX in branches or "correspondent" banks in the other currency areas.</a:t>
            </a:r>
          </a:p>
          <a:p>
            <a:pPr lvl="0">
              <a:spcBef>
                <a:spcPts val="900"/>
              </a:spcBef>
            </a:pPr>
            <a:r>
              <a:rPr lang="en-US" sz="2400" dirty="0"/>
              <a:t>Individual banks manage FX surpluses or deficits through the inter-bank FX market.</a:t>
            </a:r>
          </a:p>
          <a:p>
            <a:pPr lvl="0">
              <a:spcBef>
                <a:spcPts val="900"/>
              </a:spcBef>
            </a:pPr>
            <a:r>
              <a:rPr lang="en-US" sz="2400" dirty="0"/>
              <a:t>Monetary authority ensures that the market has FX for all the banks in its currency area.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Holds "Official International Reserves."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IMF facilitates borrowing by a monetary authority that is short of OIR.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2670649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458200" cy="800100"/>
          </a:xfrm>
        </p:spPr>
        <p:txBody>
          <a:bodyPr/>
          <a:lstStyle/>
          <a:p>
            <a:pPr algn="ctr"/>
            <a:r>
              <a:rPr lang="en-US" sz="3600" dirty="0"/>
              <a:t>Official International Reserves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09700"/>
            <a:ext cx="7315200" cy="46482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Denominated in foreign currencies.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Available to the monetary authority.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Purposes: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Meet shortfalls in banks' stock of FX.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Intervene in currency markets to change prices (exchange rates).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Give assurance of FX availability, prevent panics.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A change in the amount of OIR is called "the Official Settlements Balance" or, commonly, "the Balance of Payments."</a:t>
            </a:r>
          </a:p>
        </p:txBody>
      </p:sp>
    </p:spTree>
    <p:extLst>
      <p:ext uri="{BB962C8B-B14F-4D97-AF65-F5344CB8AC3E}">
        <p14:creationId xmlns:p14="http://schemas.microsoft.com/office/powerpoint/2010/main" val="792782543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914400"/>
          </a:xfrm>
        </p:spPr>
        <p:txBody>
          <a:bodyPr/>
          <a:lstStyle/>
          <a:p>
            <a:pPr algn="ctr"/>
            <a:r>
              <a:rPr lang="en-US" sz="3600" dirty="0"/>
              <a:t>Balance of Payments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495800"/>
          </a:xfrm>
        </p:spPr>
        <p:txBody>
          <a:bodyPr lIns="0" rIns="0"/>
          <a:lstStyle/>
          <a:p>
            <a:pPr marL="0" lvl="0" indent="0">
              <a:spcBef>
                <a:spcPts val="900"/>
              </a:spcBef>
              <a:buNone/>
            </a:pPr>
            <a:r>
              <a:rPr lang="en-US" sz="2400" dirty="0"/>
              <a:t>Changes in net financial position are </a:t>
            </a:r>
            <a:r>
              <a:rPr lang="en-US" sz="2400" u="sng" dirty="0"/>
              <a:t>relevant to a financially responsible entity</a:t>
            </a:r>
            <a:r>
              <a:rPr lang="en-US" sz="2400" dirty="0"/>
              <a:t> because they affect the ability to meet future obligations.</a:t>
            </a:r>
          </a:p>
          <a:p>
            <a:pPr>
              <a:spcBef>
                <a:spcPts val="900"/>
              </a:spcBef>
            </a:pPr>
            <a:r>
              <a:rPr lang="en-US" sz="2400" dirty="0"/>
              <a:t>Adult person: saving.</a:t>
            </a:r>
          </a:p>
          <a:p>
            <a:pPr>
              <a:spcBef>
                <a:spcPts val="900"/>
              </a:spcBef>
            </a:pPr>
            <a:r>
              <a:rPr lang="en-US" sz="2400" dirty="0"/>
              <a:t>Business firm: profits.</a:t>
            </a:r>
          </a:p>
          <a:p>
            <a:pPr>
              <a:spcBef>
                <a:spcPts val="900"/>
              </a:spcBef>
            </a:pPr>
            <a:r>
              <a:rPr lang="en-US" sz="2400" dirty="0"/>
              <a:t>Government: fiscal deficit.</a:t>
            </a:r>
          </a:p>
          <a:p>
            <a:pPr>
              <a:spcBef>
                <a:spcPts val="900"/>
              </a:spcBef>
            </a:pPr>
            <a:r>
              <a:rPr lang="en-US" sz="2400" dirty="0"/>
              <a:t>Monetary authority: "Balance of Payments."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Responsible to its constituents for availability of foreign currencies.</a:t>
            </a:r>
          </a:p>
        </p:txBody>
      </p:sp>
    </p:spTree>
    <p:extLst>
      <p:ext uri="{BB962C8B-B14F-4D97-AF65-F5344CB8AC3E}">
        <p14:creationId xmlns:p14="http://schemas.microsoft.com/office/powerpoint/2010/main" val="3224350046"/>
      </p:ext>
    </p:extLst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95300"/>
            <a:ext cx="8458200" cy="800100"/>
          </a:xfrm>
        </p:spPr>
        <p:txBody>
          <a:bodyPr/>
          <a:lstStyle/>
          <a:p>
            <a:pPr algn="ctr"/>
            <a:r>
              <a:rPr lang="en-US" sz="3600" dirty="0"/>
              <a:t>Payments as a Global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5200" cy="48768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There are two parties to any transaction, so failure to make a cross-border payment affects at least two sovereigns.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An OIR shortage in one country is likely to affect counterparties in many countries.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Deficits in one country are "the other face of the coin" of surpluses in other countries.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All countries' policies are factors.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Globalized response via the International Monetary Fund (IMF).</a:t>
            </a:r>
          </a:p>
        </p:txBody>
      </p:sp>
    </p:spTree>
    <p:extLst>
      <p:ext uri="{BB962C8B-B14F-4D97-AF65-F5344CB8AC3E}">
        <p14:creationId xmlns:p14="http://schemas.microsoft.com/office/powerpoint/2010/main" val="3311101131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458200" cy="800100"/>
          </a:xfrm>
        </p:spPr>
        <p:txBody>
          <a:bodyPr/>
          <a:lstStyle/>
          <a:p>
            <a:pPr algn="ctr"/>
            <a:r>
              <a:rPr lang="en-US" sz="3600" dirty="0"/>
              <a:t>Payments for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4876800"/>
          </a:xfrm>
        </p:spPr>
        <p:txBody>
          <a:bodyPr lIns="0" rIns="0"/>
          <a:lstStyle/>
          <a:p>
            <a:pPr marL="0" lvl="1" indent="-4572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Purchases paid for in FX.</a:t>
            </a:r>
          </a:p>
          <a:p>
            <a:pPr marL="914400" lvl="3" indent="-457200">
              <a:spcBef>
                <a:spcPts val="30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/>
              <a:t>Goods and services (Balance of Trade).</a:t>
            </a:r>
          </a:p>
          <a:p>
            <a:pPr marL="914400" lvl="3" indent="-457200">
              <a:spcBef>
                <a:spcPts val="30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/>
              <a:t>Financial assets. </a:t>
            </a:r>
          </a:p>
          <a:p>
            <a:pPr marL="1371600" lvl="4" indent="-4572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Called "investments."</a:t>
            </a:r>
          </a:p>
          <a:p>
            <a:pPr marL="0" lvl="1" indent="-4572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Investment income received or paid in FX.</a:t>
            </a:r>
          </a:p>
          <a:p>
            <a:pPr marL="0" lvl="1" indent="-4572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Unilateral transfers.</a:t>
            </a:r>
            <a:r>
              <a:rPr lang="en-US" sz="2400" dirty="0">
                <a:effectLst/>
              </a:rPr>
              <a:t> </a:t>
            </a:r>
          </a:p>
          <a:p>
            <a:pPr marL="0" lvl="1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2400" dirty="0"/>
              <a:t>Changes in these payments affect the "Official Settlements Balance" — the change in the stock of OIR, or in other words the Balance of Payments.</a:t>
            </a:r>
          </a:p>
          <a:p>
            <a:pPr marL="74295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Problems mainly relate to no. 1.b, above.</a:t>
            </a:r>
          </a:p>
        </p:txBody>
      </p:sp>
    </p:spTree>
    <p:extLst>
      <p:ext uri="{BB962C8B-B14F-4D97-AF65-F5344CB8AC3E}">
        <p14:creationId xmlns:p14="http://schemas.microsoft.com/office/powerpoint/2010/main" val="2274819663"/>
      </p:ext>
    </p:extLst>
  </p:cSld>
  <p:clrMapOvr>
    <a:masterClrMapping/>
  </p:clrMapOvr>
  <p:transition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458200" cy="800100"/>
          </a:xfrm>
        </p:spPr>
        <p:txBody>
          <a:bodyPr/>
          <a:lstStyle/>
          <a:p>
            <a:pPr algn="ctr"/>
            <a:r>
              <a:rPr lang="en-US" sz="4000" dirty="0"/>
              <a:t>Sources of BOP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315200" cy="4724400"/>
          </a:xfrm>
        </p:spPr>
        <p:txBody>
          <a:bodyPr lIns="0" rIns="0"/>
          <a:lstStyle/>
          <a:p>
            <a:pPr lvl="0">
              <a:spcBef>
                <a:spcPts val="600"/>
              </a:spcBef>
            </a:pPr>
            <a:r>
              <a:rPr lang="en-US" sz="2400" dirty="0"/>
              <a:t>High employment and national income.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Lots of imports =&gt; trade deficit =&gt; BOP deficit =&gt; dwindling reserves (OIR).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Falling interest rates or profits.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Global investors decrease loans to local borrowers.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OIR are spent paying off outside loans that are not replaced with fresh lending.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Risk of exchange-rate depreciation rises.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Makes wealth holders want to sell local currency in exchange for some of OIR.</a:t>
            </a:r>
          </a:p>
        </p:txBody>
      </p:sp>
    </p:spTree>
    <p:extLst>
      <p:ext uri="{BB962C8B-B14F-4D97-AF65-F5344CB8AC3E}">
        <p14:creationId xmlns:p14="http://schemas.microsoft.com/office/powerpoint/2010/main" val="4261758941"/>
      </p:ext>
    </p:extLst>
  </p:cSld>
  <p:clrMapOvr>
    <a:masterClrMapping/>
  </p:clrMapOvr>
  <p:transition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914400"/>
          </a:xfrm>
        </p:spPr>
        <p:txBody>
          <a:bodyPr/>
          <a:lstStyle/>
          <a:p>
            <a:pPr algn="ctr"/>
            <a:r>
              <a:rPr lang="en-US" sz="3600" dirty="0"/>
              <a:t>Public Finance and the BOP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315200" cy="4876800"/>
          </a:xfrm>
        </p:spPr>
        <p:txBody>
          <a:bodyPr lIns="0" rIns="0"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Causes of BOP problems.</a:t>
            </a:r>
          </a:p>
          <a:p>
            <a:pPr marL="857250" lvl="1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Short duration.</a:t>
            </a:r>
          </a:p>
          <a:p>
            <a:pPr marL="1371600" lvl="2" indent="-457200">
              <a:spcBef>
                <a:spcPts val="30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/>
              <a:t>Fiscal stimulus. Example: tax cut, more imports, a BOP deficit.</a:t>
            </a:r>
          </a:p>
          <a:p>
            <a:pPr marL="1371600" lvl="2" indent="-457200">
              <a:spcBef>
                <a:spcPts val="30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/>
              <a:t>Investors sell local currency financial assets.</a:t>
            </a:r>
          </a:p>
          <a:p>
            <a:pPr marL="857250" lvl="2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en-US" sz="2400" dirty="0"/>
              <a:t>Long duration: Structural weakness.</a:t>
            </a:r>
          </a:p>
          <a:p>
            <a:pPr marL="1371600" lvl="2" indent="-457200">
              <a:spcBef>
                <a:spcPts val="30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/>
              <a:t>Example: Pakistan's problem with fiscal and energy-sector management, which has been a continuous source of fiscal stimulus.</a:t>
            </a:r>
          </a:p>
          <a:p>
            <a:pPr marL="400050"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Public finance is critical to 1.a and 2.a.</a:t>
            </a:r>
          </a:p>
        </p:txBody>
      </p:sp>
    </p:spTree>
    <p:extLst>
      <p:ext uri="{BB962C8B-B14F-4D97-AF65-F5344CB8AC3E}">
        <p14:creationId xmlns:p14="http://schemas.microsoft.com/office/powerpoint/2010/main" val="4140470342"/>
      </p:ext>
    </p:extLst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2_newdesign">
  <a:themeElements>
    <a:clrScheme name="2_new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new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w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oundations">
  <a:themeElements>
    <a:clrScheme name="1_foundation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found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foundation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oundation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newdesign">
  <a:themeElements>
    <a:clrScheme name="1_new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new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w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newdesign">
  <a:themeElements>
    <a:clrScheme name="3_new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new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new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new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N01Roland923871_01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Foundations 2e</Template>
  <TotalTime>100822</TotalTime>
  <Words>2169</Words>
  <Application>Microsoft Macintosh PowerPoint</Application>
  <PresentationFormat>On-screen Show (4:3)</PresentationFormat>
  <Paragraphs>251</Paragraphs>
  <Slides>29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29</vt:i4>
      </vt:variant>
    </vt:vector>
  </HeadingPairs>
  <TitlesOfParts>
    <vt:vector size="43" baseType="lpstr">
      <vt:lpstr>Arial</vt:lpstr>
      <vt:lpstr>Arial Black</vt:lpstr>
      <vt:lpstr>Calibri</vt:lpstr>
      <vt:lpstr>Tahoma</vt:lpstr>
      <vt:lpstr>Times New Roman</vt:lpstr>
      <vt:lpstr>Verdana</vt:lpstr>
      <vt:lpstr>Webdings</vt:lpstr>
      <vt:lpstr>2_newdesign</vt:lpstr>
      <vt:lpstr>Custom Design</vt:lpstr>
      <vt:lpstr>1_foundations</vt:lpstr>
      <vt:lpstr>1_newdesign</vt:lpstr>
      <vt:lpstr>3_newdesign</vt:lpstr>
      <vt:lpstr>1_Custom Design</vt:lpstr>
      <vt:lpstr>LN01Roland923871_01_LN01</vt:lpstr>
      <vt:lpstr>PowerPoint Presentation</vt:lpstr>
      <vt:lpstr>Skills developed by today's class</vt:lpstr>
      <vt:lpstr>Payments in Foreign Currencies</vt:lpstr>
      <vt:lpstr>Official International Reserves</vt:lpstr>
      <vt:lpstr>Balance of Payments Concept</vt:lpstr>
      <vt:lpstr>Payments as a Global Problem</vt:lpstr>
      <vt:lpstr>Payments for What?</vt:lpstr>
      <vt:lpstr>Sources of BOP Problems</vt:lpstr>
      <vt:lpstr>Public Finance and the BOP</vt:lpstr>
      <vt:lpstr>BOP Deficit Management</vt:lpstr>
      <vt:lpstr>The IMF At a Glance</vt:lpstr>
      <vt:lpstr>IMF Adminstrative Spending by Output</vt:lpstr>
      <vt:lpstr>The IMF's Informational Work</vt:lpstr>
      <vt:lpstr>The IMF in BOP Crises</vt:lpstr>
      <vt:lpstr>"Stand-By Arrangement"</vt:lpstr>
      <vt:lpstr>IMF Member Responsibilities</vt:lpstr>
      <vt:lpstr>IMF Institutional Governance</vt:lpstr>
      <vt:lpstr>IMF Program Management</vt:lpstr>
      <vt:lpstr>IMF's Fiscal Affairs Department: FAD</vt:lpstr>
      <vt:lpstr>FAD Emphases</vt:lpstr>
      <vt:lpstr>IMF's Original Mandate</vt:lpstr>
      <vt:lpstr>IMF's New Mandate</vt:lpstr>
      <vt:lpstr>Prolonged IMF Programs</vt:lpstr>
      <vt:lpstr>The IMF: An Image Problem</vt:lpstr>
      <vt:lpstr>Case: The IMF in Pakistan</vt:lpstr>
      <vt:lpstr>Pakistan's Issues</vt:lpstr>
      <vt:lpstr>Pakistan-IMF: Extended Arrangement of 2019 </vt:lpstr>
      <vt:lpstr>IMF September 2022 Report on  Pakistan 2019-2022 EFF</vt:lpstr>
      <vt:lpstr>Skills developed by today's class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Ryan Jr, Joseph S</dc:creator>
  <cp:keywords/>
  <dc:description/>
  <cp:lastModifiedBy>Ryan Jr, Joseph S</cp:lastModifiedBy>
  <cp:revision>2177</cp:revision>
  <cp:lastPrinted>2017-11-07T17:36:31Z</cp:lastPrinted>
  <dcterms:created xsi:type="dcterms:W3CDTF">2013-09-11T16:55:26Z</dcterms:created>
  <dcterms:modified xsi:type="dcterms:W3CDTF">2022-09-19T23:57:54Z</dcterms:modified>
  <cp:category/>
</cp:coreProperties>
</file>