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6.xml" ContentType="application/vnd.openxmlformats-officedocument.theme+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1"/>
    <p:sldMasterId id="2147483731" r:id="rId2"/>
    <p:sldMasterId id="2147483661" r:id="rId3"/>
    <p:sldMasterId id="2147483658" r:id="rId4"/>
    <p:sldMasterId id="2147483659" r:id="rId5"/>
    <p:sldMasterId id="2147483660" r:id="rId6"/>
    <p:sldMasterId id="2147483717" r:id="rId7"/>
  </p:sldMasterIdLst>
  <p:notesMasterIdLst>
    <p:notesMasterId r:id="rId79"/>
  </p:notesMasterIdLst>
  <p:handoutMasterIdLst>
    <p:handoutMasterId r:id="rId80"/>
  </p:handoutMasterIdLst>
  <p:sldIdLst>
    <p:sldId id="728" r:id="rId8"/>
    <p:sldId id="745" r:id="rId9"/>
    <p:sldId id="841" r:id="rId10"/>
    <p:sldId id="842" r:id="rId11"/>
    <p:sldId id="796" r:id="rId12"/>
    <p:sldId id="799" r:id="rId13"/>
    <p:sldId id="834" r:id="rId14"/>
    <p:sldId id="800" r:id="rId15"/>
    <p:sldId id="838" r:id="rId16"/>
    <p:sldId id="807" r:id="rId17"/>
    <p:sldId id="816" r:id="rId18"/>
    <p:sldId id="817" r:id="rId19"/>
    <p:sldId id="818" r:id="rId20"/>
    <p:sldId id="819" r:id="rId21"/>
    <p:sldId id="832" r:id="rId22"/>
    <p:sldId id="852" r:id="rId23"/>
    <p:sldId id="887" r:id="rId24"/>
    <p:sldId id="889" r:id="rId25"/>
    <p:sldId id="750" r:id="rId26"/>
    <p:sldId id="844" r:id="rId27"/>
    <p:sldId id="788" r:id="rId28"/>
    <p:sldId id="836" r:id="rId29"/>
    <p:sldId id="829" r:id="rId30"/>
    <p:sldId id="762" r:id="rId31"/>
    <p:sldId id="751" r:id="rId32"/>
    <p:sldId id="820" r:id="rId33"/>
    <p:sldId id="761" r:id="rId34"/>
    <p:sldId id="880" r:id="rId35"/>
    <p:sldId id="881" r:id="rId36"/>
    <p:sldId id="850" r:id="rId37"/>
    <p:sldId id="763" r:id="rId38"/>
    <p:sldId id="776" r:id="rId39"/>
    <p:sldId id="752" r:id="rId40"/>
    <p:sldId id="805" r:id="rId41"/>
    <p:sldId id="753" r:id="rId42"/>
    <p:sldId id="892" r:id="rId43"/>
    <p:sldId id="782" r:id="rId44"/>
    <p:sldId id="789" r:id="rId45"/>
    <p:sldId id="779" r:id="rId46"/>
    <p:sldId id="849" r:id="rId47"/>
    <p:sldId id="839" r:id="rId48"/>
    <p:sldId id="781" r:id="rId49"/>
    <p:sldId id="808" r:id="rId50"/>
    <p:sldId id="783" r:id="rId51"/>
    <p:sldId id="778" r:id="rId52"/>
    <p:sldId id="777" r:id="rId53"/>
    <p:sldId id="851" r:id="rId54"/>
    <p:sldId id="823" r:id="rId55"/>
    <p:sldId id="824" r:id="rId56"/>
    <p:sldId id="825" r:id="rId57"/>
    <p:sldId id="859" r:id="rId58"/>
    <p:sldId id="784" r:id="rId59"/>
    <p:sldId id="853" r:id="rId60"/>
    <p:sldId id="790" r:id="rId61"/>
    <p:sldId id="759" r:id="rId62"/>
    <p:sldId id="883" r:id="rId63"/>
    <p:sldId id="884" r:id="rId64"/>
    <p:sldId id="785" r:id="rId65"/>
    <p:sldId id="891" r:id="rId66"/>
    <p:sldId id="786" r:id="rId67"/>
    <p:sldId id="886" r:id="rId68"/>
    <p:sldId id="830" r:id="rId69"/>
    <p:sldId id="882" r:id="rId70"/>
    <p:sldId id="885" r:id="rId71"/>
    <p:sldId id="878" r:id="rId72"/>
    <p:sldId id="775" r:id="rId73"/>
    <p:sldId id="803" r:id="rId74"/>
    <p:sldId id="888" r:id="rId75"/>
    <p:sldId id="792" r:id="rId76"/>
    <p:sldId id="840" r:id="rId77"/>
    <p:sldId id="890" r:id="rId78"/>
  </p:sldIdLst>
  <p:sldSz cx="9144000" cy="6858000" type="screen4x3"/>
  <p:notesSz cx="7010400" cy="9296400"/>
  <p:defaultTextStyle>
    <a:defPPr>
      <a:defRPr lang="en-CA"/>
    </a:defPPr>
    <a:lvl1pPr algn="l" rtl="0" eaLnBrk="0" fontAlgn="base" hangingPunct="0">
      <a:spcBef>
        <a:spcPct val="0"/>
      </a:spcBef>
      <a:spcAft>
        <a:spcPct val="0"/>
      </a:spcAft>
      <a:defRPr sz="26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6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6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6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6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6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6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6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600" kern="1200">
        <a:solidFill>
          <a:schemeClr val="tx1"/>
        </a:solidFill>
        <a:latin typeface="Arial" panose="020B0604020202020204" pitchFamily="34" charset="0"/>
        <a:ea typeface="ＭＳ Ｐゴシック" panose="020B0600070205080204" pitchFamily="34" charset="-128"/>
        <a:cs typeface="+mn-cs"/>
      </a:defRPr>
    </a:lvl9pPr>
  </p:defaultTextStyle>
  <p:extLst>
    <p:ext uri="{521415D9-36F7-43E2-AB2F-B90AF26B5E84}">
      <p14:sectionLst xmlns:p14="http://schemas.microsoft.com/office/powerpoint/2010/main">
        <p14:section name="Default Section" id="{2F2108DF-1C46-5A48-904E-C04A5D373040}">
          <p14:sldIdLst>
            <p14:sldId id="728"/>
            <p14:sldId id="745"/>
            <p14:sldId id="841"/>
            <p14:sldId id="842"/>
            <p14:sldId id="796"/>
            <p14:sldId id="799"/>
            <p14:sldId id="834"/>
            <p14:sldId id="800"/>
            <p14:sldId id="838"/>
            <p14:sldId id="807"/>
            <p14:sldId id="816"/>
            <p14:sldId id="817"/>
            <p14:sldId id="818"/>
            <p14:sldId id="819"/>
            <p14:sldId id="832"/>
            <p14:sldId id="852"/>
            <p14:sldId id="887"/>
            <p14:sldId id="889"/>
            <p14:sldId id="750"/>
            <p14:sldId id="844"/>
            <p14:sldId id="788"/>
            <p14:sldId id="836"/>
            <p14:sldId id="829"/>
            <p14:sldId id="762"/>
            <p14:sldId id="751"/>
            <p14:sldId id="820"/>
            <p14:sldId id="761"/>
            <p14:sldId id="880"/>
            <p14:sldId id="881"/>
            <p14:sldId id="850"/>
            <p14:sldId id="763"/>
            <p14:sldId id="776"/>
            <p14:sldId id="752"/>
            <p14:sldId id="805"/>
            <p14:sldId id="753"/>
            <p14:sldId id="892"/>
            <p14:sldId id="782"/>
            <p14:sldId id="789"/>
            <p14:sldId id="779"/>
            <p14:sldId id="849"/>
            <p14:sldId id="839"/>
            <p14:sldId id="781"/>
            <p14:sldId id="808"/>
            <p14:sldId id="783"/>
            <p14:sldId id="778"/>
            <p14:sldId id="777"/>
            <p14:sldId id="851"/>
            <p14:sldId id="823"/>
            <p14:sldId id="824"/>
            <p14:sldId id="825"/>
            <p14:sldId id="859"/>
            <p14:sldId id="784"/>
            <p14:sldId id="853"/>
            <p14:sldId id="790"/>
            <p14:sldId id="759"/>
            <p14:sldId id="883"/>
            <p14:sldId id="884"/>
            <p14:sldId id="785"/>
            <p14:sldId id="891"/>
            <p14:sldId id="786"/>
            <p14:sldId id="886"/>
            <p14:sldId id="830"/>
            <p14:sldId id="882"/>
            <p14:sldId id="885"/>
            <p14:sldId id="878"/>
            <p14:sldId id="775"/>
            <p14:sldId id="803"/>
            <p14:sldId id="888"/>
            <p14:sldId id="792"/>
            <p14:sldId id="840"/>
            <p14:sldId id="890"/>
          </p14:sldIdLst>
        </p14:section>
      </p14:sectionLst>
    </p:ext>
    <p:ext uri="{EFAFB233-063F-42B5-8137-9DF3F51BA10A}">
      <p15:sldGuideLst xmlns:p15="http://schemas.microsoft.com/office/powerpoint/2012/main">
        <p15:guide id="1" orient="horz" pos="2112">
          <p15:clr>
            <a:srgbClr val="A4A3A4"/>
          </p15:clr>
        </p15:guide>
        <p15:guide id="2" pos="336">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frameSlides="1"/>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88DEB"/>
    <a:srgbClr val="8BA9E9"/>
    <a:srgbClr val="93C4EE"/>
    <a:srgbClr val="556EEE"/>
    <a:srgbClr val="4262B3"/>
    <a:srgbClr val="194DE1"/>
    <a:srgbClr val="1865FB"/>
    <a:srgbClr val="1249B3"/>
    <a:srgbClr val="1D6AFF"/>
    <a:srgbClr val="2B8A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93" autoAdjust="0"/>
    <p:restoredTop sz="88844" autoAdjust="0"/>
  </p:normalViewPr>
  <p:slideViewPr>
    <p:cSldViewPr snapToObjects="1">
      <p:cViewPr varScale="1">
        <p:scale>
          <a:sx n="109" d="100"/>
          <a:sy n="109" d="100"/>
        </p:scale>
        <p:origin x="640" y="176"/>
      </p:cViewPr>
      <p:guideLst>
        <p:guide orient="horz" pos="2112"/>
        <p:guide pos="33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0"/>
    </p:cViewPr>
  </p:sorterViewPr>
  <p:notesViewPr>
    <p:cSldViewPr snapToObjects="1">
      <p:cViewPr>
        <p:scale>
          <a:sx n="100" d="100"/>
          <a:sy n="100" d="100"/>
        </p:scale>
        <p:origin x="-5960" y="-128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19.xml"/><Relationship Id="rId21" Type="http://schemas.openxmlformats.org/officeDocument/2006/relationships/slide" Target="slides/slide14.xml"/><Relationship Id="rId42" Type="http://schemas.openxmlformats.org/officeDocument/2006/relationships/slide" Target="slides/slide35.xml"/><Relationship Id="rId47" Type="http://schemas.openxmlformats.org/officeDocument/2006/relationships/slide" Target="slides/slide40.xml"/><Relationship Id="rId63" Type="http://schemas.openxmlformats.org/officeDocument/2006/relationships/slide" Target="slides/slide56.xml"/><Relationship Id="rId68" Type="http://schemas.openxmlformats.org/officeDocument/2006/relationships/slide" Target="slides/slide61.xml"/><Relationship Id="rId84" Type="http://schemas.openxmlformats.org/officeDocument/2006/relationships/tableStyles" Target="tableStyles.xml"/><Relationship Id="rId16" Type="http://schemas.openxmlformats.org/officeDocument/2006/relationships/slide" Target="slides/slide9.xml"/><Relationship Id="rId11" Type="http://schemas.openxmlformats.org/officeDocument/2006/relationships/slide" Target="slides/slide4.xml"/><Relationship Id="rId32" Type="http://schemas.openxmlformats.org/officeDocument/2006/relationships/slide" Target="slides/slide25.xml"/><Relationship Id="rId37" Type="http://schemas.openxmlformats.org/officeDocument/2006/relationships/slide" Target="slides/slide30.xml"/><Relationship Id="rId53" Type="http://schemas.openxmlformats.org/officeDocument/2006/relationships/slide" Target="slides/slide46.xml"/><Relationship Id="rId58" Type="http://schemas.openxmlformats.org/officeDocument/2006/relationships/slide" Target="slides/slide51.xml"/><Relationship Id="rId74" Type="http://schemas.openxmlformats.org/officeDocument/2006/relationships/slide" Target="slides/slide67.xml"/><Relationship Id="rId79" Type="http://schemas.openxmlformats.org/officeDocument/2006/relationships/notesMaster" Target="notesMasters/notesMaster1.xml"/><Relationship Id="rId5" Type="http://schemas.openxmlformats.org/officeDocument/2006/relationships/slideMaster" Target="slideMasters/slideMaster5.xml"/><Relationship Id="rId61" Type="http://schemas.openxmlformats.org/officeDocument/2006/relationships/slide" Target="slides/slide54.xml"/><Relationship Id="rId82" Type="http://schemas.openxmlformats.org/officeDocument/2006/relationships/viewProps" Target="viewProps.xml"/><Relationship Id="rId19" Type="http://schemas.openxmlformats.org/officeDocument/2006/relationships/slide" Target="slides/slide1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 Id="rId48" Type="http://schemas.openxmlformats.org/officeDocument/2006/relationships/slide" Target="slides/slide41.xml"/><Relationship Id="rId56" Type="http://schemas.openxmlformats.org/officeDocument/2006/relationships/slide" Target="slides/slide49.xml"/><Relationship Id="rId64" Type="http://schemas.openxmlformats.org/officeDocument/2006/relationships/slide" Target="slides/slide57.xml"/><Relationship Id="rId69" Type="http://schemas.openxmlformats.org/officeDocument/2006/relationships/slide" Target="slides/slide62.xml"/><Relationship Id="rId77" Type="http://schemas.openxmlformats.org/officeDocument/2006/relationships/slide" Target="slides/slide70.xml"/><Relationship Id="rId8" Type="http://schemas.openxmlformats.org/officeDocument/2006/relationships/slide" Target="slides/slide1.xml"/><Relationship Id="rId51" Type="http://schemas.openxmlformats.org/officeDocument/2006/relationships/slide" Target="slides/slide44.xml"/><Relationship Id="rId72" Type="http://schemas.openxmlformats.org/officeDocument/2006/relationships/slide" Target="slides/slide65.xml"/><Relationship Id="rId80" Type="http://schemas.openxmlformats.org/officeDocument/2006/relationships/handoutMaster" Target="handoutMasters/handoutMaster1.xml"/><Relationship Id="rId3"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slide" Target="slides/slide39.xml"/><Relationship Id="rId59" Type="http://schemas.openxmlformats.org/officeDocument/2006/relationships/slide" Target="slides/slide52.xml"/><Relationship Id="rId67" Type="http://schemas.openxmlformats.org/officeDocument/2006/relationships/slide" Target="slides/slide60.xml"/><Relationship Id="rId20" Type="http://schemas.openxmlformats.org/officeDocument/2006/relationships/slide" Target="slides/slide13.xml"/><Relationship Id="rId41" Type="http://schemas.openxmlformats.org/officeDocument/2006/relationships/slide" Target="slides/slide34.xml"/><Relationship Id="rId54" Type="http://schemas.openxmlformats.org/officeDocument/2006/relationships/slide" Target="slides/slide47.xml"/><Relationship Id="rId62" Type="http://schemas.openxmlformats.org/officeDocument/2006/relationships/slide" Target="slides/slide55.xml"/><Relationship Id="rId70" Type="http://schemas.openxmlformats.org/officeDocument/2006/relationships/slide" Target="slides/slide63.xml"/><Relationship Id="rId75" Type="http://schemas.openxmlformats.org/officeDocument/2006/relationships/slide" Target="slides/slide68.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openxmlformats.org/officeDocument/2006/relationships/slide" Target="slides/slide42.xml"/><Relationship Id="rId57" Type="http://schemas.openxmlformats.org/officeDocument/2006/relationships/slide" Target="slides/slide50.xml"/><Relationship Id="rId10" Type="http://schemas.openxmlformats.org/officeDocument/2006/relationships/slide" Target="slides/slide3.xml"/><Relationship Id="rId31" Type="http://schemas.openxmlformats.org/officeDocument/2006/relationships/slide" Target="slides/slide24.xml"/><Relationship Id="rId44" Type="http://schemas.openxmlformats.org/officeDocument/2006/relationships/slide" Target="slides/slide37.xml"/><Relationship Id="rId52" Type="http://schemas.openxmlformats.org/officeDocument/2006/relationships/slide" Target="slides/slide45.xml"/><Relationship Id="rId60" Type="http://schemas.openxmlformats.org/officeDocument/2006/relationships/slide" Target="slides/slide53.xml"/><Relationship Id="rId65" Type="http://schemas.openxmlformats.org/officeDocument/2006/relationships/slide" Target="slides/slide58.xml"/><Relationship Id="rId73" Type="http://schemas.openxmlformats.org/officeDocument/2006/relationships/slide" Target="slides/slide66.xml"/><Relationship Id="rId78" Type="http://schemas.openxmlformats.org/officeDocument/2006/relationships/slide" Target="slides/slide71.xml"/><Relationship Id="rId8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2.xml"/><Relationship Id="rId13" Type="http://schemas.openxmlformats.org/officeDocument/2006/relationships/slide" Target="slides/slide6.xml"/><Relationship Id="rId18" Type="http://schemas.openxmlformats.org/officeDocument/2006/relationships/slide" Target="slides/slide11.xml"/><Relationship Id="rId39" Type="http://schemas.openxmlformats.org/officeDocument/2006/relationships/slide" Target="slides/slide32.xml"/><Relationship Id="rId34" Type="http://schemas.openxmlformats.org/officeDocument/2006/relationships/slide" Target="slides/slide27.xml"/><Relationship Id="rId50" Type="http://schemas.openxmlformats.org/officeDocument/2006/relationships/slide" Target="slides/slide43.xml"/><Relationship Id="rId55" Type="http://schemas.openxmlformats.org/officeDocument/2006/relationships/slide" Target="slides/slide48.xml"/><Relationship Id="rId76" Type="http://schemas.openxmlformats.org/officeDocument/2006/relationships/slide" Target="slides/slide69.xml"/><Relationship Id="rId7" Type="http://schemas.openxmlformats.org/officeDocument/2006/relationships/slideMaster" Target="slideMasters/slideMaster7.xml"/><Relationship Id="rId71" Type="http://schemas.openxmlformats.org/officeDocument/2006/relationships/slide" Target="slides/slide64.xml"/><Relationship Id="rId2" Type="http://schemas.openxmlformats.org/officeDocument/2006/relationships/slideMaster" Target="slideMasters/slideMaster2.xml"/><Relationship Id="rId29" Type="http://schemas.openxmlformats.org/officeDocument/2006/relationships/slide" Target="slides/slide22.xml"/><Relationship Id="rId24" Type="http://schemas.openxmlformats.org/officeDocument/2006/relationships/slide" Target="slides/slide17.xml"/><Relationship Id="rId40" Type="http://schemas.openxmlformats.org/officeDocument/2006/relationships/slide" Target="slides/slide33.xml"/><Relationship Id="rId45" Type="http://schemas.openxmlformats.org/officeDocument/2006/relationships/slide" Target="slides/slide38.xml"/><Relationship Id="rId66" Type="http://schemas.openxmlformats.org/officeDocument/2006/relationships/slide" Target="slides/slide5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eaLnBrk="1" hangingPunct="1">
              <a:defRPr sz="1200">
                <a:latin typeface="Tahoma" pitchFamily="34" charset="0"/>
                <a:ea typeface="+mn-ea"/>
                <a:cs typeface="+mn-cs"/>
              </a:defRPr>
            </a:lvl1pPr>
          </a:lstStyle>
          <a:p>
            <a:pPr>
              <a:defRPr/>
            </a:pPr>
            <a:endParaRPr lang="en-CA" altLang="en-US" dirty="0"/>
          </a:p>
        </p:txBody>
      </p:sp>
      <p:sp>
        <p:nvSpPr>
          <p:cNvPr id="60419" name="Rectangle 3"/>
          <p:cNvSpPr>
            <a:spLocks noGrp="1" noChangeArrowheads="1"/>
          </p:cNvSpPr>
          <p:nvPr>
            <p:ph type="dt" sz="quarter" idx="1"/>
          </p:nvPr>
        </p:nvSpPr>
        <p:spPr bwMode="auto">
          <a:xfrm>
            <a:off x="3972560" y="0"/>
            <a:ext cx="3037840" cy="4648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eaLnBrk="1" hangingPunct="1">
              <a:defRPr sz="1200">
                <a:latin typeface="Tahoma" pitchFamily="34" charset="0"/>
                <a:ea typeface="+mn-ea"/>
                <a:cs typeface="+mn-cs"/>
              </a:defRPr>
            </a:lvl1pPr>
          </a:lstStyle>
          <a:p>
            <a:pPr>
              <a:defRPr/>
            </a:pPr>
            <a:endParaRPr lang="en-CA" altLang="en-US" dirty="0"/>
          </a:p>
        </p:txBody>
      </p:sp>
      <p:sp>
        <p:nvSpPr>
          <p:cNvPr id="60420" name="Rectangle 4"/>
          <p:cNvSpPr>
            <a:spLocks noGrp="1" noChangeArrowheads="1"/>
          </p:cNvSpPr>
          <p:nvPr>
            <p:ph type="ftr" sz="quarter" idx="2"/>
          </p:nvPr>
        </p:nvSpPr>
        <p:spPr bwMode="auto">
          <a:xfrm>
            <a:off x="0" y="8831580"/>
            <a:ext cx="3037840" cy="4648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eaLnBrk="1" hangingPunct="1">
              <a:defRPr sz="1200">
                <a:latin typeface="Tahoma" pitchFamily="34" charset="0"/>
                <a:ea typeface="+mn-ea"/>
                <a:cs typeface="+mn-cs"/>
              </a:defRPr>
            </a:lvl1pPr>
          </a:lstStyle>
          <a:p>
            <a:pPr>
              <a:defRPr/>
            </a:pPr>
            <a:endParaRPr lang="en-CA" altLang="en-US" dirty="0"/>
          </a:p>
        </p:txBody>
      </p:sp>
      <p:sp>
        <p:nvSpPr>
          <p:cNvPr id="60421" name="Rectangle 5"/>
          <p:cNvSpPr>
            <a:spLocks noGrp="1" noChangeArrowheads="1"/>
          </p:cNvSpPr>
          <p:nvPr>
            <p:ph type="sldNum" sz="quarter" idx="3"/>
          </p:nvPr>
        </p:nvSpPr>
        <p:spPr bwMode="auto">
          <a:xfrm>
            <a:off x="3972560" y="8831580"/>
            <a:ext cx="3037840" cy="4648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eaLnBrk="1" hangingPunct="1">
              <a:defRPr sz="1200">
                <a:latin typeface="Tahoma" panose="020B0604030504040204" pitchFamily="34" charset="0"/>
              </a:defRPr>
            </a:lvl1pPr>
          </a:lstStyle>
          <a:p>
            <a:fld id="{DB1A606E-59A5-444D-B60A-249B8883EBC6}" type="slidenum">
              <a:rPr lang="en-CA"/>
              <a:pPr/>
              <a:t>‹#›</a:t>
            </a:fld>
            <a:endParaRPr lang="en-CA" dirty="0"/>
          </a:p>
        </p:txBody>
      </p:sp>
    </p:spTree>
    <p:extLst>
      <p:ext uri="{BB962C8B-B14F-4D97-AF65-F5344CB8AC3E}">
        <p14:creationId xmlns:p14="http://schemas.microsoft.com/office/powerpoint/2010/main" val="8971428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eaLnBrk="1" hangingPunct="1">
              <a:defRPr sz="1200">
                <a:latin typeface="Tahoma" pitchFamily="34" charset="0"/>
                <a:ea typeface="+mn-ea"/>
                <a:cs typeface="+mn-cs"/>
              </a:defRPr>
            </a:lvl1pPr>
          </a:lstStyle>
          <a:p>
            <a:pPr>
              <a:defRPr/>
            </a:pPr>
            <a:endParaRPr lang="en-CA" altLang="en-US" dirty="0"/>
          </a:p>
        </p:txBody>
      </p:sp>
      <p:sp>
        <p:nvSpPr>
          <p:cNvPr id="61443" name="Rectangle 3"/>
          <p:cNvSpPr>
            <a:spLocks noGrp="1" noChangeArrowheads="1"/>
          </p:cNvSpPr>
          <p:nvPr>
            <p:ph type="dt" idx="1"/>
          </p:nvPr>
        </p:nvSpPr>
        <p:spPr bwMode="auto">
          <a:xfrm>
            <a:off x="3972560" y="0"/>
            <a:ext cx="3037840" cy="4648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eaLnBrk="1" hangingPunct="1">
              <a:defRPr sz="1200">
                <a:latin typeface="Tahoma" pitchFamily="34" charset="0"/>
                <a:ea typeface="+mn-ea"/>
                <a:cs typeface="+mn-cs"/>
              </a:defRPr>
            </a:lvl1pPr>
          </a:lstStyle>
          <a:p>
            <a:pPr>
              <a:defRPr/>
            </a:pPr>
            <a:endParaRPr lang="en-CA" altLang="en-US" dirty="0"/>
          </a:p>
        </p:txBody>
      </p:sp>
      <p:sp>
        <p:nvSpPr>
          <p:cNvPr id="2970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1445" name="Rectangle 5"/>
          <p:cNvSpPr>
            <a:spLocks noGrp="1" noChangeArrowheads="1"/>
          </p:cNvSpPr>
          <p:nvPr>
            <p:ph type="body" sz="quarter" idx="3"/>
          </p:nvPr>
        </p:nvSpPr>
        <p:spPr bwMode="auto">
          <a:xfrm>
            <a:off x="934720" y="4415790"/>
            <a:ext cx="5140960" cy="418338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CA" altLang="en-US" noProof="0"/>
              <a:t>Click to edit Master text styles</a:t>
            </a:r>
          </a:p>
          <a:p>
            <a:pPr lvl="1"/>
            <a:r>
              <a:rPr lang="en-CA" altLang="en-US" noProof="0"/>
              <a:t>Second level</a:t>
            </a:r>
          </a:p>
          <a:p>
            <a:pPr lvl="2"/>
            <a:r>
              <a:rPr lang="en-CA" altLang="en-US" noProof="0"/>
              <a:t>Third level</a:t>
            </a:r>
          </a:p>
          <a:p>
            <a:pPr lvl="3"/>
            <a:r>
              <a:rPr lang="en-CA" altLang="en-US" noProof="0"/>
              <a:t>Fourth level</a:t>
            </a:r>
          </a:p>
          <a:p>
            <a:pPr lvl="4"/>
            <a:r>
              <a:rPr lang="en-CA" altLang="en-US" noProof="0"/>
              <a:t>Fifth level</a:t>
            </a:r>
          </a:p>
        </p:txBody>
      </p:sp>
      <p:sp>
        <p:nvSpPr>
          <p:cNvPr id="61446" name="Rectangle 6"/>
          <p:cNvSpPr>
            <a:spLocks noGrp="1" noChangeArrowheads="1"/>
          </p:cNvSpPr>
          <p:nvPr>
            <p:ph type="ftr" sz="quarter" idx="4"/>
          </p:nvPr>
        </p:nvSpPr>
        <p:spPr bwMode="auto">
          <a:xfrm>
            <a:off x="0" y="8831580"/>
            <a:ext cx="3037840" cy="4648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eaLnBrk="1" hangingPunct="1">
              <a:defRPr sz="1200">
                <a:latin typeface="Tahoma" pitchFamily="34" charset="0"/>
                <a:ea typeface="+mn-ea"/>
                <a:cs typeface="+mn-cs"/>
              </a:defRPr>
            </a:lvl1pPr>
          </a:lstStyle>
          <a:p>
            <a:pPr>
              <a:defRPr/>
            </a:pPr>
            <a:endParaRPr lang="en-CA" altLang="en-US" dirty="0"/>
          </a:p>
        </p:txBody>
      </p:sp>
      <p:sp>
        <p:nvSpPr>
          <p:cNvPr id="61447" name="Rectangle 7"/>
          <p:cNvSpPr>
            <a:spLocks noGrp="1" noChangeArrowheads="1"/>
          </p:cNvSpPr>
          <p:nvPr>
            <p:ph type="sldNum" sz="quarter" idx="5"/>
          </p:nvPr>
        </p:nvSpPr>
        <p:spPr bwMode="auto">
          <a:xfrm>
            <a:off x="3972560" y="8831580"/>
            <a:ext cx="3037840" cy="4648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eaLnBrk="1" hangingPunct="1">
              <a:defRPr sz="1200">
                <a:latin typeface="Tahoma" panose="020B0604030504040204" pitchFamily="34" charset="0"/>
              </a:defRPr>
            </a:lvl1pPr>
          </a:lstStyle>
          <a:p>
            <a:fld id="{F22F55E1-96B7-4FCC-849D-4532E1F82291}" type="slidenum">
              <a:rPr lang="en-CA"/>
              <a:pPr/>
              <a:t>‹#›</a:t>
            </a:fld>
            <a:endParaRPr lang="en-CA" dirty="0"/>
          </a:p>
        </p:txBody>
      </p:sp>
    </p:spTree>
    <p:extLst>
      <p:ext uri="{BB962C8B-B14F-4D97-AF65-F5344CB8AC3E}">
        <p14:creationId xmlns:p14="http://schemas.microsoft.com/office/powerpoint/2010/main" val="612469514"/>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ern="1200">
        <a:solidFill>
          <a:schemeClr val="tx1"/>
        </a:solidFill>
        <a:latin typeface="Times New Roman" pitchFamily="18" charset="0"/>
        <a:ea typeface="ＭＳ Ｐゴシック" charset="0"/>
        <a:cs typeface="ＭＳ Ｐゴシック" charset="0"/>
      </a:defRPr>
    </a:lvl1pPr>
    <a:lvl2pPr marL="457200" algn="l" rtl="0" eaLnBrk="0" fontAlgn="base" hangingPunct="0">
      <a:spcBef>
        <a:spcPct val="30000"/>
      </a:spcBef>
      <a:spcAft>
        <a:spcPct val="0"/>
      </a:spcAft>
      <a:defRPr sz="1600" kern="1200">
        <a:solidFill>
          <a:schemeClr val="tx1"/>
        </a:solidFill>
        <a:latin typeface="Times New Roman" pitchFamily="18"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22F55E1-96B7-4FCC-849D-4532E1F82291}" type="slidenum">
              <a:rPr lang="en-CA"/>
              <a:pPr/>
              <a:t>1</a:t>
            </a:fld>
            <a:endParaRPr lang="en-CA"/>
          </a:p>
        </p:txBody>
      </p:sp>
    </p:spTree>
    <p:extLst>
      <p:ext uri="{BB962C8B-B14F-4D97-AF65-F5344CB8AC3E}">
        <p14:creationId xmlns:p14="http://schemas.microsoft.com/office/powerpoint/2010/main" val="7420450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IFS 2018 Country Table: Population, monetary aggregate, exchange rate.</a:t>
            </a:r>
          </a:p>
        </p:txBody>
      </p:sp>
      <p:sp>
        <p:nvSpPr>
          <p:cNvPr id="4" name="Slide Number Placeholder 3"/>
          <p:cNvSpPr>
            <a:spLocks noGrp="1"/>
          </p:cNvSpPr>
          <p:nvPr>
            <p:ph type="sldNum" sz="quarter" idx="10"/>
          </p:nvPr>
        </p:nvSpPr>
        <p:spPr/>
        <p:txBody>
          <a:bodyPr/>
          <a:lstStyle/>
          <a:p>
            <a:fld id="{F22F55E1-96B7-4FCC-849D-4532E1F82291}" type="slidenum">
              <a:rPr lang="en-CA" smtClean="0"/>
              <a:pPr/>
              <a:t>13</a:t>
            </a:fld>
            <a:endParaRPr lang="en-CA" dirty="0"/>
          </a:p>
        </p:txBody>
      </p:sp>
    </p:spTree>
    <p:extLst>
      <p:ext uri="{BB962C8B-B14F-4D97-AF65-F5344CB8AC3E}">
        <p14:creationId xmlns:p14="http://schemas.microsoft.com/office/powerpoint/2010/main" val="22986936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IFS 2018 Country Table: Population, monetary aggregate, exchange rate.</a:t>
            </a:r>
          </a:p>
        </p:txBody>
      </p:sp>
      <p:sp>
        <p:nvSpPr>
          <p:cNvPr id="4" name="Slide Number Placeholder 3"/>
          <p:cNvSpPr>
            <a:spLocks noGrp="1"/>
          </p:cNvSpPr>
          <p:nvPr>
            <p:ph type="sldNum" sz="quarter" idx="10"/>
          </p:nvPr>
        </p:nvSpPr>
        <p:spPr/>
        <p:txBody>
          <a:bodyPr/>
          <a:lstStyle/>
          <a:p>
            <a:fld id="{F22F55E1-96B7-4FCC-849D-4532E1F82291}" type="slidenum">
              <a:rPr lang="en-CA" smtClean="0"/>
              <a:pPr/>
              <a:t>14</a:t>
            </a:fld>
            <a:endParaRPr lang="en-CA" dirty="0"/>
          </a:p>
        </p:txBody>
      </p:sp>
    </p:spTree>
    <p:extLst>
      <p:ext uri="{BB962C8B-B14F-4D97-AF65-F5344CB8AC3E}">
        <p14:creationId xmlns:p14="http://schemas.microsoft.com/office/powerpoint/2010/main" val="32509535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2F55E1-96B7-4FCC-849D-4532E1F82291}" type="slidenum">
              <a:rPr lang="en-CA" smtClean="0"/>
              <a:pPr/>
              <a:t>15</a:t>
            </a:fld>
            <a:endParaRPr lang="en-CA" dirty="0"/>
          </a:p>
        </p:txBody>
      </p:sp>
    </p:spTree>
    <p:extLst>
      <p:ext uri="{BB962C8B-B14F-4D97-AF65-F5344CB8AC3E}">
        <p14:creationId xmlns:p14="http://schemas.microsoft.com/office/powerpoint/2010/main" val="984664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2F55E1-96B7-4FCC-849D-4532E1F82291}" type="slidenum">
              <a:rPr lang="en-CA" smtClean="0"/>
              <a:pPr/>
              <a:t>16</a:t>
            </a:fld>
            <a:endParaRPr lang="en-CA" dirty="0"/>
          </a:p>
        </p:txBody>
      </p:sp>
    </p:spTree>
    <p:extLst>
      <p:ext uri="{BB962C8B-B14F-4D97-AF65-F5344CB8AC3E}">
        <p14:creationId xmlns:p14="http://schemas.microsoft.com/office/powerpoint/2010/main" val="39530848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2F55E1-96B7-4FCC-849D-4532E1F82291}" type="slidenum">
              <a:rPr lang="en-CA" smtClean="0"/>
              <a:pPr/>
              <a:t>17</a:t>
            </a:fld>
            <a:endParaRPr lang="en-CA" dirty="0"/>
          </a:p>
        </p:txBody>
      </p:sp>
    </p:spTree>
    <p:extLst>
      <p:ext uri="{BB962C8B-B14F-4D97-AF65-F5344CB8AC3E}">
        <p14:creationId xmlns:p14="http://schemas.microsoft.com/office/powerpoint/2010/main" val="3996929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2F55E1-96B7-4FCC-849D-4532E1F82291}" type="slidenum">
              <a:rPr lang="en-CA" smtClean="0"/>
              <a:pPr/>
              <a:t>18</a:t>
            </a:fld>
            <a:endParaRPr lang="en-CA" dirty="0"/>
          </a:p>
        </p:txBody>
      </p:sp>
    </p:spTree>
    <p:extLst>
      <p:ext uri="{BB962C8B-B14F-4D97-AF65-F5344CB8AC3E}">
        <p14:creationId xmlns:p14="http://schemas.microsoft.com/office/powerpoint/2010/main" val="27762022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dirty="0"/>
          </a:p>
        </p:txBody>
      </p:sp>
      <p:sp>
        <p:nvSpPr>
          <p:cNvPr id="4" name="Slide Number Placeholder 3"/>
          <p:cNvSpPr>
            <a:spLocks noGrp="1"/>
          </p:cNvSpPr>
          <p:nvPr>
            <p:ph type="sldNum" sz="quarter" idx="10"/>
          </p:nvPr>
        </p:nvSpPr>
        <p:spPr/>
        <p:txBody>
          <a:bodyPr/>
          <a:lstStyle/>
          <a:p>
            <a:fld id="{F22F55E1-96B7-4FCC-849D-4532E1F82291}" type="slidenum">
              <a:rPr lang="en-CA" smtClean="0"/>
              <a:pPr/>
              <a:t>19</a:t>
            </a:fld>
            <a:endParaRPr lang="en-CA" dirty="0"/>
          </a:p>
        </p:txBody>
      </p:sp>
    </p:spTree>
    <p:extLst>
      <p:ext uri="{BB962C8B-B14F-4D97-AF65-F5344CB8AC3E}">
        <p14:creationId xmlns:p14="http://schemas.microsoft.com/office/powerpoint/2010/main" val="38855872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2F55E1-96B7-4FCC-849D-4532E1F82291}" type="slidenum">
              <a:rPr lang="en-CA" smtClean="0"/>
              <a:pPr/>
              <a:t>20</a:t>
            </a:fld>
            <a:endParaRPr lang="en-CA" dirty="0"/>
          </a:p>
        </p:txBody>
      </p:sp>
    </p:spTree>
    <p:extLst>
      <p:ext uri="{BB962C8B-B14F-4D97-AF65-F5344CB8AC3E}">
        <p14:creationId xmlns:p14="http://schemas.microsoft.com/office/powerpoint/2010/main" val="40557616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2F55E1-96B7-4FCC-849D-4532E1F82291}" type="slidenum">
              <a:rPr lang="en-CA" smtClean="0"/>
              <a:pPr/>
              <a:t>21</a:t>
            </a:fld>
            <a:endParaRPr lang="en-CA" dirty="0"/>
          </a:p>
        </p:txBody>
      </p:sp>
    </p:spTree>
    <p:extLst>
      <p:ext uri="{BB962C8B-B14F-4D97-AF65-F5344CB8AC3E}">
        <p14:creationId xmlns:p14="http://schemas.microsoft.com/office/powerpoint/2010/main" val="38855872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2F55E1-96B7-4FCC-849D-4532E1F82291}" type="slidenum">
              <a:rPr lang="en-CA" smtClean="0"/>
              <a:pPr/>
              <a:t>22</a:t>
            </a:fld>
            <a:endParaRPr lang="en-CA" dirty="0"/>
          </a:p>
        </p:txBody>
      </p:sp>
    </p:spTree>
    <p:extLst>
      <p:ext uri="{BB962C8B-B14F-4D97-AF65-F5344CB8AC3E}">
        <p14:creationId xmlns:p14="http://schemas.microsoft.com/office/powerpoint/2010/main" val="3700568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2F55E1-96B7-4FCC-849D-4532E1F82291}" type="slidenum">
              <a:rPr lang="en-CA" smtClean="0"/>
              <a:pPr/>
              <a:t>5</a:t>
            </a:fld>
            <a:endParaRPr lang="en-CA" dirty="0"/>
          </a:p>
        </p:txBody>
      </p:sp>
    </p:spTree>
    <p:extLst>
      <p:ext uri="{BB962C8B-B14F-4D97-AF65-F5344CB8AC3E}">
        <p14:creationId xmlns:p14="http://schemas.microsoft.com/office/powerpoint/2010/main" val="34875440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BIS Triennial Survey of Central Banks.  2022 update in December.</a:t>
            </a:r>
          </a:p>
          <a:p>
            <a:r>
              <a:rPr lang="en-US" dirty="0"/>
              <a:t>Up from USD 5.1 trillion daily in April 2016.</a:t>
            </a:r>
          </a:p>
        </p:txBody>
      </p:sp>
      <p:sp>
        <p:nvSpPr>
          <p:cNvPr id="4" name="Slide Number Placeholder 3"/>
          <p:cNvSpPr>
            <a:spLocks noGrp="1"/>
          </p:cNvSpPr>
          <p:nvPr>
            <p:ph type="sldNum" sz="quarter" idx="10"/>
          </p:nvPr>
        </p:nvSpPr>
        <p:spPr/>
        <p:txBody>
          <a:bodyPr/>
          <a:lstStyle/>
          <a:p>
            <a:fld id="{F22F55E1-96B7-4FCC-849D-4532E1F82291}" type="slidenum">
              <a:rPr lang="en-CA" smtClean="0"/>
              <a:pPr/>
              <a:t>23</a:t>
            </a:fld>
            <a:endParaRPr lang="en-CA" dirty="0"/>
          </a:p>
        </p:txBody>
      </p:sp>
    </p:spTree>
    <p:extLst>
      <p:ext uri="{BB962C8B-B14F-4D97-AF65-F5344CB8AC3E}">
        <p14:creationId xmlns:p14="http://schemas.microsoft.com/office/powerpoint/2010/main" val="20775094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Krugman, Obstfeld, and Melitz,</a:t>
            </a:r>
            <a:r>
              <a:rPr lang="en-US" baseline="0" dirty="0"/>
              <a:t> textbook on International Economics, 10</a:t>
            </a:r>
            <a:r>
              <a:rPr lang="en-US" baseline="30000" dirty="0"/>
              <a:t>th</a:t>
            </a:r>
            <a:r>
              <a:rPr lang="en-US" baseline="0" dirty="0"/>
              <a:t> edition, pages 342 - 708.</a:t>
            </a:r>
            <a:endParaRPr lang="en-US" dirty="0"/>
          </a:p>
        </p:txBody>
      </p:sp>
      <p:sp>
        <p:nvSpPr>
          <p:cNvPr id="4" name="Slide Number Placeholder 3"/>
          <p:cNvSpPr>
            <a:spLocks noGrp="1"/>
          </p:cNvSpPr>
          <p:nvPr>
            <p:ph type="sldNum" sz="quarter" idx="10"/>
          </p:nvPr>
        </p:nvSpPr>
        <p:spPr/>
        <p:txBody>
          <a:bodyPr/>
          <a:lstStyle/>
          <a:p>
            <a:fld id="{F22F55E1-96B7-4FCC-849D-4532E1F82291}" type="slidenum">
              <a:rPr lang="en-CA" smtClean="0"/>
              <a:pPr/>
              <a:t>24</a:t>
            </a:fld>
            <a:endParaRPr lang="en-CA" dirty="0"/>
          </a:p>
        </p:txBody>
      </p:sp>
    </p:spTree>
    <p:extLst>
      <p:ext uri="{BB962C8B-B14F-4D97-AF65-F5344CB8AC3E}">
        <p14:creationId xmlns:p14="http://schemas.microsoft.com/office/powerpoint/2010/main" val="6115021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IMF,</a:t>
            </a:r>
            <a:r>
              <a:rPr lang="en-US" baseline="0" dirty="0"/>
              <a:t> Exchange Rate Arrangements, Table 1.</a:t>
            </a:r>
            <a:endParaRPr lang="en-US" dirty="0"/>
          </a:p>
          <a:p>
            <a:endParaRPr lang="en-US" dirty="0"/>
          </a:p>
        </p:txBody>
      </p:sp>
      <p:sp>
        <p:nvSpPr>
          <p:cNvPr id="4" name="Slide Number Placeholder 3"/>
          <p:cNvSpPr>
            <a:spLocks noGrp="1"/>
          </p:cNvSpPr>
          <p:nvPr>
            <p:ph type="sldNum" sz="quarter" idx="10"/>
          </p:nvPr>
        </p:nvSpPr>
        <p:spPr/>
        <p:txBody>
          <a:bodyPr/>
          <a:lstStyle/>
          <a:p>
            <a:fld id="{F22F55E1-96B7-4FCC-849D-4532E1F82291}" type="slidenum">
              <a:rPr lang="en-CA" smtClean="0"/>
              <a:pPr/>
              <a:t>25</a:t>
            </a:fld>
            <a:endParaRPr lang="en-CA" dirty="0"/>
          </a:p>
        </p:txBody>
      </p:sp>
    </p:spTree>
    <p:extLst>
      <p:ext uri="{BB962C8B-B14F-4D97-AF65-F5344CB8AC3E}">
        <p14:creationId xmlns:p14="http://schemas.microsoft.com/office/powerpoint/2010/main" val="318700562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2F55E1-96B7-4FCC-849D-4532E1F82291}" type="slidenum">
              <a:rPr lang="en-CA" smtClean="0"/>
              <a:pPr/>
              <a:t>26</a:t>
            </a:fld>
            <a:endParaRPr lang="en-CA" dirty="0"/>
          </a:p>
        </p:txBody>
      </p:sp>
    </p:spTree>
    <p:extLst>
      <p:ext uri="{BB962C8B-B14F-4D97-AF65-F5344CB8AC3E}">
        <p14:creationId xmlns:p14="http://schemas.microsoft.com/office/powerpoint/2010/main" val="401851842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IMF,</a:t>
            </a:r>
            <a:r>
              <a:rPr lang="en-US" baseline="0" dirty="0"/>
              <a:t> Exchange Rate Arrangements 2020, Table 4. </a:t>
            </a:r>
            <a:endParaRPr lang="en-US" dirty="0"/>
          </a:p>
          <a:p>
            <a:endParaRPr lang="en-US" dirty="0"/>
          </a:p>
        </p:txBody>
      </p:sp>
      <p:sp>
        <p:nvSpPr>
          <p:cNvPr id="4" name="Slide Number Placeholder 3"/>
          <p:cNvSpPr>
            <a:spLocks noGrp="1"/>
          </p:cNvSpPr>
          <p:nvPr>
            <p:ph type="sldNum" sz="quarter" idx="10"/>
          </p:nvPr>
        </p:nvSpPr>
        <p:spPr/>
        <p:txBody>
          <a:bodyPr/>
          <a:lstStyle/>
          <a:p>
            <a:fld id="{F22F55E1-96B7-4FCC-849D-4532E1F82291}" type="slidenum">
              <a:rPr lang="en-CA" smtClean="0"/>
              <a:pPr/>
              <a:t>27</a:t>
            </a:fld>
            <a:endParaRPr lang="en-CA" dirty="0"/>
          </a:p>
        </p:txBody>
      </p:sp>
    </p:spTree>
    <p:extLst>
      <p:ext uri="{BB962C8B-B14F-4D97-AF65-F5344CB8AC3E}">
        <p14:creationId xmlns:p14="http://schemas.microsoft.com/office/powerpoint/2010/main" val="236285874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2F55E1-96B7-4FCC-849D-4532E1F82291}" type="slidenum">
              <a:rPr lang="en-CA" smtClean="0"/>
              <a:pPr/>
              <a:t>28</a:t>
            </a:fld>
            <a:endParaRPr lang="en-CA" dirty="0"/>
          </a:p>
        </p:txBody>
      </p:sp>
    </p:spTree>
    <p:extLst>
      <p:ext uri="{BB962C8B-B14F-4D97-AF65-F5344CB8AC3E}">
        <p14:creationId xmlns:p14="http://schemas.microsoft.com/office/powerpoint/2010/main" val="26360507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2F55E1-96B7-4FCC-849D-4532E1F82291}" type="slidenum">
              <a:rPr lang="en-CA" smtClean="0"/>
              <a:pPr/>
              <a:t>29</a:t>
            </a:fld>
            <a:endParaRPr lang="en-CA" dirty="0"/>
          </a:p>
        </p:txBody>
      </p:sp>
    </p:spTree>
    <p:extLst>
      <p:ext uri="{BB962C8B-B14F-4D97-AF65-F5344CB8AC3E}">
        <p14:creationId xmlns:p14="http://schemas.microsoft.com/office/powerpoint/2010/main" val="189064349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Page reference for KOM 10th (2014): 342-708.</a:t>
            </a:r>
          </a:p>
          <a:p>
            <a:endParaRPr lang="en-US" dirty="0"/>
          </a:p>
        </p:txBody>
      </p:sp>
      <p:sp>
        <p:nvSpPr>
          <p:cNvPr id="4" name="Slide Number Placeholder 3"/>
          <p:cNvSpPr>
            <a:spLocks noGrp="1"/>
          </p:cNvSpPr>
          <p:nvPr>
            <p:ph type="sldNum" sz="quarter" idx="10"/>
          </p:nvPr>
        </p:nvSpPr>
        <p:spPr/>
        <p:txBody>
          <a:bodyPr/>
          <a:lstStyle/>
          <a:p>
            <a:fld id="{F22F55E1-96B7-4FCC-849D-4532E1F82291}" type="slidenum">
              <a:rPr lang="en-CA" smtClean="0"/>
              <a:pPr/>
              <a:t>30</a:t>
            </a:fld>
            <a:endParaRPr lang="en-CA" dirty="0"/>
          </a:p>
        </p:txBody>
      </p:sp>
    </p:spTree>
    <p:extLst>
      <p:ext uri="{BB962C8B-B14F-4D97-AF65-F5344CB8AC3E}">
        <p14:creationId xmlns:p14="http://schemas.microsoft.com/office/powerpoint/2010/main" val="59052346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Page references for KOM 10th (2014): 363, 358, 367.</a:t>
            </a:r>
          </a:p>
        </p:txBody>
      </p:sp>
      <p:sp>
        <p:nvSpPr>
          <p:cNvPr id="4" name="Slide Number Placeholder 3"/>
          <p:cNvSpPr>
            <a:spLocks noGrp="1"/>
          </p:cNvSpPr>
          <p:nvPr>
            <p:ph type="sldNum" sz="quarter" idx="10"/>
          </p:nvPr>
        </p:nvSpPr>
        <p:spPr/>
        <p:txBody>
          <a:bodyPr/>
          <a:lstStyle/>
          <a:p>
            <a:fld id="{F22F55E1-96B7-4FCC-849D-4532E1F82291}" type="slidenum">
              <a:rPr lang="en-CA" smtClean="0"/>
              <a:pPr/>
              <a:t>31</a:t>
            </a:fld>
            <a:endParaRPr lang="en-CA" dirty="0"/>
          </a:p>
        </p:txBody>
      </p:sp>
    </p:spTree>
    <p:extLst>
      <p:ext uri="{BB962C8B-B14F-4D97-AF65-F5344CB8AC3E}">
        <p14:creationId xmlns:p14="http://schemas.microsoft.com/office/powerpoint/2010/main" val="33475843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Page reference for KOM 10th (2014): 627.</a:t>
            </a:r>
          </a:p>
          <a:p>
            <a:endParaRPr lang="en-US" dirty="0"/>
          </a:p>
        </p:txBody>
      </p:sp>
      <p:sp>
        <p:nvSpPr>
          <p:cNvPr id="4" name="Slide Number Placeholder 3"/>
          <p:cNvSpPr>
            <a:spLocks noGrp="1"/>
          </p:cNvSpPr>
          <p:nvPr>
            <p:ph type="sldNum" sz="quarter" idx="10"/>
          </p:nvPr>
        </p:nvSpPr>
        <p:spPr/>
        <p:txBody>
          <a:bodyPr/>
          <a:lstStyle/>
          <a:p>
            <a:fld id="{F22F55E1-96B7-4FCC-849D-4532E1F82291}" type="slidenum">
              <a:rPr lang="en-CA" smtClean="0"/>
              <a:pPr/>
              <a:t>32</a:t>
            </a:fld>
            <a:endParaRPr lang="en-CA" dirty="0"/>
          </a:p>
        </p:txBody>
      </p:sp>
    </p:spTree>
    <p:extLst>
      <p:ext uri="{BB962C8B-B14F-4D97-AF65-F5344CB8AC3E}">
        <p14:creationId xmlns:p14="http://schemas.microsoft.com/office/powerpoint/2010/main" val="5326585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US" kern="1200" dirty="0">
                <a:solidFill>
                  <a:schemeClr val="tx1"/>
                </a:solidFill>
                <a:effectLst/>
                <a:latin typeface="Times New Roman" pitchFamily="18" charset="0"/>
                <a:ea typeface="ＭＳ Ｐゴシック" charset="0"/>
                <a:cs typeface="ＭＳ Ｐゴシック" charset="0"/>
              </a:rPr>
              <a:t>193 = 190 IMF members (most recent member, Andorra) plus information on three other territories:</a:t>
            </a:r>
          </a:p>
          <a:p>
            <a:pPr marL="285750" marR="0" lvl="0" indent="-2857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kern="1200" dirty="0">
                <a:solidFill>
                  <a:schemeClr val="tx1"/>
                </a:solidFill>
                <a:effectLst/>
                <a:latin typeface="Times New Roman" pitchFamily="18" charset="0"/>
                <a:ea typeface="ＭＳ Ｐゴシック" charset="0"/>
                <a:cs typeface="ＭＳ Ｐゴシック" charset="0"/>
              </a:rPr>
              <a:t>Hong Kong SAR (People’s Republic of China).</a:t>
            </a:r>
          </a:p>
          <a:p>
            <a:pPr marL="285750" marR="0" lvl="0" indent="-2857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kern="1200" dirty="0">
                <a:solidFill>
                  <a:schemeClr val="tx1"/>
                </a:solidFill>
                <a:effectLst/>
                <a:latin typeface="Times New Roman" pitchFamily="18" charset="0"/>
                <a:ea typeface="ＭＳ Ｐゴシック" charset="0"/>
                <a:cs typeface="ＭＳ Ｐゴシック" charset="0"/>
              </a:rPr>
              <a:t>Aruba (Kingdom of the Netherlands).</a:t>
            </a:r>
          </a:p>
          <a:p>
            <a:pPr marL="285750" marR="0" lvl="0" indent="-2857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kern="1200" dirty="0">
                <a:solidFill>
                  <a:schemeClr val="tx1"/>
                </a:solidFill>
                <a:effectLst/>
                <a:latin typeface="Times New Roman" pitchFamily="18" charset="0"/>
                <a:ea typeface="ＭＳ Ｐゴシック" charset="0"/>
                <a:cs typeface="ＭＳ Ｐゴシック" charset="0"/>
              </a:rPr>
              <a:t>Curaçao and Sint Maarten (two separate lands of the Kingdom of the Netherlands that the IMF reports together because they have one central bank and currency).</a:t>
            </a:r>
          </a:p>
        </p:txBody>
      </p:sp>
      <p:sp>
        <p:nvSpPr>
          <p:cNvPr id="4" name="Slide Number Placeholder 3"/>
          <p:cNvSpPr>
            <a:spLocks noGrp="1"/>
          </p:cNvSpPr>
          <p:nvPr>
            <p:ph type="sldNum" sz="quarter" idx="10"/>
          </p:nvPr>
        </p:nvSpPr>
        <p:spPr/>
        <p:txBody>
          <a:bodyPr/>
          <a:lstStyle/>
          <a:p>
            <a:fld id="{F22F55E1-96B7-4FCC-849D-4532E1F82291}" type="slidenum">
              <a:rPr lang="en-CA" smtClean="0"/>
              <a:pPr/>
              <a:t>6</a:t>
            </a:fld>
            <a:endParaRPr lang="en-CA" dirty="0"/>
          </a:p>
        </p:txBody>
      </p:sp>
    </p:spTree>
    <p:extLst>
      <p:ext uri="{BB962C8B-B14F-4D97-AF65-F5344CB8AC3E}">
        <p14:creationId xmlns:p14="http://schemas.microsoft.com/office/powerpoint/2010/main" val="82162942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Page reference for KOM 10th (2014): 415.</a:t>
            </a:r>
          </a:p>
          <a:p>
            <a:endParaRPr lang="en-US" dirty="0"/>
          </a:p>
        </p:txBody>
      </p:sp>
      <p:sp>
        <p:nvSpPr>
          <p:cNvPr id="4" name="Slide Number Placeholder 3"/>
          <p:cNvSpPr>
            <a:spLocks noGrp="1"/>
          </p:cNvSpPr>
          <p:nvPr>
            <p:ph type="sldNum" sz="quarter" idx="10"/>
          </p:nvPr>
        </p:nvSpPr>
        <p:spPr/>
        <p:txBody>
          <a:bodyPr/>
          <a:lstStyle/>
          <a:p>
            <a:fld id="{F22F55E1-96B7-4FCC-849D-4532E1F82291}" type="slidenum">
              <a:rPr lang="en-CA" smtClean="0"/>
              <a:pPr/>
              <a:t>33</a:t>
            </a:fld>
            <a:endParaRPr lang="en-CA" dirty="0"/>
          </a:p>
        </p:txBody>
      </p:sp>
    </p:spTree>
    <p:extLst>
      <p:ext uri="{BB962C8B-B14F-4D97-AF65-F5344CB8AC3E}">
        <p14:creationId xmlns:p14="http://schemas.microsoft.com/office/powerpoint/2010/main" val="281628734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Page reference for KOM 10th (2014): 423.</a:t>
            </a:r>
          </a:p>
        </p:txBody>
      </p:sp>
      <p:sp>
        <p:nvSpPr>
          <p:cNvPr id="4" name="Slide Number Placeholder 3"/>
          <p:cNvSpPr>
            <a:spLocks noGrp="1"/>
          </p:cNvSpPr>
          <p:nvPr>
            <p:ph type="sldNum" sz="quarter" idx="10"/>
          </p:nvPr>
        </p:nvSpPr>
        <p:spPr/>
        <p:txBody>
          <a:bodyPr/>
          <a:lstStyle/>
          <a:p>
            <a:fld id="{F22F55E1-96B7-4FCC-849D-4532E1F82291}" type="slidenum">
              <a:rPr lang="en-CA" smtClean="0"/>
              <a:pPr/>
              <a:t>34</a:t>
            </a:fld>
            <a:endParaRPr lang="en-CA" dirty="0"/>
          </a:p>
        </p:txBody>
      </p:sp>
    </p:spTree>
    <p:extLst>
      <p:ext uri="{BB962C8B-B14F-4D97-AF65-F5344CB8AC3E}">
        <p14:creationId xmlns:p14="http://schemas.microsoft.com/office/powerpoint/2010/main" val="143817869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Page reference for KOM 10th (2014): 628.</a:t>
            </a:r>
          </a:p>
          <a:p>
            <a:endParaRPr lang="en-US" dirty="0"/>
          </a:p>
        </p:txBody>
      </p:sp>
      <p:sp>
        <p:nvSpPr>
          <p:cNvPr id="4" name="Slide Number Placeholder 3"/>
          <p:cNvSpPr>
            <a:spLocks noGrp="1"/>
          </p:cNvSpPr>
          <p:nvPr>
            <p:ph type="sldNum" sz="quarter" idx="10"/>
          </p:nvPr>
        </p:nvSpPr>
        <p:spPr/>
        <p:txBody>
          <a:bodyPr/>
          <a:lstStyle/>
          <a:p>
            <a:fld id="{F22F55E1-96B7-4FCC-849D-4532E1F82291}" type="slidenum">
              <a:rPr lang="en-CA" smtClean="0"/>
              <a:pPr/>
              <a:t>35</a:t>
            </a:fld>
            <a:endParaRPr lang="en-CA" dirty="0"/>
          </a:p>
        </p:txBody>
      </p:sp>
    </p:spTree>
    <p:extLst>
      <p:ext uri="{BB962C8B-B14F-4D97-AF65-F5344CB8AC3E}">
        <p14:creationId xmlns:p14="http://schemas.microsoft.com/office/powerpoint/2010/main" val="42625485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Page reference for KOM 10th (2014): 586.</a:t>
            </a:r>
          </a:p>
          <a:p>
            <a:endParaRPr lang="en-US" dirty="0"/>
          </a:p>
        </p:txBody>
      </p:sp>
      <p:sp>
        <p:nvSpPr>
          <p:cNvPr id="4" name="Slide Number Placeholder 3"/>
          <p:cNvSpPr>
            <a:spLocks noGrp="1"/>
          </p:cNvSpPr>
          <p:nvPr>
            <p:ph type="sldNum" sz="quarter" idx="10"/>
          </p:nvPr>
        </p:nvSpPr>
        <p:spPr/>
        <p:txBody>
          <a:bodyPr/>
          <a:lstStyle/>
          <a:p>
            <a:fld id="{F22F55E1-96B7-4FCC-849D-4532E1F82291}" type="slidenum">
              <a:rPr lang="en-CA" smtClean="0"/>
              <a:pPr/>
              <a:t>36</a:t>
            </a:fld>
            <a:endParaRPr lang="en-CA" dirty="0"/>
          </a:p>
        </p:txBody>
      </p:sp>
    </p:spTree>
    <p:extLst>
      <p:ext uri="{BB962C8B-B14F-4D97-AF65-F5344CB8AC3E}">
        <p14:creationId xmlns:p14="http://schemas.microsoft.com/office/powerpoint/2010/main" val="59210535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Page reference for KOM 10th (2014): 629.</a:t>
            </a:r>
          </a:p>
          <a:p>
            <a:endParaRPr lang="en-US" dirty="0"/>
          </a:p>
        </p:txBody>
      </p:sp>
      <p:sp>
        <p:nvSpPr>
          <p:cNvPr id="4" name="Slide Number Placeholder 3"/>
          <p:cNvSpPr>
            <a:spLocks noGrp="1"/>
          </p:cNvSpPr>
          <p:nvPr>
            <p:ph type="sldNum" sz="quarter" idx="10"/>
          </p:nvPr>
        </p:nvSpPr>
        <p:spPr/>
        <p:txBody>
          <a:bodyPr/>
          <a:lstStyle/>
          <a:p>
            <a:fld id="{F22F55E1-96B7-4FCC-849D-4532E1F82291}" type="slidenum">
              <a:rPr lang="en-CA" smtClean="0"/>
              <a:pPr/>
              <a:t>37</a:t>
            </a:fld>
            <a:endParaRPr lang="en-CA" dirty="0"/>
          </a:p>
        </p:txBody>
      </p:sp>
    </p:spTree>
    <p:extLst>
      <p:ext uri="{BB962C8B-B14F-4D97-AF65-F5344CB8AC3E}">
        <p14:creationId xmlns:p14="http://schemas.microsoft.com/office/powerpoint/2010/main" val="265370613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2F55E1-96B7-4FCC-849D-4532E1F82291}" type="slidenum">
              <a:rPr lang="en-CA" smtClean="0"/>
              <a:pPr/>
              <a:t>38</a:t>
            </a:fld>
            <a:endParaRPr lang="en-CA" dirty="0"/>
          </a:p>
        </p:txBody>
      </p:sp>
    </p:spTree>
    <p:extLst>
      <p:ext uri="{BB962C8B-B14F-4D97-AF65-F5344CB8AC3E}">
        <p14:creationId xmlns:p14="http://schemas.microsoft.com/office/powerpoint/2010/main" val="335651091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2F55E1-96B7-4FCC-849D-4532E1F82291}" type="slidenum">
              <a:rPr lang="en-CA" smtClean="0"/>
              <a:pPr/>
              <a:t>39</a:t>
            </a:fld>
            <a:endParaRPr lang="en-CA" dirty="0"/>
          </a:p>
        </p:txBody>
      </p:sp>
    </p:spTree>
    <p:extLst>
      <p:ext uri="{BB962C8B-B14F-4D97-AF65-F5344CB8AC3E}">
        <p14:creationId xmlns:p14="http://schemas.microsoft.com/office/powerpoint/2010/main" val="273364595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Page reference for KOM 10th (2014): 670.</a:t>
            </a:r>
          </a:p>
          <a:p>
            <a:endParaRPr lang="en-US" dirty="0"/>
          </a:p>
        </p:txBody>
      </p:sp>
      <p:sp>
        <p:nvSpPr>
          <p:cNvPr id="4" name="Slide Number Placeholder 3"/>
          <p:cNvSpPr>
            <a:spLocks noGrp="1"/>
          </p:cNvSpPr>
          <p:nvPr>
            <p:ph type="sldNum" sz="quarter" idx="10"/>
          </p:nvPr>
        </p:nvSpPr>
        <p:spPr/>
        <p:txBody>
          <a:bodyPr/>
          <a:lstStyle/>
          <a:p>
            <a:fld id="{F22F55E1-96B7-4FCC-849D-4532E1F82291}" type="slidenum">
              <a:rPr lang="en-CA" smtClean="0"/>
              <a:pPr/>
              <a:t>40</a:t>
            </a:fld>
            <a:endParaRPr lang="en-CA" dirty="0"/>
          </a:p>
        </p:txBody>
      </p:sp>
    </p:spTree>
    <p:extLst>
      <p:ext uri="{BB962C8B-B14F-4D97-AF65-F5344CB8AC3E}">
        <p14:creationId xmlns:p14="http://schemas.microsoft.com/office/powerpoint/2010/main" val="44953723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2F55E1-96B7-4FCC-849D-4532E1F82291}" type="slidenum">
              <a:rPr lang="en-CA" smtClean="0"/>
              <a:pPr/>
              <a:t>41</a:t>
            </a:fld>
            <a:endParaRPr lang="en-CA" dirty="0"/>
          </a:p>
        </p:txBody>
      </p:sp>
    </p:spTree>
    <p:extLst>
      <p:ext uri="{BB962C8B-B14F-4D97-AF65-F5344CB8AC3E}">
        <p14:creationId xmlns:p14="http://schemas.microsoft.com/office/powerpoint/2010/main" val="304519564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2F55E1-96B7-4FCC-849D-4532E1F82291}" type="slidenum">
              <a:rPr lang="en-CA" smtClean="0"/>
              <a:pPr/>
              <a:t>42</a:t>
            </a:fld>
            <a:endParaRPr lang="en-CA" dirty="0"/>
          </a:p>
        </p:txBody>
      </p:sp>
    </p:spTree>
    <p:extLst>
      <p:ext uri="{BB962C8B-B14F-4D97-AF65-F5344CB8AC3E}">
        <p14:creationId xmlns:p14="http://schemas.microsoft.com/office/powerpoint/2010/main" val="32000261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2F55E1-96B7-4FCC-849D-4532E1F82291}" type="slidenum">
              <a:rPr lang="en-CA" smtClean="0"/>
              <a:pPr/>
              <a:t>7</a:t>
            </a:fld>
            <a:endParaRPr lang="en-CA" dirty="0"/>
          </a:p>
        </p:txBody>
      </p:sp>
    </p:spTree>
    <p:extLst>
      <p:ext uri="{BB962C8B-B14F-4D97-AF65-F5344CB8AC3E}">
        <p14:creationId xmlns:p14="http://schemas.microsoft.com/office/powerpoint/2010/main" val="154395095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2F55E1-96B7-4FCC-849D-4532E1F82291}" type="slidenum">
              <a:rPr lang="en-CA" smtClean="0"/>
              <a:pPr/>
              <a:t>43</a:t>
            </a:fld>
            <a:endParaRPr lang="en-CA" dirty="0"/>
          </a:p>
        </p:txBody>
      </p:sp>
    </p:spTree>
    <p:extLst>
      <p:ext uri="{BB962C8B-B14F-4D97-AF65-F5344CB8AC3E}">
        <p14:creationId xmlns:p14="http://schemas.microsoft.com/office/powerpoint/2010/main" val="95537673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Page reference for KOM 10th (2014): 696.</a:t>
            </a:r>
          </a:p>
          <a:p>
            <a:endParaRPr lang="en-US" dirty="0"/>
          </a:p>
        </p:txBody>
      </p:sp>
      <p:sp>
        <p:nvSpPr>
          <p:cNvPr id="4" name="Slide Number Placeholder 3"/>
          <p:cNvSpPr>
            <a:spLocks noGrp="1"/>
          </p:cNvSpPr>
          <p:nvPr>
            <p:ph type="sldNum" sz="quarter" idx="10"/>
          </p:nvPr>
        </p:nvSpPr>
        <p:spPr/>
        <p:txBody>
          <a:bodyPr/>
          <a:lstStyle/>
          <a:p>
            <a:fld id="{F22F55E1-96B7-4FCC-849D-4532E1F82291}" type="slidenum">
              <a:rPr lang="en-CA" smtClean="0"/>
              <a:pPr/>
              <a:t>44</a:t>
            </a:fld>
            <a:endParaRPr lang="en-CA" dirty="0"/>
          </a:p>
        </p:txBody>
      </p:sp>
    </p:spTree>
    <p:extLst>
      <p:ext uri="{BB962C8B-B14F-4D97-AF65-F5344CB8AC3E}">
        <p14:creationId xmlns:p14="http://schemas.microsoft.com/office/powerpoint/2010/main" val="384683339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2F55E1-96B7-4FCC-849D-4532E1F82291}" type="slidenum">
              <a:rPr lang="en-CA" smtClean="0"/>
              <a:pPr/>
              <a:t>45</a:t>
            </a:fld>
            <a:endParaRPr lang="en-CA" dirty="0"/>
          </a:p>
        </p:txBody>
      </p:sp>
    </p:spTree>
    <p:extLst>
      <p:ext uri="{BB962C8B-B14F-4D97-AF65-F5344CB8AC3E}">
        <p14:creationId xmlns:p14="http://schemas.microsoft.com/office/powerpoint/2010/main" val="388558722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2F55E1-96B7-4FCC-849D-4532E1F82291}" type="slidenum">
              <a:rPr lang="en-CA" smtClean="0"/>
              <a:pPr/>
              <a:t>46</a:t>
            </a:fld>
            <a:endParaRPr lang="en-CA" dirty="0"/>
          </a:p>
        </p:txBody>
      </p:sp>
    </p:spTree>
    <p:extLst>
      <p:ext uri="{BB962C8B-B14F-4D97-AF65-F5344CB8AC3E}">
        <p14:creationId xmlns:p14="http://schemas.microsoft.com/office/powerpoint/2010/main" val="250332268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2F55E1-96B7-4FCC-849D-4532E1F82291}" type="slidenum">
              <a:rPr lang="en-CA" smtClean="0"/>
              <a:pPr/>
              <a:t>47</a:t>
            </a:fld>
            <a:endParaRPr lang="en-CA" dirty="0"/>
          </a:p>
        </p:txBody>
      </p:sp>
    </p:spTree>
    <p:extLst>
      <p:ext uri="{BB962C8B-B14F-4D97-AF65-F5344CB8AC3E}">
        <p14:creationId xmlns:p14="http://schemas.microsoft.com/office/powerpoint/2010/main" val="44870495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2F55E1-96B7-4FCC-849D-4532E1F82291}" type="slidenum">
              <a:rPr lang="en-CA" smtClean="0"/>
              <a:pPr/>
              <a:t>48</a:t>
            </a:fld>
            <a:endParaRPr lang="en-CA" dirty="0"/>
          </a:p>
        </p:txBody>
      </p:sp>
    </p:spTree>
    <p:extLst>
      <p:ext uri="{BB962C8B-B14F-4D97-AF65-F5344CB8AC3E}">
        <p14:creationId xmlns:p14="http://schemas.microsoft.com/office/powerpoint/2010/main" val="198537079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2F55E1-96B7-4FCC-849D-4532E1F82291}" type="slidenum">
              <a:rPr lang="en-CA" smtClean="0"/>
              <a:pPr/>
              <a:t>49</a:t>
            </a:fld>
            <a:endParaRPr lang="en-CA" dirty="0"/>
          </a:p>
        </p:txBody>
      </p:sp>
    </p:spTree>
    <p:extLst>
      <p:ext uri="{BB962C8B-B14F-4D97-AF65-F5344CB8AC3E}">
        <p14:creationId xmlns:p14="http://schemas.microsoft.com/office/powerpoint/2010/main" val="230865431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2F55E1-96B7-4FCC-849D-4532E1F82291}" type="slidenum">
              <a:rPr lang="en-CA" smtClean="0"/>
              <a:pPr/>
              <a:t>50</a:t>
            </a:fld>
            <a:endParaRPr lang="en-CA" dirty="0"/>
          </a:p>
        </p:txBody>
      </p:sp>
    </p:spTree>
    <p:extLst>
      <p:ext uri="{BB962C8B-B14F-4D97-AF65-F5344CB8AC3E}">
        <p14:creationId xmlns:p14="http://schemas.microsoft.com/office/powerpoint/2010/main" val="116696762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2F55E1-96B7-4FCC-849D-4532E1F82291}" type="slidenum">
              <a:rPr lang="en-CA" smtClean="0"/>
              <a:pPr/>
              <a:t>52</a:t>
            </a:fld>
            <a:endParaRPr lang="en-CA" dirty="0"/>
          </a:p>
        </p:txBody>
      </p:sp>
    </p:spTree>
    <p:extLst>
      <p:ext uri="{BB962C8B-B14F-4D97-AF65-F5344CB8AC3E}">
        <p14:creationId xmlns:p14="http://schemas.microsoft.com/office/powerpoint/2010/main" val="388558722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2F55E1-96B7-4FCC-849D-4532E1F82291}" type="slidenum">
              <a:rPr lang="en-CA" smtClean="0"/>
              <a:pPr/>
              <a:t>53</a:t>
            </a:fld>
            <a:endParaRPr lang="en-CA" dirty="0"/>
          </a:p>
        </p:txBody>
      </p:sp>
    </p:spTree>
    <p:extLst>
      <p:ext uri="{BB962C8B-B14F-4D97-AF65-F5344CB8AC3E}">
        <p14:creationId xmlns:p14="http://schemas.microsoft.com/office/powerpoint/2010/main" val="9431367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OIR: data.imf.org, Composition of Foreign Exchange Reserves (COFER).</a:t>
            </a:r>
          </a:p>
          <a:p>
            <a:r>
              <a:rPr lang="en-US" dirty="0"/>
              <a:t>Transactions: BIS, Triennial Central Bank Survey — next issue coming December 2022.</a:t>
            </a:r>
          </a:p>
        </p:txBody>
      </p:sp>
      <p:sp>
        <p:nvSpPr>
          <p:cNvPr id="4" name="Slide Number Placeholder 3"/>
          <p:cNvSpPr>
            <a:spLocks noGrp="1"/>
          </p:cNvSpPr>
          <p:nvPr>
            <p:ph type="sldNum" sz="quarter" idx="10"/>
          </p:nvPr>
        </p:nvSpPr>
        <p:spPr/>
        <p:txBody>
          <a:bodyPr/>
          <a:lstStyle/>
          <a:p>
            <a:fld id="{F22F55E1-96B7-4FCC-849D-4532E1F82291}" type="slidenum">
              <a:rPr lang="en-CA" smtClean="0"/>
              <a:pPr/>
              <a:t>8</a:t>
            </a:fld>
            <a:endParaRPr lang="en-CA" dirty="0"/>
          </a:p>
        </p:txBody>
      </p:sp>
    </p:spTree>
    <p:extLst>
      <p:ext uri="{BB962C8B-B14F-4D97-AF65-F5344CB8AC3E}">
        <p14:creationId xmlns:p14="http://schemas.microsoft.com/office/powerpoint/2010/main" val="15405890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2F55E1-96B7-4FCC-849D-4532E1F82291}" type="slidenum">
              <a:rPr lang="en-CA" smtClean="0"/>
              <a:pPr/>
              <a:t>54</a:t>
            </a:fld>
            <a:endParaRPr lang="en-CA" dirty="0"/>
          </a:p>
        </p:txBody>
      </p:sp>
    </p:spTree>
    <p:extLst>
      <p:ext uri="{BB962C8B-B14F-4D97-AF65-F5344CB8AC3E}">
        <p14:creationId xmlns:p14="http://schemas.microsoft.com/office/powerpoint/2010/main" val="388558722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2F55E1-96B7-4FCC-849D-4532E1F82291}" type="slidenum">
              <a:rPr lang="en-CA" smtClean="0"/>
              <a:pPr/>
              <a:t>55</a:t>
            </a:fld>
            <a:endParaRPr lang="en-CA" dirty="0"/>
          </a:p>
        </p:txBody>
      </p:sp>
    </p:spTree>
    <p:extLst>
      <p:ext uri="{BB962C8B-B14F-4D97-AF65-F5344CB8AC3E}">
        <p14:creationId xmlns:p14="http://schemas.microsoft.com/office/powerpoint/2010/main" val="306157211"/>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2F55E1-96B7-4FCC-849D-4532E1F82291}" type="slidenum">
              <a:rPr lang="en-CA" smtClean="0"/>
              <a:pPr/>
              <a:t>56</a:t>
            </a:fld>
            <a:endParaRPr lang="en-CA" dirty="0"/>
          </a:p>
        </p:txBody>
      </p:sp>
    </p:spTree>
    <p:extLst>
      <p:ext uri="{BB962C8B-B14F-4D97-AF65-F5344CB8AC3E}">
        <p14:creationId xmlns:p14="http://schemas.microsoft.com/office/powerpoint/2010/main" val="3107182286"/>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2F55E1-96B7-4FCC-849D-4532E1F82291}" type="slidenum">
              <a:rPr lang="en-CA" smtClean="0"/>
              <a:pPr/>
              <a:t>57</a:t>
            </a:fld>
            <a:endParaRPr lang="en-CA" dirty="0"/>
          </a:p>
        </p:txBody>
      </p:sp>
    </p:spTree>
    <p:extLst>
      <p:ext uri="{BB962C8B-B14F-4D97-AF65-F5344CB8AC3E}">
        <p14:creationId xmlns:p14="http://schemas.microsoft.com/office/powerpoint/2010/main" val="1267225469"/>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2F55E1-96B7-4FCC-849D-4532E1F82291}" type="slidenum">
              <a:rPr lang="en-CA" smtClean="0"/>
              <a:pPr/>
              <a:t>58</a:t>
            </a:fld>
            <a:endParaRPr lang="en-CA" dirty="0"/>
          </a:p>
        </p:txBody>
      </p:sp>
    </p:spTree>
    <p:extLst>
      <p:ext uri="{BB962C8B-B14F-4D97-AF65-F5344CB8AC3E}">
        <p14:creationId xmlns:p14="http://schemas.microsoft.com/office/powerpoint/2010/main" val="388558722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2F55E1-96B7-4FCC-849D-4532E1F82291}" type="slidenum">
              <a:rPr lang="en-CA" smtClean="0"/>
              <a:pPr/>
              <a:t>59</a:t>
            </a:fld>
            <a:endParaRPr lang="en-CA" dirty="0"/>
          </a:p>
        </p:txBody>
      </p:sp>
    </p:spTree>
    <p:extLst>
      <p:ext uri="{BB962C8B-B14F-4D97-AF65-F5344CB8AC3E}">
        <p14:creationId xmlns:p14="http://schemas.microsoft.com/office/powerpoint/2010/main" val="353298392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en-US" dirty="0"/>
                  <a:t>KOM 10th edition, pp. 650-653; 12th edition, pp. 677-688</a:t>
                </a:r>
              </a:p>
              <a:p>
                <a:r>
                  <a:rPr lang="en-US" dirty="0"/>
                  <a:t>Impact on welfare (z) of more x is greater if y is greater, and vice versa, impact of more y is greater if x is greater.</a:t>
                </a:r>
              </a:p>
              <a:p>
                <a:endParaRPr lang="en-US" dirty="0"/>
              </a:p>
              <a:p>
                <a:pPr/>
                <a14:m>
                  <m:oMathPara xmlns:m="http://schemas.openxmlformats.org/officeDocument/2006/math">
                    <m:oMathParaPr>
                      <m:jc m:val="centerGroup"/>
                    </m:oMathParaPr>
                    <m:oMath xmlns:m="http://schemas.openxmlformats.org/officeDocument/2006/math">
                      <m:r>
                        <a:rPr lang="en-US" b="0" i="1">
                          <a:latin typeface="Cambria Math" panose="02040503050406030204" pitchFamily="18" charset="0"/>
                        </a:rPr>
                        <m:t>𝑧</m:t>
                      </m:r>
                      <m:r>
                        <a:rPr lang="en-US" b="0" i="1">
                          <a:latin typeface="Cambria Math" panose="02040503050406030204" pitchFamily="18" charset="0"/>
                        </a:rPr>
                        <m:t>=</m:t>
                      </m:r>
                      <m:r>
                        <a:rPr lang="en-US" b="0" i="1">
                          <a:latin typeface="Cambria Math" panose="02040503050406030204" pitchFamily="18" charset="0"/>
                        </a:rPr>
                        <m:t>𝑓</m:t>
                      </m:r>
                      <m:d>
                        <m:dPr>
                          <m:ctrlPr>
                            <a:rPr lang="en-US" b="0" i="1">
                              <a:latin typeface="Cambria Math" panose="02040503050406030204" pitchFamily="18" charset="0"/>
                            </a:rPr>
                          </m:ctrlPr>
                        </m:dPr>
                        <m:e>
                          <m:r>
                            <a:rPr lang="en-US" b="0" i="1">
                              <a:latin typeface="Cambria Math" panose="02040503050406030204" pitchFamily="18" charset="0"/>
                            </a:rPr>
                            <m:t>𝑥</m:t>
                          </m:r>
                          <m:r>
                            <a:rPr lang="en-US" b="0" i="1">
                              <a:latin typeface="Cambria Math" panose="02040503050406030204" pitchFamily="18" charset="0"/>
                            </a:rPr>
                            <m:t>,</m:t>
                          </m:r>
                          <m:r>
                            <a:rPr lang="en-US" b="0" i="1">
                              <a:latin typeface="Cambria Math" panose="02040503050406030204" pitchFamily="18" charset="0"/>
                            </a:rPr>
                            <m:t>𝑦</m:t>
                          </m:r>
                        </m:e>
                      </m:d>
                    </m:oMath>
                  </m:oMathPara>
                </a14:m>
                <a:endParaRPr lang="en-US" b="0" dirty="0"/>
              </a:p>
              <a:p>
                <a:pPr/>
                <a14:m>
                  <m:oMathPara xmlns:m="http://schemas.openxmlformats.org/officeDocument/2006/math">
                    <m:oMathParaPr>
                      <m:jc m:val="centerGroup"/>
                    </m:oMathParaPr>
                    <m:oMath xmlns:m="http://schemas.openxmlformats.org/officeDocument/2006/math">
                      <m:f>
                        <m:fPr>
                          <m:ctrlPr>
                            <a:rPr lang="en-US" b="0" i="1">
                              <a:latin typeface="Cambria Math" panose="02040503050406030204" pitchFamily="18" charset="0"/>
                            </a:rPr>
                          </m:ctrlPr>
                        </m:fPr>
                        <m:num>
                          <m:sSup>
                            <m:sSupPr>
                              <m:ctrlPr>
                                <a:rPr lang="en-US" i="1">
                                  <a:latin typeface="Cambria Math" panose="02040503050406030204" pitchFamily="18" charset="0"/>
                                </a:rPr>
                              </m:ctrlPr>
                            </m:sSupPr>
                            <m:e>
                              <m:r>
                                <a:rPr lang="en-US" i="1">
                                  <a:latin typeface="Cambria Math" panose="02040503050406030204" pitchFamily="18" charset="0"/>
                                  <a:ea typeface="Cambria Math" panose="02040503050406030204" pitchFamily="18" charset="0"/>
                                </a:rPr>
                                <m:t>𝜕</m:t>
                              </m:r>
                            </m:e>
                            <m:sup>
                              <m:r>
                                <a:rPr lang="en-US" b="0" i="1">
                                  <a:latin typeface="Cambria Math" panose="02040503050406030204" pitchFamily="18" charset="0"/>
                                </a:rPr>
                                <m:t>2</m:t>
                              </m:r>
                            </m:sup>
                          </m:sSup>
                          <m:r>
                            <a:rPr lang="en-US" b="0" i="1">
                              <a:latin typeface="Cambria Math" panose="02040503050406030204" pitchFamily="18" charset="0"/>
                            </a:rPr>
                            <m:t>𝑧</m:t>
                          </m:r>
                        </m:num>
                        <m:den>
                          <m:r>
                            <a:rPr lang="en-US" b="0" i="1">
                              <a:latin typeface="Cambria Math" panose="02040503050406030204" pitchFamily="18" charset="0"/>
                              <a:ea typeface="Cambria Math" panose="02040503050406030204" pitchFamily="18" charset="0"/>
                            </a:rPr>
                            <m:t>𝜕</m:t>
                          </m:r>
                          <m:r>
                            <a:rPr lang="en-US" b="0" i="1">
                              <a:latin typeface="Cambria Math" panose="02040503050406030204" pitchFamily="18" charset="0"/>
                              <a:ea typeface="Cambria Math" panose="02040503050406030204" pitchFamily="18" charset="0"/>
                            </a:rPr>
                            <m:t>𝑥</m:t>
                          </m:r>
                          <m:r>
                            <a:rPr lang="en-US" b="0" i="1">
                              <a:latin typeface="Cambria Math" panose="02040503050406030204" pitchFamily="18" charset="0"/>
                              <a:ea typeface="Cambria Math" panose="02040503050406030204" pitchFamily="18" charset="0"/>
                            </a:rPr>
                            <m:t>𝜕</m:t>
                          </m:r>
                          <m:r>
                            <a:rPr lang="en-US" b="0" i="1">
                              <a:latin typeface="Cambria Math" panose="02040503050406030204" pitchFamily="18" charset="0"/>
                              <a:ea typeface="Cambria Math" panose="02040503050406030204" pitchFamily="18" charset="0"/>
                            </a:rPr>
                            <m:t>𝑦</m:t>
                          </m:r>
                        </m:den>
                      </m:f>
                      <m:r>
                        <a:rPr lang="en-US" b="0" i="1">
                          <a:latin typeface="Cambria Math" panose="02040503050406030204" pitchFamily="18" charset="0"/>
                          <a:ea typeface="Cambria Math" panose="02040503050406030204" pitchFamily="18" charset="0"/>
                        </a:rPr>
                        <m:t>,</m:t>
                      </m:r>
                      <m:f>
                        <m:fPr>
                          <m:ctrlPr>
                            <a:rPr lang="en-US" b="0" i="1">
                              <a:latin typeface="Cambria Math" panose="02040503050406030204" pitchFamily="18" charset="0"/>
                            </a:rPr>
                          </m:ctrlPr>
                        </m:fPr>
                        <m:num>
                          <m:sSup>
                            <m:sSupPr>
                              <m:ctrlPr>
                                <a:rPr lang="en-US" i="1">
                                  <a:latin typeface="Cambria Math" panose="02040503050406030204" pitchFamily="18" charset="0"/>
                                </a:rPr>
                              </m:ctrlPr>
                            </m:sSupPr>
                            <m:e>
                              <m:r>
                                <a:rPr lang="en-US" i="1">
                                  <a:latin typeface="Cambria Math" panose="02040503050406030204" pitchFamily="18" charset="0"/>
                                  <a:ea typeface="Cambria Math" panose="02040503050406030204" pitchFamily="18" charset="0"/>
                                </a:rPr>
                                <m:t>𝜕</m:t>
                              </m:r>
                            </m:e>
                            <m:sup>
                              <m:r>
                                <a:rPr lang="en-US" b="0" i="1">
                                  <a:latin typeface="Cambria Math" panose="02040503050406030204" pitchFamily="18" charset="0"/>
                                </a:rPr>
                                <m:t>2</m:t>
                              </m:r>
                            </m:sup>
                          </m:sSup>
                          <m:r>
                            <a:rPr lang="en-US" b="0" i="1">
                              <a:latin typeface="Cambria Math" panose="02040503050406030204" pitchFamily="18" charset="0"/>
                            </a:rPr>
                            <m:t>𝑧</m:t>
                          </m:r>
                        </m:num>
                        <m:den>
                          <m:r>
                            <a:rPr lang="en-US" b="0" i="1">
                              <a:latin typeface="Cambria Math" panose="02040503050406030204" pitchFamily="18" charset="0"/>
                              <a:ea typeface="Cambria Math" panose="02040503050406030204" pitchFamily="18" charset="0"/>
                            </a:rPr>
                            <m:t>𝜕</m:t>
                          </m:r>
                          <m:r>
                            <a:rPr lang="en-US" b="0" i="1">
                              <a:latin typeface="Cambria Math" panose="02040503050406030204" pitchFamily="18" charset="0"/>
                              <a:ea typeface="Cambria Math" panose="02040503050406030204" pitchFamily="18" charset="0"/>
                            </a:rPr>
                            <m:t>𝑦</m:t>
                          </m:r>
                          <m:r>
                            <a:rPr lang="en-US" b="0" i="1">
                              <a:latin typeface="Cambria Math" panose="02040503050406030204" pitchFamily="18" charset="0"/>
                              <a:ea typeface="Cambria Math" panose="02040503050406030204" pitchFamily="18" charset="0"/>
                            </a:rPr>
                            <m:t>𝜕</m:t>
                          </m:r>
                          <m:r>
                            <a:rPr lang="en-US" b="0" i="1">
                              <a:latin typeface="Cambria Math" panose="02040503050406030204" pitchFamily="18" charset="0"/>
                              <a:ea typeface="Cambria Math" panose="02040503050406030204" pitchFamily="18" charset="0"/>
                            </a:rPr>
                            <m:t>𝑥</m:t>
                          </m:r>
                        </m:den>
                      </m:f>
                      <m:r>
                        <a:rPr lang="en-US" b="0" i="1">
                          <a:latin typeface="Cambria Math" panose="02040503050406030204" pitchFamily="18" charset="0"/>
                          <a:ea typeface="Cambria Math" panose="02040503050406030204" pitchFamily="18" charset="0"/>
                        </a:rPr>
                        <m:t>&gt;0</m:t>
                      </m:r>
                    </m:oMath>
                  </m:oMathPara>
                </a14:m>
                <a:endParaRPr lang="en-US" dirty="0"/>
              </a:p>
            </p:txBody>
          </p:sp>
        </mc:Choice>
        <mc:Fallback xmlns="">
          <p:sp>
            <p:nvSpPr>
              <p:cNvPr id="3" name="Notes Placeholder 2"/>
              <p:cNvSpPr>
                <a:spLocks noGrp="1"/>
              </p:cNvSpPr>
              <p:nvPr>
                <p:ph type="body" idx="1"/>
              </p:nvPr>
            </p:nvSpPr>
            <p:spPr/>
            <p:txBody>
              <a:bodyPr/>
              <a:lstStyle/>
              <a:p>
                <a:r>
                  <a:rPr lang="en-US" dirty="0"/>
                  <a:t>KOM 10</a:t>
                </a:r>
                <a:r>
                  <a:rPr lang="en-US" baseline="30000" dirty="0"/>
                  <a:t>th</a:t>
                </a:r>
                <a:r>
                  <a:rPr lang="en-US" dirty="0"/>
                  <a:t> edition, pp. 650-653.</a:t>
                </a:r>
              </a:p>
              <a:p>
                <a:r>
                  <a:rPr lang="en-US" dirty="0"/>
                  <a:t>Impact on welfare (z) of more x is greater if y is greater, and vice versa, impact of more y is greater if x is greater.</a:t>
                </a:r>
              </a:p>
              <a:p>
                <a:endParaRPr lang="en-US" dirty="0"/>
              </a:p>
              <a:p>
                <a:r>
                  <a:rPr lang="en-US" b="0" i="0" dirty="0">
                    <a:latin typeface="Cambria Math" panose="02040503050406030204" pitchFamily="18" charset="0"/>
                  </a:rPr>
                  <a:t>𝑧=𝑓(𝑥,𝑦)</a:t>
                </a:r>
                <a:endParaRPr lang="en-US" b="0" dirty="0"/>
              </a:p>
              <a:p>
                <a:r>
                  <a:rPr lang="en-US" b="0" i="0" dirty="0">
                    <a:latin typeface="Cambria Math" panose="02040503050406030204" pitchFamily="18" charset="0"/>
                  </a:rPr>
                  <a:t>(</a:t>
                </a:r>
                <a:r>
                  <a:rPr lang="en-US" i="0" dirty="0">
                    <a:latin typeface="Cambria Math" panose="02040503050406030204" pitchFamily="18" charset="0"/>
                    <a:ea typeface="Cambria Math" panose="02040503050406030204" pitchFamily="18" charset="0"/>
                  </a:rPr>
                  <a:t>𝜕^</a:t>
                </a:r>
                <a:r>
                  <a:rPr lang="en-US" b="0" i="0" dirty="0">
                    <a:latin typeface="Cambria Math" panose="02040503050406030204" pitchFamily="18" charset="0"/>
                  </a:rPr>
                  <a:t>2 𝑧)/</a:t>
                </a:r>
                <a:r>
                  <a:rPr lang="en-US" b="0" i="0" dirty="0">
                    <a:latin typeface="Cambria Math" panose="02040503050406030204" pitchFamily="18" charset="0"/>
                    <a:ea typeface="Cambria Math" panose="02040503050406030204" pitchFamily="18" charset="0"/>
                  </a:rPr>
                  <a:t>𝜕𝑥𝜕𝑦,</a:t>
                </a:r>
                <a:r>
                  <a:rPr lang="en-US" b="0" i="0" dirty="0">
                    <a:latin typeface="Cambria Math" panose="02040503050406030204" pitchFamily="18" charset="0"/>
                  </a:rPr>
                  <a:t>(</a:t>
                </a:r>
                <a:r>
                  <a:rPr lang="en-US" i="0" dirty="0">
                    <a:latin typeface="Cambria Math" panose="02040503050406030204" pitchFamily="18" charset="0"/>
                    <a:ea typeface="Cambria Math" panose="02040503050406030204" pitchFamily="18" charset="0"/>
                  </a:rPr>
                  <a:t>𝜕^</a:t>
                </a:r>
                <a:r>
                  <a:rPr lang="en-US" b="0" i="0" dirty="0">
                    <a:latin typeface="Cambria Math" panose="02040503050406030204" pitchFamily="18" charset="0"/>
                  </a:rPr>
                  <a:t>2 𝑧)/</a:t>
                </a:r>
                <a:r>
                  <a:rPr lang="en-US" b="0" i="0" dirty="0">
                    <a:latin typeface="Cambria Math" panose="02040503050406030204" pitchFamily="18" charset="0"/>
                    <a:ea typeface="Cambria Math" panose="02040503050406030204" pitchFamily="18" charset="0"/>
                  </a:rPr>
                  <a:t>𝜕𝑦𝜕𝑥&gt;0</a:t>
                </a:r>
                <a:endParaRPr lang="en-US" dirty="0"/>
              </a:p>
            </p:txBody>
          </p:sp>
        </mc:Fallback>
      </mc:AlternateContent>
      <p:sp>
        <p:nvSpPr>
          <p:cNvPr id="4" name="Slide Number Placeholder 3"/>
          <p:cNvSpPr>
            <a:spLocks noGrp="1"/>
          </p:cNvSpPr>
          <p:nvPr>
            <p:ph type="sldNum" sz="quarter" idx="10"/>
          </p:nvPr>
        </p:nvSpPr>
        <p:spPr/>
        <p:txBody>
          <a:bodyPr/>
          <a:lstStyle/>
          <a:p>
            <a:fld id="{F22F55E1-96B7-4FCC-849D-4532E1F82291}" type="slidenum">
              <a:rPr lang="en-CA" smtClean="0"/>
              <a:pPr/>
              <a:t>60</a:t>
            </a:fld>
            <a:endParaRPr lang="en-CA" dirty="0"/>
          </a:p>
        </p:txBody>
      </p:sp>
    </p:spTree>
    <p:extLst>
      <p:ext uri="{BB962C8B-B14F-4D97-AF65-F5344CB8AC3E}">
        <p14:creationId xmlns:p14="http://schemas.microsoft.com/office/powerpoint/2010/main" val="388558722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2F55E1-96B7-4FCC-849D-4532E1F82291}" type="slidenum">
              <a:rPr lang="en-CA" smtClean="0"/>
              <a:pPr/>
              <a:t>61</a:t>
            </a:fld>
            <a:endParaRPr lang="en-CA" dirty="0"/>
          </a:p>
        </p:txBody>
      </p:sp>
    </p:spTree>
    <p:extLst>
      <p:ext uri="{BB962C8B-B14F-4D97-AF65-F5344CB8AC3E}">
        <p14:creationId xmlns:p14="http://schemas.microsoft.com/office/powerpoint/2010/main" val="3052221668"/>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2F55E1-96B7-4FCC-849D-4532E1F82291}" type="slidenum">
              <a:rPr lang="en-CA" smtClean="0"/>
              <a:pPr/>
              <a:t>62</a:t>
            </a:fld>
            <a:endParaRPr lang="en-CA" dirty="0"/>
          </a:p>
        </p:txBody>
      </p:sp>
    </p:spTree>
    <p:extLst>
      <p:ext uri="{BB962C8B-B14F-4D97-AF65-F5344CB8AC3E}">
        <p14:creationId xmlns:p14="http://schemas.microsoft.com/office/powerpoint/2010/main" val="3570460037"/>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Kenen &amp; Meade.</a:t>
            </a:r>
          </a:p>
          <a:p>
            <a:r>
              <a:rPr lang="en-US" dirty="0"/>
              <a:t>KOM 10</a:t>
            </a:r>
            <a:r>
              <a:rPr lang="en-US" baseline="30000" dirty="0"/>
              <a:t>th</a:t>
            </a:r>
            <a:r>
              <a:rPr lang="en-US" dirty="0"/>
              <a:t> edition ch. 21,</a:t>
            </a:r>
            <a:r>
              <a:rPr lang="en-US" baseline="0" dirty="0"/>
              <a:t> pp. 636-637.  Unchanged text in 11</a:t>
            </a:r>
            <a:r>
              <a:rPr lang="en-US" baseline="30000" dirty="0"/>
              <a:t>th</a:t>
            </a:r>
            <a:r>
              <a:rPr lang="en-US" baseline="0" dirty="0"/>
              <a:t> edition.</a:t>
            </a:r>
            <a:endParaRPr lang="en-US" dirty="0"/>
          </a:p>
        </p:txBody>
      </p:sp>
      <p:sp>
        <p:nvSpPr>
          <p:cNvPr id="4" name="Slide Number Placeholder 3"/>
          <p:cNvSpPr>
            <a:spLocks noGrp="1"/>
          </p:cNvSpPr>
          <p:nvPr>
            <p:ph type="sldNum" sz="quarter" idx="10"/>
          </p:nvPr>
        </p:nvSpPr>
        <p:spPr/>
        <p:txBody>
          <a:bodyPr/>
          <a:lstStyle/>
          <a:p>
            <a:fld id="{F22F55E1-96B7-4FCC-849D-4532E1F82291}" type="slidenum">
              <a:rPr lang="en-CA" smtClean="0"/>
              <a:pPr/>
              <a:t>63</a:t>
            </a:fld>
            <a:endParaRPr lang="en-CA" dirty="0"/>
          </a:p>
        </p:txBody>
      </p:sp>
    </p:spTree>
    <p:extLst>
      <p:ext uri="{BB962C8B-B14F-4D97-AF65-F5344CB8AC3E}">
        <p14:creationId xmlns:p14="http://schemas.microsoft.com/office/powerpoint/2010/main" val="10717917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2F55E1-96B7-4FCC-849D-4532E1F82291}" type="slidenum">
              <a:rPr lang="en-CA" smtClean="0"/>
              <a:pPr/>
              <a:t>9</a:t>
            </a:fld>
            <a:endParaRPr lang="en-CA" dirty="0"/>
          </a:p>
        </p:txBody>
      </p:sp>
    </p:spTree>
    <p:extLst>
      <p:ext uri="{BB962C8B-B14F-4D97-AF65-F5344CB8AC3E}">
        <p14:creationId xmlns:p14="http://schemas.microsoft.com/office/powerpoint/2010/main" val="563416"/>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2F55E1-96B7-4FCC-849D-4532E1F82291}" type="slidenum">
              <a:rPr lang="en-CA" smtClean="0"/>
              <a:pPr/>
              <a:t>64</a:t>
            </a:fld>
            <a:endParaRPr lang="en-CA" dirty="0"/>
          </a:p>
        </p:txBody>
      </p:sp>
    </p:spTree>
    <p:extLst>
      <p:ext uri="{BB962C8B-B14F-4D97-AF65-F5344CB8AC3E}">
        <p14:creationId xmlns:p14="http://schemas.microsoft.com/office/powerpoint/2010/main" val="2351260614"/>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term "dollar" was from a Dutch overseas trade silver coin used in New Amsterdam (old New York).</a:t>
            </a:r>
          </a:p>
          <a:p>
            <a:r>
              <a:rPr lang="en-US" dirty="0"/>
              <a:t>The Spanish peso (or "real de a ocho") silver coin was the dominant international coin in the colonial era.</a:t>
            </a:r>
          </a:p>
          <a:p>
            <a:pPr marL="285750" indent="-285750">
              <a:buFont typeface="Arial" panose="020B0604020202020204" pitchFamily="34" charset="0"/>
              <a:buChar char="•"/>
            </a:pPr>
            <a:r>
              <a:rPr lang="en-US" dirty="0"/>
              <a:t>U.S. colonists referred to it as a "dollar."</a:t>
            </a:r>
          </a:p>
          <a:p>
            <a:pPr marL="285750" indent="-285750">
              <a:buFont typeface="Arial" panose="020B0604020202020204" pitchFamily="34" charset="0"/>
              <a:buChar char="•"/>
            </a:pPr>
            <a:r>
              <a:rPr lang="en-US" dirty="0"/>
              <a:t>Original U.S. legal tender.</a:t>
            </a:r>
          </a:p>
          <a:p>
            <a:pPr marL="285750" indent="-285750">
              <a:buFont typeface="Arial" panose="020B0604020202020204" pitchFamily="34" charset="0"/>
              <a:buChar char="•"/>
            </a:pPr>
            <a:r>
              <a:rPr lang="en-US" dirty="0"/>
              <a:t>It was the monetary unit the U.S. Constitution of the 1780s meant when it said "dollar."</a:t>
            </a:r>
          </a:p>
        </p:txBody>
      </p:sp>
      <p:sp>
        <p:nvSpPr>
          <p:cNvPr id="4" name="Slide Number Placeholder 3"/>
          <p:cNvSpPr>
            <a:spLocks noGrp="1"/>
          </p:cNvSpPr>
          <p:nvPr>
            <p:ph type="sldNum" sz="quarter" idx="10"/>
          </p:nvPr>
        </p:nvSpPr>
        <p:spPr/>
        <p:txBody>
          <a:bodyPr/>
          <a:lstStyle/>
          <a:p>
            <a:fld id="{F22F55E1-96B7-4FCC-849D-4532E1F82291}" type="slidenum">
              <a:rPr lang="en-CA" smtClean="0"/>
              <a:pPr/>
              <a:t>65</a:t>
            </a:fld>
            <a:endParaRPr lang="en-CA" dirty="0"/>
          </a:p>
        </p:txBody>
      </p:sp>
    </p:spTree>
    <p:extLst>
      <p:ext uri="{BB962C8B-B14F-4D97-AF65-F5344CB8AC3E}">
        <p14:creationId xmlns:p14="http://schemas.microsoft.com/office/powerpoint/2010/main" val="4227148583"/>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800" dirty="0"/>
              <a:t>U.S. Treasury authorized to issue paper currency (Treasury notes) in 1862.</a:t>
            </a:r>
          </a:p>
        </p:txBody>
      </p:sp>
      <p:sp>
        <p:nvSpPr>
          <p:cNvPr id="4" name="Slide Number Placeholder 3"/>
          <p:cNvSpPr>
            <a:spLocks noGrp="1"/>
          </p:cNvSpPr>
          <p:nvPr>
            <p:ph type="sldNum" sz="quarter" idx="10"/>
          </p:nvPr>
        </p:nvSpPr>
        <p:spPr/>
        <p:txBody>
          <a:bodyPr/>
          <a:lstStyle/>
          <a:p>
            <a:fld id="{F22F55E1-96B7-4FCC-849D-4532E1F82291}" type="slidenum">
              <a:rPr lang="en-CA" smtClean="0"/>
              <a:pPr/>
              <a:t>66</a:t>
            </a:fld>
            <a:endParaRPr lang="en-CA" dirty="0"/>
          </a:p>
        </p:txBody>
      </p:sp>
    </p:spTree>
    <p:extLst>
      <p:ext uri="{BB962C8B-B14F-4D97-AF65-F5344CB8AC3E}">
        <p14:creationId xmlns:p14="http://schemas.microsoft.com/office/powerpoint/2010/main" val="888614461"/>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2F55E1-96B7-4FCC-849D-4532E1F82291}" type="slidenum">
              <a:rPr lang="en-CA" smtClean="0"/>
              <a:pPr/>
              <a:t>67</a:t>
            </a:fld>
            <a:endParaRPr lang="en-CA" dirty="0"/>
          </a:p>
        </p:txBody>
      </p:sp>
    </p:spTree>
    <p:extLst>
      <p:ext uri="{BB962C8B-B14F-4D97-AF65-F5344CB8AC3E}">
        <p14:creationId xmlns:p14="http://schemas.microsoft.com/office/powerpoint/2010/main" val="3707175345"/>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2F55E1-96B7-4FCC-849D-4532E1F82291}" type="slidenum">
              <a:rPr lang="en-CA" smtClean="0"/>
              <a:pPr/>
              <a:t>68</a:t>
            </a:fld>
            <a:endParaRPr lang="en-CA" dirty="0"/>
          </a:p>
        </p:txBody>
      </p:sp>
    </p:spTree>
    <p:extLst>
      <p:ext uri="{BB962C8B-B14F-4D97-AF65-F5344CB8AC3E}">
        <p14:creationId xmlns:p14="http://schemas.microsoft.com/office/powerpoint/2010/main" val="1563173415"/>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2F55E1-96B7-4FCC-849D-4532E1F82291}" type="slidenum">
              <a:rPr lang="en-CA" smtClean="0"/>
              <a:pPr/>
              <a:t>69</a:t>
            </a:fld>
            <a:endParaRPr lang="en-CA" dirty="0"/>
          </a:p>
        </p:txBody>
      </p:sp>
    </p:spTree>
    <p:extLst>
      <p:ext uri="{BB962C8B-B14F-4D97-AF65-F5344CB8AC3E}">
        <p14:creationId xmlns:p14="http://schemas.microsoft.com/office/powerpoint/2010/main" val="3885587223"/>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2F55E1-96B7-4FCC-849D-4532E1F82291}" type="slidenum">
              <a:rPr lang="en-CA" smtClean="0"/>
              <a:pPr/>
              <a:t>70</a:t>
            </a:fld>
            <a:endParaRPr lang="en-CA" dirty="0"/>
          </a:p>
        </p:txBody>
      </p:sp>
    </p:spTree>
    <p:extLst>
      <p:ext uri="{BB962C8B-B14F-4D97-AF65-F5344CB8AC3E}">
        <p14:creationId xmlns:p14="http://schemas.microsoft.com/office/powerpoint/2010/main" val="16275135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IFS 2018 Country Table: Population, monetary aggregate, exchange rate.</a:t>
            </a:r>
          </a:p>
        </p:txBody>
      </p:sp>
      <p:sp>
        <p:nvSpPr>
          <p:cNvPr id="4" name="Slide Number Placeholder 3"/>
          <p:cNvSpPr>
            <a:spLocks noGrp="1"/>
          </p:cNvSpPr>
          <p:nvPr>
            <p:ph type="sldNum" sz="quarter" idx="10"/>
          </p:nvPr>
        </p:nvSpPr>
        <p:spPr/>
        <p:txBody>
          <a:bodyPr/>
          <a:lstStyle/>
          <a:p>
            <a:fld id="{F22F55E1-96B7-4FCC-849D-4532E1F82291}" type="slidenum">
              <a:rPr lang="en-CA" smtClean="0"/>
              <a:pPr/>
              <a:t>10</a:t>
            </a:fld>
            <a:endParaRPr lang="en-CA" dirty="0"/>
          </a:p>
        </p:txBody>
      </p:sp>
    </p:spTree>
    <p:extLst>
      <p:ext uri="{BB962C8B-B14F-4D97-AF65-F5344CB8AC3E}">
        <p14:creationId xmlns:p14="http://schemas.microsoft.com/office/powerpoint/2010/main" val="8970234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IFS 2018 Country Table: Population, monetary aggregate, exchange rate.</a:t>
            </a:r>
          </a:p>
        </p:txBody>
      </p:sp>
      <p:sp>
        <p:nvSpPr>
          <p:cNvPr id="4" name="Slide Number Placeholder 3"/>
          <p:cNvSpPr>
            <a:spLocks noGrp="1"/>
          </p:cNvSpPr>
          <p:nvPr>
            <p:ph type="sldNum" sz="quarter" idx="10"/>
          </p:nvPr>
        </p:nvSpPr>
        <p:spPr/>
        <p:txBody>
          <a:bodyPr/>
          <a:lstStyle/>
          <a:p>
            <a:fld id="{F22F55E1-96B7-4FCC-849D-4532E1F82291}" type="slidenum">
              <a:rPr lang="en-CA" smtClean="0"/>
              <a:pPr/>
              <a:t>11</a:t>
            </a:fld>
            <a:endParaRPr lang="en-CA" dirty="0"/>
          </a:p>
        </p:txBody>
      </p:sp>
    </p:spTree>
    <p:extLst>
      <p:ext uri="{BB962C8B-B14F-4D97-AF65-F5344CB8AC3E}">
        <p14:creationId xmlns:p14="http://schemas.microsoft.com/office/powerpoint/2010/main" val="20535016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IFS 2018 Country Table: Population, monetary aggregate, exchange rate.</a:t>
            </a:r>
          </a:p>
        </p:txBody>
      </p:sp>
      <p:sp>
        <p:nvSpPr>
          <p:cNvPr id="4" name="Slide Number Placeholder 3"/>
          <p:cNvSpPr>
            <a:spLocks noGrp="1"/>
          </p:cNvSpPr>
          <p:nvPr>
            <p:ph type="sldNum" sz="quarter" idx="10"/>
          </p:nvPr>
        </p:nvSpPr>
        <p:spPr/>
        <p:txBody>
          <a:bodyPr/>
          <a:lstStyle/>
          <a:p>
            <a:fld id="{F22F55E1-96B7-4FCC-849D-4532E1F82291}" type="slidenum">
              <a:rPr lang="en-CA" smtClean="0"/>
              <a:pPr/>
              <a:t>12</a:t>
            </a:fld>
            <a:endParaRPr lang="en-CA" dirty="0"/>
          </a:p>
        </p:txBody>
      </p:sp>
    </p:spTree>
    <p:extLst>
      <p:ext uri="{BB962C8B-B14F-4D97-AF65-F5344CB8AC3E}">
        <p14:creationId xmlns:p14="http://schemas.microsoft.com/office/powerpoint/2010/main" val="2553090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Master" Target="../slideMasters/slideMaster7.xml"/><Relationship Id="rId5" Type="http://schemas.openxmlformats.org/officeDocument/2006/relationships/image" Target="../media/image6.png"/><Relationship Id="rId4" Type="http://schemas.openxmlformats.org/officeDocument/2006/relationships/image" Target="../media/image5.emf"/></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3054614123"/>
      </p:ext>
    </p:extLst>
  </p:cSld>
  <p:clrMapOvr>
    <a:masterClrMapping/>
  </p:clrMapOvr>
  <p:transition spd="med">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732782140"/>
      </p:ext>
    </p:extLst>
  </p:cSld>
  <p:clrMapOvr>
    <a:masterClrMapping/>
  </p:clrMapOvr>
  <p:transition spd="med">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66501341"/>
      </p:ext>
    </p:extLst>
  </p:cSld>
  <p:clrMapOvr>
    <a:masterClrMapping/>
  </p:clrMapOvr>
  <p:transition spd="med">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07978409"/>
      </p:ext>
    </p:extLst>
  </p:cSld>
  <p:clrMapOvr>
    <a:masterClrMapping/>
  </p:clrMapOvr>
  <p:transition spd="med">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4FA5E81-DD41-9942-8032-D20912754374}" type="slidenum">
              <a:rPr/>
              <a:t>‹#›</a:t>
            </a:fld>
            <a:endParaRPr lang="en-US" dirty="0"/>
          </a:p>
        </p:txBody>
      </p:sp>
    </p:spTree>
    <p:extLst>
      <p:ext uri="{BB962C8B-B14F-4D97-AF65-F5344CB8AC3E}">
        <p14:creationId xmlns:p14="http://schemas.microsoft.com/office/powerpoint/2010/main" val="8169756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4FA5E81-DD41-9942-8032-D20912754374}" type="slidenum">
              <a:rPr/>
              <a:t>‹#›</a:t>
            </a:fld>
            <a:endParaRPr lang="en-US" dirty="0"/>
          </a:p>
        </p:txBody>
      </p:sp>
    </p:spTree>
    <p:extLst>
      <p:ext uri="{BB962C8B-B14F-4D97-AF65-F5344CB8AC3E}">
        <p14:creationId xmlns:p14="http://schemas.microsoft.com/office/powerpoint/2010/main" val="11484388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4FA5E81-DD41-9942-8032-D20912754374}" type="slidenum">
              <a:rPr/>
              <a:t>‹#›</a:t>
            </a:fld>
            <a:endParaRPr lang="en-US" dirty="0"/>
          </a:p>
        </p:txBody>
      </p:sp>
    </p:spTree>
    <p:extLst>
      <p:ext uri="{BB962C8B-B14F-4D97-AF65-F5344CB8AC3E}">
        <p14:creationId xmlns:p14="http://schemas.microsoft.com/office/powerpoint/2010/main" val="12172898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4FA5E81-DD41-9942-8032-D20912754374}" type="slidenum">
              <a:rPr/>
              <a:t>‹#›</a:t>
            </a:fld>
            <a:endParaRPr lang="en-US" dirty="0"/>
          </a:p>
        </p:txBody>
      </p:sp>
    </p:spTree>
    <p:extLst>
      <p:ext uri="{BB962C8B-B14F-4D97-AF65-F5344CB8AC3E}">
        <p14:creationId xmlns:p14="http://schemas.microsoft.com/office/powerpoint/2010/main" val="40864430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4FA5E81-DD41-9942-8032-D20912754374}" type="slidenum">
              <a:rPr/>
              <a:t>‹#›</a:t>
            </a:fld>
            <a:endParaRPr lang="en-US" dirty="0"/>
          </a:p>
        </p:txBody>
      </p:sp>
    </p:spTree>
    <p:extLst>
      <p:ext uri="{BB962C8B-B14F-4D97-AF65-F5344CB8AC3E}">
        <p14:creationId xmlns:p14="http://schemas.microsoft.com/office/powerpoint/2010/main" val="23390794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4FA5E81-DD41-9942-8032-D20912754374}" type="slidenum">
              <a:rPr/>
              <a:t>‹#›</a:t>
            </a:fld>
            <a:endParaRPr lang="en-US" dirty="0"/>
          </a:p>
        </p:txBody>
      </p:sp>
    </p:spTree>
    <p:extLst>
      <p:ext uri="{BB962C8B-B14F-4D97-AF65-F5344CB8AC3E}">
        <p14:creationId xmlns:p14="http://schemas.microsoft.com/office/powerpoint/2010/main" val="24987465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4FA5E81-DD41-9942-8032-D20912754374}" type="slidenum">
              <a:rPr/>
              <a:t>‹#›</a:t>
            </a:fld>
            <a:endParaRPr lang="en-US" dirty="0"/>
          </a:p>
        </p:txBody>
      </p:sp>
    </p:spTree>
    <p:extLst>
      <p:ext uri="{BB962C8B-B14F-4D97-AF65-F5344CB8AC3E}">
        <p14:creationId xmlns:p14="http://schemas.microsoft.com/office/powerpoint/2010/main" val="4232712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12125625"/>
      </p:ext>
    </p:extLst>
  </p:cSld>
  <p:clrMapOvr>
    <a:masterClrMapping/>
  </p:clrMapOvr>
  <p:transition spd="med">
    <p:wipe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4FA5E81-DD41-9942-8032-D20912754374}" type="slidenum">
              <a:rPr/>
              <a:t>‹#›</a:t>
            </a:fld>
            <a:endParaRPr lang="en-US" dirty="0"/>
          </a:p>
        </p:txBody>
      </p:sp>
    </p:spTree>
    <p:extLst>
      <p:ext uri="{BB962C8B-B14F-4D97-AF65-F5344CB8AC3E}">
        <p14:creationId xmlns:p14="http://schemas.microsoft.com/office/powerpoint/2010/main" val="7644789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4FA5E81-DD41-9942-8032-D20912754374}" type="slidenum">
              <a:rPr/>
              <a:t>‹#›</a:t>
            </a:fld>
            <a:endParaRPr lang="en-US" dirty="0"/>
          </a:p>
        </p:txBody>
      </p:sp>
    </p:spTree>
    <p:extLst>
      <p:ext uri="{BB962C8B-B14F-4D97-AF65-F5344CB8AC3E}">
        <p14:creationId xmlns:p14="http://schemas.microsoft.com/office/powerpoint/2010/main" val="13323126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4FA5E81-DD41-9942-8032-D20912754374}" type="slidenum">
              <a:rPr/>
              <a:t>‹#›</a:t>
            </a:fld>
            <a:endParaRPr lang="en-US" dirty="0"/>
          </a:p>
        </p:txBody>
      </p:sp>
    </p:spTree>
    <p:extLst>
      <p:ext uri="{BB962C8B-B14F-4D97-AF65-F5344CB8AC3E}">
        <p14:creationId xmlns:p14="http://schemas.microsoft.com/office/powerpoint/2010/main" val="344880135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4FA5E81-DD41-9942-8032-D20912754374}" type="slidenum">
              <a:rPr/>
              <a:t>‹#›</a:t>
            </a:fld>
            <a:endParaRPr lang="en-US" dirty="0"/>
          </a:p>
        </p:txBody>
      </p:sp>
    </p:spTree>
    <p:extLst>
      <p:ext uri="{BB962C8B-B14F-4D97-AF65-F5344CB8AC3E}">
        <p14:creationId xmlns:p14="http://schemas.microsoft.com/office/powerpoint/2010/main" val="208516299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473888485"/>
      </p:ext>
    </p:extLst>
  </p:cSld>
  <p:clrMapOvr>
    <a:masterClrMapping/>
  </p:clrMapOvr>
  <p:transition spd="med">
    <p:wipe dir="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18649734"/>
      </p:ext>
    </p:extLst>
  </p:cSld>
  <p:clrMapOvr>
    <a:masterClrMapping/>
  </p:clrMapOvr>
  <p:transition spd="med">
    <p:wipe dir="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482836689"/>
      </p:ext>
    </p:extLst>
  </p:cSld>
  <p:clrMapOvr>
    <a:masterClrMapping/>
  </p:clrMapOvr>
  <p:transition spd="med">
    <p:wipe dir="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89663296"/>
      </p:ext>
    </p:extLst>
  </p:cSld>
  <p:clrMapOvr>
    <a:masterClrMapping/>
  </p:clrMapOvr>
  <p:transition spd="med">
    <p:wipe dir="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73175308"/>
      </p:ext>
    </p:extLst>
  </p:cSld>
  <p:clrMapOvr>
    <a:masterClrMapping/>
  </p:clrMapOvr>
  <p:transition spd="med">
    <p:wipe dir="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1089928742"/>
      </p:ext>
    </p:extLst>
  </p:cSld>
  <p:clrMapOvr>
    <a:masterClrMapping/>
  </p:clrMapOvr>
  <p:transition spd="med">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94727282"/>
      </p:ext>
    </p:extLst>
  </p:cSld>
  <p:clrMapOvr>
    <a:masterClrMapping/>
  </p:clrMapOvr>
  <p:transition spd="med">
    <p:wipe dir="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49790015"/>
      </p:ext>
    </p:extLst>
  </p:cSld>
  <p:clrMapOvr>
    <a:masterClrMapping/>
  </p:clrMapOvr>
  <p:transition spd="med">
    <p:wipe dir="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894425407"/>
      </p:ext>
    </p:extLst>
  </p:cSld>
  <p:clrMapOvr>
    <a:masterClrMapping/>
  </p:clrMapOvr>
  <p:transition spd="med">
    <p:wipe dir="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330175547"/>
      </p:ext>
    </p:extLst>
  </p:cSld>
  <p:clrMapOvr>
    <a:masterClrMapping/>
  </p:clrMapOvr>
  <p:transition spd="med">
    <p:wipe dir="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1229301"/>
      </p:ext>
    </p:extLst>
  </p:cSld>
  <p:clrMapOvr>
    <a:masterClrMapping/>
  </p:clrMapOvr>
  <p:transition spd="med">
    <p:wipe dir="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28149235"/>
      </p:ext>
    </p:extLst>
  </p:cSld>
  <p:clrMapOvr>
    <a:masterClrMapping/>
  </p:clrMapOvr>
  <p:transition spd="med">
    <p:wipe dir="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2442730715"/>
      </p:ext>
    </p:extLst>
  </p:cSld>
  <p:clrMapOvr>
    <a:masterClrMapping/>
  </p:clrMapOvr>
  <p:transition spd="slow">
    <p:wipe dir="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85539654"/>
      </p:ext>
    </p:extLst>
  </p:cSld>
  <p:clrMapOvr>
    <a:masterClrMapping/>
  </p:clrMapOvr>
  <p:transition spd="slow">
    <p:wipe dir="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031798787"/>
      </p:ext>
    </p:extLst>
  </p:cSld>
  <p:clrMapOvr>
    <a:masterClrMapping/>
  </p:clrMapOvr>
  <p:transition spd="slow">
    <p:wipe dir="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905000"/>
            <a:ext cx="4038600" cy="4289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72000" y="1905000"/>
            <a:ext cx="4038600" cy="4289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40456484"/>
      </p:ext>
    </p:extLst>
  </p:cSld>
  <p:clrMapOvr>
    <a:masterClrMapping/>
  </p:clrMapOvr>
  <p:transition spd="slow">
    <p:wipe dir="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26842834"/>
      </p:ext>
    </p:extLst>
  </p:cSld>
  <p:clrMapOvr>
    <a:masterClrMapping/>
  </p:clrMapOvr>
  <p:transition spd="slow">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654279441"/>
      </p:ext>
    </p:extLst>
  </p:cSld>
  <p:clrMapOvr>
    <a:masterClrMapping/>
  </p:clrMapOvr>
  <p:transition spd="med">
    <p:wipe dir="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8004226"/>
      </p:ext>
    </p:extLst>
  </p:cSld>
  <p:clrMapOvr>
    <a:masterClrMapping/>
  </p:clrMapOvr>
  <p:transition spd="slow">
    <p:wipe dir="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5562473"/>
      </p:ext>
    </p:extLst>
  </p:cSld>
  <p:clrMapOvr>
    <a:masterClrMapping/>
  </p:clrMapOvr>
  <p:transition spd="slow">
    <p:wipe dir="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924184916"/>
      </p:ext>
    </p:extLst>
  </p:cSld>
  <p:clrMapOvr>
    <a:masterClrMapping/>
  </p:clrMapOvr>
  <p:transition spd="slow">
    <p:wipe dir="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478073567"/>
      </p:ext>
    </p:extLst>
  </p:cSld>
  <p:clrMapOvr>
    <a:masterClrMapping/>
  </p:clrMapOvr>
  <p:transition spd="slow">
    <p:wipe dir="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01408080"/>
      </p:ext>
    </p:extLst>
  </p:cSld>
  <p:clrMapOvr>
    <a:masterClrMapping/>
  </p:clrMapOvr>
  <p:transition spd="slow">
    <p:wipe dir="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990600"/>
            <a:ext cx="2057400" cy="52038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1000" y="990600"/>
            <a:ext cx="6019800" cy="52038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69099145"/>
      </p:ext>
    </p:extLst>
  </p:cSld>
  <p:clrMapOvr>
    <a:masterClrMapping/>
  </p:clrMapOvr>
  <p:transition spd="slow">
    <p:wipe dir="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477461850"/>
      </p:ext>
    </p:extLst>
  </p:cSld>
  <p:clrMapOvr>
    <a:masterClrMapping/>
  </p:clrMapOvr>
  <p:transition spd="med">
    <p:wipe dir="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90066244"/>
      </p:ext>
    </p:extLst>
  </p:cSld>
  <p:clrMapOvr>
    <a:masterClrMapping/>
  </p:clrMapOvr>
  <p:transition spd="med">
    <p:wipe dir="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809137759"/>
      </p:ext>
    </p:extLst>
  </p:cSld>
  <p:clrMapOvr>
    <a:masterClrMapping/>
  </p:clrMapOvr>
  <p:transition spd="med">
    <p:wipe dir="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905000"/>
            <a:ext cx="19812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514600" y="1905000"/>
            <a:ext cx="19812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79619846"/>
      </p:ext>
    </p:extLst>
  </p:cSld>
  <p:clrMapOvr>
    <a:masterClrMapping/>
  </p:clrMapOvr>
  <p:transition spd="med">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10741486"/>
      </p:ext>
    </p:extLst>
  </p:cSld>
  <p:clrMapOvr>
    <a:masterClrMapping/>
  </p:clrMapOvr>
  <p:transition spd="med">
    <p:wipe dir="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09628578"/>
      </p:ext>
    </p:extLst>
  </p:cSld>
  <p:clrMapOvr>
    <a:masterClrMapping/>
  </p:clrMapOvr>
  <p:transition spd="med">
    <p:wipe dir="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704856421"/>
      </p:ext>
    </p:extLst>
  </p:cSld>
  <p:clrMapOvr>
    <a:masterClrMapping/>
  </p:clrMapOvr>
  <p:transition spd="med">
    <p:wipe dir="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81776982"/>
      </p:ext>
    </p:extLst>
  </p:cSld>
  <p:clrMapOvr>
    <a:masterClrMapping/>
  </p:clrMapOvr>
  <p:transition spd="med">
    <p:wipe dir="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268337622"/>
      </p:ext>
    </p:extLst>
  </p:cSld>
  <p:clrMapOvr>
    <a:masterClrMapping/>
  </p:clrMapOvr>
  <p:transition spd="med">
    <p:wipe dir="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92773550"/>
      </p:ext>
    </p:extLst>
  </p:cSld>
  <p:clrMapOvr>
    <a:masterClrMapping/>
  </p:clrMapOvr>
  <p:transition spd="med">
    <p:wipe dir="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78763711"/>
      </p:ext>
    </p:extLst>
  </p:cSld>
  <p:clrMapOvr>
    <a:masterClrMapping/>
  </p:clrMapOvr>
  <p:transition spd="med">
    <p:wipe dir="r"/>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9863" y="971550"/>
            <a:ext cx="2046287" cy="55816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1000" y="971550"/>
            <a:ext cx="5986463" cy="55816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16680331"/>
      </p:ext>
    </p:extLst>
  </p:cSld>
  <p:clrMapOvr>
    <a:masterClrMapping/>
  </p:clrMapOvr>
  <p:transition spd="med">
    <p:wipe dir="r"/>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598357731"/>
      </p:ext>
    </p:extLst>
  </p:cSld>
  <p:clrMapOvr>
    <a:masterClrMapping/>
  </p:clrMapOvr>
  <p:transition spd="med">
    <p:zoom/>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53469312"/>
      </p:ext>
    </p:extLst>
  </p:cSld>
  <p:clrMapOvr>
    <a:masterClrMapping/>
  </p:clrMapOvr>
  <p:transition spd="med">
    <p:zoom/>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024524371"/>
      </p:ext>
    </p:extLst>
  </p:cSld>
  <p:clrMapOvr>
    <a:masterClrMapping/>
  </p:clrMapOvr>
  <p:transition spd="med">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58079513"/>
      </p:ext>
    </p:extLst>
  </p:cSld>
  <p:clrMapOvr>
    <a:masterClrMapping/>
  </p:clrMapOvr>
  <p:transition spd="med">
    <p:wipe dir="r"/>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30838431"/>
      </p:ext>
    </p:extLst>
  </p:cSld>
  <p:clrMapOvr>
    <a:masterClrMapping/>
  </p:clrMapOvr>
  <p:transition spd="med">
    <p:zoom/>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02227346"/>
      </p:ext>
    </p:extLst>
  </p:cSld>
  <p:clrMapOvr>
    <a:masterClrMapping/>
  </p:clrMapOvr>
  <p:transition spd="med">
    <p:zoom/>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2341595313"/>
      </p:ext>
    </p:extLst>
  </p:cSld>
  <p:clrMapOvr>
    <a:masterClrMapping/>
  </p:clrMapOvr>
  <p:transition spd="med">
    <p:zoom/>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1685970"/>
      </p:ext>
    </p:extLst>
  </p:cSld>
  <p:clrMapOvr>
    <a:masterClrMapping/>
  </p:clrMapOvr>
  <p:transition spd="med">
    <p:zoom/>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597318533"/>
      </p:ext>
    </p:extLst>
  </p:cSld>
  <p:clrMapOvr>
    <a:masterClrMapping/>
  </p:clrMapOvr>
  <p:transition spd="med">
    <p:zoom/>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14454168"/>
      </p:ext>
    </p:extLst>
  </p:cSld>
  <p:clrMapOvr>
    <a:masterClrMapping/>
  </p:clrMapOvr>
  <p:transition spd="med">
    <p:zoom/>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73321110"/>
      </p:ext>
    </p:extLst>
  </p:cSld>
  <p:clrMapOvr>
    <a:masterClrMapping/>
  </p:clrMapOvr>
  <p:transition spd="med">
    <p:zoom/>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98917124"/>
      </p:ext>
    </p:extLst>
  </p:cSld>
  <p:clrMapOvr>
    <a:masterClrMapping/>
  </p:clrMapOvr>
  <p:transition spd="med">
    <p:zoom/>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488DEB"/>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12700" y="0"/>
            <a:ext cx="5041900" cy="2667000"/>
          </a:xfrm>
          <a:prstGeom prst="rect">
            <a:avLst/>
          </a:prstGeom>
          <a:gradFill flip="none" rotWithShape="1">
            <a:gsLst>
              <a:gs pos="100000">
                <a:srgbClr val="F1D6A1"/>
              </a:gs>
              <a:gs pos="100000">
                <a:srgbClr val="FFFFFF"/>
              </a:gs>
              <a:gs pos="100000">
                <a:srgbClr val="F1D6A1"/>
              </a:gs>
            </a:gsLst>
            <a:path path="circle">
              <a:fillToRect l="100000" t="100000"/>
            </a:path>
            <a:tileRect r="-100000" b="-100000"/>
          </a:gradFill>
          <a:ln>
            <a:noFill/>
          </a:ln>
        </p:spPr>
      </p:pic>
      <p:pic>
        <p:nvPicPr>
          <p:cNvPr id="3" name="Picture 3" descr="Pearson_Bound_White"/>
          <p:cNvPicPr>
            <a:picLocks noChangeAspect="1" noChangeArrowheads="1"/>
          </p:cNvPicPr>
          <p:nvPr/>
        </p:nvPicPr>
        <p:blipFill>
          <a:blip r:embed="rId3"/>
          <a:srcRect/>
          <a:stretch>
            <a:fillRect/>
          </a:stretch>
        </p:blipFill>
        <p:spPr bwMode="auto">
          <a:xfrm>
            <a:off x="7488238" y="6356350"/>
            <a:ext cx="1655762" cy="493713"/>
          </a:xfrm>
          <a:prstGeom prst="rect">
            <a:avLst/>
          </a:prstGeom>
          <a:noFill/>
          <a:ln w="9525">
            <a:noFill/>
            <a:miter lim="800000"/>
            <a:headEnd/>
            <a:tailEnd/>
          </a:ln>
        </p:spPr>
      </p:pic>
      <p:pic>
        <p:nvPicPr>
          <p:cNvPr id="4" name="Picture 4" descr="Pearson_Strap_Bound_White"/>
          <p:cNvPicPr>
            <a:picLocks noChangeAspect="1" noChangeArrowheads="1"/>
          </p:cNvPicPr>
          <p:nvPr/>
        </p:nvPicPr>
        <p:blipFill>
          <a:blip r:embed="rId4"/>
          <a:srcRect/>
          <a:stretch>
            <a:fillRect/>
          </a:stretch>
        </p:blipFill>
        <p:spPr bwMode="auto">
          <a:xfrm>
            <a:off x="0" y="6356350"/>
            <a:ext cx="1908175" cy="493713"/>
          </a:xfrm>
          <a:prstGeom prst="rect">
            <a:avLst/>
          </a:prstGeom>
          <a:noFill/>
          <a:ln w="9525">
            <a:noFill/>
            <a:miter lim="800000"/>
            <a:headEnd/>
            <a:tailEnd/>
          </a:ln>
        </p:spPr>
      </p:pic>
      <p:sp>
        <p:nvSpPr>
          <p:cNvPr id="16" name="Rectangle 2"/>
          <p:cNvSpPr>
            <a:spLocks noChangeArrowheads="1"/>
          </p:cNvSpPr>
          <p:nvPr userDrawn="1"/>
        </p:nvSpPr>
        <p:spPr bwMode="gray">
          <a:xfrm>
            <a:off x="-12700" y="3344862"/>
            <a:ext cx="5041900" cy="1379537"/>
          </a:xfrm>
          <a:prstGeom prst="rect">
            <a:avLst/>
          </a:prstGeom>
          <a:solidFill>
            <a:srgbClr val="5F2A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ctr"/>
          <a:lstStyle>
            <a:lvl1pPr eaLnBrk="0" hangingPunct="0">
              <a:defRPr sz="2600">
                <a:solidFill>
                  <a:schemeClr val="tx1"/>
                </a:solidFill>
                <a:latin typeface="Arial" pitchFamily="34" charset="0"/>
                <a:ea typeface="ＭＳ Ｐゴシック" pitchFamily="34" charset="-128"/>
              </a:defRPr>
            </a:lvl1pPr>
            <a:lvl2pPr marL="742950" indent="-285750" eaLnBrk="0" hangingPunct="0">
              <a:defRPr sz="2600">
                <a:solidFill>
                  <a:schemeClr val="tx1"/>
                </a:solidFill>
                <a:latin typeface="Arial" pitchFamily="34" charset="0"/>
                <a:ea typeface="ＭＳ Ｐゴシック" pitchFamily="34" charset="-128"/>
              </a:defRPr>
            </a:lvl2pPr>
            <a:lvl3pPr marL="1143000" indent="-228600" eaLnBrk="0" hangingPunct="0">
              <a:defRPr sz="2600">
                <a:solidFill>
                  <a:schemeClr val="tx1"/>
                </a:solidFill>
                <a:latin typeface="Arial" pitchFamily="34" charset="0"/>
                <a:ea typeface="ＭＳ Ｐゴシック" pitchFamily="34" charset="-128"/>
              </a:defRPr>
            </a:lvl3pPr>
            <a:lvl4pPr marL="1600200" indent="-228600" eaLnBrk="0" hangingPunct="0">
              <a:defRPr sz="2600">
                <a:solidFill>
                  <a:schemeClr val="tx1"/>
                </a:solidFill>
                <a:latin typeface="Arial" pitchFamily="34" charset="0"/>
                <a:ea typeface="ＭＳ Ｐゴシック" pitchFamily="34" charset="-128"/>
              </a:defRPr>
            </a:lvl4pPr>
            <a:lvl5pPr marL="2057400" indent="-228600" eaLnBrk="0" hangingPunct="0">
              <a:defRPr sz="26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6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6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6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600">
                <a:solidFill>
                  <a:schemeClr val="tx1"/>
                </a:solidFill>
                <a:latin typeface="Arial" pitchFamily="34" charset="0"/>
                <a:ea typeface="ＭＳ Ｐゴシック" pitchFamily="34" charset="-128"/>
              </a:defRPr>
            </a:lvl9pPr>
          </a:lstStyle>
          <a:p>
            <a:pPr algn="ctr">
              <a:defRPr/>
            </a:pPr>
            <a:r>
              <a:rPr lang="en-US" altLang="en-US" dirty="0">
                <a:solidFill>
                  <a:schemeClr val="bg1"/>
                </a:solidFill>
                <a:latin typeface="Arial Black" pitchFamily="34" charset="0"/>
              </a:rPr>
              <a:t>Development</a:t>
            </a:r>
          </a:p>
          <a:p>
            <a:pPr algn="ctr">
              <a:defRPr/>
            </a:pPr>
            <a:r>
              <a:rPr lang="en-US" altLang="en-US" dirty="0">
                <a:solidFill>
                  <a:schemeClr val="bg1"/>
                </a:solidFill>
                <a:latin typeface="Arial Black" pitchFamily="34" charset="0"/>
              </a:rPr>
              <a:t>Economic Policy</a:t>
            </a:r>
          </a:p>
        </p:txBody>
      </p:sp>
      <p:sp>
        <p:nvSpPr>
          <p:cNvPr id="10" name="Rectangle 2"/>
          <p:cNvSpPr>
            <a:spLocks noChangeArrowheads="1"/>
          </p:cNvSpPr>
          <p:nvPr/>
        </p:nvSpPr>
        <p:spPr bwMode="gray">
          <a:xfrm>
            <a:off x="0" y="6400800"/>
            <a:ext cx="9144000" cy="457200"/>
          </a:xfrm>
          <a:prstGeom prst="rect">
            <a:avLst/>
          </a:prstGeom>
          <a:solidFill>
            <a:srgbClr val="00468F"/>
          </a:solidFill>
          <a:ln>
            <a:noFill/>
          </a:ln>
        </p:spPr>
        <p:txBody>
          <a:bodyPr wrap="none" lIns="0" tIns="0" rIns="0" bIns="0" anchor="ctr"/>
          <a:lstStyle>
            <a:lvl1pPr eaLnBrk="0" hangingPunct="0">
              <a:defRPr sz="2600">
                <a:solidFill>
                  <a:schemeClr val="tx1"/>
                </a:solidFill>
                <a:latin typeface="Arial" pitchFamily="34" charset="0"/>
                <a:ea typeface="ＭＳ Ｐゴシック" pitchFamily="34" charset="-128"/>
              </a:defRPr>
            </a:lvl1pPr>
            <a:lvl2pPr marL="742950" indent="-285750" eaLnBrk="0" hangingPunct="0">
              <a:defRPr sz="2600">
                <a:solidFill>
                  <a:schemeClr val="tx1"/>
                </a:solidFill>
                <a:latin typeface="Arial" pitchFamily="34" charset="0"/>
                <a:ea typeface="ＭＳ Ｐゴシック" pitchFamily="34" charset="-128"/>
              </a:defRPr>
            </a:lvl2pPr>
            <a:lvl3pPr marL="1143000" indent="-228600" eaLnBrk="0" hangingPunct="0">
              <a:defRPr sz="2600">
                <a:solidFill>
                  <a:schemeClr val="tx1"/>
                </a:solidFill>
                <a:latin typeface="Arial" pitchFamily="34" charset="0"/>
                <a:ea typeface="ＭＳ Ｐゴシック" pitchFamily="34" charset="-128"/>
              </a:defRPr>
            </a:lvl3pPr>
            <a:lvl4pPr marL="1600200" indent="-228600" eaLnBrk="0" hangingPunct="0">
              <a:defRPr sz="2600">
                <a:solidFill>
                  <a:schemeClr val="tx1"/>
                </a:solidFill>
                <a:latin typeface="Arial" pitchFamily="34" charset="0"/>
                <a:ea typeface="ＭＳ Ｐゴシック" pitchFamily="34" charset="-128"/>
              </a:defRPr>
            </a:lvl4pPr>
            <a:lvl5pPr marL="2057400" indent="-228600" eaLnBrk="0" hangingPunct="0">
              <a:defRPr sz="26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6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6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6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600">
                <a:solidFill>
                  <a:schemeClr val="tx1"/>
                </a:solidFill>
                <a:latin typeface="Arial" pitchFamily="34" charset="0"/>
                <a:ea typeface="ＭＳ Ｐゴシック" pitchFamily="34" charset="-128"/>
              </a:defRPr>
            </a:lvl9pPr>
          </a:lstStyle>
          <a:p>
            <a:pPr algn="r">
              <a:defRPr/>
            </a:pPr>
            <a:r>
              <a:rPr lang="en-US" altLang="en-US" sz="1800" dirty="0">
                <a:solidFill>
                  <a:schemeClr val="bg1"/>
                </a:solidFill>
                <a:latin typeface="Arial Black" pitchFamily="34" charset="0"/>
              </a:rPr>
              <a:t>D-577</a:t>
            </a:r>
            <a:r>
              <a:rPr lang="en-US" altLang="en-US" sz="1800" dirty="0">
                <a:solidFill>
                  <a:schemeClr val="bg1"/>
                </a:solidFill>
                <a:latin typeface="Verdana" pitchFamily="34" charset="0"/>
              </a:rPr>
              <a:t>  </a:t>
            </a:r>
          </a:p>
        </p:txBody>
      </p:sp>
      <p:pic>
        <p:nvPicPr>
          <p:cNvPr id="11" name="Picture 10"/>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2700" y="4379021"/>
            <a:ext cx="5041900" cy="202184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2" name="Rectangle 2"/>
          <p:cNvSpPr>
            <a:spLocks noChangeArrowheads="1"/>
          </p:cNvSpPr>
          <p:nvPr userDrawn="1"/>
        </p:nvSpPr>
        <p:spPr bwMode="gray">
          <a:xfrm>
            <a:off x="-12700" y="2667000"/>
            <a:ext cx="5041900" cy="1711325"/>
          </a:xfrm>
          <a:prstGeom prst="rect">
            <a:avLst/>
          </a:prstGeom>
          <a:solidFill>
            <a:srgbClr val="00468F"/>
          </a:solidFill>
          <a:ln>
            <a:noFill/>
          </a:ln>
        </p:spPr>
        <p:txBody>
          <a:bodyPr wrap="none" lIns="0" tIns="0" rIns="0" bIns="0" anchor="ctr"/>
          <a:lstStyle>
            <a:lvl1pPr eaLnBrk="0" hangingPunct="0">
              <a:defRPr sz="2600">
                <a:solidFill>
                  <a:schemeClr val="tx1"/>
                </a:solidFill>
                <a:latin typeface="Arial" pitchFamily="34" charset="0"/>
                <a:ea typeface="ＭＳ Ｐゴシック" pitchFamily="34" charset="-128"/>
              </a:defRPr>
            </a:lvl1pPr>
            <a:lvl2pPr marL="742950" indent="-285750" eaLnBrk="0" hangingPunct="0">
              <a:defRPr sz="2600">
                <a:solidFill>
                  <a:schemeClr val="tx1"/>
                </a:solidFill>
                <a:latin typeface="Arial" pitchFamily="34" charset="0"/>
                <a:ea typeface="ＭＳ Ｐゴシック" pitchFamily="34" charset="-128"/>
              </a:defRPr>
            </a:lvl2pPr>
            <a:lvl3pPr marL="1143000" indent="-228600" eaLnBrk="0" hangingPunct="0">
              <a:defRPr sz="2600">
                <a:solidFill>
                  <a:schemeClr val="tx1"/>
                </a:solidFill>
                <a:latin typeface="Arial" pitchFamily="34" charset="0"/>
                <a:ea typeface="ＭＳ Ｐゴシック" pitchFamily="34" charset="-128"/>
              </a:defRPr>
            </a:lvl3pPr>
            <a:lvl4pPr marL="1600200" indent="-228600" eaLnBrk="0" hangingPunct="0">
              <a:defRPr sz="2600">
                <a:solidFill>
                  <a:schemeClr val="tx1"/>
                </a:solidFill>
                <a:latin typeface="Arial" pitchFamily="34" charset="0"/>
                <a:ea typeface="ＭＳ Ｐゴシック" pitchFamily="34" charset="-128"/>
              </a:defRPr>
            </a:lvl4pPr>
            <a:lvl5pPr marL="2057400" indent="-228600" eaLnBrk="0" hangingPunct="0">
              <a:defRPr sz="26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6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6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6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600">
                <a:solidFill>
                  <a:schemeClr val="tx1"/>
                </a:solidFill>
                <a:latin typeface="Arial" pitchFamily="34" charset="0"/>
                <a:ea typeface="ＭＳ Ｐゴシック" pitchFamily="34" charset="-128"/>
              </a:defRPr>
            </a:lvl9pPr>
          </a:lstStyle>
          <a:p>
            <a:pPr algn="ctr">
              <a:defRPr/>
            </a:pPr>
            <a:r>
              <a:rPr lang="en-US" altLang="en-US" dirty="0">
                <a:solidFill>
                  <a:schemeClr val="bg1"/>
                </a:solidFill>
                <a:latin typeface="Arial Black" pitchFamily="34" charset="0"/>
              </a:rPr>
              <a:t>Global Economic</a:t>
            </a:r>
          </a:p>
          <a:p>
            <a:pPr algn="ctr">
              <a:defRPr/>
            </a:pPr>
            <a:r>
              <a:rPr lang="en-US" altLang="en-US" dirty="0">
                <a:solidFill>
                  <a:schemeClr val="bg1"/>
                </a:solidFill>
                <a:latin typeface="Arial Black" pitchFamily="34" charset="0"/>
              </a:rPr>
              <a:t>Issues and Institutions</a:t>
            </a:r>
          </a:p>
        </p:txBody>
      </p:sp>
      <p:sp>
        <p:nvSpPr>
          <p:cNvPr id="2" name="Rectangle 1">
            <a:extLst>
              <a:ext uri="{FF2B5EF4-FFF2-40B4-BE49-F238E27FC236}">
                <a16:creationId xmlns:a16="http://schemas.microsoft.com/office/drawing/2014/main" id="{B116AC36-E7F6-1A7A-1DD0-0014AF7E36AA}"/>
              </a:ext>
            </a:extLst>
          </p:cNvPr>
          <p:cNvSpPr/>
          <p:nvPr userDrawn="1"/>
        </p:nvSpPr>
        <p:spPr bwMode="auto">
          <a:xfrm>
            <a:off x="4297680" y="5669280"/>
            <a:ext cx="323781" cy="320040"/>
          </a:xfrm>
          <a:prstGeom prst="rect">
            <a:avLst/>
          </a:prstGeom>
          <a:solidFill>
            <a:srgbClr val="7A0000"/>
          </a:solidFill>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b="0" i="0" dirty="0">
                <a:latin typeface="Verdana" panose="020B0604030504040204" pitchFamily="34" charset="0"/>
              </a:rPr>
              <a:t>L</a:t>
            </a:r>
          </a:p>
        </p:txBody>
      </p:sp>
      <p:sp>
        <p:nvSpPr>
          <p:cNvPr id="5" name="Rectangle 4">
            <a:extLst>
              <a:ext uri="{FF2B5EF4-FFF2-40B4-BE49-F238E27FC236}">
                <a16:creationId xmlns:a16="http://schemas.microsoft.com/office/drawing/2014/main" id="{60FA929B-4DB1-9DE1-2C11-AEA1807D8D0D}"/>
              </a:ext>
            </a:extLst>
          </p:cNvPr>
          <p:cNvSpPr/>
          <p:nvPr userDrawn="1"/>
        </p:nvSpPr>
        <p:spPr bwMode="auto">
          <a:xfrm>
            <a:off x="4663440" y="5669280"/>
            <a:ext cx="323781" cy="320040"/>
          </a:xfrm>
          <a:prstGeom prst="rect">
            <a:avLst/>
          </a:prstGeom>
          <a:solidFill>
            <a:srgbClr val="7A0000"/>
          </a:solidFill>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b="0" i="0" dirty="0">
                <a:latin typeface="Verdana" panose="020B0604030504040204" pitchFamily="34" charset="0"/>
              </a:rPr>
              <a:t>L</a:t>
            </a:r>
          </a:p>
        </p:txBody>
      </p:sp>
      <p:sp>
        <p:nvSpPr>
          <p:cNvPr id="6" name="Rectangle 5">
            <a:extLst>
              <a:ext uri="{FF2B5EF4-FFF2-40B4-BE49-F238E27FC236}">
                <a16:creationId xmlns:a16="http://schemas.microsoft.com/office/drawing/2014/main" id="{2EB32C43-28D6-71D6-37FA-001198DA8452}"/>
              </a:ext>
            </a:extLst>
          </p:cNvPr>
          <p:cNvSpPr/>
          <p:nvPr userDrawn="1"/>
        </p:nvSpPr>
        <p:spPr bwMode="auto">
          <a:xfrm>
            <a:off x="3566160" y="6035040"/>
            <a:ext cx="323781" cy="320040"/>
          </a:xfrm>
          <a:prstGeom prst="rect">
            <a:avLst/>
          </a:prstGeom>
          <a:solidFill>
            <a:srgbClr val="7A0000"/>
          </a:solidFill>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b="0" i="0" dirty="0">
                <a:latin typeface="Verdana" panose="020B0604030504040204" pitchFamily="34" charset="0"/>
              </a:rPr>
              <a:t>S</a:t>
            </a:r>
          </a:p>
        </p:txBody>
      </p:sp>
      <p:sp>
        <p:nvSpPr>
          <p:cNvPr id="7" name="Rectangle 6">
            <a:extLst>
              <a:ext uri="{FF2B5EF4-FFF2-40B4-BE49-F238E27FC236}">
                <a16:creationId xmlns:a16="http://schemas.microsoft.com/office/drawing/2014/main" id="{C8B701BC-410B-7B91-CC3E-83ACC9EC775A}"/>
              </a:ext>
            </a:extLst>
          </p:cNvPr>
          <p:cNvSpPr/>
          <p:nvPr userDrawn="1"/>
        </p:nvSpPr>
        <p:spPr bwMode="auto">
          <a:xfrm>
            <a:off x="3931920" y="6035040"/>
            <a:ext cx="323781" cy="320040"/>
          </a:xfrm>
          <a:prstGeom prst="rect">
            <a:avLst/>
          </a:prstGeom>
          <a:solidFill>
            <a:srgbClr val="7A0000"/>
          </a:solidFill>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b="0" i="0" dirty="0">
                <a:latin typeface="Verdana" panose="020B0604030504040204" pitchFamily="34" charset="0"/>
              </a:rPr>
              <a:t>P</a:t>
            </a:r>
          </a:p>
        </p:txBody>
      </p:sp>
      <p:sp>
        <p:nvSpPr>
          <p:cNvPr id="8" name="Rectangle 7">
            <a:extLst>
              <a:ext uri="{FF2B5EF4-FFF2-40B4-BE49-F238E27FC236}">
                <a16:creationId xmlns:a16="http://schemas.microsoft.com/office/drawing/2014/main" id="{584FEB73-846A-B1B3-106C-E3A691D1FEE1}"/>
              </a:ext>
            </a:extLst>
          </p:cNvPr>
          <p:cNvSpPr/>
          <p:nvPr userDrawn="1"/>
        </p:nvSpPr>
        <p:spPr bwMode="auto">
          <a:xfrm>
            <a:off x="4297680" y="6035040"/>
            <a:ext cx="323781" cy="320040"/>
          </a:xfrm>
          <a:prstGeom prst="rect">
            <a:avLst/>
          </a:prstGeom>
          <a:solidFill>
            <a:srgbClr val="7A0000"/>
          </a:solidFill>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b="0" i="0" dirty="0">
                <a:latin typeface="Verdana" panose="020B0604030504040204" pitchFamily="34" charset="0"/>
              </a:rPr>
              <a:t>E</a:t>
            </a:r>
          </a:p>
        </p:txBody>
      </p:sp>
      <p:sp>
        <p:nvSpPr>
          <p:cNvPr id="9" name="Rectangle 8">
            <a:extLst>
              <a:ext uri="{FF2B5EF4-FFF2-40B4-BE49-F238E27FC236}">
                <a16:creationId xmlns:a16="http://schemas.microsoft.com/office/drawing/2014/main" id="{C085D958-28E3-0181-2ECF-BF00FE3D7CA2}"/>
              </a:ext>
            </a:extLst>
          </p:cNvPr>
          <p:cNvSpPr/>
          <p:nvPr userDrawn="1"/>
        </p:nvSpPr>
        <p:spPr bwMode="auto">
          <a:xfrm>
            <a:off x="4663440" y="6035040"/>
            <a:ext cx="323781" cy="320040"/>
          </a:xfrm>
          <a:prstGeom prst="rect">
            <a:avLst/>
          </a:prstGeom>
          <a:solidFill>
            <a:srgbClr val="7A0000"/>
          </a:solidFill>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b="0" i="0" dirty="0">
                <a:latin typeface="Verdana" panose="020B0604030504040204" pitchFamily="34" charset="0"/>
              </a:rPr>
              <a:t>A</a:t>
            </a:r>
          </a:p>
        </p:txBody>
      </p:sp>
      <p:sp>
        <p:nvSpPr>
          <p:cNvPr id="14" name="Rectangle 13">
            <a:extLst>
              <a:ext uri="{FF2B5EF4-FFF2-40B4-BE49-F238E27FC236}">
                <a16:creationId xmlns:a16="http://schemas.microsoft.com/office/drawing/2014/main" id="{A8B8DEB2-80B2-99AA-12F1-2E21C6941C0B}"/>
              </a:ext>
            </a:extLst>
          </p:cNvPr>
          <p:cNvSpPr/>
          <p:nvPr userDrawn="1"/>
        </p:nvSpPr>
        <p:spPr bwMode="auto">
          <a:xfrm>
            <a:off x="2743200" y="5669280"/>
            <a:ext cx="411480" cy="320040"/>
          </a:xfrm>
          <a:prstGeom prst="rect">
            <a:avLst/>
          </a:prstGeom>
          <a:solidFill>
            <a:srgbClr val="7A0000"/>
          </a:solidFill>
        </p:spPr>
        <p:style>
          <a:lnRef idx="1">
            <a:schemeClr val="accent1"/>
          </a:lnRef>
          <a:fillRef idx="3">
            <a:schemeClr val="accent1"/>
          </a:fillRef>
          <a:effectRef idx="2">
            <a:schemeClr val="accent1"/>
          </a:effectRef>
          <a:fontRef idx="minor">
            <a:schemeClr val="lt1"/>
          </a:fontRef>
        </p:style>
        <p:txBody>
          <a:bodyPr lIns="0" tIns="0" rIns="0" bIns="0" anchor="ctr">
            <a:noAutofit/>
          </a:bodyPr>
          <a:lstStyle/>
          <a:p>
            <a:pPr algn="ctr" eaLnBrk="1" hangingPunct="1">
              <a:defRPr/>
            </a:pPr>
            <a:r>
              <a:rPr lang="en-US" b="0" i="0" dirty="0">
                <a:latin typeface="Verdana" panose="020B0604030504040204" pitchFamily="34" charset="0"/>
              </a:rPr>
              <a:t>O'</a:t>
            </a:r>
          </a:p>
        </p:txBody>
      </p:sp>
      <p:sp>
        <p:nvSpPr>
          <p:cNvPr id="15" name="Rectangle 14">
            <a:extLst>
              <a:ext uri="{FF2B5EF4-FFF2-40B4-BE49-F238E27FC236}">
                <a16:creationId xmlns:a16="http://schemas.microsoft.com/office/drawing/2014/main" id="{10C50462-4F6F-571D-3D94-D5DA68B231EC}"/>
              </a:ext>
            </a:extLst>
          </p:cNvPr>
          <p:cNvSpPr/>
          <p:nvPr userDrawn="1"/>
        </p:nvSpPr>
        <p:spPr bwMode="auto">
          <a:xfrm>
            <a:off x="3566160" y="5669280"/>
            <a:ext cx="323781" cy="320040"/>
          </a:xfrm>
          <a:prstGeom prst="rect">
            <a:avLst/>
          </a:prstGeom>
          <a:solidFill>
            <a:srgbClr val="7A0000"/>
          </a:solidFill>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b="0" i="0" dirty="0">
                <a:latin typeface="Verdana" panose="020B0604030504040204" pitchFamily="34" charset="0"/>
              </a:rPr>
              <a:t>E</a:t>
            </a:r>
          </a:p>
        </p:txBody>
      </p:sp>
      <p:sp>
        <p:nvSpPr>
          <p:cNvPr id="17" name="Rectangle 16">
            <a:extLst>
              <a:ext uri="{FF2B5EF4-FFF2-40B4-BE49-F238E27FC236}">
                <a16:creationId xmlns:a16="http://schemas.microsoft.com/office/drawing/2014/main" id="{01A12368-32BE-28E5-CF11-5D4FA5ED0ED5}"/>
              </a:ext>
            </a:extLst>
          </p:cNvPr>
          <p:cNvSpPr/>
          <p:nvPr userDrawn="1"/>
        </p:nvSpPr>
        <p:spPr bwMode="auto">
          <a:xfrm>
            <a:off x="3931920" y="5669280"/>
            <a:ext cx="323781" cy="320040"/>
          </a:xfrm>
          <a:prstGeom prst="rect">
            <a:avLst/>
          </a:prstGeom>
          <a:solidFill>
            <a:srgbClr val="7A0000"/>
          </a:solidFill>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b="0" i="0" dirty="0">
                <a:latin typeface="Verdana" panose="020B0604030504040204" pitchFamily="34" charset="0"/>
              </a:rPr>
              <a:t>I</a:t>
            </a:r>
          </a:p>
        </p:txBody>
      </p:sp>
      <p:sp>
        <p:nvSpPr>
          <p:cNvPr id="21" name="Rectangle 20">
            <a:extLst>
              <a:ext uri="{FF2B5EF4-FFF2-40B4-BE49-F238E27FC236}">
                <a16:creationId xmlns:a16="http://schemas.microsoft.com/office/drawing/2014/main" id="{8F20487B-9087-8216-2288-25FFBF4BED67}"/>
              </a:ext>
            </a:extLst>
          </p:cNvPr>
          <p:cNvSpPr/>
          <p:nvPr userDrawn="1"/>
        </p:nvSpPr>
        <p:spPr bwMode="auto">
          <a:xfrm>
            <a:off x="3200400" y="5669280"/>
            <a:ext cx="323781" cy="320040"/>
          </a:xfrm>
          <a:prstGeom prst="rect">
            <a:avLst/>
          </a:prstGeom>
          <a:solidFill>
            <a:srgbClr val="7A0000"/>
          </a:solidFill>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b="0" i="0" dirty="0">
                <a:latin typeface="Verdana" panose="020B0604030504040204" pitchFamily="34" charset="0"/>
              </a:rPr>
              <a:t>N</a:t>
            </a:r>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sz="2000"/>
            </a:lvl1pPr>
            <a:lvl2pPr>
              <a:defRPr sz="2000"/>
            </a:lvl2pPr>
            <a:lvl3pPr>
              <a:defRPr sz="20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Box 3">
            <a:extLst>
              <a:ext uri="{FF2B5EF4-FFF2-40B4-BE49-F238E27FC236}">
                <a16:creationId xmlns:a16="http://schemas.microsoft.com/office/drawing/2014/main" id="{4C0587E2-BE9E-3142-82A8-B66BDEC8B760}"/>
              </a:ext>
            </a:extLst>
          </p:cNvPr>
          <p:cNvSpPr txBox="1"/>
          <p:nvPr userDrawn="1"/>
        </p:nvSpPr>
        <p:spPr>
          <a:xfrm>
            <a:off x="8153400" y="6400800"/>
            <a:ext cx="609600" cy="276999"/>
          </a:xfrm>
          <a:prstGeom prst="rect">
            <a:avLst/>
          </a:prstGeom>
          <a:noFill/>
        </p:spPr>
        <p:txBody>
          <a:bodyPr wrap="square" rtlCol="0">
            <a:spAutoFit/>
          </a:bodyPr>
          <a:lstStyle/>
          <a:p>
            <a:pPr algn="r"/>
            <a:fld id="{07F85941-F34F-5945-BF42-508FFD44B42A}" type="slidenum">
              <a:rPr lang="en-US" sz="1200" baseline="0"/>
              <a:pPr algn="r"/>
              <a:t>‹#›</a:t>
            </a:fld>
            <a:endParaRPr lang="en-US" sz="1200" baseline="0" dirty="0"/>
          </a:p>
        </p:txBody>
      </p:sp>
    </p:spTree>
  </p:cSld>
  <p:clrMapOvr>
    <a:masterClrMapping/>
  </p:clrMapOvr>
  <p:transition>
    <p:strips dir="l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3445095956"/>
      </p:ext>
    </p:extLst>
  </p:cSld>
  <p:clrMapOvr>
    <a:masterClrMapping/>
  </p:clrMapOvr>
  <p:transition spd="med">
    <p:wipe dir="r"/>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transition>
    <p:strips dir="ld"/>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47800"/>
            <a:ext cx="41148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47800"/>
            <a:ext cx="41148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trips dir="ld"/>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trips dir="ld"/>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p:strips dir="ld"/>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trips dir="ld"/>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p:strips dir="ld"/>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p:strips dir="ld"/>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trips dir="ld"/>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0"/>
            <a:ext cx="2114550" cy="6096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1000" y="0"/>
            <a:ext cx="6191250" cy="6096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trips dir="ld"/>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a:defRPr/>
            </a:pPr>
            <a:fld id="{ED89A7F2-E5BB-DA4D-ABFE-99474EF120CC}" type="slidenum">
              <a:rPr lang="en-US"/>
              <a:pPr>
                <a:defRPr/>
              </a:pPr>
              <a:t>‹#›</a:t>
            </a:fld>
            <a:endParaRPr lang="en-US" dirty="0"/>
          </a:p>
        </p:txBody>
      </p:sp>
    </p:spTree>
  </p:cSld>
  <p:clrMapOvr>
    <a:masterClrMapping/>
  </p:clrMapOvr>
  <p:transition>
    <p:strips dir="l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34809952"/>
      </p:ext>
    </p:extLst>
  </p:cSld>
  <p:clrMapOvr>
    <a:masterClrMapping/>
  </p:clrMapOvr>
  <p:transition spd="med">
    <p:wipe dir="r"/>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userDrawn="1">
  <p:cSld name="Content only: whit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29828" y="1012095"/>
            <a:ext cx="8004391" cy="932087"/>
          </a:xfrm>
        </p:spPr>
        <p:txBody>
          <a:bodyPr>
            <a:normAutofit/>
          </a:bodyPr>
          <a:lstStyle>
            <a:lvl1pPr>
              <a:defRPr sz="3000" b="1" i="0" cap="none" spc="0">
                <a:solidFill>
                  <a:srgbClr val="404041"/>
                </a:solidFill>
                <a:latin typeface="Arial"/>
                <a:cs typeface="Arial"/>
              </a:defRPr>
            </a:lvl1pPr>
          </a:lstStyle>
          <a:p>
            <a:r>
              <a:rPr lang="en-US" dirty="0"/>
              <a:t>Click to edit master title style</a:t>
            </a:r>
          </a:p>
        </p:txBody>
      </p:sp>
      <p:sp>
        <p:nvSpPr>
          <p:cNvPr id="5" name="Rectangle 4"/>
          <p:cNvSpPr/>
          <p:nvPr userDrawn="1"/>
        </p:nvSpPr>
        <p:spPr>
          <a:xfrm>
            <a:off x="0" y="1277111"/>
            <a:ext cx="82664" cy="516263"/>
          </a:xfrm>
          <a:prstGeom prst="rect">
            <a:avLst/>
          </a:prstGeom>
          <a:solidFill>
            <a:srgbClr val="99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4" name="TextBox 3"/>
          <p:cNvSpPr txBox="1"/>
          <p:nvPr userDrawn="1"/>
        </p:nvSpPr>
        <p:spPr>
          <a:xfrm>
            <a:off x="3556001" y="4721413"/>
            <a:ext cx="184731" cy="369332"/>
          </a:xfrm>
          <a:prstGeom prst="rect">
            <a:avLst/>
          </a:prstGeom>
          <a:noFill/>
        </p:spPr>
        <p:txBody>
          <a:bodyPr wrap="none" rtlCol="0">
            <a:spAutoFit/>
          </a:bodyPr>
          <a:lstStyle/>
          <a:p>
            <a:endParaRPr lang="en-US" sz="1800" dirty="0"/>
          </a:p>
        </p:txBody>
      </p:sp>
      <p:sp>
        <p:nvSpPr>
          <p:cNvPr id="7" name="Text Placeholder 2"/>
          <p:cNvSpPr>
            <a:spLocks noGrp="1"/>
          </p:cNvSpPr>
          <p:nvPr>
            <p:ph idx="1" hasCustomPrompt="1"/>
          </p:nvPr>
        </p:nvSpPr>
        <p:spPr>
          <a:xfrm>
            <a:off x="518824" y="2172540"/>
            <a:ext cx="8015594" cy="3747511"/>
          </a:xfrm>
          <a:prstGeom prst="rect">
            <a:avLst/>
          </a:prstGeom>
        </p:spPr>
        <p:txBody>
          <a:bodyPr vert="horz" lIns="91440" tIns="45720" rIns="91440" bIns="45720" rtlCol="0">
            <a:normAutofit/>
          </a:bodyPr>
          <a:lstStyle>
            <a:lvl1pPr marL="342892" marR="0" indent="-342892" algn="l" defTabSz="457189" rtl="0" eaLnBrk="1" fontAlgn="auto" latinLnBrk="0" hangingPunct="1">
              <a:lnSpc>
                <a:spcPct val="100000"/>
              </a:lnSpc>
              <a:spcBef>
                <a:spcPts val="0"/>
              </a:spcBef>
              <a:spcAft>
                <a:spcPts val="1800"/>
              </a:spcAft>
              <a:buClr>
                <a:schemeClr val="tx1">
                  <a:lumMod val="50000"/>
                  <a:lumOff val="50000"/>
                </a:schemeClr>
              </a:buClr>
              <a:buSzPct val="100000"/>
              <a:buFont typeface="+mj-lt"/>
              <a:buAutoNum type="arabicPeriod"/>
              <a:tabLst/>
              <a:defRPr sz="1800">
                <a:solidFill>
                  <a:srgbClr val="404041"/>
                </a:solidFill>
                <a:latin typeface="Arial"/>
                <a:cs typeface="Arial"/>
              </a:defRPr>
            </a:lvl1pPr>
            <a:lvl2pPr>
              <a:lnSpc>
                <a:spcPct val="100000"/>
              </a:lnSpc>
              <a:defRPr sz="1600">
                <a:solidFill>
                  <a:srgbClr val="404041"/>
                </a:solidFill>
                <a:latin typeface="Arial"/>
                <a:cs typeface="Arial"/>
              </a:defRPr>
            </a:lvl2pPr>
            <a:lvl3pPr>
              <a:lnSpc>
                <a:spcPct val="100000"/>
              </a:lnSpc>
              <a:defRPr sz="1600">
                <a:solidFill>
                  <a:srgbClr val="404041"/>
                </a:solidFill>
                <a:latin typeface="Arial"/>
                <a:cs typeface="Arial"/>
              </a:defRPr>
            </a:lvl3pPr>
            <a:lvl4pPr>
              <a:lnSpc>
                <a:spcPct val="100000"/>
              </a:lnSpc>
              <a:defRPr sz="1600">
                <a:solidFill>
                  <a:srgbClr val="404041"/>
                </a:solidFill>
                <a:latin typeface="Arial"/>
                <a:cs typeface="Arial"/>
              </a:defRPr>
            </a:lvl4pPr>
            <a:lvl5pPr>
              <a:lnSpc>
                <a:spcPct val="100000"/>
              </a:lnSpc>
              <a:defRPr sz="1600">
                <a:solidFill>
                  <a:srgbClr val="404041"/>
                </a:solidFill>
                <a:latin typeface="Arial"/>
                <a:cs typeface="Arial"/>
              </a:defRPr>
            </a:lvl5pPr>
          </a:lstStyle>
          <a:p>
            <a:pPr lvl="0"/>
            <a:r>
              <a:rPr lang="en-US" dirty="0"/>
              <a:t>Click to edit master subtitle style</a:t>
            </a:r>
          </a:p>
        </p:txBody>
      </p:sp>
      <p:grpSp>
        <p:nvGrpSpPr>
          <p:cNvPr id="12" name="Group 11"/>
          <p:cNvGrpSpPr/>
          <p:nvPr userDrawn="1"/>
        </p:nvGrpSpPr>
        <p:grpSpPr>
          <a:xfrm>
            <a:off x="-30787" y="6215357"/>
            <a:ext cx="9228667" cy="705284"/>
            <a:chOff x="-30788" y="4661517"/>
            <a:chExt cx="9228667" cy="528963"/>
          </a:xfrm>
        </p:grpSpPr>
        <p:sp>
          <p:nvSpPr>
            <p:cNvPr id="14" name="Rectangle 13"/>
            <p:cNvSpPr/>
            <p:nvPr userDrawn="1"/>
          </p:nvSpPr>
          <p:spPr>
            <a:xfrm>
              <a:off x="-30788" y="4734807"/>
              <a:ext cx="9228667" cy="455673"/>
            </a:xfrm>
            <a:prstGeom prst="rect">
              <a:avLst/>
            </a:prstGeom>
            <a:solidFill>
              <a:srgbClr val="69030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5" name="Rectangle 14"/>
            <p:cNvSpPr/>
            <p:nvPr userDrawn="1"/>
          </p:nvSpPr>
          <p:spPr>
            <a:xfrm>
              <a:off x="635303" y="4661517"/>
              <a:ext cx="387197" cy="528963"/>
            </a:xfrm>
            <a:prstGeom prst="rect">
              <a:avLst/>
            </a:prstGeom>
            <a:solidFill>
              <a:srgbClr val="99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pic>
          <p:nvPicPr>
            <p:cNvPr id="16" name="Picture 15" descr="tab-rgb.ep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99798" y="4726863"/>
              <a:ext cx="258207" cy="327725"/>
            </a:xfrm>
            <a:prstGeom prst="rect">
              <a:avLst/>
            </a:prstGeom>
          </p:spPr>
        </p:pic>
        <p:sp>
          <p:nvSpPr>
            <p:cNvPr id="21" name="TextBox 20"/>
            <p:cNvSpPr txBox="1"/>
            <p:nvPr userDrawn="1"/>
          </p:nvSpPr>
          <p:spPr>
            <a:xfrm>
              <a:off x="1030972" y="4852592"/>
              <a:ext cx="3613600" cy="173124"/>
            </a:xfrm>
            <a:prstGeom prst="rect">
              <a:avLst/>
            </a:prstGeom>
            <a:noFill/>
          </p:spPr>
          <p:txBody>
            <a:bodyPr wrap="square" rtlCol="0" anchor="ctr">
              <a:spAutoFit/>
            </a:bodyPr>
            <a:lstStyle/>
            <a:p>
              <a:r>
                <a:rPr lang="en-US" sz="900" dirty="0">
                  <a:solidFill>
                    <a:srgbClr val="FFFFFF"/>
                  </a:solidFill>
                </a:rPr>
                <a:t>INDIANA UNIVERSITY BLOOMINGTON</a:t>
              </a:r>
            </a:p>
          </p:txBody>
        </p:sp>
      </p:grpSp>
      <p:sp>
        <p:nvSpPr>
          <p:cNvPr id="3" name="TextBox 2">
            <a:extLst>
              <a:ext uri="{FF2B5EF4-FFF2-40B4-BE49-F238E27FC236}">
                <a16:creationId xmlns:a16="http://schemas.microsoft.com/office/drawing/2014/main" id="{53390E66-013D-7340-B069-218D6D4DE52C}"/>
              </a:ext>
            </a:extLst>
          </p:cNvPr>
          <p:cNvSpPr txBox="1"/>
          <p:nvPr userDrawn="1"/>
        </p:nvSpPr>
        <p:spPr>
          <a:xfrm>
            <a:off x="7620000" y="381000"/>
            <a:ext cx="914219" cy="276999"/>
          </a:xfrm>
          <a:prstGeom prst="rect">
            <a:avLst/>
          </a:prstGeom>
          <a:noFill/>
        </p:spPr>
        <p:txBody>
          <a:bodyPr wrap="square" rtlCol="0">
            <a:spAutoFit/>
          </a:bodyPr>
          <a:lstStyle/>
          <a:p>
            <a:pPr algn="r"/>
            <a:fld id="{CFFBCF9D-698D-B94D-A0BC-702FD0CA56D3}" type="slidenum">
              <a:rPr lang="en-US" sz="1200" baseline="0">
                <a:latin typeface="+mn-lt"/>
              </a:rPr>
              <a:t>‹#›</a:t>
            </a:fld>
            <a:endParaRPr lang="en-US" sz="1200" baseline="0" dirty="0">
              <a:latin typeface="+mn-lt"/>
            </a:endParaRPr>
          </a:p>
        </p:txBody>
      </p:sp>
    </p:spTree>
    <p:extLst>
      <p:ext uri="{BB962C8B-B14F-4D97-AF65-F5344CB8AC3E}">
        <p14:creationId xmlns:p14="http://schemas.microsoft.com/office/powerpoint/2010/main" val="2518853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491303257"/>
      </p:ext>
    </p:extLst>
  </p:cSld>
  <p:clrMapOvr>
    <a:masterClrMapping/>
  </p:clrMapOvr>
  <p:transition spd="med">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13" Type="http://schemas.openxmlformats.org/officeDocument/2006/relationships/image" Target="../media/image1.png"/><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4.xml"/><Relationship Id="rId13" Type="http://schemas.openxmlformats.org/officeDocument/2006/relationships/image" Target="../media/image2.png"/><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theme" Target="../theme/theme6.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5.xml"/><Relationship Id="rId13" Type="http://schemas.openxmlformats.org/officeDocument/2006/relationships/slideLayout" Target="../slideLayouts/slideLayout80.xml"/><Relationship Id="rId3" Type="http://schemas.openxmlformats.org/officeDocument/2006/relationships/slideLayout" Target="../slideLayouts/slideLayout70.xml"/><Relationship Id="rId7" Type="http://schemas.openxmlformats.org/officeDocument/2006/relationships/slideLayout" Target="../slideLayouts/slideLayout74.xml"/><Relationship Id="rId12" Type="http://schemas.openxmlformats.org/officeDocument/2006/relationships/slideLayout" Target="../slideLayouts/slideLayout79.xml"/><Relationship Id="rId2" Type="http://schemas.openxmlformats.org/officeDocument/2006/relationships/slideLayout" Target="../slideLayouts/slideLayout69.xml"/><Relationship Id="rId1" Type="http://schemas.openxmlformats.org/officeDocument/2006/relationships/slideLayout" Target="../slideLayouts/slideLayout68.xml"/><Relationship Id="rId6" Type="http://schemas.openxmlformats.org/officeDocument/2006/relationships/slideLayout" Target="../slideLayouts/slideLayout73.xml"/><Relationship Id="rId11" Type="http://schemas.openxmlformats.org/officeDocument/2006/relationships/slideLayout" Target="../slideLayouts/slideLayout78.xml"/><Relationship Id="rId5" Type="http://schemas.openxmlformats.org/officeDocument/2006/relationships/slideLayout" Target="../slideLayouts/slideLayout72.xml"/><Relationship Id="rId10" Type="http://schemas.openxmlformats.org/officeDocument/2006/relationships/slideLayout" Target="../slideLayouts/slideLayout77.xml"/><Relationship Id="rId4" Type="http://schemas.openxmlformats.org/officeDocument/2006/relationships/slideLayout" Target="../slideLayouts/slideLayout71.xml"/><Relationship Id="rId9" Type="http://schemas.openxmlformats.org/officeDocument/2006/relationships/slideLayout" Target="../slideLayouts/slideLayout76.xml"/><Relationship Id="rId14" Type="http://schemas.openxmlformats.org/officeDocument/2006/relationships/theme" Target="../theme/theme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83333" name="Rectangle 5"/>
          <p:cNvSpPr>
            <a:spLocks noChangeArrowheads="1"/>
          </p:cNvSpPr>
          <p:nvPr/>
        </p:nvSpPr>
        <p:spPr bwMode="auto">
          <a:xfrm>
            <a:off x="4610100" y="1892300"/>
            <a:ext cx="4114800" cy="4648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defRPr sz="2600">
                <a:solidFill>
                  <a:schemeClr val="tx1"/>
                </a:solidFill>
                <a:latin typeface="Arial" panose="020B0604020202020204" pitchFamily="34" charset="0"/>
                <a:ea typeface="ＭＳ Ｐゴシック" panose="020B0600070205080204" pitchFamily="34" charset="-128"/>
              </a:defRPr>
            </a:lvl1pPr>
            <a:lvl2pPr marL="742950" indent="-285750">
              <a:defRPr sz="2600">
                <a:solidFill>
                  <a:schemeClr val="tx1"/>
                </a:solidFill>
                <a:latin typeface="Arial" panose="020B0604020202020204" pitchFamily="34" charset="0"/>
                <a:ea typeface="ＭＳ Ｐゴシック" panose="020B0600070205080204" pitchFamily="34" charset="-128"/>
              </a:defRPr>
            </a:lvl2pPr>
            <a:lvl3pPr marL="1143000" indent="-228600">
              <a:defRPr sz="2600">
                <a:solidFill>
                  <a:schemeClr val="tx1"/>
                </a:solidFill>
                <a:latin typeface="Arial" panose="020B0604020202020204" pitchFamily="34" charset="0"/>
                <a:ea typeface="ＭＳ Ｐゴシック" panose="020B0600070205080204" pitchFamily="34" charset="-128"/>
              </a:defRPr>
            </a:lvl3pPr>
            <a:lvl4pPr marL="1600200" indent="-228600">
              <a:defRPr sz="2600">
                <a:solidFill>
                  <a:schemeClr val="tx1"/>
                </a:solidFill>
                <a:latin typeface="Arial" panose="020B0604020202020204" pitchFamily="34" charset="0"/>
                <a:ea typeface="ＭＳ Ｐゴシック" panose="020B0600070205080204" pitchFamily="34" charset="-128"/>
              </a:defRPr>
            </a:lvl4pPr>
            <a:lvl5pPr marL="2057400" indent="-228600">
              <a:defRPr sz="2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600">
                <a:solidFill>
                  <a:schemeClr val="tx1"/>
                </a:solidFill>
                <a:latin typeface="Arial" panose="020B0604020202020204" pitchFamily="34" charset="0"/>
                <a:ea typeface="ＭＳ Ｐゴシック" panose="020B0600070205080204" pitchFamily="34" charset="-128"/>
              </a:defRPr>
            </a:lvl9pPr>
          </a:lstStyle>
          <a:p>
            <a:pPr eaLnBrk="1" hangingPunct="1">
              <a:spcBef>
                <a:spcPct val="20000"/>
              </a:spcBef>
              <a:buClr>
                <a:srgbClr val="00468F"/>
              </a:buClr>
              <a:buFont typeface="Webdings" panose="05030102010509060703" pitchFamily="18" charset="2"/>
              <a:buChar char="&lt;"/>
              <a:defRPr/>
            </a:pPr>
            <a:endParaRPr lang="en-US" sz="2800" b="1" dirty="0">
              <a:solidFill>
                <a:srgbClr val="00468F"/>
              </a:solidFill>
            </a:endParaRPr>
          </a:p>
        </p:txBody>
      </p:sp>
      <p:sp>
        <p:nvSpPr>
          <p:cNvPr id="1027" name="Text Box 3"/>
          <p:cNvSpPr txBox="1">
            <a:spLocks noChangeArrowheads="1"/>
          </p:cNvSpPr>
          <p:nvPr userDrawn="1"/>
        </p:nvSpPr>
        <p:spPr bwMode="auto">
          <a:xfrm>
            <a:off x="431800" y="6643688"/>
            <a:ext cx="1692275" cy="2143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sz="2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6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defRPr/>
            </a:pPr>
            <a:r>
              <a:rPr lang="en-US" sz="800" dirty="0"/>
              <a:t>© 2013 Pearson</a:t>
            </a:r>
          </a:p>
        </p:txBody>
      </p:sp>
      <p:sp>
        <p:nvSpPr>
          <p:cNvPr id="2" name="Text Placeholder 1"/>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itle Placeholder 2"/>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730"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nodePh="1">
                                  <p:stCondLst>
                                    <p:cond delay="0"/>
                                  </p:stCondLst>
                                  <p:endCondLst>
                                    <p:cond evt="begin" delay="0">
                                      <p:tn val="5"/>
                                    </p:cond>
                                  </p:endCondLst>
                                  <p:childTnLst>
                                    <p:set>
                                      <p:cBhvr>
                                        <p:cTn id="6" dur="1" fill="hold">
                                          <p:stCondLst>
                                            <p:cond delay="0"/>
                                          </p:stCondLst>
                                        </p:cTn>
                                        <p:tgtEl>
                                          <p:spTgt spid="483333">
                                            <p:txEl>
                                              <p:pRg st="0" end="0"/>
                                            </p:txEl>
                                          </p:spTgt>
                                        </p:tgtEl>
                                        <p:attrNameLst>
                                          <p:attrName>style.visibility</p:attrName>
                                        </p:attrNameLst>
                                      </p:cBhvr>
                                      <p:to>
                                        <p:strVal val="visible"/>
                                      </p:to>
                                    </p:set>
                                    <p:animEffect transition="in" filter="wipe(left)">
                                      <p:cBhvr>
                                        <p:cTn id="7" dur="500"/>
                                        <p:tgtEl>
                                          <p:spTgt spid="48333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3333" grpId="0" build="p" bldLvl="3" autoUpdateAnimBg="0">
        <p:tmplLst>
          <p:tmpl lvl="1">
            <p:tnLst>
              <p:par>
                <p:cTn presetID="22" presetClass="entr" presetSubtype="8" fill="hold" nodeType="clickEffect">
                  <p:stCondLst>
                    <p:cond delay="0"/>
                  </p:stCondLst>
                  <p:childTnLst>
                    <p:set>
                      <p:cBhvr>
                        <p:cTn dur="1" fill="hold">
                          <p:stCondLst>
                            <p:cond delay="0"/>
                          </p:stCondLst>
                        </p:cTn>
                        <p:tgtEl>
                          <p:spTgt spid="483333"/>
                        </p:tgtEl>
                        <p:attrNameLst>
                          <p:attrName>style.visibility</p:attrName>
                        </p:attrNameLst>
                      </p:cBhvr>
                      <p:to>
                        <p:strVal val="visible"/>
                      </p:to>
                    </p:set>
                    <p:animEffect transition="in" filter="wipe(left)">
                      <p:cBhvr>
                        <p:cTn dur="500"/>
                        <p:tgtEl>
                          <p:spTgt spid="483333"/>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483333"/>
                        </p:tgtEl>
                        <p:attrNameLst>
                          <p:attrName>style.visibility</p:attrName>
                        </p:attrNameLst>
                      </p:cBhvr>
                      <p:to>
                        <p:strVal val="visible"/>
                      </p:to>
                    </p:set>
                    <p:animEffect transition="in" filter="wipe(left)">
                      <p:cBhvr>
                        <p:cTn dur="500"/>
                        <p:tgtEl>
                          <p:spTgt spid="483333"/>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483333"/>
                        </p:tgtEl>
                        <p:attrNameLst>
                          <p:attrName>style.visibility</p:attrName>
                        </p:attrNameLst>
                      </p:cBhvr>
                      <p:to>
                        <p:strVal val="visible"/>
                      </p:to>
                    </p:set>
                    <p:animEffect transition="in" filter="wipe(left)">
                      <p:cBhvr>
                        <p:cTn dur="500"/>
                        <p:tgtEl>
                          <p:spTgt spid="483333"/>
                        </p:tgtEl>
                      </p:cBhvr>
                    </p:animEffect>
                  </p:childTnLst>
                </p:cTn>
              </p:par>
            </p:tnLst>
          </p:tmpl>
        </p:tmplLst>
      </p:bldP>
    </p:bldLst>
  </p:timing>
  <p:hf sldNum="0" hdr="0" ftr="0" dt="0"/>
  <p:txStyles>
    <p:titleStyle>
      <a:lvl1pPr algn="l" rtl="0" eaLnBrk="0" fontAlgn="base" hangingPunct="0">
        <a:spcBef>
          <a:spcPct val="0"/>
        </a:spcBef>
        <a:spcAft>
          <a:spcPct val="0"/>
        </a:spcAft>
        <a:defRPr sz="2600" b="1">
          <a:solidFill>
            <a:schemeClr val="bg1"/>
          </a:solidFill>
          <a:latin typeface="+mj-lt"/>
          <a:ea typeface="ＭＳ Ｐゴシック" charset="0"/>
          <a:cs typeface="ＭＳ Ｐゴシック" charset="0"/>
        </a:defRPr>
      </a:lvl1pPr>
      <a:lvl2pPr algn="l" rtl="0" eaLnBrk="0" fontAlgn="base" hangingPunct="0">
        <a:spcBef>
          <a:spcPct val="0"/>
        </a:spcBef>
        <a:spcAft>
          <a:spcPct val="0"/>
        </a:spcAft>
        <a:defRPr sz="2600" b="1">
          <a:solidFill>
            <a:schemeClr val="bg1"/>
          </a:solidFill>
          <a:latin typeface="Arial" charset="0"/>
          <a:ea typeface="ＭＳ Ｐゴシック" charset="0"/>
          <a:cs typeface="ＭＳ Ｐゴシック" charset="0"/>
        </a:defRPr>
      </a:lvl2pPr>
      <a:lvl3pPr algn="l" rtl="0" eaLnBrk="0" fontAlgn="base" hangingPunct="0">
        <a:spcBef>
          <a:spcPct val="0"/>
        </a:spcBef>
        <a:spcAft>
          <a:spcPct val="0"/>
        </a:spcAft>
        <a:defRPr sz="2600" b="1">
          <a:solidFill>
            <a:schemeClr val="bg1"/>
          </a:solidFill>
          <a:latin typeface="Arial" charset="0"/>
          <a:ea typeface="ＭＳ Ｐゴシック" charset="0"/>
          <a:cs typeface="ＭＳ Ｐゴシック" charset="0"/>
        </a:defRPr>
      </a:lvl3pPr>
      <a:lvl4pPr algn="l" rtl="0" eaLnBrk="0" fontAlgn="base" hangingPunct="0">
        <a:spcBef>
          <a:spcPct val="0"/>
        </a:spcBef>
        <a:spcAft>
          <a:spcPct val="0"/>
        </a:spcAft>
        <a:defRPr sz="2600" b="1">
          <a:solidFill>
            <a:schemeClr val="bg1"/>
          </a:solidFill>
          <a:latin typeface="Arial" charset="0"/>
          <a:ea typeface="ＭＳ Ｐゴシック" charset="0"/>
          <a:cs typeface="ＭＳ Ｐゴシック" charset="0"/>
        </a:defRPr>
      </a:lvl4pPr>
      <a:lvl5pPr algn="l" rtl="0" eaLnBrk="0" fontAlgn="base" hangingPunct="0">
        <a:spcBef>
          <a:spcPct val="0"/>
        </a:spcBef>
        <a:spcAft>
          <a:spcPct val="0"/>
        </a:spcAft>
        <a:defRPr sz="2600" b="1">
          <a:solidFill>
            <a:schemeClr val="bg1"/>
          </a:solidFill>
          <a:latin typeface="Arial" charset="0"/>
          <a:ea typeface="ＭＳ Ｐゴシック" charset="0"/>
          <a:cs typeface="ＭＳ Ｐゴシック" charset="0"/>
        </a:defRPr>
      </a:lvl5pPr>
      <a:lvl6pPr marL="457200" algn="l" rtl="0" fontAlgn="base">
        <a:spcBef>
          <a:spcPct val="0"/>
        </a:spcBef>
        <a:spcAft>
          <a:spcPct val="0"/>
        </a:spcAft>
        <a:defRPr sz="2600" b="1">
          <a:solidFill>
            <a:schemeClr val="bg1"/>
          </a:solidFill>
          <a:latin typeface="Arial" charset="0"/>
        </a:defRPr>
      </a:lvl6pPr>
      <a:lvl7pPr marL="914400" algn="l" rtl="0" fontAlgn="base">
        <a:spcBef>
          <a:spcPct val="0"/>
        </a:spcBef>
        <a:spcAft>
          <a:spcPct val="0"/>
        </a:spcAft>
        <a:defRPr sz="2600" b="1">
          <a:solidFill>
            <a:schemeClr val="bg1"/>
          </a:solidFill>
          <a:latin typeface="Arial" charset="0"/>
        </a:defRPr>
      </a:lvl7pPr>
      <a:lvl8pPr marL="1371600" algn="l" rtl="0" fontAlgn="base">
        <a:spcBef>
          <a:spcPct val="0"/>
        </a:spcBef>
        <a:spcAft>
          <a:spcPct val="0"/>
        </a:spcAft>
        <a:defRPr sz="2600" b="1">
          <a:solidFill>
            <a:schemeClr val="bg1"/>
          </a:solidFill>
          <a:latin typeface="Arial" charset="0"/>
        </a:defRPr>
      </a:lvl8pPr>
      <a:lvl9pPr marL="1828800" algn="l" rtl="0" fontAlgn="base">
        <a:spcBef>
          <a:spcPct val="0"/>
        </a:spcBef>
        <a:spcAft>
          <a:spcPct val="0"/>
        </a:spcAft>
        <a:defRPr sz="2600" b="1">
          <a:solidFill>
            <a:schemeClr val="bg1"/>
          </a:solidFill>
          <a:latin typeface="Arial" charset="0"/>
        </a:defRPr>
      </a:lvl9pPr>
    </p:titleStyle>
    <p:bodyStyle>
      <a:lvl1pPr marL="342900" indent="-342900" algn="l" rtl="0" eaLnBrk="0" fontAlgn="base" hangingPunct="0">
        <a:spcBef>
          <a:spcPct val="20000"/>
        </a:spcBef>
        <a:spcAft>
          <a:spcPct val="0"/>
        </a:spcAft>
        <a:buClr>
          <a:srgbClr val="00468F"/>
        </a:buClr>
        <a:buFont typeface="Webdings" panose="05030102010509060703" pitchFamily="18" charset="2"/>
        <a:buChar char="&lt;"/>
        <a:defRPr sz="2800" b="1">
          <a:solidFill>
            <a:srgbClr val="00468F"/>
          </a:solidFill>
          <a:latin typeface="+mn-lt"/>
          <a:ea typeface="ＭＳ Ｐゴシック" charset="0"/>
          <a:cs typeface="ＭＳ Ｐゴシック" charset="0"/>
        </a:defRPr>
      </a:lvl1pPr>
      <a:lvl2pPr marL="457200" algn="l" rtl="0" eaLnBrk="0" fontAlgn="base" hangingPunct="0">
        <a:lnSpc>
          <a:spcPct val="105000"/>
        </a:lnSpc>
        <a:spcBef>
          <a:spcPct val="50000"/>
        </a:spcBef>
        <a:spcAft>
          <a:spcPct val="0"/>
        </a:spcAft>
        <a:defRPr sz="2400">
          <a:solidFill>
            <a:schemeClr val="tx1"/>
          </a:solidFill>
          <a:latin typeface="+mn-lt"/>
          <a:ea typeface="ＭＳ Ｐゴシック" charset="0"/>
        </a:defRPr>
      </a:lvl2pPr>
      <a:lvl3pPr marL="1143000" indent="-228600" algn="l" rtl="0" eaLnBrk="0" fontAlgn="base" hangingPunct="0">
        <a:spcBef>
          <a:spcPct val="20000"/>
        </a:spcBef>
        <a:spcAft>
          <a:spcPct val="0"/>
        </a:spcAft>
        <a:buClr>
          <a:srgbClr val="00468F"/>
        </a:buClr>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FA5E81-DD41-9942-8032-D20912754374}" type="slidenum">
              <a:rPr/>
              <a:t>‹#›</a:t>
            </a:fld>
            <a:endParaRPr lang="en-US" dirty="0"/>
          </a:p>
        </p:txBody>
      </p:sp>
    </p:spTree>
    <p:extLst>
      <p:ext uri="{BB962C8B-B14F-4D97-AF65-F5344CB8AC3E}">
        <p14:creationId xmlns:p14="http://schemas.microsoft.com/office/powerpoint/2010/main" val="1639539825"/>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75842" name="Rectangle 2"/>
          <p:cNvSpPr>
            <a:spLocks noChangeArrowheads="1"/>
          </p:cNvSpPr>
          <p:nvPr/>
        </p:nvSpPr>
        <p:spPr bwMode="auto">
          <a:xfrm>
            <a:off x="3276600" y="914400"/>
            <a:ext cx="4114800" cy="549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defRPr sz="2600">
                <a:solidFill>
                  <a:schemeClr val="tx1"/>
                </a:solidFill>
                <a:latin typeface="Arial" panose="020B0604020202020204" pitchFamily="34" charset="0"/>
                <a:ea typeface="ＭＳ Ｐゴシック" panose="020B0600070205080204" pitchFamily="34" charset="-128"/>
              </a:defRPr>
            </a:lvl1pPr>
            <a:lvl2pPr marL="742950" indent="-285750">
              <a:defRPr sz="2600">
                <a:solidFill>
                  <a:schemeClr val="tx1"/>
                </a:solidFill>
                <a:latin typeface="Arial" panose="020B0604020202020204" pitchFamily="34" charset="0"/>
                <a:ea typeface="ＭＳ Ｐゴシック" panose="020B0600070205080204" pitchFamily="34" charset="-128"/>
              </a:defRPr>
            </a:lvl2pPr>
            <a:lvl3pPr marL="1143000" indent="-228600">
              <a:defRPr sz="2600">
                <a:solidFill>
                  <a:schemeClr val="tx1"/>
                </a:solidFill>
                <a:latin typeface="Arial" panose="020B0604020202020204" pitchFamily="34" charset="0"/>
                <a:ea typeface="ＭＳ Ｐゴシック" panose="020B0600070205080204" pitchFamily="34" charset="-128"/>
              </a:defRPr>
            </a:lvl3pPr>
            <a:lvl4pPr marL="1600200" indent="-228600">
              <a:defRPr sz="2600">
                <a:solidFill>
                  <a:schemeClr val="tx1"/>
                </a:solidFill>
                <a:latin typeface="Arial" panose="020B0604020202020204" pitchFamily="34" charset="0"/>
                <a:ea typeface="ＭＳ Ｐゴシック" panose="020B0600070205080204" pitchFamily="34" charset="-128"/>
              </a:defRPr>
            </a:lvl4pPr>
            <a:lvl5pPr marL="2057400" indent="-228600">
              <a:defRPr sz="2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600">
                <a:solidFill>
                  <a:schemeClr val="tx1"/>
                </a:solidFill>
                <a:latin typeface="Arial" panose="020B0604020202020204" pitchFamily="34" charset="0"/>
                <a:ea typeface="ＭＳ Ｐゴシック" panose="020B0600070205080204" pitchFamily="34" charset="-128"/>
              </a:defRPr>
            </a:lvl9pPr>
          </a:lstStyle>
          <a:p>
            <a:pPr eaLnBrk="1" hangingPunct="1">
              <a:spcBef>
                <a:spcPct val="20000"/>
              </a:spcBef>
              <a:buClr>
                <a:srgbClr val="00468F"/>
              </a:buClr>
              <a:buFont typeface="Webdings" panose="05030102010509060703" pitchFamily="18" charset="2"/>
              <a:buChar char="&lt;"/>
              <a:defRPr/>
            </a:pPr>
            <a:endParaRPr lang="en-US" sz="2800" b="1" dirty="0">
              <a:solidFill>
                <a:srgbClr val="00468F"/>
              </a:solidFill>
            </a:endParaRPr>
          </a:p>
        </p:txBody>
      </p:sp>
      <p:sp>
        <p:nvSpPr>
          <p:cNvPr id="2051" name="Text Box 3"/>
          <p:cNvSpPr txBox="1">
            <a:spLocks noChangeArrowheads="1"/>
          </p:cNvSpPr>
          <p:nvPr userDrawn="1"/>
        </p:nvSpPr>
        <p:spPr bwMode="auto">
          <a:xfrm>
            <a:off x="431800" y="6643688"/>
            <a:ext cx="1692275" cy="2143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sz="2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6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defRPr/>
            </a:pPr>
            <a:r>
              <a:rPr lang="en-US" sz="800" dirty="0"/>
              <a:t>© 2013 Pearson</a:t>
            </a: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nodePh="1">
                                  <p:stCondLst>
                                    <p:cond delay="0"/>
                                  </p:stCondLst>
                                  <p:endCondLst>
                                    <p:cond evt="begin" delay="0">
                                      <p:tn val="5"/>
                                    </p:cond>
                                  </p:endCondLst>
                                  <p:childTnLst>
                                    <p:set>
                                      <p:cBhvr>
                                        <p:cTn id="6" dur="1" fill="hold">
                                          <p:stCondLst>
                                            <p:cond delay="0"/>
                                          </p:stCondLst>
                                        </p:cTn>
                                        <p:tgtEl>
                                          <p:spTgt spid="675842">
                                            <p:txEl>
                                              <p:pRg st="0" end="0"/>
                                            </p:txEl>
                                          </p:spTgt>
                                        </p:tgtEl>
                                        <p:attrNameLst>
                                          <p:attrName>style.visibility</p:attrName>
                                        </p:attrNameLst>
                                      </p:cBhvr>
                                      <p:to>
                                        <p:strVal val="visible"/>
                                      </p:to>
                                    </p:set>
                                    <p:animEffect transition="in" filter="wipe(left)">
                                      <p:cBhvr>
                                        <p:cTn id="7" dur="500"/>
                                        <p:tgtEl>
                                          <p:spTgt spid="67584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42" grpId="0" build="p" bldLvl="3" autoUpdateAnimBg="0">
        <p:tmplLst>
          <p:tmpl lvl="1">
            <p:tnLst>
              <p:par>
                <p:cTn presetID="22" presetClass="entr" presetSubtype="8" fill="hold" nodeType="clickEffect">
                  <p:stCondLst>
                    <p:cond delay="0"/>
                  </p:stCondLst>
                  <p:childTnLst>
                    <p:set>
                      <p:cBhvr>
                        <p:cTn dur="1" fill="hold">
                          <p:stCondLst>
                            <p:cond delay="0"/>
                          </p:stCondLst>
                        </p:cTn>
                        <p:tgtEl>
                          <p:spTgt spid="675842"/>
                        </p:tgtEl>
                        <p:attrNameLst>
                          <p:attrName>style.visibility</p:attrName>
                        </p:attrNameLst>
                      </p:cBhvr>
                      <p:to>
                        <p:strVal val="visible"/>
                      </p:to>
                    </p:set>
                    <p:animEffect transition="in" filter="wipe(left)">
                      <p:cBhvr>
                        <p:cTn dur="500"/>
                        <p:tgtEl>
                          <p:spTgt spid="675842"/>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675842"/>
                        </p:tgtEl>
                        <p:attrNameLst>
                          <p:attrName>style.visibility</p:attrName>
                        </p:attrNameLst>
                      </p:cBhvr>
                      <p:to>
                        <p:strVal val="visible"/>
                      </p:to>
                    </p:set>
                    <p:animEffect transition="in" filter="wipe(left)">
                      <p:cBhvr>
                        <p:cTn dur="500"/>
                        <p:tgtEl>
                          <p:spTgt spid="675842"/>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675842"/>
                        </p:tgtEl>
                        <p:attrNameLst>
                          <p:attrName>style.visibility</p:attrName>
                        </p:attrNameLst>
                      </p:cBhvr>
                      <p:to>
                        <p:strVal val="visible"/>
                      </p:to>
                    </p:set>
                    <p:animEffect transition="in" filter="wipe(left)">
                      <p:cBhvr>
                        <p:cTn dur="500"/>
                        <p:tgtEl>
                          <p:spTgt spid="675842"/>
                        </p:tgtEl>
                      </p:cBhvr>
                    </p:animEffect>
                  </p:childTnLst>
                </p:cTn>
              </p:par>
            </p:tnLst>
          </p:tmpl>
        </p:tmplLst>
      </p:bldP>
    </p:bldLst>
  </p:timing>
  <p:hf sldNum="0" hdr="0" ftr="0" dt="0"/>
  <p:txStyles>
    <p:titleStyle>
      <a:lvl1pPr algn="l" rtl="0" eaLnBrk="0" fontAlgn="base" hangingPunct="0">
        <a:spcBef>
          <a:spcPct val="0"/>
        </a:spcBef>
        <a:spcAft>
          <a:spcPct val="0"/>
        </a:spcAft>
        <a:defRPr sz="2600" b="1">
          <a:solidFill>
            <a:schemeClr val="bg1"/>
          </a:solidFill>
          <a:latin typeface="+mj-lt"/>
          <a:ea typeface="ＭＳ Ｐゴシック" charset="0"/>
          <a:cs typeface="ＭＳ Ｐゴシック" charset="0"/>
        </a:defRPr>
      </a:lvl1pPr>
      <a:lvl2pPr algn="l" rtl="0" eaLnBrk="0" fontAlgn="base" hangingPunct="0">
        <a:spcBef>
          <a:spcPct val="0"/>
        </a:spcBef>
        <a:spcAft>
          <a:spcPct val="0"/>
        </a:spcAft>
        <a:defRPr sz="2600" b="1">
          <a:solidFill>
            <a:schemeClr val="bg1"/>
          </a:solidFill>
          <a:latin typeface="Arial" charset="0"/>
          <a:ea typeface="ＭＳ Ｐゴシック" charset="0"/>
          <a:cs typeface="ＭＳ Ｐゴシック" charset="0"/>
        </a:defRPr>
      </a:lvl2pPr>
      <a:lvl3pPr algn="l" rtl="0" eaLnBrk="0" fontAlgn="base" hangingPunct="0">
        <a:spcBef>
          <a:spcPct val="0"/>
        </a:spcBef>
        <a:spcAft>
          <a:spcPct val="0"/>
        </a:spcAft>
        <a:defRPr sz="2600" b="1">
          <a:solidFill>
            <a:schemeClr val="bg1"/>
          </a:solidFill>
          <a:latin typeface="Arial" charset="0"/>
          <a:ea typeface="ＭＳ Ｐゴシック" charset="0"/>
          <a:cs typeface="ＭＳ Ｐゴシック" charset="0"/>
        </a:defRPr>
      </a:lvl3pPr>
      <a:lvl4pPr algn="l" rtl="0" eaLnBrk="0" fontAlgn="base" hangingPunct="0">
        <a:spcBef>
          <a:spcPct val="0"/>
        </a:spcBef>
        <a:spcAft>
          <a:spcPct val="0"/>
        </a:spcAft>
        <a:defRPr sz="2600" b="1">
          <a:solidFill>
            <a:schemeClr val="bg1"/>
          </a:solidFill>
          <a:latin typeface="Arial" charset="0"/>
          <a:ea typeface="ＭＳ Ｐゴシック" charset="0"/>
          <a:cs typeface="ＭＳ Ｐゴシック" charset="0"/>
        </a:defRPr>
      </a:lvl4pPr>
      <a:lvl5pPr algn="l" rtl="0" eaLnBrk="0" fontAlgn="base" hangingPunct="0">
        <a:spcBef>
          <a:spcPct val="0"/>
        </a:spcBef>
        <a:spcAft>
          <a:spcPct val="0"/>
        </a:spcAft>
        <a:defRPr sz="2600" b="1">
          <a:solidFill>
            <a:schemeClr val="bg1"/>
          </a:solidFill>
          <a:latin typeface="Arial" charset="0"/>
          <a:ea typeface="ＭＳ Ｐゴシック" charset="0"/>
          <a:cs typeface="ＭＳ Ｐゴシック" charset="0"/>
        </a:defRPr>
      </a:lvl5pPr>
      <a:lvl6pPr marL="457200" algn="l" rtl="0" fontAlgn="base">
        <a:spcBef>
          <a:spcPct val="0"/>
        </a:spcBef>
        <a:spcAft>
          <a:spcPct val="0"/>
        </a:spcAft>
        <a:defRPr sz="2600" b="1">
          <a:solidFill>
            <a:schemeClr val="bg1"/>
          </a:solidFill>
          <a:latin typeface="Arial" charset="0"/>
        </a:defRPr>
      </a:lvl6pPr>
      <a:lvl7pPr marL="914400" algn="l" rtl="0" fontAlgn="base">
        <a:spcBef>
          <a:spcPct val="0"/>
        </a:spcBef>
        <a:spcAft>
          <a:spcPct val="0"/>
        </a:spcAft>
        <a:defRPr sz="2600" b="1">
          <a:solidFill>
            <a:schemeClr val="bg1"/>
          </a:solidFill>
          <a:latin typeface="Arial" charset="0"/>
        </a:defRPr>
      </a:lvl7pPr>
      <a:lvl8pPr marL="1371600" algn="l" rtl="0" fontAlgn="base">
        <a:spcBef>
          <a:spcPct val="0"/>
        </a:spcBef>
        <a:spcAft>
          <a:spcPct val="0"/>
        </a:spcAft>
        <a:defRPr sz="2600" b="1">
          <a:solidFill>
            <a:schemeClr val="bg1"/>
          </a:solidFill>
          <a:latin typeface="Arial" charset="0"/>
        </a:defRPr>
      </a:lvl8pPr>
      <a:lvl9pPr marL="1828800" algn="l" rtl="0" fontAlgn="base">
        <a:spcBef>
          <a:spcPct val="0"/>
        </a:spcBef>
        <a:spcAft>
          <a:spcPct val="0"/>
        </a:spcAft>
        <a:defRPr sz="2600" b="1">
          <a:solidFill>
            <a:schemeClr val="bg1"/>
          </a:solidFill>
          <a:latin typeface="Arial" charset="0"/>
        </a:defRPr>
      </a:lvl9pPr>
    </p:titleStyle>
    <p:bodyStyle>
      <a:lvl1pPr marL="342900" indent="-342900" algn="l" rtl="0" eaLnBrk="0" fontAlgn="base" hangingPunct="0">
        <a:spcBef>
          <a:spcPct val="20000"/>
        </a:spcBef>
        <a:spcAft>
          <a:spcPct val="0"/>
        </a:spcAft>
        <a:buClr>
          <a:srgbClr val="00468F"/>
        </a:buClr>
        <a:buFont typeface="Webdings" panose="05030102010509060703" pitchFamily="18" charset="2"/>
        <a:buChar char="&lt;"/>
        <a:defRPr sz="2800" b="1">
          <a:solidFill>
            <a:srgbClr val="00468F"/>
          </a:solidFill>
          <a:latin typeface="+mn-lt"/>
          <a:ea typeface="ＭＳ Ｐゴシック" charset="0"/>
          <a:cs typeface="ＭＳ Ｐゴシック" charset="0"/>
        </a:defRPr>
      </a:lvl1pPr>
      <a:lvl2pPr marL="457200" algn="l" rtl="0" eaLnBrk="0" fontAlgn="base" hangingPunct="0">
        <a:lnSpc>
          <a:spcPct val="105000"/>
        </a:lnSpc>
        <a:spcBef>
          <a:spcPct val="50000"/>
        </a:spcBef>
        <a:spcAft>
          <a:spcPct val="0"/>
        </a:spcAft>
        <a:defRPr sz="2400">
          <a:solidFill>
            <a:schemeClr val="tx1"/>
          </a:solidFill>
          <a:latin typeface="+mn-lt"/>
          <a:ea typeface="ＭＳ Ｐゴシック" charset="0"/>
        </a:defRPr>
      </a:lvl2pPr>
      <a:lvl3pPr marL="1143000" indent="-228600" algn="l" rtl="0" eaLnBrk="0" fontAlgn="base" hangingPunct="0">
        <a:spcBef>
          <a:spcPct val="20000"/>
        </a:spcBef>
        <a:spcAft>
          <a:spcPct val="0"/>
        </a:spcAft>
        <a:buClr>
          <a:srgbClr val="00468F"/>
        </a:buClr>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85378" name="Rectangle 2"/>
          <p:cNvSpPr>
            <a:spLocks noGrp="1" noChangeArrowheads="1"/>
          </p:cNvSpPr>
          <p:nvPr>
            <p:ph type="body" idx="1"/>
          </p:nvPr>
        </p:nvSpPr>
        <p:spPr bwMode="auto">
          <a:xfrm>
            <a:off x="381000" y="1905000"/>
            <a:ext cx="8229600" cy="4289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CA"/>
              <a:t>Click to edit Master text styles</a:t>
            </a:r>
          </a:p>
          <a:p>
            <a:pPr lvl="1"/>
            <a:r>
              <a:rPr lang="en-CA"/>
              <a:t>Second level</a:t>
            </a:r>
            <a:r>
              <a:rPr lang="en-US"/>
              <a:t> when second level runs longer than one line we want no hanging indent</a:t>
            </a:r>
          </a:p>
          <a:p>
            <a:pPr lvl="1"/>
            <a:r>
              <a:rPr lang="en-US"/>
              <a:t>I</a:t>
            </a:r>
            <a:r>
              <a:rPr lang="en-US" altLang="en-US"/>
              <a:t>’</a:t>
            </a:r>
            <a:r>
              <a:rPr lang="en-US"/>
              <a:t>ve also set the gap between points at 0.5 lines.</a:t>
            </a:r>
            <a:endParaRPr lang="en-CA"/>
          </a:p>
          <a:p>
            <a:pPr lvl="2"/>
            <a:r>
              <a:rPr lang="en-CA"/>
              <a:t>Third level</a:t>
            </a:r>
          </a:p>
        </p:txBody>
      </p:sp>
      <p:sp>
        <p:nvSpPr>
          <p:cNvPr id="3075" name="Rectangle 3"/>
          <p:cNvSpPr>
            <a:spLocks noGrp="1" noChangeArrowheads="1"/>
          </p:cNvSpPr>
          <p:nvPr>
            <p:ph type="title"/>
          </p:nvPr>
        </p:nvSpPr>
        <p:spPr bwMode="auto">
          <a:xfrm>
            <a:off x="381000" y="990600"/>
            <a:ext cx="8229600" cy="533400"/>
          </a:xfrm>
          <a:prstGeom prst="rect">
            <a:avLst/>
          </a:prstGeom>
          <a:gradFill rotWithShape="0">
            <a:gsLst>
              <a:gs pos="0">
                <a:srgbClr val="00468F"/>
              </a:gs>
              <a:gs pos="100000">
                <a:srgbClr val="648FBB"/>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a:t>
            </a:r>
            <a:endParaRPr lang="en-CA"/>
          </a:p>
        </p:txBody>
      </p:sp>
      <p:sp>
        <p:nvSpPr>
          <p:cNvPr id="3076" name="Text Box 3"/>
          <p:cNvSpPr txBox="1">
            <a:spLocks noChangeArrowheads="1"/>
          </p:cNvSpPr>
          <p:nvPr userDrawn="1"/>
        </p:nvSpPr>
        <p:spPr bwMode="auto">
          <a:xfrm>
            <a:off x="431800" y="6643688"/>
            <a:ext cx="1692275" cy="2143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sz="2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6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defRPr/>
            </a:pPr>
            <a:r>
              <a:rPr lang="en-US" sz="800" dirty="0"/>
              <a:t>© 2013 Pearson</a:t>
            </a:r>
          </a:p>
        </p:txBody>
      </p:sp>
    </p:spTree>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85378">
                                            <p:txEl>
                                              <p:pRg st="0" end="0"/>
                                            </p:txEl>
                                          </p:spTgt>
                                        </p:tgtEl>
                                        <p:attrNameLst>
                                          <p:attrName>style.visibility</p:attrName>
                                        </p:attrNameLst>
                                      </p:cBhvr>
                                      <p:to>
                                        <p:strVal val="visible"/>
                                      </p:to>
                                    </p:set>
                                    <p:animEffect transition="in" filter="wipe(left)">
                                      <p:cBhvr>
                                        <p:cTn id="7" dur="500"/>
                                        <p:tgtEl>
                                          <p:spTgt spid="48537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85378">
                                            <p:txEl>
                                              <p:pRg st="1" end="1"/>
                                            </p:txEl>
                                          </p:spTgt>
                                        </p:tgtEl>
                                        <p:attrNameLst>
                                          <p:attrName>style.visibility</p:attrName>
                                        </p:attrNameLst>
                                      </p:cBhvr>
                                      <p:to>
                                        <p:strVal val="visible"/>
                                      </p:to>
                                    </p:set>
                                    <p:animEffect transition="in" filter="wipe(left)">
                                      <p:cBhvr>
                                        <p:cTn id="12" dur="500"/>
                                        <p:tgtEl>
                                          <p:spTgt spid="485378">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85378">
                                            <p:txEl>
                                              <p:pRg st="2" end="2"/>
                                            </p:txEl>
                                          </p:spTgt>
                                        </p:tgtEl>
                                        <p:attrNameLst>
                                          <p:attrName>style.visibility</p:attrName>
                                        </p:attrNameLst>
                                      </p:cBhvr>
                                      <p:to>
                                        <p:strVal val="visible"/>
                                      </p:to>
                                    </p:set>
                                    <p:animEffect transition="in" filter="wipe(left)">
                                      <p:cBhvr>
                                        <p:cTn id="17" dur="500"/>
                                        <p:tgtEl>
                                          <p:spTgt spid="485378">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85378">
                                            <p:txEl>
                                              <p:pRg st="3" end="3"/>
                                            </p:txEl>
                                          </p:spTgt>
                                        </p:tgtEl>
                                        <p:attrNameLst>
                                          <p:attrName>style.visibility</p:attrName>
                                        </p:attrNameLst>
                                      </p:cBhvr>
                                      <p:to>
                                        <p:strVal val="visible"/>
                                      </p:to>
                                    </p:set>
                                    <p:animEffect transition="in" filter="wipe(left)">
                                      <p:cBhvr>
                                        <p:cTn id="22" dur="500"/>
                                        <p:tgtEl>
                                          <p:spTgt spid="48537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5378" grpId="0" build="p" bldLvl="3" autoUpdateAnimBg="0">
        <p:tmplLst>
          <p:tmpl lvl="1">
            <p:tnLst>
              <p:par>
                <p:cTn presetID="22" presetClass="entr" presetSubtype="8" fill="hold" nodeType="clickEffect">
                  <p:stCondLst>
                    <p:cond delay="0"/>
                  </p:stCondLst>
                  <p:childTnLst>
                    <p:set>
                      <p:cBhvr>
                        <p:cTn dur="1" fill="hold">
                          <p:stCondLst>
                            <p:cond delay="0"/>
                          </p:stCondLst>
                        </p:cTn>
                        <p:tgtEl>
                          <p:spTgt spid="485378"/>
                        </p:tgtEl>
                        <p:attrNameLst>
                          <p:attrName>style.visibility</p:attrName>
                        </p:attrNameLst>
                      </p:cBhvr>
                      <p:to>
                        <p:strVal val="visible"/>
                      </p:to>
                    </p:set>
                    <p:animEffect transition="in" filter="wipe(left)">
                      <p:cBhvr>
                        <p:cTn dur="500"/>
                        <p:tgtEl>
                          <p:spTgt spid="485378"/>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485378"/>
                        </p:tgtEl>
                        <p:attrNameLst>
                          <p:attrName>style.visibility</p:attrName>
                        </p:attrNameLst>
                      </p:cBhvr>
                      <p:to>
                        <p:strVal val="visible"/>
                      </p:to>
                    </p:set>
                    <p:animEffect transition="in" filter="wipe(left)">
                      <p:cBhvr>
                        <p:cTn dur="500"/>
                        <p:tgtEl>
                          <p:spTgt spid="485378"/>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485378"/>
                        </p:tgtEl>
                        <p:attrNameLst>
                          <p:attrName>style.visibility</p:attrName>
                        </p:attrNameLst>
                      </p:cBhvr>
                      <p:to>
                        <p:strVal val="visible"/>
                      </p:to>
                    </p:set>
                    <p:animEffect transition="in" filter="wipe(left)">
                      <p:cBhvr>
                        <p:cTn dur="500"/>
                        <p:tgtEl>
                          <p:spTgt spid="485378"/>
                        </p:tgtEl>
                      </p:cBhvr>
                    </p:animEffect>
                  </p:childTnLst>
                </p:cTn>
              </p:par>
            </p:tnLst>
          </p:tmpl>
        </p:tmplLst>
      </p:bldP>
    </p:bldLst>
  </p:timing>
  <p:hf sldNum="0" hdr="0" ftr="0" dt="0"/>
  <p:txStyles>
    <p:titleStyle>
      <a:lvl1pPr algn="l" rtl="0" eaLnBrk="0" fontAlgn="base" hangingPunct="0">
        <a:spcBef>
          <a:spcPct val="0"/>
        </a:spcBef>
        <a:spcAft>
          <a:spcPct val="0"/>
        </a:spcAft>
        <a:defRPr sz="2600" b="1">
          <a:solidFill>
            <a:schemeClr val="bg1"/>
          </a:solidFill>
          <a:latin typeface="+mj-lt"/>
          <a:ea typeface="ＭＳ Ｐゴシック" charset="0"/>
          <a:cs typeface="ＭＳ Ｐゴシック" charset="0"/>
        </a:defRPr>
      </a:lvl1pPr>
      <a:lvl2pPr algn="l" rtl="0" eaLnBrk="0" fontAlgn="base" hangingPunct="0">
        <a:spcBef>
          <a:spcPct val="0"/>
        </a:spcBef>
        <a:spcAft>
          <a:spcPct val="0"/>
        </a:spcAft>
        <a:defRPr sz="2600" b="1">
          <a:solidFill>
            <a:schemeClr val="bg1"/>
          </a:solidFill>
          <a:latin typeface="Arial" charset="0"/>
          <a:ea typeface="ＭＳ Ｐゴシック" charset="0"/>
          <a:cs typeface="ＭＳ Ｐゴシック" charset="0"/>
        </a:defRPr>
      </a:lvl2pPr>
      <a:lvl3pPr algn="l" rtl="0" eaLnBrk="0" fontAlgn="base" hangingPunct="0">
        <a:spcBef>
          <a:spcPct val="0"/>
        </a:spcBef>
        <a:spcAft>
          <a:spcPct val="0"/>
        </a:spcAft>
        <a:defRPr sz="2600" b="1">
          <a:solidFill>
            <a:schemeClr val="bg1"/>
          </a:solidFill>
          <a:latin typeface="Arial" charset="0"/>
          <a:ea typeface="ＭＳ Ｐゴシック" charset="0"/>
          <a:cs typeface="ＭＳ Ｐゴシック" charset="0"/>
        </a:defRPr>
      </a:lvl3pPr>
      <a:lvl4pPr algn="l" rtl="0" eaLnBrk="0" fontAlgn="base" hangingPunct="0">
        <a:spcBef>
          <a:spcPct val="0"/>
        </a:spcBef>
        <a:spcAft>
          <a:spcPct val="0"/>
        </a:spcAft>
        <a:defRPr sz="2600" b="1">
          <a:solidFill>
            <a:schemeClr val="bg1"/>
          </a:solidFill>
          <a:latin typeface="Arial" charset="0"/>
          <a:ea typeface="ＭＳ Ｐゴシック" charset="0"/>
          <a:cs typeface="ＭＳ Ｐゴシック" charset="0"/>
        </a:defRPr>
      </a:lvl4pPr>
      <a:lvl5pPr algn="l" rtl="0" eaLnBrk="0" fontAlgn="base" hangingPunct="0">
        <a:spcBef>
          <a:spcPct val="0"/>
        </a:spcBef>
        <a:spcAft>
          <a:spcPct val="0"/>
        </a:spcAft>
        <a:defRPr sz="2600" b="1">
          <a:solidFill>
            <a:schemeClr val="bg1"/>
          </a:solidFill>
          <a:latin typeface="Arial" charset="0"/>
          <a:ea typeface="ＭＳ Ｐゴシック" charset="0"/>
          <a:cs typeface="ＭＳ Ｐゴシック" charset="0"/>
        </a:defRPr>
      </a:lvl5pPr>
      <a:lvl6pPr marL="457200" algn="l" rtl="0" fontAlgn="base">
        <a:spcBef>
          <a:spcPct val="0"/>
        </a:spcBef>
        <a:spcAft>
          <a:spcPct val="0"/>
        </a:spcAft>
        <a:defRPr sz="2600" b="1">
          <a:solidFill>
            <a:schemeClr val="bg1"/>
          </a:solidFill>
          <a:latin typeface="Arial" charset="0"/>
        </a:defRPr>
      </a:lvl6pPr>
      <a:lvl7pPr marL="914400" algn="l" rtl="0" fontAlgn="base">
        <a:spcBef>
          <a:spcPct val="0"/>
        </a:spcBef>
        <a:spcAft>
          <a:spcPct val="0"/>
        </a:spcAft>
        <a:defRPr sz="2600" b="1">
          <a:solidFill>
            <a:schemeClr val="bg1"/>
          </a:solidFill>
          <a:latin typeface="Arial" charset="0"/>
        </a:defRPr>
      </a:lvl7pPr>
      <a:lvl8pPr marL="1371600" algn="l" rtl="0" fontAlgn="base">
        <a:spcBef>
          <a:spcPct val="0"/>
        </a:spcBef>
        <a:spcAft>
          <a:spcPct val="0"/>
        </a:spcAft>
        <a:defRPr sz="2600" b="1">
          <a:solidFill>
            <a:schemeClr val="bg1"/>
          </a:solidFill>
          <a:latin typeface="Arial" charset="0"/>
        </a:defRPr>
      </a:lvl8pPr>
      <a:lvl9pPr marL="1828800" algn="l" rtl="0" fontAlgn="base">
        <a:spcBef>
          <a:spcPct val="0"/>
        </a:spcBef>
        <a:spcAft>
          <a:spcPct val="0"/>
        </a:spcAft>
        <a:defRPr sz="2600" b="1">
          <a:solidFill>
            <a:schemeClr val="bg1"/>
          </a:solidFill>
          <a:latin typeface="Arial" charset="0"/>
        </a:defRPr>
      </a:lvl9pPr>
    </p:titleStyle>
    <p:bodyStyle>
      <a:lvl1pPr marL="342900" indent="-342900" algn="l" rtl="0" eaLnBrk="0" fontAlgn="base" hangingPunct="0">
        <a:spcBef>
          <a:spcPct val="20000"/>
        </a:spcBef>
        <a:spcAft>
          <a:spcPct val="0"/>
        </a:spcAft>
        <a:buClr>
          <a:srgbClr val="00468F"/>
        </a:buClr>
        <a:buFont typeface="Webdings" panose="05030102010509060703" pitchFamily="18" charset="2"/>
        <a:buChar char="&lt;"/>
        <a:defRPr sz="2800" b="1">
          <a:solidFill>
            <a:srgbClr val="00468F"/>
          </a:solidFill>
          <a:latin typeface="+mn-lt"/>
          <a:ea typeface="ＭＳ Ｐゴシック" charset="0"/>
          <a:cs typeface="ＭＳ Ｐゴシック" charset="0"/>
        </a:defRPr>
      </a:lvl1pPr>
      <a:lvl2pPr marL="457200" algn="l" rtl="0" eaLnBrk="0" fontAlgn="base" hangingPunct="0">
        <a:lnSpc>
          <a:spcPct val="105000"/>
        </a:lnSpc>
        <a:spcBef>
          <a:spcPct val="50000"/>
        </a:spcBef>
        <a:spcAft>
          <a:spcPct val="0"/>
        </a:spcAft>
        <a:defRPr sz="2400">
          <a:solidFill>
            <a:schemeClr val="tx1"/>
          </a:solidFill>
          <a:latin typeface="+mn-lt"/>
          <a:ea typeface="ＭＳ Ｐゴシック" charset="0"/>
        </a:defRPr>
      </a:lvl2pPr>
      <a:lvl3pPr marL="1143000" indent="-228600" algn="l" rtl="0" eaLnBrk="0" fontAlgn="base" hangingPunct="0">
        <a:spcBef>
          <a:spcPct val="20000"/>
        </a:spcBef>
        <a:spcAft>
          <a:spcPct val="0"/>
        </a:spcAft>
        <a:buClr>
          <a:srgbClr val="00468F"/>
        </a:buClr>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86402" name="Rectangle 2"/>
          <p:cNvSpPr>
            <a:spLocks noGrp="1" noChangeArrowheads="1"/>
          </p:cNvSpPr>
          <p:nvPr>
            <p:ph type="body" idx="1"/>
          </p:nvPr>
        </p:nvSpPr>
        <p:spPr bwMode="auto">
          <a:xfrm>
            <a:off x="381000" y="1905000"/>
            <a:ext cx="4114800" cy="4648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CA"/>
              <a:t>Click to edit Master text styles</a:t>
            </a:r>
          </a:p>
          <a:p>
            <a:pPr lvl="1"/>
            <a:r>
              <a:rPr lang="en-CA"/>
              <a:t>Second level</a:t>
            </a:r>
            <a:r>
              <a:rPr lang="en-US"/>
              <a:t> when second level runs longer than one line we want no hanging indent</a:t>
            </a:r>
          </a:p>
          <a:p>
            <a:pPr lvl="1"/>
            <a:r>
              <a:rPr lang="en-US"/>
              <a:t>I</a:t>
            </a:r>
            <a:r>
              <a:rPr lang="en-US" altLang="en-US"/>
              <a:t>’</a:t>
            </a:r>
            <a:r>
              <a:rPr lang="en-US"/>
              <a:t>ve also set the gap between points at 0.5 lines.</a:t>
            </a:r>
            <a:endParaRPr lang="en-CA"/>
          </a:p>
          <a:p>
            <a:pPr lvl="2"/>
            <a:r>
              <a:rPr lang="en-CA"/>
              <a:t>Third level</a:t>
            </a:r>
          </a:p>
        </p:txBody>
      </p:sp>
      <p:sp>
        <p:nvSpPr>
          <p:cNvPr id="4099" name="Rectangle 3"/>
          <p:cNvSpPr>
            <a:spLocks noGrp="1" noChangeArrowheads="1"/>
          </p:cNvSpPr>
          <p:nvPr>
            <p:ph type="title"/>
          </p:nvPr>
        </p:nvSpPr>
        <p:spPr bwMode="auto">
          <a:xfrm>
            <a:off x="381000" y="971550"/>
            <a:ext cx="8185150" cy="552450"/>
          </a:xfrm>
          <a:prstGeom prst="rect">
            <a:avLst/>
          </a:prstGeom>
          <a:gradFill rotWithShape="0">
            <a:gsLst>
              <a:gs pos="0">
                <a:srgbClr val="00468F"/>
              </a:gs>
              <a:gs pos="100000">
                <a:srgbClr val="648FBB"/>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a:t>
            </a:r>
            <a:endParaRPr lang="en-CA"/>
          </a:p>
        </p:txBody>
      </p:sp>
      <p:pic>
        <p:nvPicPr>
          <p:cNvPr id="486405" name="Picture 5" descr="but2">
            <a:hlinkClick r:id="" action="ppaction://hlinkshowjump?jump=nextslide" tooltip="Expand figure"/>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566150" y="971550"/>
            <a:ext cx="581025" cy="581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101" name="Text Box 3"/>
          <p:cNvSpPr txBox="1">
            <a:spLocks noChangeArrowheads="1"/>
          </p:cNvSpPr>
          <p:nvPr userDrawn="1"/>
        </p:nvSpPr>
        <p:spPr bwMode="auto">
          <a:xfrm>
            <a:off x="431800" y="6643688"/>
            <a:ext cx="1692275" cy="2143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sz="2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6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defRPr/>
            </a:pPr>
            <a:r>
              <a:rPr lang="en-US" sz="800" dirty="0"/>
              <a:t>© 2013 Pearson</a:t>
            </a:r>
          </a:p>
        </p:txBody>
      </p:sp>
    </p:spTree>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86402">
                                            <p:txEl>
                                              <p:pRg st="0" end="0"/>
                                            </p:txEl>
                                          </p:spTgt>
                                        </p:tgtEl>
                                        <p:attrNameLst>
                                          <p:attrName>style.visibility</p:attrName>
                                        </p:attrNameLst>
                                      </p:cBhvr>
                                      <p:to>
                                        <p:strVal val="visible"/>
                                      </p:to>
                                    </p:set>
                                    <p:animEffect transition="in" filter="wipe(left)">
                                      <p:cBhvr>
                                        <p:cTn id="7" dur="500"/>
                                        <p:tgtEl>
                                          <p:spTgt spid="48640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86402">
                                            <p:txEl>
                                              <p:pRg st="1" end="1"/>
                                            </p:txEl>
                                          </p:spTgt>
                                        </p:tgtEl>
                                        <p:attrNameLst>
                                          <p:attrName>style.visibility</p:attrName>
                                        </p:attrNameLst>
                                      </p:cBhvr>
                                      <p:to>
                                        <p:strVal val="visible"/>
                                      </p:to>
                                    </p:set>
                                    <p:animEffect transition="in" filter="wipe(left)">
                                      <p:cBhvr>
                                        <p:cTn id="12" dur="500"/>
                                        <p:tgtEl>
                                          <p:spTgt spid="48640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86402">
                                            <p:txEl>
                                              <p:pRg st="2" end="2"/>
                                            </p:txEl>
                                          </p:spTgt>
                                        </p:tgtEl>
                                        <p:attrNameLst>
                                          <p:attrName>style.visibility</p:attrName>
                                        </p:attrNameLst>
                                      </p:cBhvr>
                                      <p:to>
                                        <p:strVal val="visible"/>
                                      </p:to>
                                    </p:set>
                                    <p:animEffect transition="in" filter="wipe(left)">
                                      <p:cBhvr>
                                        <p:cTn id="17" dur="500"/>
                                        <p:tgtEl>
                                          <p:spTgt spid="486402">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86402">
                                            <p:txEl>
                                              <p:pRg st="3" end="3"/>
                                            </p:txEl>
                                          </p:spTgt>
                                        </p:tgtEl>
                                        <p:attrNameLst>
                                          <p:attrName>style.visibility</p:attrName>
                                        </p:attrNameLst>
                                      </p:cBhvr>
                                      <p:to>
                                        <p:strVal val="visible"/>
                                      </p:to>
                                    </p:set>
                                    <p:animEffect transition="in" filter="wipe(left)">
                                      <p:cBhvr>
                                        <p:cTn id="22" dur="500"/>
                                        <p:tgtEl>
                                          <p:spTgt spid="486402">
                                            <p:txEl>
                                              <p:pRg st="3" end="3"/>
                                            </p:txEl>
                                          </p:spTgt>
                                        </p:tgtEl>
                                      </p:cBhvr>
                                    </p:animEffect>
                                  </p:childTnLst>
                                </p:cTn>
                              </p:par>
                            </p:childTnLst>
                          </p:cTn>
                        </p:par>
                        <p:par>
                          <p:cTn id="23" fill="hold" nodeType="afterGroup">
                            <p:stCondLst>
                              <p:cond delay="500"/>
                            </p:stCondLst>
                            <p:childTnLst>
                              <p:par>
                                <p:cTn id="24" presetID="1" presetClass="entr" presetSubtype="0" fill="hold" nodeType="afterEffect">
                                  <p:stCondLst>
                                    <p:cond delay="0"/>
                                  </p:stCondLst>
                                  <p:childTnLst>
                                    <p:set>
                                      <p:cBhvr>
                                        <p:cTn id="25" dur="1" fill="hold">
                                          <p:stCondLst>
                                            <p:cond delay="0"/>
                                          </p:stCondLst>
                                        </p:cTn>
                                        <p:tgtEl>
                                          <p:spTgt spid="48640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6402" grpId="0" build="p" bldLvl="3" autoUpdateAnimBg="0">
        <p:tmplLst>
          <p:tmpl lvl="1">
            <p:tnLst>
              <p:par>
                <p:cTn presetID="22" presetClass="entr" presetSubtype="8" fill="hold" nodeType="clickEffect">
                  <p:stCondLst>
                    <p:cond delay="0"/>
                  </p:stCondLst>
                  <p:childTnLst>
                    <p:set>
                      <p:cBhvr>
                        <p:cTn dur="1" fill="hold">
                          <p:stCondLst>
                            <p:cond delay="0"/>
                          </p:stCondLst>
                        </p:cTn>
                        <p:tgtEl>
                          <p:spTgt spid="486402"/>
                        </p:tgtEl>
                        <p:attrNameLst>
                          <p:attrName>style.visibility</p:attrName>
                        </p:attrNameLst>
                      </p:cBhvr>
                      <p:to>
                        <p:strVal val="visible"/>
                      </p:to>
                    </p:set>
                    <p:animEffect transition="in" filter="wipe(left)">
                      <p:cBhvr>
                        <p:cTn dur="500"/>
                        <p:tgtEl>
                          <p:spTgt spid="486402"/>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486402"/>
                        </p:tgtEl>
                        <p:attrNameLst>
                          <p:attrName>style.visibility</p:attrName>
                        </p:attrNameLst>
                      </p:cBhvr>
                      <p:to>
                        <p:strVal val="visible"/>
                      </p:to>
                    </p:set>
                    <p:animEffect transition="in" filter="wipe(left)">
                      <p:cBhvr>
                        <p:cTn dur="500"/>
                        <p:tgtEl>
                          <p:spTgt spid="486402"/>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486402"/>
                        </p:tgtEl>
                        <p:attrNameLst>
                          <p:attrName>style.visibility</p:attrName>
                        </p:attrNameLst>
                      </p:cBhvr>
                      <p:to>
                        <p:strVal val="visible"/>
                      </p:to>
                    </p:set>
                    <p:animEffect transition="in" filter="wipe(left)">
                      <p:cBhvr>
                        <p:cTn dur="500"/>
                        <p:tgtEl>
                          <p:spTgt spid="486402"/>
                        </p:tgtEl>
                      </p:cBhvr>
                    </p:animEffect>
                  </p:childTnLst>
                </p:cTn>
              </p:par>
            </p:tnLst>
          </p:tmpl>
        </p:tmplLst>
      </p:bldP>
    </p:bldLst>
  </p:timing>
  <p:hf sldNum="0" hdr="0" ftr="0" dt="0"/>
  <p:txStyles>
    <p:titleStyle>
      <a:lvl1pPr algn="l" rtl="0" eaLnBrk="0" fontAlgn="base" hangingPunct="0">
        <a:spcBef>
          <a:spcPct val="0"/>
        </a:spcBef>
        <a:spcAft>
          <a:spcPct val="0"/>
        </a:spcAft>
        <a:defRPr sz="2600" b="1">
          <a:solidFill>
            <a:schemeClr val="bg1"/>
          </a:solidFill>
          <a:latin typeface="+mj-lt"/>
          <a:ea typeface="ＭＳ Ｐゴシック" charset="0"/>
          <a:cs typeface="ＭＳ Ｐゴシック" charset="0"/>
        </a:defRPr>
      </a:lvl1pPr>
      <a:lvl2pPr algn="l" rtl="0" eaLnBrk="0" fontAlgn="base" hangingPunct="0">
        <a:spcBef>
          <a:spcPct val="0"/>
        </a:spcBef>
        <a:spcAft>
          <a:spcPct val="0"/>
        </a:spcAft>
        <a:defRPr sz="2600" b="1">
          <a:solidFill>
            <a:schemeClr val="bg1"/>
          </a:solidFill>
          <a:latin typeface="Arial" charset="0"/>
          <a:ea typeface="ＭＳ Ｐゴシック" charset="0"/>
          <a:cs typeface="ＭＳ Ｐゴシック" charset="0"/>
        </a:defRPr>
      </a:lvl2pPr>
      <a:lvl3pPr algn="l" rtl="0" eaLnBrk="0" fontAlgn="base" hangingPunct="0">
        <a:spcBef>
          <a:spcPct val="0"/>
        </a:spcBef>
        <a:spcAft>
          <a:spcPct val="0"/>
        </a:spcAft>
        <a:defRPr sz="2600" b="1">
          <a:solidFill>
            <a:schemeClr val="bg1"/>
          </a:solidFill>
          <a:latin typeface="Arial" charset="0"/>
          <a:ea typeface="ＭＳ Ｐゴシック" charset="0"/>
          <a:cs typeface="ＭＳ Ｐゴシック" charset="0"/>
        </a:defRPr>
      </a:lvl3pPr>
      <a:lvl4pPr algn="l" rtl="0" eaLnBrk="0" fontAlgn="base" hangingPunct="0">
        <a:spcBef>
          <a:spcPct val="0"/>
        </a:spcBef>
        <a:spcAft>
          <a:spcPct val="0"/>
        </a:spcAft>
        <a:defRPr sz="2600" b="1">
          <a:solidFill>
            <a:schemeClr val="bg1"/>
          </a:solidFill>
          <a:latin typeface="Arial" charset="0"/>
          <a:ea typeface="ＭＳ Ｐゴシック" charset="0"/>
          <a:cs typeface="ＭＳ Ｐゴシック" charset="0"/>
        </a:defRPr>
      </a:lvl4pPr>
      <a:lvl5pPr algn="l" rtl="0" eaLnBrk="0" fontAlgn="base" hangingPunct="0">
        <a:spcBef>
          <a:spcPct val="0"/>
        </a:spcBef>
        <a:spcAft>
          <a:spcPct val="0"/>
        </a:spcAft>
        <a:defRPr sz="2600" b="1">
          <a:solidFill>
            <a:schemeClr val="bg1"/>
          </a:solidFill>
          <a:latin typeface="Arial" charset="0"/>
          <a:ea typeface="ＭＳ Ｐゴシック" charset="0"/>
          <a:cs typeface="ＭＳ Ｐゴシック" charset="0"/>
        </a:defRPr>
      </a:lvl5pPr>
      <a:lvl6pPr marL="457200" algn="l" rtl="0" fontAlgn="base">
        <a:spcBef>
          <a:spcPct val="0"/>
        </a:spcBef>
        <a:spcAft>
          <a:spcPct val="0"/>
        </a:spcAft>
        <a:defRPr sz="2600" b="1">
          <a:solidFill>
            <a:schemeClr val="bg1"/>
          </a:solidFill>
          <a:latin typeface="Arial" charset="0"/>
        </a:defRPr>
      </a:lvl6pPr>
      <a:lvl7pPr marL="914400" algn="l" rtl="0" fontAlgn="base">
        <a:spcBef>
          <a:spcPct val="0"/>
        </a:spcBef>
        <a:spcAft>
          <a:spcPct val="0"/>
        </a:spcAft>
        <a:defRPr sz="2600" b="1">
          <a:solidFill>
            <a:schemeClr val="bg1"/>
          </a:solidFill>
          <a:latin typeface="Arial" charset="0"/>
        </a:defRPr>
      </a:lvl7pPr>
      <a:lvl8pPr marL="1371600" algn="l" rtl="0" fontAlgn="base">
        <a:spcBef>
          <a:spcPct val="0"/>
        </a:spcBef>
        <a:spcAft>
          <a:spcPct val="0"/>
        </a:spcAft>
        <a:defRPr sz="2600" b="1">
          <a:solidFill>
            <a:schemeClr val="bg1"/>
          </a:solidFill>
          <a:latin typeface="Arial" charset="0"/>
        </a:defRPr>
      </a:lvl8pPr>
      <a:lvl9pPr marL="1828800" algn="l" rtl="0" fontAlgn="base">
        <a:spcBef>
          <a:spcPct val="0"/>
        </a:spcBef>
        <a:spcAft>
          <a:spcPct val="0"/>
        </a:spcAft>
        <a:defRPr sz="2600" b="1">
          <a:solidFill>
            <a:schemeClr val="bg1"/>
          </a:solidFill>
          <a:latin typeface="Arial" charset="0"/>
        </a:defRPr>
      </a:lvl9pPr>
    </p:titleStyle>
    <p:bodyStyle>
      <a:lvl1pPr marL="342900" indent="-342900" algn="l" rtl="0" eaLnBrk="0" fontAlgn="base" hangingPunct="0">
        <a:spcBef>
          <a:spcPct val="20000"/>
        </a:spcBef>
        <a:spcAft>
          <a:spcPct val="0"/>
        </a:spcAft>
        <a:buClr>
          <a:srgbClr val="00468F"/>
        </a:buClr>
        <a:buFont typeface="Webdings" panose="05030102010509060703" pitchFamily="18" charset="2"/>
        <a:buChar char="&lt;"/>
        <a:defRPr sz="2800" b="1">
          <a:solidFill>
            <a:srgbClr val="00468F"/>
          </a:solidFill>
          <a:latin typeface="+mn-lt"/>
          <a:ea typeface="ＭＳ Ｐゴシック" charset="0"/>
          <a:cs typeface="ＭＳ Ｐゴシック" charset="0"/>
        </a:defRPr>
      </a:lvl1pPr>
      <a:lvl2pPr marL="457200" algn="l" rtl="0" eaLnBrk="0" fontAlgn="base" hangingPunct="0">
        <a:lnSpc>
          <a:spcPct val="105000"/>
        </a:lnSpc>
        <a:spcBef>
          <a:spcPct val="50000"/>
        </a:spcBef>
        <a:spcAft>
          <a:spcPct val="0"/>
        </a:spcAft>
        <a:defRPr sz="2400">
          <a:solidFill>
            <a:schemeClr val="tx1"/>
          </a:solidFill>
          <a:latin typeface="+mn-lt"/>
          <a:ea typeface="ＭＳ Ｐゴシック" charset="0"/>
        </a:defRPr>
      </a:lvl2pPr>
      <a:lvl3pPr marL="1143000" indent="-228600" algn="l" rtl="0" eaLnBrk="0" fontAlgn="base" hangingPunct="0">
        <a:spcBef>
          <a:spcPct val="20000"/>
        </a:spcBef>
        <a:spcAft>
          <a:spcPct val="0"/>
        </a:spcAft>
        <a:buClr>
          <a:srgbClr val="00468F"/>
        </a:buClr>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5122" name="Picture 2" descr="but1">
            <a:hlinkClick r:id="" action="ppaction://hlinkshowjump?jump=previousslide" tooltip="Back to previous slide"/>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524875" y="935038"/>
            <a:ext cx="617538" cy="6175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123" name="Text Box 3"/>
          <p:cNvSpPr txBox="1">
            <a:spLocks noChangeArrowheads="1"/>
          </p:cNvSpPr>
          <p:nvPr userDrawn="1"/>
        </p:nvSpPr>
        <p:spPr bwMode="auto">
          <a:xfrm>
            <a:off x="431800" y="6643688"/>
            <a:ext cx="1692275" cy="2143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sz="2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6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defRPr/>
            </a:pPr>
            <a:r>
              <a:rPr lang="en-US" sz="800" dirty="0"/>
              <a:t>© 2013 Pearson</a:t>
            </a:r>
          </a:p>
        </p:txBody>
      </p:sp>
    </p:spTree>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transition spd="med">
    <p:zoom/>
  </p:transition>
  <p:hf sldNum="0" hdr="0" ftr="0" dt="0"/>
  <p:txStyles>
    <p:titleStyle>
      <a:lvl1pPr algn="ctr" rtl="0" eaLnBrk="0" fontAlgn="base" hangingPunct="0">
        <a:spcBef>
          <a:spcPct val="0"/>
        </a:spcBef>
        <a:spcAft>
          <a:spcPct val="0"/>
        </a:spcAft>
        <a:defRPr sz="4400">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4"/>
          <p:cNvSpPr>
            <a:spLocks noGrp="1" noChangeArrowheads="1"/>
          </p:cNvSpPr>
          <p:nvPr>
            <p:ph type="body" idx="1"/>
          </p:nvPr>
        </p:nvSpPr>
        <p:spPr bwMode="auto">
          <a:xfrm>
            <a:off x="381000" y="1447800"/>
            <a:ext cx="8382000" cy="46482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7" name="Rectangle 5"/>
          <p:cNvSpPr>
            <a:spLocks noGrp="1" noChangeArrowheads="1"/>
          </p:cNvSpPr>
          <p:nvPr>
            <p:ph type="title"/>
          </p:nvPr>
        </p:nvSpPr>
        <p:spPr bwMode="auto">
          <a:xfrm>
            <a:off x="381000" y="0"/>
            <a:ext cx="8458200" cy="1143000"/>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US"/>
              <a:t>Click to edit Master title style</a:t>
            </a:r>
          </a:p>
        </p:txBody>
      </p:sp>
      <p:sp>
        <p:nvSpPr>
          <p:cNvPr id="9" name="Rectangle 7"/>
          <p:cNvSpPr>
            <a:spLocks noChangeArrowheads="1"/>
          </p:cNvSpPr>
          <p:nvPr/>
        </p:nvSpPr>
        <p:spPr bwMode="gray">
          <a:xfrm>
            <a:off x="8305800" y="6553200"/>
            <a:ext cx="457200" cy="179388"/>
          </a:xfrm>
          <a:prstGeom prst="rect">
            <a:avLst/>
          </a:prstGeom>
          <a:noFill/>
          <a:ln w="9525">
            <a:noFill/>
            <a:miter lim="800000"/>
            <a:headEnd/>
            <a:tailEnd/>
          </a:ln>
          <a:effectLst/>
        </p:spPr>
        <p:txBody>
          <a:bodyPr lIns="0" tIns="0" rIns="0" bIns="0">
            <a:prstTxWarp prst="textNoShape">
              <a:avLst/>
            </a:prstTxWarp>
          </a:bodyPr>
          <a:lstStyle/>
          <a:p>
            <a:pPr algn="r" eaLnBrk="0" fontAlgn="auto" hangingPunct="0">
              <a:spcBef>
                <a:spcPts val="0"/>
              </a:spcBef>
              <a:spcAft>
                <a:spcPts val="0"/>
              </a:spcAft>
              <a:defRPr/>
            </a:pPr>
            <a:endParaRPr lang="en-GB" sz="900" dirty="0">
              <a:solidFill>
                <a:srgbClr val="000000"/>
              </a:solidFill>
              <a:latin typeface="Verdana" pitchFamily="-1" charset="0"/>
              <a:ea typeface="Verdana"/>
              <a:cs typeface="Verdana"/>
            </a:endParaRPr>
          </a:p>
        </p:txBody>
      </p:sp>
    </p:spTree>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 id="2147483729" r:id="rId12"/>
    <p:sldLayoutId id="2147483743" r:id="rId13"/>
  </p:sldLayoutIdLst>
  <p:transition>
    <p:strips dir="ld"/>
  </p:transition>
  <p:hf sldNum="0" hdr="0" ftr="0" dt="0"/>
  <p:txStyles>
    <p:titleStyle>
      <a:lvl1pPr algn="l" rtl="0" eaLnBrk="1" fontAlgn="base" hangingPunct="1">
        <a:spcBef>
          <a:spcPct val="0"/>
        </a:spcBef>
        <a:spcAft>
          <a:spcPct val="0"/>
        </a:spcAft>
        <a:defRPr sz="3200" b="1">
          <a:solidFill>
            <a:schemeClr val="tx1"/>
          </a:solidFill>
          <a:latin typeface="+mj-lt"/>
          <a:ea typeface="ヒラギノ角ゴ Pro W3" pitchFamily="-1" charset="-128"/>
          <a:cs typeface="ヒラギノ角ゴ Pro W3" pitchFamily="-1" charset="-128"/>
        </a:defRPr>
      </a:lvl1pPr>
      <a:lvl2pPr algn="l" rtl="0" eaLnBrk="1" fontAlgn="base" hangingPunct="1">
        <a:spcBef>
          <a:spcPct val="0"/>
        </a:spcBef>
        <a:spcAft>
          <a:spcPct val="0"/>
        </a:spcAft>
        <a:defRPr sz="3200" b="1">
          <a:solidFill>
            <a:schemeClr val="tx1"/>
          </a:solidFill>
          <a:latin typeface="Verdana" pitchFamily="-1" charset="0"/>
          <a:ea typeface="ヒラギノ角ゴ Pro W3" pitchFamily="-1" charset="-128"/>
          <a:cs typeface="ヒラギノ角ゴ Pro W3" pitchFamily="-1" charset="-128"/>
        </a:defRPr>
      </a:lvl2pPr>
      <a:lvl3pPr algn="l" rtl="0" eaLnBrk="1" fontAlgn="base" hangingPunct="1">
        <a:spcBef>
          <a:spcPct val="0"/>
        </a:spcBef>
        <a:spcAft>
          <a:spcPct val="0"/>
        </a:spcAft>
        <a:defRPr sz="3200" b="1">
          <a:solidFill>
            <a:schemeClr val="tx1"/>
          </a:solidFill>
          <a:latin typeface="Verdana" pitchFamily="-1" charset="0"/>
          <a:ea typeface="ヒラギノ角ゴ Pro W3" pitchFamily="-1" charset="-128"/>
          <a:cs typeface="ヒラギノ角ゴ Pro W3" pitchFamily="-1" charset="-128"/>
        </a:defRPr>
      </a:lvl3pPr>
      <a:lvl4pPr algn="l" rtl="0" eaLnBrk="1" fontAlgn="base" hangingPunct="1">
        <a:spcBef>
          <a:spcPct val="0"/>
        </a:spcBef>
        <a:spcAft>
          <a:spcPct val="0"/>
        </a:spcAft>
        <a:defRPr sz="3200" b="1">
          <a:solidFill>
            <a:schemeClr val="tx1"/>
          </a:solidFill>
          <a:latin typeface="Verdana" pitchFamily="-1" charset="0"/>
          <a:ea typeface="ヒラギノ角ゴ Pro W3" pitchFamily="-1" charset="-128"/>
          <a:cs typeface="ヒラギノ角ゴ Pro W3" pitchFamily="-1" charset="-128"/>
        </a:defRPr>
      </a:lvl4pPr>
      <a:lvl5pPr algn="l" rtl="0" eaLnBrk="1" fontAlgn="base" hangingPunct="1">
        <a:spcBef>
          <a:spcPct val="0"/>
        </a:spcBef>
        <a:spcAft>
          <a:spcPct val="0"/>
        </a:spcAft>
        <a:defRPr sz="3200" b="1">
          <a:solidFill>
            <a:schemeClr val="tx1"/>
          </a:solidFill>
          <a:latin typeface="Verdana" pitchFamily="-1" charset="0"/>
          <a:ea typeface="ヒラギノ角ゴ Pro W3" pitchFamily="-1" charset="-128"/>
          <a:cs typeface="ヒラギノ角ゴ Pro W3" pitchFamily="-1" charset="-128"/>
        </a:defRPr>
      </a:lvl5pPr>
      <a:lvl6pPr marL="457200" algn="l" rtl="0" eaLnBrk="1" fontAlgn="base" hangingPunct="1">
        <a:spcBef>
          <a:spcPct val="0"/>
        </a:spcBef>
        <a:spcAft>
          <a:spcPct val="0"/>
        </a:spcAft>
        <a:defRPr sz="3200" b="1">
          <a:solidFill>
            <a:schemeClr val="tx1"/>
          </a:solidFill>
          <a:latin typeface="Verdana" pitchFamily="-1" charset="0"/>
        </a:defRPr>
      </a:lvl6pPr>
      <a:lvl7pPr marL="914400" algn="l" rtl="0" eaLnBrk="1" fontAlgn="base" hangingPunct="1">
        <a:spcBef>
          <a:spcPct val="0"/>
        </a:spcBef>
        <a:spcAft>
          <a:spcPct val="0"/>
        </a:spcAft>
        <a:defRPr sz="3200" b="1">
          <a:solidFill>
            <a:schemeClr val="tx1"/>
          </a:solidFill>
          <a:latin typeface="Verdana" pitchFamily="-1" charset="0"/>
        </a:defRPr>
      </a:lvl7pPr>
      <a:lvl8pPr marL="1371600" algn="l" rtl="0" eaLnBrk="1" fontAlgn="base" hangingPunct="1">
        <a:spcBef>
          <a:spcPct val="0"/>
        </a:spcBef>
        <a:spcAft>
          <a:spcPct val="0"/>
        </a:spcAft>
        <a:defRPr sz="3200" b="1">
          <a:solidFill>
            <a:schemeClr val="tx1"/>
          </a:solidFill>
          <a:latin typeface="Verdana" pitchFamily="-1" charset="0"/>
        </a:defRPr>
      </a:lvl8pPr>
      <a:lvl9pPr marL="1828800" algn="l" rtl="0" eaLnBrk="1" fontAlgn="base" hangingPunct="1">
        <a:spcBef>
          <a:spcPct val="0"/>
        </a:spcBef>
        <a:spcAft>
          <a:spcPct val="0"/>
        </a:spcAft>
        <a:defRPr sz="3200" b="1">
          <a:solidFill>
            <a:schemeClr val="tx1"/>
          </a:solidFill>
          <a:latin typeface="Verdana" pitchFamily="-1"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ヒラギノ角ゴ Pro W3" pitchFamily="-1" charset="-128"/>
          <a:cs typeface="ヒラギノ角ゴ Pro W3" pitchFamily="-1" charset="-128"/>
        </a:defRPr>
      </a:lvl1pPr>
      <a:lvl2pPr marL="742950" indent="-285750" algn="l" rtl="0" eaLnBrk="1" fontAlgn="base" hangingPunct="1">
        <a:spcBef>
          <a:spcPct val="20000"/>
        </a:spcBef>
        <a:spcAft>
          <a:spcPct val="0"/>
        </a:spcAft>
        <a:buChar char="–"/>
        <a:defRPr sz="2400">
          <a:solidFill>
            <a:schemeClr val="tx1"/>
          </a:solidFill>
          <a:latin typeface="+mn-lt"/>
          <a:ea typeface="ヒラギノ角ゴ Pro W3" pitchFamily="-1" charset="-128"/>
        </a:defRPr>
      </a:lvl2pPr>
      <a:lvl3pPr marL="1143000" indent="-228600" algn="l" rtl="0" eaLnBrk="1" fontAlgn="base" hangingPunct="1">
        <a:spcBef>
          <a:spcPct val="20000"/>
        </a:spcBef>
        <a:spcAft>
          <a:spcPct val="0"/>
        </a:spcAft>
        <a:buChar char="•"/>
        <a:defRPr sz="2000">
          <a:solidFill>
            <a:schemeClr val="tx1"/>
          </a:solidFill>
          <a:latin typeface="+mn-lt"/>
          <a:ea typeface="ヒラギノ角ゴ Pro W3" pitchFamily="-1" charset="-128"/>
        </a:defRPr>
      </a:lvl3pPr>
      <a:lvl4pPr marL="1600200" indent="-228600" algn="l" rtl="0" eaLnBrk="1" fontAlgn="base" hangingPunct="1">
        <a:spcBef>
          <a:spcPct val="20000"/>
        </a:spcBef>
        <a:spcAft>
          <a:spcPct val="0"/>
        </a:spcAft>
        <a:buChar char="–"/>
        <a:defRPr>
          <a:solidFill>
            <a:schemeClr val="tx1"/>
          </a:solidFill>
          <a:latin typeface="+mn-lt"/>
          <a:ea typeface="ヒラギノ角ゴ Pro W3" pitchFamily="-1" charset="-128"/>
        </a:defRPr>
      </a:lvl4pPr>
      <a:lvl5pPr marL="2057400" indent="-228600" algn="l" rtl="0" eaLnBrk="1" fontAlgn="base" hangingPunct="1">
        <a:spcBef>
          <a:spcPct val="20000"/>
        </a:spcBef>
        <a:spcAft>
          <a:spcPct val="0"/>
        </a:spcAft>
        <a:buChar char="»"/>
        <a:defRPr>
          <a:solidFill>
            <a:schemeClr val="tx1"/>
          </a:solidFill>
          <a:latin typeface="+mn-lt"/>
          <a:ea typeface="ヒラギノ角ゴ Pro W3" pitchFamily="-1" charset="-128"/>
        </a:defRPr>
      </a:lvl5pPr>
      <a:lvl6pPr marL="2514600" indent="-228600" algn="l" rtl="0" eaLnBrk="1" fontAlgn="base" hangingPunct="1">
        <a:spcBef>
          <a:spcPct val="20000"/>
        </a:spcBef>
        <a:spcAft>
          <a:spcPct val="0"/>
        </a:spcAft>
        <a:buChar char="»"/>
        <a:defRPr>
          <a:solidFill>
            <a:schemeClr val="tx1"/>
          </a:solidFill>
          <a:latin typeface="+mn-lt"/>
          <a:ea typeface="ヒラギノ角ゴ Pro W3" pitchFamily="-1" charset="-128"/>
        </a:defRPr>
      </a:lvl6pPr>
      <a:lvl7pPr marL="2971800" indent="-228600" algn="l" rtl="0" eaLnBrk="1" fontAlgn="base" hangingPunct="1">
        <a:spcBef>
          <a:spcPct val="20000"/>
        </a:spcBef>
        <a:spcAft>
          <a:spcPct val="0"/>
        </a:spcAft>
        <a:buChar char="»"/>
        <a:defRPr>
          <a:solidFill>
            <a:schemeClr val="tx1"/>
          </a:solidFill>
          <a:latin typeface="+mn-lt"/>
          <a:ea typeface="ヒラギノ角ゴ Pro W3" pitchFamily="-1" charset="-128"/>
        </a:defRPr>
      </a:lvl7pPr>
      <a:lvl8pPr marL="3429000" indent="-228600" algn="l" rtl="0" eaLnBrk="1" fontAlgn="base" hangingPunct="1">
        <a:spcBef>
          <a:spcPct val="20000"/>
        </a:spcBef>
        <a:spcAft>
          <a:spcPct val="0"/>
        </a:spcAft>
        <a:buChar char="»"/>
        <a:defRPr>
          <a:solidFill>
            <a:schemeClr val="tx1"/>
          </a:solidFill>
          <a:latin typeface="+mn-lt"/>
          <a:ea typeface="ヒラギノ角ゴ Pro W3" pitchFamily="-1" charset="-128"/>
        </a:defRPr>
      </a:lvl8pPr>
      <a:lvl9pPr marL="3886200" indent="-228600" algn="l" rtl="0" eaLnBrk="1" fontAlgn="base" hangingPunct="1">
        <a:spcBef>
          <a:spcPct val="20000"/>
        </a:spcBef>
        <a:spcAft>
          <a:spcPct val="0"/>
        </a:spcAft>
        <a:buChar char="»"/>
        <a:defRPr>
          <a:solidFill>
            <a:schemeClr val="tx1"/>
          </a:solidFill>
          <a:latin typeface="+mn-lt"/>
          <a:ea typeface="ヒラギノ角ゴ Pro W3" pitchFamily="-1"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9.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9.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9.xml"/></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2.xml"/><Relationship Id="rId1" Type="http://schemas.openxmlformats.org/officeDocument/2006/relationships/slideLayout" Target="../slideLayouts/slideLayout69.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9.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9.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9.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9.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9.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9.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9.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9.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9.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9.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9.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9.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9.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9.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9.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9.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9.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69.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69.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69.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69.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69.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69.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6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9.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69.xml"/></Relationships>
</file>

<file path=ppt/slides/_rels/slide51.xml.rels><?xml version="1.0" encoding="UTF-8" standalone="yes"?>
<Relationships xmlns="http://schemas.openxmlformats.org/package/2006/relationships"><Relationship Id="rId2" Type="http://schemas.openxmlformats.org/officeDocument/2006/relationships/image" Target="../media/image9.tiff"/><Relationship Id="rId1" Type="http://schemas.openxmlformats.org/officeDocument/2006/relationships/slideLayout" Target="../slideLayouts/slideLayout69.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69.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69.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69.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69.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69.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69.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69.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6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9.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69.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69.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69.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69.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69.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69.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69.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69.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69.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6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9.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69.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5029200" y="1981200"/>
            <a:ext cx="4114800" cy="17851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bIns="0">
            <a:spAutoFit/>
          </a:bodyPr>
          <a:lstStyle>
            <a:lvl1pPr>
              <a:defRPr sz="2600">
                <a:solidFill>
                  <a:schemeClr val="tx1"/>
                </a:solidFill>
                <a:latin typeface="Arial" panose="020B0604020202020204" pitchFamily="34" charset="0"/>
                <a:ea typeface="ＭＳ Ｐゴシック" panose="020B0600070205080204" pitchFamily="34" charset="-128"/>
              </a:defRPr>
            </a:lvl1pPr>
            <a:lvl2pPr marL="742950" indent="-285750">
              <a:defRPr sz="2600">
                <a:solidFill>
                  <a:schemeClr val="tx1"/>
                </a:solidFill>
                <a:latin typeface="Arial" panose="020B0604020202020204" pitchFamily="34" charset="0"/>
                <a:ea typeface="ＭＳ Ｐゴシック" panose="020B0600070205080204" pitchFamily="34" charset="-128"/>
              </a:defRPr>
            </a:lvl2pPr>
            <a:lvl3pPr marL="1143000" indent="-228600">
              <a:defRPr sz="2600">
                <a:solidFill>
                  <a:schemeClr val="tx1"/>
                </a:solidFill>
                <a:latin typeface="Arial" panose="020B0604020202020204" pitchFamily="34" charset="0"/>
                <a:ea typeface="ＭＳ Ｐゴシック" panose="020B0600070205080204" pitchFamily="34" charset="-128"/>
              </a:defRPr>
            </a:lvl3pPr>
            <a:lvl4pPr marL="1600200" indent="-228600">
              <a:defRPr sz="2600">
                <a:solidFill>
                  <a:schemeClr val="tx1"/>
                </a:solidFill>
                <a:latin typeface="Arial" panose="020B0604020202020204" pitchFamily="34" charset="0"/>
                <a:ea typeface="ＭＳ Ｐゴシック" panose="020B0600070205080204" pitchFamily="34" charset="-128"/>
              </a:defRPr>
            </a:lvl4pPr>
            <a:lvl5pPr marL="2057400" indent="-228600">
              <a:defRPr sz="2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600">
                <a:solidFill>
                  <a:schemeClr val="tx1"/>
                </a:solidFill>
                <a:latin typeface="Arial" panose="020B0604020202020204" pitchFamily="34" charset="0"/>
                <a:ea typeface="ＭＳ Ｐゴシック" panose="020B0600070205080204" pitchFamily="34" charset="-128"/>
              </a:defRPr>
            </a:lvl9pPr>
          </a:lstStyle>
          <a:p>
            <a:pPr algn="ctr"/>
            <a:r>
              <a:rPr lang="en-CA" sz="3600" b="1" dirty="0">
                <a:solidFill>
                  <a:schemeClr val="bg1"/>
                </a:solidFill>
                <a:latin typeface="+mj-lt"/>
              </a:rPr>
              <a:t>Topic:</a:t>
            </a:r>
          </a:p>
          <a:p>
            <a:pPr algn="ctr"/>
            <a:endParaRPr lang="en-CA" sz="3200" b="1" dirty="0">
              <a:solidFill>
                <a:schemeClr val="bg1"/>
              </a:solidFill>
              <a:latin typeface="+mj-lt"/>
            </a:endParaRPr>
          </a:p>
          <a:p>
            <a:pPr algn="ctr"/>
            <a:r>
              <a:rPr lang="en-CA" sz="4800" b="1" dirty="0">
                <a:solidFill>
                  <a:schemeClr val="bg1"/>
                </a:solidFill>
                <a:latin typeface="+mj-lt"/>
              </a:rPr>
              <a:t>Currencies</a:t>
            </a:r>
          </a:p>
        </p:txBody>
      </p:sp>
      <p:sp>
        <p:nvSpPr>
          <p:cNvPr id="3" name="TextBox 2"/>
          <p:cNvSpPr txBox="1"/>
          <p:nvPr/>
        </p:nvSpPr>
        <p:spPr>
          <a:xfrm>
            <a:off x="-1722783" y="916609"/>
            <a:ext cx="184666" cy="492443"/>
          </a:xfrm>
          <a:prstGeom prst="rect">
            <a:avLst/>
          </a:prstGeom>
          <a:noFill/>
        </p:spPr>
        <p:txBody>
          <a:bodyPr wrap="none" rtlCol="0">
            <a:spAutoFit/>
          </a:bodyPr>
          <a:lstStyle/>
          <a:p>
            <a:endParaRPr lang="en-US"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19100"/>
            <a:ext cx="8458200" cy="1257300"/>
          </a:xfrm>
        </p:spPr>
        <p:txBody>
          <a:bodyPr/>
          <a:lstStyle/>
          <a:p>
            <a:pPr algn="ctr"/>
            <a:r>
              <a:rPr lang="en-US" sz="3600" dirty="0"/>
              <a:t>Mini-Currency:</a:t>
            </a:r>
            <a:br>
              <a:rPr lang="en-US" sz="3600" dirty="0"/>
            </a:br>
            <a:r>
              <a:rPr lang="en-US" sz="3600" dirty="0"/>
              <a:t>Mozambique (688)</a:t>
            </a:r>
          </a:p>
        </p:txBody>
      </p:sp>
      <p:sp>
        <p:nvSpPr>
          <p:cNvPr id="3" name="Content Placeholder 2"/>
          <p:cNvSpPr>
            <a:spLocks noGrp="1"/>
          </p:cNvSpPr>
          <p:nvPr>
            <p:ph idx="1"/>
          </p:nvPr>
        </p:nvSpPr>
        <p:spPr>
          <a:xfrm>
            <a:off x="914400" y="1905000"/>
            <a:ext cx="7315200" cy="4267200"/>
          </a:xfrm>
        </p:spPr>
        <p:txBody>
          <a:bodyPr lIns="457200" rIns="457200"/>
          <a:lstStyle/>
          <a:p>
            <a:r>
              <a:rPr lang="en-US" sz="2400" dirty="0"/>
              <a:t>Population 30 million.</a:t>
            </a:r>
          </a:p>
          <a:p>
            <a:r>
              <a:rPr lang="en-US" sz="2400" dirty="0"/>
              <a:t>Legal tender called the metical.</a:t>
            </a:r>
          </a:p>
          <a:p>
            <a:pPr lvl="1"/>
            <a:r>
              <a:rPr lang="en-US" sz="2400" dirty="0"/>
              <a:t>"New Metical" introduced in 2006.</a:t>
            </a:r>
          </a:p>
          <a:p>
            <a:r>
              <a:rPr lang="en-US" sz="2400" dirty="0"/>
              <a:t>ISO code MZN.</a:t>
            </a:r>
          </a:p>
          <a:p>
            <a:r>
              <a:rPr lang="en-US" sz="2400" dirty="0"/>
              <a:t>Not legal tender elsewhere.</a:t>
            </a:r>
          </a:p>
          <a:p>
            <a:r>
              <a:rPr lang="en-US" sz="2400" dirty="0"/>
              <a:t>"Broad Money" end 2017</a:t>
            </a:r>
          </a:p>
          <a:p>
            <a:pPr lvl="1"/>
            <a:r>
              <a:rPr lang="en-US" sz="2400" dirty="0"/>
              <a:t>MZN 384 billion.</a:t>
            </a:r>
          </a:p>
          <a:p>
            <a:pPr lvl="2"/>
            <a:r>
              <a:rPr lang="en-US" sz="2400" dirty="0"/>
              <a:t>Or USD 6 billion (@ 63.6).</a:t>
            </a:r>
          </a:p>
          <a:p>
            <a:pPr lvl="2"/>
            <a:r>
              <a:rPr lang="en-US" sz="2400" dirty="0"/>
              <a:t>0.036% of USD.</a:t>
            </a:r>
            <a:r>
              <a:rPr lang="en-US" sz="2400" dirty="0">
                <a:effectLst/>
              </a:rPr>
              <a:t> </a:t>
            </a:r>
            <a:endParaRPr lang="en-US" sz="2400" dirty="0"/>
          </a:p>
        </p:txBody>
      </p:sp>
    </p:spTree>
    <p:extLst>
      <p:ext uri="{BB962C8B-B14F-4D97-AF65-F5344CB8AC3E}">
        <p14:creationId xmlns:p14="http://schemas.microsoft.com/office/powerpoint/2010/main" val="3550327713"/>
      </p:ext>
    </p:extLst>
  </p:cSld>
  <p:clrMapOvr>
    <a:masterClrMapping/>
  </p:clrMapOvr>
  <p:transition>
    <p:strips dir="l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458200" cy="1257300"/>
          </a:xfrm>
        </p:spPr>
        <p:txBody>
          <a:bodyPr/>
          <a:lstStyle/>
          <a:p>
            <a:pPr algn="ctr"/>
            <a:r>
              <a:rPr lang="en-US" sz="3600" dirty="0"/>
              <a:t>Mini-Currency:</a:t>
            </a:r>
            <a:br>
              <a:rPr lang="en-US" sz="3600" dirty="0"/>
            </a:br>
            <a:r>
              <a:rPr lang="en-US" sz="3600" dirty="0"/>
              <a:t>North Macedonia (807)</a:t>
            </a:r>
          </a:p>
        </p:txBody>
      </p:sp>
      <p:sp>
        <p:nvSpPr>
          <p:cNvPr id="3" name="Content Placeholder 2"/>
          <p:cNvSpPr>
            <a:spLocks noGrp="1"/>
          </p:cNvSpPr>
          <p:nvPr>
            <p:ph idx="1"/>
          </p:nvPr>
        </p:nvSpPr>
        <p:spPr>
          <a:xfrm>
            <a:off x="914400" y="2171700"/>
            <a:ext cx="7315200" cy="4267200"/>
          </a:xfrm>
        </p:spPr>
        <p:txBody>
          <a:bodyPr lIns="457200" rIns="457200"/>
          <a:lstStyle/>
          <a:p>
            <a:r>
              <a:rPr lang="en-US" sz="2400" dirty="0"/>
              <a:t>Population 2 million.</a:t>
            </a:r>
          </a:p>
          <a:p>
            <a:r>
              <a:rPr lang="en-US" sz="2400" dirty="0"/>
              <a:t>Legal tender called the denar.</a:t>
            </a:r>
          </a:p>
          <a:p>
            <a:pPr lvl="1"/>
            <a:r>
              <a:rPr lang="en-US" sz="2400" dirty="0"/>
              <a:t>Created 1993.</a:t>
            </a:r>
          </a:p>
          <a:p>
            <a:r>
              <a:rPr lang="en-US" sz="2400" dirty="0"/>
              <a:t>ISO code MKD.</a:t>
            </a:r>
          </a:p>
          <a:p>
            <a:r>
              <a:rPr lang="en-US" sz="2400" dirty="0"/>
              <a:t>Not legal tender elsewhere.</a:t>
            </a:r>
          </a:p>
          <a:p>
            <a:r>
              <a:rPr lang="en-US" sz="2400" dirty="0"/>
              <a:t>"Broad Money" end 2016</a:t>
            </a:r>
          </a:p>
          <a:p>
            <a:pPr lvl="1"/>
            <a:r>
              <a:rPr lang="en-US" sz="2400" dirty="0"/>
              <a:t>MKD 354 billion.</a:t>
            </a:r>
          </a:p>
          <a:p>
            <a:pPr lvl="2"/>
            <a:r>
              <a:rPr lang="en-US" sz="2400" dirty="0"/>
              <a:t>Or USD 6.4 billion (@ 55.73).</a:t>
            </a:r>
          </a:p>
          <a:p>
            <a:pPr lvl="2"/>
            <a:r>
              <a:rPr lang="en-US" sz="2400" dirty="0"/>
              <a:t>0.038% of USD.</a:t>
            </a:r>
            <a:r>
              <a:rPr lang="en-US" sz="2400" dirty="0">
                <a:effectLst/>
              </a:rPr>
              <a:t> </a:t>
            </a:r>
            <a:endParaRPr lang="en-US" sz="2400" dirty="0"/>
          </a:p>
        </p:txBody>
      </p:sp>
    </p:spTree>
    <p:extLst>
      <p:ext uri="{BB962C8B-B14F-4D97-AF65-F5344CB8AC3E}">
        <p14:creationId xmlns:p14="http://schemas.microsoft.com/office/powerpoint/2010/main" val="3693474016"/>
      </p:ext>
    </p:extLst>
  </p:cSld>
  <p:clrMapOvr>
    <a:masterClrMapping/>
  </p:clrMapOvr>
  <p:transition>
    <p:strips dir="l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71500"/>
            <a:ext cx="8458200" cy="1257300"/>
          </a:xfrm>
        </p:spPr>
        <p:txBody>
          <a:bodyPr/>
          <a:lstStyle/>
          <a:p>
            <a:pPr algn="ctr"/>
            <a:r>
              <a:rPr lang="en-US" sz="3600" dirty="0"/>
              <a:t>Mini-Currency:</a:t>
            </a:r>
            <a:br>
              <a:rPr lang="en-US" sz="3600" dirty="0"/>
            </a:br>
            <a:r>
              <a:rPr lang="en-US" sz="3600" dirty="0"/>
              <a:t>Nicaragua (558)</a:t>
            </a:r>
          </a:p>
        </p:txBody>
      </p:sp>
      <p:sp>
        <p:nvSpPr>
          <p:cNvPr id="3" name="Content Placeholder 2"/>
          <p:cNvSpPr>
            <a:spLocks noGrp="1"/>
          </p:cNvSpPr>
          <p:nvPr>
            <p:ph idx="1"/>
          </p:nvPr>
        </p:nvSpPr>
        <p:spPr>
          <a:xfrm>
            <a:off x="914400" y="1981200"/>
            <a:ext cx="7315200" cy="4267200"/>
          </a:xfrm>
        </p:spPr>
        <p:txBody>
          <a:bodyPr lIns="457200" rIns="457200"/>
          <a:lstStyle/>
          <a:p>
            <a:r>
              <a:rPr lang="en-US" sz="2400" dirty="0"/>
              <a:t>Population 6.2 million.</a:t>
            </a:r>
          </a:p>
          <a:p>
            <a:r>
              <a:rPr lang="en-US" sz="2400" dirty="0"/>
              <a:t>Legal tender called the córdoba.</a:t>
            </a:r>
          </a:p>
          <a:p>
            <a:pPr lvl="1"/>
            <a:r>
              <a:rPr lang="en-US" sz="2400" dirty="0"/>
              <a:t>Córdoba Oro introduced 1988.</a:t>
            </a:r>
          </a:p>
          <a:p>
            <a:r>
              <a:rPr lang="en-US" sz="2400" dirty="0"/>
              <a:t>ISO code NIO.</a:t>
            </a:r>
          </a:p>
          <a:p>
            <a:r>
              <a:rPr lang="en-US" sz="2400" dirty="0"/>
              <a:t>Not legal tender elsewhere.</a:t>
            </a:r>
          </a:p>
          <a:p>
            <a:r>
              <a:rPr lang="en-US" sz="2400" dirty="0"/>
              <a:t>"Broad Money" end 2017</a:t>
            </a:r>
          </a:p>
          <a:p>
            <a:pPr lvl="1"/>
            <a:r>
              <a:rPr lang="en-US" sz="2400" dirty="0"/>
              <a:t>NIO 174 billion.</a:t>
            </a:r>
          </a:p>
          <a:p>
            <a:pPr lvl="2"/>
            <a:r>
              <a:rPr lang="en-US" sz="2400" dirty="0"/>
              <a:t>Or USD 5.6 billion (@ 30.79).</a:t>
            </a:r>
          </a:p>
          <a:p>
            <a:pPr lvl="2"/>
            <a:r>
              <a:rPr lang="en-US" sz="2400" dirty="0"/>
              <a:t>0.034% of USD.</a:t>
            </a:r>
            <a:r>
              <a:rPr lang="en-US" sz="2400" dirty="0">
                <a:effectLst/>
              </a:rPr>
              <a:t> </a:t>
            </a:r>
            <a:endParaRPr lang="en-US" sz="2400" dirty="0"/>
          </a:p>
        </p:txBody>
      </p:sp>
    </p:spTree>
    <p:extLst>
      <p:ext uri="{BB962C8B-B14F-4D97-AF65-F5344CB8AC3E}">
        <p14:creationId xmlns:p14="http://schemas.microsoft.com/office/powerpoint/2010/main" val="993025757"/>
      </p:ext>
    </p:extLst>
  </p:cSld>
  <p:clrMapOvr>
    <a:masterClrMapping/>
  </p:clrMapOvr>
  <p:transition>
    <p:strips dir="l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458200" cy="1257300"/>
          </a:xfrm>
        </p:spPr>
        <p:txBody>
          <a:bodyPr/>
          <a:lstStyle/>
          <a:p>
            <a:pPr algn="ctr"/>
            <a:r>
              <a:rPr lang="en-US" sz="3600" dirty="0"/>
              <a:t>Mini-Currency:</a:t>
            </a:r>
            <a:br>
              <a:rPr lang="en-US" sz="3600" dirty="0"/>
            </a:br>
            <a:r>
              <a:rPr lang="en-US" sz="3600" dirty="0"/>
              <a:t>Czechia (203)</a:t>
            </a:r>
          </a:p>
        </p:txBody>
      </p:sp>
      <p:sp>
        <p:nvSpPr>
          <p:cNvPr id="3" name="Content Placeholder 2"/>
          <p:cNvSpPr>
            <a:spLocks noGrp="1"/>
          </p:cNvSpPr>
          <p:nvPr>
            <p:ph idx="1"/>
          </p:nvPr>
        </p:nvSpPr>
        <p:spPr>
          <a:xfrm>
            <a:off x="914400" y="1752600"/>
            <a:ext cx="7315200" cy="4419600"/>
          </a:xfrm>
        </p:spPr>
        <p:txBody>
          <a:bodyPr lIns="457200" rIns="457200"/>
          <a:lstStyle/>
          <a:p>
            <a:r>
              <a:rPr lang="en-US" sz="2400" dirty="0"/>
              <a:t>Population 10.6 million.</a:t>
            </a:r>
          </a:p>
          <a:p>
            <a:r>
              <a:rPr lang="en-US" sz="2400" dirty="0"/>
              <a:t>Legal tender called the koruna.</a:t>
            </a:r>
          </a:p>
          <a:p>
            <a:pPr lvl="1"/>
            <a:r>
              <a:rPr lang="en-US" sz="2400" dirty="0"/>
              <a:t>Replaced Czechoslakian koruna in 1993.</a:t>
            </a:r>
          </a:p>
          <a:p>
            <a:r>
              <a:rPr lang="en-US" sz="2400" dirty="0"/>
              <a:t>ISO code CZK.</a:t>
            </a:r>
          </a:p>
          <a:p>
            <a:r>
              <a:rPr lang="en-US" sz="2400" dirty="0"/>
              <a:t>Not legal tender elsewhere.</a:t>
            </a:r>
          </a:p>
          <a:p>
            <a:r>
              <a:rPr lang="en-US" sz="2400" dirty="0"/>
              <a:t>"Broad Money" end 2017</a:t>
            </a:r>
          </a:p>
          <a:p>
            <a:pPr lvl="1"/>
            <a:r>
              <a:rPr lang="en-US" sz="2400" dirty="0"/>
              <a:t>CZK 4,227 billion.</a:t>
            </a:r>
          </a:p>
          <a:p>
            <a:pPr lvl="2"/>
            <a:r>
              <a:rPr lang="en-US" sz="2400" dirty="0"/>
              <a:t>Or USD 180 billion (@ 23.376).</a:t>
            </a:r>
          </a:p>
          <a:p>
            <a:pPr lvl="2"/>
            <a:r>
              <a:rPr lang="en-US" sz="2400" dirty="0"/>
              <a:t>1.08% of USD.</a:t>
            </a:r>
            <a:r>
              <a:rPr lang="en-US" sz="2400" dirty="0">
                <a:effectLst/>
              </a:rPr>
              <a:t> </a:t>
            </a:r>
            <a:endParaRPr lang="en-US" sz="2400" dirty="0"/>
          </a:p>
        </p:txBody>
      </p:sp>
    </p:spTree>
    <p:extLst>
      <p:ext uri="{BB962C8B-B14F-4D97-AF65-F5344CB8AC3E}">
        <p14:creationId xmlns:p14="http://schemas.microsoft.com/office/powerpoint/2010/main" val="322153766"/>
      </p:ext>
    </p:extLst>
  </p:cSld>
  <p:clrMapOvr>
    <a:masterClrMapping/>
  </p:clrMapOvr>
  <p:transition>
    <p:strips dir="l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71500"/>
            <a:ext cx="8458200" cy="1257300"/>
          </a:xfrm>
        </p:spPr>
        <p:txBody>
          <a:bodyPr/>
          <a:lstStyle/>
          <a:p>
            <a:pPr algn="ctr"/>
            <a:r>
              <a:rPr lang="en-US" sz="3600" dirty="0"/>
              <a:t>Mini-Currency:</a:t>
            </a:r>
            <a:br>
              <a:rPr lang="en-US" sz="3600" dirty="0"/>
            </a:br>
            <a:r>
              <a:rPr lang="en-US" sz="3600" dirty="0"/>
              <a:t>The Philippines (608)</a:t>
            </a:r>
          </a:p>
        </p:txBody>
      </p:sp>
      <p:sp>
        <p:nvSpPr>
          <p:cNvPr id="3" name="Content Placeholder 2"/>
          <p:cNvSpPr>
            <a:spLocks noGrp="1"/>
          </p:cNvSpPr>
          <p:nvPr>
            <p:ph idx="1"/>
          </p:nvPr>
        </p:nvSpPr>
        <p:spPr>
          <a:xfrm>
            <a:off x="914400" y="2057400"/>
            <a:ext cx="7315200" cy="4267200"/>
          </a:xfrm>
        </p:spPr>
        <p:txBody>
          <a:bodyPr lIns="457200" rIns="457200"/>
          <a:lstStyle/>
          <a:p>
            <a:r>
              <a:rPr lang="en-US" sz="2400" dirty="0"/>
              <a:t>Population 105 million.</a:t>
            </a:r>
          </a:p>
          <a:p>
            <a:r>
              <a:rPr lang="en-US" sz="2400" dirty="0"/>
              <a:t>Legal tender called the peso.</a:t>
            </a:r>
          </a:p>
          <a:p>
            <a:r>
              <a:rPr lang="en-US" sz="2400" dirty="0"/>
              <a:t>ISO code PHP.</a:t>
            </a:r>
          </a:p>
          <a:p>
            <a:r>
              <a:rPr lang="en-US" sz="2400" dirty="0"/>
              <a:t>Not legal tender elsewhere.</a:t>
            </a:r>
          </a:p>
          <a:p>
            <a:r>
              <a:rPr lang="en-US" sz="2400" dirty="0"/>
              <a:t>"Broad Money" end 2017</a:t>
            </a:r>
          </a:p>
          <a:p>
            <a:pPr lvl="1"/>
            <a:r>
              <a:rPr lang="en-US" sz="2400" dirty="0"/>
              <a:t>PHP 12,486 billion.</a:t>
            </a:r>
          </a:p>
          <a:p>
            <a:pPr lvl="2"/>
            <a:r>
              <a:rPr lang="en-US" sz="2400" dirty="0"/>
              <a:t>Or USD 250 billion (@ 49.9).</a:t>
            </a:r>
          </a:p>
          <a:p>
            <a:pPr lvl="2"/>
            <a:r>
              <a:rPr lang="en-US" sz="2400" dirty="0"/>
              <a:t>1.5% of USD.</a:t>
            </a:r>
            <a:r>
              <a:rPr lang="en-US" sz="2400" dirty="0">
                <a:effectLst/>
              </a:rPr>
              <a:t> </a:t>
            </a:r>
            <a:endParaRPr lang="en-US" sz="2400" dirty="0"/>
          </a:p>
        </p:txBody>
      </p:sp>
    </p:spTree>
    <p:extLst>
      <p:ext uri="{BB962C8B-B14F-4D97-AF65-F5344CB8AC3E}">
        <p14:creationId xmlns:p14="http://schemas.microsoft.com/office/powerpoint/2010/main" val="3532923006"/>
      </p:ext>
    </p:extLst>
  </p:cSld>
  <p:clrMapOvr>
    <a:masterClrMapping/>
  </p:clrMapOvr>
  <p:transition>
    <p:strips dir="l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8458200" cy="1447800"/>
          </a:xfrm>
        </p:spPr>
        <p:txBody>
          <a:bodyPr/>
          <a:lstStyle/>
          <a:p>
            <a:pPr algn="ctr"/>
            <a:r>
              <a:rPr lang="en-US" sz="3600" dirty="0"/>
              <a:t>Alternatives </a:t>
            </a:r>
            <a:br>
              <a:rPr lang="en-US" sz="3600" dirty="0"/>
            </a:br>
            <a:r>
              <a:rPr lang="en-US" sz="3600" dirty="0"/>
              <a:t>to a Mini-Currency</a:t>
            </a:r>
          </a:p>
        </p:txBody>
      </p:sp>
      <p:sp>
        <p:nvSpPr>
          <p:cNvPr id="3" name="Content Placeholder 2"/>
          <p:cNvSpPr>
            <a:spLocks noGrp="1"/>
          </p:cNvSpPr>
          <p:nvPr>
            <p:ph idx="1"/>
          </p:nvPr>
        </p:nvSpPr>
        <p:spPr>
          <a:xfrm>
            <a:off x="914400" y="2438400"/>
            <a:ext cx="7315200" cy="3429000"/>
          </a:xfrm>
        </p:spPr>
        <p:txBody>
          <a:bodyPr lIns="0" rIns="0"/>
          <a:lstStyle/>
          <a:p>
            <a:pPr marL="0" indent="0">
              <a:spcBef>
                <a:spcPts val="1200"/>
              </a:spcBef>
              <a:buNone/>
            </a:pPr>
            <a:r>
              <a:rPr lang="en-US" sz="2400" dirty="0"/>
              <a:t>Most countries can't have a global reserve currency, but there are potential alternatives to a mini-currency.</a:t>
            </a:r>
          </a:p>
          <a:p>
            <a:pPr>
              <a:spcBef>
                <a:spcPts val="1200"/>
              </a:spcBef>
            </a:pPr>
            <a:r>
              <a:rPr lang="en-US" sz="2400" dirty="0"/>
              <a:t>A "Currency Board" system.</a:t>
            </a:r>
          </a:p>
          <a:p>
            <a:pPr>
              <a:spcBef>
                <a:spcPts val="1200"/>
              </a:spcBef>
            </a:pPr>
            <a:r>
              <a:rPr lang="en-US" sz="2400" dirty="0"/>
              <a:t>A foreign currency.</a:t>
            </a:r>
          </a:p>
          <a:p>
            <a:pPr>
              <a:spcBef>
                <a:spcPts val="1200"/>
              </a:spcBef>
            </a:pPr>
            <a:r>
              <a:rPr lang="en-US" sz="2400" dirty="0"/>
              <a:t>A regional currency.</a:t>
            </a:r>
          </a:p>
        </p:txBody>
      </p:sp>
    </p:spTree>
    <p:extLst>
      <p:ext uri="{BB962C8B-B14F-4D97-AF65-F5344CB8AC3E}">
        <p14:creationId xmlns:p14="http://schemas.microsoft.com/office/powerpoint/2010/main" val="3293661076"/>
      </p:ext>
    </p:extLst>
  </p:cSld>
  <p:clrMapOvr>
    <a:masterClrMapping/>
  </p:clrMapOvr>
  <p:transition>
    <p:strips dir="l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458200" cy="914400"/>
          </a:xfrm>
        </p:spPr>
        <p:txBody>
          <a:bodyPr/>
          <a:lstStyle/>
          <a:p>
            <a:pPr algn="ctr"/>
            <a:r>
              <a:rPr lang="en-US" sz="3600" dirty="0"/>
              <a:t>Currency Boards</a:t>
            </a:r>
          </a:p>
        </p:txBody>
      </p:sp>
      <p:sp>
        <p:nvSpPr>
          <p:cNvPr id="3" name="Content Placeholder 2"/>
          <p:cNvSpPr>
            <a:spLocks noGrp="1"/>
          </p:cNvSpPr>
          <p:nvPr>
            <p:ph idx="1"/>
          </p:nvPr>
        </p:nvSpPr>
        <p:spPr>
          <a:xfrm>
            <a:off x="914400" y="1295400"/>
            <a:ext cx="7315200" cy="5029200"/>
          </a:xfrm>
        </p:spPr>
        <p:txBody>
          <a:bodyPr lIns="0" rIns="0"/>
          <a:lstStyle/>
          <a:p>
            <a:pPr>
              <a:spcBef>
                <a:spcPts val="600"/>
              </a:spcBef>
            </a:pPr>
            <a:r>
              <a:rPr lang="en-US" sz="2400" dirty="0"/>
              <a:t>100% OIR relative to central bank's local-currency obligations (reserves of commercial banks and central bank's circulating notes).</a:t>
            </a:r>
          </a:p>
          <a:p>
            <a:pPr>
              <a:spcBef>
                <a:spcPts val="1200"/>
              </a:spcBef>
            </a:pPr>
            <a:r>
              <a:rPr lang="en-US" sz="2400" dirty="0"/>
              <a:t>Local currency can be redeemed whenever you want for a global reserve currency at a permanently fixed rate.</a:t>
            </a:r>
          </a:p>
          <a:p>
            <a:pPr>
              <a:spcBef>
                <a:spcPts val="600"/>
              </a:spcBef>
            </a:pPr>
            <a:r>
              <a:rPr lang="en-US" sz="2400" dirty="0"/>
              <a:t>To expand credit, more FX reserves are needed, since local currency reserves can't be created by "fiat."</a:t>
            </a:r>
          </a:p>
          <a:p>
            <a:pPr lvl="1">
              <a:spcBef>
                <a:spcPts val="300"/>
              </a:spcBef>
            </a:pPr>
            <a:r>
              <a:rPr lang="en-US" sz="2400" dirty="0"/>
              <a:t>I.e., banks raise more capital.</a:t>
            </a:r>
          </a:p>
          <a:p>
            <a:r>
              <a:rPr lang="en-US" sz="2400" dirty="0"/>
              <a:t>Examples: Hong Kong (HKD-USD); Bulgaria (BGN-EUR)</a:t>
            </a:r>
          </a:p>
        </p:txBody>
      </p:sp>
    </p:spTree>
    <p:extLst>
      <p:ext uri="{BB962C8B-B14F-4D97-AF65-F5344CB8AC3E}">
        <p14:creationId xmlns:p14="http://schemas.microsoft.com/office/powerpoint/2010/main" val="3611986839"/>
      </p:ext>
    </p:extLst>
  </p:cSld>
  <p:clrMapOvr>
    <a:masterClrMapping/>
  </p:clrMapOvr>
  <p:transition>
    <p:strips dir="l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762000"/>
            <a:ext cx="8458200" cy="1143000"/>
          </a:xfrm>
        </p:spPr>
        <p:txBody>
          <a:bodyPr/>
          <a:lstStyle/>
          <a:p>
            <a:pPr algn="ctr"/>
            <a:r>
              <a:rPr lang="en-US" sz="3600" dirty="0"/>
              <a:t>Adopt a Foreign Currency</a:t>
            </a:r>
            <a:br>
              <a:rPr lang="en-US" sz="3600" dirty="0"/>
            </a:br>
            <a:r>
              <a:rPr lang="en-US" sz="2800" dirty="0"/>
              <a:t>(vs. Alternative)</a:t>
            </a:r>
            <a:endParaRPr lang="en-US" sz="3600" dirty="0"/>
          </a:p>
        </p:txBody>
      </p:sp>
      <p:sp>
        <p:nvSpPr>
          <p:cNvPr id="3" name="Content Placeholder 2"/>
          <p:cNvSpPr>
            <a:spLocks noGrp="1"/>
          </p:cNvSpPr>
          <p:nvPr>
            <p:ph idx="1"/>
          </p:nvPr>
        </p:nvSpPr>
        <p:spPr>
          <a:xfrm>
            <a:off x="914400" y="2057400"/>
            <a:ext cx="7315200" cy="4038600"/>
          </a:xfrm>
        </p:spPr>
        <p:txBody>
          <a:bodyPr lIns="0" rIns="0"/>
          <a:lstStyle/>
          <a:p>
            <a:pPr marL="0" indent="0">
              <a:spcBef>
                <a:spcPts val="1200"/>
              </a:spcBef>
              <a:buNone/>
            </a:pPr>
            <a:r>
              <a:rPr lang="en-US" sz="2400" dirty="0"/>
              <a:t>With Local Currency Notes</a:t>
            </a:r>
          </a:p>
          <a:p>
            <a:pPr>
              <a:spcBef>
                <a:spcPts val="300"/>
              </a:spcBef>
            </a:pPr>
            <a:r>
              <a:rPr lang="en-US" sz="2400" dirty="0"/>
              <a:t>Gibraltar (GIP-GBP) vs. Seychelles (SCR)</a:t>
            </a:r>
          </a:p>
          <a:p>
            <a:pPr>
              <a:spcBef>
                <a:spcPts val="300"/>
              </a:spcBef>
            </a:pPr>
            <a:r>
              <a:rPr lang="en-US" sz="2400" dirty="0"/>
              <a:t>Bermuda (BMD-USD) vs. Haiti (HTG)</a:t>
            </a:r>
          </a:p>
          <a:p>
            <a:pPr>
              <a:spcBef>
                <a:spcPts val="300"/>
              </a:spcBef>
            </a:pPr>
            <a:r>
              <a:rPr lang="en-US" sz="2400" dirty="0"/>
              <a:t>Panama (PAB-USD) vs. Nicaragua (NIO)</a:t>
            </a:r>
          </a:p>
          <a:p>
            <a:pPr>
              <a:spcBef>
                <a:spcPts val="300"/>
              </a:spcBef>
            </a:pPr>
            <a:r>
              <a:rPr lang="en-US" sz="2400" dirty="0"/>
              <a:t>Namibia (NAD-ZAR) vs. Botswana (BWP)</a:t>
            </a:r>
          </a:p>
          <a:p>
            <a:pPr marL="0" indent="0">
              <a:spcBef>
                <a:spcPts val="1200"/>
              </a:spcBef>
              <a:buNone/>
            </a:pPr>
            <a:r>
              <a:rPr lang="en-US" sz="2400" dirty="0"/>
              <a:t>No Local Notes</a:t>
            </a:r>
          </a:p>
          <a:p>
            <a:pPr>
              <a:spcBef>
                <a:spcPts val="300"/>
              </a:spcBef>
            </a:pPr>
            <a:r>
              <a:rPr lang="en-US" sz="2400" dirty="0"/>
              <a:t>Kosovo (EUR) vs. Macedonia (MKD)</a:t>
            </a:r>
          </a:p>
          <a:p>
            <a:pPr>
              <a:spcBef>
                <a:spcPts val="300"/>
              </a:spcBef>
            </a:pPr>
            <a:r>
              <a:rPr lang="en-US" sz="2400" dirty="0"/>
              <a:t>El Salvador (USD) vs. Costa Rica (CRC)</a:t>
            </a:r>
          </a:p>
          <a:p>
            <a:pPr>
              <a:spcBef>
                <a:spcPts val="300"/>
              </a:spcBef>
            </a:pPr>
            <a:r>
              <a:rPr lang="en-US" sz="2400" dirty="0"/>
              <a:t>Kiribati (AUD) vs. Vanuatu (VUV)</a:t>
            </a:r>
          </a:p>
        </p:txBody>
      </p:sp>
    </p:spTree>
    <p:extLst>
      <p:ext uri="{BB962C8B-B14F-4D97-AF65-F5344CB8AC3E}">
        <p14:creationId xmlns:p14="http://schemas.microsoft.com/office/powerpoint/2010/main" val="3517155276"/>
      </p:ext>
    </p:extLst>
  </p:cSld>
  <p:clrMapOvr>
    <a:masterClrMapping/>
  </p:clrMapOvr>
  <p:transition>
    <p:strips dir="l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609600"/>
            <a:ext cx="8458200" cy="1295400"/>
          </a:xfrm>
        </p:spPr>
        <p:txBody>
          <a:bodyPr/>
          <a:lstStyle/>
          <a:p>
            <a:pPr algn="ctr"/>
            <a:r>
              <a:rPr lang="en-US" sz="3600" dirty="0"/>
              <a:t>Unified Regional Currency</a:t>
            </a:r>
            <a:br>
              <a:rPr lang="en-US" sz="4400" dirty="0"/>
            </a:br>
            <a:r>
              <a:rPr lang="en-US" sz="2800" dirty="0"/>
              <a:t>(vs. Alternatives)</a:t>
            </a:r>
          </a:p>
        </p:txBody>
      </p:sp>
      <p:sp>
        <p:nvSpPr>
          <p:cNvPr id="3" name="Content Placeholder 2"/>
          <p:cNvSpPr>
            <a:spLocks noGrp="1"/>
          </p:cNvSpPr>
          <p:nvPr>
            <p:ph idx="1"/>
          </p:nvPr>
        </p:nvSpPr>
        <p:spPr>
          <a:xfrm>
            <a:off x="914400" y="2057400"/>
            <a:ext cx="7315200" cy="3962400"/>
          </a:xfrm>
        </p:spPr>
        <p:txBody>
          <a:bodyPr lIns="0" rIns="0"/>
          <a:lstStyle/>
          <a:p>
            <a:pPr>
              <a:spcBef>
                <a:spcPts val="600"/>
              </a:spcBef>
            </a:pPr>
            <a:r>
              <a:rPr lang="en-US" sz="2400" dirty="0"/>
              <a:t>European Monetary Union (EUR) with 19 members vs. Denmark (DKK).</a:t>
            </a:r>
          </a:p>
          <a:p>
            <a:pPr>
              <a:spcBef>
                <a:spcPts val="600"/>
              </a:spcBef>
            </a:pPr>
            <a:r>
              <a:rPr lang="en-US" sz="2400" dirty="0"/>
              <a:t>West African Union with 8 members (XOF) vs. Guinea (GNF).</a:t>
            </a:r>
          </a:p>
          <a:p>
            <a:pPr>
              <a:spcBef>
                <a:spcPts val="600"/>
              </a:spcBef>
            </a:pPr>
            <a:r>
              <a:rPr lang="en-US" sz="2400" dirty="0"/>
              <a:t>Central African Union (XAF) with 8 members vs. DRC (CDF).</a:t>
            </a:r>
          </a:p>
          <a:p>
            <a:pPr>
              <a:spcBef>
                <a:spcPts val="600"/>
              </a:spcBef>
            </a:pPr>
            <a:r>
              <a:rPr lang="en-US" sz="2400" dirty="0"/>
              <a:t>Eastern Caribbean Currency Union (XCF) with 8 members (6 of which are IMF members) vs. Jamaica (JMD)</a:t>
            </a:r>
          </a:p>
        </p:txBody>
      </p:sp>
    </p:spTree>
    <p:extLst>
      <p:ext uri="{BB962C8B-B14F-4D97-AF65-F5344CB8AC3E}">
        <p14:creationId xmlns:p14="http://schemas.microsoft.com/office/powerpoint/2010/main" val="1168195585"/>
      </p:ext>
    </p:extLst>
  </p:cSld>
  <p:clrMapOvr>
    <a:masterClrMapping/>
  </p:clrMapOvr>
  <p:transition>
    <p:strips dir="l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458200" cy="914400"/>
          </a:xfrm>
        </p:spPr>
        <p:txBody>
          <a:bodyPr/>
          <a:lstStyle/>
          <a:p>
            <a:pPr algn="ctr"/>
            <a:r>
              <a:rPr lang="en-US" sz="3600" dirty="0"/>
              <a:t>People vs. the Government</a:t>
            </a:r>
          </a:p>
        </p:txBody>
      </p:sp>
      <p:sp>
        <p:nvSpPr>
          <p:cNvPr id="3" name="Content Placeholder 2"/>
          <p:cNvSpPr>
            <a:spLocks noGrp="1"/>
          </p:cNvSpPr>
          <p:nvPr>
            <p:ph idx="1"/>
          </p:nvPr>
        </p:nvSpPr>
        <p:spPr>
          <a:xfrm>
            <a:off x="914400" y="1524000"/>
            <a:ext cx="7315200" cy="4343400"/>
          </a:xfrm>
        </p:spPr>
        <p:txBody>
          <a:bodyPr lIns="0" rIns="0"/>
          <a:lstStyle/>
          <a:p>
            <a:pPr lvl="0">
              <a:spcBef>
                <a:spcPts val="900"/>
              </a:spcBef>
            </a:pPr>
            <a:r>
              <a:rPr lang="en-US" sz="2400" dirty="0"/>
              <a:t>People use the currency they want.</a:t>
            </a:r>
          </a:p>
          <a:p>
            <a:pPr lvl="0">
              <a:spcBef>
                <a:spcPts val="900"/>
              </a:spcBef>
            </a:pPr>
            <a:r>
              <a:rPr lang="en-US" sz="2400" dirty="0"/>
              <a:t>"Legal tender" laws don't (necessarily) exclude other means of payment.</a:t>
            </a:r>
          </a:p>
          <a:p>
            <a:pPr lvl="0">
              <a:spcBef>
                <a:spcPts val="900"/>
              </a:spcBef>
            </a:pPr>
            <a:r>
              <a:rPr lang="en-US" sz="2400" dirty="0"/>
              <a:t>Border areas often use both currencies.</a:t>
            </a:r>
          </a:p>
          <a:p>
            <a:pPr lvl="0">
              <a:spcBef>
                <a:spcPts val="900"/>
              </a:spcBef>
            </a:pPr>
            <a:r>
              <a:rPr lang="en-US" sz="2400" dirty="0"/>
              <a:t>Households and firms keep funds in both local currency and a global reserve currency.</a:t>
            </a:r>
          </a:p>
          <a:p>
            <a:pPr lvl="1">
              <a:spcBef>
                <a:spcPts val="300"/>
              </a:spcBef>
            </a:pPr>
            <a:r>
              <a:rPr lang="en-US" sz="2400" dirty="0"/>
              <a:t>"Dollarization."</a:t>
            </a:r>
          </a:p>
          <a:p>
            <a:pPr lvl="0">
              <a:spcBef>
                <a:spcPts val="900"/>
              </a:spcBef>
            </a:pPr>
            <a:r>
              <a:rPr lang="en-US" sz="2400" dirty="0"/>
              <a:t>Modern U.S. experience with multiple currencies is unique.</a:t>
            </a:r>
          </a:p>
          <a:p>
            <a:pPr lvl="1">
              <a:spcBef>
                <a:spcPts val="300"/>
              </a:spcBef>
            </a:pPr>
            <a:r>
              <a:rPr lang="en-US" sz="2400" dirty="0"/>
              <a:t>It has none.</a:t>
            </a:r>
          </a:p>
        </p:txBody>
      </p:sp>
    </p:spTree>
    <p:extLst>
      <p:ext uri="{BB962C8B-B14F-4D97-AF65-F5344CB8AC3E}">
        <p14:creationId xmlns:p14="http://schemas.microsoft.com/office/powerpoint/2010/main" val="792782543"/>
      </p:ext>
    </p:extLst>
  </p:cSld>
  <p:clrMapOvr>
    <a:masterClrMapping/>
  </p:clrMapOvr>
  <p:transition>
    <p:strips dir="l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458200" cy="1143000"/>
          </a:xfrm>
        </p:spPr>
        <p:txBody>
          <a:bodyPr/>
          <a:lstStyle/>
          <a:p>
            <a:pPr algn="ctr"/>
            <a:r>
              <a:rPr lang="en-US" dirty="0"/>
              <a:t>Skills developed by today's class</a:t>
            </a:r>
          </a:p>
        </p:txBody>
      </p:sp>
      <p:sp>
        <p:nvSpPr>
          <p:cNvPr id="3" name="Content Placeholder 2"/>
          <p:cNvSpPr>
            <a:spLocks noGrp="1"/>
          </p:cNvSpPr>
          <p:nvPr>
            <p:ph idx="1"/>
          </p:nvPr>
        </p:nvSpPr>
        <p:spPr>
          <a:xfrm>
            <a:off x="914400" y="1600200"/>
            <a:ext cx="7315200" cy="4267200"/>
          </a:xfrm>
        </p:spPr>
        <p:txBody>
          <a:bodyPr lIns="0" rIns="0"/>
          <a:lstStyle/>
          <a:p>
            <a:pPr marL="0" indent="0">
              <a:spcBef>
                <a:spcPts val="0"/>
              </a:spcBef>
              <a:spcAft>
                <a:spcPts val="1200"/>
              </a:spcAft>
              <a:buNone/>
            </a:pPr>
            <a:r>
              <a:rPr lang="en-US" sz="2400" dirty="0"/>
              <a:t>You will understand: </a:t>
            </a:r>
          </a:p>
          <a:p>
            <a:pPr>
              <a:spcBef>
                <a:spcPts val="0"/>
              </a:spcBef>
              <a:spcAft>
                <a:spcPts val="1200"/>
              </a:spcAft>
            </a:pPr>
            <a:r>
              <a:rPr lang="en-US" sz="2400" dirty="0"/>
              <a:t>The global currency panorama.</a:t>
            </a:r>
          </a:p>
          <a:p>
            <a:pPr>
              <a:spcBef>
                <a:spcPts val="0"/>
              </a:spcBef>
              <a:spcAft>
                <a:spcPts val="1200"/>
              </a:spcAft>
            </a:pPr>
            <a:r>
              <a:rPr lang="en-US" sz="2400" dirty="0"/>
              <a:t>Exchange rates.</a:t>
            </a:r>
          </a:p>
          <a:p>
            <a:pPr>
              <a:spcBef>
                <a:spcPts val="0"/>
              </a:spcBef>
              <a:spcAft>
                <a:spcPts val="1200"/>
              </a:spcAft>
            </a:pPr>
            <a:r>
              <a:rPr lang="en-US" sz="2400" dirty="0"/>
              <a:t>Global policy on currencies, including:</a:t>
            </a:r>
          </a:p>
          <a:p>
            <a:pPr lvl="1">
              <a:spcBef>
                <a:spcPts val="0"/>
              </a:spcBef>
              <a:spcAft>
                <a:spcPts val="1200"/>
              </a:spcAft>
            </a:pPr>
            <a:r>
              <a:rPr lang="en-US" sz="2400" dirty="0"/>
              <a:t>The IMF's approach.</a:t>
            </a:r>
          </a:p>
          <a:p>
            <a:pPr lvl="1">
              <a:spcBef>
                <a:spcPts val="0"/>
              </a:spcBef>
              <a:spcAft>
                <a:spcPts val="1200"/>
              </a:spcAft>
            </a:pPr>
            <a:r>
              <a:rPr lang="en-US" sz="2400" dirty="0"/>
              <a:t>Some exchange-rate economics.</a:t>
            </a:r>
          </a:p>
          <a:p>
            <a:pPr>
              <a:spcBef>
                <a:spcPts val="0"/>
              </a:spcBef>
              <a:spcAft>
                <a:spcPts val="1200"/>
              </a:spcAft>
            </a:pPr>
            <a:r>
              <a:rPr lang="en-US" sz="2400" dirty="0"/>
              <a:t>The case of mini-currencies.</a:t>
            </a:r>
          </a:p>
          <a:p>
            <a:pPr>
              <a:spcBef>
                <a:spcPts val="0"/>
              </a:spcBef>
              <a:spcAft>
                <a:spcPts val="1200"/>
              </a:spcAft>
            </a:pPr>
            <a:r>
              <a:rPr lang="en-US" sz="2400" dirty="0"/>
              <a:t>International currency integration.</a:t>
            </a:r>
          </a:p>
          <a:p>
            <a:pPr>
              <a:spcBef>
                <a:spcPts val="0"/>
              </a:spcBef>
              <a:spcAft>
                <a:spcPts val="1200"/>
              </a:spcAft>
            </a:pPr>
            <a:endParaRPr lang="en-US" sz="2400" dirty="0"/>
          </a:p>
        </p:txBody>
      </p:sp>
    </p:spTree>
    <p:extLst>
      <p:ext uri="{BB962C8B-B14F-4D97-AF65-F5344CB8AC3E}">
        <p14:creationId xmlns:p14="http://schemas.microsoft.com/office/powerpoint/2010/main" val="1511650907"/>
      </p:ext>
    </p:extLst>
  </p:cSld>
  <p:clrMapOvr>
    <a:masterClrMapping/>
  </p:clrMapOvr>
  <p:transition>
    <p:strips dir="l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0"/>
            <a:ext cx="8458200" cy="1066800"/>
          </a:xfrm>
        </p:spPr>
        <p:txBody>
          <a:bodyPr/>
          <a:lstStyle/>
          <a:p>
            <a:pPr algn="ctr"/>
            <a:r>
              <a:rPr lang="en-US" sz="4800" dirty="0"/>
              <a:t>Exchange Rates</a:t>
            </a:r>
          </a:p>
        </p:txBody>
      </p:sp>
    </p:spTree>
    <p:extLst>
      <p:ext uri="{BB962C8B-B14F-4D97-AF65-F5344CB8AC3E}">
        <p14:creationId xmlns:p14="http://schemas.microsoft.com/office/powerpoint/2010/main" val="20394340"/>
      </p:ext>
    </p:extLst>
  </p:cSld>
  <p:clrMapOvr>
    <a:masterClrMapping/>
  </p:clrMapOvr>
  <p:transition>
    <p:strips dir="l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8458200" cy="838200"/>
          </a:xfrm>
        </p:spPr>
        <p:txBody>
          <a:bodyPr/>
          <a:lstStyle/>
          <a:p>
            <a:pPr algn="ctr"/>
            <a:r>
              <a:rPr lang="en-US" sz="3600" dirty="0"/>
              <a:t>The Exchange Rate Is a Price</a:t>
            </a:r>
          </a:p>
        </p:txBody>
      </p:sp>
      <p:sp>
        <p:nvSpPr>
          <p:cNvPr id="3" name="Content Placeholder 2"/>
          <p:cNvSpPr>
            <a:spLocks noGrp="1"/>
          </p:cNvSpPr>
          <p:nvPr>
            <p:ph idx="1"/>
          </p:nvPr>
        </p:nvSpPr>
        <p:spPr>
          <a:xfrm>
            <a:off x="914400" y="1828800"/>
            <a:ext cx="7315200" cy="4419600"/>
          </a:xfrm>
        </p:spPr>
        <p:txBody>
          <a:bodyPr lIns="27432" rIns="0"/>
          <a:lstStyle/>
          <a:p>
            <a:pPr marL="0" lvl="0" indent="0">
              <a:spcBef>
                <a:spcPts val="600"/>
              </a:spcBef>
              <a:buNone/>
            </a:pPr>
            <a:r>
              <a:rPr lang="en-US" sz="2400" dirty="0"/>
              <a:t>An exchange rate is the relative price of two currencies.</a:t>
            </a:r>
          </a:p>
          <a:p>
            <a:pPr>
              <a:spcBef>
                <a:spcPts val="1200"/>
              </a:spcBef>
            </a:pPr>
            <a:r>
              <a:rPr lang="en-US" sz="2400" dirty="0"/>
              <a:t>"Direct" rate: price of a foreign currency (in your currency).</a:t>
            </a:r>
          </a:p>
          <a:p>
            <a:pPr lvl="1">
              <a:spcBef>
                <a:spcPts val="600"/>
              </a:spcBef>
            </a:pPr>
            <a:r>
              <a:rPr lang="en-US" sz="2400" dirty="0"/>
              <a:t>Like the price of an apple.</a:t>
            </a:r>
          </a:p>
          <a:p>
            <a:pPr>
              <a:spcBef>
                <a:spcPts val="1200"/>
              </a:spcBef>
            </a:pPr>
            <a:r>
              <a:rPr lang="en-US" sz="2400" dirty="0"/>
              <a:t>"Indirect" rate: price of one unit of your currency in units of a foreign currency.</a:t>
            </a:r>
          </a:p>
          <a:p>
            <a:pPr lvl="1">
              <a:spcBef>
                <a:spcPts val="600"/>
              </a:spcBef>
            </a:pPr>
            <a:r>
              <a:rPr lang="en-US" sz="2400" dirty="0"/>
              <a:t>Arithmetic inverse of direct rate.</a:t>
            </a:r>
          </a:p>
        </p:txBody>
      </p:sp>
    </p:spTree>
    <p:extLst>
      <p:ext uri="{BB962C8B-B14F-4D97-AF65-F5344CB8AC3E}">
        <p14:creationId xmlns:p14="http://schemas.microsoft.com/office/powerpoint/2010/main" val="263314446"/>
      </p:ext>
    </p:extLst>
  </p:cSld>
  <p:clrMapOvr>
    <a:masterClrMapping/>
  </p:clrMapOvr>
  <p:transition>
    <p:strips dir="l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458200" cy="1295400"/>
          </a:xfrm>
        </p:spPr>
        <p:txBody>
          <a:bodyPr/>
          <a:lstStyle/>
          <a:p>
            <a:pPr algn="ctr"/>
            <a:r>
              <a:rPr lang="en-US" dirty="0"/>
              <a:t>Terms Used in Speaking About</a:t>
            </a:r>
            <a:br>
              <a:rPr lang="en-US" dirty="0"/>
            </a:br>
            <a:r>
              <a:rPr lang="en-US" dirty="0"/>
              <a:t>Exchange Rate Changes</a:t>
            </a:r>
          </a:p>
        </p:txBody>
      </p:sp>
      <p:sp>
        <p:nvSpPr>
          <p:cNvPr id="3" name="Content Placeholder 2"/>
          <p:cNvSpPr>
            <a:spLocks noGrp="1"/>
          </p:cNvSpPr>
          <p:nvPr>
            <p:ph idx="1"/>
          </p:nvPr>
        </p:nvSpPr>
        <p:spPr>
          <a:xfrm>
            <a:off x="914400" y="2438400"/>
            <a:ext cx="7315200" cy="3505200"/>
          </a:xfrm>
        </p:spPr>
        <p:txBody>
          <a:bodyPr lIns="27432" rIns="0"/>
          <a:lstStyle/>
          <a:p>
            <a:pPr>
              <a:spcBef>
                <a:spcPts val="1200"/>
              </a:spcBef>
              <a:spcAft>
                <a:spcPts val="0"/>
              </a:spcAft>
            </a:pPr>
            <a:r>
              <a:rPr lang="en-US" sz="2400" dirty="0"/>
              <a:t>Market-determined rates: </a:t>
            </a:r>
          </a:p>
          <a:p>
            <a:pPr lvl="1">
              <a:spcBef>
                <a:spcPts val="600"/>
              </a:spcBef>
              <a:spcAft>
                <a:spcPts val="0"/>
              </a:spcAft>
            </a:pPr>
            <a:r>
              <a:rPr lang="en-US" sz="2400" dirty="0"/>
              <a:t>Currency "depreciates" or "appreciates."</a:t>
            </a:r>
          </a:p>
          <a:p>
            <a:pPr>
              <a:spcBef>
                <a:spcPts val="1200"/>
              </a:spcBef>
              <a:spcAft>
                <a:spcPts val="0"/>
              </a:spcAft>
            </a:pPr>
            <a:r>
              <a:rPr lang="en-US" sz="2400" dirty="0"/>
              <a:t>Government-determined official rates:</a:t>
            </a:r>
          </a:p>
          <a:p>
            <a:pPr lvl="1">
              <a:spcBef>
                <a:spcPts val="600"/>
              </a:spcBef>
              <a:spcAft>
                <a:spcPts val="0"/>
              </a:spcAft>
            </a:pPr>
            <a:r>
              <a:rPr lang="en-US" sz="2400" dirty="0"/>
              <a:t>Currency is "devalued" or "revalued."</a:t>
            </a:r>
          </a:p>
          <a:p>
            <a:pPr>
              <a:spcBef>
                <a:spcPts val="1200"/>
              </a:spcBef>
              <a:spcAft>
                <a:spcPts val="0"/>
              </a:spcAft>
            </a:pPr>
            <a:r>
              <a:rPr lang="en-US" sz="2400" dirty="0"/>
              <a:t>NB: Terms correspond to </a:t>
            </a:r>
            <a:r>
              <a:rPr lang="en-US" sz="2400" u="sng" dirty="0"/>
              <a:t>indirect</a:t>
            </a:r>
            <a:r>
              <a:rPr lang="en-US" sz="2400" dirty="0"/>
              <a:t> quote of your own currency, not the price of foreign currencies.</a:t>
            </a:r>
          </a:p>
        </p:txBody>
      </p:sp>
    </p:spTree>
    <p:extLst>
      <p:ext uri="{BB962C8B-B14F-4D97-AF65-F5344CB8AC3E}">
        <p14:creationId xmlns:p14="http://schemas.microsoft.com/office/powerpoint/2010/main" val="949774617"/>
      </p:ext>
    </p:extLst>
  </p:cSld>
  <p:clrMapOvr>
    <a:masterClrMapping/>
  </p:clrMapOvr>
  <p:transition>
    <p:strips dir="l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458200" cy="838200"/>
          </a:xfrm>
        </p:spPr>
        <p:txBody>
          <a:bodyPr/>
          <a:lstStyle/>
          <a:p>
            <a:pPr algn="ctr"/>
            <a:r>
              <a:rPr lang="en-US" sz="3600" dirty="0"/>
              <a:t>Currency Markets</a:t>
            </a:r>
          </a:p>
        </p:txBody>
      </p:sp>
      <p:sp>
        <p:nvSpPr>
          <p:cNvPr id="3" name="Content Placeholder 2"/>
          <p:cNvSpPr>
            <a:spLocks noGrp="1"/>
          </p:cNvSpPr>
          <p:nvPr>
            <p:ph idx="1"/>
          </p:nvPr>
        </p:nvSpPr>
        <p:spPr>
          <a:xfrm>
            <a:off x="914400" y="1295400"/>
            <a:ext cx="7315200" cy="4953000"/>
          </a:xfrm>
        </p:spPr>
        <p:txBody>
          <a:bodyPr lIns="0" rIns="0"/>
          <a:lstStyle/>
          <a:p>
            <a:pPr>
              <a:spcBef>
                <a:spcPts val="600"/>
              </a:spcBef>
              <a:spcAft>
                <a:spcPts val="0"/>
              </a:spcAft>
              <a:buClr>
                <a:schemeClr val="tx1"/>
              </a:buClr>
            </a:pPr>
            <a:r>
              <a:rPr lang="en-US" sz="2400" dirty="0"/>
              <a:t>Wholesale trading "over-the-counter" (OTC).</a:t>
            </a:r>
          </a:p>
          <a:p>
            <a:pPr lvl="1">
              <a:spcBef>
                <a:spcPts val="600"/>
              </a:spcBef>
              <a:spcAft>
                <a:spcPts val="0"/>
              </a:spcAft>
              <a:buClr>
                <a:schemeClr val="tx1"/>
              </a:buClr>
            </a:pPr>
            <a:r>
              <a:rPr lang="en-US" sz="2400" dirty="0"/>
              <a:t>Each trade's price negotiated over the phone.</a:t>
            </a:r>
          </a:p>
          <a:p>
            <a:pPr lvl="1">
              <a:spcBef>
                <a:spcPts val="600"/>
              </a:spcBef>
              <a:spcAft>
                <a:spcPts val="0"/>
              </a:spcAft>
              <a:buClr>
                <a:schemeClr val="tx1"/>
              </a:buClr>
            </a:pPr>
            <a:r>
              <a:rPr lang="en-US" sz="2400" dirty="0"/>
              <a:t>Not listed publicly.</a:t>
            </a:r>
          </a:p>
          <a:p>
            <a:pPr>
              <a:spcBef>
                <a:spcPts val="600"/>
              </a:spcBef>
              <a:spcAft>
                <a:spcPts val="0"/>
              </a:spcAft>
              <a:buClr>
                <a:schemeClr val="tx1"/>
              </a:buClr>
            </a:pPr>
            <a:r>
              <a:rPr lang="en-US" sz="2400" dirty="0"/>
              <a:t>Traders mainly in London and New York City.</a:t>
            </a:r>
          </a:p>
          <a:p>
            <a:pPr>
              <a:spcBef>
                <a:spcPts val="600"/>
              </a:spcBef>
              <a:spcAft>
                <a:spcPts val="0"/>
              </a:spcAft>
              <a:buClr>
                <a:schemeClr val="tx1"/>
              </a:buClr>
            </a:pPr>
            <a:r>
              <a:rPr lang="en-US" sz="2400" dirty="0"/>
              <a:t>Ten banks handle over half of the trading.</a:t>
            </a:r>
          </a:p>
          <a:p>
            <a:pPr>
              <a:spcBef>
                <a:spcPts val="600"/>
              </a:spcBef>
              <a:spcAft>
                <a:spcPts val="0"/>
              </a:spcAft>
              <a:buClr>
                <a:schemeClr val="tx1"/>
              </a:buClr>
            </a:pPr>
            <a:r>
              <a:rPr lang="en-US" sz="2400" dirty="0"/>
              <a:t>88% against USD.</a:t>
            </a:r>
          </a:p>
          <a:p>
            <a:pPr>
              <a:spcBef>
                <a:spcPts val="600"/>
              </a:spcBef>
              <a:spcAft>
                <a:spcPts val="0"/>
              </a:spcAft>
              <a:buClr>
                <a:schemeClr val="tx1"/>
              </a:buClr>
            </a:pPr>
            <a:r>
              <a:rPr lang="en-US" sz="2400" dirty="0"/>
              <a:t>Volume in April 2019: USD 6.6 trillion </a:t>
            </a:r>
            <a:r>
              <a:rPr lang="en-US" sz="2400" u="sng" dirty="0"/>
              <a:t>daily</a:t>
            </a:r>
            <a:r>
              <a:rPr lang="en-US" sz="2400" dirty="0"/>
              <a:t>.</a:t>
            </a:r>
          </a:p>
          <a:p>
            <a:pPr lvl="1">
              <a:spcBef>
                <a:spcPts val="600"/>
              </a:spcBef>
              <a:spcAft>
                <a:spcPts val="0"/>
              </a:spcAft>
              <a:buClr>
                <a:schemeClr val="tx1"/>
              </a:buClr>
            </a:pPr>
            <a:r>
              <a:rPr lang="en-US" sz="2400" dirty="0"/>
              <a:t>Global exports of goods and services: about USD 22 trillion </a:t>
            </a:r>
            <a:r>
              <a:rPr lang="en-US" sz="2400" u="sng" dirty="0"/>
              <a:t>annually</a:t>
            </a:r>
            <a:r>
              <a:rPr lang="en-US" sz="2400" dirty="0"/>
              <a:t>.</a:t>
            </a:r>
          </a:p>
          <a:p>
            <a:pPr lvl="1">
              <a:spcBef>
                <a:spcPts val="600"/>
              </a:spcBef>
              <a:spcAft>
                <a:spcPts val="0"/>
              </a:spcAft>
              <a:buClr>
                <a:schemeClr val="tx1"/>
              </a:buClr>
            </a:pPr>
            <a:r>
              <a:rPr lang="en-US" sz="2400" dirty="0"/>
              <a:t>90+% of currency trading is not trade.</a:t>
            </a:r>
          </a:p>
          <a:p>
            <a:pPr marL="0" indent="0">
              <a:buClr>
                <a:schemeClr val="tx1"/>
              </a:buClr>
              <a:buNone/>
            </a:pPr>
            <a:endParaRPr lang="en-US" sz="2400" dirty="0"/>
          </a:p>
        </p:txBody>
      </p:sp>
    </p:spTree>
    <p:extLst>
      <p:ext uri="{BB962C8B-B14F-4D97-AF65-F5344CB8AC3E}">
        <p14:creationId xmlns:p14="http://schemas.microsoft.com/office/powerpoint/2010/main" val="138784065"/>
      </p:ext>
    </p:extLst>
  </p:cSld>
  <p:clrMapOvr>
    <a:masterClrMapping/>
  </p:clrMapOvr>
  <p:transition>
    <p:strips dir="l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057400"/>
            <a:ext cx="8458200" cy="1905000"/>
          </a:xfrm>
        </p:spPr>
        <p:txBody>
          <a:bodyPr/>
          <a:lstStyle/>
          <a:p>
            <a:pPr algn="ctr"/>
            <a:r>
              <a:rPr lang="en-US" sz="4800" dirty="0"/>
              <a:t>Exchange Rate Policies</a:t>
            </a:r>
            <a:br>
              <a:rPr lang="en-US" sz="4800" dirty="0"/>
            </a:br>
            <a:r>
              <a:rPr lang="en-US" sz="4800" dirty="0"/>
              <a:t>Are National</a:t>
            </a:r>
          </a:p>
        </p:txBody>
      </p:sp>
    </p:spTree>
    <p:extLst>
      <p:ext uri="{BB962C8B-B14F-4D97-AF65-F5344CB8AC3E}">
        <p14:creationId xmlns:p14="http://schemas.microsoft.com/office/powerpoint/2010/main" val="138113243"/>
      </p:ext>
    </p:extLst>
  </p:cSld>
  <p:clrMapOvr>
    <a:masterClrMapping/>
  </p:clrMapOvr>
  <p:transition>
    <p:strips dir="l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19820"/>
            <a:ext cx="8458200" cy="1118480"/>
          </a:xfrm>
        </p:spPr>
        <p:txBody>
          <a:bodyPr/>
          <a:lstStyle/>
          <a:p>
            <a:pPr algn="ctr"/>
            <a:r>
              <a:rPr lang="en-US" sz="3600" dirty="0"/>
              <a:t>"Exchange Rate Arrangements"</a:t>
            </a:r>
          </a:p>
        </p:txBody>
      </p:sp>
      <p:sp>
        <p:nvSpPr>
          <p:cNvPr id="3" name="Content Placeholder 2"/>
          <p:cNvSpPr>
            <a:spLocks noGrp="1"/>
          </p:cNvSpPr>
          <p:nvPr>
            <p:ph idx="1"/>
          </p:nvPr>
        </p:nvSpPr>
        <p:spPr>
          <a:xfrm>
            <a:off x="914400" y="1600200"/>
            <a:ext cx="7315200" cy="1118480"/>
          </a:xfrm>
        </p:spPr>
        <p:txBody>
          <a:bodyPr lIns="0" rIns="0"/>
          <a:lstStyle/>
          <a:p>
            <a:pPr lvl="0"/>
            <a:r>
              <a:rPr lang="en-US" sz="2200" dirty="0"/>
              <a:t>Each territory is deemed by the IMF to have an "Exchange Rate Arrangement" (ERA).</a:t>
            </a:r>
          </a:p>
        </p:txBody>
      </p:sp>
      <p:pic>
        <p:nvPicPr>
          <p:cNvPr id="5" name="Picture 4">
            <a:extLst>
              <a:ext uri="{FF2B5EF4-FFF2-40B4-BE49-F238E27FC236}">
                <a16:creationId xmlns:a16="http://schemas.microsoft.com/office/drawing/2014/main" id="{BE936598-B09F-2C4F-98B7-37A996C6CBD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4400" y="2514600"/>
            <a:ext cx="7315200" cy="2299580"/>
          </a:xfrm>
          <a:prstGeom prst="rect">
            <a:avLst/>
          </a:prstGeom>
        </p:spPr>
      </p:pic>
      <p:sp>
        <p:nvSpPr>
          <p:cNvPr id="6" name="Content Placeholder 2">
            <a:extLst>
              <a:ext uri="{FF2B5EF4-FFF2-40B4-BE49-F238E27FC236}">
                <a16:creationId xmlns:a16="http://schemas.microsoft.com/office/drawing/2014/main" id="{E670ADBE-F2AC-A248-94F6-4508056A4D65}"/>
              </a:ext>
            </a:extLst>
          </p:cNvPr>
          <p:cNvSpPr txBox="1">
            <a:spLocks/>
          </p:cNvSpPr>
          <p:nvPr/>
        </p:nvSpPr>
        <p:spPr bwMode="auto">
          <a:xfrm>
            <a:off x="914400" y="5029200"/>
            <a:ext cx="7315200" cy="8382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342900" indent="-342900" algn="l" rtl="0" eaLnBrk="1" fontAlgn="base" hangingPunct="1">
              <a:spcBef>
                <a:spcPct val="20000"/>
              </a:spcBef>
              <a:spcAft>
                <a:spcPct val="0"/>
              </a:spcAft>
              <a:buChar char="•"/>
              <a:defRPr sz="2000">
                <a:solidFill>
                  <a:schemeClr val="tx1"/>
                </a:solidFill>
                <a:latin typeface="+mn-lt"/>
                <a:ea typeface="ヒラギノ角ゴ Pro W3" pitchFamily="-1" charset="-128"/>
                <a:cs typeface="ヒラギノ角ゴ Pro W3" pitchFamily="-1" charset="-128"/>
              </a:defRPr>
            </a:lvl1pPr>
            <a:lvl2pPr marL="742950" indent="-285750" algn="l" rtl="0" eaLnBrk="1" fontAlgn="base" hangingPunct="1">
              <a:spcBef>
                <a:spcPct val="20000"/>
              </a:spcBef>
              <a:spcAft>
                <a:spcPct val="0"/>
              </a:spcAft>
              <a:buChar char="–"/>
              <a:defRPr sz="2000">
                <a:solidFill>
                  <a:schemeClr val="tx1"/>
                </a:solidFill>
                <a:latin typeface="+mn-lt"/>
                <a:ea typeface="ヒラギノ角ゴ Pro W3" pitchFamily="-1" charset="-128"/>
              </a:defRPr>
            </a:lvl2pPr>
            <a:lvl3pPr marL="1143000" indent="-228600" algn="l" rtl="0" eaLnBrk="1" fontAlgn="base" hangingPunct="1">
              <a:spcBef>
                <a:spcPct val="20000"/>
              </a:spcBef>
              <a:spcAft>
                <a:spcPct val="0"/>
              </a:spcAft>
              <a:buChar char="•"/>
              <a:defRPr sz="2000">
                <a:solidFill>
                  <a:schemeClr val="tx1"/>
                </a:solidFill>
                <a:latin typeface="+mn-lt"/>
                <a:ea typeface="ヒラギノ角ゴ Pro W3" pitchFamily="-1" charset="-128"/>
              </a:defRPr>
            </a:lvl3pPr>
            <a:lvl4pPr marL="1600200" indent="-228600" algn="l" rtl="0" eaLnBrk="1" fontAlgn="base" hangingPunct="1">
              <a:spcBef>
                <a:spcPct val="20000"/>
              </a:spcBef>
              <a:spcAft>
                <a:spcPct val="0"/>
              </a:spcAft>
              <a:buChar char="–"/>
              <a:defRPr sz="2000">
                <a:solidFill>
                  <a:schemeClr val="tx1"/>
                </a:solidFill>
                <a:latin typeface="+mn-lt"/>
                <a:ea typeface="ヒラギノ角ゴ Pro W3" pitchFamily="-1" charset="-128"/>
              </a:defRPr>
            </a:lvl4pPr>
            <a:lvl5pPr marL="2057400" indent="-228600" algn="l" rtl="0" eaLnBrk="1" fontAlgn="base" hangingPunct="1">
              <a:spcBef>
                <a:spcPct val="20000"/>
              </a:spcBef>
              <a:spcAft>
                <a:spcPct val="0"/>
              </a:spcAft>
              <a:buChar char="»"/>
              <a:defRPr sz="2000">
                <a:solidFill>
                  <a:schemeClr val="tx1"/>
                </a:solidFill>
                <a:latin typeface="+mn-lt"/>
                <a:ea typeface="ヒラギノ角ゴ Pro W3" pitchFamily="-1" charset="-128"/>
              </a:defRPr>
            </a:lvl5pPr>
            <a:lvl6pPr marL="2514600" indent="-228600" algn="l" rtl="0" eaLnBrk="1" fontAlgn="base" hangingPunct="1">
              <a:spcBef>
                <a:spcPct val="20000"/>
              </a:spcBef>
              <a:spcAft>
                <a:spcPct val="0"/>
              </a:spcAft>
              <a:buChar char="»"/>
              <a:defRPr>
                <a:solidFill>
                  <a:schemeClr val="tx1"/>
                </a:solidFill>
                <a:latin typeface="+mn-lt"/>
                <a:ea typeface="ヒラギノ角ゴ Pro W3" pitchFamily="-1" charset="-128"/>
              </a:defRPr>
            </a:lvl6pPr>
            <a:lvl7pPr marL="2971800" indent="-228600" algn="l" rtl="0" eaLnBrk="1" fontAlgn="base" hangingPunct="1">
              <a:spcBef>
                <a:spcPct val="20000"/>
              </a:spcBef>
              <a:spcAft>
                <a:spcPct val="0"/>
              </a:spcAft>
              <a:buChar char="»"/>
              <a:defRPr>
                <a:solidFill>
                  <a:schemeClr val="tx1"/>
                </a:solidFill>
                <a:latin typeface="+mn-lt"/>
                <a:ea typeface="ヒラギノ角ゴ Pro W3" pitchFamily="-1" charset="-128"/>
              </a:defRPr>
            </a:lvl7pPr>
            <a:lvl8pPr marL="3429000" indent="-228600" algn="l" rtl="0" eaLnBrk="1" fontAlgn="base" hangingPunct="1">
              <a:spcBef>
                <a:spcPct val="20000"/>
              </a:spcBef>
              <a:spcAft>
                <a:spcPct val="0"/>
              </a:spcAft>
              <a:buChar char="»"/>
              <a:defRPr>
                <a:solidFill>
                  <a:schemeClr val="tx1"/>
                </a:solidFill>
                <a:latin typeface="+mn-lt"/>
                <a:ea typeface="ヒラギノ角ゴ Pro W3" pitchFamily="-1" charset="-128"/>
              </a:defRPr>
            </a:lvl8pPr>
            <a:lvl9pPr marL="3886200" indent="-228600" algn="l" rtl="0" eaLnBrk="1" fontAlgn="base" hangingPunct="1">
              <a:spcBef>
                <a:spcPct val="20000"/>
              </a:spcBef>
              <a:spcAft>
                <a:spcPct val="0"/>
              </a:spcAft>
              <a:buChar char="»"/>
              <a:defRPr>
                <a:solidFill>
                  <a:schemeClr val="tx1"/>
                </a:solidFill>
                <a:latin typeface="+mn-lt"/>
                <a:ea typeface="ヒラギノ角ゴ Pro W3" pitchFamily="-1" charset="-128"/>
              </a:defRPr>
            </a:lvl9pPr>
          </a:lstStyle>
          <a:p>
            <a:r>
              <a:rPr lang="en-US" sz="2200" kern="0" dirty="0"/>
              <a:t>ERAs are explained in IMF's </a:t>
            </a:r>
            <a:r>
              <a:rPr lang="en-US" sz="2200" dirty="0"/>
              <a:t>Annual Report on Exchange Arrangements, "</a:t>
            </a:r>
            <a:r>
              <a:rPr lang="en-US" sz="2200" kern="0" dirty="0"/>
              <a:t>Compilation Guide."</a:t>
            </a:r>
          </a:p>
        </p:txBody>
      </p:sp>
    </p:spTree>
    <p:extLst>
      <p:ext uri="{BB962C8B-B14F-4D97-AF65-F5344CB8AC3E}">
        <p14:creationId xmlns:p14="http://schemas.microsoft.com/office/powerpoint/2010/main" val="1258015821"/>
      </p:ext>
    </p:extLst>
  </p:cSld>
  <p:clrMapOvr>
    <a:masterClrMapping/>
  </p:clrMapOvr>
  <p:transition>
    <p:strips dir="l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458200" cy="1295400"/>
          </a:xfrm>
        </p:spPr>
        <p:txBody>
          <a:bodyPr/>
          <a:lstStyle/>
          <a:p>
            <a:pPr algn="ctr"/>
            <a:r>
              <a:rPr lang="en-US" sz="3600" dirty="0"/>
              <a:t>How much control </a:t>
            </a:r>
            <a:br>
              <a:rPr lang="en-US" sz="3600" dirty="0"/>
            </a:br>
            <a:r>
              <a:rPr lang="en-US" sz="3600" dirty="0"/>
              <a:t>over the exchange rate?</a:t>
            </a:r>
          </a:p>
        </p:txBody>
      </p:sp>
      <p:sp>
        <p:nvSpPr>
          <p:cNvPr id="3" name="Content Placeholder 2"/>
          <p:cNvSpPr>
            <a:spLocks noGrp="1"/>
          </p:cNvSpPr>
          <p:nvPr>
            <p:ph idx="1"/>
          </p:nvPr>
        </p:nvSpPr>
        <p:spPr>
          <a:xfrm>
            <a:off x="914400" y="1676400"/>
            <a:ext cx="7315200" cy="4495800"/>
          </a:xfrm>
        </p:spPr>
        <p:txBody>
          <a:bodyPr lIns="0" rIns="0"/>
          <a:lstStyle/>
          <a:p>
            <a:pPr>
              <a:spcBef>
                <a:spcPts val="600"/>
              </a:spcBef>
            </a:pPr>
            <a:r>
              <a:rPr lang="en-US" sz="2400" dirty="0"/>
              <a:t>None: Shared currency.</a:t>
            </a:r>
          </a:p>
          <a:p>
            <a:pPr>
              <a:spcBef>
                <a:spcPts val="600"/>
              </a:spcBef>
            </a:pPr>
            <a:r>
              <a:rPr lang="en-US" sz="2400" dirty="0"/>
              <a:t>Pegged: Monetary authority tries to make the exchange rate hit a target. </a:t>
            </a:r>
          </a:p>
          <a:p>
            <a:pPr>
              <a:spcBef>
                <a:spcPts val="600"/>
              </a:spcBef>
            </a:pPr>
            <a:r>
              <a:rPr lang="en-US" sz="2400" dirty="0"/>
              <a:t>Floating: No steps taken to influence the exchange rate. </a:t>
            </a:r>
          </a:p>
          <a:p>
            <a:pPr>
              <a:spcBef>
                <a:spcPts val="600"/>
              </a:spcBef>
            </a:pPr>
            <a:r>
              <a:rPr lang="en-US" sz="2400" dirty="0"/>
              <a:t>Intermediate: Most countries take some action on the exchange rate — "fear of floating."</a:t>
            </a:r>
          </a:p>
          <a:p>
            <a:pPr marL="857250" lvl="1" indent="-457200">
              <a:spcBef>
                <a:spcPts val="300"/>
              </a:spcBef>
            </a:pPr>
            <a:r>
              <a:rPr lang="en-US" sz="2400" dirty="0"/>
              <a:t>Dirty float: occasional intervention.</a:t>
            </a:r>
          </a:p>
          <a:p>
            <a:pPr marL="857250" lvl="1" indent="-457200">
              <a:spcBef>
                <a:spcPts val="300"/>
              </a:spcBef>
            </a:pPr>
            <a:r>
              <a:rPr lang="en-US" sz="2400" dirty="0"/>
              <a:t>Soft peg: target is not one number but a range that moves (a "snake").</a:t>
            </a:r>
          </a:p>
        </p:txBody>
      </p:sp>
    </p:spTree>
    <p:extLst>
      <p:ext uri="{BB962C8B-B14F-4D97-AF65-F5344CB8AC3E}">
        <p14:creationId xmlns:p14="http://schemas.microsoft.com/office/powerpoint/2010/main" val="840130133"/>
      </p:ext>
    </p:extLst>
  </p:cSld>
  <p:clrMapOvr>
    <a:masterClrMapping/>
  </p:clrMapOvr>
  <p:transition>
    <p:strips dir="l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6339" y="533400"/>
            <a:ext cx="8458200" cy="762000"/>
          </a:xfrm>
        </p:spPr>
        <p:txBody>
          <a:bodyPr/>
          <a:lstStyle/>
          <a:p>
            <a:pPr algn="ctr"/>
            <a:r>
              <a:rPr lang="en-US" sz="3600" dirty="0"/>
              <a:t>Monetary Policy Frameworks</a:t>
            </a:r>
          </a:p>
        </p:txBody>
      </p:sp>
      <p:sp>
        <p:nvSpPr>
          <p:cNvPr id="3" name="Content Placeholder 2"/>
          <p:cNvSpPr>
            <a:spLocks noGrp="1"/>
          </p:cNvSpPr>
          <p:nvPr>
            <p:ph idx="1"/>
          </p:nvPr>
        </p:nvSpPr>
        <p:spPr>
          <a:xfrm>
            <a:off x="914400" y="1371600"/>
            <a:ext cx="7315200" cy="4953000"/>
          </a:xfrm>
        </p:spPr>
        <p:txBody>
          <a:bodyPr lIns="0" rIns="0"/>
          <a:lstStyle/>
          <a:p>
            <a:pPr>
              <a:spcBef>
                <a:spcPts val="600"/>
              </a:spcBef>
            </a:pPr>
            <a:r>
              <a:rPr lang="en-US" sz="2400" dirty="0"/>
              <a:t>ERAs implemented through monetary policy.</a:t>
            </a:r>
          </a:p>
          <a:p>
            <a:pPr>
              <a:spcBef>
                <a:spcPts val="600"/>
              </a:spcBef>
            </a:pPr>
            <a:r>
              <a:rPr lang="en-US" sz="2400" dirty="0"/>
              <a:t>IMF's Monetary Policy Frameworks: different possible </a:t>
            </a:r>
            <a:r>
              <a:rPr lang="en-US" sz="2400" u="sng" dirty="0"/>
              <a:t>targets</a:t>
            </a:r>
            <a:r>
              <a:rPr lang="en-US" sz="2400" dirty="0"/>
              <a:t> of monetary policy.</a:t>
            </a:r>
          </a:p>
          <a:p>
            <a:pPr marL="914400" lvl="1" indent="-457200">
              <a:spcBef>
                <a:spcPts val="300"/>
              </a:spcBef>
            </a:pPr>
            <a:r>
              <a:rPr lang="en-US" sz="2400" dirty="0"/>
              <a:t>Exchange rate target ("pegging").</a:t>
            </a:r>
          </a:p>
          <a:p>
            <a:pPr marL="914400" lvl="1" indent="-457200">
              <a:spcBef>
                <a:spcPts val="300"/>
              </a:spcBef>
            </a:pPr>
            <a:r>
              <a:rPr lang="en-US" sz="2400" dirty="0"/>
              <a:t>Money supply target.  Uncommon now: evolution in monetary assets makes it hard to measure "money" supply.</a:t>
            </a:r>
          </a:p>
          <a:p>
            <a:pPr marL="914400" lvl="1" indent="-457200">
              <a:spcBef>
                <a:spcPts val="300"/>
              </a:spcBef>
            </a:pPr>
            <a:r>
              <a:rPr lang="en-US" sz="2400" dirty="0"/>
              <a:t>Inflation rate target. "Inflation targeting" is now in vogue with the IMF.</a:t>
            </a:r>
          </a:p>
          <a:p>
            <a:pPr marL="914400" lvl="1" indent="-457200">
              <a:spcBef>
                <a:spcPts val="300"/>
              </a:spcBef>
            </a:pPr>
            <a:r>
              <a:rPr lang="en-US" sz="2400" dirty="0"/>
              <a:t>Flexible mix of targets.  For example: target inflation, but adjust if interest rates too high or if FX rate appreciating.</a:t>
            </a:r>
          </a:p>
        </p:txBody>
      </p:sp>
    </p:spTree>
    <p:extLst>
      <p:ext uri="{BB962C8B-B14F-4D97-AF65-F5344CB8AC3E}">
        <p14:creationId xmlns:p14="http://schemas.microsoft.com/office/powerpoint/2010/main" val="2334290870"/>
      </p:ext>
    </p:extLst>
  </p:cSld>
  <p:clrMapOvr>
    <a:masterClrMapping/>
  </p:clrMapOvr>
  <p:transition>
    <p:strips dir="l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6339" y="304800"/>
            <a:ext cx="8458200" cy="1219200"/>
          </a:xfrm>
        </p:spPr>
        <p:txBody>
          <a:bodyPr/>
          <a:lstStyle/>
          <a:p>
            <a:pPr algn="ctr"/>
            <a:r>
              <a:rPr lang="en-US" sz="3600" dirty="0"/>
              <a:t>Monetary Policy Implementation</a:t>
            </a:r>
          </a:p>
        </p:txBody>
      </p:sp>
      <p:sp>
        <p:nvSpPr>
          <p:cNvPr id="3" name="Content Placeholder 2"/>
          <p:cNvSpPr>
            <a:spLocks noGrp="1"/>
          </p:cNvSpPr>
          <p:nvPr>
            <p:ph idx="1"/>
          </p:nvPr>
        </p:nvSpPr>
        <p:spPr>
          <a:xfrm>
            <a:off x="914400" y="1447800"/>
            <a:ext cx="7315200" cy="4724400"/>
          </a:xfrm>
        </p:spPr>
        <p:txBody>
          <a:bodyPr lIns="0" rIns="0"/>
          <a:lstStyle/>
          <a:p>
            <a:pPr marL="514350" indent="-457200">
              <a:spcBef>
                <a:spcPts val="600"/>
              </a:spcBef>
            </a:pPr>
            <a:r>
              <a:rPr lang="en-US" sz="2400" dirty="0"/>
              <a:t>Buy and sell FX (for local currency).</a:t>
            </a:r>
          </a:p>
          <a:p>
            <a:pPr marL="914400" lvl="1" indent="-457200">
              <a:spcBef>
                <a:spcPts val="300"/>
              </a:spcBef>
            </a:pPr>
            <a:r>
              <a:rPr lang="en-US" sz="2400" dirty="0"/>
              <a:t>Directly influences prices in FX market.</a:t>
            </a:r>
          </a:p>
          <a:p>
            <a:pPr marL="514350" indent="-457200">
              <a:spcBef>
                <a:spcPts val="600"/>
              </a:spcBef>
            </a:pPr>
            <a:r>
              <a:rPr lang="en-US" sz="2400" dirty="0"/>
              <a:t>Buy and sell "domestic assets."</a:t>
            </a:r>
          </a:p>
          <a:p>
            <a:pPr marL="914400" lvl="1" indent="-457200">
              <a:spcBef>
                <a:spcPts val="300"/>
              </a:spcBef>
            </a:pPr>
            <a:r>
              <a:rPr lang="en-US" sz="2400" dirty="0"/>
              <a:t>Usually government bonds.</a:t>
            </a:r>
          </a:p>
          <a:p>
            <a:pPr marL="914400" lvl="1" indent="-457200">
              <a:spcBef>
                <a:spcPts val="300"/>
              </a:spcBef>
            </a:pPr>
            <a:r>
              <a:rPr lang="en-US" sz="2400" dirty="0"/>
              <a:t>Buying expands credit, lowers interest rates, indirectly expands demand for FX.</a:t>
            </a:r>
          </a:p>
          <a:p>
            <a:pPr marL="512064" indent="-457200">
              <a:spcBef>
                <a:spcPts val="600"/>
              </a:spcBef>
            </a:pPr>
            <a:r>
              <a:rPr lang="en-US" sz="2400" dirty="0"/>
              <a:t>Set interest rates for loans to banks.</a:t>
            </a:r>
          </a:p>
          <a:p>
            <a:pPr marL="912114" lvl="1" indent="-457200">
              <a:spcBef>
                <a:spcPts val="300"/>
              </a:spcBef>
            </a:pPr>
            <a:r>
              <a:rPr lang="en-US" sz="2400" dirty="0"/>
              <a:t>Anchors market's interest rates.</a:t>
            </a:r>
          </a:p>
          <a:p>
            <a:pPr marL="512064" indent="-457200">
              <a:spcBef>
                <a:spcPts val="600"/>
              </a:spcBef>
            </a:pPr>
            <a:r>
              <a:rPr lang="en-US" sz="2400" dirty="0"/>
              <a:t>Set rules on what banks can sell FX for.</a:t>
            </a:r>
          </a:p>
          <a:p>
            <a:pPr marL="912114" lvl="1" indent="-457200">
              <a:spcBef>
                <a:spcPts val="300"/>
              </a:spcBef>
            </a:pPr>
            <a:r>
              <a:rPr lang="en-US" sz="2400" dirty="0"/>
              <a:t>"Currency controls"; "capital controls."</a:t>
            </a:r>
          </a:p>
          <a:p>
            <a:pPr marL="912114" lvl="1" indent="-457200">
              <a:spcBef>
                <a:spcPts val="300"/>
              </a:spcBef>
            </a:pPr>
            <a:r>
              <a:rPr lang="en-US" sz="2400" dirty="0"/>
              <a:t>Discouraged by IMF.</a:t>
            </a:r>
          </a:p>
          <a:p>
            <a:pPr marL="912114" lvl="1" indent="-457200">
              <a:spcBef>
                <a:spcPts val="300"/>
              </a:spcBef>
            </a:pPr>
            <a:endParaRPr lang="en-US" sz="2200" dirty="0"/>
          </a:p>
        </p:txBody>
      </p:sp>
    </p:spTree>
    <p:extLst>
      <p:ext uri="{BB962C8B-B14F-4D97-AF65-F5344CB8AC3E}">
        <p14:creationId xmlns:p14="http://schemas.microsoft.com/office/powerpoint/2010/main" val="1837945889"/>
      </p:ext>
    </p:extLst>
  </p:cSld>
  <p:clrMapOvr>
    <a:masterClrMapping/>
  </p:clrMapOvr>
  <p:transition>
    <p:strips dir="l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905000"/>
            <a:ext cx="8458200" cy="1905000"/>
          </a:xfrm>
        </p:spPr>
        <p:txBody>
          <a:bodyPr/>
          <a:lstStyle/>
          <a:p>
            <a:pPr algn="ctr"/>
            <a:r>
              <a:rPr lang="en-US" sz="4800" dirty="0"/>
              <a:t>The Economics </a:t>
            </a:r>
            <a:br>
              <a:rPr lang="en-US" sz="4800" dirty="0"/>
            </a:br>
            <a:r>
              <a:rPr lang="en-US" sz="4800" dirty="0"/>
              <a:t>of Exchange Rates</a:t>
            </a:r>
          </a:p>
        </p:txBody>
      </p:sp>
    </p:spTree>
    <p:extLst>
      <p:ext uri="{BB962C8B-B14F-4D97-AF65-F5344CB8AC3E}">
        <p14:creationId xmlns:p14="http://schemas.microsoft.com/office/powerpoint/2010/main" val="1066883275"/>
      </p:ext>
    </p:extLst>
  </p:cSld>
  <p:clrMapOvr>
    <a:masterClrMapping/>
  </p:clrMapOvr>
  <p:transition>
    <p:strips dir="l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458200" cy="838200"/>
          </a:xfrm>
        </p:spPr>
        <p:txBody>
          <a:bodyPr/>
          <a:lstStyle/>
          <a:p>
            <a:pPr algn="ctr"/>
            <a:r>
              <a:rPr lang="en-US" sz="3600" dirty="0"/>
              <a:t>Outline of Currencies Slides</a:t>
            </a:r>
          </a:p>
        </p:txBody>
      </p:sp>
      <p:sp>
        <p:nvSpPr>
          <p:cNvPr id="3" name="Content Placeholder 2"/>
          <p:cNvSpPr>
            <a:spLocks noGrp="1"/>
          </p:cNvSpPr>
          <p:nvPr>
            <p:ph idx="1"/>
          </p:nvPr>
        </p:nvSpPr>
        <p:spPr>
          <a:xfrm>
            <a:off x="914400" y="1447800"/>
            <a:ext cx="7315200" cy="4800600"/>
          </a:xfrm>
        </p:spPr>
        <p:txBody>
          <a:bodyPr lIns="457200" rIns="0"/>
          <a:lstStyle/>
          <a:p>
            <a:pPr>
              <a:spcBef>
                <a:spcPts val="600"/>
              </a:spcBef>
              <a:spcAft>
                <a:spcPts val="0"/>
              </a:spcAft>
            </a:pPr>
            <a:r>
              <a:rPr lang="en-US" sz="2400" dirty="0"/>
              <a:t>Background</a:t>
            </a:r>
          </a:p>
          <a:p>
            <a:pPr lvl="1">
              <a:spcBef>
                <a:spcPts val="600"/>
              </a:spcBef>
              <a:spcAft>
                <a:spcPts val="0"/>
              </a:spcAft>
            </a:pPr>
            <a:r>
              <a:rPr lang="en-US" sz="2400" dirty="0"/>
              <a:t>A World of Currencies</a:t>
            </a:r>
          </a:p>
          <a:p>
            <a:pPr lvl="1">
              <a:spcBef>
                <a:spcPts val="600"/>
              </a:spcBef>
              <a:spcAft>
                <a:spcPts val="0"/>
              </a:spcAft>
            </a:pPr>
            <a:r>
              <a:rPr lang="en-US" sz="2400" dirty="0"/>
              <a:t>Exchange Rates</a:t>
            </a:r>
          </a:p>
          <a:p>
            <a:pPr lvl="1">
              <a:spcBef>
                <a:spcPts val="600"/>
              </a:spcBef>
              <a:spcAft>
                <a:spcPts val="0"/>
              </a:spcAft>
            </a:pPr>
            <a:r>
              <a:rPr lang="en-US" sz="2400" dirty="0"/>
              <a:t>Exchange-Rate Policy</a:t>
            </a:r>
          </a:p>
          <a:p>
            <a:pPr lvl="2">
              <a:spcBef>
                <a:spcPts val="300"/>
              </a:spcBef>
              <a:spcAft>
                <a:spcPts val="0"/>
              </a:spcAft>
            </a:pPr>
            <a:r>
              <a:rPr lang="en-US" sz="2400" dirty="0"/>
              <a:t>National Exchange-Rate Policies</a:t>
            </a:r>
          </a:p>
          <a:p>
            <a:pPr lvl="2">
              <a:spcBef>
                <a:spcPts val="300"/>
              </a:spcBef>
              <a:spcAft>
                <a:spcPts val="0"/>
              </a:spcAft>
            </a:pPr>
            <a:r>
              <a:rPr lang="en-US" sz="2400" dirty="0"/>
              <a:t>Economics of Exchange Rates</a:t>
            </a:r>
          </a:p>
          <a:p>
            <a:pPr lvl="1">
              <a:spcBef>
                <a:spcPts val="600"/>
              </a:spcBef>
              <a:spcAft>
                <a:spcPts val="0"/>
              </a:spcAft>
            </a:pPr>
            <a:r>
              <a:rPr lang="en-US" sz="2400" dirty="0"/>
              <a:t>The Case of Mini-Currencies</a:t>
            </a:r>
          </a:p>
          <a:p>
            <a:pPr>
              <a:spcBef>
                <a:spcPts val="600"/>
              </a:spcBef>
              <a:spcAft>
                <a:spcPts val="0"/>
              </a:spcAft>
            </a:pPr>
            <a:r>
              <a:rPr lang="en-US" sz="2400" dirty="0"/>
              <a:t>International Cooperation on Currencies</a:t>
            </a:r>
          </a:p>
          <a:p>
            <a:pPr lvl="1">
              <a:spcBef>
                <a:spcPts val="600"/>
              </a:spcBef>
              <a:spcAft>
                <a:spcPts val="0"/>
              </a:spcAft>
            </a:pPr>
            <a:r>
              <a:rPr lang="en-US" sz="2400" dirty="0"/>
              <a:t>Cooperation on Exchange Rates</a:t>
            </a:r>
          </a:p>
          <a:p>
            <a:pPr lvl="1">
              <a:spcBef>
                <a:spcPts val="600"/>
              </a:spcBef>
              <a:spcAft>
                <a:spcPts val="0"/>
              </a:spcAft>
            </a:pPr>
            <a:r>
              <a:rPr lang="en-US" sz="2400" dirty="0"/>
              <a:t>Currency Integration</a:t>
            </a:r>
          </a:p>
        </p:txBody>
      </p:sp>
    </p:spTree>
    <p:extLst>
      <p:ext uri="{BB962C8B-B14F-4D97-AF65-F5344CB8AC3E}">
        <p14:creationId xmlns:p14="http://schemas.microsoft.com/office/powerpoint/2010/main" val="367689387"/>
      </p:ext>
    </p:extLst>
  </p:cSld>
  <p:clrMapOvr>
    <a:masterClrMapping/>
  </p:clrMapOvr>
  <p:transition>
    <p:strips dir="ld"/>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458200" cy="1219200"/>
          </a:xfrm>
        </p:spPr>
        <p:txBody>
          <a:bodyPr/>
          <a:lstStyle/>
          <a:p>
            <a:pPr algn="ctr"/>
            <a:r>
              <a:rPr lang="en-US" sz="3600" dirty="0"/>
              <a:t>Predicting Exchange Rates</a:t>
            </a:r>
          </a:p>
        </p:txBody>
      </p:sp>
      <p:sp>
        <p:nvSpPr>
          <p:cNvPr id="3" name="Content Placeholder 2"/>
          <p:cNvSpPr>
            <a:spLocks noGrp="1"/>
          </p:cNvSpPr>
          <p:nvPr>
            <p:ph idx="1"/>
          </p:nvPr>
        </p:nvSpPr>
        <p:spPr>
          <a:xfrm>
            <a:off x="914400" y="1676400"/>
            <a:ext cx="7315200" cy="4114800"/>
          </a:xfrm>
        </p:spPr>
        <p:txBody>
          <a:bodyPr lIns="0" rIns="0"/>
          <a:lstStyle/>
          <a:p>
            <a:pPr lvl="0"/>
            <a:r>
              <a:rPr lang="en-US" sz="2400" dirty="0"/>
              <a:t>Need a predictive theory ("positive economics") to know which policy is best ("normative economics").</a:t>
            </a:r>
          </a:p>
          <a:p>
            <a:pPr lvl="0">
              <a:spcBef>
                <a:spcPts val="1200"/>
              </a:spcBef>
            </a:pPr>
            <a:r>
              <a:rPr lang="en-US" sz="2400" dirty="0"/>
              <a:t>KOM textbook (pp. 355-749, 12th ed. 2021) identifies three main economic variables whose changes should explain changes in exchange rates.</a:t>
            </a:r>
          </a:p>
          <a:p>
            <a:pPr marL="914400" lvl="1" indent="-457200">
              <a:buFont typeface="+mj-lt"/>
              <a:buAutoNum type="arabicPeriod"/>
            </a:pPr>
            <a:r>
              <a:rPr lang="en-US" sz="2400" dirty="0"/>
              <a:t>Interest rates.</a:t>
            </a:r>
          </a:p>
          <a:p>
            <a:pPr marL="914400" lvl="1" indent="-457200">
              <a:buFont typeface="+mj-lt"/>
              <a:buAutoNum type="arabicPeriod"/>
            </a:pPr>
            <a:r>
              <a:rPr lang="en-US" sz="2400" dirty="0"/>
              <a:t>Price levels (such as GNP deflator).</a:t>
            </a:r>
          </a:p>
          <a:p>
            <a:pPr marL="914400" lvl="1" indent="-457200">
              <a:buFont typeface="+mj-lt"/>
              <a:buAutoNum type="arabicPeriod"/>
            </a:pPr>
            <a:r>
              <a:rPr lang="en-US" sz="2400" dirty="0"/>
              <a:t>Expectations.</a:t>
            </a:r>
          </a:p>
        </p:txBody>
      </p:sp>
    </p:spTree>
    <p:extLst>
      <p:ext uri="{BB962C8B-B14F-4D97-AF65-F5344CB8AC3E}">
        <p14:creationId xmlns:p14="http://schemas.microsoft.com/office/powerpoint/2010/main" val="2140224561"/>
      </p:ext>
    </p:extLst>
  </p:cSld>
  <p:clrMapOvr>
    <a:masterClrMapping/>
  </p:clrMapOvr>
  <p:transition>
    <p:strips dir="ld"/>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458200" cy="838200"/>
          </a:xfrm>
        </p:spPr>
        <p:txBody>
          <a:bodyPr/>
          <a:lstStyle/>
          <a:p>
            <a:pPr lvl="0" algn="ctr"/>
            <a:r>
              <a:rPr lang="en-US" sz="3600" dirty="0"/>
              <a:t>(1) Interest-Rate Differences</a:t>
            </a:r>
          </a:p>
        </p:txBody>
      </p:sp>
      <p:sp>
        <p:nvSpPr>
          <p:cNvPr id="3" name="Content Placeholder 2"/>
          <p:cNvSpPr>
            <a:spLocks noGrp="1"/>
          </p:cNvSpPr>
          <p:nvPr>
            <p:ph idx="1"/>
          </p:nvPr>
        </p:nvSpPr>
        <p:spPr>
          <a:xfrm>
            <a:off x="914400" y="1447800"/>
            <a:ext cx="7315200" cy="4724400"/>
          </a:xfrm>
        </p:spPr>
        <p:txBody>
          <a:bodyPr lIns="0" rIns="0"/>
          <a:lstStyle/>
          <a:p>
            <a:pPr marL="0" indent="0">
              <a:buNone/>
            </a:pPr>
            <a:r>
              <a:rPr lang="en-US" sz="2400" dirty="0"/>
              <a:t>KOM 12</a:t>
            </a:r>
            <a:r>
              <a:rPr lang="en-US" sz="2400" baseline="30000" dirty="0"/>
              <a:t>th</a:t>
            </a:r>
            <a:r>
              <a:rPr lang="en-US" sz="2400" dirty="0"/>
              <a:t> (2021) ch. 14</a:t>
            </a:r>
          </a:p>
          <a:p>
            <a:r>
              <a:rPr lang="en-US" sz="2400" dirty="0"/>
              <a:t>Page 375: "Our main conclusion will be that exchange rates always adjust to maintain interest parity."</a:t>
            </a:r>
          </a:p>
          <a:p>
            <a:r>
              <a:rPr lang="en-US" sz="2400" dirty="0"/>
              <a:t>Page 369: "The dollar rate of return on euro deposits is approximately the euro interest rate plus the rate of depreciation of the dollar against the euro."</a:t>
            </a:r>
          </a:p>
          <a:p>
            <a:r>
              <a:rPr lang="en-US" sz="2400" dirty="0"/>
              <a:t>Page 379: "An increase in the interest paid on deposits of a currency causes that currency to appreciate against foreign currencies."</a:t>
            </a:r>
          </a:p>
        </p:txBody>
      </p:sp>
    </p:spTree>
    <p:extLst>
      <p:ext uri="{BB962C8B-B14F-4D97-AF65-F5344CB8AC3E}">
        <p14:creationId xmlns:p14="http://schemas.microsoft.com/office/powerpoint/2010/main" val="2198523184"/>
      </p:ext>
    </p:extLst>
  </p:cSld>
  <p:clrMapOvr>
    <a:masterClrMapping/>
  </p:clrMapOvr>
  <p:transition>
    <p:strips dir="ld"/>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458200" cy="1295400"/>
          </a:xfrm>
        </p:spPr>
        <p:txBody>
          <a:bodyPr/>
          <a:lstStyle/>
          <a:p>
            <a:pPr lvl="0" algn="ctr"/>
            <a:r>
              <a:rPr lang="en-US" sz="3600" dirty="0"/>
              <a:t>Interest-Rate Differences:</a:t>
            </a:r>
            <a:br>
              <a:rPr lang="en-US" sz="3600" dirty="0"/>
            </a:br>
            <a:r>
              <a:rPr lang="en-US" sz="3600" dirty="0"/>
              <a:t>Evaluation</a:t>
            </a:r>
          </a:p>
        </p:txBody>
      </p:sp>
      <p:sp>
        <p:nvSpPr>
          <p:cNvPr id="3" name="Content Placeholder 2"/>
          <p:cNvSpPr>
            <a:spLocks noGrp="1"/>
          </p:cNvSpPr>
          <p:nvPr>
            <p:ph idx="1"/>
          </p:nvPr>
        </p:nvSpPr>
        <p:spPr>
          <a:xfrm>
            <a:off x="914400" y="1752600"/>
            <a:ext cx="7315200" cy="4419600"/>
          </a:xfrm>
        </p:spPr>
        <p:txBody>
          <a:bodyPr lIns="0" rIns="0"/>
          <a:lstStyle/>
          <a:p>
            <a:pPr marL="0" indent="0">
              <a:buNone/>
            </a:pPr>
            <a:r>
              <a:rPr lang="en-US" sz="2400" dirty="0"/>
              <a:t>KOM 12</a:t>
            </a:r>
            <a:r>
              <a:rPr lang="en-US" sz="2400" baseline="30000" dirty="0"/>
              <a:t>th</a:t>
            </a:r>
            <a:r>
              <a:rPr lang="en-US" sz="2400" dirty="0"/>
              <a:t> (2021), ch. 20, p. 657: </a:t>
            </a:r>
          </a:p>
          <a:p>
            <a:pPr>
              <a:spcBef>
                <a:spcPts val="1200"/>
              </a:spcBef>
            </a:pPr>
            <a:r>
              <a:rPr lang="en-US" sz="2400" dirty="0"/>
              <a:t>"Statistical studies of the relationship between interest rate differences and later depreciation rates show that </a:t>
            </a:r>
            <a:r>
              <a:rPr lang="en-US" sz="2400" u="sng" dirty="0"/>
              <a:t>the interest difference has been a very bad predictor</a:t>
            </a:r>
            <a:r>
              <a:rPr lang="en-US" sz="2400" dirty="0"/>
              <a:t>, in the sense that it has failed to catch any of the large swings in exchange rates. ... Even worse, ...  the interest difference has, on average, failed to predict correctly the </a:t>
            </a:r>
            <a:r>
              <a:rPr lang="en-US" sz="2400" i="1" dirty="0"/>
              <a:t>direction</a:t>
            </a:r>
            <a:r>
              <a:rPr lang="en-US" sz="2400" dirty="0"/>
              <a:t> in which the spot exchange rate would change." [Underlining added.]</a:t>
            </a:r>
          </a:p>
        </p:txBody>
      </p:sp>
    </p:spTree>
    <p:extLst>
      <p:ext uri="{BB962C8B-B14F-4D97-AF65-F5344CB8AC3E}">
        <p14:creationId xmlns:p14="http://schemas.microsoft.com/office/powerpoint/2010/main" val="4209940292"/>
      </p:ext>
    </p:extLst>
  </p:cSld>
  <p:clrMapOvr>
    <a:masterClrMapping/>
  </p:clrMapOvr>
  <p:transition>
    <p:strips dir="ld"/>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458200" cy="838200"/>
          </a:xfrm>
        </p:spPr>
        <p:txBody>
          <a:bodyPr/>
          <a:lstStyle/>
          <a:p>
            <a:pPr lvl="0" algn="ctr"/>
            <a:r>
              <a:rPr lang="en-US" sz="3600" dirty="0"/>
              <a:t>(2) National Price Levels</a:t>
            </a:r>
          </a:p>
        </p:txBody>
      </p:sp>
      <p:sp>
        <p:nvSpPr>
          <p:cNvPr id="3" name="Content Placeholder 2"/>
          <p:cNvSpPr>
            <a:spLocks noGrp="1"/>
          </p:cNvSpPr>
          <p:nvPr>
            <p:ph idx="1"/>
          </p:nvPr>
        </p:nvSpPr>
        <p:spPr>
          <a:xfrm>
            <a:off x="914400" y="1524000"/>
            <a:ext cx="7315200" cy="4495800"/>
          </a:xfrm>
        </p:spPr>
        <p:txBody>
          <a:bodyPr lIns="0" rIns="0"/>
          <a:lstStyle/>
          <a:p>
            <a:pPr marL="0" lvl="0" indent="0">
              <a:buNone/>
            </a:pPr>
            <a:r>
              <a:rPr lang="en-US" sz="2400" dirty="0"/>
              <a:t>Theory: KOM 12th ed. (2021) ch. 16, p. 428: </a:t>
            </a:r>
          </a:p>
          <a:p>
            <a:pPr>
              <a:spcBef>
                <a:spcPts val="1800"/>
              </a:spcBef>
            </a:pPr>
            <a:r>
              <a:rPr lang="en-US" sz="2400" dirty="0"/>
              <a:t>"The theory of purchasing power parity [PPP] states that the exchange rate between two countries' currencies equals the ratio of the countries' price levels."</a:t>
            </a:r>
          </a:p>
          <a:p>
            <a:pPr lvl="1">
              <a:spcBef>
                <a:spcPts val="1200"/>
              </a:spcBef>
            </a:pPr>
            <a:r>
              <a:rPr lang="en-US" sz="2400" dirty="0"/>
              <a:t>In other words, if average price of goods &amp; services goes up 10%, the theory says the currency should depreciate by 10% to maintain parity with prices of goods &amp; services in other countries.</a:t>
            </a:r>
          </a:p>
        </p:txBody>
      </p:sp>
    </p:spTree>
    <p:extLst>
      <p:ext uri="{BB962C8B-B14F-4D97-AF65-F5344CB8AC3E}">
        <p14:creationId xmlns:p14="http://schemas.microsoft.com/office/powerpoint/2010/main" val="2736231820"/>
      </p:ext>
    </p:extLst>
  </p:cSld>
  <p:clrMapOvr>
    <a:masterClrMapping/>
  </p:clrMapOvr>
  <p:transition>
    <p:strips dir="ld"/>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458200" cy="1143000"/>
          </a:xfrm>
        </p:spPr>
        <p:txBody>
          <a:bodyPr/>
          <a:lstStyle/>
          <a:p>
            <a:pPr lvl="0" algn="ctr"/>
            <a:r>
              <a:rPr lang="en-US" sz="3600" dirty="0"/>
              <a:t>National Price Levels:</a:t>
            </a:r>
            <a:br>
              <a:rPr lang="en-US" sz="3600" dirty="0"/>
            </a:br>
            <a:r>
              <a:rPr lang="en-US" sz="3600" dirty="0"/>
              <a:t>Evaluation</a:t>
            </a:r>
          </a:p>
        </p:txBody>
      </p:sp>
      <p:sp>
        <p:nvSpPr>
          <p:cNvPr id="3" name="Content Placeholder 2"/>
          <p:cNvSpPr>
            <a:spLocks noGrp="1"/>
          </p:cNvSpPr>
          <p:nvPr>
            <p:ph idx="1"/>
          </p:nvPr>
        </p:nvSpPr>
        <p:spPr>
          <a:xfrm>
            <a:off x="914400" y="1600200"/>
            <a:ext cx="7315200" cy="4648200"/>
          </a:xfrm>
        </p:spPr>
        <p:txBody>
          <a:bodyPr lIns="0" rIns="0"/>
          <a:lstStyle/>
          <a:p>
            <a:pPr marL="0" indent="0">
              <a:spcBef>
                <a:spcPts val="600"/>
              </a:spcBef>
              <a:buNone/>
            </a:pPr>
            <a:r>
              <a:rPr lang="en-US" sz="2400" dirty="0"/>
              <a:t>KOM 12th ed. (2021) p. 436 (8 pages later): </a:t>
            </a:r>
          </a:p>
          <a:p>
            <a:pPr>
              <a:spcBef>
                <a:spcPts val="300"/>
              </a:spcBef>
            </a:pPr>
            <a:r>
              <a:rPr lang="en-US" sz="2400" dirty="0"/>
              <a:t>"How well does the PPP theory explain actual data on exchange rates and national price levels?  A brief answer is that </a:t>
            </a:r>
            <a:r>
              <a:rPr lang="en-US" sz="2400" i="1" dirty="0"/>
              <a:t>all versions of the PPP theory do badly</a:t>
            </a:r>
            <a:r>
              <a:rPr lang="en-US" sz="2400" dirty="0"/>
              <a:t>.  In particular, changes in national price levels often tell us relatively little about exchange rate movements."  [Italics in the original.]</a:t>
            </a:r>
          </a:p>
          <a:p>
            <a:pPr marL="0" indent="0">
              <a:spcBef>
                <a:spcPts val="600"/>
              </a:spcBef>
              <a:buNone/>
            </a:pPr>
            <a:r>
              <a:rPr lang="en-US" sz="2400" dirty="0"/>
              <a:t>Example: One EUR cost USD 0.84 in October 2000 and USD 1.57 in April 2008.</a:t>
            </a:r>
          </a:p>
          <a:p>
            <a:pPr>
              <a:spcBef>
                <a:spcPts val="300"/>
              </a:spcBef>
            </a:pPr>
            <a:r>
              <a:rPr lang="en-US" sz="2400" dirty="0"/>
              <a:t>Did the U.S. price level double relative to the EU's in less than eight years??</a:t>
            </a:r>
          </a:p>
        </p:txBody>
      </p:sp>
    </p:spTree>
    <p:extLst>
      <p:ext uri="{BB962C8B-B14F-4D97-AF65-F5344CB8AC3E}">
        <p14:creationId xmlns:p14="http://schemas.microsoft.com/office/powerpoint/2010/main" val="48006351"/>
      </p:ext>
    </p:extLst>
  </p:cSld>
  <p:clrMapOvr>
    <a:masterClrMapping/>
  </p:clrMapOvr>
  <p:transition>
    <p:strips dir="ld"/>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95300"/>
            <a:ext cx="8458200" cy="876300"/>
          </a:xfrm>
        </p:spPr>
        <p:txBody>
          <a:bodyPr/>
          <a:lstStyle/>
          <a:p>
            <a:pPr algn="ctr"/>
            <a:r>
              <a:rPr lang="en-US" sz="3600" dirty="0"/>
              <a:t>(3) Expectations</a:t>
            </a:r>
          </a:p>
        </p:txBody>
      </p:sp>
      <p:sp>
        <p:nvSpPr>
          <p:cNvPr id="3" name="Content Placeholder 2"/>
          <p:cNvSpPr>
            <a:spLocks noGrp="1"/>
          </p:cNvSpPr>
          <p:nvPr>
            <p:ph idx="1"/>
          </p:nvPr>
        </p:nvSpPr>
        <p:spPr>
          <a:xfrm>
            <a:off x="914400" y="1524000"/>
            <a:ext cx="7315200" cy="4495800"/>
          </a:xfrm>
        </p:spPr>
        <p:txBody>
          <a:bodyPr lIns="0" rIns="0"/>
          <a:lstStyle/>
          <a:p>
            <a:pPr>
              <a:spcBef>
                <a:spcPts val="600"/>
              </a:spcBef>
            </a:pPr>
            <a:r>
              <a:rPr lang="en-US" sz="2400" dirty="0"/>
              <a:t>Attempts at "positive" theory of expectations have failed.</a:t>
            </a:r>
          </a:p>
          <a:p>
            <a:pPr lvl="1">
              <a:spcBef>
                <a:spcPts val="600"/>
              </a:spcBef>
            </a:pPr>
            <a:r>
              <a:rPr lang="en-US" sz="2400" dirty="0"/>
              <a:t>KOM 12th p. 658: "... expectations are inherently unobservable … . ... studies have attempted to explain departures from interest parity on the basis of particular theories of the risk premium, but none has been entirely successful."</a:t>
            </a:r>
          </a:p>
          <a:p>
            <a:pPr>
              <a:spcBef>
                <a:spcPts val="600"/>
              </a:spcBef>
            </a:pPr>
            <a:r>
              <a:rPr lang="en-US" sz="2400" dirty="0"/>
              <a:t>Not knowing how expectations are formed means you can't influence them as a tool to control exchange rates.</a:t>
            </a:r>
          </a:p>
          <a:p>
            <a:pPr>
              <a:spcBef>
                <a:spcPts val="600"/>
              </a:spcBef>
            </a:pPr>
            <a:endParaRPr lang="en-US" sz="2400" dirty="0"/>
          </a:p>
        </p:txBody>
      </p:sp>
    </p:spTree>
    <p:extLst>
      <p:ext uri="{BB962C8B-B14F-4D97-AF65-F5344CB8AC3E}">
        <p14:creationId xmlns:p14="http://schemas.microsoft.com/office/powerpoint/2010/main" val="4019833375"/>
      </p:ext>
    </p:extLst>
  </p:cSld>
  <p:clrMapOvr>
    <a:masterClrMapping/>
  </p:clrMapOvr>
  <p:transition>
    <p:strips dir="ld"/>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458200" cy="1123950"/>
          </a:xfrm>
        </p:spPr>
        <p:txBody>
          <a:bodyPr/>
          <a:lstStyle/>
          <a:p>
            <a:pPr algn="ctr"/>
            <a:r>
              <a:rPr lang="en-US" dirty="0"/>
              <a:t>In sum: </a:t>
            </a:r>
            <a:br>
              <a:rPr lang="en-US" dirty="0"/>
            </a:br>
            <a:r>
              <a:rPr lang="en-US" dirty="0"/>
              <a:t>No positive theory of FX rates</a:t>
            </a:r>
          </a:p>
        </p:txBody>
      </p:sp>
      <p:sp>
        <p:nvSpPr>
          <p:cNvPr id="3" name="Content Placeholder 2"/>
          <p:cNvSpPr>
            <a:spLocks noGrp="1"/>
          </p:cNvSpPr>
          <p:nvPr>
            <p:ph idx="1"/>
          </p:nvPr>
        </p:nvSpPr>
        <p:spPr>
          <a:xfrm>
            <a:off x="914400" y="1828800"/>
            <a:ext cx="7315200" cy="4191000"/>
          </a:xfrm>
        </p:spPr>
        <p:txBody>
          <a:bodyPr lIns="0" rIns="0"/>
          <a:lstStyle/>
          <a:p>
            <a:pPr>
              <a:spcBef>
                <a:spcPts val="1200"/>
              </a:spcBef>
            </a:pPr>
            <a:r>
              <a:rPr lang="en-US" sz="2400" dirty="0"/>
              <a:t>Paul Krugman, blog entry of 3/14/2015, "A Note on Dollar Strength": </a:t>
            </a:r>
          </a:p>
          <a:p>
            <a:pPr lvl="1">
              <a:spcBef>
                <a:spcPts val="600"/>
              </a:spcBef>
            </a:pPr>
            <a:r>
              <a:rPr lang="en-US" sz="2400" dirty="0"/>
              <a:t>"Asset price moves often have no clear cause — they’re bubbles, or driven by changes in long-term expectations."</a:t>
            </a:r>
          </a:p>
          <a:p>
            <a:pPr>
              <a:spcBef>
                <a:spcPts val="600"/>
              </a:spcBef>
            </a:pPr>
            <a:r>
              <a:rPr lang="en-US" sz="2400" dirty="0"/>
              <a:t>KOM 12 ed. (2021) page 616:</a:t>
            </a:r>
          </a:p>
          <a:p>
            <a:pPr lvl="1">
              <a:spcBef>
                <a:spcPts val="600"/>
              </a:spcBef>
            </a:pPr>
            <a:r>
              <a:rPr lang="en-US" sz="2400" dirty="0"/>
              <a:t>"Financial markets were evidently capable of driving exchange rates far from values consistent with external balance … .” (Speaking of the period after 1973.)</a:t>
            </a:r>
          </a:p>
        </p:txBody>
      </p:sp>
    </p:spTree>
    <p:extLst>
      <p:ext uri="{BB962C8B-B14F-4D97-AF65-F5344CB8AC3E}">
        <p14:creationId xmlns:p14="http://schemas.microsoft.com/office/powerpoint/2010/main" val="1929219039"/>
      </p:ext>
    </p:extLst>
  </p:cSld>
  <p:clrMapOvr>
    <a:masterClrMapping/>
  </p:clrMapOvr>
  <p:transition>
    <p:strips dir="ld"/>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458200" cy="952500"/>
          </a:xfrm>
        </p:spPr>
        <p:txBody>
          <a:bodyPr/>
          <a:lstStyle/>
          <a:p>
            <a:pPr algn="ctr"/>
            <a:r>
              <a:rPr lang="en-US" sz="3600" dirty="0"/>
              <a:t>FX Market as Safety Net?</a:t>
            </a:r>
          </a:p>
        </p:txBody>
      </p:sp>
      <p:sp>
        <p:nvSpPr>
          <p:cNvPr id="3" name="Content Placeholder 2"/>
          <p:cNvSpPr>
            <a:spLocks noGrp="1"/>
          </p:cNvSpPr>
          <p:nvPr>
            <p:ph idx="1"/>
          </p:nvPr>
        </p:nvSpPr>
        <p:spPr>
          <a:xfrm>
            <a:off x="914400" y="1447800"/>
            <a:ext cx="7315200" cy="4648200"/>
          </a:xfrm>
        </p:spPr>
        <p:txBody>
          <a:bodyPr lIns="0" rIns="0"/>
          <a:lstStyle/>
          <a:p>
            <a:pPr>
              <a:spcBef>
                <a:spcPts val="600"/>
              </a:spcBef>
              <a:spcAft>
                <a:spcPts val="0"/>
              </a:spcAft>
            </a:pPr>
            <a:r>
              <a:rPr lang="en-US" sz="2400" dirty="0"/>
              <a:t>Will market-driven changes in exchange rates naturally correct for macroeconomic shocks or structural BOP deficits?</a:t>
            </a:r>
          </a:p>
          <a:p>
            <a:pPr lvl="1">
              <a:spcBef>
                <a:spcPts val="300"/>
              </a:spcBef>
              <a:spcAft>
                <a:spcPts val="0"/>
              </a:spcAft>
            </a:pPr>
            <a:r>
              <a:rPr lang="en-US" sz="2400" dirty="0"/>
              <a:t>If so, there would be a correspondence between exchange-rate changes and macroeconomic variables that, as KOM reports, isn't seen in the data.</a:t>
            </a:r>
          </a:p>
          <a:p>
            <a:pPr>
              <a:spcBef>
                <a:spcPts val="600"/>
              </a:spcBef>
              <a:spcAft>
                <a:spcPts val="0"/>
              </a:spcAft>
            </a:pPr>
            <a:r>
              <a:rPr lang="en-US" sz="2400" dirty="0"/>
              <a:t>KOM 12th ed. (2021) page 659:</a:t>
            </a:r>
          </a:p>
          <a:p>
            <a:pPr lvl="1">
              <a:spcBef>
                <a:spcPts val="300"/>
              </a:spcBef>
              <a:spcAft>
                <a:spcPts val="0"/>
              </a:spcAft>
            </a:pPr>
            <a:r>
              <a:rPr lang="en-US" sz="2400" dirty="0"/>
              <a:t>"ambiguous evidence on the foreign exchange market's performance ... might imply a need for increased foreign exchange intervention ... ."</a:t>
            </a:r>
          </a:p>
        </p:txBody>
      </p:sp>
    </p:spTree>
    <p:extLst>
      <p:ext uri="{BB962C8B-B14F-4D97-AF65-F5344CB8AC3E}">
        <p14:creationId xmlns:p14="http://schemas.microsoft.com/office/powerpoint/2010/main" val="2401425929"/>
      </p:ext>
    </p:extLst>
  </p:cSld>
  <p:clrMapOvr>
    <a:masterClrMapping/>
  </p:clrMapOvr>
  <p:transition>
    <p:strips dir="ld"/>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458200" cy="1181100"/>
          </a:xfrm>
        </p:spPr>
        <p:txBody>
          <a:bodyPr/>
          <a:lstStyle/>
          <a:p>
            <a:pPr algn="ctr"/>
            <a:r>
              <a:rPr lang="en-US" sz="3400" dirty="0"/>
              <a:t>Exchange Rate Safety Net?</a:t>
            </a:r>
            <a:br>
              <a:rPr lang="en-US" sz="3400" dirty="0"/>
            </a:br>
            <a:r>
              <a:rPr lang="en-US" sz="3400" dirty="0"/>
              <a:t>The Case of the 2009 Crisis</a:t>
            </a:r>
          </a:p>
        </p:txBody>
      </p:sp>
      <p:sp>
        <p:nvSpPr>
          <p:cNvPr id="3" name="Content Placeholder 2"/>
          <p:cNvSpPr>
            <a:spLocks noGrp="1"/>
          </p:cNvSpPr>
          <p:nvPr>
            <p:ph idx="1"/>
          </p:nvPr>
        </p:nvSpPr>
        <p:spPr>
          <a:xfrm>
            <a:off x="914400" y="2133600"/>
            <a:ext cx="7315200" cy="3733800"/>
          </a:xfrm>
        </p:spPr>
        <p:txBody>
          <a:bodyPr lIns="0" rIns="0"/>
          <a:lstStyle/>
          <a:p>
            <a:pPr>
              <a:spcBef>
                <a:spcPts val="600"/>
              </a:spcBef>
              <a:spcAft>
                <a:spcPts val="0"/>
              </a:spcAft>
            </a:pPr>
            <a:r>
              <a:rPr lang="en-US" sz="2400" dirty="0"/>
              <a:t>IMF's conclusion, from "Strengthening the International Monetary System </a:t>
            </a:r>
            <a:r>
              <a:rPr lang="mr-IN" sz="2400" dirty="0"/>
              <a:t>–</a:t>
            </a:r>
            <a:r>
              <a:rPr lang="en-US" sz="2400" dirty="0"/>
              <a:t> A Stocktaking" (2016), pp. 19-26.</a:t>
            </a:r>
          </a:p>
          <a:p>
            <a:pPr lvl="1">
              <a:spcBef>
                <a:spcPts val="300"/>
              </a:spcBef>
              <a:spcAft>
                <a:spcPts val="0"/>
              </a:spcAft>
            </a:pPr>
            <a:r>
              <a:rPr lang="en-US" sz="2400" dirty="0"/>
              <a:t>Exchange rate changes played a "limited role" in adjustment to 2009 crisis.</a:t>
            </a:r>
          </a:p>
          <a:p>
            <a:pPr lvl="2">
              <a:spcBef>
                <a:spcPts val="300"/>
              </a:spcBef>
              <a:spcAft>
                <a:spcPts val="0"/>
              </a:spcAft>
            </a:pPr>
            <a:r>
              <a:rPr lang="en-US" sz="2400" dirty="0"/>
              <a:t>Exchange rates sometimes moved in the wrong ("perverse") direction.</a:t>
            </a:r>
          </a:p>
          <a:p>
            <a:pPr lvl="2">
              <a:spcBef>
                <a:spcPts val="300"/>
              </a:spcBef>
              <a:spcAft>
                <a:spcPts val="0"/>
              </a:spcAft>
            </a:pPr>
            <a:r>
              <a:rPr lang="en-US" sz="2400" dirty="0"/>
              <a:t>Exchange rate changes had little impact on the Balance of Payments.</a:t>
            </a:r>
          </a:p>
        </p:txBody>
      </p:sp>
    </p:spTree>
    <p:extLst>
      <p:ext uri="{BB962C8B-B14F-4D97-AF65-F5344CB8AC3E}">
        <p14:creationId xmlns:p14="http://schemas.microsoft.com/office/powerpoint/2010/main" val="2301051611"/>
      </p:ext>
    </p:extLst>
  </p:cSld>
  <p:clrMapOvr>
    <a:masterClrMapping/>
  </p:clrMapOvr>
  <p:transition>
    <p:strips dir="ld"/>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09800"/>
            <a:ext cx="8458200" cy="1676400"/>
          </a:xfrm>
        </p:spPr>
        <p:txBody>
          <a:bodyPr/>
          <a:lstStyle/>
          <a:p>
            <a:pPr algn="ctr"/>
            <a:r>
              <a:rPr lang="en-US" sz="4800" dirty="0"/>
              <a:t>The Case of </a:t>
            </a:r>
            <a:br>
              <a:rPr lang="en-US" sz="4800" dirty="0"/>
            </a:br>
            <a:r>
              <a:rPr lang="en-US" sz="4800" dirty="0"/>
              <a:t>Mini-Currencies</a:t>
            </a:r>
          </a:p>
        </p:txBody>
      </p:sp>
    </p:spTree>
    <p:extLst>
      <p:ext uri="{BB962C8B-B14F-4D97-AF65-F5344CB8AC3E}">
        <p14:creationId xmlns:p14="http://schemas.microsoft.com/office/powerpoint/2010/main" val="4260339937"/>
      </p:ext>
    </p:extLst>
  </p:cSld>
  <p:clrMapOvr>
    <a:masterClrMapping/>
  </p:clrMapOvr>
  <p:transition>
    <p:strips dir="l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09800"/>
            <a:ext cx="8458200" cy="1371600"/>
          </a:xfrm>
        </p:spPr>
        <p:txBody>
          <a:bodyPr/>
          <a:lstStyle/>
          <a:p>
            <a:pPr algn="ctr"/>
            <a:r>
              <a:rPr lang="en-US" sz="4000" dirty="0"/>
              <a:t>A World of Currencies</a:t>
            </a:r>
          </a:p>
        </p:txBody>
      </p:sp>
    </p:spTree>
    <p:extLst>
      <p:ext uri="{BB962C8B-B14F-4D97-AF65-F5344CB8AC3E}">
        <p14:creationId xmlns:p14="http://schemas.microsoft.com/office/powerpoint/2010/main" val="1346724923"/>
      </p:ext>
    </p:extLst>
  </p:cSld>
  <p:clrMapOvr>
    <a:masterClrMapping/>
  </p:clrMapOvr>
  <p:transition>
    <p:strips dir="ld"/>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458200" cy="990600"/>
          </a:xfrm>
        </p:spPr>
        <p:txBody>
          <a:bodyPr/>
          <a:lstStyle/>
          <a:p>
            <a:pPr algn="ctr"/>
            <a:r>
              <a:rPr lang="en-US" sz="3600" dirty="0"/>
              <a:t>Mini-Currencies Are Neglected</a:t>
            </a:r>
          </a:p>
        </p:txBody>
      </p:sp>
      <p:sp>
        <p:nvSpPr>
          <p:cNvPr id="3" name="Content Placeholder 2"/>
          <p:cNvSpPr>
            <a:spLocks noGrp="1"/>
          </p:cNvSpPr>
          <p:nvPr>
            <p:ph idx="1"/>
          </p:nvPr>
        </p:nvSpPr>
        <p:spPr>
          <a:xfrm>
            <a:off x="914400" y="1524000"/>
            <a:ext cx="7315200" cy="4495800"/>
          </a:xfrm>
        </p:spPr>
        <p:txBody>
          <a:bodyPr lIns="0" rIns="0"/>
          <a:lstStyle/>
          <a:p>
            <a:pPr marL="0" lvl="0" indent="0">
              <a:spcBef>
                <a:spcPts val="1200"/>
              </a:spcBef>
              <a:spcAft>
                <a:spcPts val="0"/>
              </a:spcAft>
              <a:buNone/>
            </a:pPr>
            <a:r>
              <a:rPr lang="en-US" sz="2400" dirty="0"/>
              <a:t>Most people live in territories with mini-currencies, but their particularities tend to be neglected, because they're poor.</a:t>
            </a:r>
          </a:p>
          <a:p>
            <a:pPr lvl="0">
              <a:spcBef>
                <a:spcPts val="1200"/>
              </a:spcBef>
              <a:spcAft>
                <a:spcPts val="0"/>
              </a:spcAft>
            </a:pPr>
            <a:r>
              <a:rPr lang="en-US" sz="2400" dirty="0"/>
              <a:t>KOM 12th ed. (2021) p. 704: "Until now, we have studied macroeconomic interactions between industrialized market economies like those of the United States and Western Europe."</a:t>
            </a:r>
          </a:p>
          <a:p>
            <a:pPr lvl="0">
              <a:spcBef>
                <a:spcPts val="1200"/>
              </a:spcBef>
              <a:spcAft>
                <a:spcPts val="0"/>
              </a:spcAft>
            </a:pPr>
            <a:r>
              <a:rPr lang="en-US" sz="2400" dirty="0"/>
              <a:t>Global reserve currencies fluctuate, but citizens tend to notice less.</a:t>
            </a:r>
          </a:p>
          <a:p>
            <a:pPr lvl="1">
              <a:spcBef>
                <a:spcPts val="300"/>
              </a:spcBef>
              <a:spcAft>
                <a:spcPts val="0"/>
              </a:spcAft>
            </a:pPr>
            <a:r>
              <a:rPr lang="en-US" sz="2400" dirty="0"/>
              <a:t>Economies bigger, more self-contained.</a:t>
            </a:r>
          </a:p>
        </p:txBody>
      </p:sp>
    </p:spTree>
    <p:extLst>
      <p:ext uri="{BB962C8B-B14F-4D97-AF65-F5344CB8AC3E}">
        <p14:creationId xmlns:p14="http://schemas.microsoft.com/office/powerpoint/2010/main" val="2377324683"/>
      </p:ext>
    </p:extLst>
  </p:cSld>
  <p:clrMapOvr>
    <a:masterClrMapping/>
  </p:clrMapOvr>
  <p:transition>
    <p:strips dir="ld"/>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71500"/>
            <a:ext cx="8458200" cy="800100"/>
          </a:xfrm>
        </p:spPr>
        <p:txBody>
          <a:bodyPr/>
          <a:lstStyle/>
          <a:p>
            <a:pPr algn="ctr"/>
            <a:r>
              <a:rPr lang="en-US" sz="3600" dirty="0"/>
              <a:t>Mini-Currency Characteristics</a:t>
            </a:r>
          </a:p>
        </p:txBody>
      </p:sp>
      <p:sp>
        <p:nvSpPr>
          <p:cNvPr id="3" name="Content Placeholder 2"/>
          <p:cNvSpPr>
            <a:spLocks noGrp="1"/>
          </p:cNvSpPr>
          <p:nvPr>
            <p:ph idx="1"/>
          </p:nvPr>
        </p:nvSpPr>
        <p:spPr>
          <a:xfrm>
            <a:off x="914400" y="1524000"/>
            <a:ext cx="7315200" cy="4572000"/>
          </a:xfrm>
        </p:spPr>
        <p:txBody>
          <a:bodyPr lIns="0" rIns="0"/>
          <a:lstStyle/>
          <a:p>
            <a:r>
              <a:rPr lang="en-US" sz="2400" dirty="0"/>
              <a:t>Many are small jurisdictions, dependent on cross-border access.</a:t>
            </a:r>
          </a:p>
          <a:p>
            <a:r>
              <a:rPr lang="en-US" sz="2400" dirty="0"/>
              <a:t>Exchange-rate changes affect internal price levels.</a:t>
            </a:r>
          </a:p>
          <a:p>
            <a:r>
              <a:rPr lang="en-US" sz="2400" dirty="0"/>
              <a:t>Shift in investor sentiment quickly affects exchange rates.</a:t>
            </a:r>
          </a:p>
          <a:p>
            <a:r>
              <a:rPr lang="en-US" sz="2400" dirty="0"/>
              <a:t>The central bank can provide local currency, but the market also wants a global reserve currency.</a:t>
            </a:r>
          </a:p>
          <a:p>
            <a:pPr lvl="1"/>
            <a:r>
              <a:rPr lang="en-US" sz="2400" dirty="0"/>
              <a:t>BOP (change in OIR in terms of global reserve currencies) is important.</a:t>
            </a:r>
          </a:p>
        </p:txBody>
      </p:sp>
    </p:spTree>
    <p:extLst>
      <p:ext uri="{BB962C8B-B14F-4D97-AF65-F5344CB8AC3E}">
        <p14:creationId xmlns:p14="http://schemas.microsoft.com/office/powerpoint/2010/main" val="3658580880"/>
      </p:ext>
    </p:extLst>
  </p:cSld>
  <p:clrMapOvr>
    <a:masterClrMapping/>
  </p:clrMapOvr>
  <p:transition>
    <p:strips dir="ld"/>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00100"/>
            <a:ext cx="8458200" cy="723900"/>
          </a:xfrm>
        </p:spPr>
        <p:txBody>
          <a:bodyPr/>
          <a:lstStyle/>
          <a:p>
            <a:pPr algn="ctr"/>
            <a:r>
              <a:rPr lang="en-US" sz="3600" dirty="0"/>
              <a:t>Mini-Currency Management</a:t>
            </a:r>
          </a:p>
        </p:txBody>
      </p:sp>
      <p:sp>
        <p:nvSpPr>
          <p:cNvPr id="3" name="Content Placeholder 2"/>
          <p:cNvSpPr>
            <a:spLocks noGrp="1"/>
          </p:cNvSpPr>
          <p:nvPr>
            <p:ph idx="1"/>
          </p:nvPr>
        </p:nvSpPr>
        <p:spPr>
          <a:xfrm>
            <a:off x="914400" y="1676400"/>
            <a:ext cx="7315200" cy="4381500"/>
          </a:xfrm>
        </p:spPr>
        <p:txBody>
          <a:bodyPr lIns="0" rIns="0"/>
          <a:lstStyle/>
          <a:p>
            <a:pPr>
              <a:spcBef>
                <a:spcPts val="600"/>
              </a:spcBef>
            </a:pPr>
            <a:r>
              <a:rPr lang="en-US" sz="2400" dirty="0"/>
              <a:t>Falling reserves increases risk of payments crisis.</a:t>
            </a:r>
          </a:p>
          <a:p>
            <a:pPr lvl="1">
              <a:spcBef>
                <a:spcPts val="600"/>
              </a:spcBef>
            </a:pPr>
            <a:r>
              <a:rPr lang="en-US" sz="2400" dirty="0"/>
              <a:t>Public can see indications of risk.</a:t>
            </a:r>
          </a:p>
          <a:p>
            <a:pPr lvl="1">
              <a:spcBef>
                <a:spcPts val="600"/>
              </a:spcBef>
            </a:pPr>
            <a:r>
              <a:rPr lang="en-US" sz="2400" dirty="0"/>
              <a:t>Public reacts in ways that accelerate loss of reserves.</a:t>
            </a:r>
          </a:p>
          <a:p>
            <a:pPr>
              <a:spcBef>
                <a:spcPts val="600"/>
              </a:spcBef>
            </a:pPr>
            <a:r>
              <a:rPr lang="en-US" sz="2400" dirty="0"/>
              <a:t>Independent monetary policy: Be careful what you wish for!</a:t>
            </a:r>
          </a:p>
          <a:p>
            <a:pPr lvl="1">
              <a:spcBef>
                <a:spcPts val="600"/>
              </a:spcBef>
            </a:pPr>
            <a:r>
              <a:rPr lang="en-US" sz="2400" dirty="0"/>
              <a:t>Directed credit.</a:t>
            </a:r>
          </a:p>
          <a:p>
            <a:pPr lvl="1">
              <a:spcBef>
                <a:spcPts val="600"/>
              </a:spcBef>
            </a:pPr>
            <a:r>
              <a:rPr lang="en-US" sz="2400" dirty="0"/>
              <a:t>Administrative exchange controls.</a:t>
            </a:r>
          </a:p>
          <a:p>
            <a:pPr lvl="1">
              <a:spcBef>
                <a:spcPts val="600"/>
              </a:spcBef>
            </a:pPr>
            <a:r>
              <a:rPr lang="en-US" sz="2400" dirty="0"/>
              <a:t>Multiple exchange rates.</a:t>
            </a:r>
          </a:p>
        </p:txBody>
      </p:sp>
    </p:spTree>
    <p:extLst>
      <p:ext uri="{BB962C8B-B14F-4D97-AF65-F5344CB8AC3E}">
        <p14:creationId xmlns:p14="http://schemas.microsoft.com/office/powerpoint/2010/main" val="3603797486"/>
      </p:ext>
    </p:extLst>
  </p:cSld>
  <p:clrMapOvr>
    <a:masterClrMapping/>
  </p:clrMapOvr>
  <p:transition>
    <p:strips dir="ld"/>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458200" cy="1181100"/>
          </a:xfrm>
        </p:spPr>
        <p:txBody>
          <a:bodyPr/>
          <a:lstStyle/>
          <a:p>
            <a:pPr algn="ctr"/>
            <a:r>
              <a:rPr lang="en-US" sz="3000" dirty="0"/>
              <a:t>Mini-Currency Vulnerability:</a:t>
            </a:r>
            <a:br>
              <a:rPr lang="en-US" sz="3000" dirty="0"/>
            </a:br>
            <a:r>
              <a:rPr lang="en-US" sz="3000" dirty="0"/>
              <a:t>Hinds, </a:t>
            </a:r>
            <a:r>
              <a:rPr lang="en-US" sz="3000" i="1" dirty="0"/>
              <a:t>Playing Monopoly With the Devil</a:t>
            </a:r>
            <a:endParaRPr lang="en-US" sz="3000" dirty="0"/>
          </a:p>
        </p:txBody>
      </p:sp>
      <p:sp>
        <p:nvSpPr>
          <p:cNvPr id="3" name="Content Placeholder 2"/>
          <p:cNvSpPr>
            <a:spLocks noGrp="1"/>
          </p:cNvSpPr>
          <p:nvPr>
            <p:ph idx="1"/>
          </p:nvPr>
        </p:nvSpPr>
        <p:spPr>
          <a:xfrm>
            <a:off x="914400" y="1828800"/>
            <a:ext cx="7315200" cy="4267200"/>
          </a:xfrm>
        </p:spPr>
        <p:txBody>
          <a:bodyPr lIns="0" rIns="0"/>
          <a:lstStyle/>
          <a:p>
            <a:r>
              <a:rPr lang="en-US" sz="2400" dirty="0"/>
              <a:t>Part II, Ch. 7:</a:t>
            </a:r>
          </a:p>
          <a:p>
            <a:pPr lvl="1"/>
            <a:r>
              <a:rPr lang="en-US" sz="2400" dirty="0"/>
              <a:t>With mini-currencies, financial crises mainly originate as currency crises and are amplified by flight from the currency.</a:t>
            </a:r>
          </a:p>
          <a:p>
            <a:pPr lvl="1"/>
            <a:r>
              <a:rPr lang="en-US" sz="2400" dirty="0"/>
              <a:t>Cases include Thailand 1997, Chile early 1980s.</a:t>
            </a:r>
          </a:p>
          <a:p>
            <a:r>
              <a:rPr lang="en-US" sz="2400" dirty="0"/>
              <a:t>Prologue:</a:t>
            </a:r>
          </a:p>
          <a:p>
            <a:pPr lvl="1"/>
            <a:r>
              <a:rPr lang="en-US" sz="2400" dirty="0"/>
              <a:t>Stylized scenario illustrating the worst-case slippery slope that some countries have gone down.</a:t>
            </a:r>
          </a:p>
          <a:p>
            <a:pPr marL="0" indent="0">
              <a:buNone/>
            </a:pPr>
            <a:endParaRPr lang="en-US" sz="2400" dirty="0"/>
          </a:p>
        </p:txBody>
      </p:sp>
    </p:spTree>
    <p:extLst>
      <p:ext uri="{BB962C8B-B14F-4D97-AF65-F5344CB8AC3E}">
        <p14:creationId xmlns:p14="http://schemas.microsoft.com/office/powerpoint/2010/main" val="426576646"/>
      </p:ext>
    </p:extLst>
  </p:cSld>
  <p:clrMapOvr>
    <a:masterClrMapping/>
  </p:clrMapOvr>
  <p:transition>
    <p:strips dir="ld"/>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42900"/>
            <a:ext cx="8458200" cy="1028700"/>
          </a:xfrm>
        </p:spPr>
        <p:txBody>
          <a:bodyPr/>
          <a:lstStyle/>
          <a:p>
            <a:pPr algn="ctr"/>
            <a:r>
              <a:rPr lang="en-US" dirty="0"/>
              <a:t>Mini-Currency Vulnerability:</a:t>
            </a:r>
            <a:br>
              <a:rPr lang="en-US" dirty="0"/>
            </a:br>
            <a:r>
              <a:rPr lang="en-US" dirty="0"/>
              <a:t>KOM Textbook View</a:t>
            </a:r>
          </a:p>
        </p:txBody>
      </p:sp>
      <p:sp>
        <p:nvSpPr>
          <p:cNvPr id="3" name="Content Placeholder 2"/>
          <p:cNvSpPr>
            <a:spLocks noGrp="1"/>
          </p:cNvSpPr>
          <p:nvPr>
            <p:ph idx="1"/>
          </p:nvPr>
        </p:nvSpPr>
        <p:spPr>
          <a:xfrm>
            <a:off x="914400" y="1524000"/>
            <a:ext cx="7315200" cy="4800600"/>
          </a:xfrm>
        </p:spPr>
        <p:txBody>
          <a:bodyPr lIns="0" rIns="0"/>
          <a:lstStyle/>
          <a:p>
            <a:pPr marL="0" indent="0">
              <a:buNone/>
            </a:pPr>
            <a:r>
              <a:rPr lang="en-US" sz="2200" kern="1200" dirty="0">
                <a:cs typeface="Calibri" panose="020F0502020204030204" pitchFamily="34" charset="0"/>
              </a:rPr>
              <a:t>Page 726 (12th ed., 2021): </a:t>
            </a:r>
          </a:p>
          <a:p>
            <a:pPr marL="0" indent="0">
              <a:spcBef>
                <a:spcPts val="600"/>
              </a:spcBef>
              <a:buNone/>
            </a:pPr>
            <a:r>
              <a:rPr lang="en-US" sz="2200" kern="1200" dirty="0">
                <a:cs typeface="Calibri" panose="020F0502020204030204" pitchFamily="34" charset="0"/>
              </a:rPr>
              <a:t>"A final lesson of developing-country experience is the vulnerability of even seemingly healthy economies to crises of confidence generated by events elsewhere in the world — a domino effect that has come to be known as contagion. </a:t>
            </a:r>
          </a:p>
          <a:p>
            <a:pPr marL="0" indent="0">
              <a:spcBef>
                <a:spcPts val="600"/>
              </a:spcBef>
              <a:buNone/>
            </a:pPr>
            <a:r>
              <a:rPr lang="en-US" sz="2200" kern="1200" dirty="0">
                <a:cs typeface="Calibri" panose="020F0502020204030204" pitchFamily="34" charset="0"/>
              </a:rPr>
              <a:t>"Contagion was at work when the crisis in Thailand, a small economy in Southeast Asia, provoked another crisis in South Korea, a much larger economy some 2,000 miles away. </a:t>
            </a:r>
          </a:p>
          <a:p>
            <a:pPr marL="0" indent="0">
              <a:spcBef>
                <a:spcPts val="600"/>
              </a:spcBef>
              <a:buNone/>
            </a:pPr>
            <a:r>
              <a:rPr lang="en-US" sz="2200" kern="1200" dirty="0">
                <a:cs typeface="Calibri" panose="020F0502020204030204" pitchFamily="34" charset="0"/>
              </a:rPr>
              <a:t>"An even more spectacular example emerged in August 1998, when a plunge in the Russian ruble sparked massive speculation against Brazil’s real."</a:t>
            </a:r>
          </a:p>
        </p:txBody>
      </p:sp>
    </p:spTree>
    <p:extLst>
      <p:ext uri="{BB962C8B-B14F-4D97-AF65-F5344CB8AC3E}">
        <p14:creationId xmlns:p14="http://schemas.microsoft.com/office/powerpoint/2010/main" val="2465656501"/>
      </p:ext>
    </p:extLst>
  </p:cSld>
  <p:clrMapOvr>
    <a:masterClrMapping/>
  </p:clrMapOvr>
  <p:transition>
    <p:strips dir="ld"/>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752600"/>
            <a:ext cx="8458200" cy="2286000"/>
          </a:xfrm>
        </p:spPr>
        <p:txBody>
          <a:bodyPr/>
          <a:lstStyle/>
          <a:p>
            <a:pPr algn="ctr"/>
            <a:r>
              <a:rPr lang="en-US" sz="4400" dirty="0"/>
              <a:t>Cooperative Management </a:t>
            </a:r>
            <a:br>
              <a:rPr lang="en-US" sz="4400" dirty="0"/>
            </a:br>
            <a:r>
              <a:rPr lang="en-US" sz="4400" dirty="0"/>
              <a:t>of Currencies</a:t>
            </a:r>
          </a:p>
        </p:txBody>
      </p:sp>
    </p:spTree>
    <p:extLst>
      <p:ext uri="{BB962C8B-B14F-4D97-AF65-F5344CB8AC3E}">
        <p14:creationId xmlns:p14="http://schemas.microsoft.com/office/powerpoint/2010/main" val="285333594"/>
      </p:ext>
    </p:extLst>
  </p:cSld>
  <p:clrMapOvr>
    <a:masterClrMapping/>
  </p:clrMapOvr>
  <p:transition>
    <p:strips dir="ld"/>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6339" y="381000"/>
            <a:ext cx="8458200" cy="838200"/>
          </a:xfrm>
        </p:spPr>
        <p:txBody>
          <a:bodyPr/>
          <a:lstStyle/>
          <a:p>
            <a:pPr algn="ctr"/>
            <a:r>
              <a:rPr lang="en-US" sz="3600" dirty="0"/>
              <a:t>The IMF Is Neutral on ERAs</a:t>
            </a:r>
          </a:p>
        </p:txBody>
      </p:sp>
      <p:sp>
        <p:nvSpPr>
          <p:cNvPr id="3" name="Content Placeholder 2"/>
          <p:cNvSpPr>
            <a:spLocks noGrp="1"/>
          </p:cNvSpPr>
          <p:nvPr>
            <p:ph idx="1"/>
          </p:nvPr>
        </p:nvSpPr>
        <p:spPr>
          <a:xfrm>
            <a:off x="914400" y="1295400"/>
            <a:ext cx="7315200" cy="4953000"/>
          </a:xfrm>
        </p:spPr>
        <p:txBody>
          <a:bodyPr lIns="0" rIns="0"/>
          <a:lstStyle/>
          <a:p>
            <a:pPr marL="57150" indent="0">
              <a:spcBef>
                <a:spcPts val="600"/>
              </a:spcBef>
              <a:buNone/>
            </a:pPr>
            <a:r>
              <a:rPr lang="en-US" sz="2400" dirty="0"/>
              <a:t>Why?</a:t>
            </a:r>
          </a:p>
          <a:p>
            <a:pPr marL="457200" indent="-457200">
              <a:spcBef>
                <a:spcPts val="600"/>
              </a:spcBef>
              <a:buFont typeface="+mj-lt"/>
              <a:buAutoNum type="arabicPeriod"/>
            </a:pPr>
            <a:r>
              <a:rPr lang="en-US" sz="2400" dirty="0"/>
              <a:t>Economics: Unable to predict relationship between ERAs and other outcomes. </a:t>
            </a:r>
          </a:p>
          <a:p>
            <a:pPr lvl="1">
              <a:spcBef>
                <a:spcPts val="300"/>
              </a:spcBef>
            </a:pPr>
            <a:r>
              <a:rPr lang="en-US" sz="2400" dirty="0"/>
              <a:t>Exchange rates are unpredictable.</a:t>
            </a:r>
          </a:p>
          <a:p>
            <a:pPr lvl="1">
              <a:spcBef>
                <a:spcPts val="300"/>
              </a:spcBef>
            </a:pPr>
            <a:r>
              <a:rPr lang="en-US" sz="2400" dirty="0"/>
              <a:t>Differences between currencies (global reserve currencies vs. mini-currencies).</a:t>
            </a:r>
          </a:p>
          <a:p>
            <a:pPr marL="457200" indent="-457200">
              <a:spcBef>
                <a:spcPts val="600"/>
              </a:spcBef>
              <a:buFont typeface="+mj-lt"/>
              <a:buAutoNum type="arabicPeriod"/>
            </a:pPr>
            <a:r>
              <a:rPr lang="en-US" sz="2400" dirty="0"/>
              <a:t>Politics: Neither the U.S. nor the EMU coordinate on exchange rates. </a:t>
            </a:r>
          </a:p>
          <a:p>
            <a:pPr lvl="1">
              <a:spcBef>
                <a:spcPts val="300"/>
              </a:spcBef>
            </a:pPr>
            <a:r>
              <a:rPr lang="en-US" sz="2400" dirty="0"/>
              <a:t>Each has a "free floating" ERA with flexibility on monetary policy target.</a:t>
            </a:r>
          </a:p>
          <a:p>
            <a:pPr lvl="1">
              <a:spcBef>
                <a:spcPts val="300"/>
              </a:spcBef>
            </a:pPr>
            <a:r>
              <a:rPr lang="en-US" sz="2400" dirty="0"/>
              <a:t>No risk of flight from a global reserve currency.</a:t>
            </a:r>
          </a:p>
        </p:txBody>
      </p:sp>
    </p:spTree>
    <p:extLst>
      <p:ext uri="{BB962C8B-B14F-4D97-AF65-F5344CB8AC3E}">
        <p14:creationId xmlns:p14="http://schemas.microsoft.com/office/powerpoint/2010/main" val="1046326877"/>
      </p:ext>
    </p:extLst>
  </p:cSld>
  <p:clrMapOvr>
    <a:masterClrMapping/>
  </p:clrMapOvr>
  <p:transition>
    <p:strips dir="ld"/>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723900"/>
            <a:ext cx="8458200" cy="1181100"/>
          </a:xfrm>
        </p:spPr>
        <p:txBody>
          <a:bodyPr/>
          <a:lstStyle/>
          <a:p>
            <a:pPr algn="ctr"/>
            <a:r>
              <a:rPr lang="en-US" sz="3600" dirty="0"/>
              <a:t>Cooperative Approaches to </a:t>
            </a:r>
            <a:br>
              <a:rPr lang="en-US" sz="3600" dirty="0"/>
            </a:br>
            <a:r>
              <a:rPr lang="en-US" sz="3600" dirty="0"/>
              <a:t>Exchange Rate Management</a:t>
            </a:r>
          </a:p>
        </p:txBody>
      </p:sp>
      <p:sp>
        <p:nvSpPr>
          <p:cNvPr id="3" name="Content Placeholder 2"/>
          <p:cNvSpPr>
            <a:spLocks noGrp="1"/>
          </p:cNvSpPr>
          <p:nvPr>
            <p:ph idx="1"/>
          </p:nvPr>
        </p:nvSpPr>
        <p:spPr>
          <a:xfrm>
            <a:off x="914400" y="2209800"/>
            <a:ext cx="7315200" cy="3810000"/>
          </a:xfrm>
        </p:spPr>
        <p:txBody>
          <a:bodyPr lIns="0" rIns="0"/>
          <a:lstStyle/>
          <a:p>
            <a:pPr marL="0" lvl="0" indent="0">
              <a:spcBef>
                <a:spcPts val="600"/>
              </a:spcBef>
              <a:spcAft>
                <a:spcPts val="0"/>
              </a:spcAft>
              <a:buNone/>
            </a:pPr>
            <a:r>
              <a:rPr lang="en-US" sz="2400" dirty="0"/>
              <a:t>What global system would be best?  </a:t>
            </a:r>
          </a:p>
          <a:p>
            <a:pPr marL="457192" indent="-457200">
              <a:spcBef>
                <a:spcPts val="600"/>
              </a:spcBef>
              <a:spcAft>
                <a:spcPts val="0"/>
              </a:spcAft>
              <a:buClr>
                <a:schemeClr val="tx1"/>
              </a:buClr>
            </a:pPr>
            <a:r>
              <a:rPr lang="en-US" sz="2400" dirty="0"/>
              <a:t>Options:</a:t>
            </a:r>
          </a:p>
          <a:p>
            <a:pPr marL="857242" lvl="1" indent="-457200">
              <a:spcBef>
                <a:spcPts val="600"/>
              </a:spcBef>
              <a:spcAft>
                <a:spcPts val="0"/>
              </a:spcAft>
              <a:buClr>
                <a:schemeClr val="tx1"/>
              </a:buClr>
            </a:pPr>
            <a:r>
              <a:rPr lang="en-US" sz="2400" dirty="0"/>
              <a:t>Many currencies linked to gold?</a:t>
            </a:r>
          </a:p>
          <a:p>
            <a:pPr marL="857242" lvl="1" indent="-457200">
              <a:spcBef>
                <a:spcPts val="600"/>
              </a:spcBef>
              <a:spcAft>
                <a:spcPts val="0"/>
              </a:spcAft>
              <a:buClr>
                <a:schemeClr val="tx1"/>
              </a:buClr>
            </a:pPr>
            <a:r>
              <a:rPr lang="en-US" sz="2400" dirty="0"/>
              <a:t>Many currencies linked to a key currency (Bretton Woods system)?</a:t>
            </a:r>
          </a:p>
          <a:p>
            <a:pPr marL="857242" lvl="1" indent="-457200">
              <a:spcBef>
                <a:spcPts val="600"/>
              </a:spcBef>
              <a:spcAft>
                <a:spcPts val="0"/>
              </a:spcAft>
              <a:buClr>
                <a:schemeClr val="tx1"/>
              </a:buClr>
            </a:pPr>
            <a:r>
              <a:rPr lang="en-US" sz="2400" dirty="0"/>
              <a:t>Many currencies with exchange rates stabilized by national-level policy?</a:t>
            </a:r>
          </a:p>
          <a:p>
            <a:pPr marL="857242" lvl="1" indent="-457200">
              <a:spcBef>
                <a:spcPts val="600"/>
              </a:spcBef>
              <a:spcAft>
                <a:spcPts val="0"/>
              </a:spcAft>
              <a:buClr>
                <a:schemeClr val="tx1"/>
              </a:buClr>
            </a:pPr>
            <a:r>
              <a:rPr lang="en-US" sz="2400" dirty="0"/>
              <a:t>Fewer currencies as a strategic goal?</a:t>
            </a:r>
          </a:p>
        </p:txBody>
      </p:sp>
    </p:spTree>
    <p:extLst>
      <p:ext uri="{BB962C8B-B14F-4D97-AF65-F5344CB8AC3E}">
        <p14:creationId xmlns:p14="http://schemas.microsoft.com/office/powerpoint/2010/main" val="3467932194"/>
      </p:ext>
    </p:extLst>
  </p:cSld>
  <p:clrMapOvr>
    <a:masterClrMapping/>
  </p:clrMapOvr>
  <p:transition>
    <p:strips dir="ld"/>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458200" cy="914400"/>
          </a:xfrm>
        </p:spPr>
        <p:txBody>
          <a:bodyPr/>
          <a:lstStyle/>
          <a:p>
            <a:pPr algn="ctr"/>
            <a:r>
              <a:rPr lang="en-US" sz="3600" dirty="0"/>
              <a:t>Commodity Money</a:t>
            </a:r>
          </a:p>
        </p:txBody>
      </p:sp>
      <p:sp>
        <p:nvSpPr>
          <p:cNvPr id="3" name="Content Placeholder 2"/>
          <p:cNvSpPr>
            <a:spLocks noGrp="1"/>
          </p:cNvSpPr>
          <p:nvPr>
            <p:ph idx="1"/>
          </p:nvPr>
        </p:nvSpPr>
        <p:spPr>
          <a:xfrm>
            <a:off x="914400" y="1524000"/>
            <a:ext cx="7315200" cy="4648200"/>
          </a:xfrm>
        </p:spPr>
        <p:txBody>
          <a:bodyPr lIns="0" rIns="0"/>
          <a:lstStyle/>
          <a:p>
            <a:pPr marL="0" indent="0">
              <a:buClr>
                <a:schemeClr val="tx1"/>
              </a:buClr>
              <a:buNone/>
            </a:pPr>
            <a:r>
              <a:rPr lang="en-US" sz="2400" dirty="0"/>
              <a:t>Link all currencies to gold.</a:t>
            </a:r>
          </a:p>
          <a:p>
            <a:pPr>
              <a:spcBef>
                <a:spcPts val="600"/>
              </a:spcBef>
              <a:spcAft>
                <a:spcPts val="0"/>
              </a:spcAft>
              <a:buClr>
                <a:schemeClr val="tx1"/>
              </a:buClr>
            </a:pPr>
            <a:r>
              <a:rPr lang="en-US" sz="2400" dirty="0"/>
              <a:t>Or to another real asset.</a:t>
            </a:r>
          </a:p>
          <a:p>
            <a:pPr>
              <a:spcBef>
                <a:spcPts val="600"/>
              </a:spcBef>
              <a:spcAft>
                <a:spcPts val="0"/>
              </a:spcAft>
              <a:buClr>
                <a:schemeClr val="tx1"/>
              </a:buClr>
            </a:pPr>
            <a:r>
              <a:rPr lang="en-US" sz="2400" dirty="0"/>
              <a:t>Silver and real estate have also been used for individual currencies.</a:t>
            </a:r>
          </a:p>
          <a:p>
            <a:pPr marL="57142" indent="0">
              <a:spcBef>
                <a:spcPts val="1800"/>
              </a:spcBef>
              <a:spcAft>
                <a:spcPts val="0"/>
              </a:spcAft>
              <a:buClr>
                <a:schemeClr val="tx1"/>
              </a:buClr>
              <a:buNone/>
            </a:pPr>
            <a:r>
              <a:rPr lang="en-US" sz="2400" dirty="0"/>
              <a:t>Problems:</a:t>
            </a:r>
          </a:p>
          <a:p>
            <a:pPr marL="400042">
              <a:spcBef>
                <a:spcPts val="600"/>
              </a:spcBef>
              <a:spcAft>
                <a:spcPts val="0"/>
              </a:spcAft>
              <a:buClr>
                <a:schemeClr val="tx1"/>
              </a:buClr>
            </a:pPr>
            <a:r>
              <a:rPr lang="en-US" sz="2400" dirty="0"/>
              <a:t>Inelastic monetary base is bad for growth and recession fighting.</a:t>
            </a:r>
          </a:p>
          <a:p>
            <a:pPr marL="400042">
              <a:spcBef>
                <a:spcPts val="600"/>
              </a:spcBef>
              <a:spcAft>
                <a:spcPts val="0"/>
              </a:spcAft>
              <a:buClr>
                <a:schemeClr val="tx1"/>
              </a:buClr>
            </a:pPr>
            <a:r>
              <a:rPr lang="en-US" sz="2400" dirty="0"/>
              <a:t>When credit got too tight or BOP crises occurred under the gold standard, currency devaluation happened anyway.</a:t>
            </a:r>
          </a:p>
        </p:txBody>
      </p:sp>
    </p:spTree>
    <p:extLst>
      <p:ext uri="{BB962C8B-B14F-4D97-AF65-F5344CB8AC3E}">
        <p14:creationId xmlns:p14="http://schemas.microsoft.com/office/powerpoint/2010/main" val="3865650398"/>
      </p:ext>
    </p:extLst>
  </p:cSld>
  <p:clrMapOvr>
    <a:masterClrMapping/>
  </p:clrMapOvr>
  <p:transition>
    <p:strips dir="ld"/>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458200" cy="838200"/>
          </a:xfrm>
        </p:spPr>
        <p:txBody>
          <a:bodyPr/>
          <a:lstStyle/>
          <a:p>
            <a:pPr algn="ctr"/>
            <a:r>
              <a:rPr lang="en-US" sz="3600" dirty="0"/>
              <a:t>Bretton Woods</a:t>
            </a:r>
          </a:p>
        </p:txBody>
      </p:sp>
      <p:sp>
        <p:nvSpPr>
          <p:cNvPr id="3" name="Content Placeholder 2"/>
          <p:cNvSpPr>
            <a:spLocks noGrp="1"/>
          </p:cNvSpPr>
          <p:nvPr>
            <p:ph idx="1"/>
          </p:nvPr>
        </p:nvSpPr>
        <p:spPr>
          <a:xfrm>
            <a:off x="914400" y="1371600"/>
            <a:ext cx="7315200" cy="4876800"/>
          </a:xfrm>
        </p:spPr>
        <p:txBody>
          <a:bodyPr lIns="0" rIns="0"/>
          <a:lstStyle/>
          <a:p>
            <a:pPr marL="0" indent="0">
              <a:spcAft>
                <a:spcPts val="0"/>
              </a:spcAft>
              <a:buClr>
                <a:schemeClr val="tx1"/>
              </a:buClr>
              <a:buNone/>
            </a:pPr>
            <a:r>
              <a:rPr lang="en-US" sz="2400" dirty="0"/>
              <a:t>Link all currencies to a key currency.</a:t>
            </a:r>
          </a:p>
          <a:p>
            <a:pPr>
              <a:spcAft>
                <a:spcPts val="0"/>
              </a:spcAft>
              <a:buClr>
                <a:schemeClr val="tx1"/>
              </a:buClr>
            </a:pPr>
            <a:r>
              <a:rPr lang="en-US" sz="2400" dirty="0"/>
              <a:t>Fixed parities, with devaluation (relative to the global currency) rare and internationally controlled.</a:t>
            </a:r>
          </a:p>
          <a:p>
            <a:pPr>
              <a:spcAft>
                <a:spcPts val="0"/>
              </a:spcAft>
              <a:buClr>
                <a:schemeClr val="tx1"/>
              </a:buClr>
            </a:pPr>
            <a:r>
              <a:rPr lang="en-US" sz="2400" dirty="0"/>
              <a:t>IMF organizes the cooperation.</a:t>
            </a:r>
          </a:p>
          <a:p>
            <a:pPr marL="0" indent="0">
              <a:spcBef>
                <a:spcPts val="1200"/>
              </a:spcBef>
              <a:spcAft>
                <a:spcPts val="0"/>
              </a:spcAft>
              <a:buClr>
                <a:schemeClr val="tx1"/>
              </a:buClr>
              <a:buNone/>
            </a:pPr>
            <a:r>
              <a:rPr lang="en-US" sz="2400" dirty="0"/>
              <a:t>Problems:</a:t>
            </a:r>
          </a:p>
          <a:p>
            <a:pPr>
              <a:spcAft>
                <a:spcPts val="0"/>
              </a:spcAft>
              <a:buClr>
                <a:schemeClr val="tx1"/>
              </a:buClr>
            </a:pPr>
            <a:r>
              <a:rPr lang="en-US" sz="2400" dirty="0"/>
              <a:t>Global monetary policy is determined by one country alone: the issuer of the global reserve currency.</a:t>
            </a:r>
          </a:p>
          <a:p>
            <a:pPr>
              <a:spcAft>
                <a:spcPts val="0"/>
              </a:spcAft>
              <a:buClr>
                <a:schemeClr val="tx1"/>
              </a:buClr>
            </a:pPr>
            <a:r>
              <a:rPr lang="en-US" sz="2400" dirty="0"/>
              <a:t>FX markets grow and escape control.</a:t>
            </a:r>
          </a:p>
          <a:p>
            <a:pPr>
              <a:spcAft>
                <a:spcPts val="0"/>
              </a:spcAft>
              <a:buClr>
                <a:schemeClr val="tx1"/>
              </a:buClr>
            </a:pPr>
            <a:r>
              <a:rPr lang="en-US" sz="2400" dirty="0"/>
              <a:t>Tried, but broke down in 1971.</a:t>
            </a:r>
          </a:p>
        </p:txBody>
      </p:sp>
    </p:spTree>
    <p:extLst>
      <p:ext uri="{BB962C8B-B14F-4D97-AF65-F5344CB8AC3E}">
        <p14:creationId xmlns:p14="http://schemas.microsoft.com/office/powerpoint/2010/main" val="1774936183"/>
      </p:ext>
    </p:extLst>
  </p:cSld>
  <p:clrMapOvr>
    <a:masterClrMapping/>
  </p:clrMapOvr>
  <p:transition>
    <p:strips dir="l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71500"/>
            <a:ext cx="8458200" cy="800100"/>
          </a:xfrm>
        </p:spPr>
        <p:txBody>
          <a:bodyPr/>
          <a:lstStyle/>
          <a:p>
            <a:pPr algn="ctr"/>
            <a:r>
              <a:rPr lang="en-US" sz="3600" dirty="0"/>
              <a:t>How Many Currencies?</a:t>
            </a:r>
          </a:p>
        </p:txBody>
      </p:sp>
      <p:sp>
        <p:nvSpPr>
          <p:cNvPr id="3" name="Content Placeholder 2"/>
          <p:cNvSpPr>
            <a:spLocks noGrp="1"/>
          </p:cNvSpPr>
          <p:nvPr>
            <p:ph idx="1"/>
          </p:nvPr>
        </p:nvSpPr>
        <p:spPr>
          <a:xfrm>
            <a:off x="914400" y="1524000"/>
            <a:ext cx="7315200" cy="4800600"/>
          </a:xfrm>
        </p:spPr>
        <p:txBody>
          <a:bodyPr lIns="0" rIns="274320"/>
          <a:lstStyle/>
          <a:p>
            <a:pPr lvl="0">
              <a:spcBef>
                <a:spcPts val="1200"/>
              </a:spcBef>
            </a:pPr>
            <a:r>
              <a:rPr lang="en-US" sz="2400" dirty="0"/>
              <a:t>235 territories declare a currency as "legal tender" for their territory: ISO 4127.</a:t>
            </a:r>
          </a:p>
          <a:p>
            <a:pPr>
              <a:spcBef>
                <a:spcPts val="1200"/>
              </a:spcBef>
            </a:pPr>
            <a:r>
              <a:rPr lang="en-US" sz="2400" dirty="0"/>
              <a:t>Are the legal tenders all </a:t>
            </a:r>
            <a:r>
              <a:rPr lang="en-US" sz="2400" u="sng" dirty="0"/>
              <a:t>different</a:t>
            </a:r>
            <a:r>
              <a:rPr lang="en-US" sz="2400" dirty="0"/>
              <a:t> from one another?  No.</a:t>
            </a:r>
          </a:p>
          <a:p>
            <a:pPr lvl="0">
              <a:spcBef>
                <a:spcPts val="1200"/>
              </a:spcBef>
            </a:pPr>
            <a:r>
              <a:rPr lang="en-US" sz="2400" dirty="0"/>
              <a:t>Some are a currency of another territory.</a:t>
            </a:r>
          </a:p>
          <a:p>
            <a:pPr lvl="1">
              <a:spcBef>
                <a:spcPts val="300"/>
              </a:spcBef>
            </a:pPr>
            <a:r>
              <a:rPr lang="en-US" sz="2400" dirty="0"/>
              <a:t>For example, EUR in French Guiana.</a:t>
            </a:r>
          </a:p>
          <a:p>
            <a:pPr lvl="0">
              <a:spcBef>
                <a:spcPts val="1200"/>
              </a:spcBef>
            </a:pPr>
            <a:r>
              <a:rPr lang="en-US" sz="2400" dirty="0"/>
              <a:t>Some are interchangeable with a larger currency.</a:t>
            </a:r>
          </a:p>
          <a:p>
            <a:pPr lvl="1">
              <a:spcBef>
                <a:spcPts val="300"/>
              </a:spcBef>
            </a:pPr>
            <a:r>
              <a:rPr lang="en-US" sz="2400" dirty="0"/>
              <a:t>For example: the Gibraltar pound (GIP) exists but is interchangeable with GBP.</a:t>
            </a:r>
          </a:p>
        </p:txBody>
      </p:sp>
    </p:spTree>
    <p:extLst>
      <p:ext uri="{BB962C8B-B14F-4D97-AF65-F5344CB8AC3E}">
        <p14:creationId xmlns:p14="http://schemas.microsoft.com/office/powerpoint/2010/main" val="100920521"/>
      </p:ext>
    </p:extLst>
  </p:cSld>
  <p:clrMapOvr>
    <a:masterClrMapping/>
  </p:clrMapOvr>
  <p:transition>
    <p:strips dir="ld"/>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458200" cy="1295400"/>
          </a:xfrm>
        </p:spPr>
        <p:txBody>
          <a:bodyPr/>
          <a:lstStyle/>
          <a:p>
            <a:pPr algn="ctr"/>
            <a:r>
              <a:rPr lang="en-US" sz="3600" dirty="0"/>
              <a:t>Decentralized Efforts</a:t>
            </a:r>
            <a:br>
              <a:rPr lang="en-US" sz="3600" dirty="0"/>
            </a:br>
            <a:r>
              <a:rPr lang="en-US" sz="3600" dirty="0"/>
              <a:t>to Manage Exchange Rates</a:t>
            </a:r>
          </a:p>
        </p:txBody>
      </p:sp>
      <p:sp>
        <p:nvSpPr>
          <p:cNvPr id="3" name="Content Placeholder 2"/>
          <p:cNvSpPr>
            <a:spLocks noGrp="1"/>
          </p:cNvSpPr>
          <p:nvPr>
            <p:ph idx="1"/>
          </p:nvPr>
        </p:nvSpPr>
        <p:spPr>
          <a:xfrm>
            <a:off x="914400" y="2133600"/>
            <a:ext cx="7315200" cy="3733800"/>
          </a:xfrm>
        </p:spPr>
        <p:txBody>
          <a:bodyPr lIns="0" rIns="0"/>
          <a:lstStyle/>
          <a:p>
            <a:pPr>
              <a:spcAft>
                <a:spcPts val="0"/>
              </a:spcAft>
              <a:buClr>
                <a:schemeClr val="tx1"/>
              </a:buClr>
            </a:pPr>
            <a:r>
              <a:rPr lang="en-US" sz="2400" dirty="0"/>
              <a:t>Allow private FX markets to determine currency exchange rates.</a:t>
            </a:r>
          </a:p>
          <a:p>
            <a:pPr>
              <a:spcBef>
                <a:spcPts val="1200"/>
              </a:spcBef>
              <a:spcAft>
                <a:spcPts val="0"/>
              </a:spcAft>
              <a:buClr>
                <a:schemeClr val="tx1"/>
              </a:buClr>
            </a:pPr>
            <a:r>
              <a:rPr lang="en-US" sz="2400" dirty="0"/>
              <a:t>Macroeconomic management to prevent unwanted changes in exchange rates.</a:t>
            </a:r>
          </a:p>
          <a:p>
            <a:pPr lvl="1">
              <a:spcBef>
                <a:spcPts val="600"/>
              </a:spcBef>
              <a:spcAft>
                <a:spcPts val="0"/>
              </a:spcAft>
              <a:buClr>
                <a:schemeClr val="tx1"/>
              </a:buClr>
            </a:pPr>
            <a:r>
              <a:rPr lang="en-US" sz="2400" dirty="0"/>
              <a:t>Avoid excessive borrowing in FX.</a:t>
            </a:r>
          </a:p>
          <a:p>
            <a:pPr lvl="1">
              <a:spcBef>
                <a:spcPts val="600"/>
              </a:spcBef>
              <a:spcAft>
                <a:spcPts val="0"/>
              </a:spcAft>
              <a:buClr>
                <a:schemeClr val="tx1"/>
              </a:buClr>
            </a:pPr>
            <a:r>
              <a:rPr lang="en-US" sz="2400" dirty="0"/>
              <a:t>Tools:</a:t>
            </a:r>
          </a:p>
          <a:p>
            <a:pPr marL="1371600" lvl="2" indent="-514350">
              <a:spcBef>
                <a:spcPts val="600"/>
              </a:spcBef>
              <a:spcAft>
                <a:spcPts val="0"/>
              </a:spcAft>
              <a:buClr>
                <a:schemeClr val="tx1"/>
              </a:buClr>
              <a:buFont typeface="+mj-lt"/>
              <a:buAutoNum type="alphaLcParenR"/>
            </a:pPr>
            <a:r>
              <a:rPr lang="en-US" sz="2400" dirty="0"/>
              <a:t>Inflation targeting.</a:t>
            </a:r>
          </a:p>
          <a:p>
            <a:pPr marL="1371600" lvl="2" indent="-514350">
              <a:spcBef>
                <a:spcPts val="600"/>
              </a:spcBef>
              <a:spcAft>
                <a:spcPts val="0"/>
              </a:spcAft>
              <a:buClr>
                <a:schemeClr val="tx1"/>
              </a:buClr>
              <a:buFont typeface="+mj-lt"/>
              <a:buAutoNum type="alphaLcParenR"/>
            </a:pPr>
            <a:r>
              <a:rPr lang="en-US" sz="2400" dirty="0"/>
              <a:t>Capital controls.</a:t>
            </a:r>
          </a:p>
        </p:txBody>
      </p:sp>
    </p:spTree>
    <p:extLst>
      <p:ext uri="{BB962C8B-B14F-4D97-AF65-F5344CB8AC3E}">
        <p14:creationId xmlns:p14="http://schemas.microsoft.com/office/powerpoint/2010/main" val="2853445029"/>
      </p:ext>
    </p:extLst>
  </p:cSld>
  <p:clrMapOvr>
    <a:masterClrMapping/>
  </p:clrMapOvr>
  <p:transition>
    <p:strips dir="ld"/>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1BB7A-2CA4-114D-9958-625AFAF5CF8B}"/>
              </a:ext>
            </a:extLst>
          </p:cNvPr>
          <p:cNvSpPr>
            <a:spLocks noGrp="1"/>
          </p:cNvSpPr>
          <p:nvPr>
            <p:ph type="title"/>
          </p:nvPr>
        </p:nvSpPr>
        <p:spPr>
          <a:xfrm>
            <a:off x="381000" y="304800"/>
            <a:ext cx="8458200" cy="762000"/>
          </a:xfrm>
        </p:spPr>
        <p:txBody>
          <a:bodyPr/>
          <a:lstStyle/>
          <a:p>
            <a:pPr algn="ctr"/>
            <a:r>
              <a:rPr lang="en-US" dirty="0"/>
              <a:t>FX Reserves of Inflation Targeters</a:t>
            </a:r>
          </a:p>
        </p:txBody>
      </p:sp>
      <p:pic>
        <p:nvPicPr>
          <p:cNvPr id="4" name="Content Placeholder 3">
            <a:extLst>
              <a:ext uri="{FF2B5EF4-FFF2-40B4-BE49-F238E27FC236}">
                <a16:creationId xmlns:a16="http://schemas.microsoft.com/office/drawing/2014/main" id="{E2B583F0-3E80-7A49-A05D-0E23254E46DC}"/>
              </a:ext>
            </a:extLst>
          </p:cNvPr>
          <p:cNvPicPr>
            <a:picLocks noGrp="1" noChangeAspect="1"/>
          </p:cNvPicPr>
          <p:nvPr>
            <p:ph idx="1"/>
          </p:nvPr>
        </p:nvPicPr>
        <p:blipFill>
          <a:blip r:embed="rId2"/>
          <a:stretch>
            <a:fillRect/>
          </a:stretch>
        </p:blipFill>
        <p:spPr>
          <a:xfrm>
            <a:off x="2647950" y="1219200"/>
            <a:ext cx="3848100" cy="4254500"/>
          </a:xfrm>
          <a:prstGeom prst="rect">
            <a:avLst/>
          </a:prstGeom>
        </p:spPr>
      </p:pic>
      <p:sp>
        <p:nvSpPr>
          <p:cNvPr id="5" name="TextBox 4">
            <a:extLst>
              <a:ext uri="{FF2B5EF4-FFF2-40B4-BE49-F238E27FC236}">
                <a16:creationId xmlns:a16="http://schemas.microsoft.com/office/drawing/2014/main" id="{42FD47CF-50A8-9C40-BA35-D094511D1B52}"/>
              </a:ext>
            </a:extLst>
          </p:cNvPr>
          <p:cNvSpPr txBox="1"/>
          <p:nvPr/>
        </p:nvSpPr>
        <p:spPr>
          <a:xfrm>
            <a:off x="1066800" y="5715000"/>
            <a:ext cx="5429250" cy="738664"/>
          </a:xfrm>
          <a:prstGeom prst="rect">
            <a:avLst/>
          </a:prstGeom>
          <a:noFill/>
        </p:spPr>
        <p:txBody>
          <a:bodyPr wrap="square" rtlCol="0">
            <a:spAutoFit/>
          </a:bodyPr>
          <a:lstStyle/>
          <a:p>
            <a:r>
              <a:rPr lang="en-US" sz="1400" dirty="0"/>
              <a:t>Red: emerging-market economies</a:t>
            </a:r>
          </a:p>
          <a:p>
            <a:r>
              <a:rPr lang="en-US" sz="1400" dirty="0"/>
              <a:t>Blue: advanced economies</a:t>
            </a:r>
          </a:p>
          <a:p>
            <a:r>
              <a:rPr lang="en-US" sz="1400" dirty="0"/>
              <a:t>Source: BIS Annual Economic Report, April 2019, page 32.</a:t>
            </a:r>
          </a:p>
        </p:txBody>
      </p:sp>
    </p:spTree>
    <p:extLst>
      <p:ext uri="{BB962C8B-B14F-4D97-AF65-F5344CB8AC3E}">
        <p14:creationId xmlns:p14="http://schemas.microsoft.com/office/powerpoint/2010/main" val="1901321363"/>
      </p:ext>
    </p:extLst>
  </p:cSld>
  <p:clrMapOvr>
    <a:masterClrMapping/>
  </p:clrMapOvr>
  <p:transition>
    <p:strips dir="ld"/>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24100"/>
            <a:ext cx="8458200" cy="1104900"/>
          </a:xfrm>
        </p:spPr>
        <p:txBody>
          <a:bodyPr/>
          <a:lstStyle/>
          <a:p>
            <a:pPr algn="ctr"/>
            <a:r>
              <a:rPr lang="en-US" sz="4800" dirty="0"/>
              <a:t>Currency Integration</a:t>
            </a:r>
          </a:p>
        </p:txBody>
      </p:sp>
    </p:spTree>
    <p:extLst>
      <p:ext uri="{BB962C8B-B14F-4D97-AF65-F5344CB8AC3E}">
        <p14:creationId xmlns:p14="http://schemas.microsoft.com/office/powerpoint/2010/main" val="3625442088"/>
      </p:ext>
    </p:extLst>
  </p:cSld>
  <p:clrMapOvr>
    <a:masterClrMapping/>
  </p:clrMapOvr>
  <p:transition>
    <p:strips dir="ld"/>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458200" cy="723900"/>
          </a:xfrm>
        </p:spPr>
        <p:txBody>
          <a:bodyPr/>
          <a:lstStyle/>
          <a:p>
            <a:pPr algn="ctr"/>
            <a:r>
              <a:rPr lang="en-US" sz="3600" dirty="0"/>
              <a:t>Integration vs. Pegging</a:t>
            </a:r>
          </a:p>
        </p:txBody>
      </p:sp>
      <p:sp>
        <p:nvSpPr>
          <p:cNvPr id="3" name="Content Placeholder 2"/>
          <p:cNvSpPr>
            <a:spLocks noGrp="1"/>
          </p:cNvSpPr>
          <p:nvPr>
            <p:ph idx="1"/>
          </p:nvPr>
        </p:nvSpPr>
        <p:spPr>
          <a:xfrm>
            <a:off x="914400" y="1219200"/>
            <a:ext cx="7315200" cy="5029200"/>
          </a:xfrm>
        </p:spPr>
        <p:txBody>
          <a:bodyPr lIns="0" rIns="0"/>
          <a:lstStyle/>
          <a:p>
            <a:pPr lvl="0">
              <a:spcBef>
                <a:spcPts val="600"/>
              </a:spcBef>
            </a:pPr>
            <a:r>
              <a:rPr lang="en-US" sz="2400" dirty="0"/>
              <a:t>Integration changes the institutional form of the monetary authority.</a:t>
            </a:r>
          </a:p>
          <a:p>
            <a:pPr lvl="1">
              <a:spcBef>
                <a:spcPts val="300"/>
              </a:spcBef>
            </a:pPr>
            <a:r>
              <a:rPr lang="en-US" sz="2400" dirty="0"/>
              <a:t>Requires a change in law.</a:t>
            </a:r>
          </a:p>
          <a:p>
            <a:pPr>
              <a:spcBef>
                <a:spcPts val="600"/>
              </a:spcBef>
            </a:pPr>
            <a:r>
              <a:rPr lang="en-US" sz="2400" dirty="0"/>
              <a:t>Not the same as discretionary policy of a monetary authority to "peg" the exchange rate.</a:t>
            </a:r>
          </a:p>
          <a:p>
            <a:pPr lvl="1">
              <a:spcBef>
                <a:spcPts val="300"/>
              </a:spcBef>
            </a:pPr>
            <a:r>
              <a:rPr lang="en-US" sz="2400" dirty="0"/>
              <a:t>Removes some policy options.</a:t>
            </a:r>
          </a:p>
          <a:p>
            <a:pPr lvl="2">
              <a:spcBef>
                <a:spcPts val="300"/>
              </a:spcBef>
            </a:pPr>
            <a:r>
              <a:rPr lang="en-US" sz="2400" dirty="0"/>
              <a:t>Not popular with economists.</a:t>
            </a:r>
          </a:p>
          <a:p>
            <a:pPr lvl="1">
              <a:spcBef>
                <a:spcPts val="300"/>
              </a:spcBef>
            </a:pPr>
            <a:r>
              <a:rPr lang="en-US" sz="2400" dirty="0"/>
              <a:t>Perceived as permanent.</a:t>
            </a:r>
          </a:p>
          <a:p>
            <a:pPr lvl="2">
              <a:spcBef>
                <a:spcPts val="300"/>
              </a:spcBef>
            </a:pPr>
            <a:r>
              <a:rPr lang="en-US" sz="2400" dirty="0"/>
              <a:t>Stabilizing effect on expectations.</a:t>
            </a:r>
          </a:p>
          <a:p>
            <a:pPr>
              <a:spcBef>
                <a:spcPts val="600"/>
              </a:spcBef>
            </a:pPr>
            <a:r>
              <a:rPr lang="en-US" sz="2400" dirty="0"/>
              <a:t>Eliminates costly fees on currency exchanges.</a:t>
            </a:r>
          </a:p>
        </p:txBody>
      </p:sp>
    </p:spTree>
    <p:extLst>
      <p:ext uri="{BB962C8B-B14F-4D97-AF65-F5344CB8AC3E}">
        <p14:creationId xmlns:p14="http://schemas.microsoft.com/office/powerpoint/2010/main" val="3202145327"/>
      </p:ext>
    </p:extLst>
  </p:cSld>
  <p:clrMapOvr>
    <a:masterClrMapping/>
  </p:clrMapOvr>
  <p:transition>
    <p:strips dir="ld"/>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458200" cy="723900"/>
          </a:xfrm>
        </p:spPr>
        <p:txBody>
          <a:bodyPr/>
          <a:lstStyle/>
          <a:p>
            <a:pPr algn="ctr"/>
            <a:r>
              <a:rPr lang="en-US" sz="3600" dirty="0"/>
              <a:t>Types of Currency Integration</a:t>
            </a:r>
          </a:p>
        </p:txBody>
      </p:sp>
      <p:sp>
        <p:nvSpPr>
          <p:cNvPr id="3" name="Content Placeholder 2"/>
          <p:cNvSpPr>
            <a:spLocks noGrp="1"/>
          </p:cNvSpPr>
          <p:nvPr>
            <p:ph idx="1"/>
          </p:nvPr>
        </p:nvSpPr>
        <p:spPr>
          <a:xfrm>
            <a:off x="914400" y="1447800"/>
            <a:ext cx="7315200" cy="4876800"/>
          </a:xfrm>
        </p:spPr>
        <p:txBody>
          <a:bodyPr lIns="0" rIns="0"/>
          <a:lstStyle/>
          <a:p>
            <a:pPr marL="0" lvl="0" indent="0">
              <a:spcBef>
                <a:spcPts val="0"/>
              </a:spcBef>
              <a:spcAft>
                <a:spcPts val="600"/>
              </a:spcAft>
              <a:buNone/>
            </a:pPr>
            <a:r>
              <a:rPr lang="en-US" sz="2400" b="1" dirty="0"/>
              <a:t>Unilateral</a:t>
            </a:r>
            <a:r>
              <a:rPr lang="en-US" sz="2400" dirty="0"/>
              <a:t>.</a:t>
            </a:r>
          </a:p>
          <a:p>
            <a:pPr>
              <a:spcBef>
                <a:spcPts val="0"/>
              </a:spcBef>
              <a:spcAft>
                <a:spcPts val="600"/>
              </a:spcAft>
            </a:pPr>
            <a:r>
              <a:rPr lang="en-US" sz="2400" dirty="0"/>
              <a:t>Currency board.</a:t>
            </a:r>
          </a:p>
          <a:p>
            <a:pPr lvl="1">
              <a:spcBef>
                <a:spcPts val="0"/>
              </a:spcBef>
              <a:spcAft>
                <a:spcPts val="600"/>
              </a:spcAft>
            </a:pPr>
            <a:r>
              <a:rPr lang="en-US" sz="2400" dirty="0"/>
              <a:t>Hong Kong, Bulgaria.</a:t>
            </a:r>
          </a:p>
          <a:p>
            <a:pPr>
              <a:spcBef>
                <a:spcPts val="0"/>
              </a:spcBef>
              <a:spcAft>
                <a:spcPts val="600"/>
              </a:spcAft>
            </a:pPr>
            <a:r>
              <a:rPr lang="en-US" sz="2400" dirty="0"/>
              <a:t>Adoption of a foreign currency. </a:t>
            </a:r>
          </a:p>
          <a:p>
            <a:pPr lvl="1">
              <a:spcBef>
                <a:spcPts val="0"/>
              </a:spcBef>
              <a:spcAft>
                <a:spcPts val="600"/>
              </a:spcAft>
            </a:pPr>
            <a:r>
              <a:rPr lang="en-US" sz="2400" dirty="0"/>
              <a:t>El Salvador, Ecuador, Kosovo.</a:t>
            </a:r>
          </a:p>
          <a:p>
            <a:pPr marL="0" lvl="0" indent="0">
              <a:spcBef>
                <a:spcPts val="1200"/>
              </a:spcBef>
              <a:spcAft>
                <a:spcPts val="600"/>
              </a:spcAft>
              <a:buNone/>
            </a:pPr>
            <a:r>
              <a:rPr lang="en-US" sz="2400" b="1" dirty="0"/>
              <a:t>Cooperative</a:t>
            </a:r>
            <a:r>
              <a:rPr lang="en-US" sz="2400" dirty="0"/>
              <a:t>: currency union.</a:t>
            </a:r>
          </a:p>
          <a:p>
            <a:pPr>
              <a:spcBef>
                <a:spcPts val="0"/>
              </a:spcBef>
              <a:spcAft>
                <a:spcPts val="600"/>
              </a:spcAft>
            </a:pPr>
            <a:r>
              <a:rPr lang="en-US" sz="2400" dirty="0"/>
              <a:t>European Monetary Union, German mark.</a:t>
            </a:r>
          </a:p>
          <a:p>
            <a:pPr>
              <a:spcBef>
                <a:spcPts val="0"/>
              </a:spcBef>
              <a:spcAft>
                <a:spcPts val="600"/>
              </a:spcAft>
            </a:pPr>
            <a:r>
              <a:rPr lang="en-US" sz="2400" dirty="0"/>
              <a:t>Union's central bank serves all regions.</a:t>
            </a:r>
          </a:p>
          <a:p>
            <a:pPr>
              <a:spcBef>
                <a:spcPts val="0"/>
              </a:spcBef>
              <a:spcAft>
                <a:spcPts val="600"/>
              </a:spcAft>
            </a:pPr>
            <a:r>
              <a:rPr lang="en-US" sz="2400" dirty="0"/>
              <a:t>More stable than unilateral integration.</a:t>
            </a:r>
          </a:p>
        </p:txBody>
      </p:sp>
    </p:spTree>
    <p:extLst>
      <p:ext uri="{BB962C8B-B14F-4D97-AF65-F5344CB8AC3E}">
        <p14:creationId xmlns:p14="http://schemas.microsoft.com/office/powerpoint/2010/main" val="1439443790"/>
      </p:ext>
    </p:extLst>
  </p:cSld>
  <p:clrMapOvr>
    <a:masterClrMapping/>
  </p:clrMapOvr>
  <p:transition>
    <p:strips dir="ld"/>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2000250"/>
            <a:ext cx="8458200" cy="2038350"/>
          </a:xfrm>
        </p:spPr>
        <p:txBody>
          <a:bodyPr/>
          <a:lstStyle/>
          <a:p>
            <a:pPr algn="ctr"/>
            <a:r>
              <a:rPr lang="en-US" sz="3600" dirty="0"/>
              <a:t>Unilateral Integration</a:t>
            </a:r>
          </a:p>
        </p:txBody>
      </p:sp>
    </p:spTree>
    <p:extLst>
      <p:ext uri="{BB962C8B-B14F-4D97-AF65-F5344CB8AC3E}">
        <p14:creationId xmlns:p14="http://schemas.microsoft.com/office/powerpoint/2010/main" val="3640849580"/>
      </p:ext>
    </p:extLst>
  </p:cSld>
  <p:clrMapOvr>
    <a:masterClrMapping/>
  </p:clrMapOvr>
  <p:transition>
    <p:strips dir="ld"/>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458200" cy="1143000"/>
          </a:xfrm>
        </p:spPr>
        <p:txBody>
          <a:bodyPr/>
          <a:lstStyle/>
          <a:p>
            <a:pPr algn="ctr"/>
            <a:r>
              <a:rPr lang="en-US" dirty="0"/>
              <a:t>Unilateral Link to Foreign Currency: Currency Board</a:t>
            </a:r>
          </a:p>
        </p:txBody>
      </p:sp>
      <p:sp>
        <p:nvSpPr>
          <p:cNvPr id="3" name="Content Placeholder 2"/>
          <p:cNvSpPr>
            <a:spLocks noGrp="1"/>
          </p:cNvSpPr>
          <p:nvPr>
            <p:ph idx="1"/>
          </p:nvPr>
        </p:nvSpPr>
        <p:spPr>
          <a:xfrm>
            <a:off x="914400" y="1676400"/>
            <a:ext cx="7315200" cy="4724400"/>
          </a:xfrm>
        </p:spPr>
        <p:txBody>
          <a:bodyPr lIns="0" rIns="0"/>
          <a:lstStyle/>
          <a:p>
            <a:pPr>
              <a:spcBef>
                <a:spcPts val="1200"/>
              </a:spcBef>
            </a:pPr>
            <a:r>
              <a:rPr lang="en-US" sz="2200" dirty="0"/>
              <a:t>Local currency can be redeemed whenever you want for a global reserve currency at a permanently fixed rate.</a:t>
            </a:r>
          </a:p>
          <a:p>
            <a:pPr>
              <a:spcBef>
                <a:spcPts val="600"/>
              </a:spcBef>
            </a:pPr>
            <a:r>
              <a:rPr lang="en-US" sz="2200" dirty="0"/>
              <a:t>100% OIR relative to central bank's local-currency obligations:</a:t>
            </a:r>
          </a:p>
          <a:p>
            <a:pPr marL="914400" lvl="1" indent="-457200">
              <a:spcBef>
                <a:spcPts val="300"/>
              </a:spcBef>
              <a:buFont typeface="+mj-lt"/>
              <a:buAutoNum type="arabicPeriod"/>
            </a:pPr>
            <a:r>
              <a:rPr lang="en-US" sz="2200" dirty="0"/>
              <a:t>Deposits (reserves) of commercial banks.</a:t>
            </a:r>
          </a:p>
          <a:p>
            <a:pPr marL="914400" lvl="1" indent="-457200">
              <a:spcBef>
                <a:spcPts val="300"/>
              </a:spcBef>
              <a:buFont typeface="+mj-lt"/>
              <a:buAutoNum type="arabicPeriod"/>
            </a:pPr>
            <a:r>
              <a:rPr lang="en-US" sz="2200" dirty="0"/>
              <a:t>Central bank's circulating notes.</a:t>
            </a:r>
          </a:p>
          <a:p>
            <a:pPr>
              <a:spcBef>
                <a:spcPts val="600"/>
              </a:spcBef>
            </a:pPr>
            <a:r>
              <a:rPr lang="en-US" sz="2200" dirty="0"/>
              <a:t>To expand credit, more FX reserves are needed, since local currency reserves can't be created by "fiat."</a:t>
            </a:r>
          </a:p>
          <a:p>
            <a:r>
              <a:rPr lang="en-US" sz="2200" dirty="0"/>
              <a:t>Examples: Hong Kong (HKD-USD); Bulgaria (BGN-EUR)</a:t>
            </a:r>
          </a:p>
        </p:txBody>
      </p:sp>
    </p:spTree>
    <p:extLst>
      <p:ext uri="{BB962C8B-B14F-4D97-AF65-F5344CB8AC3E}">
        <p14:creationId xmlns:p14="http://schemas.microsoft.com/office/powerpoint/2010/main" val="119231391"/>
      </p:ext>
    </p:extLst>
  </p:cSld>
  <p:clrMapOvr>
    <a:masterClrMapping/>
  </p:clrMapOvr>
  <p:transition>
    <p:strips dir="ld"/>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609600"/>
            <a:ext cx="8458200" cy="1219200"/>
          </a:xfrm>
        </p:spPr>
        <p:txBody>
          <a:bodyPr/>
          <a:lstStyle/>
          <a:p>
            <a:pPr algn="ctr"/>
            <a:r>
              <a:rPr lang="en-US" sz="3600" dirty="0"/>
              <a:t>Unilateral Adoption</a:t>
            </a:r>
            <a:br>
              <a:rPr lang="en-US" sz="3600" dirty="0"/>
            </a:br>
            <a:r>
              <a:rPr lang="en-US" sz="3600" dirty="0"/>
              <a:t>of Foreign Currency</a:t>
            </a:r>
          </a:p>
        </p:txBody>
      </p:sp>
      <p:sp>
        <p:nvSpPr>
          <p:cNvPr id="3" name="Content Placeholder 2"/>
          <p:cNvSpPr>
            <a:spLocks noGrp="1"/>
          </p:cNvSpPr>
          <p:nvPr>
            <p:ph idx="1"/>
          </p:nvPr>
        </p:nvSpPr>
        <p:spPr>
          <a:xfrm>
            <a:off x="914400" y="2057400"/>
            <a:ext cx="7315200" cy="3886200"/>
          </a:xfrm>
        </p:spPr>
        <p:txBody>
          <a:bodyPr lIns="0" rIns="0"/>
          <a:lstStyle/>
          <a:p>
            <a:pPr marL="0" indent="0">
              <a:spcBef>
                <a:spcPts val="1800"/>
              </a:spcBef>
              <a:buNone/>
            </a:pPr>
            <a:r>
              <a:rPr lang="en-US" sz="2400" dirty="0"/>
              <a:t>Local Currency Notes</a:t>
            </a:r>
          </a:p>
          <a:p>
            <a:pPr>
              <a:spcBef>
                <a:spcPts val="600"/>
              </a:spcBef>
            </a:pPr>
            <a:r>
              <a:rPr lang="en-US" sz="2400" dirty="0"/>
              <a:t>Gibraltar (GIP-GBP) vs. Seychelles (SCR)</a:t>
            </a:r>
          </a:p>
          <a:p>
            <a:pPr>
              <a:spcBef>
                <a:spcPts val="600"/>
              </a:spcBef>
            </a:pPr>
            <a:r>
              <a:rPr lang="en-US" sz="2400" dirty="0"/>
              <a:t>Bermuda (BMD-USD) vs. Haiti (HTG)</a:t>
            </a:r>
          </a:p>
          <a:p>
            <a:pPr>
              <a:spcBef>
                <a:spcPts val="600"/>
              </a:spcBef>
            </a:pPr>
            <a:r>
              <a:rPr lang="en-US" sz="2400" dirty="0"/>
              <a:t>Panama (PAB-USD) vs. Nicaragua (NIO)</a:t>
            </a:r>
          </a:p>
          <a:p>
            <a:pPr marL="0" indent="0">
              <a:spcBef>
                <a:spcPts val="1200"/>
              </a:spcBef>
              <a:buNone/>
            </a:pPr>
            <a:r>
              <a:rPr lang="en-US" sz="2400" dirty="0"/>
              <a:t>No Local Notes</a:t>
            </a:r>
          </a:p>
          <a:p>
            <a:pPr>
              <a:spcBef>
                <a:spcPts val="600"/>
              </a:spcBef>
            </a:pPr>
            <a:r>
              <a:rPr lang="en-US" sz="2400" dirty="0"/>
              <a:t>Kosovo (EUR) vs. Macedonia (MKD)</a:t>
            </a:r>
          </a:p>
          <a:p>
            <a:pPr>
              <a:spcBef>
                <a:spcPts val="600"/>
              </a:spcBef>
            </a:pPr>
            <a:r>
              <a:rPr lang="en-US" sz="2400" dirty="0"/>
              <a:t>El Salvador (USD) vs. Costa Rica (CRC)</a:t>
            </a:r>
          </a:p>
          <a:p>
            <a:pPr>
              <a:spcBef>
                <a:spcPts val="600"/>
              </a:spcBef>
            </a:pPr>
            <a:r>
              <a:rPr lang="en-US" sz="2400" dirty="0"/>
              <a:t>Kiribati (AUD) vs. Vanuatu (VUV)</a:t>
            </a:r>
          </a:p>
        </p:txBody>
      </p:sp>
    </p:spTree>
    <p:extLst>
      <p:ext uri="{BB962C8B-B14F-4D97-AF65-F5344CB8AC3E}">
        <p14:creationId xmlns:p14="http://schemas.microsoft.com/office/powerpoint/2010/main" val="745054178"/>
      </p:ext>
    </p:extLst>
  </p:cSld>
  <p:clrMapOvr>
    <a:masterClrMapping/>
  </p:clrMapOvr>
  <p:transition>
    <p:strips dir="ld"/>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371600"/>
            <a:ext cx="8458200" cy="1143000"/>
          </a:xfrm>
        </p:spPr>
        <p:txBody>
          <a:bodyPr/>
          <a:lstStyle/>
          <a:p>
            <a:pPr algn="ctr"/>
            <a:r>
              <a:rPr lang="en-US" sz="3400" dirty="0"/>
              <a:t>"Push" Factors</a:t>
            </a:r>
            <a:br>
              <a:rPr lang="en-US" sz="3400" dirty="0"/>
            </a:br>
            <a:r>
              <a:rPr lang="en-US" sz="3400" dirty="0"/>
              <a:t>for Unilateral Integration</a:t>
            </a:r>
          </a:p>
        </p:txBody>
      </p:sp>
      <p:sp>
        <p:nvSpPr>
          <p:cNvPr id="3" name="Content Placeholder 2"/>
          <p:cNvSpPr>
            <a:spLocks noGrp="1"/>
          </p:cNvSpPr>
          <p:nvPr>
            <p:ph idx="1"/>
          </p:nvPr>
        </p:nvSpPr>
        <p:spPr>
          <a:xfrm>
            <a:off x="914400" y="2819400"/>
            <a:ext cx="7315200" cy="2743200"/>
          </a:xfrm>
        </p:spPr>
        <p:txBody>
          <a:bodyPr lIns="0" rIns="0"/>
          <a:lstStyle/>
          <a:p>
            <a:pPr>
              <a:spcBef>
                <a:spcPts val="600"/>
              </a:spcBef>
            </a:pPr>
            <a:r>
              <a:rPr lang="en-US" sz="2400" dirty="0"/>
              <a:t>How small is your economy?</a:t>
            </a:r>
          </a:p>
          <a:p>
            <a:pPr>
              <a:spcBef>
                <a:spcPts val="600"/>
              </a:spcBef>
            </a:pPr>
            <a:r>
              <a:rPr lang="en-US" sz="2400" dirty="0"/>
              <a:t>How constraining is your currency to your residents?</a:t>
            </a:r>
          </a:p>
          <a:p>
            <a:pPr>
              <a:spcBef>
                <a:spcPts val="600"/>
              </a:spcBef>
            </a:pPr>
            <a:r>
              <a:rPr lang="en-US" sz="2400" dirty="0"/>
              <a:t>How vulnerable is your currency to crises?</a:t>
            </a:r>
          </a:p>
        </p:txBody>
      </p:sp>
    </p:spTree>
    <p:extLst>
      <p:ext uri="{BB962C8B-B14F-4D97-AF65-F5344CB8AC3E}">
        <p14:creationId xmlns:p14="http://schemas.microsoft.com/office/powerpoint/2010/main" val="446933240"/>
      </p:ext>
    </p:extLst>
  </p:cSld>
  <p:clrMapOvr>
    <a:masterClrMapping/>
  </p:clrMapOvr>
  <p:transition>
    <p:strips dir="ld"/>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458200" cy="1219200"/>
          </a:xfrm>
        </p:spPr>
        <p:txBody>
          <a:bodyPr/>
          <a:lstStyle/>
          <a:p>
            <a:pPr algn="ctr"/>
            <a:r>
              <a:rPr lang="en-US" sz="3400" dirty="0"/>
              <a:t>"Pull" Factors</a:t>
            </a:r>
            <a:br>
              <a:rPr lang="en-US" sz="3400" dirty="0"/>
            </a:br>
            <a:r>
              <a:rPr lang="en-US" sz="3400" dirty="0"/>
              <a:t>for Unilateral Integration</a:t>
            </a:r>
          </a:p>
        </p:txBody>
      </p:sp>
      <p:sp>
        <p:nvSpPr>
          <p:cNvPr id="3" name="Content Placeholder 2"/>
          <p:cNvSpPr>
            <a:spLocks noGrp="1"/>
          </p:cNvSpPr>
          <p:nvPr>
            <p:ph idx="1"/>
          </p:nvPr>
        </p:nvSpPr>
        <p:spPr>
          <a:xfrm>
            <a:off x="914400" y="2286000"/>
            <a:ext cx="7315200" cy="3733800"/>
          </a:xfrm>
        </p:spPr>
        <p:txBody>
          <a:bodyPr lIns="0" rIns="0"/>
          <a:lstStyle/>
          <a:p>
            <a:pPr>
              <a:spcBef>
                <a:spcPts val="600"/>
              </a:spcBef>
            </a:pPr>
            <a:r>
              <a:rPr lang="en-US" sz="2400" dirty="0"/>
              <a:t>How much private "dollarization" are your citizens and banks already doing?</a:t>
            </a:r>
          </a:p>
          <a:p>
            <a:pPr>
              <a:spcBef>
                <a:spcPts val="600"/>
              </a:spcBef>
            </a:pPr>
            <a:r>
              <a:rPr lang="en-US" sz="2400" dirty="0"/>
              <a:t>How close are you to other countries: geographically, economically, socially, politically? </a:t>
            </a:r>
          </a:p>
          <a:p>
            <a:pPr>
              <a:spcBef>
                <a:spcPts val="600"/>
              </a:spcBef>
            </a:pPr>
            <a:r>
              <a:rPr lang="en-US" sz="2400" dirty="0"/>
              <a:t>Can you get cooperation from the foreign central bank?  From the IMF?</a:t>
            </a:r>
          </a:p>
        </p:txBody>
      </p:sp>
    </p:spTree>
    <p:extLst>
      <p:ext uri="{BB962C8B-B14F-4D97-AF65-F5344CB8AC3E}">
        <p14:creationId xmlns:p14="http://schemas.microsoft.com/office/powerpoint/2010/main" val="3313694886"/>
      </p:ext>
    </p:extLst>
  </p:cSld>
  <p:clrMapOvr>
    <a:masterClrMapping/>
  </p:clrMapOvr>
  <p:transition>
    <p:strips dir="l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458200" cy="800100"/>
          </a:xfrm>
        </p:spPr>
        <p:txBody>
          <a:bodyPr/>
          <a:lstStyle/>
          <a:p>
            <a:pPr algn="ctr"/>
            <a:r>
              <a:rPr lang="en-US" sz="3600" dirty="0"/>
              <a:t>IMF's Currency Count</a:t>
            </a:r>
          </a:p>
        </p:txBody>
      </p:sp>
      <p:sp>
        <p:nvSpPr>
          <p:cNvPr id="3" name="Content Placeholder 2"/>
          <p:cNvSpPr>
            <a:spLocks noGrp="1"/>
          </p:cNvSpPr>
          <p:nvPr>
            <p:ph idx="1"/>
          </p:nvPr>
        </p:nvSpPr>
        <p:spPr>
          <a:xfrm>
            <a:off x="914400" y="1104900"/>
            <a:ext cx="7315200" cy="5372100"/>
          </a:xfrm>
        </p:spPr>
        <p:txBody>
          <a:bodyPr lIns="0" rIns="274320"/>
          <a:lstStyle/>
          <a:p>
            <a:pPr>
              <a:spcBef>
                <a:spcPts val="600"/>
              </a:spcBef>
            </a:pPr>
            <a:r>
              <a:rPr lang="en-US" sz="2200" dirty="0"/>
              <a:t>IMF reports "exchange rate arrangements" of 193 territories.</a:t>
            </a:r>
          </a:p>
          <a:p>
            <a:pPr>
              <a:spcBef>
                <a:spcPts val="600"/>
              </a:spcBef>
            </a:pPr>
            <a:r>
              <a:rPr lang="en-US" sz="2200" dirty="0"/>
              <a:t>14 have "no separate currency."</a:t>
            </a:r>
          </a:p>
          <a:p>
            <a:pPr>
              <a:spcBef>
                <a:spcPts val="600"/>
              </a:spcBef>
            </a:pPr>
            <a:r>
              <a:rPr lang="en-US" sz="2200" dirty="0"/>
              <a:t>11 "currency board" systems. </a:t>
            </a:r>
          </a:p>
          <a:p>
            <a:pPr>
              <a:spcBef>
                <a:spcPts val="600"/>
              </a:spcBef>
            </a:pPr>
            <a:r>
              <a:rPr lang="en-US" sz="2200" dirty="0"/>
              <a:t>Currency unions have one currency each.</a:t>
            </a:r>
          </a:p>
          <a:p>
            <a:pPr lvl="1">
              <a:spcBef>
                <a:spcPts val="300"/>
              </a:spcBef>
            </a:pPr>
            <a:r>
              <a:rPr lang="en-US" sz="2200" dirty="0"/>
              <a:t>Eurozone: 19 members.</a:t>
            </a:r>
          </a:p>
          <a:p>
            <a:pPr lvl="1">
              <a:spcBef>
                <a:spcPts val="300"/>
              </a:spcBef>
            </a:pPr>
            <a:r>
              <a:rPr lang="en-US" sz="2200" dirty="0"/>
              <a:t>Western African franc: 8 members.</a:t>
            </a:r>
          </a:p>
          <a:p>
            <a:pPr lvl="1">
              <a:spcBef>
                <a:spcPts val="300"/>
              </a:spcBef>
            </a:pPr>
            <a:r>
              <a:rPr lang="en-US" sz="2200" dirty="0"/>
              <a:t>Central African franc: 8 members.</a:t>
            </a:r>
          </a:p>
          <a:p>
            <a:pPr lvl="1">
              <a:spcBef>
                <a:spcPts val="300"/>
              </a:spcBef>
            </a:pPr>
            <a:r>
              <a:rPr lang="en-US" sz="2200" dirty="0"/>
              <a:t>Eastern Caribbean dollar: 6 members.</a:t>
            </a:r>
          </a:p>
          <a:p>
            <a:pPr lvl="1">
              <a:spcBef>
                <a:spcPts val="300"/>
              </a:spcBef>
            </a:pPr>
            <a:r>
              <a:rPr lang="en-US" sz="2200" dirty="0"/>
              <a:t>Netherlands Antillean guilder: 2 members.</a:t>
            </a:r>
          </a:p>
          <a:p>
            <a:pPr>
              <a:spcBef>
                <a:spcPts val="600"/>
              </a:spcBef>
            </a:pPr>
            <a:r>
              <a:rPr lang="en-US" sz="2200" dirty="0"/>
              <a:t>Add 3 not reported by the IMF: North Korea, Cuba, Taiwan.</a:t>
            </a:r>
          </a:p>
          <a:p>
            <a:pPr>
              <a:spcBef>
                <a:spcPts val="600"/>
              </a:spcBef>
            </a:pPr>
            <a:r>
              <a:rPr lang="en-US" sz="2200" dirty="0"/>
              <a:t>Total: 133 separate, independent currencies.</a:t>
            </a:r>
          </a:p>
        </p:txBody>
      </p:sp>
    </p:spTree>
    <p:extLst>
      <p:ext uri="{BB962C8B-B14F-4D97-AF65-F5344CB8AC3E}">
        <p14:creationId xmlns:p14="http://schemas.microsoft.com/office/powerpoint/2010/main" val="72878454"/>
      </p:ext>
    </p:extLst>
  </p:cSld>
  <p:clrMapOvr>
    <a:masterClrMapping/>
  </p:clrMapOvr>
  <p:transition>
    <p:strips dir="ld"/>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458200" cy="800100"/>
          </a:xfrm>
        </p:spPr>
        <p:txBody>
          <a:bodyPr/>
          <a:lstStyle/>
          <a:p>
            <a:pPr algn="ctr"/>
            <a:r>
              <a:rPr lang="en-US" dirty="0"/>
              <a:t>"Optimal Currency Area" Theory</a:t>
            </a:r>
            <a:r>
              <a:rPr lang="en-US" dirty="0">
                <a:effectLst/>
              </a:rPr>
              <a:t> </a:t>
            </a:r>
            <a:endParaRPr lang="en-US" dirty="0"/>
          </a:p>
        </p:txBody>
      </p:sp>
      <p:sp>
        <p:nvSpPr>
          <p:cNvPr id="3" name="Content Placeholder 2"/>
          <p:cNvSpPr>
            <a:spLocks noGrp="1"/>
          </p:cNvSpPr>
          <p:nvPr>
            <p:ph idx="1"/>
          </p:nvPr>
        </p:nvSpPr>
        <p:spPr>
          <a:xfrm>
            <a:off x="914400" y="1295400"/>
            <a:ext cx="7315200" cy="4953000"/>
          </a:xfrm>
        </p:spPr>
        <p:txBody>
          <a:bodyPr lIns="0" rIns="0"/>
          <a:lstStyle/>
          <a:p>
            <a:pPr lvl="0">
              <a:spcBef>
                <a:spcPts val="600"/>
              </a:spcBef>
            </a:pPr>
            <a:r>
              <a:rPr lang="en-US" sz="2400" dirty="0"/>
              <a:t>Benefits of a common currency depend on integration in other dimensions: "pull" factors.</a:t>
            </a:r>
          </a:p>
          <a:p>
            <a:pPr lvl="1">
              <a:spcBef>
                <a:spcPts val="300"/>
              </a:spcBef>
            </a:pPr>
            <a:r>
              <a:rPr lang="en-US" sz="2400" dirty="0"/>
              <a:t>Labor mobility.</a:t>
            </a:r>
          </a:p>
          <a:p>
            <a:pPr lvl="1">
              <a:spcBef>
                <a:spcPts val="300"/>
              </a:spcBef>
            </a:pPr>
            <a:r>
              <a:rPr lang="en-US" sz="2400" dirty="0"/>
              <a:t>Trade volume.</a:t>
            </a:r>
          </a:p>
          <a:p>
            <a:pPr lvl="1">
              <a:spcBef>
                <a:spcPts val="300"/>
              </a:spcBef>
            </a:pPr>
            <a:r>
              <a:rPr lang="en-US" sz="2400" dirty="0"/>
              <a:t>Fiscal relations.</a:t>
            </a:r>
          </a:p>
          <a:p>
            <a:pPr lvl="1">
              <a:spcBef>
                <a:spcPts val="300"/>
              </a:spcBef>
            </a:pPr>
            <a:r>
              <a:rPr lang="en-US" sz="2400" dirty="0"/>
              <a:t>Banking relations.</a:t>
            </a:r>
          </a:p>
          <a:p>
            <a:pPr lvl="1">
              <a:spcBef>
                <a:spcPts val="300"/>
              </a:spcBef>
            </a:pPr>
            <a:r>
              <a:rPr lang="en-US" sz="2400" dirty="0"/>
              <a:t>Social, cultural, political relations.</a:t>
            </a:r>
          </a:p>
          <a:p>
            <a:pPr>
              <a:spcBef>
                <a:spcPts val="600"/>
              </a:spcBef>
            </a:pPr>
            <a:r>
              <a:rPr lang="en-US" sz="2400" dirty="0"/>
              <a:t>Complementarity: integration in one dimension makes integration in other dimensions more beneficial.</a:t>
            </a:r>
          </a:p>
          <a:p>
            <a:pPr lvl="1">
              <a:spcBef>
                <a:spcPts val="300"/>
              </a:spcBef>
            </a:pPr>
            <a:r>
              <a:rPr lang="en-US" sz="2400" dirty="0"/>
              <a:t>A virtuous (upward) spiral.</a:t>
            </a:r>
          </a:p>
        </p:txBody>
      </p:sp>
    </p:spTree>
    <p:extLst>
      <p:ext uri="{BB962C8B-B14F-4D97-AF65-F5344CB8AC3E}">
        <p14:creationId xmlns:p14="http://schemas.microsoft.com/office/powerpoint/2010/main" val="116742763"/>
      </p:ext>
    </p:extLst>
  </p:cSld>
  <p:clrMapOvr>
    <a:masterClrMapping/>
  </p:clrMapOvr>
  <p:transition>
    <p:strips dir="ld"/>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2000250"/>
            <a:ext cx="8458200" cy="2038350"/>
          </a:xfrm>
        </p:spPr>
        <p:txBody>
          <a:bodyPr/>
          <a:lstStyle/>
          <a:p>
            <a:pPr algn="ctr"/>
            <a:r>
              <a:rPr lang="en-US" sz="4000" dirty="0"/>
              <a:t>Cooperative Integration</a:t>
            </a:r>
          </a:p>
        </p:txBody>
      </p:sp>
    </p:spTree>
    <p:extLst>
      <p:ext uri="{BB962C8B-B14F-4D97-AF65-F5344CB8AC3E}">
        <p14:creationId xmlns:p14="http://schemas.microsoft.com/office/powerpoint/2010/main" val="3151823604"/>
      </p:ext>
    </p:extLst>
  </p:cSld>
  <p:clrMapOvr>
    <a:masterClrMapping/>
  </p:clrMapOvr>
  <p:transition>
    <p:strips dir="ld"/>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458200" cy="762000"/>
          </a:xfrm>
        </p:spPr>
        <p:txBody>
          <a:bodyPr/>
          <a:lstStyle/>
          <a:p>
            <a:pPr algn="ctr"/>
            <a:r>
              <a:rPr lang="en-US" sz="3600" dirty="0"/>
              <a:t>A Shared Currency</a:t>
            </a:r>
          </a:p>
        </p:txBody>
      </p:sp>
      <p:sp>
        <p:nvSpPr>
          <p:cNvPr id="3" name="Content Placeholder 2"/>
          <p:cNvSpPr>
            <a:spLocks noGrp="1"/>
          </p:cNvSpPr>
          <p:nvPr>
            <p:ph idx="1"/>
          </p:nvPr>
        </p:nvSpPr>
        <p:spPr>
          <a:xfrm>
            <a:off x="914400" y="1219200"/>
            <a:ext cx="7315200" cy="4953000"/>
          </a:xfrm>
        </p:spPr>
        <p:txBody>
          <a:bodyPr lIns="0" rIns="0"/>
          <a:lstStyle/>
          <a:p>
            <a:pPr>
              <a:spcBef>
                <a:spcPts val="600"/>
              </a:spcBef>
              <a:spcAft>
                <a:spcPts val="0"/>
              </a:spcAft>
              <a:buClr>
                <a:schemeClr val="tx1"/>
              </a:buClr>
            </a:pPr>
            <a:r>
              <a:rPr lang="en-US" sz="2400" dirty="0"/>
              <a:t>Multinational currency backed by common reserves.</a:t>
            </a:r>
          </a:p>
          <a:p>
            <a:pPr>
              <a:spcBef>
                <a:spcPts val="600"/>
              </a:spcBef>
              <a:spcAft>
                <a:spcPts val="0"/>
              </a:spcAft>
              <a:buClr>
                <a:schemeClr val="tx1"/>
              </a:buClr>
            </a:pPr>
            <a:r>
              <a:rPr lang="en-US" sz="2400" dirty="0"/>
              <a:t>Single authority sets monetary policy.</a:t>
            </a:r>
          </a:p>
          <a:p>
            <a:pPr>
              <a:spcBef>
                <a:spcPts val="600"/>
              </a:spcBef>
              <a:spcAft>
                <a:spcPts val="0"/>
              </a:spcAft>
              <a:buClr>
                <a:schemeClr val="tx1"/>
              </a:buClr>
            </a:pPr>
            <a:r>
              <a:rPr lang="en-US" sz="2400" dirty="0"/>
              <a:t>Unified support mechanism serves banks in all the union's regions.</a:t>
            </a:r>
          </a:p>
          <a:p>
            <a:pPr>
              <a:spcBef>
                <a:spcPts val="600"/>
              </a:spcBef>
              <a:spcAft>
                <a:spcPts val="0"/>
              </a:spcAft>
              <a:buClr>
                <a:schemeClr val="tx1"/>
              </a:buClr>
            </a:pPr>
            <a:r>
              <a:rPr lang="en-US" sz="2400" dirty="0"/>
              <a:t>Every person gets to use a multinational currency at home and abroad.</a:t>
            </a:r>
          </a:p>
          <a:p>
            <a:pPr marL="0" indent="0">
              <a:spcBef>
                <a:spcPts val="1200"/>
              </a:spcBef>
              <a:spcAft>
                <a:spcPts val="0"/>
              </a:spcAft>
              <a:buClr>
                <a:schemeClr val="tx1"/>
              </a:buClr>
              <a:buNone/>
            </a:pPr>
            <a:r>
              <a:rPr lang="en-US" sz="2400" dirty="0"/>
              <a:t>Problem</a:t>
            </a:r>
          </a:p>
          <a:p>
            <a:pPr>
              <a:spcBef>
                <a:spcPts val="600"/>
              </a:spcBef>
              <a:spcAft>
                <a:spcPts val="0"/>
              </a:spcAft>
              <a:buClr>
                <a:schemeClr val="tx1"/>
              </a:buClr>
            </a:pPr>
            <a:r>
              <a:rPr lang="en-US" sz="2400" dirty="0"/>
              <a:t>Member political authorities can't finance initiatives through their own fiat currency. </a:t>
            </a:r>
          </a:p>
          <a:p>
            <a:pPr lvl="1">
              <a:spcBef>
                <a:spcPts val="600"/>
              </a:spcBef>
              <a:spcAft>
                <a:spcPts val="0"/>
              </a:spcAft>
              <a:buClr>
                <a:schemeClr val="tx1"/>
              </a:buClr>
            </a:pPr>
            <a:r>
              <a:rPr lang="en-US" sz="2400" dirty="0"/>
              <a:t>Need fiscal or monetary resources from union's central institutions.</a:t>
            </a:r>
          </a:p>
          <a:p>
            <a:pPr marL="0" indent="0">
              <a:buClr>
                <a:schemeClr val="tx1"/>
              </a:buClr>
              <a:buNone/>
            </a:pPr>
            <a:endParaRPr lang="en-US" sz="2400" dirty="0"/>
          </a:p>
        </p:txBody>
      </p:sp>
    </p:spTree>
    <p:extLst>
      <p:ext uri="{BB962C8B-B14F-4D97-AF65-F5344CB8AC3E}">
        <p14:creationId xmlns:p14="http://schemas.microsoft.com/office/powerpoint/2010/main" val="2073674743"/>
      </p:ext>
    </p:extLst>
  </p:cSld>
  <p:clrMapOvr>
    <a:masterClrMapping/>
  </p:clrMapOvr>
  <p:transition>
    <p:strips dir="ld"/>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19100"/>
            <a:ext cx="8458200" cy="1028700"/>
          </a:xfrm>
        </p:spPr>
        <p:txBody>
          <a:bodyPr/>
          <a:lstStyle/>
          <a:p>
            <a:pPr algn="ctr"/>
            <a:r>
              <a:rPr lang="en-US" dirty="0"/>
              <a:t>Trade </a:t>
            </a:r>
            <a:br>
              <a:rPr lang="en-US" dirty="0"/>
            </a:br>
            <a:r>
              <a:rPr lang="en-US" dirty="0"/>
              <a:t>and Currency Integration</a:t>
            </a:r>
          </a:p>
        </p:txBody>
      </p:sp>
      <p:sp>
        <p:nvSpPr>
          <p:cNvPr id="3" name="Content Placeholder 2"/>
          <p:cNvSpPr>
            <a:spLocks noGrp="1"/>
          </p:cNvSpPr>
          <p:nvPr>
            <p:ph idx="1"/>
          </p:nvPr>
        </p:nvSpPr>
        <p:spPr>
          <a:xfrm>
            <a:off x="914400" y="1600200"/>
            <a:ext cx="7315200" cy="4876800"/>
          </a:xfrm>
        </p:spPr>
        <p:txBody>
          <a:bodyPr lIns="0" rIns="0"/>
          <a:lstStyle/>
          <a:p>
            <a:pPr marL="0" lvl="0" indent="0">
              <a:buNone/>
            </a:pPr>
            <a:r>
              <a:rPr lang="en-US" sz="2200" dirty="0"/>
              <a:t>Tendency to integrate currencies in customs unions and free-trade areas.</a:t>
            </a:r>
          </a:p>
          <a:p>
            <a:r>
              <a:rPr lang="en-US" sz="2200" dirty="0"/>
              <a:t>German mark: currency unification of 1871 started under the Zollverein (K&amp;M p. 83).</a:t>
            </a:r>
          </a:p>
          <a:p>
            <a:r>
              <a:rPr lang="en-US" sz="2200" dirty="0"/>
              <a:t>Euro: "What Has Driven European Monetary Cooperation? ... European officials believed ... that exchange rate uncertainty, like official trade barriers, was a major factor reducing trade within Europe. They also feared that exchange rate swings causing large changes in intra-European relative prices would strengthen political forces hostile to free trade within Europe.” (KOM 12th ed., 2021, p. 666.)</a:t>
            </a:r>
          </a:p>
        </p:txBody>
      </p:sp>
    </p:spTree>
    <p:extLst>
      <p:ext uri="{BB962C8B-B14F-4D97-AF65-F5344CB8AC3E}">
        <p14:creationId xmlns:p14="http://schemas.microsoft.com/office/powerpoint/2010/main" val="4007783418"/>
      </p:ext>
    </p:extLst>
  </p:cSld>
  <p:clrMapOvr>
    <a:masterClrMapping/>
  </p:clrMapOvr>
  <p:transition>
    <p:strips dir="ld"/>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2000250"/>
            <a:ext cx="8458200" cy="2038350"/>
          </a:xfrm>
        </p:spPr>
        <p:txBody>
          <a:bodyPr/>
          <a:lstStyle/>
          <a:p>
            <a:pPr algn="ctr"/>
            <a:r>
              <a:rPr lang="en-US" sz="3600" dirty="0"/>
              <a:t>Internal Integration: </a:t>
            </a:r>
            <a:br>
              <a:rPr lang="en-US" sz="3600" dirty="0"/>
            </a:br>
            <a:r>
              <a:rPr lang="en-US" sz="3600" dirty="0"/>
              <a:t>The U.S. Dollar</a:t>
            </a:r>
          </a:p>
        </p:txBody>
      </p:sp>
    </p:spTree>
    <p:extLst>
      <p:ext uri="{BB962C8B-B14F-4D97-AF65-F5344CB8AC3E}">
        <p14:creationId xmlns:p14="http://schemas.microsoft.com/office/powerpoint/2010/main" val="893564629"/>
      </p:ext>
    </p:extLst>
  </p:cSld>
  <p:clrMapOvr>
    <a:masterClrMapping/>
  </p:clrMapOvr>
  <p:transition>
    <p:strips dir="ld"/>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458200" cy="800100"/>
          </a:xfrm>
        </p:spPr>
        <p:txBody>
          <a:bodyPr/>
          <a:lstStyle/>
          <a:p>
            <a:pPr algn="ctr"/>
            <a:r>
              <a:rPr lang="en-US" sz="3600" dirty="0"/>
              <a:t>Early 1800s: Fragmentation</a:t>
            </a:r>
          </a:p>
        </p:txBody>
      </p:sp>
      <p:sp>
        <p:nvSpPr>
          <p:cNvPr id="3" name="Content Placeholder 2"/>
          <p:cNvSpPr>
            <a:spLocks noGrp="1"/>
          </p:cNvSpPr>
          <p:nvPr>
            <p:ph idx="1"/>
          </p:nvPr>
        </p:nvSpPr>
        <p:spPr>
          <a:xfrm>
            <a:off x="914400" y="1181100"/>
            <a:ext cx="7315200" cy="5143500"/>
          </a:xfrm>
        </p:spPr>
        <p:txBody>
          <a:bodyPr lIns="0" rIns="0"/>
          <a:lstStyle/>
          <a:p>
            <a:pPr>
              <a:spcBef>
                <a:spcPts val="600"/>
              </a:spcBef>
            </a:pPr>
            <a:r>
              <a:rPr lang="en-US" sz="2400" dirty="0"/>
              <a:t>Common unit of account but fragmented system for providing the means of payment.</a:t>
            </a:r>
          </a:p>
          <a:p>
            <a:pPr lvl="1">
              <a:spcBef>
                <a:spcPts val="300"/>
              </a:spcBef>
            </a:pPr>
            <a:r>
              <a:rPr lang="en-US" sz="2400" dirty="0"/>
              <a:t>Banks (which provided the main means of payment: checking deposits and notes) were state chartered.</a:t>
            </a:r>
          </a:p>
          <a:p>
            <a:pPr lvl="1">
              <a:spcBef>
                <a:spcPts val="600"/>
              </a:spcBef>
            </a:pPr>
            <a:r>
              <a:rPr lang="en-US" sz="2400" dirty="0"/>
              <a:t>Banks not always well supervised, sometimes they failed.</a:t>
            </a:r>
          </a:p>
          <a:p>
            <a:pPr lvl="1">
              <a:spcBef>
                <a:spcPts val="300"/>
              </a:spcBef>
            </a:pPr>
            <a:r>
              <a:rPr lang="en-US" sz="2400" dirty="0"/>
              <a:t>Banknotes sometimes discounted because of risk of non-acceptance or bank failure.</a:t>
            </a:r>
          </a:p>
          <a:p>
            <a:pPr>
              <a:spcBef>
                <a:spcPts val="600"/>
              </a:spcBef>
            </a:pPr>
            <a:r>
              <a:rPr lang="en-US" sz="2400" dirty="0"/>
              <a:t>Idea of a central bank and unified national currency was a controversial, partisan issue.</a:t>
            </a:r>
          </a:p>
          <a:p>
            <a:pPr lvl="1">
              <a:spcBef>
                <a:spcPts val="300"/>
              </a:spcBef>
            </a:pPr>
            <a:r>
              <a:rPr lang="en-US" sz="2400" dirty="0"/>
              <a:t>Early efforts were dismantled by Pres. Jackson in the 1830s.</a:t>
            </a:r>
          </a:p>
        </p:txBody>
      </p:sp>
    </p:spTree>
    <p:extLst>
      <p:ext uri="{BB962C8B-B14F-4D97-AF65-F5344CB8AC3E}">
        <p14:creationId xmlns:p14="http://schemas.microsoft.com/office/powerpoint/2010/main" val="2535135040"/>
      </p:ext>
    </p:extLst>
  </p:cSld>
  <p:clrMapOvr>
    <a:masterClrMapping/>
  </p:clrMapOvr>
  <p:transition>
    <p:strips dir="ld"/>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458200" cy="723900"/>
          </a:xfrm>
        </p:spPr>
        <p:txBody>
          <a:bodyPr/>
          <a:lstStyle/>
          <a:p>
            <a:pPr algn="ctr"/>
            <a:r>
              <a:rPr lang="en-US" sz="3600" dirty="0"/>
              <a:t>1860s: Unification</a:t>
            </a:r>
          </a:p>
        </p:txBody>
      </p:sp>
      <p:sp>
        <p:nvSpPr>
          <p:cNvPr id="3" name="Content Placeholder 2"/>
          <p:cNvSpPr>
            <a:spLocks noGrp="1"/>
          </p:cNvSpPr>
          <p:nvPr>
            <p:ph idx="1"/>
          </p:nvPr>
        </p:nvSpPr>
        <p:spPr>
          <a:xfrm>
            <a:off x="914400" y="1257300"/>
            <a:ext cx="7315200" cy="4800600"/>
          </a:xfrm>
        </p:spPr>
        <p:txBody>
          <a:bodyPr lIns="0" rIns="0"/>
          <a:lstStyle/>
          <a:p>
            <a:pPr>
              <a:spcBef>
                <a:spcPts val="600"/>
              </a:spcBef>
            </a:pPr>
            <a:r>
              <a:rPr lang="en-US" sz="2400" dirty="0"/>
              <a:t>National Bank Acts of 1863, 1864.</a:t>
            </a:r>
          </a:p>
          <a:p>
            <a:pPr lvl="1">
              <a:spcBef>
                <a:spcPts val="300"/>
              </a:spcBef>
            </a:pPr>
            <a:r>
              <a:rPr lang="en-US" sz="2400" dirty="0"/>
              <a:t>"National" banks chartered by the USG.</a:t>
            </a:r>
          </a:p>
          <a:p>
            <a:pPr lvl="1">
              <a:spcBef>
                <a:spcPts val="300"/>
              </a:spcBef>
            </a:pPr>
            <a:r>
              <a:rPr lang="en-US" sz="2400" dirty="0"/>
              <a:t>National banks could emit banknotes and, by law, had to accept others' banknotes at par: no discounting (fixed exchange rate).</a:t>
            </a:r>
          </a:p>
          <a:p>
            <a:pPr lvl="1">
              <a:spcBef>
                <a:spcPts val="300"/>
              </a:spcBef>
            </a:pPr>
            <a:r>
              <a:rPr lang="en-US" sz="2400" dirty="0"/>
              <a:t>USG taxed notes of state banks, to make state banks switch to national charters or stop issuing notes.</a:t>
            </a:r>
          </a:p>
          <a:p>
            <a:pPr lvl="1">
              <a:spcBef>
                <a:spcPts val="300"/>
              </a:spcBef>
            </a:pPr>
            <a:r>
              <a:rPr lang="en-US" sz="2400" dirty="0"/>
              <a:t>All national banks' banknotes printed by USG Bureau of Engraving and Printing.</a:t>
            </a:r>
          </a:p>
          <a:p>
            <a:pPr>
              <a:spcBef>
                <a:spcPts val="600"/>
              </a:spcBef>
            </a:pPr>
            <a:r>
              <a:rPr lang="en-US" sz="2400" dirty="0"/>
              <a:t>Still no lender of last resort.</a:t>
            </a:r>
          </a:p>
          <a:p>
            <a:pPr lvl="1">
              <a:spcBef>
                <a:spcPts val="300"/>
              </a:spcBef>
            </a:pPr>
            <a:r>
              <a:rPr lang="en-US" sz="2400" dirty="0"/>
              <a:t>Like the EUR from 1999 to 2012.</a:t>
            </a:r>
          </a:p>
        </p:txBody>
      </p:sp>
    </p:spTree>
    <p:extLst>
      <p:ext uri="{BB962C8B-B14F-4D97-AF65-F5344CB8AC3E}">
        <p14:creationId xmlns:p14="http://schemas.microsoft.com/office/powerpoint/2010/main" val="3662924682"/>
      </p:ext>
    </p:extLst>
  </p:cSld>
  <p:clrMapOvr>
    <a:masterClrMapping/>
  </p:clrMapOvr>
  <p:transition>
    <p:strips dir="ld"/>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458200" cy="800100"/>
          </a:xfrm>
        </p:spPr>
        <p:txBody>
          <a:bodyPr/>
          <a:lstStyle/>
          <a:p>
            <a:pPr algn="ctr"/>
            <a:r>
              <a:rPr lang="en-US" sz="3600" dirty="0"/>
              <a:t>U.S. Currency Now</a:t>
            </a:r>
          </a:p>
        </p:txBody>
      </p:sp>
      <p:sp>
        <p:nvSpPr>
          <p:cNvPr id="3" name="Content Placeholder 2"/>
          <p:cNvSpPr>
            <a:spLocks noGrp="1"/>
          </p:cNvSpPr>
          <p:nvPr>
            <p:ph idx="1"/>
          </p:nvPr>
        </p:nvSpPr>
        <p:spPr>
          <a:xfrm>
            <a:off x="914400" y="1257300"/>
            <a:ext cx="7315200" cy="5257800"/>
          </a:xfrm>
        </p:spPr>
        <p:txBody>
          <a:bodyPr lIns="0" rIns="0"/>
          <a:lstStyle/>
          <a:p>
            <a:pPr marL="0" indent="0">
              <a:spcBef>
                <a:spcPts val="600"/>
              </a:spcBef>
              <a:buNone/>
            </a:pPr>
            <a:r>
              <a:rPr lang="en-US" sz="2400" dirty="0"/>
              <a:t>Federal Reserve Act of 1913.</a:t>
            </a:r>
          </a:p>
          <a:p>
            <a:pPr>
              <a:spcBef>
                <a:spcPts val="600"/>
              </a:spcBef>
            </a:pPr>
            <a:r>
              <a:rPr lang="en-US" sz="2400" dirty="0"/>
              <a:t>Created 12 regional Federal Reserve Banks.</a:t>
            </a:r>
          </a:p>
          <a:p>
            <a:pPr lvl="1">
              <a:spcBef>
                <a:spcPts val="300"/>
              </a:spcBef>
            </a:pPr>
            <a:r>
              <a:rPr lang="en-US" sz="2400" dirty="0"/>
              <a:t>Serve as lenders of last resort.</a:t>
            </a:r>
          </a:p>
          <a:p>
            <a:pPr>
              <a:spcBef>
                <a:spcPts val="600"/>
              </a:spcBef>
            </a:pPr>
            <a:r>
              <a:rPr lang="en-US" sz="2400" dirty="0"/>
              <a:t>National banks became Fed members and hold reserves in their regional Fed.</a:t>
            </a:r>
          </a:p>
          <a:p>
            <a:pPr>
              <a:spcBef>
                <a:spcPts val="600"/>
              </a:spcBef>
            </a:pPr>
            <a:r>
              <a:rPr lang="en-US" sz="2400" dirty="0"/>
              <a:t>Each Federal Reserve Bank issues notes that are its liabilities (and USG "obligations").</a:t>
            </a:r>
          </a:p>
          <a:p>
            <a:pPr lvl="1">
              <a:spcBef>
                <a:spcPts val="300"/>
              </a:spcBef>
            </a:pPr>
            <a:r>
              <a:rPr lang="en-US" sz="2400" dirty="0"/>
              <a:t>Printed by USG Bureau of Engraving.</a:t>
            </a:r>
          </a:p>
          <a:p>
            <a:pPr lvl="1">
              <a:spcBef>
                <a:spcPts val="300"/>
              </a:spcBef>
            </a:pPr>
            <a:r>
              <a:rPr lang="en-US" sz="2400" dirty="0"/>
              <a:t>National banks' banknotes retired from circulation in the 1930s.</a:t>
            </a:r>
          </a:p>
          <a:p>
            <a:pPr>
              <a:spcBef>
                <a:spcPts val="600"/>
              </a:spcBef>
            </a:pPr>
            <a:r>
              <a:rPr lang="en-US" sz="2400" dirty="0"/>
              <a:t>Law forbids discounting of Federal Reserve Banks' notes.</a:t>
            </a:r>
          </a:p>
        </p:txBody>
      </p:sp>
    </p:spTree>
    <p:extLst>
      <p:ext uri="{BB962C8B-B14F-4D97-AF65-F5344CB8AC3E}">
        <p14:creationId xmlns:p14="http://schemas.microsoft.com/office/powerpoint/2010/main" val="2918769004"/>
      </p:ext>
    </p:extLst>
  </p:cSld>
  <p:clrMapOvr>
    <a:masterClrMapping/>
  </p:clrMapOvr>
  <p:transition>
    <p:strips dir="ld"/>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1905000"/>
            <a:ext cx="8458200" cy="2038350"/>
          </a:xfrm>
        </p:spPr>
        <p:txBody>
          <a:bodyPr/>
          <a:lstStyle/>
          <a:p>
            <a:pPr algn="ctr"/>
            <a:r>
              <a:rPr lang="en-US" sz="4400" dirty="0"/>
              <a:t>Global </a:t>
            </a:r>
            <a:br>
              <a:rPr lang="en-US" sz="4400" dirty="0"/>
            </a:br>
            <a:r>
              <a:rPr lang="en-US" sz="4400" dirty="0"/>
              <a:t>Currency Integration?</a:t>
            </a:r>
          </a:p>
        </p:txBody>
      </p:sp>
    </p:spTree>
    <p:extLst>
      <p:ext uri="{BB962C8B-B14F-4D97-AF65-F5344CB8AC3E}">
        <p14:creationId xmlns:p14="http://schemas.microsoft.com/office/powerpoint/2010/main" val="485436271"/>
      </p:ext>
    </p:extLst>
  </p:cSld>
  <p:clrMapOvr>
    <a:masterClrMapping/>
  </p:clrMapOvr>
  <p:transition>
    <p:strips dir="ld"/>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458200" cy="723900"/>
          </a:xfrm>
        </p:spPr>
        <p:txBody>
          <a:bodyPr/>
          <a:lstStyle/>
          <a:p>
            <a:pPr algn="ctr"/>
            <a:r>
              <a:rPr lang="en-US" sz="3600" dirty="0"/>
              <a:t>Regional vs. Global Integration</a:t>
            </a:r>
          </a:p>
        </p:txBody>
      </p:sp>
      <p:sp>
        <p:nvSpPr>
          <p:cNvPr id="3" name="Content Placeholder 2"/>
          <p:cNvSpPr>
            <a:spLocks noGrp="1"/>
          </p:cNvSpPr>
          <p:nvPr>
            <p:ph idx="1"/>
          </p:nvPr>
        </p:nvSpPr>
        <p:spPr>
          <a:xfrm>
            <a:off x="914400" y="1600200"/>
            <a:ext cx="7315200" cy="4495800"/>
          </a:xfrm>
        </p:spPr>
        <p:txBody>
          <a:bodyPr lIns="45720" rIns="0"/>
          <a:lstStyle/>
          <a:p>
            <a:pPr>
              <a:spcBef>
                <a:spcPts val="600"/>
              </a:spcBef>
            </a:pPr>
            <a:r>
              <a:rPr lang="en-US" sz="2400" dirty="0"/>
              <a:t>Countries who integrate with a global reserve currency are still affected by other currencies' fluctuations.</a:t>
            </a:r>
          </a:p>
          <a:p>
            <a:pPr lvl="1">
              <a:spcBef>
                <a:spcPts val="300"/>
              </a:spcBef>
            </a:pPr>
            <a:r>
              <a:rPr lang="en-US" sz="2400" dirty="0"/>
              <a:t>Ex: Argentina's USD-based currency board in the 1990s had no cooperation from the USG and was undercut by fluctuations in Brazil's currency.</a:t>
            </a:r>
          </a:p>
          <a:p>
            <a:pPr>
              <a:spcBef>
                <a:spcPts val="600"/>
              </a:spcBef>
            </a:pPr>
            <a:r>
              <a:rPr lang="en-US" sz="2400" dirty="0"/>
              <a:t>Fallacy of composition.</a:t>
            </a:r>
          </a:p>
          <a:p>
            <a:pPr lvl="1">
              <a:spcBef>
                <a:spcPts val="300"/>
              </a:spcBef>
            </a:pPr>
            <a:r>
              <a:rPr lang="en-US" sz="2400" dirty="0"/>
              <a:t>Potential performance of global integration can't be inferred from experience with regional integration.</a:t>
            </a:r>
          </a:p>
        </p:txBody>
      </p:sp>
    </p:spTree>
    <p:extLst>
      <p:ext uri="{BB962C8B-B14F-4D97-AF65-F5344CB8AC3E}">
        <p14:creationId xmlns:p14="http://schemas.microsoft.com/office/powerpoint/2010/main" val="3555349046"/>
      </p:ext>
    </p:extLst>
  </p:cSld>
  <p:clrMapOvr>
    <a:masterClrMapping/>
  </p:clrMapOvr>
  <p:transition>
    <p:strips dir="l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990600"/>
            <a:ext cx="8458200" cy="1447800"/>
          </a:xfrm>
        </p:spPr>
        <p:txBody>
          <a:bodyPr/>
          <a:lstStyle/>
          <a:p>
            <a:pPr algn="ctr"/>
            <a:r>
              <a:rPr lang="en-US" sz="3600" dirty="0"/>
              <a:t>Categories of</a:t>
            </a:r>
            <a:br>
              <a:rPr lang="en-US" sz="3600" dirty="0"/>
            </a:br>
            <a:r>
              <a:rPr lang="en-US" sz="3600" dirty="0"/>
              <a:t>Independent Currencies</a:t>
            </a:r>
          </a:p>
        </p:txBody>
      </p:sp>
      <p:sp>
        <p:nvSpPr>
          <p:cNvPr id="3" name="Content Placeholder 2"/>
          <p:cNvSpPr>
            <a:spLocks noGrp="1"/>
          </p:cNvSpPr>
          <p:nvPr>
            <p:ph idx="1"/>
          </p:nvPr>
        </p:nvSpPr>
        <p:spPr>
          <a:xfrm>
            <a:off x="914400" y="2819400"/>
            <a:ext cx="7315200" cy="3657600"/>
          </a:xfrm>
        </p:spPr>
        <p:txBody>
          <a:bodyPr lIns="0" rIns="274320"/>
          <a:lstStyle/>
          <a:p>
            <a:pPr>
              <a:spcBef>
                <a:spcPts val="1200"/>
              </a:spcBef>
            </a:pPr>
            <a:r>
              <a:rPr lang="en-US" sz="2400" dirty="0"/>
              <a:t>Global Reserve Currencies.</a:t>
            </a:r>
          </a:p>
          <a:p>
            <a:pPr>
              <a:spcBef>
                <a:spcPts val="1200"/>
              </a:spcBef>
            </a:pPr>
            <a:r>
              <a:rPr lang="en-US" sz="2400" dirty="0"/>
              <a:t>Mini-Currencies.</a:t>
            </a:r>
          </a:p>
        </p:txBody>
      </p:sp>
    </p:spTree>
    <p:extLst>
      <p:ext uri="{BB962C8B-B14F-4D97-AF65-F5344CB8AC3E}">
        <p14:creationId xmlns:p14="http://schemas.microsoft.com/office/powerpoint/2010/main" val="1758372541"/>
      </p:ext>
    </p:extLst>
  </p:cSld>
  <p:clrMapOvr>
    <a:masterClrMapping/>
  </p:clrMapOvr>
  <p:transition>
    <p:strips dir="ld"/>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458200" cy="1257300"/>
          </a:xfrm>
        </p:spPr>
        <p:txBody>
          <a:bodyPr/>
          <a:lstStyle/>
          <a:p>
            <a:pPr algn="ctr"/>
            <a:r>
              <a:rPr lang="en-US" dirty="0"/>
              <a:t>International Cooperation for</a:t>
            </a:r>
            <a:br>
              <a:rPr lang="en-US" dirty="0"/>
            </a:br>
            <a:r>
              <a:rPr lang="en-US" dirty="0"/>
              <a:t>Currency Integration?</a:t>
            </a:r>
          </a:p>
        </p:txBody>
      </p:sp>
      <p:sp>
        <p:nvSpPr>
          <p:cNvPr id="3" name="Content Placeholder 2"/>
          <p:cNvSpPr>
            <a:spLocks noGrp="1"/>
          </p:cNvSpPr>
          <p:nvPr>
            <p:ph idx="1"/>
          </p:nvPr>
        </p:nvSpPr>
        <p:spPr>
          <a:xfrm>
            <a:off x="914400" y="1600200"/>
            <a:ext cx="7315200" cy="4648200"/>
          </a:xfrm>
        </p:spPr>
        <p:txBody>
          <a:bodyPr lIns="45720" rIns="0"/>
          <a:lstStyle/>
          <a:p>
            <a:pPr>
              <a:spcBef>
                <a:spcPts val="300"/>
              </a:spcBef>
            </a:pPr>
            <a:r>
              <a:rPr lang="en-US" sz="2400" dirty="0"/>
              <a:t>Against integration.</a:t>
            </a:r>
          </a:p>
          <a:p>
            <a:pPr lvl="1">
              <a:spcBef>
                <a:spcPts val="300"/>
              </a:spcBef>
            </a:pPr>
            <a:r>
              <a:rPr lang="en-US" sz="2400" dirty="0"/>
              <a:t>Sovereigns with global reserve currencies are satisfied with existing system.</a:t>
            </a:r>
          </a:p>
          <a:p>
            <a:pPr lvl="1">
              <a:spcBef>
                <a:spcPts val="300"/>
              </a:spcBef>
            </a:pPr>
            <a:r>
              <a:rPr lang="en-US" sz="2400" dirty="0"/>
              <a:t>Currency traders and some economists like having separate currencies.</a:t>
            </a:r>
          </a:p>
          <a:p>
            <a:pPr lvl="1">
              <a:spcBef>
                <a:spcPts val="300"/>
              </a:spcBef>
            </a:pPr>
            <a:r>
              <a:rPr lang="en-US" sz="2400" dirty="0"/>
              <a:t>Tradition and nationalism.</a:t>
            </a:r>
          </a:p>
          <a:p>
            <a:pPr>
              <a:spcBef>
                <a:spcPts val="1200"/>
              </a:spcBef>
            </a:pPr>
            <a:r>
              <a:rPr lang="en-US" sz="2400" dirty="0"/>
              <a:t>Potentially for integration.</a:t>
            </a:r>
          </a:p>
          <a:p>
            <a:pPr lvl="1">
              <a:spcBef>
                <a:spcPts val="300"/>
              </a:spcBef>
            </a:pPr>
            <a:r>
              <a:rPr lang="en-US" sz="2400" dirty="0"/>
              <a:t>The euro's success: East Asian imitation?</a:t>
            </a:r>
          </a:p>
          <a:p>
            <a:pPr lvl="1">
              <a:spcBef>
                <a:spcPts val="300"/>
              </a:spcBef>
            </a:pPr>
            <a:r>
              <a:rPr lang="en-US" sz="2400" dirty="0"/>
              <a:t>Dissatisfaction with mini-currency instability and the IMF's role.</a:t>
            </a:r>
          </a:p>
          <a:p>
            <a:pPr lvl="1">
              <a:spcBef>
                <a:spcPts val="300"/>
              </a:spcBef>
            </a:pPr>
            <a:r>
              <a:rPr lang="en-US" sz="2400" dirty="0"/>
              <a:t>Experience with the IMF's SDR.</a:t>
            </a:r>
          </a:p>
        </p:txBody>
      </p:sp>
    </p:spTree>
    <p:extLst>
      <p:ext uri="{BB962C8B-B14F-4D97-AF65-F5344CB8AC3E}">
        <p14:creationId xmlns:p14="http://schemas.microsoft.com/office/powerpoint/2010/main" val="467791364"/>
      </p:ext>
    </p:extLst>
  </p:cSld>
  <p:clrMapOvr>
    <a:masterClrMapping/>
  </p:clrMapOvr>
  <p:transition>
    <p:strips dir="ld"/>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458200" cy="990600"/>
          </a:xfrm>
        </p:spPr>
        <p:txBody>
          <a:bodyPr/>
          <a:lstStyle/>
          <a:p>
            <a:pPr algn="ctr"/>
            <a:r>
              <a:rPr lang="en-US" dirty="0"/>
              <a:t>Skills developed by today's class</a:t>
            </a:r>
          </a:p>
        </p:txBody>
      </p:sp>
      <p:sp>
        <p:nvSpPr>
          <p:cNvPr id="3" name="Content Placeholder 2"/>
          <p:cNvSpPr>
            <a:spLocks noGrp="1"/>
          </p:cNvSpPr>
          <p:nvPr>
            <p:ph idx="1"/>
          </p:nvPr>
        </p:nvSpPr>
        <p:spPr>
          <a:xfrm>
            <a:off x="914400" y="1295400"/>
            <a:ext cx="7315200" cy="4876800"/>
          </a:xfrm>
        </p:spPr>
        <p:txBody>
          <a:bodyPr lIns="0" rIns="0"/>
          <a:lstStyle/>
          <a:p>
            <a:pPr marL="0" indent="0">
              <a:spcBef>
                <a:spcPts val="0"/>
              </a:spcBef>
              <a:spcAft>
                <a:spcPts val="1200"/>
              </a:spcAft>
              <a:buNone/>
            </a:pPr>
            <a:r>
              <a:rPr lang="en-US" sz="2400" dirty="0"/>
              <a:t>You will understand: </a:t>
            </a:r>
          </a:p>
          <a:p>
            <a:pPr>
              <a:spcBef>
                <a:spcPts val="0"/>
              </a:spcBef>
              <a:spcAft>
                <a:spcPts val="1200"/>
              </a:spcAft>
            </a:pPr>
            <a:r>
              <a:rPr lang="en-US" sz="2400" dirty="0"/>
              <a:t>The global currency panorama.</a:t>
            </a:r>
          </a:p>
          <a:p>
            <a:pPr>
              <a:spcBef>
                <a:spcPts val="0"/>
              </a:spcBef>
              <a:spcAft>
                <a:spcPts val="1200"/>
              </a:spcAft>
            </a:pPr>
            <a:r>
              <a:rPr lang="en-US" sz="2400" dirty="0"/>
              <a:t>Exchange rates.</a:t>
            </a:r>
          </a:p>
          <a:p>
            <a:pPr>
              <a:spcBef>
                <a:spcPts val="0"/>
              </a:spcBef>
              <a:spcAft>
                <a:spcPts val="1200"/>
              </a:spcAft>
            </a:pPr>
            <a:r>
              <a:rPr lang="en-US" sz="2400" dirty="0"/>
              <a:t>Global policy, including:</a:t>
            </a:r>
          </a:p>
          <a:p>
            <a:pPr lvl="1">
              <a:spcBef>
                <a:spcPts val="0"/>
              </a:spcBef>
              <a:spcAft>
                <a:spcPts val="1200"/>
              </a:spcAft>
            </a:pPr>
            <a:r>
              <a:rPr lang="en-US" sz="2400" dirty="0"/>
              <a:t>The IMF's approach.</a:t>
            </a:r>
          </a:p>
          <a:p>
            <a:pPr lvl="1">
              <a:spcBef>
                <a:spcPts val="0"/>
              </a:spcBef>
              <a:spcAft>
                <a:spcPts val="1200"/>
              </a:spcAft>
            </a:pPr>
            <a:r>
              <a:rPr lang="en-US" sz="2400" dirty="0"/>
              <a:t>Some exchange-rate economics.</a:t>
            </a:r>
          </a:p>
          <a:p>
            <a:pPr>
              <a:spcBef>
                <a:spcPts val="0"/>
              </a:spcBef>
              <a:spcAft>
                <a:spcPts val="1200"/>
              </a:spcAft>
            </a:pPr>
            <a:r>
              <a:rPr lang="en-US" sz="2400" dirty="0"/>
              <a:t>The case of mini-currencies.</a:t>
            </a:r>
          </a:p>
          <a:p>
            <a:pPr>
              <a:spcBef>
                <a:spcPts val="0"/>
              </a:spcBef>
              <a:spcAft>
                <a:spcPts val="1200"/>
              </a:spcAft>
            </a:pPr>
            <a:r>
              <a:rPr lang="en-US" sz="2400" dirty="0"/>
              <a:t>Currency integration.</a:t>
            </a:r>
          </a:p>
          <a:p>
            <a:pPr marL="0" indent="0">
              <a:spcBef>
                <a:spcPts val="1200"/>
              </a:spcBef>
              <a:spcAft>
                <a:spcPts val="0"/>
              </a:spcAft>
              <a:buNone/>
            </a:pPr>
            <a:r>
              <a:rPr lang="en-US" sz="2800" b="1" dirty="0"/>
              <a:t>Questions?</a:t>
            </a:r>
          </a:p>
          <a:p>
            <a:pPr>
              <a:spcBef>
                <a:spcPts val="0"/>
              </a:spcBef>
              <a:spcAft>
                <a:spcPts val="1200"/>
              </a:spcAft>
            </a:pPr>
            <a:endParaRPr lang="en-US" sz="2400" dirty="0"/>
          </a:p>
        </p:txBody>
      </p:sp>
    </p:spTree>
    <p:extLst>
      <p:ext uri="{BB962C8B-B14F-4D97-AF65-F5344CB8AC3E}">
        <p14:creationId xmlns:p14="http://schemas.microsoft.com/office/powerpoint/2010/main" val="2319698082"/>
      </p:ext>
    </p:extLst>
  </p:cSld>
  <p:clrMapOvr>
    <a:masterClrMapping/>
  </p:clrMapOvr>
  <p:transition>
    <p:strips dir="l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19100"/>
            <a:ext cx="8458200" cy="800100"/>
          </a:xfrm>
        </p:spPr>
        <p:txBody>
          <a:bodyPr/>
          <a:lstStyle/>
          <a:p>
            <a:pPr algn="ctr"/>
            <a:r>
              <a:rPr lang="en-US" sz="3600" dirty="0"/>
              <a:t>Global Reserve Currencies</a:t>
            </a:r>
          </a:p>
        </p:txBody>
      </p:sp>
      <p:sp>
        <p:nvSpPr>
          <p:cNvPr id="3" name="Content Placeholder 2"/>
          <p:cNvSpPr>
            <a:spLocks noGrp="1"/>
          </p:cNvSpPr>
          <p:nvPr>
            <p:ph idx="1"/>
          </p:nvPr>
        </p:nvSpPr>
        <p:spPr>
          <a:xfrm>
            <a:off x="914400" y="1371600"/>
            <a:ext cx="7315200" cy="4953000"/>
          </a:xfrm>
        </p:spPr>
        <p:txBody>
          <a:bodyPr lIns="0" rIns="274320"/>
          <a:lstStyle/>
          <a:p>
            <a:pPr marL="0" indent="0">
              <a:buNone/>
            </a:pPr>
            <a:r>
              <a:rPr lang="en-US" sz="2400" dirty="0"/>
              <a:t>Central banks' OIRs (June 2022)</a:t>
            </a:r>
          </a:p>
          <a:p>
            <a:pPr lvl="1"/>
            <a:r>
              <a:rPr lang="en-US" sz="2400" dirty="0"/>
              <a:t>USD 59.3%, EUR 19.8%, JPY 5.2% GBP 4.9%, CNY 2.9%, CAD 2.5%, AUD 1.9%. Others 3.5%.</a:t>
            </a:r>
          </a:p>
          <a:p>
            <a:pPr marL="57150" indent="0">
              <a:spcBef>
                <a:spcPts val="1800"/>
              </a:spcBef>
              <a:buNone/>
            </a:pPr>
            <a:r>
              <a:rPr lang="en-US" sz="2400" dirty="0"/>
              <a:t>Market FX transactions (2016)</a:t>
            </a:r>
          </a:p>
          <a:p>
            <a:pPr marL="800100" lvl="1">
              <a:spcBef>
                <a:spcPts val="600"/>
              </a:spcBef>
            </a:pPr>
            <a:r>
              <a:rPr lang="en-US" sz="2400" dirty="0"/>
              <a:t>USD 88%, EUR 31%, JPY 22%, GBP 13%, AUD 7%, CAD 5%, CHF 5%, CNY 4%.</a:t>
            </a:r>
          </a:p>
          <a:p>
            <a:pPr marL="0" indent="0">
              <a:spcBef>
                <a:spcPts val="1800"/>
              </a:spcBef>
              <a:buNone/>
            </a:pPr>
            <a:r>
              <a:rPr lang="en-US" sz="2400" dirty="0"/>
              <a:t>IMF's SDR basket (as of August 2022)</a:t>
            </a:r>
          </a:p>
          <a:p>
            <a:pPr lvl="1">
              <a:spcBef>
                <a:spcPts val="600"/>
              </a:spcBef>
            </a:pPr>
            <a:r>
              <a:rPr lang="en-US" sz="2400" dirty="0"/>
              <a:t>USD 43.4%, EUR 29.3%, CNY 12.3%, JPY 7.6%, GBP 7.4%.</a:t>
            </a:r>
          </a:p>
        </p:txBody>
      </p:sp>
    </p:spTree>
    <p:extLst>
      <p:ext uri="{BB962C8B-B14F-4D97-AF65-F5344CB8AC3E}">
        <p14:creationId xmlns:p14="http://schemas.microsoft.com/office/powerpoint/2010/main" val="379400787"/>
      </p:ext>
    </p:extLst>
  </p:cSld>
  <p:clrMapOvr>
    <a:masterClrMapping/>
  </p:clrMapOvr>
  <p:transition>
    <p:strips dir="l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17418"/>
            <a:ext cx="8458200" cy="952500"/>
          </a:xfrm>
        </p:spPr>
        <p:txBody>
          <a:bodyPr/>
          <a:lstStyle/>
          <a:p>
            <a:pPr algn="ctr"/>
            <a:r>
              <a:rPr lang="en-US" sz="4000" dirty="0"/>
              <a:t>Mini-Currencies</a:t>
            </a:r>
          </a:p>
        </p:txBody>
      </p:sp>
      <p:sp>
        <p:nvSpPr>
          <p:cNvPr id="3" name="Content Placeholder 2"/>
          <p:cNvSpPr>
            <a:spLocks noGrp="1"/>
          </p:cNvSpPr>
          <p:nvPr>
            <p:ph idx="1"/>
          </p:nvPr>
        </p:nvSpPr>
        <p:spPr>
          <a:xfrm>
            <a:off x="914400" y="1846118"/>
            <a:ext cx="7315200" cy="4097482"/>
          </a:xfrm>
        </p:spPr>
        <p:txBody>
          <a:bodyPr lIns="0" rIns="0"/>
          <a:lstStyle/>
          <a:p>
            <a:pPr>
              <a:spcBef>
                <a:spcPts val="600"/>
              </a:spcBef>
              <a:spcAft>
                <a:spcPts val="0"/>
              </a:spcAft>
            </a:pPr>
            <a:r>
              <a:rPr lang="en-US" sz="2400" dirty="0"/>
              <a:t>Of the 133 currencies:</a:t>
            </a:r>
          </a:p>
          <a:p>
            <a:pPr lvl="1">
              <a:spcBef>
                <a:spcPts val="300"/>
              </a:spcBef>
              <a:spcAft>
                <a:spcPts val="0"/>
              </a:spcAft>
            </a:pPr>
            <a:r>
              <a:rPr lang="en-US" sz="2400" dirty="0"/>
              <a:t>USD dominates.</a:t>
            </a:r>
          </a:p>
          <a:p>
            <a:pPr lvl="1">
              <a:spcBef>
                <a:spcPts val="300"/>
              </a:spcBef>
              <a:spcAft>
                <a:spcPts val="0"/>
              </a:spcAft>
            </a:pPr>
            <a:r>
              <a:rPr lang="en-US" sz="2400" dirty="0"/>
              <a:t>7 others may be global or at least regional reserve currencies.</a:t>
            </a:r>
          </a:p>
          <a:p>
            <a:pPr>
              <a:spcBef>
                <a:spcPts val="1200"/>
              </a:spcBef>
              <a:spcAft>
                <a:spcPts val="0"/>
              </a:spcAft>
            </a:pPr>
            <a:r>
              <a:rPr lang="en-US" sz="2400" dirty="0"/>
              <a:t>The rest, 120+ (90%), could be called "mini-currencies."</a:t>
            </a:r>
          </a:p>
          <a:p>
            <a:pPr lvl="1">
              <a:spcBef>
                <a:spcPts val="300"/>
              </a:spcBef>
              <a:spcAft>
                <a:spcPts val="0"/>
              </a:spcAft>
            </a:pPr>
            <a:r>
              <a:rPr lang="en-US" sz="2400" dirty="0"/>
              <a:t>About half the world's population.</a:t>
            </a:r>
          </a:p>
          <a:p>
            <a:pPr lvl="1">
              <a:spcBef>
                <a:spcPts val="300"/>
              </a:spcBef>
              <a:spcAft>
                <a:spcPts val="0"/>
              </a:spcAft>
            </a:pPr>
            <a:r>
              <a:rPr lang="en-US" sz="2400" dirty="0"/>
              <a:t>Limited use outside home country.</a:t>
            </a:r>
          </a:p>
        </p:txBody>
      </p:sp>
    </p:spTree>
    <p:extLst>
      <p:ext uri="{BB962C8B-B14F-4D97-AF65-F5344CB8AC3E}">
        <p14:creationId xmlns:p14="http://schemas.microsoft.com/office/powerpoint/2010/main" val="3040471673"/>
      </p:ext>
    </p:extLst>
  </p:cSld>
  <p:clrMapOvr>
    <a:masterClrMapping/>
  </p:clrMapOvr>
  <p:transition>
    <p:strips dir="ld"/>
  </p:transition>
</p:sld>
</file>

<file path=ppt/theme/theme1.xml><?xml version="1.0" encoding="utf-8"?>
<a:theme xmlns:a="http://schemas.openxmlformats.org/drawingml/2006/main" name="2_newdesign">
  <a:themeElements>
    <a:clrScheme name="2_new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2_new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sz="2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sz="2600" b="0" i="0" u="none" strike="noStrike" cap="none" normalizeH="0" baseline="0" smtClean="0">
            <a:ln>
              <a:noFill/>
            </a:ln>
            <a:solidFill>
              <a:schemeClr val="tx1"/>
            </a:solidFill>
            <a:effectLst/>
            <a:latin typeface="Arial" charset="0"/>
          </a:defRPr>
        </a:defPPr>
      </a:lstStyle>
    </a:lnDef>
  </a:objectDefaults>
  <a:extraClrSchemeLst>
    <a:extraClrScheme>
      <a:clrScheme name="2_new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2_new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new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_new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_new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_new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2_new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foundations">
  <a:themeElements>
    <a:clrScheme name="1_foundations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_foundation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sz="2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sz="2600" b="0" i="0" u="none" strike="noStrike" cap="none" normalizeH="0" baseline="0" smtClean="0">
            <a:ln>
              <a:noFill/>
            </a:ln>
            <a:solidFill>
              <a:schemeClr val="tx1"/>
            </a:solidFill>
            <a:effectLst/>
            <a:latin typeface="Arial" charset="0"/>
          </a:defRPr>
        </a:defPPr>
      </a:lstStyle>
    </a:lnDef>
  </a:objectDefaults>
  <a:extraClrSchemeLst>
    <a:extraClrScheme>
      <a:clrScheme name="1_foundations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foundations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foundations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foundations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foundation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foundation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foundation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newdesign">
  <a:themeElements>
    <a:clrScheme name="1_new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_new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sz="2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sz="2600" b="0" i="0" u="none" strike="noStrike" cap="none" normalizeH="0" baseline="0" smtClean="0">
            <a:ln>
              <a:noFill/>
            </a:ln>
            <a:solidFill>
              <a:schemeClr val="tx1"/>
            </a:solidFill>
            <a:effectLst/>
            <a:latin typeface="Arial" charset="0"/>
          </a:defRPr>
        </a:defPPr>
      </a:lstStyle>
    </a:lnDef>
  </a:objectDefaults>
  <a:extraClrSchemeLst>
    <a:extraClrScheme>
      <a:clrScheme name="1_new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new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new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new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new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new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new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_newdesign">
  <a:themeElements>
    <a:clrScheme name="3_new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3_new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sz="2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sz="2600" b="0" i="0" u="none" strike="noStrike" cap="none" normalizeH="0" baseline="0" smtClean="0">
            <a:ln>
              <a:noFill/>
            </a:ln>
            <a:solidFill>
              <a:schemeClr val="tx1"/>
            </a:solidFill>
            <a:effectLst/>
            <a:latin typeface="Arial" charset="0"/>
          </a:defRPr>
        </a:defPPr>
      </a:lstStyle>
    </a:lnDef>
  </a:objectDefaults>
  <a:extraClrSchemeLst>
    <a:extraClrScheme>
      <a:clrScheme name="3_new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3_new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3_new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3_new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3_new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3_new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3_new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sz="2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sz="2600" b="0" i="0" u="none" strike="noStrike" cap="none" normalizeH="0" baseline="0" smtClean="0">
            <a:ln>
              <a:noFill/>
            </a:ln>
            <a:solidFill>
              <a:schemeClr val="tx1"/>
            </a:solidFill>
            <a:effectLst/>
            <a:latin typeface="Arial"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LN01Roland923871_01_LN01">
  <a:themeElements>
    <a:clrScheme name="Pearson_PowerPoint_Template_Bekae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earson_PowerPoint_Template_Bekaert">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Pearson_PowerPoint_Template_Bekae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earson_PowerPoint_Template_Bekaer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earson_PowerPoint_Template_Bekaer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earson_PowerPoint_Template_Bekaer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earson_PowerPoint_Template_Bekaer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earson_PowerPoint_Template_Bekaer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earson_PowerPoint_Template_Bekaert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earson_PowerPoint_Template_Bekaer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earson_PowerPoint_Template_Bekaer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earson_PowerPoint_Template_Bekaer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earson_PowerPoint_Template_Bekaer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earson_PowerPoint_Template_Bekaer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Foundations 2e</Template>
  <TotalTime>164224</TotalTime>
  <Words>4555</Words>
  <Application>Microsoft Macintosh PowerPoint</Application>
  <PresentationFormat>On-screen Show (4:3)</PresentationFormat>
  <Paragraphs>533</Paragraphs>
  <Slides>71</Slides>
  <Notes>66</Notes>
  <HiddenSlides>0</HiddenSlides>
  <MMClips>0</MMClips>
  <ScaleCrop>false</ScaleCrop>
  <HeadingPairs>
    <vt:vector size="6" baseType="variant">
      <vt:variant>
        <vt:lpstr>Fonts Used</vt:lpstr>
      </vt:variant>
      <vt:variant>
        <vt:i4>8</vt:i4>
      </vt:variant>
      <vt:variant>
        <vt:lpstr>Theme</vt:lpstr>
      </vt:variant>
      <vt:variant>
        <vt:i4>7</vt:i4>
      </vt:variant>
      <vt:variant>
        <vt:lpstr>Slide Titles</vt:lpstr>
      </vt:variant>
      <vt:variant>
        <vt:i4>71</vt:i4>
      </vt:variant>
    </vt:vector>
  </HeadingPairs>
  <TitlesOfParts>
    <vt:vector size="86" baseType="lpstr">
      <vt:lpstr>Arial</vt:lpstr>
      <vt:lpstr>Arial Black</vt:lpstr>
      <vt:lpstr>Calibri</vt:lpstr>
      <vt:lpstr>Cambria Math</vt:lpstr>
      <vt:lpstr>Tahoma</vt:lpstr>
      <vt:lpstr>Times New Roman</vt:lpstr>
      <vt:lpstr>Verdana</vt:lpstr>
      <vt:lpstr>Webdings</vt:lpstr>
      <vt:lpstr>2_newdesign</vt:lpstr>
      <vt:lpstr>Custom Design</vt:lpstr>
      <vt:lpstr>1_foundations</vt:lpstr>
      <vt:lpstr>1_newdesign</vt:lpstr>
      <vt:lpstr>3_newdesign</vt:lpstr>
      <vt:lpstr>1_Custom Design</vt:lpstr>
      <vt:lpstr>LN01Roland923871_01_LN01</vt:lpstr>
      <vt:lpstr>PowerPoint Presentation</vt:lpstr>
      <vt:lpstr>Skills developed by today's class</vt:lpstr>
      <vt:lpstr>Outline of Currencies Slides</vt:lpstr>
      <vt:lpstr>A World of Currencies</vt:lpstr>
      <vt:lpstr>How Many Currencies?</vt:lpstr>
      <vt:lpstr>IMF's Currency Count</vt:lpstr>
      <vt:lpstr>Categories of Independent Currencies</vt:lpstr>
      <vt:lpstr>Global Reserve Currencies</vt:lpstr>
      <vt:lpstr>Mini-Currencies</vt:lpstr>
      <vt:lpstr>Mini-Currency: Mozambique (688)</vt:lpstr>
      <vt:lpstr>Mini-Currency: North Macedonia (807)</vt:lpstr>
      <vt:lpstr>Mini-Currency: Nicaragua (558)</vt:lpstr>
      <vt:lpstr>Mini-Currency: Czechia (203)</vt:lpstr>
      <vt:lpstr>Mini-Currency: The Philippines (608)</vt:lpstr>
      <vt:lpstr>Alternatives  to a Mini-Currency</vt:lpstr>
      <vt:lpstr>Currency Boards</vt:lpstr>
      <vt:lpstr>Adopt a Foreign Currency (vs. Alternative)</vt:lpstr>
      <vt:lpstr>Unified Regional Currency (vs. Alternatives)</vt:lpstr>
      <vt:lpstr>People vs. the Government</vt:lpstr>
      <vt:lpstr>Exchange Rates</vt:lpstr>
      <vt:lpstr>The Exchange Rate Is a Price</vt:lpstr>
      <vt:lpstr>Terms Used in Speaking About Exchange Rate Changes</vt:lpstr>
      <vt:lpstr>Currency Markets</vt:lpstr>
      <vt:lpstr>Exchange Rate Policies Are National</vt:lpstr>
      <vt:lpstr>"Exchange Rate Arrangements"</vt:lpstr>
      <vt:lpstr>How much control  over the exchange rate?</vt:lpstr>
      <vt:lpstr>Monetary Policy Frameworks</vt:lpstr>
      <vt:lpstr>Monetary Policy Implementation</vt:lpstr>
      <vt:lpstr>The Economics  of Exchange Rates</vt:lpstr>
      <vt:lpstr>Predicting Exchange Rates</vt:lpstr>
      <vt:lpstr>(1) Interest-Rate Differences</vt:lpstr>
      <vt:lpstr>Interest-Rate Differences: Evaluation</vt:lpstr>
      <vt:lpstr>(2) National Price Levels</vt:lpstr>
      <vt:lpstr>National Price Levels: Evaluation</vt:lpstr>
      <vt:lpstr>(3) Expectations</vt:lpstr>
      <vt:lpstr>In sum:  No positive theory of FX rates</vt:lpstr>
      <vt:lpstr>FX Market as Safety Net?</vt:lpstr>
      <vt:lpstr>Exchange Rate Safety Net? The Case of the 2009 Crisis</vt:lpstr>
      <vt:lpstr>The Case of  Mini-Currencies</vt:lpstr>
      <vt:lpstr>Mini-Currencies Are Neglected</vt:lpstr>
      <vt:lpstr>Mini-Currency Characteristics</vt:lpstr>
      <vt:lpstr>Mini-Currency Management</vt:lpstr>
      <vt:lpstr>Mini-Currency Vulnerability: Hinds, Playing Monopoly With the Devil</vt:lpstr>
      <vt:lpstr>Mini-Currency Vulnerability: KOM Textbook View</vt:lpstr>
      <vt:lpstr>Cooperative Management  of Currencies</vt:lpstr>
      <vt:lpstr>The IMF Is Neutral on ERAs</vt:lpstr>
      <vt:lpstr>Cooperative Approaches to  Exchange Rate Management</vt:lpstr>
      <vt:lpstr>Commodity Money</vt:lpstr>
      <vt:lpstr>Bretton Woods</vt:lpstr>
      <vt:lpstr>Decentralized Efforts to Manage Exchange Rates</vt:lpstr>
      <vt:lpstr>FX Reserves of Inflation Targeters</vt:lpstr>
      <vt:lpstr>Currency Integration</vt:lpstr>
      <vt:lpstr>Integration vs. Pegging</vt:lpstr>
      <vt:lpstr>Types of Currency Integration</vt:lpstr>
      <vt:lpstr>Unilateral Integration</vt:lpstr>
      <vt:lpstr>Unilateral Link to Foreign Currency: Currency Board</vt:lpstr>
      <vt:lpstr>Unilateral Adoption of Foreign Currency</vt:lpstr>
      <vt:lpstr>"Push" Factors for Unilateral Integration</vt:lpstr>
      <vt:lpstr>"Pull" Factors for Unilateral Integration</vt:lpstr>
      <vt:lpstr>"Optimal Currency Area" Theory </vt:lpstr>
      <vt:lpstr>Cooperative Integration</vt:lpstr>
      <vt:lpstr>A Shared Currency</vt:lpstr>
      <vt:lpstr>Trade  and Currency Integration</vt:lpstr>
      <vt:lpstr>Internal Integration:  The U.S. Dollar</vt:lpstr>
      <vt:lpstr>Early 1800s: Fragmentation</vt:lpstr>
      <vt:lpstr>1860s: Unification</vt:lpstr>
      <vt:lpstr>U.S. Currency Now</vt:lpstr>
      <vt:lpstr>Global  Currency Integration?</vt:lpstr>
      <vt:lpstr>Regional vs. Global Integration</vt:lpstr>
      <vt:lpstr>International Cooperation for Currency Integration?</vt:lpstr>
      <vt:lpstr>Skills developed by today's class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Ryan Jr, Joseph S</dc:creator>
  <cp:keywords/>
  <dc:description/>
  <cp:lastModifiedBy>Ryan Jr, Joseph S</cp:lastModifiedBy>
  <cp:revision>3294</cp:revision>
  <cp:lastPrinted>2018-12-04T18:56:12Z</cp:lastPrinted>
  <dcterms:created xsi:type="dcterms:W3CDTF">2013-09-11T16:55:26Z</dcterms:created>
  <dcterms:modified xsi:type="dcterms:W3CDTF">2022-11-29T18:01:41Z</dcterms:modified>
  <cp:category/>
</cp:coreProperties>
</file>