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3731" r:id="rId2"/>
    <p:sldMasterId id="2147483661" r:id="rId3"/>
    <p:sldMasterId id="2147483658" r:id="rId4"/>
    <p:sldMasterId id="2147483659" r:id="rId5"/>
    <p:sldMasterId id="2147483660" r:id="rId6"/>
    <p:sldMasterId id="2147483717" r:id="rId7"/>
  </p:sldMasterIdLst>
  <p:notesMasterIdLst>
    <p:notesMasterId r:id="rId17"/>
  </p:notesMasterIdLst>
  <p:handoutMasterIdLst>
    <p:handoutMasterId r:id="rId18"/>
  </p:handoutMasterIdLst>
  <p:sldIdLst>
    <p:sldId id="728" r:id="rId8"/>
    <p:sldId id="745" r:id="rId9"/>
    <p:sldId id="746" r:id="rId10"/>
    <p:sldId id="747" r:id="rId11"/>
    <p:sldId id="748" r:id="rId12"/>
    <p:sldId id="753" r:id="rId13"/>
    <p:sldId id="749" r:id="rId14"/>
    <p:sldId id="754" r:id="rId15"/>
    <p:sldId id="755" r:id="rId16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2108DF-1C46-5A48-904E-C04A5D373040}">
          <p14:sldIdLst>
            <p14:sldId id="728"/>
            <p14:sldId id="745"/>
            <p14:sldId id="746"/>
            <p14:sldId id="747"/>
            <p14:sldId id="748"/>
            <p14:sldId id="753"/>
            <p14:sldId id="749"/>
            <p14:sldId id="754"/>
            <p14:sldId id="75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1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DEB"/>
    <a:srgbClr val="8BA9E9"/>
    <a:srgbClr val="93C4EE"/>
    <a:srgbClr val="556EEE"/>
    <a:srgbClr val="4262B3"/>
    <a:srgbClr val="194DE1"/>
    <a:srgbClr val="1865FB"/>
    <a:srgbClr val="1249B3"/>
    <a:srgbClr val="1D6AFF"/>
    <a:srgbClr val="2B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21" autoAdjust="0"/>
  </p:normalViewPr>
  <p:slideViewPr>
    <p:cSldViewPr snapToObjects="1">
      <p:cViewPr varScale="1">
        <p:scale>
          <a:sx n="114" d="100"/>
          <a:sy n="114" d="100"/>
        </p:scale>
        <p:origin x="-1072" y="-96"/>
      </p:cViewPr>
      <p:guideLst>
        <p:guide orient="horz" pos="211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960" y="-12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DB1A606E-59A5-444D-B60A-249B8883EBC6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14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 smtClean="0"/>
              <a:t>Click to edit Master text styles</a:t>
            </a:r>
          </a:p>
          <a:p>
            <a:pPr lvl="1"/>
            <a:r>
              <a:rPr lang="en-CA" altLang="en-US" noProof="0" smtClean="0"/>
              <a:t>Second level</a:t>
            </a:r>
          </a:p>
          <a:p>
            <a:pPr lvl="2"/>
            <a:r>
              <a:rPr lang="en-CA" altLang="en-US" noProof="0" smtClean="0"/>
              <a:t>Third level</a:t>
            </a:r>
          </a:p>
          <a:p>
            <a:pPr lvl="3"/>
            <a:r>
              <a:rPr lang="en-CA" altLang="en-US" noProof="0" smtClean="0"/>
              <a:t>Fourth level</a:t>
            </a:r>
          </a:p>
          <a:p>
            <a:pPr lvl="4"/>
            <a:r>
              <a:rPr lang="en-CA" alt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F22F55E1-96B7-4FCC-849D-4532E1F82291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46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Boeing chart.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 Koebele.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2901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 ICAO website – www.icao.int.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2981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 ICAO website – www.icao.int.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8514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 agreement.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187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 agreement.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2303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 agreement.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457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png"/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3.jpeg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14123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782140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01341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78409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7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3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89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43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46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1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25625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7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1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01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2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88485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9734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836689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63296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75308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8742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27282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790015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425407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175547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9301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49235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30715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39654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79878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56484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42834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279441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226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62473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84916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07356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8080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990600"/>
            <a:ext cx="2057400" cy="5203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6019800" cy="5203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99145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61850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66244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137759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19846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41486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28578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56421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776982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337622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73550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63711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971550"/>
            <a:ext cx="2046287" cy="5581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71550"/>
            <a:ext cx="5986463" cy="5581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0331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57731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69312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524371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9513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38431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27346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95313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685970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318533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454168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21110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7124"/>
      </p:ext>
    </p:extLst>
  </p:cSld>
  <p:clrMapOvr>
    <a:masterClrMapping/>
  </p:clrMapOvr>
  <p:transition xmlns:p14="http://schemas.microsoft.com/office/powerpoint/2010/main" spd="med">
    <p:zo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88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00" y="0"/>
            <a:ext cx="5041900" cy="2667000"/>
          </a:xfrm>
          <a:prstGeom prst="rect">
            <a:avLst/>
          </a:prstGeom>
          <a:gradFill flip="none" rotWithShape="1">
            <a:gsLst>
              <a:gs pos="100000">
                <a:srgbClr val="F1D6A1"/>
              </a:gs>
              <a:gs pos="100000">
                <a:srgbClr val="FFFFFF"/>
              </a:gs>
              <a:gs pos="100000">
                <a:srgbClr val="F1D6A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/>
        </p:spPr>
      </p:pic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gray">
          <a:xfrm>
            <a:off x="-12700" y="3344862"/>
            <a:ext cx="5041900" cy="1379537"/>
          </a:xfrm>
          <a:prstGeom prst="rect">
            <a:avLst/>
          </a:prstGeom>
          <a:solidFill>
            <a:srgbClr val="5F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rial Black" pitchFamily="34" charset="0"/>
              </a:rPr>
              <a:t>Development</a:t>
            </a:r>
          </a:p>
          <a:p>
            <a:pPr algn="ctr"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rial Black" pitchFamily="34" charset="0"/>
              </a:rPr>
              <a:t>Economic Policy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00468F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altLang="en-US" sz="1800" dirty="0" smtClean="0">
                <a:solidFill>
                  <a:schemeClr val="bg1"/>
                </a:solidFill>
                <a:latin typeface="Arial Black" pitchFamily="34" charset="0"/>
              </a:rPr>
              <a:t>D-577</a:t>
            </a:r>
            <a:r>
              <a:rPr lang="en-US" altLang="en-US" sz="1800" dirty="0" smtClean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79021"/>
            <a:ext cx="5041900" cy="20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gray">
          <a:xfrm>
            <a:off x="-12700" y="2667000"/>
            <a:ext cx="5041900" cy="1711325"/>
          </a:xfrm>
          <a:prstGeom prst="rect">
            <a:avLst/>
          </a:prstGeom>
          <a:solidFill>
            <a:srgbClr val="00468F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rial Black" pitchFamily="34" charset="0"/>
              </a:rPr>
              <a:t>Global Economic</a:t>
            </a:r>
          </a:p>
          <a:p>
            <a:pPr algn="ctr"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rial Black" pitchFamily="34" charset="0"/>
              </a:rPr>
              <a:t>Issues and Institutions</a:t>
            </a: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2895600" y="5867400"/>
            <a:ext cx="457200" cy="45720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/>
              <a:t>S</a:t>
            </a: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3429000" y="5867400"/>
            <a:ext cx="457200" cy="45720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/>
              <a:t>P</a:t>
            </a: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3962400" y="5867400"/>
            <a:ext cx="457200" cy="45720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/>
              <a:t>E</a:t>
            </a: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4495800" y="5867400"/>
            <a:ext cx="457200" cy="45720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/>
              <a:t>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95956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89A7F2-E5BB-DA4D-ABFE-99474EF12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809952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303257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4610100" y="18923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 smtClean="0">
              <a:solidFill>
                <a:srgbClr val="00468F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/>
              <a:t>© 2013 Pearson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730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3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5E81-DD41-9942-8032-D2091275437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3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ChangeArrowheads="1"/>
          </p:cNvSpPr>
          <p:nvPr/>
        </p:nvSpPr>
        <p:spPr bwMode="auto">
          <a:xfrm>
            <a:off x="3276600" y="914400"/>
            <a:ext cx="4114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 smtClean="0">
              <a:solidFill>
                <a:srgbClr val="00468F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2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2296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  <a:r>
              <a:rPr lang="en-US" smtClean="0"/>
              <a:t> when second level runs longer than one line we want no hanging indent</a:t>
            </a:r>
          </a:p>
          <a:p>
            <a:pPr lvl="1"/>
            <a:r>
              <a:rPr lang="en-US" smtClean="0"/>
              <a:t>I</a:t>
            </a:r>
            <a:r>
              <a:rPr lang="en-US" altLang="en-US" smtClean="0"/>
              <a:t>’</a:t>
            </a:r>
            <a:r>
              <a:rPr lang="en-US" smtClean="0"/>
              <a:t>ve also set the gap between points at 0.5 lines.</a:t>
            </a:r>
            <a:endParaRPr lang="en-CA" smtClean="0"/>
          </a:p>
          <a:p>
            <a:pPr lvl="2"/>
            <a:r>
              <a:rPr lang="en-CA" smtClean="0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229600" cy="53340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</a:t>
            </a:r>
            <a:endParaRPr lang="en-CA" smtClean="0"/>
          </a:p>
        </p:txBody>
      </p:sp>
      <p:sp>
        <p:nvSpPr>
          <p:cNvPr id="3076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  <a:r>
              <a:rPr lang="en-US" smtClean="0"/>
              <a:t> when second level runs longer than one line we want no hanging indent</a:t>
            </a:r>
          </a:p>
          <a:p>
            <a:pPr lvl="1"/>
            <a:r>
              <a:rPr lang="en-US" smtClean="0"/>
              <a:t>I</a:t>
            </a:r>
            <a:r>
              <a:rPr lang="en-US" altLang="en-US" smtClean="0"/>
              <a:t>’</a:t>
            </a:r>
            <a:r>
              <a:rPr lang="en-US" smtClean="0"/>
              <a:t>ve also set the gap between points at 0.5 lines.</a:t>
            </a:r>
            <a:endParaRPr lang="en-CA" smtClean="0"/>
          </a:p>
          <a:p>
            <a:pPr lvl="2"/>
            <a:r>
              <a:rPr lang="en-CA" smtClean="0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71550"/>
            <a:ext cx="8185150" cy="55245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</a:t>
            </a:r>
            <a:endParaRPr lang="en-CA" smtClean="0"/>
          </a:p>
        </p:txBody>
      </p:sp>
      <p:pic>
        <p:nvPicPr>
          <p:cNvPr id="486405" name="Picture 5" descr="but2">
            <a:hlinkClick r:id="" action="ppaction://hlinkshowjump?jump=nextslide" tooltip="Expand figur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9715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ut1">
            <a:hlinkClick r:id="" action="ppaction://hlinkshowjump?jump=previousslide" tooltip="Back to previous slid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935038"/>
            <a:ext cx="61753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8305800" y="6553200"/>
            <a:ext cx="4572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000000"/>
              </a:solidFill>
              <a:latin typeface="Verdana" pitchFamily="-1" charset="0"/>
              <a:ea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p14="http://schemas.microsoft.com/office/powerpoint/2010/main">
    <p:strips dir="ld"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29200" y="1676400"/>
            <a:ext cx="4114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bIns="0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CA" sz="3200" b="1" dirty="0" smtClean="0">
                <a:solidFill>
                  <a:schemeClr val="bg1"/>
                </a:solidFill>
                <a:latin typeface="+mj-lt"/>
              </a:rPr>
              <a:t>Topic:</a:t>
            </a:r>
          </a:p>
          <a:p>
            <a:pPr algn="ctr"/>
            <a:endParaRPr lang="en-CA" sz="32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CA" sz="4000" b="1" dirty="0">
                <a:solidFill>
                  <a:schemeClr val="bg1"/>
                </a:solidFill>
                <a:latin typeface="+mj-lt"/>
              </a:rPr>
              <a:t>Telecoms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22783" y="916609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</a:t>
            </a:r>
            <a:r>
              <a:rPr lang="en-US" sz="2400" dirty="0" smtClean="0"/>
              <a:t>be able to identify issues in basic telecommunications that have been subject to international negotiation.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</a:t>
            </a:r>
            <a:r>
              <a:rPr lang="en-US" sz="2400" dirty="0" smtClean="0"/>
              <a:t>understand the role of the GATS and the ITU in telecoms issues.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650907"/>
      </p:ext>
    </p:extLst>
  </p:cSld>
  <p:clrMapOvr>
    <a:masterClrMapping/>
  </p:clrMapOvr>
  <p:transition xmlns:p14="http://schemas.microsoft.com/office/powerpoint/2010/main">
    <p:strips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Telecoms </a:t>
            </a:r>
            <a:r>
              <a:rPr lang="en-US" dirty="0" smtClean="0"/>
              <a:t>are </a:t>
            </a:r>
            <a:r>
              <a:rPr lang="en-US" dirty="0"/>
              <a:t>V</a:t>
            </a:r>
            <a:r>
              <a:rPr lang="en-US" dirty="0" smtClean="0"/>
              <a:t>ital </a:t>
            </a:r>
            <a:r>
              <a:rPr lang="en-US" dirty="0"/>
              <a:t>to </a:t>
            </a:r>
            <a:r>
              <a:rPr lang="en-US" dirty="0" smtClean="0"/>
              <a:t>Mode </a:t>
            </a:r>
            <a:r>
              <a:rPr lang="en-US" dirty="0"/>
              <a:t>1 </a:t>
            </a:r>
            <a:r>
              <a:rPr lang="en-US" dirty="0" smtClean="0"/>
              <a:t>in the Trade in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339" y="1981200"/>
            <a:ext cx="8382000" cy="3886200"/>
          </a:xfrm>
        </p:spPr>
        <p:txBody>
          <a:bodyPr lIns="457200" rIns="457200"/>
          <a:lstStyle/>
          <a:p>
            <a:pPr lvl="0"/>
            <a:r>
              <a:rPr lang="en-US" sz="2800" dirty="0"/>
              <a:t>Issues:</a:t>
            </a:r>
          </a:p>
          <a:p>
            <a:pPr lvl="1"/>
            <a:r>
              <a:rPr lang="en-US" sz="2800" dirty="0"/>
              <a:t>Domestic regulatory constraints.</a:t>
            </a:r>
          </a:p>
          <a:p>
            <a:pPr lvl="1"/>
            <a:r>
              <a:rPr lang="en-US" sz="2800" dirty="0"/>
              <a:t>Abuse by dominant providers.</a:t>
            </a:r>
          </a:p>
        </p:txBody>
      </p:sp>
    </p:spTree>
    <p:extLst>
      <p:ext uri="{BB962C8B-B14F-4D97-AF65-F5344CB8AC3E}">
        <p14:creationId xmlns:p14="http://schemas.microsoft.com/office/powerpoint/2010/main" val="3224350046"/>
      </p:ext>
    </p:extLst>
  </p:cSld>
  <p:clrMapOvr>
    <a:masterClrMapping/>
  </p:clrMapOvr>
  <p:transition xmlns:p14="http://schemas.microsoft.com/office/powerpoint/2010/main">
    <p:strips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762000"/>
          </a:xfrm>
        </p:spPr>
        <p:txBody>
          <a:bodyPr/>
          <a:lstStyle/>
          <a:p>
            <a:pPr algn="ctr"/>
            <a:r>
              <a:rPr lang="en-US" sz="3600" dirty="0"/>
              <a:t>GATS Telecom </a:t>
            </a:r>
            <a:r>
              <a:rPr lang="en-US" sz="3600" dirty="0" smtClean="0"/>
              <a:t>Negotiations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 lIns="274320" rIns="274320"/>
          <a:lstStyle/>
          <a:p>
            <a:pPr lvl="0"/>
            <a:r>
              <a:rPr lang="en-US" sz="2800" dirty="0"/>
              <a:t>Negotiations extended past 1994 for interested Members.</a:t>
            </a:r>
          </a:p>
          <a:p>
            <a:pPr lvl="1"/>
            <a:r>
              <a:rPr lang="en-US" sz="2800" dirty="0"/>
              <a:t>NGBT = Negotiating Group on Basic Telecommunications.</a:t>
            </a:r>
          </a:p>
          <a:p>
            <a:pPr lvl="0"/>
            <a:r>
              <a:rPr lang="en-US" sz="2800" dirty="0"/>
              <a:t>Agreements in 1997</a:t>
            </a:r>
          </a:p>
          <a:p>
            <a:pPr lvl="1"/>
            <a:r>
              <a:rPr lang="en-US" sz="2800" dirty="0"/>
              <a:t>“Fourth Protocol”: Members to schedule telecoms commitments.</a:t>
            </a:r>
          </a:p>
          <a:p>
            <a:pPr lvl="1"/>
            <a:r>
              <a:rPr lang="en-US" sz="2800" dirty="0"/>
              <a:t>“Reference Paper”: Standards for telecoms commitments.</a:t>
            </a:r>
          </a:p>
        </p:txBody>
      </p:sp>
    </p:spTree>
    <p:extLst>
      <p:ext uri="{BB962C8B-B14F-4D97-AF65-F5344CB8AC3E}">
        <p14:creationId xmlns:p14="http://schemas.microsoft.com/office/powerpoint/2010/main" val="3186679228"/>
      </p:ext>
    </p:extLst>
  </p:cSld>
  <p:clrMapOvr>
    <a:masterClrMapping/>
  </p:clrMapOvr>
  <p:transition xmlns:p14="http://schemas.microsoft.com/office/powerpoint/2010/main">
    <p:strips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/>
          <a:lstStyle/>
          <a:p>
            <a:pPr algn="ctr"/>
            <a:r>
              <a:rPr lang="en-US" sz="3600" dirty="0"/>
              <a:t>GATS Telecom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181600"/>
          </a:xfrm>
        </p:spPr>
        <p:txBody>
          <a:bodyPr lIns="274320" rIns="274320"/>
          <a:lstStyle/>
          <a:p>
            <a:pPr marL="0" lvl="0" indent="0">
              <a:buNone/>
            </a:pPr>
            <a:r>
              <a:rPr lang="en-US" dirty="0"/>
              <a:t>Based on experience with discriminatory practices.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Prevention of anti-competitive </a:t>
            </a:r>
            <a:r>
              <a:rPr lang="en-US" dirty="0" smtClean="0"/>
              <a:t>practices.</a:t>
            </a:r>
          </a:p>
          <a:p>
            <a:pPr marL="1257300" lvl="3" indent="0">
              <a:buNone/>
            </a:pPr>
            <a:r>
              <a:rPr lang="en-US" dirty="0" smtClean="0"/>
              <a:t>Issues</a:t>
            </a:r>
            <a:r>
              <a:rPr lang="en-US" dirty="0"/>
              <a:t>: underpricing through cross-subsidization.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Interconnection barriers.</a:t>
            </a:r>
          </a:p>
          <a:p>
            <a:pPr marL="1314450" lvl="3" indent="0">
              <a:buNone/>
            </a:pPr>
            <a:r>
              <a:rPr lang="en-US" dirty="0"/>
              <a:t>Issues: excessive fees, technical delays.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Universal service obligations</a:t>
            </a:r>
          </a:p>
          <a:p>
            <a:pPr marL="1314450" lvl="3" indent="0">
              <a:buNone/>
            </a:pPr>
            <a:r>
              <a:rPr lang="en-US" dirty="0"/>
              <a:t>Issues: non-reimbursed “lifeline” rates.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Transparent licensing.</a:t>
            </a:r>
          </a:p>
          <a:p>
            <a:pPr marL="1314450" lvl="3" indent="0">
              <a:buNone/>
            </a:pPr>
            <a:r>
              <a:rPr lang="en-US" dirty="0"/>
              <a:t>Issues: delay and arbitrary denial.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Independent regulators.</a:t>
            </a:r>
          </a:p>
          <a:p>
            <a:pPr marL="1314450" lvl="3" indent="0">
              <a:buNone/>
            </a:pPr>
            <a:r>
              <a:rPr lang="en-US" dirty="0"/>
              <a:t>Issues: conflict of interest between dominant service provider and regulator.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Allocation of frequencies and rights of way.</a:t>
            </a:r>
          </a:p>
          <a:p>
            <a:pPr marL="1314450" lvl="3" indent="0">
              <a:buNone/>
            </a:pPr>
            <a:r>
              <a:rPr lang="en-US" dirty="0"/>
              <a:t>Issues: inequitable shares, delays.</a:t>
            </a:r>
          </a:p>
        </p:txBody>
      </p:sp>
    </p:spTree>
    <p:extLst>
      <p:ext uri="{BB962C8B-B14F-4D97-AF65-F5344CB8AC3E}">
        <p14:creationId xmlns:p14="http://schemas.microsoft.com/office/powerpoint/2010/main" val="2591587705"/>
      </p:ext>
    </p:extLst>
  </p:cSld>
  <p:clrMapOvr>
    <a:masterClrMapping/>
  </p:clrMapOvr>
  <p:transition xmlns:p14="http://schemas.microsoft.com/office/powerpoint/2010/main">
    <p:strips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219200"/>
          </a:xfrm>
        </p:spPr>
        <p:txBody>
          <a:bodyPr/>
          <a:lstStyle/>
          <a:p>
            <a:pPr algn="ctr"/>
            <a:r>
              <a:rPr lang="en-US" sz="3600" dirty="0"/>
              <a:t>GATS Telecom </a:t>
            </a:r>
            <a:br>
              <a:rPr lang="en-US" sz="3600" dirty="0"/>
            </a:br>
            <a:r>
              <a:rPr lang="en-US" sz="3600" dirty="0"/>
              <a:t>Commitment Schedules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495800"/>
          </a:xfrm>
        </p:spPr>
        <p:txBody>
          <a:bodyPr lIns="274320" rIns="274320"/>
          <a:lstStyle/>
          <a:p>
            <a:pPr lvl="0"/>
            <a:r>
              <a:rPr lang="en-US" sz="2400" dirty="0"/>
              <a:t>Schedules address the six Reference Paper areas.</a:t>
            </a:r>
          </a:p>
          <a:p>
            <a:r>
              <a:rPr lang="en-US" sz="2400" dirty="0"/>
              <a:t>Philippine example.</a:t>
            </a:r>
          </a:p>
          <a:p>
            <a:pPr lvl="1"/>
            <a:r>
              <a:rPr lang="en-US" sz="2400" dirty="0"/>
              <a:t>Note Congressional "franchise" requirement: political, not rule of law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Monopolistic </a:t>
            </a:r>
            <a:r>
              <a:rPr lang="en-US" sz="2400" dirty="0"/>
              <a:t>practices and industry-government cronyism very similar to air transport </a:t>
            </a:r>
            <a:r>
              <a:rPr lang="en-US" sz="2400" dirty="0" smtClean="0"/>
              <a:t>case.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572125"/>
      </p:ext>
    </p:extLst>
  </p:cSld>
  <p:clrMapOvr>
    <a:masterClrMapping/>
  </p:clrMapOvr>
  <p:transition xmlns:p14="http://schemas.microsoft.com/office/powerpoint/2010/main">
    <p:strips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38200"/>
          </a:xfrm>
        </p:spPr>
        <p:txBody>
          <a:bodyPr/>
          <a:lstStyle/>
          <a:p>
            <a:pPr algn="ctr"/>
            <a:r>
              <a:rPr lang="en-US" dirty="0"/>
              <a:t>U.S. FCC </a:t>
            </a:r>
            <a:r>
              <a:rPr lang="en-US" dirty="0" smtClean="0"/>
              <a:t>Policy on Fair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 lIns="274320" rIns="274320"/>
          <a:lstStyle/>
          <a:p>
            <a:pPr lvl="0"/>
            <a:r>
              <a:rPr lang="en-US" sz="2200" dirty="0"/>
              <a:t>"International Settlements </a:t>
            </a:r>
            <a:r>
              <a:rPr lang="en-US" sz="2200" dirty="0" smtClean="0"/>
              <a:t>Policy“</a:t>
            </a:r>
          </a:p>
          <a:p>
            <a:pPr lvl="1"/>
            <a:r>
              <a:rPr lang="en-US" sz="2200" dirty="0" smtClean="0"/>
              <a:t>Originated in </a:t>
            </a:r>
            <a:r>
              <a:rPr lang="en-US" sz="2200" dirty="0"/>
              <a:t>the </a:t>
            </a:r>
            <a:r>
              <a:rPr lang="en-US" sz="2200" dirty="0" smtClean="0"/>
              <a:t>1930s.</a:t>
            </a:r>
            <a:endParaRPr lang="en-US" sz="2200" dirty="0"/>
          </a:p>
          <a:p>
            <a:pPr lvl="1"/>
            <a:r>
              <a:rPr lang="en-US" sz="2200" dirty="0"/>
              <a:t>Emphasis on equal treatment to all U.S. suppliers.</a:t>
            </a:r>
          </a:p>
          <a:p>
            <a:pPr lvl="1"/>
            <a:r>
              <a:rPr lang="en-US" sz="2200" dirty="0"/>
              <a:t>Declared success and liberalized in 2012.</a:t>
            </a:r>
          </a:p>
          <a:p>
            <a:pPr lvl="0"/>
            <a:r>
              <a:rPr lang="en-US" sz="2200" dirty="0"/>
              <a:t>"Benchmarks Order" of 1997</a:t>
            </a:r>
          </a:p>
          <a:p>
            <a:pPr lvl="1"/>
            <a:r>
              <a:rPr lang="en-US" sz="2200" dirty="0"/>
              <a:t>Set standard "accounting rates" based on normal cost of terminating calls.</a:t>
            </a:r>
          </a:p>
          <a:p>
            <a:pPr lvl="1"/>
            <a:r>
              <a:rPr lang="en-US" sz="2200" dirty="0"/>
              <a:t>Assumed that developed countries had achieved lower costs.</a:t>
            </a:r>
          </a:p>
          <a:p>
            <a:pPr lvl="1"/>
            <a:r>
              <a:rPr lang="en-US" sz="2200" dirty="0" smtClean="0"/>
              <a:t>FCC accounting rates were below </a:t>
            </a:r>
            <a:r>
              <a:rPr lang="en-US" sz="2200" dirty="0"/>
              <a:t>monopoly rates set by some telecoms providers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547234"/>
      </p:ext>
    </p:extLst>
  </p:cSld>
  <p:clrMapOvr>
    <a:masterClrMapping/>
  </p:clrMapOvr>
  <p:transition xmlns:p14="http://schemas.microsoft.com/office/powerpoint/2010/main">
    <p:strips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ITU: International Telecommunication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 lIns="457200" rIns="457200"/>
          <a:lstStyle/>
          <a:p>
            <a:pPr lvl="0"/>
            <a:r>
              <a:rPr lang="en-US" sz="2800" dirty="0"/>
              <a:t>Intergovernmental organization of 193 countries and over 700 business and academic members.</a:t>
            </a:r>
          </a:p>
          <a:p>
            <a:pPr lvl="0"/>
            <a:r>
              <a:rPr lang="en-US" sz="2800" dirty="0"/>
              <a:t>Founded 1865 (for telegraphy).</a:t>
            </a:r>
          </a:p>
          <a:p>
            <a:r>
              <a:rPr lang="en-US" sz="2800" dirty="0"/>
              <a:t>Headquarters in Geneva</a:t>
            </a:r>
          </a:p>
          <a:p>
            <a:pPr lvl="1"/>
            <a:r>
              <a:rPr lang="en-US" sz="2800" dirty="0"/>
              <a:t>13 field offices.</a:t>
            </a:r>
          </a:p>
        </p:txBody>
      </p:sp>
    </p:spTree>
    <p:extLst>
      <p:ext uri="{BB962C8B-B14F-4D97-AF65-F5344CB8AC3E}">
        <p14:creationId xmlns:p14="http://schemas.microsoft.com/office/powerpoint/2010/main" val="3683817055"/>
      </p:ext>
    </p:extLst>
  </p:cSld>
  <p:clrMapOvr>
    <a:masterClrMapping/>
  </p:clrMapOvr>
  <p:transition xmlns:p14="http://schemas.microsoft.com/office/powerpoint/2010/main">
    <p:strips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/>
          <a:lstStyle/>
          <a:p>
            <a:pPr algn="ctr"/>
            <a:r>
              <a:rPr lang="en-US" sz="3600" dirty="0" smtClean="0"/>
              <a:t>ITU Tasks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800600"/>
          </a:xfrm>
        </p:spPr>
        <p:txBody>
          <a:bodyPr lIns="274320" rIns="274320"/>
          <a:lstStyle/>
          <a:p>
            <a:r>
              <a:rPr lang="en-US" sz="2400" dirty="0"/>
              <a:t>Allocate radio spectrum and satellite orbits.</a:t>
            </a:r>
          </a:p>
          <a:p>
            <a:r>
              <a:rPr lang="en-US" sz="2400" dirty="0"/>
              <a:t>Standardization of ICT protocols.</a:t>
            </a:r>
          </a:p>
          <a:p>
            <a:pPr lvl="1"/>
            <a:r>
              <a:rPr lang="en-US" sz="2400" dirty="0"/>
              <a:t>Mobile money.</a:t>
            </a:r>
          </a:p>
          <a:p>
            <a:pPr lvl="1"/>
            <a:r>
              <a:rPr lang="en-US" sz="2400" dirty="0"/>
              <a:t>5G telephony.</a:t>
            </a:r>
          </a:p>
          <a:p>
            <a:r>
              <a:rPr lang="en-US" sz="2400" dirty="0"/>
              <a:t>Assistance to developing countries.</a:t>
            </a:r>
          </a:p>
          <a:p>
            <a:pPr lvl="1"/>
            <a:r>
              <a:rPr lang="en-US" sz="2400" dirty="0"/>
              <a:t>Broadband wireless in Africa.</a:t>
            </a:r>
          </a:p>
          <a:p>
            <a:pPr lvl="1"/>
            <a:r>
              <a:rPr lang="en-US" sz="2400" dirty="0"/>
              <a:t>Workshops in </a:t>
            </a:r>
            <a:r>
              <a:rPr lang="en-US" sz="2400" dirty="0" smtClean="0"/>
              <a:t>Asia.</a:t>
            </a:r>
          </a:p>
          <a:p>
            <a:pPr lvl="2"/>
            <a:r>
              <a:rPr lang="en-US" sz="2400" dirty="0"/>
              <a:t>S</a:t>
            </a:r>
            <a:r>
              <a:rPr lang="en-US" sz="2400" dirty="0" smtClean="0"/>
              <a:t>pectrum management.</a:t>
            </a:r>
          </a:p>
          <a:p>
            <a:pPr lvl="2"/>
            <a:r>
              <a:rPr lang="en-US" sz="2400" dirty="0"/>
              <a:t>S</a:t>
            </a:r>
            <a:r>
              <a:rPr lang="en-US" sz="2400" dirty="0" smtClean="0"/>
              <a:t>tructuring </a:t>
            </a:r>
            <a:r>
              <a:rPr lang="en-US" sz="2400" dirty="0"/>
              <a:t>ICT regulatory </a:t>
            </a:r>
            <a:r>
              <a:rPr lang="en-US" sz="2400" dirty="0" smtClean="0"/>
              <a:t>authorities.</a:t>
            </a:r>
          </a:p>
          <a:p>
            <a:pPr lvl="2"/>
            <a:r>
              <a:rPr lang="en-US" sz="2400" dirty="0" smtClean="0"/>
              <a:t>Strategy </a:t>
            </a:r>
            <a:r>
              <a:rPr lang="en-US" sz="2400" dirty="0"/>
              <a:t>for developing professional skills in ICT sectors.</a:t>
            </a:r>
          </a:p>
        </p:txBody>
      </p:sp>
    </p:spTree>
    <p:extLst>
      <p:ext uri="{BB962C8B-B14F-4D97-AF65-F5344CB8AC3E}">
        <p14:creationId xmlns:p14="http://schemas.microsoft.com/office/powerpoint/2010/main" val="3249166551"/>
      </p:ext>
    </p:extLst>
  </p:cSld>
  <p:clrMapOvr>
    <a:masterClrMapping/>
  </p:clrMapOvr>
  <p:transition xmlns:p14="http://schemas.microsoft.com/office/powerpoint/2010/main">
    <p:strips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newdesign">
  <a:themeElements>
    <a:clrScheme name="2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oundations">
  <a:themeElements>
    <a:clrScheme name="1_foundation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ound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oundation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undation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ewdesign">
  <a:themeElements>
    <a:clrScheme name="1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newdesign">
  <a:themeElements>
    <a:clrScheme name="3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N01Roland923871_01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Foundations 2e</Template>
  <TotalTime>63442</TotalTime>
  <Words>435</Words>
  <Application>Microsoft Macintosh PowerPoint</Application>
  <PresentationFormat>On-screen Show (4:3)</PresentationFormat>
  <Paragraphs>74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2_newdesign</vt:lpstr>
      <vt:lpstr>Custom Design</vt:lpstr>
      <vt:lpstr>1_foundations</vt:lpstr>
      <vt:lpstr>1_newdesign</vt:lpstr>
      <vt:lpstr>3_newdesign</vt:lpstr>
      <vt:lpstr>1_Custom Design</vt:lpstr>
      <vt:lpstr>LN01Roland923871_01_LN01</vt:lpstr>
      <vt:lpstr>PowerPoint Presentation</vt:lpstr>
      <vt:lpstr>Skills developed by today's class</vt:lpstr>
      <vt:lpstr>Telecoms are Vital to Mode 1 in the Trade in Services</vt:lpstr>
      <vt:lpstr>GATS Telecom Negotiations</vt:lpstr>
      <vt:lpstr>GATS Telecom Standards</vt:lpstr>
      <vt:lpstr>GATS Telecom  Commitment Schedules</vt:lpstr>
      <vt:lpstr>U.S. FCC Policy on Fair Treatment</vt:lpstr>
      <vt:lpstr>ITU: International Telecommunication Union</vt:lpstr>
      <vt:lpstr>ITU Tasks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Ryan Jr, Joseph S</dc:creator>
  <cp:keywords/>
  <dc:description/>
  <cp:lastModifiedBy>Joseph Ryan</cp:lastModifiedBy>
  <cp:revision>1685</cp:revision>
  <cp:lastPrinted>2016-10-04T01:05:23Z</cp:lastPrinted>
  <dcterms:created xsi:type="dcterms:W3CDTF">2013-09-11T16:55:26Z</dcterms:created>
  <dcterms:modified xsi:type="dcterms:W3CDTF">2017-10-09T18:01:11Z</dcterms:modified>
  <cp:category/>
</cp:coreProperties>
</file>