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6"/>
  </p:notesMasterIdLst>
  <p:sldIdLst>
    <p:sldId id="292" r:id="rId2"/>
    <p:sldId id="257" r:id="rId3"/>
    <p:sldId id="294" r:id="rId4"/>
    <p:sldId id="258" r:id="rId5"/>
    <p:sldId id="259" r:id="rId6"/>
    <p:sldId id="261" r:id="rId7"/>
    <p:sldId id="293" r:id="rId8"/>
    <p:sldId id="262" r:id="rId9"/>
    <p:sldId id="263" r:id="rId10"/>
    <p:sldId id="264" r:id="rId11"/>
    <p:sldId id="265" r:id="rId12"/>
    <p:sldId id="266" r:id="rId13"/>
    <p:sldId id="269" r:id="rId14"/>
    <p:sldId id="305" r:id="rId15"/>
    <p:sldId id="270" r:id="rId16"/>
    <p:sldId id="271" r:id="rId17"/>
    <p:sldId id="272" r:id="rId18"/>
    <p:sldId id="273" r:id="rId19"/>
    <p:sldId id="298" r:id="rId20"/>
    <p:sldId id="296" r:id="rId21"/>
    <p:sldId id="297" r:id="rId22"/>
    <p:sldId id="299" r:id="rId23"/>
    <p:sldId id="303" r:id="rId24"/>
    <p:sldId id="304" r:id="rId25"/>
    <p:sldId id="274" r:id="rId26"/>
    <p:sldId id="302" r:id="rId27"/>
    <p:sldId id="275" r:id="rId28"/>
    <p:sldId id="277" r:id="rId29"/>
    <p:sldId id="278" r:id="rId30"/>
    <p:sldId id="300" r:id="rId31"/>
    <p:sldId id="279" r:id="rId32"/>
    <p:sldId id="280" r:id="rId33"/>
    <p:sldId id="281" r:id="rId34"/>
    <p:sldId id="282" r:id="rId35"/>
    <p:sldId id="283" r:id="rId36"/>
    <p:sldId id="301" r:id="rId37"/>
    <p:sldId id="284" r:id="rId38"/>
    <p:sldId id="285" r:id="rId39"/>
    <p:sldId id="286" r:id="rId40"/>
    <p:sldId id="287" r:id="rId41"/>
    <p:sldId id="306" r:id="rId42"/>
    <p:sldId id="289" r:id="rId43"/>
    <p:sldId id="290" r:id="rId44"/>
    <p:sldId id="291" r:id="rId45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63A"/>
    <a:srgbClr val="FFB3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3" autoAdjust="0"/>
    <p:restoredTop sz="94660"/>
  </p:normalViewPr>
  <p:slideViewPr>
    <p:cSldViewPr showGuides="1">
      <p:cViewPr>
        <p:scale>
          <a:sx n="69" d="100"/>
          <a:sy n="69" d="100"/>
        </p:scale>
        <p:origin x="-1218" y="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72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49375" y="965200"/>
            <a:ext cx="5070475" cy="347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201738" y="4784725"/>
            <a:ext cx="5372100" cy="386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61900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5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475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7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987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8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19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49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60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704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80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11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21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65200"/>
            <a:ext cx="4643437" cy="3481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73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201738" y="4784725"/>
            <a:ext cx="5373687" cy="3773488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723900" y="7077075"/>
            <a:ext cx="9355138" cy="96838"/>
          </a:xfrm>
          <a:prstGeom prst="roundRect">
            <a:avLst>
              <a:gd name="adj" fmla="val 1667"/>
            </a:avLst>
          </a:prstGeom>
          <a:solidFill>
            <a:srgbClr val="FFB31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987550" y="7289800"/>
            <a:ext cx="8093075" cy="96838"/>
          </a:xfrm>
          <a:prstGeom prst="roundRect">
            <a:avLst>
              <a:gd name="adj" fmla="val 1667"/>
            </a:avLst>
          </a:prstGeom>
          <a:solidFill>
            <a:srgbClr val="CE263A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>
            <a:lvl1pPr>
              <a:defRPr>
                <a:solidFill>
                  <a:srgbClr val="FFB31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9963" y="282575"/>
            <a:ext cx="2192337" cy="6616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6200" cy="6616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08475" cy="4935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2238" y="1963738"/>
            <a:ext cx="4310062" cy="4935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282575"/>
            <a:ext cx="8607425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1963738"/>
            <a:ext cx="8770937" cy="4935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723900" y="6981825"/>
            <a:ext cx="7648575" cy="74613"/>
          </a:xfrm>
          <a:prstGeom prst="roundRect">
            <a:avLst>
              <a:gd name="adj" fmla="val 1667"/>
            </a:avLst>
          </a:prstGeom>
          <a:solidFill>
            <a:srgbClr val="FFB31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1987550" y="7208838"/>
            <a:ext cx="6405563" cy="74612"/>
          </a:xfrm>
          <a:prstGeom prst="roundRect">
            <a:avLst>
              <a:gd name="adj" fmla="val 1667"/>
            </a:avLst>
          </a:prstGeom>
          <a:solidFill>
            <a:srgbClr val="CE263A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102" name="Picture 6" descr="FS_Logo_wht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21713" y="6834188"/>
            <a:ext cx="14478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 descr="fe_computer_expert_Logo_blk186__Origional [Converted]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437688" y="0"/>
            <a:ext cx="642937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CE263A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CE263A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CE263A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CE263A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CE263A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FF9966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FF9966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FF9966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FF9966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E6E6E6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E6E6E6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E6E6E6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E6E6E6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E6E6E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www.filesafe.com/slide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audio7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9713" y="884238"/>
            <a:ext cx="9413875" cy="2514600"/>
          </a:xfrm>
        </p:spPr>
        <p:txBody>
          <a:bodyPr/>
          <a:lstStyle/>
          <a:p>
            <a:pPr eaLnBrk="1"/>
            <a:r>
              <a:rPr lang="en-US" dirty="0" smtClean="0"/>
              <a:t>Basic Data Safety Practices</a:t>
            </a:r>
            <a:br>
              <a:rPr lang="en-US" dirty="0" smtClean="0"/>
            </a:br>
            <a:r>
              <a:rPr lang="en-US" dirty="0" smtClean="0"/>
              <a:t>That Can Prevent</a:t>
            </a:r>
            <a:br>
              <a:rPr lang="en-US" dirty="0" smtClean="0"/>
            </a:br>
            <a:r>
              <a:rPr lang="en-US" dirty="0" smtClean="0"/>
              <a:t>Malpractice Claims &amp; Ethics Violations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35113" y="3322638"/>
            <a:ext cx="7056437" cy="1524000"/>
          </a:xfrm>
        </p:spPr>
        <p:txBody>
          <a:bodyPr/>
          <a:lstStyle/>
          <a:p>
            <a:pPr eaLnBrk="1">
              <a:lnSpc>
                <a:spcPct val="85000"/>
              </a:lnSpc>
            </a:pPr>
            <a:r>
              <a:rPr lang="en-US" sz="2800" b="1" dirty="0" smtClean="0"/>
              <a:t>Grant County Bar Association</a:t>
            </a:r>
          </a:p>
          <a:p>
            <a:pPr eaLnBrk="1">
              <a:lnSpc>
                <a:spcPct val="85000"/>
              </a:lnSpc>
            </a:pPr>
            <a:endParaRPr lang="en-US" sz="2800" b="1" dirty="0" smtClean="0"/>
          </a:p>
          <a:p>
            <a:pPr eaLnBrk="1">
              <a:lnSpc>
                <a:spcPct val="85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Kim J. Brand</a:t>
            </a:r>
          </a:p>
        </p:txBody>
      </p:sp>
      <p:sp>
        <p:nvSpPr>
          <p:cNvPr id="6148" name="Rectangle 8"/>
          <p:cNvSpPr>
            <a:spLocks noChangeArrowheads="1"/>
          </p:cNvSpPr>
          <p:nvPr/>
        </p:nvSpPr>
        <p:spPr bwMode="auto">
          <a:xfrm>
            <a:off x="1839913" y="4922838"/>
            <a:ext cx="309245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0160" rIns="0" bIns="0"/>
          <a:lstStyle/>
          <a:p>
            <a:pPr algn="ctr">
              <a:lnSpc>
                <a:spcPct val="95000"/>
              </a:lnSpc>
            </a:pPr>
            <a:r>
              <a:rPr lang="en-US" sz="2400" b="1" u="sng">
                <a:solidFill>
                  <a:srgbClr val="FFFFFF"/>
                </a:solidFill>
                <a:latin typeface="Times New Roman" pitchFamily="18" charset="0"/>
              </a:rPr>
              <a:t>President</a:t>
            </a:r>
            <a:endParaRPr lang="en-US" sz="2400" u="sng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6149" name="Group 11"/>
          <p:cNvGrpSpPr>
            <a:grpSpLocks/>
          </p:cNvGrpSpPr>
          <p:nvPr/>
        </p:nvGrpSpPr>
        <p:grpSpPr bwMode="auto">
          <a:xfrm>
            <a:off x="2906713" y="5380038"/>
            <a:ext cx="990600" cy="1646237"/>
            <a:chOff x="1447" y="3245"/>
            <a:chExt cx="960" cy="1517"/>
          </a:xfrm>
        </p:grpSpPr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>
              <a:off x="1447" y="3245"/>
              <a:ext cx="960" cy="15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55" name="Picture 7" descr="fe_computer_expert_Logo_blk186__Origional [Converted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39" y="3341"/>
              <a:ext cx="571" cy="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12"/>
          <p:cNvSpPr>
            <a:spLocks noChangeArrowheads="1"/>
          </p:cNvSpPr>
          <p:nvPr/>
        </p:nvSpPr>
        <p:spPr bwMode="auto">
          <a:xfrm>
            <a:off x="5497513" y="4922838"/>
            <a:ext cx="309245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20160" rIns="0" bIns="0"/>
          <a:lstStyle/>
          <a:p>
            <a:pPr algn="ctr">
              <a:lnSpc>
                <a:spcPct val="95000"/>
              </a:lnSpc>
            </a:pPr>
            <a:r>
              <a:rPr lang="en-US" sz="2400" b="1" u="sng">
                <a:solidFill>
                  <a:srgbClr val="FFFFFF"/>
                </a:solidFill>
                <a:latin typeface="Times New Roman" pitchFamily="18" charset="0"/>
              </a:rPr>
              <a:t>Founder</a:t>
            </a:r>
            <a:endParaRPr lang="en-US" sz="2400" u="sng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151" name="Picture 13" descr="FS_Logo_w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8513" y="5456238"/>
            <a:ext cx="2362200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Line 14"/>
          <p:cNvSpPr>
            <a:spLocks noChangeShapeType="1"/>
          </p:cNvSpPr>
          <p:nvPr/>
        </p:nvSpPr>
        <p:spPr bwMode="auto">
          <a:xfrm>
            <a:off x="315913" y="3017838"/>
            <a:ext cx="9296400" cy="0"/>
          </a:xfrm>
          <a:prstGeom prst="line">
            <a:avLst/>
          </a:prstGeom>
          <a:noFill/>
          <a:ln w="38100">
            <a:solidFill>
              <a:srgbClr val="CE263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CE_2BFS_2BCLE_2BPresentation.p29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1999" y="62031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1"/>
          <p:cNvSpPr>
            <a:spLocks noChangeArrowheads="1"/>
          </p:cNvSpPr>
          <p:nvPr/>
        </p:nvSpPr>
        <p:spPr bwMode="auto">
          <a:xfrm>
            <a:off x="606425" y="709613"/>
            <a:ext cx="9005888" cy="5853112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54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071563" y="1220788"/>
          <a:ext cx="3294062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220788"/>
                        <a:ext cx="3294062" cy="220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9288" y="1439863"/>
            <a:ext cx="3733800" cy="470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5900" y="2870200"/>
            <a:ext cx="2800350" cy="354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~PP902.WAV">
            <a:hlinkClick r:id="" action="ppaction://media"/>
          </p:cNvPr>
          <p:cNvPicPr>
            <a:picLocks noRot="1" noChangeAspect="1"/>
          </p:cNvPicPr>
          <p:nvPr>
            <a:wavAudioFile r:embed="rId2" name="~PP902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133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3013075" y="882650"/>
            <a:ext cx="3965575" cy="5680075"/>
          </a:xfrm>
          <a:prstGeom prst="roundRect">
            <a:avLst>
              <a:gd name="adj" fmla="val 37"/>
            </a:avLst>
          </a:prstGeom>
          <a:solidFill>
            <a:srgbClr val="FFFFFF"/>
          </a:solidFill>
          <a:ln w="54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1038" y="1108075"/>
            <a:ext cx="3533775" cy="5091113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</p:spPr>
      </p:pic>
      <p:pic>
        <p:nvPicPr>
          <p:cNvPr id="4" name="~PP2639.WAV">
            <a:hlinkClick r:id="" action="ppaction://media"/>
          </p:cNvPr>
          <p:cNvPicPr>
            <a:picLocks noRot="1" noChangeAspect="1"/>
          </p:cNvPicPr>
          <p:nvPr>
            <a:wavAudioFile r:embed="rId1" name="~PP2639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24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/>
          <p:cNvSpPr>
            <a:spLocks noChangeArrowheads="1"/>
          </p:cNvSpPr>
          <p:nvPr/>
        </p:nvSpPr>
        <p:spPr bwMode="auto">
          <a:xfrm>
            <a:off x="606425" y="709613"/>
            <a:ext cx="9005888" cy="5853112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54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895350"/>
            <a:ext cx="8399462" cy="551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~PP3064.WAV">
            <a:hlinkClick r:id="" action="ppaction://media"/>
          </p:cNvPr>
          <p:cNvPicPr>
            <a:picLocks noRot="1" noChangeAspect="1"/>
          </p:cNvPicPr>
          <p:nvPr>
            <a:wavAudioFile r:embed="rId1" name="~PP3064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66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 noChangeArrowheads="1"/>
          </p:cNvSpPr>
          <p:nvPr/>
        </p:nvSpPr>
        <p:spPr bwMode="auto">
          <a:xfrm>
            <a:off x="2944813" y="744538"/>
            <a:ext cx="4865687" cy="5818187"/>
          </a:xfrm>
          <a:prstGeom prst="roundRect">
            <a:avLst>
              <a:gd name="adj" fmla="val 32"/>
            </a:avLst>
          </a:prstGeom>
          <a:solidFill>
            <a:srgbClr val="FFFFFF"/>
          </a:solidFill>
          <a:ln w="54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4838" y="900113"/>
            <a:ext cx="4457700" cy="542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~PP3290.WAV">
            <a:hlinkClick r:id="" action="ppaction://media"/>
          </p:cNvPr>
          <p:cNvPicPr>
            <a:picLocks noRot="1" noChangeAspect="1"/>
          </p:cNvPicPr>
          <p:nvPr>
            <a:wavAudioFile r:embed="rId1" name="~PP3290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27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0913" y="1341438"/>
            <a:ext cx="5486400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1535113" y="6065838"/>
            <a:ext cx="7010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Viruses, Trojans and Malware – Oh my!</a:t>
            </a:r>
          </a:p>
        </p:txBody>
      </p:sp>
      <p:pic>
        <p:nvPicPr>
          <p:cNvPr id="4" name="~PP3751.WAV">
            <a:hlinkClick r:id="" action="ppaction://media"/>
          </p:cNvPr>
          <p:cNvPicPr>
            <a:picLocks noRot="1" noChangeAspect="1"/>
          </p:cNvPicPr>
          <p:nvPr>
            <a:wavAudioFile r:embed="rId1" name="~PP3751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6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"/>
          <p:cNvSpPr>
            <a:spLocks noChangeArrowheads="1"/>
          </p:cNvSpPr>
          <p:nvPr/>
        </p:nvSpPr>
        <p:spPr bwMode="auto">
          <a:xfrm>
            <a:off x="2944813" y="969963"/>
            <a:ext cx="4225925" cy="5281612"/>
          </a:xfrm>
          <a:prstGeom prst="roundRect">
            <a:avLst>
              <a:gd name="adj" fmla="val 37"/>
            </a:avLst>
          </a:prstGeom>
          <a:solidFill>
            <a:srgbClr val="FFFFFF"/>
          </a:solidFill>
          <a:ln w="54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9763" y="1247775"/>
            <a:ext cx="3748087" cy="4773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~PP1644.WAV">
            <a:hlinkClick r:id="" action="ppaction://media"/>
          </p:cNvPr>
          <p:cNvPicPr>
            <a:picLocks noRot="1" noChangeAspect="1"/>
          </p:cNvPicPr>
          <p:nvPr>
            <a:wavAudioFile r:embed="rId1" name="~PP1644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45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"/>
          <p:cNvSpPr>
            <a:spLocks noChangeArrowheads="1"/>
          </p:cNvSpPr>
          <p:nvPr/>
        </p:nvSpPr>
        <p:spPr bwMode="auto">
          <a:xfrm>
            <a:off x="3359150" y="1177925"/>
            <a:ext cx="3532188" cy="4814888"/>
          </a:xfrm>
          <a:prstGeom prst="roundRect">
            <a:avLst>
              <a:gd name="adj" fmla="val 42"/>
            </a:avLst>
          </a:prstGeom>
          <a:solidFill>
            <a:srgbClr val="FFFFFF"/>
          </a:solidFill>
          <a:ln w="54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3463" y="1385888"/>
            <a:ext cx="3128962" cy="438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~PP3105.WAV">
            <a:hlinkClick r:id="" action="ppaction://media"/>
          </p:cNvPr>
          <p:cNvPicPr>
            <a:picLocks noRot="1" noChangeAspect="1"/>
          </p:cNvPicPr>
          <p:nvPr>
            <a:wavAudioFile r:embed="rId1" name="~PP3105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58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1"/>
          <p:cNvSpPr>
            <a:spLocks noChangeArrowheads="1"/>
          </p:cNvSpPr>
          <p:nvPr/>
        </p:nvSpPr>
        <p:spPr bwMode="auto">
          <a:xfrm>
            <a:off x="2008188" y="1022350"/>
            <a:ext cx="5940425" cy="5160963"/>
          </a:xfrm>
          <a:prstGeom prst="roundRect">
            <a:avLst>
              <a:gd name="adj" fmla="val 28"/>
            </a:avLst>
          </a:prstGeom>
          <a:solidFill>
            <a:srgbClr val="FFFFFF"/>
          </a:solidFill>
          <a:ln w="54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5200" y="1276350"/>
            <a:ext cx="5486400" cy="4654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~PP1754.WAV">
            <a:hlinkClick r:id="" action="ppaction://media"/>
          </p:cNvPr>
          <p:cNvPicPr>
            <a:picLocks noRot="1" noChangeAspect="1"/>
          </p:cNvPicPr>
          <p:nvPr>
            <a:wavAudioFile r:embed="rId1" name="~PP1754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5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177925" y="709613"/>
            <a:ext cx="7931150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5. Where is your data?</a:t>
            </a:r>
            <a:endParaRPr lang="en-US" sz="32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</p:txBody>
      </p:sp>
      <p:pic>
        <p:nvPicPr>
          <p:cNvPr id="3" name="~PP1699.WAV">
            <a:hlinkClick r:id="" action="ppaction://media"/>
          </p:cNvPr>
          <p:cNvPicPr>
            <a:picLocks noRot="1" noChangeAspect="1"/>
          </p:cNvPicPr>
          <p:nvPr>
            <a:wavAudioFile r:embed="rId1" name="~PP169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8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77925" y="709613"/>
            <a:ext cx="7931150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5. Where is your data?</a:t>
            </a:r>
            <a:endParaRPr lang="en-US" sz="32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  <a:p>
            <a:pPr lvl="3">
              <a:lnSpc>
                <a:spcPct val="11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Office?</a:t>
            </a:r>
          </a:p>
          <a:p>
            <a:pPr lvl="4">
              <a:lnSpc>
                <a:spcPct val="11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 b="1" i="1">
                <a:solidFill>
                  <a:srgbClr val="FFFFFF"/>
                </a:solidFill>
              </a:rPr>
              <a:t>PC</a:t>
            </a:r>
          </a:p>
          <a:p>
            <a:pPr lvl="4">
              <a:lnSpc>
                <a:spcPct val="11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 b="1" i="1">
                <a:solidFill>
                  <a:srgbClr val="FFFFFF"/>
                </a:solidFill>
              </a:rPr>
              <a:t>Server</a:t>
            </a:r>
          </a:p>
          <a:p>
            <a:pPr lvl="4">
              <a:lnSpc>
                <a:spcPct val="11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 b="1" i="1">
                <a:solidFill>
                  <a:srgbClr val="FFFFFF"/>
                </a:solidFill>
              </a:rPr>
              <a:t>Copier</a:t>
            </a:r>
          </a:p>
          <a:p>
            <a:pPr lvl="3">
              <a:lnSpc>
                <a:spcPct val="11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Laptop?</a:t>
            </a:r>
          </a:p>
          <a:p>
            <a:pPr lvl="3">
              <a:lnSpc>
                <a:spcPct val="11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Mobile device?</a:t>
            </a:r>
          </a:p>
          <a:p>
            <a:pPr lvl="3">
              <a:lnSpc>
                <a:spcPct val="11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Cloud?</a:t>
            </a:r>
          </a:p>
        </p:txBody>
      </p:sp>
      <p:pic>
        <p:nvPicPr>
          <p:cNvPr id="3" name="~PP583.WAV">
            <a:hlinkClick r:id="" action="ppaction://media"/>
          </p:cNvPr>
          <p:cNvPicPr>
            <a:picLocks noRot="1" noChangeAspect="1"/>
          </p:cNvPicPr>
          <p:nvPr>
            <a:wavAudioFile r:embed="rId1" name="~PP58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139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1662113" y="744538"/>
            <a:ext cx="6892925" cy="100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1. Threats vs Risks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</p:txBody>
      </p:sp>
      <p:pic>
        <p:nvPicPr>
          <p:cNvPr id="4" name="~PP2852.WAV">
            <a:hlinkClick r:id="" action="ppaction://media"/>
          </p:cNvPr>
          <p:cNvPicPr>
            <a:picLocks noRot="1" noChangeAspect="1"/>
          </p:cNvPicPr>
          <p:nvPr>
            <a:wavAudioFile r:embed="rId1" name="~PP285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177925" y="709613"/>
            <a:ext cx="7931150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6. Security vs Safety…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</p:txBody>
      </p:sp>
      <p:pic>
        <p:nvPicPr>
          <p:cNvPr id="3" name="~PP231.WAV">
            <a:hlinkClick r:id="" action="ppaction://media"/>
          </p:cNvPr>
          <p:cNvPicPr>
            <a:picLocks noRot="1" noChangeAspect="1"/>
          </p:cNvPicPr>
          <p:nvPr>
            <a:wavAudioFile r:embed="rId1" name="~PP231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49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177925" y="709613"/>
            <a:ext cx="7931150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6. Security vs Safety…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</a:rPr>
              <a:t>Intentional Acts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</a:rPr>
              <a:t>vs.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</a:rPr>
              <a:t>Unintentional Acts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</p:txBody>
      </p:sp>
      <p:pic>
        <p:nvPicPr>
          <p:cNvPr id="3" name="~PP1197.WAV">
            <a:hlinkClick r:id="" action="ppaction://media"/>
          </p:cNvPr>
          <p:cNvPicPr>
            <a:picLocks noRot="1" noChangeAspect="1"/>
          </p:cNvPicPr>
          <p:nvPr>
            <a:wavAudioFile r:embed="rId1" name="~PP119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756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177925" y="709613"/>
            <a:ext cx="7931150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6. Security </a:t>
            </a:r>
            <a:r>
              <a:rPr lang="en-US" sz="3200" b="1" i="1" u="sng">
                <a:solidFill>
                  <a:srgbClr val="FFFFFF"/>
                </a:solidFill>
              </a:rPr>
              <a:t>and</a:t>
            </a:r>
            <a:r>
              <a:rPr lang="en-US" sz="3200" b="1" i="1">
                <a:solidFill>
                  <a:srgbClr val="FFFFFF"/>
                </a:solidFill>
              </a:rPr>
              <a:t> Safety…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Passwords?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Encryption?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</a:rPr>
              <a:t>			At rest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</a:rPr>
              <a:t>			In transit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</a:rPr>
              <a:t>			Wireless Access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Retention Policies?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Remote Access?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</p:txBody>
      </p:sp>
      <p:pic>
        <p:nvPicPr>
          <p:cNvPr id="3" name="~PP3450.WAV">
            <a:hlinkClick r:id="" action="ppaction://media"/>
          </p:cNvPr>
          <p:cNvPicPr>
            <a:picLocks noRot="1" noChangeAspect="1"/>
          </p:cNvPicPr>
          <p:nvPr>
            <a:wavAudioFile r:embed="rId1" name="~PP345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846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177925" y="709613"/>
            <a:ext cx="7931150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6. Security </a:t>
            </a:r>
            <a:r>
              <a:rPr lang="en-US" sz="3200" b="1" i="1" u="sng">
                <a:solidFill>
                  <a:srgbClr val="FFFFFF"/>
                </a:solidFill>
              </a:rPr>
              <a:t>and</a:t>
            </a:r>
            <a:r>
              <a:rPr lang="en-US" sz="3200" b="1" i="1">
                <a:solidFill>
                  <a:srgbClr val="FFFFFF"/>
                </a:solidFill>
              </a:rPr>
              <a:t> Safety…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</a:rPr>
              <a:t>Recommended password policies: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8+ characters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Letters &amp; Numbers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Mixed case: A-Z, a-z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Special characters: $@*&amp;!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Changed 4x year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No repeats for 1+ year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  <a:sym typeface="Wingdings 2" pitchFamily="18" charset="2"/>
            </a:endParaRP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  <a:sym typeface="Wingdings 2" pitchFamily="18" charset="2"/>
              </a:rPr>
              <a:t>         </a:t>
            </a:r>
          </a:p>
        </p:txBody>
      </p:sp>
      <p:pic>
        <p:nvPicPr>
          <p:cNvPr id="3" name="~PP150.WAV">
            <a:hlinkClick r:id="" action="ppaction://media"/>
          </p:cNvPr>
          <p:cNvPicPr>
            <a:picLocks noRot="1" noChangeAspect="1"/>
          </p:cNvPicPr>
          <p:nvPr>
            <a:wavAudioFile r:embed="rId1" name="~PP15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921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177925" y="709613"/>
            <a:ext cx="7931150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6. Security </a:t>
            </a:r>
            <a:r>
              <a:rPr lang="en-US" sz="3200" b="1" i="1" u="sng">
                <a:solidFill>
                  <a:srgbClr val="FFFFFF"/>
                </a:solidFill>
              </a:rPr>
              <a:t>and</a:t>
            </a:r>
            <a:r>
              <a:rPr lang="en-US" sz="3200" b="1" i="1">
                <a:solidFill>
                  <a:srgbClr val="FFFFFF"/>
                </a:solidFill>
              </a:rPr>
              <a:t> Safety…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</a:rPr>
              <a:t>Recommended password policies: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8+ characters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Letters &amp; Numbers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Mixed case: A-Z, a-z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Special characters: $@*&amp;!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Changed 4x year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No repeats for 1+ year</a:t>
            </a: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  <a:sym typeface="Wingdings 2" pitchFamily="18" charset="2"/>
            </a:endParaRPr>
          </a:p>
          <a:p>
            <a:pPr lvl="2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         Security ‘tokens’</a:t>
            </a:r>
          </a:p>
        </p:txBody>
      </p:sp>
      <p:pic>
        <p:nvPicPr>
          <p:cNvPr id="3" name="~PP1925.WAV">
            <a:hlinkClick r:id="" action="ppaction://media"/>
          </p:cNvPr>
          <p:cNvPicPr>
            <a:picLocks noRot="1" noChangeAspect="1"/>
          </p:cNvPicPr>
          <p:nvPr>
            <a:wavAudioFile r:embed="rId1" name="~PP1925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79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177925" y="709613"/>
            <a:ext cx="7931150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Why is Backup hard?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Lots more stuff in more places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Different threats – different defenses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Backup software is complicated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Backup media is a security risk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Bad organization habits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Restore is needed infrequently; 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</a:rPr>
              <a:t>	 . . . </a:t>
            </a:r>
            <a:r>
              <a:rPr lang="en-US" sz="3200" i="1">
                <a:solidFill>
                  <a:srgbClr val="FFFFFF"/>
                </a:solidFill>
              </a:rPr>
              <a:t>practice is risky!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</p:txBody>
      </p:sp>
      <p:pic>
        <p:nvPicPr>
          <p:cNvPr id="3" name="~PP261.WAV">
            <a:hlinkClick r:id="" action="ppaction://media"/>
          </p:cNvPr>
          <p:cNvPicPr>
            <a:picLocks noRot="1" noChangeAspect="1"/>
          </p:cNvPicPr>
          <p:nvPr>
            <a:wavAudioFile r:embed="rId1" name="~PP261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591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177925" y="709613"/>
            <a:ext cx="7931150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Why is Backup hard?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>
              <a:lnSpc>
                <a:spcPct val="10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Lots more stuff in more places</a:t>
            </a:r>
          </a:p>
          <a:p>
            <a:pPr>
              <a:lnSpc>
                <a:spcPct val="10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Different threats – different defenses</a:t>
            </a:r>
          </a:p>
          <a:p>
            <a:pPr>
              <a:lnSpc>
                <a:spcPct val="10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Backup software is complicated</a:t>
            </a:r>
          </a:p>
          <a:p>
            <a:pPr>
              <a:lnSpc>
                <a:spcPct val="10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Backup media is a security risk</a:t>
            </a:r>
          </a:p>
          <a:p>
            <a:pPr>
              <a:lnSpc>
                <a:spcPct val="10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Bad organization habits</a:t>
            </a:r>
          </a:p>
          <a:p>
            <a:pPr>
              <a:lnSpc>
                <a:spcPct val="10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Restore is needed infrequently; </a:t>
            </a:r>
          </a:p>
          <a:p>
            <a:pPr>
              <a:lnSpc>
                <a:spcPct val="105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</a:rPr>
              <a:t>	 . . . </a:t>
            </a:r>
            <a:r>
              <a:rPr lang="en-US" sz="3200" i="1">
                <a:solidFill>
                  <a:srgbClr val="FFFFFF"/>
                </a:solidFill>
              </a:rPr>
              <a:t>practice is risky!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i="1">
                <a:solidFill>
                  <a:srgbClr val="FFFFFF"/>
                </a:solidFill>
              </a:rPr>
              <a:t>Remember: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Backup is boring, Restore is EXCITING!</a:t>
            </a:r>
          </a:p>
        </p:txBody>
      </p:sp>
      <p:pic>
        <p:nvPicPr>
          <p:cNvPr id="3" name="~PP733.WAV">
            <a:hlinkClick r:id="" action="ppaction://media"/>
          </p:cNvPr>
          <p:cNvPicPr>
            <a:picLocks noRot="1" noChangeAspect="1"/>
          </p:cNvPicPr>
          <p:nvPr>
            <a:wavAudioFile r:embed="rId1" name="~PP73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7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177925" y="709613"/>
            <a:ext cx="7931150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A special case: Laptops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65% of PCs sold last year were laptops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1:10 Lost or stolen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Confidential information on the loose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Difficult to sync with office servers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Portable = Abused (dropped, kicked)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No user serviceable parts inside</a:t>
            </a:r>
          </a:p>
          <a:p>
            <a:pPr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Security policies difficult to enforce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</p:txBody>
      </p:sp>
      <p:pic>
        <p:nvPicPr>
          <p:cNvPr id="3" name="~PP2924.WAV">
            <a:hlinkClick r:id="" action="ppaction://media"/>
          </p:cNvPr>
          <p:cNvPicPr>
            <a:picLocks noRot="1" noChangeAspect="1"/>
          </p:cNvPicPr>
          <p:nvPr>
            <a:wavAudioFile r:embed="rId1" name="~PP292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98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090613" y="779463"/>
            <a:ext cx="7827962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Backup System Elements . . 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Automated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Regular (daily, weekly, continuous?)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Tested: Right Stuff</a:t>
            </a:r>
            <a:r>
              <a:rPr lang="en-US" sz="3200">
                <a:solidFill>
                  <a:srgbClr val="FFFFFF"/>
                </a:solidFill>
              </a:rPr>
              <a:t>, Valid, Monitored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Accessible: </a:t>
            </a:r>
            <a:r>
              <a:rPr lang="en-US" sz="3200">
                <a:solidFill>
                  <a:srgbClr val="FFFFFF"/>
                </a:solidFill>
              </a:rPr>
              <a:t>Offsite vs Onsite,  	Credentials, Encryption Keys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Granular: Ability to recovery a single file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Portable: Software, Hardware, Skills</a:t>
            </a:r>
            <a:endParaRPr lang="en-US" sz="32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Someone MUST CARE!</a:t>
            </a:r>
          </a:p>
        </p:txBody>
      </p:sp>
      <p:pic>
        <p:nvPicPr>
          <p:cNvPr id="3" name="~PP3484.WAV">
            <a:hlinkClick r:id="" action="ppaction://media"/>
          </p:cNvPr>
          <p:cNvPicPr>
            <a:picLocks noRot="1" noChangeAspect="1"/>
          </p:cNvPicPr>
          <p:nvPr>
            <a:wavAudioFile r:embed="rId1" name="~PP348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40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900113" y="779463"/>
            <a:ext cx="8018462" cy="555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A “Simple System” . . . doesn't exist!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Consider data size, type &amp; location: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FFFFFF"/>
                </a:solidFill>
              </a:rPr>
              <a:t>     Docs, Databases, E-Mail, PCs, Laptops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FFFFFF"/>
                </a:solidFill>
              </a:rPr>
              <a:t>     Servers, Smartphones, ‘Open Files’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Backup generations &amp; retention issues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Compliance &amp; discovery issues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Media life &amp; custody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Offsite: Cost &amp; confidentiality issues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Documentation &amp; Support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3200" b="1" i="1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Test, Train, Review, Repeat</a:t>
            </a:r>
          </a:p>
        </p:txBody>
      </p:sp>
      <p:pic>
        <p:nvPicPr>
          <p:cNvPr id="3" name="~PP227.WAV">
            <a:hlinkClick r:id="" action="ppaction://media"/>
          </p:cNvPr>
          <p:cNvPicPr>
            <a:picLocks noRot="1" noChangeAspect="1"/>
          </p:cNvPicPr>
          <p:nvPr>
            <a:wavAudioFile r:embed="rId1" name="~PP22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56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662113" y="744538"/>
            <a:ext cx="6892925" cy="100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1. Threats vs Risks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The ‘Bad’ things that can happen.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vs.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How much does it cost?</a:t>
            </a:r>
          </a:p>
        </p:txBody>
      </p:sp>
      <p:pic>
        <p:nvPicPr>
          <p:cNvPr id="3" name="~PP1546.WAV">
            <a:hlinkClick r:id="" action="ppaction://media"/>
          </p:cNvPr>
          <p:cNvPicPr>
            <a:picLocks noRot="1" noChangeAspect="1"/>
          </p:cNvPicPr>
          <p:nvPr>
            <a:wavAudioFile r:embed="rId1" name="~PP154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74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90613" y="779463"/>
            <a:ext cx="7827962" cy="510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Disaster Recovery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Must be able to duplicate the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“Value Stack”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 lvl="1"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Hardware</a:t>
            </a:r>
          </a:p>
          <a:p>
            <a:pPr lvl="1"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OS &amp; Updates (Licenses)</a:t>
            </a:r>
          </a:p>
          <a:p>
            <a:pPr lvl="1"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Configuration: Users, Groups, etc.</a:t>
            </a:r>
          </a:p>
          <a:p>
            <a:pPr lvl="1"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Software &amp; Services (Licenses)</a:t>
            </a:r>
          </a:p>
          <a:p>
            <a:pPr lvl="1">
              <a:lnSpc>
                <a:spcPct val="120000"/>
              </a:lnSpc>
              <a:buFont typeface="Wingdings 2" pitchFamily="18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3200">
                <a:solidFill>
                  <a:srgbClr val="FFFFFF"/>
                </a:solidFill>
              </a:rPr>
              <a:t>Data</a:t>
            </a:r>
          </a:p>
          <a:p>
            <a:pPr lvl="1">
              <a:lnSpc>
                <a:spcPct val="120000"/>
              </a:lnSpc>
              <a:buFont typeface="Wingdings 2" pitchFamily="18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>
              <a:solidFill>
                <a:srgbClr val="FFFFFF"/>
              </a:solidFill>
            </a:endParaRPr>
          </a:p>
          <a:p>
            <a:pPr lvl="1" algn="ctr">
              <a:lnSpc>
                <a:spcPct val="120000"/>
              </a:lnSpc>
              <a:buFont typeface="Wingdings 2" pitchFamily="18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Disaster Recovery is not </a:t>
            </a:r>
            <a:r>
              <a:rPr lang="en-US" sz="3200" b="1" i="1">
                <a:solidFill>
                  <a:srgbClr val="FFFFFF"/>
                </a:solidFill>
                <a:cs typeface="Arial" charset="0"/>
              </a:rPr>
              <a:t>Backup!</a:t>
            </a:r>
          </a:p>
          <a:p>
            <a:pPr lvl="1">
              <a:lnSpc>
                <a:spcPct val="120000"/>
              </a:lnSpc>
              <a:buFont typeface="Wingdings 2" pitchFamily="18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</p:txBody>
      </p:sp>
      <p:pic>
        <p:nvPicPr>
          <p:cNvPr id="3" name="~PP3471.WAV">
            <a:hlinkClick r:id="" action="ppaction://media"/>
          </p:cNvPr>
          <p:cNvPicPr>
            <a:picLocks noRot="1" noChangeAspect="1"/>
          </p:cNvPicPr>
          <p:nvPr>
            <a:wavAudioFile r:embed="rId1" name="~PP3471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986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1288" y="684213"/>
            <a:ext cx="2857500" cy="285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090613" y="779463"/>
            <a:ext cx="7827962" cy="2824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Let's Review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The Goals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RPO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RTO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4" name="~PP824.WAV">
            <a:hlinkClick r:id="" action="ppaction://media"/>
          </p:cNvPr>
          <p:cNvPicPr>
            <a:picLocks noRot="1" noChangeAspect="1"/>
          </p:cNvPicPr>
          <p:nvPr>
            <a:wavAudioFile r:embed="rId1" name="~PP824.WAV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94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1288" y="684213"/>
            <a:ext cx="2857500" cy="285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0538" y="1817688"/>
            <a:ext cx="2832100" cy="3065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1090613" y="779463"/>
            <a:ext cx="7827962" cy="419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Let's Review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The Goals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RPO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RTO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Right Stuff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Safe &amp; Secure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Value Stack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5" name="~PP3731.WAV">
            <a:hlinkClick r:id="" action="ppaction://media"/>
          </p:cNvPr>
          <p:cNvPicPr>
            <a:picLocks noRot="1" noChangeAspect="1"/>
          </p:cNvPicPr>
          <p:nvPr>
            <a:wavAudioFile r:embed="rId1" name="~PP3731.WAV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8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1288" y="684213"/>
            <a:ext cx="2857500" cy="285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0538" y="1817688"/>
            <a:ext cx="2832100" cy="3065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1090613" y="779463"/>
            <a:ext cx="7827962" cy="555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Let's Review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The Goals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RPO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RTO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Right Stuff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Safe &amp; Secure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Value Stack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en-US" sz="32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Balance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	Economy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	Responsibility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3200" b="1" i="1">
                <a:solidFill>
                  <a:srgbClr val="FFFFFF"/>
                </a:solidFill>
              </a:rPr>
              <a:t>		Peace of Mind	</a:t>
            </a:r>
          </a:p>
        </p:txBody>
      </p: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4650" y="4173538"/>
            <a:ext cx="2690813" cy="2792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~PP882.WAV">
            <a:hlinkClick r:id="" action="ppaction://media"/>
          </p:cNvPr>
          <p:cNvPicPr>
            <a:picLocks noRot="1" noChangeAspect="1"/>
          </p:cNvPicPr>
          <p:nvPr>
            <a:wavAudioFile r:embed="rId1" name="~PP882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643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1403350" y="1263650"/>
            <a:ext cx="79136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900113" y="779463"/>
            <a:ext cx="8382000" cy="539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 i="1" dirty="0">
                <a:solidFill>
                  <a:srgbClr val="FFFFFF"/>
                </a:solidFill>
              </a:rPr>
              <a:t>Kim recommends: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>
                <a:solidFill>
                  <a:srgbClr val="FFFFFF"/>
                </a:solidFill>
                <a:cs typeface="Arial" charset="0"/>
              </a:rPr>
              <a:t>►</a:t>
            </a:r>
            <a:r>
              <a:rPr lang="en-US" sz="2800" dirty="0">
                <a:solidFill>
                  <a:srgbClr val="FFFFFF"/>
                </a:solidFill>
              </a:rPr>
              <a:t> Image hard drives: Symantec, Acronis, </a:t>
            </a:r>
            <a:r>
              <a:rPr lang="en-US" sz="2800" dirty="0" err="1">
                <a:solidFill>
                  <a:srgbClr val="FFFFFF"/>
                </a:solidFill>
              </a:rPr>
              <a:t>Comodo</a:t>
            </a:r>
            <a:endParaRPr lang="en-US" sz="28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>
                <a:solidFill>
                  <a:srgbClr val="FFFFFF"/>
                </a:solidFill>
                <a:cs typeface="Arial" charset="0"/>
              </a:rPr>
              <a:t>► </a:t>
            </a:r>
            <a:r>
              <a:rPr lang="en-US" sz="2800" dirty="0">
                <a:solidFill>
                  <a:srgbClr val="FFFFFF"/>
                </a:solidFill>
              </a:rPr>
              <a:t>Offsite storage: </a:t>
            </a:r>
            <a:r>
              <a:rPr lang="en-US" sz="2800" dirty="0" err="1">
                <a:solidFill>
                  <a:srgbClr val="FFFFFF"/>
                </a:solidFill>
              </a:rPr>
              <a:t>Mozy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SugarSync</a:t>
            </a:r>
            <a:r>
              <a:rPr lang="en-US" sz="2800" dirty="0">
                <a:solidFill>
                  <a:srgbClr val="FFFFFF"/>
                </a:solidFill>
              </a:rPr>
              <a:t>, FileSafe!</a:t>
            </a:r>
          </a:p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>
                <a:solidFill>
                  <a:srgbClr val="FFFFFF"/>
                </a:solidFill>
              </a:rPr>
              <a:t>► </a:t>
            </a:r>
            <a:r>
              <a:rPr lang="en-US" sz="2800" dirty="0">
                <a:solidFill>
                  <a:srgbClr val="FFFFFF"/>
                </a:solidFill>
              </a:rPr>
              <a:t>Written policies: P/W, retention, backup, Internet</a:t>
            </a:r>
          </a:p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>
                <a:solidFill>
                  <a:srgbClr val="FFFFFF"/>
                </a:solidFill>
                <a:cs typeface="Arial" charset="0"/>
              </a:rPr>
              <a:t>► </a:t>
            </a:r>
            <a:r>
              <a:rPr lang="en-US" sz="2800" dirty="0">
                <a:solidFill>
                  <a:srgbClr val="FFFFFF"/>
                </a:solidFill>
              </a:rPr>
              <a:t>De-</a:t>
            </a:r>
            <a:r>
              <a:rPr lang="en-US" sz="2800" dirty="0" err="1">
                <a:solidFill>
                  <a:srgbClr val="FFFFFF"/>
                </a:solidFill>
              </a:rPr>
              <a:t>Crapify</a:t>
            </a:r>
            <a:r>
              <a:rPr lang="en-US" sz="2800" dirty="0">
                <a:solidFill>
                  <a:srgbClr val="FFFFFF"/>
                </a:solidFill>
              </a:rPr>
              <a:t>: Current, Archive, Media, E-Mail, etc.</a:t>
            </a:r>
          </a:p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>
                <a:solidFill>
                  <a:srgbClr val="FFFFFF"/>
                </a:solidFill>
                <a:cs typeface="Arial" charset="0"/>
              </a:rPr>
              <a:t>► </a:t>
            </a:r>
            <a:r>
              <a:rPr lang="en-US" sz="2800" dirty="0">
                <a:solidFill>
                  <a:srgbClr val="FFFFFF"/>
                </a:solidFill>
              </a:rPr>
              <a:t>Encrypt laptop hard drives: </a:t>
            </a:r>
            <a:r>
              <a:rPr lang="en-US" sz="2800" dirty="0" err="1">
                <a:solidFill>
                  <a:srgbClr val="FFFFFF"/>
                </a:solidFill>
              </a:rPr>
              <a:t>Winmagic</a:t>
            </a:r>
            <a:r>
              <a:rPr lang="en-US" sz="2800" dirty="0">
                <a:solidFill>
                  <a:srgbClr val="FFFFFF"/>
                </a:solidFill>
              </a:rPr>
              <a:t>, </a:t>
            </a:r>
            <a:r>
              <a:rPr lang="en-US" sz="2800" dirty="0" err="1">
                <a:solidFill>
                  <a:srgbClr val="FFFFFF"/>
                </a:solidFill>
              </a:rPr>
              <a:t>TruCrypt</a:t>
            </a:r>
            <a:endParaRPr lang="en-US" sz="2800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>
                <a:solidFill>
                  <a:srgbClr val="FFFFFF"/>
                </a:solidFill>
              </a:rPr>
              <a:t>►</a:t>
            </a:r>
            <a:r>
              <a:rPr lang="en-US" sz="2800" dirty="0">
                <a:solidFill>
                  <a:srgbClr val="FFFFFF"/>
                </a:solidFill>
              </a:rPr>
              <a:t> Document: P/W, providers, licenses, network, etc.</a:t>
            </a:r>
          </a:p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dirty="0">
                <a:solidFill>
                  <a:srgbClr val="FFFFFF"/>
                </a:solidFill>
              </a:rPr>
              <a:t>►</a:t>
            </a:r>
            <a:r>
              <a:rPr lang="en-US" sz="2800" dirty="0">
                <a:solidFill>
                  <a:srgbClr val="FFFFFF"/>
                </a:solidFill>
              </a:rPr>
              <a:t> Update versions: OS, AV, Browser, Software</a:t>
            </a:r>
          </a:p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000" dirty="0">
                <a:solidFill>
                  <a:srgbClr val="FFFFFF"/>
                </a:solidFill>
                <a:cs typeface="Arial" charset="0"/>
              </a:rPr>
              <a:t>► </a:t>
            </a:r>
            <a:r>
              <a:rPr lang="en-US" sz="2800" dirty="0">
                <a:solidFill>
                  <a:srgbClr val="FFFFFF"/>
                </a:solidFill>
                <a:cs typeface="Arial" charset="0"/>
              </a:rPr>
              <a:t>Malwarebytes, </a:t>
            </a:r>
            <a:r>
              <a:rPr lang="en-US" sz="2800" dirty="0" err="1">
                <a:solidFill>
                  <a:srgbClr val="FFFFFF"/>
                </a:solidFill>
                <a:cs typeface="Arial" charset="0"/>
              </a:rPr>
              <a:t>OpenDNS</a:t>
            </a:r>
            <a:r>
              <a:rPr lang="en-US" sz="2800" dirty="0">
                <a:solidFill>
                  <a:srgbClr val="FFFFFF"/>
                </a:solidFill>
                <a:cs typeface="Arial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cs typeface="Arial" charset="0"/>
              </a:rPr>
              <a:t>LastPass</a:t>
            </a:r>
            <a:r>
              <a:rPr lang="en-US" sz="2800" dirty="0">
                <a:solidFill>
                  <a:srgbClr val="FFFFFF"/>
                </a:solidFill>
                <a:cs typeface="Arial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cs typeface="Arial" charset="0"/>
              </a:rPr>
              <a:t>LoJack</a:t>
            </a:r>
            <a:endParaRPr lang="en-US" sz="2800" dirty="0">
              <a:solidFill>
                <a:srgbClr val="FFFFFF"/>
              </a:solidFill>
              <a:cs typeface="Arial" charset="0"/>
            </a:endParaRPr>
          </a:p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600" dirty="0">
              <a:solidFill>
                <a:srgbClr val="FFFFFF"/>
              </a:solidFill>
              <a:cs typeface="Arial" charset="0"/>
            </a:endParaRPr>
          </a:p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 b="1" i="1" dirty="0">
              <a:solidFill>
                <a:srgbClr val="FFFFFF"/>
              </a:solidFill>
            </a:endParaRPr>
          </a:p>
        </p:txBody>
      </p:sp>
      <p:pic>
        <p:nvPicPr>
          <p:cNvPr id="4" name="~PP2393.WAV">
            <a:hlinkClick r:id="" action="ppaction://media"/>
          </p:cNvPr>
          <p:cNvPicPr>
            <a:picLocks noRot="1" noChangeAspect="1"/>
          </p:cNvPicPr>
          <p:nvPr>
            <a:wavAudioFile r:embed="rId1" name="~PP239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94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1403350" y="1263650"/>
            <a:ext cx="79136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900113" y="779463"/>
            <a:ext cx="8382000" cy="2724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4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>
                <a:solidFill>
                  <a:srgbClr val="FFFFFF"/>
                </a:solidFill>
              </a:rPr>
              <a:t>Quiz questions: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What is the Value Stack?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4" name="~PP3896.WAV">
            <a:hlinkClick r:id="" action="ppaction://media"/>
          </p:cNvPr>
          <p:cNvPicPr>
            <a:picLocks noRot="1" noChangeAspect="1"/>
          </p:cNvPicPr>
          <p:nvPr>
            <a:wavAudioFile r:embed="rId1" name="~PP389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35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403350" y="1263650"/>
            <a:ext cx="79136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900113" y="779463"/>
            <a:ext cx="8382000" cy="2724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4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>
                <a:solidFill>
                  <a:srgbClr val="FFFFFF"/>
                </a:solidFill>
              </a:rPr>
              <a:t>Quiz questions: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Four simple questions to ask to perform your own backup audit.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4" name="~PP337.WAV">
            <a:hlinkClick r:id="" action="ppaction://media"/>
          </p:cNvPr>
          <p:cNvPicPr>
            <a:picLocks noRot="1" noChangeAspect="1"/>
          </p:cNvPicPr>
          <p:nvPr>
            <a:wavAudioFile r:embed="rId1" name="~PP33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3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1403350" y="1263650"/>
            <a:ext cx="79136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900113" y="779463"/>
            <a:ext cx="8382000" cy="430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4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>
                <a:solidFill>
                  <a:srgbClr val="FFFFFF"/>
                </a:solidFill>
              </a:rPr>
              <a:t>Quiz questions: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Four simple questions to ask to perform your own backup audit.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1. What programs do you use?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2. Where does that program store its data?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3. When/Where does that data get backed up?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4. If you discovered missing or corrupted data,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    what would you do?</a:t>
            </a:r>
          </a:p>
        </p:txBody>
      </p:sp>
      <p:pic>
        <p:nvPicPr>
          <p:cNvPr id="4" name="~PP1084.WAV">
            <a:hlinkClick r:id="" action="ppaction://media"/>
          </p:cNvPr>
          <p:cNvPicPr>
            <a:picLocks noRot="1" noChangeAspect="1"/>
          </p:cNvPicPr>
          <p:nvPr>
            <a:wavAudioFile r:embed="rId1" name="~PP108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71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1403350" y="1263650"/>
            <a:ext cx="79136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900113" y="779463"/>
            <a:ext cx="8382000" cy="2724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4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>
                <a:solidFill>
                  <a:srgbClr val="FFFFFF"/>
                </a:solidFill>
              </a:rPr>
              <a:t>Quiz questions: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The 'Three Threats' data safety model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4" name="~PP1324.WAV">
            <a:hlinkClick r:id="" action="ppaction://media"/>
          </p:cNvPr>
          <p:cNvPicPr>
            <a:picLocks noRot="1" noChangeAspect="1"/>
          </p:cNvPicPr>
          <p:nvPr>
            <a:wavAudioFile r:embed="rId1" name="~PP1324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1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1403350" y="1263650"/>
            <a:ext cx="79136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900113" y="779463"/>
            <a:ext cx="8382000" cy="3513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4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>
                <a:solidFill>
                  <a:srgbClr val="FFFFFF"/>
                </a:solidFill>
              </a:rPr>
              <a:t>Quiz questions: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The 'Three Threats' data safety model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1. Acts of God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2. Acts of Violence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3. Acts of Stupidity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4" name="~PP926.WAV">
            <a:hlinkClick r:id="" action="ppaction://media"/>
          </p:cNvPr>
          <p:cNvPicPr>
            <a:picLocks noRot="1" noChangeAspect="1"/>
          </p:cNvPicPr>
          <p:nvPr>
            <a:wavAudioFile r:embed="rId1" name="~PP92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4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662113" y="744538"/>
            <a:ext cx="6892925" cy="3281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1. Threats vs Risks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2. Acts of God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    Acts of Violence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    Acts of Stupidity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</p:txBody>
      </p:sp>
      <p:pic>
        <p:nvPicPr>
          <p:cNvPr id="3" name="~PP1532.WAV">
            <a:hlinkClick r:id="" action="ppaction://media"/>
          </p:cNvPr>
          <p:cNvPicPr>
            <a:picLocks noRot="1" noChangeAspect="1"/>
          </p:cNvPicPr>
          <p:nvPr>
            <a:wavAudioFile r:embed="rId1" name="~PP153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839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1403350" y="1263650"/>
            <a:ext cx="79136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900113" y="779463"/>
            <a:ext cx="8382000" cy="2328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4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>
                <a:solidFill>
                  <a:srgbClr val="FFFFFF"/>
                </a:solidFill>
              </a:rPr>
              <a:t>Quiz questions: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The difference between ‘Safety’ and ‘Security’?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4" name="~PP3312.WAV">
            <a:hlinkClick r:id="" action="ppaction://media"/>
          </p:cNvPr>
          <p:cNvPicPr>
            <a:picLocks noRot="1" noChangeAspect="1"/>
          </p:cNvPicPr>
          <p:nvPr>
            <a:wavAudioFile r:embed="rId1" name="~PP331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1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403350" y="1263650"/>
            <a:ext cx="79136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900113" y="779463"/>
            <a:ext cx="8382000" cy="2328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4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>
                <a:solidFill>
                  <a:srgbClr val="FFFFFF"/>
                </a:solidFill>
              </a:rPr>
              <a:t>Quiz questions: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The difference between ‘Safety’ and ‘Security’?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	</a:t>
            </a:r>
            <a:r>
              <a:rPr lang="en-US" sz="28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2800">
                <a:solidFill>
                  <a:srgbClr val="FFFFFF"/>
                </a:solidFill>
              </a:rPr>
              <a:t>Safety regards unintentional acts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	</a:t>
            </a:r>
            <a:r>
              <a:rPr lang="en-US" sz="2800">
                <a:solidFill>
                  <a:srgbClr val="FFFFFF"/>
                </a:solidFill>
                <a:sym typeface="Wingdings 2" pitchFamily="18" charset="2"/>
              </a:rPr>
              <a:t> </a:t>
            </a:r>
            <a:r>
              <a:rPr lang="en-US" sz="2800">
                <a:solidFill>
                  <a:srgbClr val="FFFFFF"/>
                </a:solidFill>
              </a:rPr>
              <a:t>Security regards intentional acts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4" name="~PP901.WAV">
            <a:hlinkClick r:id="" action="ppaction://media"/>
          </p:cNvPr>
          <p:cNvPicPr>
            <a:picLocks noRot="1" noChangeAspect="1"/>
          </p:cNvPicPr>
          <p:nvPr>
            <a:wavAudioFile r:embed="rId1" name="~PP901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45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1403350" y="1263650"/>
            <a:ext cx="79136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900113" y="779463"/>
            <a:ext cx="8382000" cy="311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4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>
                <a:solidFill>
                  <a:srgbClr val="FFFFFF"/>
                </a:solidFill>
              </a:rPr>
              <a:t>Quiz questions: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The one </a:t>
            </a:r>
            <a:r>
              <a:rPr lang="en-US" sz="2800" i="1">
                <a:solidFill>
                  <a:srgbClr val="FFFFFF"/>
                </a:solidFill>
              </a:rPr>
              <a:t>Most Important </a:t>
            </a:r>
            <a:r>
              <a:rPr lang="en-US" sz="2800">
                <a:solidFill>
                  <a:srgbClr val="FFFFFF"/>
                </a:solidFill>
              </a:rPr>
              <a:t>Thing you can do to keep your data safe: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4" name="~PP737.WAV">
            <a:hlinkClick r:id="" action="ppaction://media"/>
          </p:cNvPr>
          <p:cNvPicPr>
            <a:picLocks noRot="1" noChangeAspect="1"/>
          </p:cNvPicPr>
          <p:nvPr>
            <a:wavAudioFile r:embed="rId1" name="~PP73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66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1403350" y="1263650"/>
            <a:ext cx="7913688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900113" y="779463"/>
            <a:ext cx="8382000" cy="3522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347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1400" b="1" i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3200" b="1">
                <a:solidFill>
                  <a:srgbClr val="FFFFFF"/>
                </a:solidFill>
              </a:rPr>
              <a:t>Quiz questions: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>
                <a:solidFill>
                  <a:srgbClr val="FFFFFF"/>
                </a:solidFill>
              </a:rPr>
              <a:t>The one </a:t>
            </a:r>
            <a:r>
              <a:rPr lang="en-US" sz="2800" i="1">
                <a:solidFill>
                  <a:srgbClr val="FFFFFF"/>
                </a:solidFill>
              </a:rPr>
              <a:t>Most Important</a:t>
            </a:r>
            <a:r>
              <a:rPr lang="en-US" sz="2800">
                <a:solidFill>
                  <a:srgbClr val="FFFFFF"/>
                </a:solidFill>
              </a:rPr>
              <a:t> Thing you can do to keep your data safe: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 b="1" i="1">
                <a:solidFill>
                  <a:srgbClr val="FFFFFF"/>
                </a:solidFill>
              </a:rPr>
              <a:t>Put Someone in charge of 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 b="1" i="1">
                <a:solidFill>
                  <a:srgbClr val="FFFFFF"/>
                </a:solidFill>
              </a:rPr>
              <a:t>Data Safety &amp; Security!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4" name="~PP2110.WAV">
            <a:hlinkClick r:id="" action="ppaction://media"/>
          </p:cNvPr>
          <p:cNvPicPr>
            <a:picLocks noRot="1" noChangeAspect="1"/>
          </p:cNvPicPr>
          <p:nvPr>
            <a:wavAudioFile r:embed="rId1" name="~PP2110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98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554038" y="1974850"/>
            <a:ext cx="8901112" cy="367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6752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>
                <a:solidFill>
                  <a:srgbClr val="FFFFFF"/>
                </a:solidFill>
              </a:rPr>
              <a:t>These slides and other resources 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>
                <a:solidFill>
                  <a:srgbClr val="FFFFFF"/>
                </a:solidFill>
              </a:rPr>
              <a:t>are available online at: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600" b="1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4400" b="1">
                <a:solidFill>
                  <a:srgbClr val="FFFFFF"/>
                </a:solidFill>
              </a:rPr>
              <a:t>www.File</a:t>
            </a:r>
            <a:r>
              <a:rPr lang="en-US" sz="4400" b="1">
                <a:solidFill>
                  <a:srgbClr val="FFB310"/>
                </a:solidFill>
              </a:rPr>
              <a:t>Safe</a:t>
            </a:r>
            <a:r>
              <a:rPr lang="en-US" sz="4400" b="1">
                <a:solidFill>
                  <a:srgbClr val="FFFFFF"/>
                </a:solidFill>
              </a:rPr>
              <a:t>Server.com</a:t>
            </a:r>
            <a:endParaRPr lang="en-US" sz="4400" b="1">
              <a:solidFill>
                <a:srgbClr val="FFFFFF"/>
              </a:solidFill>
              <a:hlinkClick r:id="rId4"/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4400" b="1">
              <a:solidFill>
                <a:srgbClr val="FFFFFF"/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600" b="1">
                <a:solidFill>
                  <a:srgbClr val="FFFFFF"/>
                </a:solidFill>
              </a:rPr>
              <a:t>Thank You!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0" y="0"/>
            <a:ext cx="1377950" cy="2179638"/>
            <a:chOff x="1447" y="3245"/>
            <a:chExt cx="960" cy="1517"/>
          </a:xfrm>
        </p:grpSpPr>
        <p:sp>
          <p:nvSpPr>
            <p:cNvPr id="47111" name="Rectangle 4"/>
            <p:cNvSpPr>
              <a:spLocks noChangeArrowheads="1"/>
            </p:cNvSpPr>
            <p:nvPr/>
          </p:nvSpPr>
          <p:spPr bwMode="auto">
            <a:xfrm>
              <a:off x="1447" y="3245"/>
              <a:ext cx="960" cy="15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7112" name="Picture 5" descr="fe_computer_expert_Logo_blk186__Origional [Converted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9" y="3341"/>
              <a:ext cx="571" cy="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8012113" y="0"/>
            <a:ext cx="2068512" cy="16462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109" name="Picture 6" descr="FS_Logo_wh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92913" y="198438"/>
            <a:ext cx="31242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2496.WAV">
            <a:hlinkClick r:id="" action="ppaction://media"/>
          </p:cNvPr>
          <p:cNvPicPr>
            <a:picLocks noRot="1" noChangeAspect="1"/>
          </p:cNvPicPr>
          <p:nvPr>
            <a:wavAudioFile r:embed="rId1" name="~PP2496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444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662113" y="744538"/>
            <a:ext cx="6892925" cy="564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1. Threats vs Risks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2. Acts of God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    Acts of Violence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    Acts of Stupidity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3. Defenses: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6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Backups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Systems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Policies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Training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Audits</a:t>
            </a:r>
          </a:p>
        </p:txBody>
      </p:sp>
      <p:pic>
        <p:nvPicPr>
          <p:cNvPr id="3" name="~PP1299.WAV">
            <a:hlinkClick r:id="" action="ppaction://media"/>
          </p:cNvPr>
          <p:cNvPicPr>
            <a:picLocks noRot="1" noChangeAspect="1"/>
          </p:cNvPicPr>
          <p:nvPr>
            <a:wavAudioFile r:embed="rId1" name="~PP129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819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1154113" y="731838"/>
            <a:ext cx="7874000" cy="555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4. The ‘Backup’ Goals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Recovery Point Objective - RPO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Recovery Time Objective - RTO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Saving the right stuff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Keeping backups safe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</a:t>
            </a:r>
          </a:p>
        </p:txBody>
      </p:sp>
      <p:pic>
        <p:nvPicPr>
          <p:cNvPr id="4" name="~PP3198.WAV">
            <a:hlinkClick r:id="" action="ppaction://media"/>
          </p:cNvPr>
          <p:cNvPicPr>
            <a:picLocks noRot="1" noChangeAspect="1"/>
          </p:cNvPicPr>
          <p:nvPr>
            <a:wavAudioFile r:embed="rId1" name="~PP3198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80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154113" y="731838"/>
            <a:ext cx="7874000" cy="555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73224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4. The ‘Backup’ Goals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Recovery Point Objective - RPO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Recovery Time Objective - RTO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Saving the right stuff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Keeping backups safe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Balance...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	Peace of mind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	Responsibility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3200" b="1">
                <a:solidFill>
                  <a:srgbClr val="FFFFFF"/>
                </a:solidFill>
              </a:rPr>
              <a:t>		Economy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US" sz="3200" b="1">
              <a:solidFill>
                <a:srgbClr val="FFFFFF"/>
              </a:solidFill>
            </a:endParaRPr>
          </a:p>
        </p:txBody>
      </p:sp>
      <p:pic>
        <p:nvPicPr>
          <p:cNvPr id="3" name="~PP2807.WAV">
            <a:hlinkClick r:id="" action="ppaction://media"/>
          </p:cNvPr>
          <p:cNvPicPr>
            <a:picLocks noRot="1" noChangeAspect="1"/>
          </p:cNvPicPr>
          <p:nvPr>
            <a:wavAudioFile r:embed="rId1" name="~PP280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451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AutoShape 1"/>
          <p:cNvSpPr>
            <a:spLocks noChangeArrowheads="1"/>
          </p:cNvSpPr>
          <p:nvPr/>
        </p:nvSpPr>
        <p:spPr bwMode="auto">
          <a:xfrm>
            <a:off x="606425" y="709613"/>
            <a:ext cx="9005888" cy="5853112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54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71563" y="1220788"/>
          <a:ext cx="3294062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220788"/>
                        <a:ext cx="3294062" cy="220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~PP3628.WAV">
            <a:hlinkClick r:id="" action="ppaction://media"/>
          </p:cNvPr>
          <p:cNvPicPr>
            <a:picLocks noRot="1" noChangeAspect="1"/>
          </p:cNvPicPr>
          <p:nvPr>
            <a:wavAudioFile r:embed="rId2" name="~PP3628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459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1"/>
          <p:cNvSpPr>
            <a:spLocks noChangeArrowheads="1"/>
          </p:cNvSpPr>
          <p:nvPr/>
        </p:nvSpPr>
        <p:spPr bwMode="auto">
          <a:xfrm>
            <a:off x="606425" y="709613"/>
            <a:ext cx="9005888" cy="5853112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54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71563" y="1220788"/>
          <a:ext cx="3294062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220788"/>
                        <a:ext cx="3294062" cy="2200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9288" y="1439863"/>
            <a:ext cx="3733800" cy="470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~PP2080.WAV">
            <a:hlinkClick r:id="" action="ppaction://media"/>
          </p:cNvPr>
          <p:cNvPicPr>
            <a:picLocks noRot="1" noChangeAspect="1"/>
          </p:cNvPicPr>
          <p:nvPr>
            <a:wavAudioFile r:embed="rId2" name="~PP2080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25013" y="7104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46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Times New Roman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838</Words>
  <Application>Microsoft Office PowerPoint</Application>
  <PresentationFormat>Custom</PresentationFormat>
  <Paragraphs>270</Paragraphs>
  <Slides>44</Slides>
  <Notes>43</Notes>
  <HiddenSlides>0</HiddenSlides>
  <MMClips>44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Default Design</vt:lpstr>
      <vt:lpstr>Basic Data Safety Practices That Can Prevent Malpractice Claims &amp; Ethics Violations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Kim</cp:lastModifiedBy>
  <cp:revision>81</cp:revision>
  <cp:lastPrinted>1601-01-01T00:00:00Z</cp:lastPrinted>
  <dcterms:created xsi:type="dcterms:W3CDTF">2008-02-13T01:14:41Z</dcterms:created>
  <dcterms:modified xsi:type="dcterms:W3CDTF">2015-10-27T02:27:10Z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DF_LAST_URL">
    <vt:lpwstr>C:\Documents and Settings\a\Desktop\CE FS CLE Presentation Indy Bar Club 2009-1118v1.odp</vt:lpwstr>
  </property>
</Properties>
</file>