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0.xml" ContentType="application/vnd.openxmlformats-officedocument.presentationml.tags+xml"/>
  <Override PartName="/ppt/tags/tag21.xml" ContentType="application/vnd.openxmlformats-officedocument.presentationml.tags+xml"/>
  <Override PartName="/ppt/notesSlides/notesSlide1.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2.xml" ContentType="application/vnd.openxmlformats-officedocument.presentationml.notesSlide+xml"/>
  <Override PartName="/ppt/tags/tag24.xml" ContentType="application/vnd.openxmlformats-officedocument.presentationml.tags+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3"/>
  </p:notesMasterIdLst>
  <p:handoutMasterIdLst>
    <p:handoutMasterId r:id="rId24"/>
  </p:handoutMasterIdLst>
  <p:sldIdLst>
    <p:sldId id="256" r:id="rId6"/>
    <p:sldId id="294" r:id="rId7"/>
    <p:sldId id="266" r:id="rId8"/>
    <p:sldId id="324" r:id="rId9"/>
    <p:sldId id="329" r:id="rId10"/>
    <p:sldId id="319" r:id="rId11"/>
    <p:sldId id="318" r:id="rId12"/>
    <p:sldId id="330" r:id="rId13"/>
    <p:sldId id="322" r:id="rId14"/>
    <p:sldId id="321" r:id="rId15"/>
    <p:sldId id="325" r:id="rId16"/>
    <p:sldId id="327" r:id="rId17"/>
    <p:sldId id="326" r:id="rId18"/>
    <p:sldId id="328" r:id="rId19"/>
    <p:sldId id="332" r:id="rId20"/>
    <p:sldId id="331" r:id="rId21"/>
    <p:sldId id="316" r:id="rId22"/>
  </p:sldIdLst>
  <p:sldSz cx="9144000" cy="6858000" type="screen4x3"/>
  <p:notesSz cx="7010400" cy="9296400"/>
  <p:custDataLst>
    <p:tags r:id="rId25"/>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66" autoAdjust="0"/>
    <p:restoredTop sz="86410" autoAdjust="0"/>
  </p:normalViewPr>
  <p:slideViewPr>
    <p:cSldViewPr>
      <p:cViewPr varScale="1">
        <p:scale>
          <a:sx n="100" d="100"/>
          <a:sy n="100" d="100"/>
        </p:scale>
        <p:origin x="79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706"/>
    </p:cViewPr>
  </p:sorterViewPr>
  <p:notesViewPr>
    <p:cSldViewPr>
      <p:cViewPr varScale="1">
        <p:scale>
          <a:sx n="59" d="100"/>
          <a:sy n="59" d="100"/>
        </p:scale>
        <p:origin x="2982" y="6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4B663D-2DE9-4DF1-8A01-15AB616E4425}"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80F3022B-7585-47DF-9568-2BE77D68F94B}">
      <dgm:prSet phldrT="[Text]" custT="1"/>
      <dgm:spPr>
        <a:xfrm>
          <a:off x="3205426" y="-269998"/>
          <a:ext cx="1873212" cy="1781838"/>
        </a:xfrm>
        <a:prstGeom prst="ellipse">
          <a:avLst/>
        </a:prstGeom>
        <a:solidFill>
          <a:srgbClr val="990033"/>
        </a:solidFill>
        <a:ln w="25400" cap="flat" cmpd="sng" algn="ctr">
          <a:solidFill>
            <a:sysClr val="window" lastClr="FFFFFF">
              <a:hueOff val="0"/>
              <a:satOff val="0"/>
              <a:lumOff val="0"/>
              <a:alphaOff val="0"/>
            </a:sysClr>
          </a:solidFill>
          <a:prstDash val="solid"/>
        </a:ln>
        <a:effectLst/>
      </dgm:spPr>
      <dgm:t>
        <a:bodyPr/>
        <a:lstStyle/>
        <a:p>
          <a:r>
            <a:rPr lang="en-US" sz="900" dirty="0" smtClean="0"/>
            <a:t>Jan-Feb</a:t>
          </a:r>
        </a:p>
        <a:p>
          <a:r>
            <a:rPr lang="en-US" sz="1400" b="1" dirty="0" smtClean="0">
              <a:solidFill>
                <a:sysClr val="window" lastClr="FFFFFF"/>
              </a:solidFill>
              <a:latin typeface="+mn-lt"/>
              <a:ea typeface="+mn-ea"/>
              <a:cs typeface="+mn-cs"/>
            </a:rPr>
            <a:t>Set Direction</a:t>
          </a:r>
          <a:endParaRPr lang="en-US" sz="1400" b="1" dirty="0" smtClean="0">
            <a:solidFill>
              <a:sysClr val="window" lastClr="FFFFFF"/>
            </a:solidFill>
            <a:latin typeface="Calibri"/>
            <a:ea typeface="+mn-ea"/>
            <a:cs typeface="+mn-cs"/>
          </a:endParaRPr>
        </a:p>
        <a:p>
          <a:r>
            <a:rPr lang="en-US" sz="900" b="0" dirty="0" smtClean="0"/>
            <a:t>Develop &amp; Communicate Goals &amp; Performance Expectations</a:t>
          </a:r>
          <a:endParaRPr lang="en-US" sz="900" b="0" dirty="0">
            <a:solidFill>
              <a:sysClr val="window" lastClr="FFFFFF"/>
            </a:solidFill>
            <a:latin typeface="Calibri"/>
            <a:ea typeface="+mn-ea"/>
            <a:cs typeface="+mn-cs"/>
          </a:endParaRPr>
        </a:p>
      </dgm:t>
    </dgm:pt>
    <dgm:pt modelId="{4DDB0766-80AF-495E-BECF-A0B3569F4EEF}" type="parTrans" cxnId="{6D94D154-321C-4B05-8F5F-B17CC8389AC6}">
      <dgm:prSet/>
      <dgm:spPr/>
      <dgm:t>
        <a:bodyPr/>
        <a:lstStyle/>
        <a:p>
          <a:endParaRPr lang="en-US"/>
        </a:p>
      </dgm:t>
    </dgm:pt>
    <dgm:pt modelId="{CB3E8361-22E3-4202-ADDE-E39058807613}" type="sibTrans" cxnId="{6D94D154-321C-4B05-8F5F-B17CC8389AC6}">
      <dgm:prSet/>
      <dgm:spPr>
        <a:xfrm rot="1529023">
          <a:off x="5060612" y="908564"/>
          <a:ext cx="249068" cy="419064"/>
        </a:xfrm>
        <a:prstGeom prst="rightArrow">
          <a:avLst>
            <a:gd name="adj1" fmla="val 60000"/>
            <a:gd name="adj2" fmla="val 50000"/>
          </a:avLst>
        </a:prstGeom>
        <a:solidFill>
          <a:srgbClr val="4F81BD">
            <a:tint val="60000"/>
            <a:hueOff val="0"/>
            <a:satOff val="0"/>
            <a:lumOff val="0"/>
            <a:alphaOff val="0"/>
          </a:srgbClr>
        </a:solidFill>
        <a:ln>
          <a:noFill/>
        </a:ln>
        <a:effectLst/>
      </dgm:spPr>
      <dgm:t>
        <a:bodyPr/>
        <a:lstStyle/>
        <a:p>
          <a:endParaRPr lang="en-US">
            <a:solidFill>
              <a:sysClr val="window" lastClr="FFFFFF"/>
            </a:solidFill>
            <a:latin typeface="Calibri"/>
            <a:ea typeface="+mn-ea"/>
            <a:cs typeface="+mn-cs"/>
          </a:endParaRPr>
        </a:p>
      </dgm:t>
    </dgm:pt>
    <dgm:pt modelId="{D2EC021F-434B-47B0-8DA6-19AD9B96A78B}">
      <dgm:prSet phldrT="[Text]" custT="1"/>
      <dgm:spPr>
        <a:xfrm>
          <a:off x="5318225" y="712167"/>
          <a:ext cx="1773419" cy="1783973"/>
        </a:xfrm>
        <a:prstGeom prst="ellipse">
          <a:avLst/>
        </a:prstGeom>
        <a:solidFill>
          <a:srgbClr val="92D050"/>
        </a:solidFill>
        <a:ln w="25400" cap="flat" cmpd="sng" algn="ctr">
          <a:solidFill>
            <a:sysClr val="window" lastClr="FFFFFF">
              <a:hueOff val="0"/>
              <a:satOff val="0"/>
              <a:lumOff val="0"/>
              <a:alphaOff val="0"/>
            </a:sysClr>
          </a:solidFill>
          <a:prstDash val="solid"/>
        </a:ln>
        <a:effectLst/>
      </dgm:spPr>
      <dgm:t>
        <a:bodyPr/>
        <a:lstStyle/>
        <a:p>
          <a:r>
            <a:rPr lang="en-US" sz="900" dirty="0" smtClean="0"/>
            <a:t>Jan-Dec</a:t>
          </a:r>
        </a:p>
        <a:p>
          <a:r>
            <a:rPr lang="en-US" sz="900" b="1" dirty="0" smtClean="0"/>
            <a:t>Development Opportunities</a:t>
          </a:r>
        </a:p>
        <a:p>
          <a:r>
            <a:rPr lang="en-US" sz="900" dirty="0" smtClean="0"/>
            <a:t>Enhance, Develop, Improve Skills</a:t>
          </a:r>
          <a:endParaRPr lang="en-US" sz="900" dirty="0">
            <a:solidFill>
              <a:sysClr val="window" lastClr="FFFFFF"/>
            </a:solidFill>
            <a:latin typeface="Calibri"/>
            <a:ea typeface="+mn-ea"/>
            <a:cs typeface="+mn-cs"/>
          </a:endParaRPr>
        </a:p>
      </dgm:t>
    </dgm:pt>
    <dgm:pt modelId="{4E9610EF-CBEB-4377-B168-4B8F91E95FD9}" type="parTrans" cxnId="{EA390AF3-CD09-4FE7-A9EE-83683C578849}">
      <dgm:prSet/>
      <dgm:spPr/>
      <dgm:t>
        <a:bodyPr/>
        <a:lstStyle/>
        <a:p>
          <a:endParaRPr lang="en-US"/>
        </a:p>
      </dgm:t>
    </dgm:pt>
    <dgm:pt modelId="{FBED3056-EFFA-4E6B-8D45-108CBD289ACF}" type="sibTrans" cxnId="{EA390AF3-CD09-4FE7-A9EE-83683C578849}">
      <dgm:prSet/>
      <dgm:spPr>
        <a:xfrm rot="7065036">
          <a:off x="5618958" y="2332690"/>
          <a:ext cx="184844" cy="419064"/>
        </a:xfrm>
        <a:prstGeom prst="rightArrow">
          <a:avLst>
            <a:gd name="adj1" fmla="val 60000"/>
            <a:gd name="adj2" fmla="val 50000"/>
          </a:avLst>
        </a:prstGeom>
        <a:solidFill>
          <a:srgbClr val="4F81BD">
            <a:tint val="60000"/>
            <a:hueOff val="0"/>
            <a:satOff val="0"/>
            <a:lumOff val="0"/>
            <a:alphaOff val="0"/>
          </a:srgbClr>
        </a:solidFill>
        <a:ln>
          <a:noFill/>
        </a:ln>
        <a:effectLst/>
      </dgm:spPr>
      <dgm:t>
        <a:bodyPr/>
        <a:lstStyle/>
        <a:p>
          <a:endParaRPr lang="en-US">
            <a:solidFill>
              <a:sysClr val="window" lastClr="FFFFFF"/>
            </a:solidFill>
            <a:latin typeface="Calibri"/>
            <a:ea typeface="+mn-ea"/>
            <a:cs typeface="+mn-cs"/>
          </a:endParaRPr>
        </a:p>
      </dgm:t>
    </dgm:pt>
    <dgm:pt modelId="{07479460-E5C9-415F-A50D-6D2C69B839F2}">
      <dgm:prSet phldrT="[Text]" custT="1"/>
      <dgm:spPr>
        <a:xfrm>
          <a:off x="4296917" y="2602960"/>
          <a:ext cx="1827519" cy="1781838"/>
        </a:xfrm>
        <a:prstGeom prst="ellipse">
          <a:avLst/>
        </a:prstGeom>
        <a:solidFill>
          <a:srgbClr val="7030A0">
            <a:alpha val="65000"/>
          </a:srgbClr>
        </a:solidFill>
        <a:ln w="82550" cap="flat" cmpd="sng" algn="ctr">
          <a:solidFill>
            <a:schemeClr val="tx1">
              <a:lumMod val="95000"/>
              <a:lumOff val="5000"/>
            </a:schemeClr>
          </a:solidFill>
          <a:prstDash val="solid"/>
        </a:ln>
        <a:effectLst/>
      </dgm:spPr>
      <dgm:t>
        <a:bodyPr/>
        <a:lstStyle/>
        <a:p>
          <a:r>
            <a:rPr lang="en-US" sz="900" b="1" i="1" dirty="0">
              <a:solidFill>
                <a:sysClr val="window" lastClr="FFFFFF"/>
              </a:solidFill>
              <a:effectLst>
                <a:outerShdw blurRad="38100" dist="38100" dir="2700000" algn="tl">
                  <a:srgbClr val="000000">
                    <a:alpha val="43137"/>
                  </a:srgbClr>
                </a:outerShdw>
              </a:effectLst>
              <a:latin typeface="Calibri"/>
              <a:ea typeface="+mn-ea"/>
              <a:cs typeface="+mn-cs"/>
            </a:rPr>
            <a:t>Jan-Dec</a:t>
          </a:r>
        </a:p>
        <a:p>
          <a:r>
            <a:rPr lang="en-US" sz="1600" b="1" i="1" dirty="0">
              <a:solidFill>
                <a:sysClr val="window" lastClr="FFFFFF"/>
              </a:solidFill>
              <a:effectLst>
                <a:outerShdw blurRad="38100" dist="38100" dir="2700000" algn="tl">
                  <a:srgbClr val="000000">
                    <a:alpha val="43137"/>
                  </a:srgbClr>
                </a:outerShdw>
              </a:effectLst>
              <a:latin typeface="Calibri"/>
              <a:ea typeface="+mn-ea"/>
              <a:cs typeface="+mn-cs"/>
            </a:rPr>
            <a:t>Regular Feedback</a:t>
          </a:r>
        </a:p>
        <a:p>
          <a:r>
            <a:rPr lang="en-US" sz="900" b="1" i="1" dirty="0">
              <a:solidFill>
                <a:sysClr val="window" lastClr="FFFFFF"/>
              </a:solidFill>
              <a:effectLst>
                <a:outerShdw blurRad="38100" dist="38100" dir="2700000" algn="tl">
                  <a:srgbClr val="000000">
                    <a:alpha val="43137"/>
                  </a:srgbClr>
                </a:outerShdw>
              </a:effectLst>
              <a:latin typeface="Calibri"/>
              <a:ea typeface="+mn-ea"/>
              <a:cs typeface="+mn-cs"/>
            </a:rPr>
            <a:t>Coaching, updates, positive or constructive</a:t>
          </a:r>
        </a:p>
      </dgm:t>
    </dgm:pt>
    <dgm:pt modelId="{FA96B6A2-F297-4CBB-A837-A67B91AF1077}" type="parTrans" cxnId="{A04CE7CD-0475-495B-81F1-C0167CCDB4D5}">
      <dgm:prSet/>
      <dgm:spPr/>
      <dgm:t>
        <a:bodyPr/>
        <a:lstStyle/>
        <a:p>
          <a:endParaRPr lang="en-US"/>
        </a:p>
      </dgm:t>
    </dgm:pt>
    <dgm:pt modelId="{B6D8BCD2-CD98-4B55-9C93-A330D09B9866}" type="sibTrans" cxnId="{A04CE7CD-0475-495B-81F1-C0167CCDB4D5}">
      <dgm:prSet/>
      <dgm:spPr>
        <a:xfrm rot="10800000">
          <a:off x="4026268" y="3284347"/>
          <a:ext cx="191259" cy="419064"/>
        </a:xfrm>
        <a:prstGeom prst="rightArrow">
          <a:avLst>
            <a:gd name="adj1" fmla="val 60000"/>
            <a:gd name="adj2" fmla="val 50000"/>
          </a:avLst>
        </a:prstGeom>
        <a:solidFill>
          <a:srgbClr val="4F81BD">
            <a:tint val="60000"/>
            <a:hueOff val="0"/>
            <a:satOff val="0"/>
            <a:lumOff val="0"/>
            <a:alphaOff val="0"/>
          </a:srgbClr>
        </a:solidFill>
        <a:ln>
          <a:noFill/>
        </a:ln>
        <a:effectLst/>
      </dgm:spPr>
      <dgm:t>
        <a:bodyPr/>
        <a:lstStyle/>
        <a:p>
          <a:endParaRPr lang="en-US">
            <a:solidFill>
              <a:sysClr val="window" lastClr="FFFFFF"/>
            </a:solidFill>
            <a:latin typeface="Calibri"/>
            <a:ea typeface="+mn-ea"/>
            <a:cs typeface="+mn-cs"/>
          </a:endParaRPr>
        </a:p>
      </dgm:t>
    </dgm:pt>
    <dgm:pt modelId="{22C1CE80-93FC-4BF0-9F83-2C6367620546}">
      <dgm:prSet phldrT="[Text]" custT="1"/>
      <dgm:spPr>
        <a:xfrm>
          <a:off x="2117658" y="2602960"/>
          <a:ext cx="1818392" cy="1781838"/>
        </a:xfrm>
        <a:prstGeom prst="ellipse">
          <a:avLst/>
        </a:prstGeom>
        <a:solidFill>
          <a:srgbClr val="3DB8CB"/>
        </a:solidFill>
        <a:ln w="25400" cap="flat" cmpd="sng" algn="ctr">
          <a:solidFill>
            <a:sysClr val="window" lastClr="FFFFFF">
              <a:hueOff val="0"/>
              <a:satOff val="0"/>
              <a:lumOff val="0"/>
              <a:alphaOff val="0"/>
            </a:sysClr>
          </a:solidFill>
          <a:prstDash val="solid"/>
        </a:ln>
        <a:effectLst/>
      </dgm:spPr>
      <dgm:t>
        <a:bodyPr/>
        <a:lstStyle/>
        <a:p>
          <a:r>
            <a:rPr lang="en-US" sz="900" dirty="0" smtClean="0">
              <a:solidFill>
                <a:sysClr val="window" lastClr="FFFFFF"/>
              </a:solidFill>
              <a:latin typeface="Calibri"/>
              <a:ea typeface="+mn-ea"/>
              <a:cs typeface="+mn-cs"/>
            </a:rPr>
            <a:t>Nov-Dec</a:t>
          </a:r>
          <a:endParaRPr lang="en-US" sz="900" dirty="0">
            <a:solidFill>
              <a:sysClr val="window" lastClr="FFFFFF"/>
            </a:solidFill>
            <a:latin typeface="Calibri"/>
            <a:ea typeface="+mn-ea"/>
            <a:cs typeface="+mn-cs"/>
          </a:endParaRPr>
        </a:p>
        <a:p>
          <a:r>
            <a:rPr lang="en-US" sz="1400" b="1" dirty="0">
              <a:solidFill>
                <a:sysClr val="window" lastClr="FFFFFF"/>
              </a:solidFill>
              <a:latin typeface="Calibri"/>
              <a:ea typeface="+mn-ea"/>
              <a:cs typeface="+mn-cs"/>
            </a:rPr>
            <a:t>Assess Performance</a:t>
          </a:r>
        </a:p>
        <a:p>
          <a:r>
            <a:rPr lang="en-US" sz="900" b="0" dirty="0">
              <a:solidFill>
                <a:sysClr val="window" lastClr="FFFFFF"/>
              </a:solidFill>
              <a:latin typeface="Calibri"/>
              <a:ea typeface="+mn-ea"/>
              <a:cs typeface="+mn-cs"/>
            </a:rPr>
            <a:t>Note accomplishments &amp; improvements</a:t>
          </a:r>
        </a:p>
      </dgm:t>
    </dgm:pt>
    <dgm:pt modelId="{23F73CBA-E1F4-4792-8A8C-13E6F2A1C730}" type="parTrans" cxnId="{AD27DE35-3128-49E7-BCBA-A83DF9761DCC}">
      <dgm:prSet/>
      <dgm:spPr/>
      <dgm:t>
        <a:bodyPr/>
        <a:lstStyle/>
        <a:p>
          <a:endParaRPr lang="en-US"/>
        </a:p>
      </dgm:t>
    </dgm:pt>
    <dgm:pt modelId="{36F14873-0124-48CA-903C-A75F5E6CD1B3}" type="sibTrans" cxnId="{AD27DE35-3128-49E7-BCBA-A83DF9761DCC}">
      <dgm:prSet/>
      <dgm:spPr>
        <a:xfrm rot="14709981">
          <a:off x="2495889" y="2326952"/>
          <a:ext cx="175809" cy="419064"/>
        </a:xfrm>
        <a:prstGeom prst="rightArrow">
          <a:avLst>
            <a:gd name="adj1" fmla="val 60000"/>
            <a:gd name="adj2" fmla="val 50000"/>
          </a:avLst>
        </a:prstGeom>
        <a:solidFill>
          <a:srgbClr val="4F81BD">
            <a:tint val="60000"/>
            <a:hueOff val="0"/>
            <a:satOff val="0"/>
            <a:lumOff val="0"/>
            <a:alphaOff val="0"/>
          </a:srgbClr>
        </a:solidFill>
        <a:ln>
          <a:noFill/>
        </a:ln>
        <a:effectLst/>
      </dgm:spPr>
      <dgm:t>
        <a:bodyPr/>
        <a:lstStyle/>
        <a:p>
          <a:endParaRPr lang="en-US">
            <a:solidFill>
              <a:sysClr val="window" lastClr="FFFFFF"/>
            </a:solidFill>
            <a:latin typeface="Calibri"/>
            <a:ea typeface="+mn-ea"/>
            <a:cs typeface="+mn-cs"/>
          </a:endParaRPr>
        </a:p>
      </dgm:t>
    </dgm:pt>
    <dgm:pt modelId="{EE1AA36B-8F0F-4AC5-A28E-B482C4E0BFF5}">
      <dgm:prSet phldrT="[Text]" custT="1"/>
      <dgm:spPr>
        <a:xfrm>
          <a:off x="1193219" y="674476"/>
          <a:ext cx="1882351" cy="1781838"/>
        </a:xfrm>
        <a:prstGeom prst="ellipse">
          <a:avLst/>
        </a:prstGeom>
        <a:solidFill>
          <a:srgbClr val="FF6600">
            <a:alpha val="56863"/>
          </a:srgbClr>
        </a:solidFill>
        <a:ln w="25400" cap="flat" cmpd="sng" algn="ctr">
          <a:solidFill>
            <a:sysClr val="window" lastClr="FFFFFF">
              <a:hueOff val="0"/>
              <a:satOff val="0"/>
              <a:lumOff val="0"/>
              <a:alphaOff val="0"/>
            </a:sysClr>
          </a:solidFill>
          <a:prstDash val="solid"/>
        </a:ln>
        <a:effectLst/>
      </dgm:spPr>
      <dgm:t>
        <a:bodyPr/>
        <a:lstStyle/>
        <a:p>
          <a:r>
            <a:rPr lang="en-US" sz="900" dirty="0" smtClean="0">
              <a:solidFill>
                <a:sysClr val="window" lastClr="FFFFFF"/>
              </a:solidFill>
              <a:latin typeface="Calibri"/>
              <a:ea typeface="+mn-ea"/>
              <a:cs typeface="+mn-cs"/>
            </a:rPr>
            <a:t>Dec-Jan</a:t>
          </a:r>
          <a:endParaRPr lang="en-US" sz="900" dirty="0">
            <a:solidFill>
              <a:sysClr val="window" lastClr="FFFFFF"/>
            </a:solidFill>
            <a:latin typeface="Calibri"/>
            <a:ea typeface="+mn-ea"/>
            <a:cs typeface="+mn-cs"/>
          </a:endParaRPr>
        </a:p>
        <a:p>
          <a:r>
            <a:rPr lang="en-US" sz="1400" b="1" dirty="0">
              <a:solidFill>
                <a:sysClr val="window" lastClr="FFFFFF"/>
              </a:solidFill>
              <a:latin typeface="Calibri"/>
              <a:ea typeface="+mn-ea"/>
              <a:cs typeface="+mn-cs"/>
            </a:rPr>
            <a:t>Deliver Performance Review</a:t>
          </a:r>
        </a:p>
        <a:p>
          <a:r>
            <a:rPr lang="en-US" sz="900" b="0" dirty="0">
              <a:solidFill>
                <a:sysClr val="window" lastClr="FFFFFF"/>
              </a:solidFill>
              <a:latin typeface="Calibri"/>
              <a:ea typeface="+mn-ea"/>
              <a:cs typeface="+mn-cs"/>
            </a:rPr>
            <a:t>Meet &amp; finalize review form</a:t>
          </a:r>
        </a:p>
      </dgm:t>
    </dgm:pt>
    <dgm:pt modelId="{989420A3-4CD7-484A-936E-57C612FC8625}" type="parTrans" cxnId="{16E794AA-C1B1-40C2-B079-BDB6CE35AAE2}">
      <dgm:prSet/>
      <dgm:spPr/>
      <dgm:t>
        <a:bodyPr/>
        <a:lstStyle/>
        <a:p>
          <a:endParaRPr lang="en-US"/>
        </a:p>
      </dgm:t>
    </dgm:pt>
    <dgm:pt modelId="{7118F73A-39BE-4AB5-A25B-9DD02AE203A7}" type="sibTrans" cxnId="{16E794AA-C1B1-40C2-B079-BDB6CE35AAE2}">
      <dgm:prSet/>
      <dgm:spPr>
        <a:xfrm rot="20088347">
          <a:off x="3039721" y="885148"/>
          <a:ext cx="190514" cy="419064"/>
        </a:xfrm>
        <a:prstGeom prst="rightArrow">
          <a:avLst>
            <a:gd name="adj1" fmla="val 60000"/>
            <a:gd name="adj2" fmla="val 50000"/>
          </a:avLst>
        </a:prstGeom>
        <a:solidFill>
          <a:srgbClr val="4F81BD">
            <a:tint val="60000"/>
            <a:hueOff val="0"/>
            <a:satOff val="0"/>
            <a:lumOff val="0"/>
            <a:alphaOff val="0"/>
          </a:srgbClr>
        </a:solidFill>
        <a:ln>
          <a:noFill/>
        </a:ln>
        <a:effectLst/>
      </dgm:spPr>
      <dgm:t>
        <a:bodyPr/>
        <a:lstStyle/>
        <a:p>
          <a:endParaRPr lang="en-US">
            <a:solidFill>
              <a:sysClr val="window" lastClr="FFFFFF"/>
            </a:solidFill>
            <a:latin typeface="Calibri"/>
            <a:ea typeface="+mn-ea"/>
            <a:cs typeface="+mn-cs"/>
          </a:endParaRPr>
        </a:p>
      </dgm:t>
    </dgm:pt>
    <dgm:pt modelId="{1B3E22BC-E540-4B5B-8EDF-8895F9F0D080}" type="pres">
      <dgm:prSet presAssocID="{994B663D-2DE9-4DF1-8A01-15AB616E4425}" presName="cycle" presStyleCnt="0">
        <dgm:presLayoutVars>
          <dgm:dir/>
          <dgm:resizeHandles val="exact"/>
        </dgm:presLayoutVars>
      </dgm:prSet>
      <dgm:spPr/>
      <dgm:t>
        <a:bodyPr/>
        <a:lstStyle/>
        <a:p>
          <a:endParaRPr lang="en-US"/>
        </a:p>
      </dgm:t>
    </dgm:pt>
    <dgm:pt modelId="{A55B0D8F-7932-4981-98E0-AF5568088315}" type="pres">
      <dgm:prSet presAssocID="{80F3022B-7585-47DF-9568-2BE77D68F94B}" presName="node" presStyleLbl="node1" presStyleIdx="0" presStyleCnt="5" custScaleX="142025" custScaleY="142025" custRadScaleRad="100367" custRadScaleInc="-11809">
        <dgm:presLayoutVars>
          <dgm:bulletEnabled val="1"/>
        </dgm:presLayoutVars>
      </dgm:prSet>
      <dgm:spPr/>
      <dgm:t>
        <a:bodyPr/>
        <a:lstStyle/>
        <a:p>
          <a:endParaRPr lang="en-US"/>
        </a:p>
      </dgm:t>
    </dgm:pt>
    <dgm:pt modelId="{0103C607-6C87-432E-B8FD-756823D84265}" type="pres">
      <dgm:prSet presAssocID="{CB3E8361-22E3-4202-ADDE-E39058807613}" presName="sibTrans" presStyleLbl="sibTrans2D1" presStyleIdx="0" presStyleCnt="5"/>
      <dgm:spPr/>
      <dgm:t>
        <a:bodyPr/>
        <a:lstStyle/>
        <a:p>
          <a:endParaRPr lang="en-US"/>
        </a:p>
      </dgm:t>
    </dgm:pt>
    <dgm:pt modelId="{18BE5CD8-3B44-4875-9A53-82B088C94C5F}" type="pres">
      <dgm:prSet presAssocID="{CB3E8361-22E3-4202-ADDE-E39058807613}" presName="connectorText" presStyleLbl="sibTrans2D1" presStyleIdx="0" presStyleCnt="5"/>
      <dgm:spPr/>
      <dgm:t>
        <a:bodyPr/>
        <a:lstStyle/>
        <a:p>
          <a:endParaRPr lang="en-US"/>
        </a:p>
      </dgm:t>
    </dgm:pt>
    <dgm:pt modelId="{0280D39B-D561-4407-ACD0-7398D120CEE0}" type="pres">
      <dgm:prSet presAssocID="{D2EC021F-434B-47B0-8DA6-19AD9B96A78B}" presName="node" presStyleLbl="node1" presStyleIdx="1" presStyleCnt="5" custScaleX="142825" custScaleY="143675" custRadScaleRad="135364" custRadScaleInc="4604">
        <dgm:presLayoutVars>
          <dgm:bulletEnabled val="1"/>
        </dgm:presLayoutVars>
      </dgm:prSet>
      <dgm:spPr/>
      <dgm:t>
        <a:bodyPr/>
        <a:lstStyle/>
        <a:p>
          <a:endParaRPr lang="en-US"/>
        </a:p>
      </dgm:t>
    </dgm:pt>
    <dgm:pt modelId="{238E2211-CB46-414A-92B2-A0AD41BC28CB}" type="pres">
      <dgm:prSet presAssocID="{FBED3056-EFFA-4E6B-8D45-108CBD289ACF}" presName="sibTrans" presStyleLbl="sibTrans2D1" presStyleIdx="1" presStyleCnt="5"/>
      <dgm:spPr/>
      <dgm:t>
        <a:bodyPr/>
        <a:lstStyle/>
        <a:p>
          <a:endParaRPr lang="en-US"/>
        </a:p>
      </dgm:t>
    </dgm:pt>
    <dgm:pt modelId="{8616AFA0-9E5D-405B-825F-1C13BD978783}" type="pres">
      <dgm:prSet presAssocID="{FBED3056-EFFA-4E6B-8D45-108CBD289ACF}" presName="connectorText" presStyleLbl="sibTrans2D1" presStyleIdx="1" presStyleCnt="5"/>
      <dgm:spPr/>
      <dgm:t>
        <a:bodyPr/>
        <a:lstStyle/>
        <a:p>
          <a:endParaRPr lang="en-US"/>
        </a:p>
      </dgm:t>
    </dgm:pt>
    <dgm:pt modelId="{FA887AAE-D426-4C1A-BBA8-1E7ED725DCBE}" type="pres">
      <dgm:prSet presAssocID="{07479460-E5C9-415F-A50D-6D2C69B839F2}" presName="node" presStyleLbl="node1" presStyleIdx="2" presStyleCnt="5" custScaleX="157806" custScaleY="157806" custRadScaleRad="126148" custRadScaleInc="10454">
        <dgm:presLayoutVars>
          <dgm:bulletEnabled val="1"/>
        </dgm:presLayoutVars>
      </dgm:prSet>
      <dgm:spPr/>
      <dgm:t>
        <a:bodyPr/>
        <a:lstStyle/>
        <a:p>
          <a:endParaRPr lang="en-US"/>
        </a:p>
      </dgm:t>
    </dgm:pt>
    <dgm:pt modelId="{ADAE419A-994F-4D04-96A8-AB6579864D48}" type="pres">
      <dgm:prSet presAssocID="{B6D8BCD2-CD98-4B55-9C93-A330D09B9866}" presName="sibTrans" presStyleLbl="sibTrans2D1" presStyleIdx="2" presStyleCnt="5"/>
      <dgm:spPr/>
      <dgm:t>
        <a:bodyPr/>
        <a:lstStyle/>
        <a:p>
          <a:endParaRPr lang="en-US"/>
        </a:p>
      </dgm:t>
    </dgm:pt>
    <dgm:pt modelId="{4A90BEE0-36FA-459B-BAEA-AF7500445441}" type="pres">
      <dgm:prSet presAssocID="{B6D8BCD2-CD98-4B55-9C93-A330D09B9866}" presName="connectorText" presStyleLbl="sibTrans2D1" presStyleIdx="2" presStyleCnt="5"/>
      <dgm:spPr/>
      <dgm:t>
        <a:bodyPr/>
        <a:lstStyle/>
        <a:p>
          <a:endParaRPr lang="en-US"/>
        </a:p>
      </dgm:t>
    </dgm:pt>
    <dgm:pt modelId="{37A2BDAA-B5BC-4547-AC1F-1D7EA0E13DB9}" type="pres">
      <dgm:prSet presAssocID="{22C1CE80-93FC-4BF0-9F83-2C6367620546}" presName="node" presStyleLbl="node1" presStyleIdx="3" presStyleCnt="5" custScaleX="146447" custScaleY="143503" custRadScaleRad="127234" custRadScaleInc="-6953">
        <dgm:presLayoutVars>
          <dgm:bulletEnabled val="1"/>
        </dgm:presLayoutVars>
      </dgm:prSet>
      <dgm:spPr/>
      <dgm:t>
        <a:bodyPr/>
        <a:lstStyle/>
        <a:p>
          <a:endParaRPr lang="en-US"/>
        </a:p>
      </dgm:t>
    </dgm:pt>
    <dgm:pt modelId="{78100BAE-692E-45D9-9FB2-D64B7C73D0ED}" type="pres">
      <dgm:prSet presAssocID="{36F14873-0124-48CA-903C-A75F5E6CD1B3}" presName="sibTrans" presStyleLbl="sibTrans2D1" presStyleIdx="3" presStyleCnt="5"/>
      <dgm:spPr/>
      <dgm:t>
        <a:bodyPr/>
        <a:lstStyle/>
        <a:p>
          <a:endParaRPr lang="en-US"/>
        </a:p>
      </dgm:t>
    </dgm:pt>
    <dgm:pt modelId="{377CBA96-C52E-4E69-9C96-D95B208CBD5D}" type="pres">
      <dgm:prSet presAssocID="{36F14873-0124-48CA-903C-A75F5E6CD1B3}" presName="connectorText" presStyleLbl="sibTrans2D1" presStyleIdx="3" presStyleCnt="5"/>
      <dgm:spPr/>
      <dgm:t>
        <a:bodyPr/>
        <a:lstStyle/>
        <a:p>
          <a:endParaRPr lang="en-US"/>
        </a:p>
      </dgm:t>
    </dgm:pt>
    <dgm:pt modelId="{78AAF6DD-AC8A-4210-8C70-B44FA8981F86}" type="pres">
      <dgm:prSet presAssocID="{EE1AA36B-8F0F-4AC5-A28E-B482C4E0BFF5}" presName="node" presStyleLbl="node1" presStyleIdx="4" presStyleCnt="5" custScaleX="151598" custScaleY="143503" custRadScaleRad="132753" custRadScaleInc="-622">
        <dgm:presLayoutVars>
          <dgm:bulletEnabled val="1"/>
        </dgm:presLayoutVars>
      </dgm:prSet>
      <dgm:spPr/>
      <dgm:t>
        <a:bodyPr/>
        <a:lstStyle/>
        <a:p>
          <a:endParaRPr lang="en-US"/>
        </a:p>
      </dgm:t>
    </dgm:pt>
    <dgm:pt modelId="{1A02E4DF-6890-42CA-93EE-780005314C5B}" type="pres">
      <dgm:prSet presAssocID="{7118F73A-39BE-4AB5-A25B-9DD02AE203A7}" presName="sibTrans" presStyleLbl="sibTrans2D1" presStyleIdx="4" presStyleCnt="5"/>
      <dgm:spPr/>
      <dgm:t>
        <a:bodyPr/>
        <a:lstStyle/>
        <a:p>
          <a:endParaRPr lang="en-US"/>
        </a:p>
      </dgm:t>
    </dgm:pt>
    <dgm:pt modelId="{56CAD91C-89F2-49E2-8720-72531A016C61}" type="pres">
      <dgm:prSet presAssocID="{7118F73A-39BE-4AB5-A25B-9DD02AE203A7}" presName="connectorText" presStyleLbl="sibTrans2D1" presStyleIdx="4" presStyleCnt="5"/>
      <dgm:spPr/>
      <dgm:t>
        <a:bodyPr/>
        <a:lstStyle/>
        <a:p>
          <a:endParaRPr lang="en-US"/>
        </a:p>
      </dgm:t>
    </dgm:pt>
  </dgm:ptLst>
  <dgm:cxnLst>
    <dgm:cxn modelId="{A2624788-9323-47CD-B785-E7902F453C22}" type="presOf" srcId="{D2EC021F-434B-47B0-8DA6-19AD9B96A78B}" destId="{0280D39B-D561-4407-ACD0-7398D120CEE0}" srcOrd="0" destOrd="0" presId="urn:microsoft.com/office/officeart/2005/8/layout/cycle2"/>
    <dgm:cxn modelId="{6D94D154-321C-4B05-8F5F-B17CC8389AC6}" srcId="{994B663D-2DE9-4DF1-8A01-15AB616E4425}" destId="{80F3022B-7585-47DF-9568-2BE77D68F94B}" srcOrd="0" destOrd="0" parTransId="{4DDB0766-80AF-495E-BECF-A0B3569F4EEF}" sibTransId="{CB3E8361-22E3-4202-ADDE-E39058807613}"/>
    <dgm:cxn modelId="{A04CE7CD-0475-495B-81F1-C0167CCDB4D5}" srcId="{994B663D-2DE9-4DF1-8A01-15AB616E4425}" destId="{07479460-E5C9-415F-A50D-6D2C69B839F2}" srcOrd="2" destOrd="0" parTransId="{FA96B6A2-F297-4CBB-A837-A67B91AF1077}" sibTransId="{B6D8BCD2-CD98-4B55-9C93-A330D09B9866}"/>
    <dgm:cxn modelId="{9A32515A-204F-4047-A484-1D0A1E9E8499}" type="presOf" srcId="{36F14873-0124-48CA-903C-A75F5E6CD1B3}" destId="{78100BAE-692E-45D9-9FB2-D64B7C73D0ED}" srcOrd="0" destOrd="0" presId="urn:microsoft.com/office/officeart/2005/8/layout/cycle2"/>
    <dgm:cxn modelId="{B9A5A94C-74FB-4DF0-B540-25F4931214F9}" type="presOf" srcId="{B6D8BCD2-CD98-4B55-9C93-A330D09B9866}" destId="{ADAE419A-994F-4D04-96A8-AB6579864D48}" srcOrd="0" destOrd="0" presId="urn:microsoft.com/office/officeart/2005/8/layout/cycle2"/>
    <dgm:cxn modelId="{8143A933-95E1-44F8-B7DE-C230A6C4B726}" type="presOf" srcId="{80F3022B-7585-47DF-9568-2BE77D68F94B}" destId="{A55B0D8F-7932-4981-98E0-AF5568088315}" srcOrd="0" destOrd="0" presId="urn:microsoft.com/office/officeart/2005/8/layout/cycle2"/>
    <dgm:cxn modelId="{AD27DE35-3128-49E7-BCBA-A83DF9761DCC}" srcId="{994B663D-2DE9-4DF1-8A01-15AB616E4425}" destId="{22C1CE80-93FC-4BF0-9F83-2C6367620546}" srcOrd="3" destOrd="0" parTransId="{23F73CBA-E1F4-4792-8A8C-13E6F2A1C730}" sibTransId="{36F14873-0124-48CA-903C-A75F5E6CD1B3}"/>
    <dgm:cxn modelId="{3418147B-5F55-449F-B457-CE551E052655}" type="presOf" srcId="{36F14873-0124-48CA-903C-A75F5E6CD1B3}" destId="{377CBA96-C52E-4E69-9C96-D95B208CBD5D}" srcOrd="1" destOrd="0" presId="urn:microsoft.com/office/officeart/2005/8/layout/cycle2"/>
    <dgm:cxn modelId="{0A48C512-C3C6-4536-BC05-3C4C1F37850D}" type="presOf" srcId="{FBED3056-EFFA-4E6B-8D45-108CBD289ACF}" destId="{238E2211-CB46-414A-92B2-A0AD41BC28CB}" srcOrd="0" destOrd="0" presId="urn:microsoft.com/office/officeart/2005/8/layout/cycle2"/>
    <dgm:cxn modelId="{EA390AF3-CD09-4FE7-A9EE-83683C578849}" srcId="{994B663D-2DE9-4DF1-8A01-15AB616E4425}" destId="{D2EC021F-434B-47B0-8DA6-19AD9B96A78B}" srcOrd="1" destOrd="0" parTransId="{4E9610EF-CBEB-4377-B168-4B8F91E95FD9}" sibTransId="{FBED3056-EFFA-4E6B-8D45-108CBD289ACF}"/>
    <dgm:cxn modelId="{14153BB8-D094-4629-8736-9F6966913E8D}" type="presOf" srcId="{22C1CE80-93FC-4BF0-9F83-2C6367620546}" destId="{37A2BDAA-B5BC-4547-AC1F-1D7EA0E13DB9}" srcOrd="0" destOrd="0" presId="urn:microsoft.com/office/officeart/2005/8/layout/cycle2"/>
    <dgm:cxn modelId="{16E794AA-C1B1-40C2-B079-BDB6CE35AAE2}" srcId="{994B663D-2DE9-4DF1-8A01-15AB616E4425}" destId="{EE1AA36B-8F0F-4AC5-A28E-B482C4E0BFF5}" srcOrd="4" destOrd="0" parTransId="{989420A3-4CD7-484A-936E-57C612FC8625}" sibTransId="{7118F73A-39BE-4AB5-A25B-9DD02AE203A7}"/>
    <dgm:cxn modelId="{02D25ED8-9197-4FDA-8445-121A363D6E57}" type="presOf" srcId="{FBED3056-EFFA-4E6B-8D45-108CBD289ACF}" destId="{8616AFA0-9E5D-405B-825F-1C13BD978783}" srcOrd="1" destOrd="0" presId="urn:microsoft.com/office/officeart/2005/8/layout/cycle2"/>
    <dgm:cxn modelId="{DAD89F00-35BE-43A2-B1FC-1BFCBB2A2958}" type="presOf" srcId="{994B663D-2DE9-4DF1-8A01-15AB616E4425}" destId="{1B3E22BC-E540-4B5B-8EDF-8895F9F0D080}" srcOrd="0" destOrd="0" presId="urn:microsoft.com/office/officeart/2005/8/layout/cycle2"/>
    <dgm:cxn modelId="{FA853AD2-5D07-43D5-8A50-59B65CE4AAB0}" type="presOf" srcId="{CB3E8361-22E3-4202-ADDE-E39058807613}" destId="{18BE5CD8-3B44-4875-9A53-82B088C94C5F}" srcOrd="1" destOrd="0" presId="urn:microsoft.com/office/officeart/2005/8/layout/cycle2"/>
    <dgm:cxn modelId="{0CF44D67-4D5F-4180-B265-4B114BD104D8}" type="presOf" srcId="{07479460-E5C9-415F-A50D-6D2C69B839F2}" destId="{FA887AAE-D426-4C1A-BBA8-1E7ED725DCBE}" srcOrd="0" destOrd="0" presId="urn:microsoft.com/office/officeart/2005/8/layout/cycle2"/>
    <dgm:cxn modelId="{C52BD9F3-1C4D-4E7F-B262-26FEF80369E0}" type="presOf" srcId="{CB3E8361-22E3-4202-ADDE-E39058807613}" destId="{0103C607-6C87-432E-B8FD-756823D84265}" srcOrd="0" destOrd="0" presId="urn:microsoft.com/office/officeart/2005/8/layout/cycle2"/>
    <dgm:cxn modelId="{7FB52895-842C-4D6B-85EB-5DC4BFCF7D7F}" type="presOf" srcId="{7118F73A-39BE-4AB5-A25B-9DD02AE203A7}" destId="{56CAD91C-89F2-49E2-8720-72531A016C61}" srcOrd="1" destOrd="0" presId="urn:microsoft.com/office/officeart/2005/8/layout/cycle2"/>
    <dgm:cxn modelId="{FCF83B6A-BC20-4248-BFD2-303C496F9DDD}" type="presOf" srcId="{B6D8BCD2-CD98-4B55-9C93-A330D09B9866}" destId="{4A90BEE0-36FA-459B-BAEA-AF7500445441}" srcOrd="1" destOrd="0" presId="urn:microsoft.com/office/officeart/2005/8/layout/cycle2"/>
    <dgm:cxn modelId="{84E62B0E-757D-4BA1-A429-EF5564E748B2}" type="presOf" srcId="{7118F73A-39BE-4AB5-A25B-9DD02AE203A7}" destId="{1A02E4DF-6890-42CA-93EE-780005314C5B}" srcOrd="0" destOrd="0" presId="urn:microsoft.com/office/officeart/2005/8/layout/cycle2"/>
    <dgm:cxn modelId="{0FF2315D-0B47-4735-828D-8A38E806C365}" type="presOf" srcId="{EE1AA36B-8F0F-4AC5-A28E-B482C4E0BFF5}" destId="{78AAF6DD-AC8A-4210-8C70-B44FA8981F86}" srcOrd="0" destOrd="0" presId="urn:microsoft.com/office/officeart/2005/8/layout/cycle2"/>
    <dgm:cxn modelId="{37D7C646-936E-4DEA-B19D-F8EF54138915}" type="presParOf" srcId="{1B3E22BC-E540-4B5B-8EDF-8895F9F0D080}" destId="{A55B0D8F-7932-4981-98E0-AF5568088315}" srcOrd="0" destOrd="0" presId="urn:microsoft.com/office/officeart/2005/8/layout/cycle2"/>
    <dgm:cxn modelId="{B05FD7E9-E87C-444B-97EA-C16B2D68B44A}" type="presParOf" srcId="{1B3E22BC-E540-4B5B-8EDF-8895F9F0D080}" destId="{0103C607-6C87-432E-B8FD-756823D84265}" srcOrd="1" destOrd="0" presId="urn:microsoft.com/office/officeart/2005/8/layout/cycle2"/>
    <dgm:cxn modelId="{5D7E43D5-CC9C-42DD-89E9-26A50581F331}" type="presParOf" srcId="{0103C607-6C87-432E-B8FD-756823D84265}" destId="{18BE5CD8-3B44-4875-9A53-82B088C94C5F}" srcOrd="0" destOrd="0" presId="urn:microsoft.com/office/officeart/2005/8/layout/cycle2"/>
    <dgm:cxn modelId="{04F883D2-FE40-403B-9A2B-E92F7DF229FF}" type="presParOf" srcId="{1B3E22BC-E540-4B5B-8EDF-8895F9F0D080}" destId="{0280D39B-D561-4407-ACD0-7398D120CEE0}" srcOrd="2" destOrd="0" presId="urn:microsoft.com/office/officeart/2005/8/layout/cycle2"/>
    <dgm:cxn modelId="{0771A6CA-A1F2-482F-AC26-00B28619AD3D}" type="presParOf" srcId="{1B3E22BC-E540-4B5B-8EDF-8895F9F0D080}" destId="{238E2211-CB46-414A-92B2-A0AD41BC28CB}" srcOrd="3" destOrd="0" presId="urn:microsoft.com/office/officeart/2005/8/layout/cycle2"/>
    <dgm:cxn modelId="{F86A4993-F96A-4116-8BC5-6E94841A82F3}" type="presParOf" srcId="{238E2211-CB46-414A-92B2-A0AD41BC28CB}" destId="{8616AFA0-9E5D-405B-825F-1C13BD978783}" srcOrd="0" destOrd="0" presId="urn:microsoft.com/office/officeart/2005/8/layout/cycle2"/>
    <dgm:cxn modelId="{5579F4BB-E003-4BEA-8385-7ACA2CD5B8D9}" type="presParOf" srcId="{1B3E22BC-E540-4B5B-8EDF-8895F9F0D080}" destId="{FA887AAE-D426-4C1A-BBA8-1E7ED725DCBE}" srcOrd="4" destOrd="0" presId="urn:microsoft.com/office/officeart/2005/8/layout/cycle2"/>
    <dgm:cxn modelId="{195647B5-BA1E-4B4B-92B9-D931CA6E21B7}" type="presParOf" srcId="{1B3E22BC-E540-4B5B-8EDF-8895F9F0D080}" destId="{ADAE419A-994F-4D04-96A8-AB6579864D48}" srcOrd="5" destOrd="0" presId="urn:microsoft.com/office/officeart/2005/8/layout/cycle2"/>
    <dgm:cxn modelId="{6ECC34DF-61CC-4DED-A941-F57DEAD8AEE5}" type="presParOf" srcId="{ADAE419A-994F-4D04-96A8-AB6579864D48}" destId="{4A90BEE0-36FA-459B-BAEA-AF7500445441}" srcOrd="0" destOrd="0" presId="urn:microsoft.com/office/officeart/2005/8/layout/cycle2"/>
    <dgm:cxn modelId="{378CC72F-EBD1-40C2-8736-FF74B3F08AB7}" type="presParOf" srcId="{1B3E22BC-E540-4B5B-8EDF-8895F9F0D080}" destId="{37A2BDAA-B5BC-4547-AC1F-1D7EA0E13DB9}" srcOrd="6" destOrd="0" presId="urn:microsoft.com/office/officeart/2005/8/layout/cycle2"/>
    <dgm:cxn modelId="{57ADD3E2-4F22-4273-AD51-D511A695712C}" type="presParOf" srcId="{1B3E22BC-E540-4B5B-8EDF-8895F9F0D080}" destId="{78100BAE-692E-45D9-9FB2-D64B7C73D0ED}" srcOrd="7" destOrd="0" presId="urn:microsoft.com/office/officeart/2005/8/layout/cycle2"/>
    <dgm:cxn modelId="{26F40177-0249-433F-AB46-4321C363663B}" type="presParOf" srcId="{78100BAE-692E-45D9-9FB2-D64B7C73D0ED}" destId="{377CBA96-C52E-4E69-9C96-D95B208CBD5D}" srcOrd="0" destOrd="0" presId="urn:microsoft.com/office/officeart/2005/8/layout/cycle2"/>
    <dgm:cxn modelId="{9CA56769-5856-45A5-BF69-928273AD82E1}" type="presParOf" srcId="{1B3E22BC-E540-4B5B-8EDF-8895F9F0D080}" destId="{78AAF6DD-AC8A-4210-8C70-B44FA8981F86}" srcOrd="8" destOrd="0" presId="urn:microsoft.com/office/officeart/2005/8/layout/cycle2"/>
    <dgm:cxn modelId="{EA8486C6-9F9B-4695-942F-24EE372F4EA5}" type="presParOf" srcId="{1B3E22BC-E540-4B5B-8EDF-8895F9F0D080}" destId="{1A02E4DF-6890-42CA-93EE-780005314C5B}" srcOrd="9" destOrd="0" presId="urn:microsoft.com/office/officeart/2005/8/layout/cycle2"/>
    <dgm:cxn modelId="{F8AA1F20-70EE-4D92-9E38-52EE797A2332}" type="presParOf" srcId="{1A02E4DF-6890-42CA-93EE-780005314C5B}" destId="{56CAD91C-89F2-49E2-8720-72531A016C61}" srcOrd="0" destOrd="0" presId="urn:microsoft.com/office/officeart/2005/8/layout/cycle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D7FCC4-DE72-4E70-B517-1ED504EBCCAF}" type="doc">
      <dgm:prSet loTypeId="urn:microsoft.com/office/officeart/2005/8/layout/process2" loCatId="process" qsTypeId="urn:microsoft.com/office/officeart/2005/8/quickstyle/simple1" qsCatId="simple" csTypeId="urn:microsoft.com/office/officeart/2005/8/colors/accent1_2" csCatId="accent1" phldr="1"/>
      <dgm:spPr/>
      <dgm:t>
        <a:bodyPr/>
        <a:lstStyle/>
        <a:p>
          <a:endParaRPr lang="en-US"/>
        </a:p>
      </dgm:t>
    </dgm:pt>
    <dgm:pt modelId="{12793CED-E318-485E-8EE4-C591A2AE2CCC}">
      <dgm:prSet phldrT="[Text]"/>
      <dgm:spPr/>
      <dgm:t>
        <a:bodyPr/>
        <a:lstStyle/>
        <a:p>
          <a:r>
            <a:rPr lang="en-US" dirty="0" smtClean="0"/>
            <a:t>Personal Interests, attitudes, values</a:t>
          </a:r>
          <a:endParaRPr lang="en-US" dirty="0"/>
        </a:p>
      </dgm:t>
    </dgm:pt>
    <dgm:pt modelId="{0473943F-4EFF-41D5-874F-9BE6C727F321}" type="parTrans" cxnId="{20A7B5E7-A2AF-4DEF-B721-901EB733203F}">
      <dgm:prSet/>
      <dgm:spPr/>
      <dgm:t>
        <a:bodyPr/>
        <a:lstStyle/>
        <a:p>
          <a:endParaRPr lang="en-US"/>
        </a:p>
      </dgm:t>
    </dgm:pt>
    <dgm:pt modelId="{D8EF1AD4-4C4B-4C16-8C62-99547950AF5D}" type="sibTrans" cxnId="{20A7B5E7-A2AF-4DEF-B721-901EB733203F}">
      <dgm:prSet/>
      <dgm:spPr/>
      <dgm:t>
        <a:bodyPr/>
        <a:lstStyle/>
        <a:p>
          <a:endParaRPr lang="en-US"/>
        </a:p>
      </dgm:t>
    </dgm:pt>
    <dgm:pt modelId="{255F7F29-DAA7-4390-9F02-3472E3290BD7}">
      <dgm:prSet phldrT="[Text]"/>
      <dgm:spPr/>
      <dgm:t>
        <a:bodyPr/>
        <a:lstStyle/>
        <a:p>
          <a:r>
            <a:rPr lang="en-US" dirty="0" smtClean="0"/>
            <a:t>Want created by personal interest, attitude or value</a:t>
          </a:r>
          <a:endParaRPr lang="en-US" dirty="0"/>
        </a:p>
      </dgm:t>
    </dgm:pt>
    <dgm:pt modelId="{B3F54149-017E-4920-8EB7-E8034FC48AFD}" type="parTrans" cxnId="{F105CC16-F487-4963-B9B4-837832E7FF99}">
      <dgm:prSet/>
      <dgm:spPr/>
      <dgm:t>
        <a:bodyPr/>
        <a:lstStyle/>
        <a:p>
          <a:endParaRPr lang="en-US"/>
        </a:p>
      </dgm:t>
    </dgm:pt>
    <dgm:pt modelId="{D007EB34-E80B-4BAD-9E16-337A234EFDC9}" type="sibTrans" cxnId="{F105CC16-F487-4963-B9B4-837832E7FF99}">
      <dgm:prSet/>
      <dgm:spPr/>
      <dgm:t>
        <a:bodyPr/>
        <a:lstStyle/>
        <a:p>
          <a:endParaRPr lang="en-US"/>
        </a:p>
      </dgm:t>
    </dgm:pt>
    <dgm:pt modelId="{7A8129B4-E47E-4455-B823-1580E5D43414}">
      <dgm:prSet phldrT="[Text]"/>
      <dgm:spPr/>
      <dgm:t>
        <a:bodyPr/>
        <a:lstStyle/>
        <a:p>
          <a:r>
            <a:rPr lang="en-US" dirty="0" smtClean="0"/>
            <a:t>Behavior motivated by a want</a:t>
          </a:r>
          <a:endParaRPr lang="en-US" dirty="0"/>
        </a:p>
      </dgm:t>
    </dgm:pt>
    <dgm:pt modelId="{1F33CD79-7E97-4ECA-9D2E-2DBB2653A826}" type="parTrans" cxnId="{4CC86EF6-F451-4CF9-A9FA-ED6313F452F3}">
      <dgm:prSet/>
      <dgm:spPr/>
      <dgm:t>
        <a:bodyPr/>
        <a:lstStyle/>
        <a:p>
          <a:endParaRPr lang="en-US"/>
        </a:p>
      </dgm:t>
    </dgm:pt>
    <dgm:pt modelId="{D812DBDB-6041-4BB9-8DC7-0F44AE8BAB94}" type="sibTrans" cxnId="{4CC86EF6-F451-4CF9-A9FA-ED6313F452F3}">
      <dgm:prSet/>
      <dgm:spPr/>
      <dgm:t>
        <a:bodyPr/>
        <a:lstStyle/>
        <a:p>
          <a:endParaRPr lang="en-US"/>
        </a:p>
      </dgm:t>
    </dgm:pt>
    <dgm:pt modelId="{42648D82-94BE-40BD-8EE5-180FAAE03F45}">
      <dgm:prSet/>
      <dgm:spPr/>
      <dgm:t>
        <a:bodyPr/>
        <a:lstStyle/>
        <a:p>
          <a:r>
            <a:rPr lang="en-US" smtClean="0"/>
            <a:t>Result:The effect of behavior</a:t>
          </a:r>
          <a:endParaRPr lang="en-US" dirty="0"/>
        </a:p>
      </dgm:t>
    </dgm:pt>
    <dgm:pt modelId="{86BCC3EE-C906-4EAC-BE2E-B3CF4A3BD433}" type="parTrans" cxnId="{3FDBDDE0-09EB-4E80-97C6-D8501545AB35}">
      <dgm:prSet/>
      <dgm:spPr/>
      <dgm:t>
        <a:bodyPr/>
        <a:lstStyle/>
        <a:p>
          <a:endParaRPr lang="en-US"/>
        </a:p>
      </dgm:t>
    </dgm:pt>
    <dgm:pt modelId="{E73380D0-E822-4839-855B-11599F83F181}" type="sibTrans" cxnId="{3FDBDDE0-09EB-4E80-97C6-D8501545AB35}">
      <dgm:prSet/>
      <dgm:spPr/>
      <dgm:t>
        <a:bodyPr/>
        <a:lstStyle/>
        <a:p>
          <a:endParaRPr lang="en-US"/>
        </a:p>
      </dgm:t>
    </dgm:pt>
    <dgm:pt modelId="{DD158333-FFB4-4695-A5BF-B9A023DFD455}" type="pres">
      <dgm:prSet presAssocID="{D7D7FCC4-DE72-4E70-B517-1ED504EBCCAF}" presName="linearFlow" presStyleCnt="0">
        <dgm:presLayoutVars>
          <dgm:resizeHandles val="exact"/>
        </dgm:presLayoutVars>
      </dgm:prSet>
      <dgm:spPr/>
    </dgm:pt>
    <dgm:pt modelId="{37D0C8AD-7AE6-4C7E-9147-DA0DE0C66DC2}" type="pres">
      <dgm:prSet presAssocID="{12793CED-E318-485E-8EE4-C591A2AE2CCC}" presName="node" presStyleLbl="node1" presStyleIdx="0" presStyleCnt="4">
        <dgm:presLayoutVars>
          <dgm:bulletEnabled val="1"/>
        </dgm:presLayoutVars>
      </dgm:prSet>
      <dgm:spPr/>
      <dgm:t>
        <a:bodyPr/>
        <a:lstStyle/>
        <a:p>
          <a:endParaRPr lang="en-US"/>
        </a:p>
      </dgm:t>
    </dgm:pt>
    <dgm:pt modelId="{981EC5D2-06BB-4641-80E5-C3E9E52A6F89}" type="pres">
      <dgm:prSet presAssocID="{D8EF1AD4-4C4B-4C16-8C62-99547950AF5D}" presName="sibTrans" presStyleLbl="sibTrans2D1" presStyleIdx="0" presStyleCnt="3"/>
      <dgm:spPr/>
    </dgm:pt>
    <dgm:pt modelId="{415D0548-71A3-4648-AABF-02E03A4979A3}" type="pres">
      <dgm:prSet presAssocID="{D8EF1AD4-4C4B-4C16-8C62-99547950AF5D}" presName="connectorText" presStyleLbl="sibTrans2D1" presStyleIdx="0" presStyleCnt="3"/>
      <dgm:spPr/>
    </dgm:pt>
    <dgm:pt modelId="{2C332780-3C7B-47E1-98C3-599B9F37FC61}" type="pres">
      <dgm:prSet presAssocID="{255F7F29-DAA7-4390-9F02-3472E3290BD7}" presName="node" presStyleLbl="node1" presStyleIdx="1" presStyleCnt="4">
        <dgm:presLayoutVars>
          <dgm:bulletEnabled val="1"/>
        </dgm:presLayoutVars>
      </dgm:prSet>
      <dgm:spPr/>
      <dgm:t>
        <a:bodyPr/>
        <a:lstStyle/>
        <a:p>
          <a:endParaRPr lang="en-US"/>
        </a:p>
      </dgm:t>
    </dgm:pt>
    <dgm:pt modelId="{070B18B5-747D-477A-ABAD-2343081C2C1F}" type="pres">
      <dgm:prSet presAssocID="{D007EB34-E80B-4BAD-9E16-337A234EFDC9}" presName="sibTrans" presStyleLbl="sibTrans2D1" presStyleIdx="1" presStyleCnt="3"/>
      <dgm:spPr/>
    </dgm:pt>
    <dgm:pt modelId="{295A39BB-A51F-4C46-B11F-B6E329F98162}" type="pres">
      <dgm:prSet presAssocID="{D007EB34-E80B-4BAD-9E16-337A234EFDC9}" presName="connectorText" presStyleLbl="sibTrans2D1" presStyleIdx="1" presStyleCnt="3"/>
      <dgm:spPr/>
    </dgm:pt>
    <dgm:pt modelId="{0C5D2ABD-003D-4232-9253-A7F3CB0A87C7}" type="pres">
      <dgm:prSet presAssocID="{7A8129B4-E47E-4455-B823-1580E5D43414}" presName="node" presStyleLbl="node1" presStyleIdx="2" presStyleCnt="4">
        <dgm:presLayoutVars>
          <dgm:bulletEnabled val="1"/>
        </dgm:presLayoutVars>
      </dgm:prSet>
      <dgm:spPr/>
      <dgm:t>
        <a:bodyPr/>
        <a:lstStyle/>
        <a:p>
          <a:endParaRPr lang="en-US"/>
        </a:p>
      </dgm:t>
    </dgm:pt>
    <dgm:pt modelId="{B4593585-A2E1-4C27-B6FD-4F1870AAA82A}" type="pres">
      <dgm:prSet presAssocID="{D812DBDB-6041-4BB9-8DC7-0F44AE8BAB94}" presName="sibTrans" presStyleLbl="sibTrans2D1" presStyleIdx="2" presStyleCnt="3"/>
      <dgm:spPr/>
    </dgm:pt>
    <dgm:pt modelId="{80A7DC57-FE55-4116-974D-7D332B9473F3}" type="pres">
      <dgm:prSet presAssocID="{D812DBDB-6041-4BB9-8DC7-0F44AE8BAB94}" presName="connectorText" presStyleLbl="sibTrans2D1" presStyleIdx="2" presStyleCnt="3"/>
      <dgm:spPr/>
    </dgm:pt>
    <dgm:pt modelId="{FEBB88A2-0FC0-4A9C-9733-1AEF409E40C6}" type="pres">
      <dgm:prSet presAssocID="{42648D82-94BE-40BD-8EE5-180FAAE03F45}" presName="node" presStyleLbl="node1" presStyleIdx="3" presStyleCnt="4">
        <dgm:presLayoutVars>
          <dgm:bulletEnabled val="1"/>
        </dgm:presLayoutVars>
      </dgm:prSet>
      <dgm:spPr/>
    </dgm:pt>
  </dgm:ptLst>
  <dgm:cxnLst>
    <dgm:cxn modelId="{4CC86EF6-F451-4CF9-A9FA-ED6313F452F3}" srcId="{D7D7FCC4-DE72-4E70-B517-1ED504EBCCAF}" destId="{7A8129B4-E47E-4455-B823-1580E5D43414}" srcOrd="2" destOrd="0" parTransId="{1F33CD79-7E97-4ECA-9D2E-2DBB2653A826}" sibTransId="{D812DBDB-6041-4BB9-8DC7-0F44AE8BAB94}"/>
    <dgm:cxn modelId="{01F37F76-3B59-453D-9C7C-B56B95825251}" type="presOf" srcId="{D007EB34-E80B-4BAD-9E16-337A234EFDC9}" destId="{295A39BB-A51F-4C46-B11F-B6E329F98162}" srcOrd="1" destOrd="0" presId="urn:microsoft.com/office/officeart/2005/8/layout/process2"/>
    <dgm:cxn modelId="{35E6628F-E755-454D-B3D6-6DE00E48FB80}" type="presOf" srcId="{255F7F29-DAA7-4390-9F02-3472E3290BD7}" destId="{2C332780-3C7B-47E1-98C3-599B9F37FC61}" srcOrd="0" destOrd="0" presId="urn:microsoft.com/office/officeart/2005/8/layout/process2"/>
    <dgm:cxn modelId="{5C9734A3-F2D6-4064-8555-97A7F8A53CFA}" type="presOf" srcId="{42648D82-94BE-40BD-8EE5-180FAAE03F45}" destId="{FEBB88A2-0FC0-4A9C-9733-1AEF409E40C6}" srcOrd="0" destOrd="0" presId="urn:microsoft.com/office/officeart/2005/8/layout/process2"/>
    <dgm:cxn modelId="{CFB509BF-9B78-4EE7-8233-E17F8BA5CB10}" type="presOf" srcId="{12793CED-E318-485E-8EE4-C591A2AE2CCC}" destId="{37D0C8AD-7AE6-4C7E-9147-DA0DE0C66DC2}" srcOrd="0" destOrd="0" presId="urn:microsoft.com/office/officeart/2005/8/layout/process2"/>
    <dgm:cxn modelId="{9CF88871-CD38-4273-8BF0-1C7A4C7453CB}" type="presOf" srcId="{D812DBDB-6041-4BB9-8DC7-0F44AE8BAB94}" destId="{80A7DC57-FE55-4116-974D-7D332B9473F3}" srcOrd="1" destOrd="0" presId="urn:microsoft.com/office/officeart/2005/8/layout/process2"/>
    <dgm:cxn modelId="{58D41BE9-D9C7-4BBC-A827-66EF2491ED4B}" type="presOf" srcId="{D8EF1AD4-4C4B-4C16-8C62-99547950AF5D}" destId="{415D0548-71A3-4648-AABF-02E03A4979A3}" srcOrd="1" destOrd="0" presId="urn:microsoft.com/office/officeart/2005/8/layout/process2"/>
    <dgm:cxn modelId="{20A7B5E7-A2AF-4DEF-B721-901EB733203F}" srcId="{D7D7FCC4-DE72-4E70-B517-1ED504EBCCAF}" destId="{12793CED-E318-485E-8EE4-C591A2AE2CCC}" srcOrd="0" destOrd="0" parTransId="{0473943F-4EFF-41D5-874F-9BE6C727F321}" sibTransId="{D8EF1AD4-4C4B-4C16-8C62-99547950AF5D}"/>
    <dgm:cxn modelId="{466E89F5-0537-4617-B6A4-6E568310AB1C}" type="presOf" srcId="{D812DBDB-6041-4BB9-8DC7-0F44AE8BAB94}" destId="{B4593585-A2E1-4C27-B6FD-4F1870AAA82A}" srcOrd="0" destOrd="0" presId="urn:microsoft.com/office/officeart/2005/8/layout/process2"/>
    <dgm:cxn modelId="{3FDBDDE0-09EB-4E80-97C6-D8501545AB35}" srcId="{D7D7FCC4-DE72-4E70-B517-1ED504EBCCAF}" destId="{42648D82-94BE-40BD-8EE5-180FAAE03F45}" srcOrd="3" destOrd="0" parTransId="{86BCC3EE-C906-4EAC-BE2E-B3CF4A3BD433}" sibTransId="{E73380D0-E822-4839-855B-11599F83F181}"/>
    <dgm:cxn modelId="{F105CC16-F487-4963-B9B4-837832E7FF99}" srcId="{D7D7FCC4-DE72-4E70-B517-1ED504EBCCAF}" destId="{255F7F29-DAA7-4390-9F02-3472E3290BD7}" srcOrd="1" destOrd="0" parTransId="{B3F54149-017E-4920-8EB7-E8034FC48AFD}" sibTransId="{D007EB34-E80B-4BAD-9E16-337A234EFDC9}"/>
    <dgm:cxn modelId="{95727285-C174-4ECF-9F35-6AC3F1EE95E3}" type="presOf" srcId="{D7D7FCC4-DE72-4E70-B517-1ED504EBCCAF}" destId="{DD158333-FFB4-4695-A5BF-B9A023DFD455}" srcOrd="0" destOrd="0" presId="urn:microsoft.com/office/officeart/2005/8/layout/process2"/>
    <dgm:cxn modelId="{58B1BF41-AF33-486F-A952-887A25AC2BA6}" type="presOf" srcId="{D8EF1AD4-4C4B-4C16-8C62-99547950AF5D}" destId="{981EC5D2-06BB-4641-80E5-C3E9E52A6F89}" srcOrd="0" destOrd="0" presId="urn:microsoft.com/office/officeart/2005/8/layout/process2"/>
    <dgm:cxn modelId="{24F8416A-8EAD-4DA6-B708-F3D4E992330B}" type="presOf" srcId="{D007EB34-E80B-4BAD-9E16-337A234EFDC9}" destId="{070B18B5-747D-477A-ABAD-2343081C2C1F}" srcOrd="0" destOrd="0" presId="urn:microsoft.com/office/officeart/2005/8/layout/process2"/>
    <dgm:cxn modelId="{0D76D40B-D51F-4A48-A5AB-EE9130E00BBD}" type="presOf" srcId="{7A8129B4-E47E-4455-B823-1580E5D43414}" destId="{0C5D2ABD-003D-4232-9253-A7F3CB0A87C7}" srcOrd="0" destOrd="0" presId="urn:microsoft.com/office/officeart/2005/8/layout/process2"/>
    <dgm:cxn modelId="{74B62052-8878-4FF8-A72B-33579DB8AEEC}" type="presParOf" srcId="{DD158333-FFB4-4695-A5BF-B9A023DFD455}" destId="{37D0C8AD-7AE6-4C7E-9147-DA0DE0C66DC2}" srcOrd="0" destOrd="0" presId="urn:microsoft.com/office/officeart/2005/8/layout/process2"/>
    <dgm:cxn modelId="{5BAA0FDF-69F6-4D54-85C4-E9446A24CB5E}" type="presParOf" srcId="{DD158333-FFB4-4695-A5BF-B9A023DFD455}" destId="{981EC5D2-06BB-4641-80E5-C3E9E52A6F89}" srcOrd="1" destOrd="0" presId="urn:microsoft.com/office/officeart/2005/8/layout/process2"/>
    <dgm:cxn modelId="{09DB0AAC-713F-45E7-842F-3FCE5FC59705}" type="presParOf" srcId="{981EC5D2-06BB-4641-80E5-C3E9E52A6F89}" destId="{415D0548-71A3-4648-AABF-02E03A4979A3}" srcOrd="0" destOrd="0" presId="urn:microsoft.com/office/officeart/2005/8/layout/process2"/>
    <dgm:cxn modelId="{8F78133E-E01D-408A-B2C0-CC43F4B94629}" type="presParOf" srcId="{DD158333-FFB4-4695-A5BF-B9A023DFD455}" destId="{2C332780-3C7B-47E1-98C3-599B9F37FC61}" srcOrd="2" destOrd="0" presId="urn:microsoft.com/office/officeart/2005/8/layout/process2"/>
    <dgm:cxn modelId="{B11771D1-36F8-4761-8D8A-8E8A5893DCDF}" type="presParOf" srcId="{DD158333-FFB4-4695-A5BF-B9A023DFD455}" destId="{070B18B5-747D-477A-ABAD-2343081C2C1F}" srcOrd="3" destOrd="0" presId="urn:microsoft.com/office/officeart/2005/8/layout/process2"/>
    <dgm:cxn modelId="{AE376F68-189B-46F4-BAF8-EF9200DAE0EF}" type="presParOf" srcId="{070B18B5-747D-477A-ABAD-2343081C2C1F}" destId="{295A39BB-A51F-4C46-B11F-B6E329F98162}" srcOrd="0" destOrd="0" presId="urn:microsoft.com/office/officeart/2005/8/layout/process2"/>
    <dgm:cxn modelId="{AB317E43-2C59-45D0-9426-836F8409658F}" type="presParOf" srcId="{DD158333-FFB4-4695-A5BF-B9A023DFD455}" destId="{0C5D2ABD-003D-4232-9253-A7F3CB0A87C7}" srcOrd="4" destOrd="0" presId="urn:microsoft.com/office/officeart/2005/8/layout/process2"/>
    <dgm:cxn modelId="{5FEA877D-52A8-42FB-8371-6CD6DCE041C0}" type="presParOf" srcId="{DD158333-FFB4-4695-A5BF-B9A023DFD455}" destId="{B4593585-A2E1-4C27-B6FD-4F1870AAA82A}" srcOrd="5" destOrd="0" presId="urn:microsoft.com/office/officeart/2005/8/layout/process2"/>
    <dgm:cxn modelId="{BDA1C3F1-B576-41D4-B3F4-7825AF16A84A}" type="presParOf" srcId="{B4593585-A2E1-4C27-B6FD-4F1870AAA82A}" destId="{80A7DC57-FE55-4116-974D-7D332B9473F3}" srcOrd="0" destOrd="0" presId="urn:microsoft.com/office/officeart/2005/8/layout/process2"/>
    <dgm:cxn modelId="{C8438BF0-1C47-4EAF-973C-7CC51925B4B7}" type="presParOf" srcId="{DD158333-FFB4-4695-A5BF-B9A023DFD455}" destId="{FEBB88A2-0FC0-4A9C-9733-1AEF409E40C6}"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D552FB-D734-4E55-B3FF-76030BADAD40}"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en-US"/>
        </a:p>
      </dgm:t>
    </dgm:pt>
    <dgm:pt modelId="{E0E5164E-C795-49FF-A805-6A34741A57A9}">
      <dgm:prSet phldrT="[Text]"/>
      <dgm:spPr/>
      <dgm:t>
        <a:bodyPr/>
        <a:lstStyle/>
        <a:p>
          <a:r>
            <a:rPr lang="en-US" dirty="0" smtClean="0"/>
            <a:t>Result: Personal Performance</a:t>
          </a:r>
          <a:endParaRPr lang="en-US" dirty="0"/>
        </a:p>
      </dgm:t>
    </dgm:pt>
    <dgm:pt modelId="{A8B9D1AD-3E8A-435A-BFCE-8B294FF814E7}" type="parTrans" cxnId="{56324299-28B5-457C-9E48-226800A386D3}">
      <dgm:prSet/>
      <dgm:spPr/>
      <dgm:t>
        <a:bodyPr/>
        <a:lstStyle/>
        <a:p>
          <a:endParaRPr lang="en-US"/>
        </a:p>
      </dgm:t>
    </dgm:pt>
    <dgm:pt modelId="{39F3F5E7-B714-42EC-A0AA-807938513FF4}" type="sibTrans" cxnId="{56324299-28B5-457C-9E48-226800A386D3}">
      <dgm:prSet/>
      <dgm:spPr/>
      <dgm:t>
        <a:bodyPr/>
        <a:lstStyle/>
        <a:p>
          <a:endParaRPr lang="en-US"/>
        </a:p>
      </dgm:t>
    </dgm:pt>
    <dgm:pt modelId="{AAEDFA06-783E-4FBD-944E-79F6C34155DA}">
      <dgm:prSet phldrT="[Text]"/>
      <dgm:spPr/>
      <dgm:t>
        <a:bodyPr/>
        <a:lstStyle/>
        <a:p>
          <a:r>
            <a:rPr lang="en-US" dirty="0" smtClean="0"/>
            <a:t>Observable Behavior</a:t>
          </a:r>
          <a:endParaRPr lang="en-US" dirty="0"/>
        </a:p>
      </dgm:t>
    </dgm:pt>
    <dgm:pt modelId="{CE1BDC99-09D2-418A-B9FA-3AAC229CAC7B}" type="parTrans" cxnId="{7859CAC0-0098-4F3F-B4C5-A7C444F57381}">
      <dgm:prSet/>
      <dgm:spPr/>
      <dgm:t>
        <a:bodyPr/>
        <a:lstStyle/>
        <a:p>
          <a:endParaRPr lang="en-US"/>
        </a:p>
      </dgm:t>
    </dgm:pt>
    <dgm:pt modelId="{E4C13511-4AA2-4154-9BEA-2112B6369579}" type="sibTrans" cxnId="{7859CAC0-0098-4F3F-B4C5-A7C444F57381}">
      <dgm:prSet/>
      <dgm:spPr/>
      <dgm:t>
        <a:bodyPr/>
        <a:lstStyle/>
        <a:p>
          <a:endParaRPr lang="en-US"/>
        </a:p>
      </dgm:t>
    </dgm:pt>
    <dgm:pt modelId="{B8527632-97E6-49E4-A4A5-4B0621C52271}">
      <dgm:prSet phldrT="[Text]"/>
      <dgm:spPr/>
      <dgm:t>
        <a:bodyPr/>
        <a:lstStyle/>
        <a:p>
          <a:r>
            <a:rPr lang="en-US" dirty="0" smtClean="0"/>
            <a:t>Wants</a:t>
          </a:r>
          <a:endParaRPr lang="en-US" dirty="0"/>
        </a:p>
      </dgm:t>
    </dgm:pt>
    <dgm:pt modelId="{79DFCB3E-6DB2-4BAD-86BD-C65C9810C912}" type="parTrans" cxnId="{8B5FD729-1543-4B58-A712-7B9F4D532E1C}">
      <dgm:prSet/>
      <dgm:spPr/>
      <dgm:t>
        <a:bodyPr/>
        <a:lstStyle/>
        <a:p>
          <a:endParaRPr lang="en-US"/>
        </a:p>
      </dgm:t>
    </dgm:pt>
    <dgm:pt modelId="{C1F4130B-5ED3-407A-872A-A1D391167DE4}" type="sibTrans" cxnId="{8B5FD729-1543-4B58-A712-7B9F4D532E1C}">
      <dgm:prSet/>
      <dgm:spPr/>
      <dgm:t>
        <a:bodyPr/>
        <a:lstStyle/>
        <a:p>
          <a:endParaRPr lang="en-US"/>
        </a:p>
      </dgm:t>
    </dgm:pt>
    <dgm:pt modelId="{4D2879C4-713E-4A97-B3AE-BB65464C06E0}">
      <dgm:prSet phldrT="[Text]"/>
      <dgm:spPr/>
      <dgm:t>
        <a:bodyPr/>
        <a:lstStyle/>
        <a:p>
          <a:r>
            <a:rPr lang="en-US" dirty="0" smtClean="0"/>
            <a:t>Result: Organization Performance</a:t>
          </a:r>
          <a:endParaRPr lang="en-US" dirty="0"/>
        </a:p>
      </dgm:t>
    </dgm:pt>
    <dgm:pt modelId="{25471AE3-91B5-474A-BDF3-6967C7062EFC}" type="parTrans" cxnId="{A4148A87-9015-4D2F-9B9A-E591FA8A4517}">
      <dgm:prSet/>
      <dgm:spPr/>
      <dgm:t>
        <a:bodyPr/>
        <a:lstStyle/>
        <a:p>
          <a:endParaRPr lang="en-US"/>
        </a:p>
      </dgm:t>
    </dgm:pt>
    <dgm:pt modelId="{3E54B971-F52D-4AB3-B75D-657612DC32D6}" type="sibTrans" cxnId="{A4148A87-9015-4D2F-9B9A-E591FA8A4517}">
      <dgm:prSet/>
      <dgm:spPr/>
      <dgm:t>
        <a:bodyPr/>
        <a:lstStyle/>
        <a:p>
          <a:endParaRPr lang="en-US"/>
        </a:p>
      </dgm:t>
    </dgm:pt>
    <dgm:pt modelId="{2624C65F-8AFA-401A-A27B-6CCCD7C1F190}">
      <dgm:prSet phldrT="[Text]"/>
      <dgm:spPr/>
      <dgm:t>
        <a:bodyPr/>
        <a:lstStyle/>
        <a:p>
          <a:r>
            <a:rPr lang="en-US" dirty="0" smtClean="0"/>
            <a:t>Skills Necessary to Achieve Objectives</a:t>
          </a:r>
          <a:endParaRPr lang="en-US" dirty="0"/>
        </a:p>
      </dgm:t>
    </dgm:pt>
    <dgm:pt modelId="{019645EE-89BA-4A27-8CA1-F335B04897C2}" type="parTrans" cxnId="{4D653C99-0C2F-4A41-A5EE-E950F82CA0F8}">
      <dgm:prSet/>
      <dgm:spPr/>
      <dgm:t>
        <a:bodyPr/>
        <a:lstStyle/>
        <a:p>
          <a:endParaRPr lang="en-US"/>
        </a:p>
      </dgm:t>
    </dgm:pt>
    <dgm:pt modelId="{513018D6-1A55-42AA-9531-F3D6F579958E}" type="sibTrans" cxnId="{4D653C99-0C2F-4A41-A5EE-E950F82CA0F8}">
      <dgm:prSet/>
      <dgm:spPr/>
      <dgm:t>
        <a:bodyPr/>
        <a:lstStyle/>
        <a:p>
          <a:endParaRPr lang="en-US"/>
        </a:p>
      </dgm:t>
    </dgm:pt>
    <dgm:pt modelId="{A8533BE0-84C0-4B6C-BD7D-E29D3C9FE2EA}">
      <dgm:prSet phldrT="[Text]"/>
      <dgm:spPr/>
      <dgm:t>
        <a:bodyPr/>
        <a:lstStyle/>
        <a:p>
          <a:r>
            <a:rPr lang="en-US" dirty="0" smtClean="0"/>
            <a:t>Objectives</a:t>
          </a:r>
          <a:endParaRPr lang="en-US" dirty="0"/>
        </a:p>
      </dgm:t>
    </dgm:pt>
    <dgm:pt modelId="{E824B14E-3633-4797-B0C8-A12A4BD0F327}" type="parTrans" cxnId="{101CC71C-7CEA-483C-A51D-8D15FE5483BE}">
      <dgm:prSet/>
      <dgm:spPr/>
      <dgm:t>
        <a:bodyPr/>
        <a:lstStyle/>
        <a:p>
          <a:endParaRPr lang="en-US"/>
        </a:p>
      </dgm:t>
    </dgm:pt>
    <dgm:pt modelId="{12C170F2-2FC7-43AE-9A62-DA1A1D709454}" type="sibTrans" cxnId="{101CC71C-7CEA-483C-A51D-8D15FE5483BE}">
      <dgm:prSet/>
      <dgm:spPr/>
      <dgm:t>
        <a:bodyPr/>
        <a:lstStyle/>
        <a:p>
          <a:endParaRPr lang="en-US"/>
        </a:p>
      </dgm:t>
    </dgm:pt>
    <dgm:pt modelId="{764C187D-E3F2-4C23-A239-DCD144CB27F0}">
      <dgm:prSet/>
      <dgm:spPr/>
      <dgm:t>
        <a:bodyPr/>
        <a:lstStyle/>
        <a:p>
          <a:r>
            <a:rPr lang="en-US" dirty="0" smtClean="0"/>
            <a:t>Personal Interests, Attitudes, Values</a:t>
          </a:r>
          <a:endParaRPr lang="en-US" dirty="0"/>
        </a:p>
      </dgm:t>
    </dgm:pt>
    <dgm:pt modelId="{A8FF33F4-E295-47D2-8CE8-54B363798108}" type="parTrans" cxnId="{E0E71948-6299-4B10-A623-25798BA6491E}">
      <dgm:prSet/>
      <dgm:spPr/>
      <dgm:t>
        <a:bodyPr/>
        <a:lstStyle/>
        <a:p>
          <a:endParaRPr lang="en-US"/>
        </a:p>
      </dgm:t>
    </dgm:pt>
    <dgm:pt modelId="{FD936CE4-8484-42E4-98F5-F9014A4D1C77}" type="sibTrans" cxnId="{E0E71948-6299-4B10-A623-25798BA6491E}">
      <dgm:prSet/>
      <dgm:spPr/>
      <dgm:t>
        <a:bodyPr/>
        <a:lstStyle/>
        <a:p>
          <a:endParaRPr lang="en-US"/>
        </a:p>
      </dgm:t>
    </dgm:pt>
    <dgm:pt modelId="{9912E30C-5168-4B4B-887E-D5D8D15AFED3}">
      <dgm:prSet/>
      <dgm:spPr/>
      <dgm:t>
        <a:bodyPr/>
        <a:lstStyle/>
        <a:p>
          <a:r>
            <a:rPr lang="en-US" dirty="0" smtClean="0"/>
            <a:t>Mission, Values, Goals of Organization</a:t>
          </a:r>
          <a:endParaRPr lang="en-US" dirty="0"/>
        </a:p>
      </dgm:t>
    </dgm:pt>
    <dgm:pt modelId="{36406357-0BDF-4038-9E51-62EAC2213909}" type="parTrans" cxnId="{0D7F337C-FEB2-43A0-A1A3-1CDC54B39AF8}">
      <dgm:prSet/>
      <dgm:spPr/>
      <dgm:t>
        <a:bodyPr/>
        <a:lstStyle/>
        <a:p>
          <a:endParaRPr lang="en-US"/>
        </a:p>
      </dgm:t>
    </dgm:pt>
    <dgm:pt modelId="{82B6A5A6-64C1-4482-8B2F-4BCA8F521C9C}" type="sibTrans" cxnId="{0D7F337C-FEB2-43A0-A1A3-1CDC54B39AF8}">
      <dgm:prSet/>
      <dgm:spPr/>
      <dgm:t>
        <a:bodyPr/>
        <a:lstStyle/>
        <a:p>
          <a:endParaRPr lang="en-US"/>
        </a:p>
      </dgm:t>
    </dgm:pt>
    <dgm:pt modelId="{5D31576E-A293-4585-BAB3-1FC46C48D73E}" type="pres">
      <dgm:prSet presAssocID="{08D552FB-D734-4E55-B3FF-76030BADAD40}" presName="Name0" presStyleCnt="0">
        <dgm:presLayoutVars>
          <dgm:dir/>
          <dgm:animLvl val="lvl"/>
          <dgm:resizeHandles val="exact"/>
        </dgm:presLayoutVars>
      </dgm:prSet>
      <dgm:spPr/>
    </dgm:pt>
    <dgm:pt modelId="{79532696-A406-4DCE-8B77-74D2EEA2F52C}" type="pres">
      <dgm:prSet presAssocID="{E0E5164E-C795-49FF-A805-6A34741A57A9}" presName="vertFlow" presStyleCnt="0"/>
      <dgm:spPr/>
    </dgm:pt>
    <dgm:pt modelId="{4A62610F-15AC-4470-9E45-491CC1D62621}" type="pres">
      <dgm:prSet presAssocID="{E0E5164E-C795-49FF-A805-6A34741A57A9}" presName="header" presStyleLbl="node1" presStyleIdx="0" presStyleCnt="2"/>
      <dgm:spPr/>
      <dgm:t>
        <a:bodyPr/>
        <a:lstStyle/>
        <a:p>
          <a:endParaRPr lang="en-US"/>
        </a:p>
      </dgm:t>
    </dgm:pt>
    <dgm:pt modelId="{FA518038-1FF3-4AE1-94BF-1D0235D90A85}" type="pres">
      <dgm:prSet presAssocID="{CE1BDC99-09D2-418A-B9FA-3AAC229CAC7B}" presName="parTrans" presStyleLbl="sibTrans2D1" presStyleIdx="0" presStyleCnt="6" custAng="10800000"/>
      <dgm:spPr/>
    </dgm:pt>
    <dgm:pt modelId="{8661981C-4CD4-457B-A4A0-524A4FFD2BD5}" type="pres">
      <dgm:prSet presAssocID="{AAEDFA06-783E-4FBD-944E-79F6C34155DA}" presName="child" presStyleLbl="alignAccFollowNode1" presStyleIdx="0" presStyleCnt="6">
        <dgm:presLayoutVars>
          <dgm:chMax val="0"/>
          <dgm:bulletEnabled val="1"/>
        </dgm:presLayoutVars>
      </dgm:prSet>
      <dgm:spPr/>
      <dgm:t>
        <a:bodyPr/>
        <a:lstStyle/>
        <a:p>
          <a:endParaRPr lang="en-US"/>
        </a:p>
      </dgm:t>
    </dgm:pt>
    <dgm:pt modelId="{62860B91-ACED-4B8D-A42D-FFF4ED836B04}" type="pres">
      <dgm:prSet presAssocID="{E4C13511-4AA2-4154-9BEA-2112B6369579}" presName="sibTrans" presStyleLbl="sibTrans2D1" presStyleIdx="1" presStyleCnt="6" custAng="10920000"/>
      <dgm:spPr/>
    </dgm:pt>
    <dgm:pt modelId="{C8761635-EE8E-4F21-8D7D-52021ED42C0B}" type="pres">
      <dgm:prSet presAssocID="{B8527632-97E6-49E4-A4A5-4B0621C52271}" presName="child" presStyleLbl="alignAccFollowNode1" presStyleIdx="1" presStyleCnt="6">
        <dgm:presLayoutVars>
          <dgm:chMax val="0"/>
          <dgm:bulletEnabled val="1"/>
        </dgm:presLayoutVars>
      </dgm:prSet>
      <dgm:spPr/>
    </dgm:pt>
    <dgm:pt modelId="{29D314FD-A047-40C7-8BEC-03865B66A722}" type="pres">
      <dgm:prSet presAssocID="{C1F4130B-5ED3-407A-872A-A1D391167DE4}" presName="sibTrans" presStyleLbl="sibTrans2D1" presStyleIdx="2" presStyleCnt="6" custAng="10800000"/>
      <dgm:spPr/>
    </dgm:pt>
    <dgm:pt modelId="{1A2C42F1-26D6-4B1C-A853-85CD7E23B8BA}" type="pres">
      <dgm:prSet presAssocID="{764C187D-E3F2-4C23-A239-DCD144CB27F0}" presName="child" presStyleLbl="alignAccFollowNode1" presStyleIdx="2" presStyleCnt="6">
        <dgm:presLayoutVars>
          <dgm:chMax val="0"/>
          <dgm:bulletEnabled val="1"/>
        </dgm:presLayoutVars>
      </dgm:prSet>
      <dgm:spPr/>
      <dgm:t>
        <a:bodyPr/>
        <a:lstStyle/>
        <a:p>
          <a:endParaRPr lang="en-US"/>
        </a:p>
      </dgm:t>
    </dgm:pt>
    <dgm:pt modelId="{245A46AB-5D41-46FC-9AD0-739F312A0A3D}" type="pres">
      <dgm:prSet presAssocID="{E0E5164E-C795-49FF-A805-6A34741A57A9}" presName="hSp" presStyleCnt="0"/>
      <dgm:spPr/>
    </dgm:pt>
    <dgm:pt modelId="{D50F27A7-386F-44F0-B086-955F3E282CBF}" type="pres">
      <dgm:prSet presAssocID="{4D2879C4-713E-4A97-B3AE-BB65464C06E0}" presName="vertFlow" presStyleCnt="0"/>
      <dgm:spPr/>
    </dgm:pt>
    <dgm:pt modelId="{32BB0932-302D-43E4-83E9-FE35EDDD7768}" type="pres">
      <dgm:prSet presAssocID="{4D2879C4-713E-4A97-B3AE-BB65464C06E0}" presName="header" presStyleLbl="node1" presStyleIdx="1" presStyleCnt="2"/>
      <dgm:spPr/>
      <dgm:t>
        <a:bodyPr/>
        <a:lstStyle/>
        <a:p>
          <a:endParaRPr lang="en-US"/>
        </a:p>
      </dgm:t>
    </dgm:pt>
    <dgm:pt modelId="{7E87336B-4AB1-4849-9E2B-A61D31BC0088}" type="pres">
      <dgm:prSet presAssocID="{019645EE-89BA-4A27-8CA1-F335B04897C2}" presName="parTrans" presStyleLbl="sibTrans2D1" presStyleIdx="3" presStyleCnt="6" custAng="10740000"/>
      <dgm:spPr/>
    </dgm:pt>
    <dgm:pt modelId="{A740320E-7F6C-4EE8-9835-35F2875D05E6}" type="pres">
      <dgm:prSet presAssocID="{2624C65F-8AFA-401A-A27B-6CCCD7C1F190}" presName="child" presStyleLbl="alignAccFollowNode1" presStyleIdx="3" presStyleCnt="6">
        <dgm:presLayoutVars>
          <dgm:chMax val="0"/>
          <dgm:bulletEnabled val="1"/>
        </dgm:presLayoutVars>
      </dgm:prSet>
      <dgm:spPr/>
      <dgm:t>
        <a:bodyPr/>
        <a:lstStyle/>
        <a:p>
          <a:endParaRPr lang="en-US"/>
        </a:p>
      </dgm:t>
    </dgm:pt>
    <dgm:pt modelId="{506B4AB4-E914-4A08-9EAA-21F96034AB71}" type="pres">
      <dgm:prSet presAssocID="{513018D6-1A55-42AA-9531-F3D6F579958E}" presName="sibTrans" presStyleLbl="sibTrans2D1" presStyleIdx="4" presStyleCnt="6" custAng="10920000"/>
      <dgm:spPr/>
    </dgm:pt>
    <dgm:pt modelId="{258A67B4-FD8B-4A67-A374-B1B440C52A85}" type="pres">
      <dgm:prSet presAssocID="{A8533BE0-84C0-4B6C-BD7D-E29D3C9FE2EA}" presName="child" presStyleLbl="alignAccFollowNode1" presStyleIdx="4" presStyleCnt="6">
        <dgm:presLayoutVars>
          <dgm:chMax val="0"/>
          <dgm:bulletEnabled val="1"/>
        </dgm:presLayoutVars>
      </dgm:prSet>
      <dgm:spPr/>
      <dgm:t>
        <a:bodyPr/>
        <a:lstStyle/>
        <a:p>
          <a:endParaRPr lang="en-US"/>
        </a:p>
      </dgm:t>
    </dgm:pt>
    <dgm:pt modelId="{EBD11CD8-CD05-4B6F-B87D-5055A143C140}" type="pres">
      <dgm:prSet presAssocID="{12C170F2-2FC7-43AE-9A62-DA1A1D709454}" presName="sibTrans" presStyleLbl="sibTrans2D1" presStyleIdx="5" presStyleCnt="6" custAng="10800000"/>
      <dgm:spPr/>
    </dgm:pt>
    <dgm:pt modelId="{01BDB896-0F2A-40CB-BBAD-A279178D2784}" type="pres">
      <dgm:prSet presAssocID="{9912E30C-5168-4B4B-887E-D5D8D15AFED3}" presName="child" presStyleLbl="alignAccFollowNode1" presStyleIdx="5" presStyleCnt="6">
        <dgm:presLayoutVars>
          <dgm:chMax val="0"/>
          <dgm:bulletEnabled val="1"/>
        </dgm:presLayoutVars>
      </dgm:prSet>
      <dgm:spPr/>
    </dgm:pt>
  </dgm:ptLst>
  <dgm:cxnLst>
    <dgm:cxn modelId="{53EAE769-B60A-4B95-8F8D-8A1774F0F48D}" type="presOf" srcId="{AAEDFA06-783E-4FBD-944E-79F6C34155DA}" destId="{8661981C-4CD4-457B-A4A0-524A4FFD2BD5}" srcOrd="0" destOrd="0" presId="urn:microsoft.com/office/officeart/2005/8/layout/lProcess1"/>
    <dgm:cxn modelId="{A08E0A18-E0A1-4C07-8227-0B1766FAFB7C}" type="presOf" srcId="{E0E5164E-C795-49FF-A805-6A34741A57A9}" destId="{4A62610F-15AC-4470-9E45-491CC1D62621}" srcOrd="0" destOrd="0" presId="urn:microsoft.com/office/officeart/2005/8/layout/lProcess1"/>
    <dgm:cxn modelId="{05B54D37-D6FB-4007-9AF3-0B730F484589}" type="presOf" srcId="{2624C65F-8AFA-401A-A27B-6CCCD7C1F190}" destId="{A740320E-7F6C-4EE8-9835-35F2875D05E6}" srcOrd="0" destOrd="0" presId="urn:microsoft.com/office/officeart/2005/8/layout/lProcess1"/>
    <dgm:cxn modelId="{101CC71C-7CEA-483C-A51D-8D15FE5483BE}" srcId="{4D2879C4-713E-4A97-B3AE-BB65464C06E0}" destId="{A8533BE0-84C0-4B6C-BD7D-E29D3C9FE2EA}" srcOrd="1" destOrd="0" parTransId="{E824B14E-3633-4797-B0C8-A12A4BD0F327}" sibTransId="{12C170F2-2FC7-43AE-9A62-DA1A1D709454}"/>
    <dgm:cxn modelId="{A4148A87-9015-4D2F-9B9A-E591FA8A4517}" srcId="{08D552FB-D734-4E55-B3FF-76030BADAD40}" destId="{4D2879C4-713E-4A97-B3AE-BB65464C06E0}" srcOrd="1" destOrd="0" parTransId="{25471AE3-91B5-474A-BDF3-6967C7062EFC}" sibTransId="{3E54B971-F52D-4AB3-B75D-657612DC32D6}"/>
    <dgm:cxn modelId="{758505DB-05FF-41DE-B973-36822C3E20AF}" type="presOf" srcId="{513018D6-1A55-42AA-9531-F3D6F579958E}" destId="{506B4AB4-E914-4A08-9EAA-21F96034AB71}" srcOrd="0" destOrd="0" presId="urn:microsoft.com/office/officeart/2005/8/layout/lProcess1"/>
    <dgm:cxn modelId="{F1E68BFE-9BC7-49DE-A22F-DE5136AC6FD1}" type="presOf" srcId="{B8527632-97E6-49E4-A4A5-4B0621C52271}" destId="{C8761635-EE8E-4F21-8D7D-52021ED42C0B}" srcOrd="0" destOrd="0" presId="urn:microsoft.com/office/officeart/2005/8/layout/lProcess1"/>
    <dgm:cxn modelId="{8B5FD729-1543-4B58-A712-7B9F4D532E1C}" srcId="{E0E5164E-C795-49FF-A805-6A34741A57A9}" destId="{B8527632-97E6-49E4-A4A5-4B0621C52271}" srcOrd="1" destOrd="0" parTransId="{79DFCB3E-6DB2-4BAD-86BD-C65C9810C912}" sibTransId="{C1F4130B-5ED3-407A-872A-A1D391167DE4}"/>
    <dgm:cxn modelId="{4C32078E-35D2-482E-8474-2C3ACECA603F}" type="presOf" srcId="{12C170F2-2FC7-43AE-9A62-DA1A1D709454}" destId="{EBD11CD8-CD05-4B6F-B87D-5055A143C140}" srcOrd="0" destOrd="0" presId="urn:microsoft.com/office/officeart/2005/8/layout/lProcess1"/>
    <dgm:cxn modelId="{884CB8C1-E071-4E72-BAAB-29FB4CE06E70}" type="presOf" srcId="{019645EE-89BA-4A27-8CA1-F335B04897C2}" destId="{7E87336B-4AB1-4849-9E2B-A61D31BC0088}" srcOrd="0" destOrd="0" presId="urn:microsoft.com/office/officeart/2005/8/layout/lProcess1"/>
    <dgm:cxn modelId="{4FD0BC5D-1A4D-4353-AE74-DBC93860B2C0}" type="presOf" srcId="{C1F4130B-5ED3-407A-872A-A1D391167DE4}" destId="{29D314FD-A047-40C7-8BEC-03865B66A722}" srcOrd="0" destOrd="0" presId="urn:microsoft.com/office/officeart/2005/8/layout/lProcess1"/>
    <dgm:cxn modelId="{56324299-28B5-457C-9E48-226800A386D3}" srcId="{08D552FB-D734-4E55-B3FF-76030BADAD40}" destId="{E0E5164E-C795-49FF-A805-6A34741A57A9}" srcOrd="0" destOrd="0" parTransId="{A8B9D1AD-3E8A-435A-BFCE-8B294FF814E7}" sibTransId="{39F3F5E7-B714-42EC-A0AA-807938513FF4}"/>
    <dgm:cxn modelId="{326D308E-5FDF-435B-9284-93540F6FF7DD}" type="presOf" srcId="{08D552FB-D734-4E55-B3FF-76030BADAD40}" destId="{5D31576E-A293-4585-BAB3-1FC46C48D73E}" srcOrd="0" destOrd="0" presId="urn:microsoft.com/office/officeart/2005/8/layout/lProcess1"/>
    <dgm:cxn modelId="{DE4C7EC1-B300-427D-B2CB-C49A3696DFBB}" type="presOf" srcId="{4D2879C4-713E-4A97-B3AE-BB65464C06E0}" destId="{32BB0932-302D-43E4-83E9-FE35EDDD7768}" srcOrd="0" destOrd="0" presId="urn:microsoft.com/office/officeart/2005/8/layout/lProcess1"/>
    <dgm:cxn modelId="{0D7F337C-FEB2-43A0-A1A3-1CDC54B39AF8}" srcId="{4D2879C4-713E-4A97-B3AE-BB65464C06E0}" destId="{9912E30C-5168-4B4B-887E-D5D8D15AFED3}" srcOrd="2" destOrd="0" parTransId="{36406357-0BDF-4038-9E51-62EAC2213909}" sibTransId="{82B6A5A6-64C1-4482-8B2F-4BCA8F521C9C}"/>
    <dgm:cxn modelId="{ACF36B05-18BF-4099-A4E5-B370C698ED55}" type="presOf" srcId="{E4C13511-4AA2-4154-9BEA-2112B6369579}" destId="{62860B91-ACED-4B8D-A42D-FFF4ED836B04}" srcOrd="0" destOrd="0" presId="urn:microsoft.com/office/officeart/2005/8/layout/lProcess1"/>
    <dgm:cxn modelId="{4D653C99-0C2F-4A41-A5EE-E950F82CA0F8}" srcId="{4D2879C4-713E-4A97-B3AE-BB65464C06E0}" destId="{2624C65F-8AFA-401A-A27B-6CCCD7C1F190}" srcOrd="0" destOrd="0" parTransId="{019645EE-89BA-4A27-8CA1-F335B04897C2}" sibTransId="{513018D6-1A55-42AA-9531-F3D6F579958E}"/>
    <dgm:cxn modelId="{A9B0A131-FCD6-468A-91D7-59F04349A20F}" type="presOf" srcId="{A8533BE0-84C0-4B6C-BD7D-E29D3C9FE2EA}" destId="{258A67B4-FD8B-4A67-A374-B1B440C52A85}" srcOrd="0" destOrd="0" presId="urn:microsoft.com/office/officeart/2005/8/layout/lProcess1"/>
    <dgm:cxn modelId="{7859CAC0-0098-4F3F-B4C5-A7C444F57381}" srcId="{E0E5164E-C795-49FF-A805-6A34741A57A9}" destId="{AAEDFA06-783E-4FBD-944E-79F6C34155DA}" srcOrd="0" destOrd="0" parTransId="{CE1BDC99-09D2-418A-B9FA-3AAC229CAC7B}" sibTransId="{E4C13511-4AA2-4154-9BEA-2112B6369579}"/>
    <dgm:cxn modelId="{33B47F79-402D-46E9-B6C9-74404F5ACB8D}" type="presOf" srcId="{9912E30C-5168-4B4B-887E-D5D8D15AFED3}" destId="{01BDB896-0F2A-40CB-BBAD-A279178D2784}" srcOrd="0" destOrd="0" presId="urn:microsoft.com/office/officeart/2005/8/layout/lProcess1"/>
    <dgm:cxn modelId="{62B1D5A8-45B1-47D5-AAC6-7582F38E5B80}" type="presOf" srcId="{CE1BDC99-09D2-418A-B9FA-3AAC229CAC7B}" destId="{FA518038-1FF3-4AE1-94BF-1D0235D90A85}" srcOrd="0" destOrd="0" presId="urn:microsoft.com/office/officeart/2005/8/layout/lProcess1"/>
    <dgm:cxn modelId="{E0E71948-6299-4B10-A623-25798BA6491E}" srcId="{E0E5164E-C795-49FF-A805-6A34741A57A9}" destId="{764C187D-E3F2-4C23-A239-DCD144CB27F0}" srcOrd="2" destOrd="0" parTransId="{A8FF33F4-E295-47D2-8CE8-54B363798108}" sibTransId="{FD936CE4-8484-42E4-98F5-F9014A4D1C77}"/>
    <dgm:cxn modelId="{0C80850D-0D19-4FFE-A4F8-580713264142}" type="presOf" srcId="{764C187D-E3F2-4C23-A239-DCD144CB27F0}" destId="{1A2C42F1-26D6-4B1C-A853-85CD7E23B8BA}" srcOrd="0" destOrd="0" presId="urn:microsoft.com/office/officeart/2005/8/layout/lProcess1"/>
    <dgm:cxn modelId="{2972FA7B-07B3-4CA5-B874-D2D80E1355F5}" type="presParOf" srcId="{5D31576E-A293-4585-BAB3-1FC46C48D73E}" destId="{79532696-A406-4DCE-8B77-74D2EEA2F52C}" srcOrd="0" destOrd="0" presId="urn:microsoft.com/office/officeart/2005/8/layout/lProcess1"/>
    <dgm:cxn modelId="{14162A1C-D947-4C33-9F22-03ED701D0A16}" type="presParOf" srcId="{79532696-A406-4DCE-8B77-74D2EEA2F52C}" destId="{4A62610F-15AC-4470-9E45-491CC1D62621}" srcOrd="0" destOrd="0" presId="urn:microsoft.com/office/officeart/2005/8/layout/lProcess1"/>
    <dgm:cxn modelId="{83D29961-072F-4950-9F7E-9D8F00A08A48}" type="presParOf" srcId="{79532696-A406-4DCE-8B77-74D2EEA2F52C}" destId="{FA518038-1FF3-4AE1-94BF-1D0235D90A85}" srcOrd="1" destOrd="0" presId="urn:microsoft.com/office/officeart/2005/8/layout/lProcess1"/>
    <dgm:cxn modelId="{9A2C6F05-8802-46AE-8BEC-7FBE60F5551E}" type="presParOf" srcId="{79532696-A406-4DCE-8B77-74D2EEA2F52C}" destId="{8661981C-4CD4-457B-A4A0-524A4FFD2BD5}" srcOrd="2" destOrd="0" presId="urn:microsoft.com/office/officeart/2005/8/layout/lProcess1"/>
    <dgm:cxn modelId="{4E32385C-02C6-4F3F-A2C2-BECFDE54F215}" type="presParOf" srcId="{79532696-A406-4DCE-8B77-74D2EEA2F52C}" destId="{62860B91-ACED-4B8D-A42D-FFF4ED836B04}" srcOrd="3" destOrd="0" presId="urn:microsoft.com/office/officeart/2005/8/layout/lProcess1"/>
    <dgm:cxn modelId="{887E4BF3-91AB-44C6-B2B4-6EF2E85EEFCB}" type="presParOf" srcId="{79532696-A406-4DCE-8B77-74D2EEA2F52C}" destId="{C8761635-EE8E-4F21-8D7D-52021ED42C0B}" srcOrd="4" destOrd="0" presId="urn:microsoft.com/office/officeart/2005/8/layout/lProcess1"/>
    <dgm:cxn modelId="{08810FC1-65EF-4116-A455-FA236CFD045B}" type="presParOf" srcId="{79532696-A406-4DCE-8B77-74D2EEA2F52C}" destId="{29D314FD-A047-40C7-8BEC-03865B66A722}" srcOrd="5" destOrd="0" presId="urn:microsoft.com/office/officeart/2005/8/layout/lProcess1"/>
    <dgm:cxn modelId="{1DBA884D-4610-4886-ABDD-094CE85EBC6F}" type="presParOf" srcId="{79532696-A406-4DCE-8B77-74D2EEA2F52C}" destId="{1A2C42F1-26D6-4B1C-A853-85CD7E23B8BA}" srcOrd="6" destOrd="0" presId="urn:microsoft.com/office/officeart/2005/8/layout/lProcess1"/>
    <dgm:cxn modelId="{D030A64A-1F9C-4DD4-B5AF-1B56501B08A2}" type="presParOf" srcId="{5D31576E-A293-4585-BAB3-1FC46C48D73E}" destId="{245A46AB-5D41-46FC-9AD0-739F312A0A3D}" srcOrd="1" destOrd="0" presId="urn:microsoft.com/office/officeart/2005/8/layout/lProcess1"/>
    <dgm:cxn modelId="{44EE5475-D840-4416-B197-D67974673754}" type="presParOf" srcId="{5D31576E-A293-4585-BAB3-1FC46C48D73E}" destId="{D50F27A7-386F-44F0-B086-955F3E282CBF}" srcOrd="2" destOrd="0" presId="urn:microsoft.com/office/officeart/2005/8/layout/lProcess1"/>
    <dgm:cxn modelId="{0C2E521F-2EAD-4AE1-8D32-8F293BF66066}" type="presParOf" srcId="{D50F27A7-386F-44F0-B086-955F3E282CBF}" destId="{32BB0932-302D-43E4-83E9-FE35EDDD7768}" srcOrd="0" destOrd="0" presId="urn:microsoft.com/office/officeart/2005/8/layout/lProcess1"/>
    <dgm:cxn modelId="{84823363-B1CE-42DB-8C8D-61484CB54F95}" type="presParOf" srcId="{D50F27A7-386F-44F0-B086-955F3E282CBF}" destId="{7E87336B-4AB1-4849-9E2B-A61D31BC0088}" srcOrd="1" destOrd="0" presId="urn:microsoft.com/office/officeart/2005/8/layout/lProcess1"/>
    <dgm:cxn modelId="{B381A6A1-90B5-48C7-902C-3332CD1AFD19}" type="presParOf" srcId="{D50F27A7-386F-44F0-B086-955F3E282CBF}" destId="{A740320E-7F6C-4EE8-9835-35F2875D05E6}" srcOrd="2" destOrd="0" presId="urn:microsoft.com/office/officeart/2005/8/layout/lProcess1"/>
    <dgm:cxn modelId="{3C6B657D-AE4D-45B2-954D-A1DCAB893F83}" type="presParOf" srcId="{D50F27A7-386F-44F0-B086-955F3E282CBF}" destId="{506B4AB4-E914-4A08-9EAA-21F96034AB71}" srcOrd="3" destOrd="0" presId="urn:microsoft.com/office/officeart/2005/8/layout/lProcess1"/>
    <dgm:cxn modelId="{28A81737-EBF0-44B4-B483-2BFFB50B3476}" type="presParOf" srcId="{D50F27A7-386F-44F0-B086-955F3E282CBF}" destId="{258A67B4-FD8B-4A67-A374-B1B440C52A85}" srcOrd="4" destOrd="0" presId="urn:microsoft.com/office/officeart/2005/8/layout/lProcess1"/>
    <dgm:cxn modelId="{4E5528CE-0ED3-4D93-9512-B9ED45293D72}" type="presParOf" srcId="{D50F27A7-386F-44F0-B086-955F3E282CBF}" destId="{EBD11CD8-CD05-4B6F-B87D-5055A143C140}" srcOrd="5" destOrd="0" presId="urn:microsoft.com/office/officeart/2005/8/layout/lProcess1"/>
    <dgm:cxn modelId="{DC39C330-909E-4013-BECB-7EBB984C7AE7}" type="presParOf" srcId="{D50F27A7-386F-44F0-B086-955F3E282CBF}" destId="{01BDB896-0F2A-40CB-BBAD-A279178D2784}" srcOrd="6"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5B0D8F-7932-4981-98E0-AF5568088315}">
      <dsp:nvSpPr>
        <dsp:cNvPr id="0" name=""/>
        <dsp:cNvSpPr/>
      </dsp:nvSpPr>
      <dsp:spPr>
        <a:xfrm>
          <a:off x="2932654" y="-289155"/>
          <a:ext cx="1645920" cy="1645920"/>
        </a:xfrm>
        <a:prstGeom prst="ellipse">
          <a:avLst/>
        </a:prstGeom>
        <a:solidFill>
          <a:srgbClr val="990033"/>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Jan-Feb</a:t>
          </a:r>
        </a:p>
        <a:p>
          <a:pPr lvl="0" algn="ctr" defTabSz="400050">
            <a:lnSpc>
              <a:spcPct val="90000"/>
            </a:lnSpc>
            <a:spcBef>
              <a:spcPct val="0"/>
            </a:spcBef>
            <a:spcAft>
              <a:spcPct val="35000"/>
            </a:spcAft>
          </a:pPr>
          <a:r>
            <a:rPr lang="en-US" sz="1400" b="1" kern="1200" dirty="0" smtClean="0">
              <a:solidFill>
                <a:sysClr val="window" lastClr="FFFFFF"/>
              </a:solidFill>
              <a:latin typeface="+mn-lt"/>
              <a:ea typeface="+mn-ea"/>
              <a:cs typeface="+mn-cs"/>
            </a:rPr>
            <a:t>Set Direction</a:t>
          </a:r>
          <a:endParaRPr lang="en-US" sz="1400" b="1" kern="1200" dirty="0" smtClean="0">
            <a:solidFill>
              <a:sysClr val="window" lastClr="FFFFFF"/>
            </a:solidFill>
            <a:latin typeface="Calibri"/>
            <a:ea typeface="+mn-ea"/>
            <a:cs typeface="+mn-cs"/>
          </a:endParaRPr>
        </a:p>
        <a:p>
          <a:pPr lvl="0" algn="ctr" defTabSz="400050">
            <a:lnSpc>
              <a:spcPct val="90000"/>
            </a:lnSpc>
            <a:spcBef>
              <a:spcPct val="0"/>
            </a:spcBef>
            <a:spcAft>
              <a:spcPct val="35000"/>
            </a:spcAft>
          </a:pPr>
          <a:r>
            <a:rPr lang="en-US" sz="900" b="0" kern="1200" dirty="0" smtClean="0"/>
            <a:t>Develop &amp; Communicate Goals &amp; Performance Expectations</a:t>
          </a:r>
          <a:endParaRPr lang="en-US" sz="900" b="0" kern="1200" dirty="0">
            <a:solidFill>
              <a:sysClr val="window" lastClr="FFFFFF"/>
            </a:solidFill>
            <a:latin typeface="Calibri"/>
            <a:ea typeface="+mn-ea"/>
            <a:cs typeface="+mn-cs"/>
          </a:endParaRPr>
        </a:p>
      </dsp:txBody>
      <dsp:txXfrm>
        <a:off x="3173693" y="-48116"/>
        <a:ext cx="1163842" cy="1163842"/>
      </dsp:txXfrm>
    </dsp:sp>
    <dsp:sp modelId="{0103C607-6C87-432E-B8FD-756823D84265}">
      <dsp:nvSpPr>
        <dsp:cNvPr id="0" name=""/>
        <dsp:cNvSpPr/>
      </dsp:nvSpPr>
      <dsp:spPr>
        <a:xfrm rot="1455966">
          <a:off x="4608886" y="792376"/>
          <a:ext cx="308229" cy="391127"/>
        </a:xfrm>
        <a:prstGeom prst="rightArrow">
          <a:avLst>
            <a:gd name="adj1" fmla="val 60000"/>
            <a:gd name="adj2" fmla="val 50000"/>
          </a:avLst>
        </a:prstGeom>
        <a:solidFill>
          <a:srgbClr val="4F81B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solidFill>
              <a:sysClr val="window" lastClr="FFFFFF"/>
            </a:solidFill>
            <a:latin typeface="Calibri"/>
            <a:ea typeface="+mn-ea"/>
            <a:cs typeface="+mn-cs"/>
          </a:endParaRPr>
        </a:p>
      </dsp:txBody>
      <dsp:txXfrm>
        <a:off x="4612971" y="851600"/>
        <a:ext cx="215760" cy="234677"/>
      </dsp:txXfrm>
    </dsp:sp>
    <dsp:sp modelId="{0280D39B-D561-4407-ACD0-7398D120CEE0}">
      <dsp:nvSpPr>
        <dsp:cNvPr id="0" name=""/>
        <dsp:cNvSpPr/>
      </dsp:nvSpPr>
      <dsp:spPr>
        <a:xfrm>
          <a:off x="4963677" y="618968"/>
          <a:ext cx="1655191" cy="1665042"/>
        </a:xfrm>
        <a:prstGeom prst="ellipse">
          <a:avLst/>
        </a:prstGeom>
        <a:solidFill>
          <a:srgbClr val="92D050"/>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Jan-Dec</a:t>
          </a:r>
        </a:p>
        <a:p>
          <a:pPr lvl="0" algn="ctr" defTabSz="400050">
            <a:lnSpc>
              <a:spcPct val="90000"/>
            </a:lnSpc>
            <a:spcBef>
              <a:spcPct val="0"/>
            </a:spcBef>
            <a:spcAft>
              <a:spcPct val="35000"/>
            </a:spcAft>
          </a:pPr>
          <a:r>
            <a:rPr lang="en-US" sz="900" b="1" kern="1200" dirty="0" smtClean="0"/>
            <a:t>Development Opportunities</a:t>
          </a:r>
        </a:p>
        <a:p>
          <a:pPr lvl="0" algn="ctr" defTabSz="400050">
            <a:lnSpc>
              <a:spcPct val="90000"/>
            </a:lnSpc>
            <a:spcBef>
              <a:spcPct val="0"/>
            </a:spcBef>
            <a:spcAft>
              <a:spcPct val="35000"/>
            </a:spcAft>
          </a:pPr>
          <a:r>
            <a:rPr lang="en-US" sz="900" kern="1200" dirty="0" smtClean="0"/>
            <a:t>Enhance, Develop, Improve Skills</a:t>
          </a:r>
          <a:endParaRPr lang="en-US" sz="900" kern="1200" dirty="0">
            <a:solidFill>
              <a:sysClr val="window" lastClr="FFFFFF"/>
            </a:solidFill>
            <a:latin typeface="Calibri"/>
            <a:ea typeface="+mn-ea"/>
            <a:cs typeface="+mn-cs"/>
          </a:endParaRPr>
        </a:p>
      </dsp:txBody>
      <dsp:txXfrm>
        <a:off x="5206074" y="862808"/>
        <a:ext cx="1170397" cy="1177362"/>
      </dsp:txXfrm>
    </dsp:sp>
    <dsp:sp modelId="{238E2211-CB46-414A-92B2-A0AD41BC28CB}">
      <dsp:nvSpPr>
        <dsp:cNvPr id="0" name=""/>
        <dsp:cNvSpPr/>
      </dsp:nvSpPr>
      <dsp:spPr>
        <a:xfrm rot="7065036">
          <a:off x="5282838" y="2097809"/>
          <a:ext cx="130973" cy="391127"/>
        </a:xfrm>
        <a:prstGeom prst="rightArrow">
          <a:avLst>
            <a:gd name="adj1" fmla="val 60000"/>
            <a:gd name="adj2" fmla="val 50000"/>
          </a:avLst>
        </a:prstGeom>
        <a:solidFill>
          <a:srgbClr val="4F81B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solidFill>
              <a:sysClr val="window" lastClr="FFFFFF"/>
            </a:solidFill>
            <a:latin typeface="Calibri"/>
            <a:ea typeface="+mn-ea"/>
            <a:cs typeface="+mn-cs"/>
          </a:endParaRPr>
        </a:p>
      </dsp:txBody>
      <dsp:txXfrm rot="10800000">
        <a:off x="5311632" y="2158648"/>
        <a:ext cx="91681" cy="234677"/>
      </dsp:txXfrm>
    </dsp:sp>
    <dsp:sp modelId="{FA887AAE-D426-4C1A-BBA8-1E7ED725DCBE}">
      <dsp:nvSpPr>
        <dsp:cNvPr id="0" name=""/>
        <dsp:cNvSpPr/>
      </dsp:nvSpPr>
      <dsp:spPr>
        <a:xfrm>
          <a:off x="3948896" y="2300830"/>
          <a:ext cx="1828805" cy="1828805"/>
        </a:xfrm>
        <a:prstGeom prst="ellipse">
          <a:avLst/>
        </a:prstGeom>
        <a:solidFill>
          <a:srgbClr val="7030A0">
            <a:alpha val="65000"/>
          </a:srgbClr>
        </a:solidFill>
        <a:ln w="82550" cap="flat" cmpd="sng" algn="ctr">
          <a:solidFill>
            <a:schemeClr val="tx1">
              <a:lumMod val="95000"/>
              <a:lumOff val="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1" i="1" kern="1200" dirty="0">
              <a:solidFill>
                <a:sysClr val="window" lastClr="FFFFFF"/>
              </a:solidFill>
              <a:effectLst>
                <a:outerShdw blurRad="38100" dist="38100" dir="2700000" algn="tl">
                  <a:srgbClr val="000000">
                    <a:alpha val="43137"/>
                  </a:srgbClr>
                </a:outerShdw>
              </a:effectLst>
              <a:latin typeface="Calibri"/>
              <a:ea typeface="+mn-ea"/>
              <a:cs typeface="+mn-cs"/>
            </a:rPr>
            <a:t>Jan-Dec</a:t>
          </a:r>
        </a:p>
        <a:p>
          <a:pPr lvl="0" algn="ctr" defTabSz="400050">
            <a:lnSpc>
              <a:spcPct val="90000"/>
            </a:lnSpc>
            <a:spcBef>
              <a:spcPct val="0"/>
            </a:spcBef>
            <a:spcAft>
              <a:spcPct val="35000"/>
            </a:spcAft>
          </a:pPr>
          <a:r>
            <a:rPr lang="en-US" sz="1600" b="1" i="1" kern="1200" dirty="0">
              <a:solidFill>
                <a:sysClr val="window" lastClr="FFFFFF"/>
              </a:solidFill>
              <a:effectLst>
                <a:outerShdw blurRad="38100" dist="38100" dir="2700000" algn="tl">
                  <a:srgbClr val="000000">
                    <a:alpha val="43137"/>
                  </a:srgbClr>
                </a:outerShdw>
              </a:effectLst>
              <a:latin typeface="Calibri"/>
              <a:ea typeface="+mn-ea"/>
              <a:cs typeface="+mn-cs"/>
            </a:rPr>
            <a:t>Regular Feedback</a:t>
          </a:r>
        </a:p>
        <a:p>
          <a:pPr lvl="0" algn="ctr" defTabSz="400050">
            <a:lnSpc>
              <a:spcPct val="90000"/>
            </a:lnSpc>
            <a:spcBef>
              <a:spcPct val="0"/>
            </a:spcBef>
            <a:spcAft>
              <a:spcPct val="35000"/>
            </a:spcAft>
          </a:pPr>
          <a:r>
            <a:rPr lang="en-US" sz="900" b="1" i="1" kern="1200" dirty="0">
              <a:solidFill>
                <a:sysClr val="window" lastClr="FFFFFF"/>
              </a:solidFill>
              <a:effectLst>
                <a:outerShdw blurRad="38100" dist="38100" dir="2700000" algn="tl">
                  <a:srgbClr val="000000">
                    <a:alpha val="43137"/>
                  </a:srgbClr>
                </a:outerShdw>
              </a:effectLst>
              <a:latin typeface="Calibri"/>
              <a:ea typeface="+mn-ea"/>
              <a:cs typeface="+mn-cs"/>
            </a:rPr>
            <a:t>Coaching, updates, positive or constructive</a:t>
          </a:r>
        </a:p>
      </dsp:txBody>
      <dsp:txXfrm>
        <a:off x="4216718" y="2568652"/>
        <a:ext cx="1293161" cy="1293161"/>
      </dsp:txXfrm>
    </dsp:sp>
    <dsp:sp modelId="{ADAE419A-994F-4D04-96A8-AB6579864D48}">
      <dsp:nvSpPr>
        <dsp:cNvPr id="0" name=""/>
        <dsp:cNvSpPr/>
      </dsp:nvSpPr>
      <dsp:spPr>
        <a:xfrm rot="10800000">
          <a:off x="3742460" y="3019669"/>
          <a:ext cx="145881" cy="391127"/>
        </a:xfrm>
        <a:prstGeom prst="rightArrow">
          <a:avLst>
            <a:gd name="adj1" fmla="val 60000"/>
            <a:gd name="adj2" fmla="val 50000"/>
          </a:avLst>
        </a:prstGeom>
        <a:solidFill>
          <a:srgbClr val="4F81B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solidFill>
              <a:sysClr val="window" lastClr="FFFFFF"/>
            </a:solidFill>
            <a:latin typeface="Calibri"/>
            <a:ea typeface="+mn-ea"/>
            <a:cs typeface="+mn-cs"/>
          </a:endParaRPr>
        </a:p>
      </dsp:txBody>
      <dsp:txXfrm rot="10800000">
        <a:off x="3786224" y="3097894"/>
        <a:ext cx="102117" cy="234677"/>
      </dsp:txXfrm>
    </dsp:sp>
    <dsp:sp modelId="{37A2BDAA-B5BC-4547-AC1F-1D7EA0E13DB9}">
      <dsp:nvSpPr>
        <dsp:cNvPr id="0" name=""/>
        <dsp:cNvSpPr/>
      </dsp:nvSpPr>
      <dsp:spPr>
        <a:xfrm>
          <a:off x="1976481" y="2383708"/>
          <a:ext cx="1697166" cy="1663048"/>
        </a:xfrm>
        <a:prstGeom prst="ellipse">
          <a:avLst/>
        </a:prstGeom>
        <a:solidFill>
          <a:srgbClr val="3DB8CB"/>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solidFill>
                <a:sysClr val="window" lastClr="FFFFFF"/>
              </a:solidFill>
              <a:latin typeface="Calibri"/>
              <a:ea typeface="+mn-ea"/>
              <a:cs typeface="+mn-cs"/>
            </a:rPr>
            <a:t>Nov-Dec</a:t>
          </a:r>
          <a:endParaRPr lang="en-US" sz="900" kern="1200" dirty="0">
            <a:solidFill>
              <a:sysClr val="window" lastClr="FFFFFF"/>
            </a:solidFill>
            <a:latin typeface="Calibri"/>
            <a:ea typeface="+mn-ea"/>
            <a:cs typeface="+mn-cs"/>
          </a:endParaRPr>
        </a:p>
        <a:p>
          <a:pPr lvl="0" algn="ctr" defTabSz="400050">
            <a:lnSpc>
              <a:spcPct val="90000"/>
            </a:lnSpc>
            <a:spcBef>
              <a:spcPct val="0"/>
            </a:spcBef>
            <a:spcAft>
              <a:spcPct val="35000"/>
            </a:spcAft>
          </a:pPr>
          <a:r>
            <a:rPr lang="en-US" sz="1400" b="1" kern="1200" dirty="0">
              <a:solidFill>
                <a:sysClr val="window" lastClr="FFFFFF"/>
              </a:solidFill>
              <a:latin typeface="Calibri"/>
              <a:ea typeface="+mn-ea"/>
              <a:cs typeface="+mn-cs"/>
            </a:rPr>
            <a:t>Assess Performance</a:t>
          </a:r>
        </a:p>
        <a:p>
          <a:pPr lvl="0" algn="ctr" defTabSz="400050">
            <a:lnSpc>
              <a:spcPct val="90000"/>
            </a:lnSpc>
            <a:spcBef>
              <a:spcPct val="0"/>
            </a:spcBef>
            <a:spcAft>
              <a:spcPct val="35000"/>
            </a:spcAft>
          </a:pPr>
          <a:r>
            <a:rPr lang="en-US" sz="900" b="0" kern="1200" dirty="0">
              <a:solidFill>
                <a:sysClr val="window" lastClr="FFFFFF"/>
              </a:solidFill>
              <a:latin typeface="Calibri"/>
              <a:ea typeface="+mn-ea"/>
              <a:cs typeface="+mn-cs"/>
            </a:rPr>
            <a:t>Note accomplishments &amp; improvements</a:t>
          </a:r>
        </a:p>
      </dsp:txBody>
      <dsp:txXfrm>
        <a:off x="2225025" y="2627256"/>
        <a:ext cx="1200078" cy="1175952"/>
      </dsp:txXfrm>
    </dsp:sp>
    <dsp:sp modelId="{78100BAE-692E-45D9-9FB2-D64B7C73D0ED}">
      <dsp:nvSpPr>
        <dsp:cNvPr id="0" name=""/>
        <dsp:cNvSpPr/>
      </dsp:nvSpPr>
      <dsp:spPr>
        <a:xfrm rot="14709981">
          <a:off x="2329496" y="2126100"/>
          <a:ext cx="164088" cy="391127"/>
        </a:xfrm>
        <a:prstGeom prst="rightArrow">
          <a:avLst>
            <a:gd name="adj1" fmla="val 60000"/>
            <a:gd name="adj2" fmla="val 50000"/>
          </a:avLst>
        </a:prstGeom>
        <a:solidFill>
          <a:srgbClr val="4F81B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solidFill>
              <a:sysClr val="window" lastClr="FFFFFF"/>
            </a:solidFill>
            <a:latin typeface="Calibri"/>
            <a:ea typeface="+mn-ea"/>
            <a:cs typeface="+mn-cs"/>
          </a:endParaRPr>
        </a:p>
      </dsp:txBody>
      <dsp:txXfrm rot="10800000">
        <a:off x="2364446" y="2226662"/>
        <a:ext cx="114862" cy="234677"/>
      </dsp:txXfrm>
    </dsp:sp>
    <dsp:sp modelId="{78AAF6DD-AC8A-4210-8C70-B44FA8981F86}">
      <dsp:nvSpPr>
        <dsp:cNvPr id="0" name=""/>
        <dsp:cNvSpPr/>
      </dsp:nvSpPr>
      <dsp:spPr>
        <a:xfrm>
          <a:off x="1113671" y="583790"/>
          <a:ext cx="1756861" cy="1663048"/>
        </a:xfrm>
        <a:prstGeom prst="ellipse">
          <a:avLst/>
        </a:prstGeom>
        <a:solidFill>
          <a:srgbClr val="FF6600">
            <a:alpha val="56863"/>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solidFill>
                <a:sysClr val="window" lastClr="FFFFFF"/>
              </a:solidFill>
              <a:latin typeface="Calibri"/>
              <a:ea typeface="+mn-ea"/>
              <a:cs typeface="+mn-cs"/>
            </a:rPr>
            <a:t>Dec-Jan</a:t>
          </a:r>
          <a:endParaRPr lang="en-US" sz="900" kern="1200" dirty="0">
            <a:solidFill>
              <a:sysClr val="window" lastClr="FFFFFF"/>
            </a:solidFill>
            <a:latin typeface="Calibri"/>
            <a:ea typeface="+mn-ea"/>
            <a:cs typeface="+mn-cs"/>
          </a:endParaRPr>
        </a:p>
        <a:p>
          <a:pPr lvl="0" algn="ctr" defTabSz="400050">
            <a:lnSpc>
              <a:spcPct val="90000"/>
            </a:lnSpc>
            <a:spcBef>
              <a:spcPct val="0"/>
            </a:spcBef>
            <a:spcAft>
              <a:spcPct val="35000"/>
            </a:spcAft>
          </a:pPr>
          <a:r>
            <a:rPr lang="en-US" sz="1400" b="1" kern="1200" dirty="0">
              <a:solidFill>
                <a:sysClr val="window" lastClr="FFFFFF"/>
              </a:solidFill>
              <a:latin typeface="Calibri"/>
              <a:ea typeface="+mn-ea"/>
              <a:cs typeface="+mn-cs"/>
            </a:rPr>
            <a:t>Deliver Performance Review</a:t>
          </a:r>
        </a:p>
        <a:p>
          <a:pPr lvl="0" algn="ctr" defTabSz="400050">
            <a:lnSpc>
              <a:spcPct val="90000"/>
            </a:lnSpc>
            <a:spcBef>
              <a:spcPct val="0"/>
            </a:spcBef>
            <a:spcAft>
              <a:spcPct val="35000"/>
            </a:spcAft>
          </a:pPr>
          <a:r>
            <a:rPr lang="en-US" sz="900" b="0" kern="1200" dirty="0">
              <a:solidFill>
                <a:sysClr val="window" lastClr="FFFFFF"/>
              </a:solidFill>
              <a:latin typeface="Calibri"/>
              <a:ea typeface="+mn-ea"/>
              <a:cs typeface="+mn-cs"/>
            </a:rPr>
            <a:t>Meet &amp; finalize review form</a:t>
          </a:r>
        </a:p>
      </dsp:txBody>
      <dsp:txXfrm>
        <a:off x="1370957" y="827338"/>
        <a:ext cx="1242289" cy="1175952"/>
      </dsp:txXfrm>
    </dsp:sp>
    <dsp:sp modelId="{1A02E4DF-6890-42CA-93EE-780005314C5B}">
      <dsp:nvSpPr>
        <dsp:cNvPr id="0" name=""/>
        <dsp:cNvSpPr/>
      </dsp:nvSpPr>
      <dsp:spPr>
        <a:xfrm rot="20006480">
          <a:off x="2816183" y="770712"/>
          <a:ext cx="148493" cy="391127"/>
        </a:xfrm>
        <a:prstGeom prst="rightArrow">
          <a:avLst>
            <a:gd name="adj1" fmla="val 60000"/>
            <a:gd name="adj2" fmla="val 50000"/>
          </a:avLst>
        </a:prstGeom>
        <a:solidFill>
          <a:srgbClr val="4F81B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solidFill>
              <a:sysClr val="window" lastClr="FFFFFF"/>
            </a:solidFill>
            <a:latin typeface="Calibri"/>
            <a:ea typeface="+mn-ea"/>
            <a:cs typeface="+mn-cs"/>
          </a:endParaRPr>
        </a:p>
      </dsp:txBody>
      <dsp:txXfrm>
        <a:off x="2818533" y="858896"/>
        <a:ext cx="103945" cy="2346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D0C8AD-7AE6-4C7E-9147-DA0DE0C66DC2}">
      <dsp:nvSpPr>
        <dsp:cNvPr id="0" name=""/>
        <dsp:cNvSpPr/>
      </dsp:nvSpPr>
      <dsp:spPr>
        <a:xfrm>
          <a:off x="2822297" y="2009"/>
          <a:ext cx="2585004" cy="7474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Personal Interests, attitudes, values</a:t>
          </a:r>
          <a:endParaRPr lang="en-US" sz="1800" kern="1200" dirty="0"/>
        </a:p>
      </dsp:txBody>
      <dsp:txXfrm>
        <a:off x="2844188" y="23900"/>
        <a:ext cx="2541222" cy="703632"/>
      </dsp:txXfrm>
    </dsp:sp>
    <dsp:sp modelId="{981EC5D2-06BB-4641-80E5-C3E9E52A6F89}">
      <dsp:nvSpPr>
        <dsp:cNvPr id="0" name=""/>
        <dsp:cNvSpPr/>
      </dsp:nvSpPr>
      <dsp:spPr>
        <a:xfrm rot="5400000">
          <a:off x="3974659" y="768109"/>
          <a:ext cx="280280" cy="33633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5400000">
        <a:off x="4013898" y="796137"/>
        <a:ext cx="201802" cy="196196"/>
      </dsp:txXfrm>
    </dsp:sp>
    <dsp:sp modelId="{2C332780-3C7B-47E1-98C3-599B9F37FC61}">
      <dsp:nvSpPr>
        <dsp:cNvPr id="0" name=""/>
        <dsp:cNvSpPr/>
      </dsp:nvSpPr>
      <dsp:spPr>
        <a:xfrm>
          <a:off x="2822297" y="1123131"/>
          <a:ext cx="2585004" cy="7474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Want created by personal interest, attitude or value</a:t>
          </a:r>
          <a:endParaRPr lang="en-US" sz="1800" kern="1200" dirty="0"/>
        </a:p>
      </dsp:txBody>
      <dsp:txXfrm>
        <a:off x="2844188" y="1145022"/>
        <a:ext cx="2541222" cy="703632"/>
      </dsp:txXfrm>
    </dsp:sp>
    <dsp:sp modelId="{070B18B5-747D-477A-ABAD-2343081C2C1F}">
      <dsp:nvSpPr>
        <dsp:cNvPr id="0" name=""/>
        <dsp:cNvSpPr/>
      </dsp:nvSpPr>
      <dsp:spPr>
        <a:xfrm rot="5400000">
          <a:off x="3974659" y="1889231"/>
          <a:ext cx="280280" cy="33633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5400000">
        <a:off x="4013898" y="1917259"/>
        <a:ext cx="201802" cy="196196"/>
      </dsp:txXfrm>
    </dsp:sp>
    <dsp:sp modelId="{0C5D2ABD-003D-4232-9253-A7F3CB0A87C7}">
      <dsp:nvSpPr>
        <dsp:cNvPr id="0" name=""/>
        <dsp:cNvSpPr/>
      </dsp:nvSpPr>
      <dsp:spPr>
        <a:xfrm>
          <a:off x="2822297" y="2244253"/>
          <a:ext cx="2585004" cy="7474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Behavior motivated by a want</a:t>
          </a:r>
          <a:endParaRPr lang="en-US" sz="1800" kern="1200" dirty="0"/>
        </a:p>
      </dsp:txBody>
      <dsp:txXfrm>
        <a:off x="2844188" y="2266144"/>
        <a:ext cx="2541222" cy="703632"/>
      </dsp:txXfrm>
    </dsp:sp>
    <dsp:sp modelId="{B4593585-A2E1-4C27-B6FD-4F1870AAA82A}">
      <dsp:nvSpPr>
        <dsp:cNvPr id="0" name=""/>
        <dsp:cNvSpPr/>
      </dsp:nvSpPr>
      <dsp:spPr>
        <a:xfrm rot="5400000">
          <a:off x="3974659" y="3010353"/>
          <a:ext cx="280280" cy="33633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5400000">
        <a:off x="4013898" y="3038381"/>
        <a:ext cx="201802" cy="196196"/>
      </dsp:txXfrm>
    </dsp:sp>
    <dsp:sp modelId="{FEBB88A2-0FC0-4A9C-9733-1AEF409E40C6}">
      <dsp:nvSpPr>
        <dsp:cNvPr id="0" name=""/>
        <dsp:cNvSpPr/>
      </dsp:nvSpPr>
      <dsp:spPr>
        <a:xfrm>
          <a:off x="2822297" y="3365375"/>
          <a:ext cx="2585004" cy="7474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smtClean="0"/>
            <a:t>Result:The effect of behavior</a:t>
          </a:r>
          <a:endParaRPr lang="en-US" sz="1800" kern="1200" dirty="0"/>
        </a:p>
      </dsp:txBody>
      <dsp:txXfrm>
        <a:off x="2844188" y="3387266"/>
        <a:ext cx="2541222" cy="7036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62610F-15AC-4470-9E45-491CC1D62621}">
      <dsp:nvSpPr>
        <dsp:cNvPr id="0" name=""/>
        <dsp:cNvSpPr/>
      </dsp:nvSpPr>
      <dsp:spPr>
        <a:xfrm>
          <a:off x="627788" y="226"/>
          <a:ext cx="3258889" cy="8147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smtClean="0"/>
            <a:t>Result: Personal Performance</a:t>
          </a:r>
          <a:endParaRPr lang="en-US" sz="2500" kern="1200" dirty="0"/>
        </a:p>
      </dsp:txBody>
      <dsp:txXfrm>
        <a:off x="651650" y="24088"/>
        <a:ext cx="3211165" cy="766998"/>
      </dsp:txXfrm>
    </dsp:sp>
    <dsp:sp modelId="{FA518038-1FF3-4AE1-94BF-1D0235D90A85}">
      <dsp:nvSpPr>
        <dsp:cNvPr id="0" name=""/>
        <dsp:cNvSpPr/>
      </dsp:nvSpPr>
      <dsp:spPr>
        <a:xfrm rot="16200000">
          <a:off x="2185944" y="886236"/>
          <a:ext cx="142576" cy="142576"/>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661981C-4CD4-457B-A4A0-524A4FFD2BD5}">
      <dsp:nvSpPr>
        <dsp:cNvPr id="0" name=""/>
        <dsp:cNvSpPr/>
      </dsp:nvSpPr>
      <dsp:spPr>
        <a:xfrm>
          <a:off x="627788" y="1100101"/>
          <a:ext cx="3258889" cy="814722"/>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smtClean="0"/>
            <a:t>Observable Behavior</a:t>
          </a:r>
          <a:endParaRPr lang="en-US" sz="2500" kern="1200" dirty="0"/>
        </a:p>
      </dsp:txBody>
      <dsp:txXfrm>
        <a:off x="651650" y="1123963"/>
        <a:ext cx="3211165" cy="766998"/>
      </dsp:txXfrm>
    </dsp:sp>
    <dsp:sp modelId="{62860B91-ACED-4B8D-A42D-FFF4ED836B04}">
      <dsp:nvSpPr>
        <dsp:cNvPr id="0" name=""/>
        <dsp:cNvSpPr/>
      </dsp:nvSpPr>
      <dsp:spPr>
        <a:xfrm rot="16320000">
          <a:off x="2185944" y="1986111"/>
          <a:ext cx="142576" cy="142576"/>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8761635-EE8E-4F21-8D7D-52021ED42C0B}">
      <dsp:nvSpPr>
        <dsp:cNvPr id="0" name=""/>
        <dsp:cNvSpPr/>
      </dsp:nvSpPr>
      <dsp:spPr>
        <a:xfrm>
          <a:off x="627788" y="2199976"/>
          <a:ext cx="3258889" cy="814722"/>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smtClean="0"/>
            <a:t>Wants</a:t>
          </a:r>
          <a:endParaRPr lang="en-US" sz="2500" kern="1200" dirty="0"/>
        </a:p>
      </dsp:txBody>
      <dsp:txXfrm>
        <a:off x="651650" y="2223838"/>
        <a:ext cx="3211165" cy="766998"/>
      </dsp:txXfrm>
    </dsp:sp>
    <dsp:sp modelId="{29D314FD-A047-40C7-8BEC-03865B66A722}">
      <dsp:nvSpPr>
        <dsp:cNvPr id="0" name=""/>
        <dsp:cNvSpPr/>
      </dsp:nvSpPr>
      <dsp:spPr>
        <a:xfrm rot="16200000">
          <a:off x="2185944" y="3085986"/>
          <a:ext cx="142576" cy="142576"/>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A2C42F1-26D6-4B1C-A853-85CD7E23B8BA}">
      <dsp:nvSpPr>
        <dsp:cNvPr id="0" name=""/>
        <dsp:cNvSpPr/>
      </dsp:nvSpPr>
      <dsp:spPr>
        <a:xfrm>
          <a:off x="627788" y="3299851"/>
          <a:ext cx="3258889" cy="814722"/>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smtClean="0"/>
            <a:t>Personal Interests, Attitudes, Values</a:t>
          </a:r>
          <a:endParaRPr lang="en-US" sz="2500" kern="1200" dirty="0"/>
        </a:p>
      </dsp:txBody>
      <dsp:txXfrm>
        <a:off x="651650" y="3323713"/>
        <a:ext cx="3211165" cy="766998"/>
      </dsp:txXfrm>
    </dsp:sp>
    <dsp:sp modelId="{32BB0932-302D-43E4-83E9-FE35EDDD7768}">
      <dsp:nvSpPr>
        <dsp:cNvPr id="0" name=""/>
        <dsp:cNvSpPr/>
      </dsp:nvSpPr>
      <dsp:spPr>
        <a:xfrm>
          <a:off x="4342922" y="226"/>
          <a:ext cx="3258889" cy="81472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smtClean="0"/>
            <a:t>Result: Organization Performance</a:t>
          </a:r>
          <a:endParaRPr lang="en-US" sz="2500" kern="1200" dirty="0"/>
        </a:p>
      </dsp:txBody>
      <dsp:txXfrm>
        <a:off x="4366784" y="24088"/>
        <a:ext cx="3211165" cy="766998"/>
      </dsp:txXfrm>
    </dsp:sp>
    <dsp:sp modelId="{7E87336B-4AB1-4849-9E2B-A61D31BC0088}">
      <dsp:nvSpPr>
        <dsp:cNvPr id="0" name=""/>
        <dsp:cNvSpPr/>
      </dsp:nvSpPr>
      <dsp:spPr>
        <a:xfrm rot="16140000">
          <a:off x="5901078" y="886236"/>
          <a:ext cx="142576" cy="142576"/>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740320E-7F6C-4EE8-9835-35F2875D05E6}">
      <dsp:nvSpPr>
        <dsp:cNvPr id="0" name=""/>
        <dsp:cNvSpPr/>
      </dsp:nvSpPr>
      <dsp:spPr>
        <a:xfrm>
          <a:off x="4342922" y="1100101"/>
          <a:ext cx="3258889" cy="814722"/>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smtClean="0"/>
            <a:t>Skills Necessary to Achieve Objectives</a:t>
          </a:r>
          <a:endParaRPr lang="en-US" sz="2500" kern="1200" dirty="0"/>
        </a:p>
      </dsp:txBody>
      <dsp:txXfrm>
        <a:off x="4366784" y="1123963"/>
        <a:ext cx="3211165" cy="766998"/>
      </dsp:txXfrm>
    </dsp:sp>
    <dsp:sp modelId="{506B4AB4-E914-4A08-9EAA-21F96034AB71}">
      <dsp:nvSpPr>
        <dsp:cNvPr id="0" name=""/>
        <dsp:cNvSpPr/>
      </dsp:nvSpPr>
      <dsp:spPr>
        <a:xfrm rot="16320000">
          <a:off x="5901078" y="1986111"/>
          <a:ext cx="142576" cy="142576"/>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58A67B4-FD8B-4A67-A374-B1B440C52A85}">
      <dsp:nvSpPr>
        <dsp:cNvPr id="0" name=""/>
        <dsp:cNvSpPr/>
      </dsp:nvSpPr>
      <dsp:spPr>
        <a:xfrm>
          <a:off x="4342922" y="2199976"/>
          <a:ext cx="3258889" cy="814722"/>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smtClean="0"/>
            <a:t>Objectives</a:t>
          </a:r>
          <a:endParaRPr lang="en-US" sz="2500" kern="1200" dirty="0"/>
        </a:p>
      </dsp:txBody>
      <dsp:txXfrm>
        <a:off x="4366784" y="2223838"/>
        <a:ext cx="3211165" cy="766998"/>
      </dsp:txXfrm>
    </dsp:sp>
    <dsp:sp modelId="{EBD11CD8-CD05-4B6F-B87D-5055A143C140}">
      <dsp:nvSpPr>
        <dsp:cNvPr id="0" name=""/>
        <dsp:cNvSpPr/>
      </dsp:nvSpPr>
      <dsp:spPr>
        <a:xfrm rot="16200000">
          <a:off x="5901078" y="3085986"/>
          <a:ext cx="142576" cy="142576"/>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1BDB896-0F2A-40CB-BBAD-A279178D2784}">
      <dsp:nvSpPr>
        <dsp:cNvPr id="0" name=""/>
        <dsp:cNvSpPr/>
      </dsp:nvSpPr>
      <dsp:spPr>
        <a:xfrm>
          <a:off x="4342922" y="3299851"/>
          <a:ext cx="3258889" cy="814722"/>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r>
            <a:rPr lang="en-US" sz="2500" kern="1200" dirty="0" smtClean="0"/>
            <a:t>Mission, Values, Goals of Organization</a:t>
          </a:r>
          <a:endParaRPr lang="en-US" sz="2500" kern="1200" dirty="0"/>
        </a:p>
      </dsp:txBody>
      <dsp:txXfrm>
        <a:off x="4366784" y="3323713"/>
        <a:ext cx="3211165" cy="766998"/>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49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9" y="1"/>
            <a:ext cx="3038475" cy="464980"/>
          </a:xfrm>
          <a:prstGeom prst="rect">
            <a:avLst/>
          </a:prstGeom>
        </p:spPr>
        <p:txBody>
          <a:bodyPr vert="horz" lIns="91440" tIns="45720" rIns="91440" bIns="45720" rtlCol="0"/>
          <a:lstStyle>
            <a:lvl1pPr algn="r">
              <a:defRPr sz="1200"/>
            </a:lvl1pPr>
          </a:lstStyle>
          <a:p>
            <a:fld id="{B02FF30C-F4F7-4009-B9E3-C7DFFEBFC752}" type="datetimeFigureOut">
              <a:rPr lang="en-US" smtClean="0"/>
              <a:t>10/26/2017</a:t>
            </a:fld>
            <a:endParaRPr lang="en-US"/>
          </a:p>
        </p:txBody>
      </p:sp>
      <p:sp>
        <p:nvSpPr>
          <p:cNvPr id="4" name="Footer Placeholder 3"/>
          <p:cNvSpPr>
            <a:spLocks noGrp="1"/>
          </p:cNvSpPr>
          <p:nvPr>
            <p:ph type="ftr" sz="quarter" idx="2"/>
          </p:nvPr>
        </p:nvSpPr>
        <p:spPr>
          <a:xfrm>
            <a:off x="1" y="8829823"/>
            <a:ext cx="3038475" cy="46498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823"/>
            <a:ext cx="3038475" cy="464980"/>
          </a:xfrm>
          <a:prstGeom prst="rect">
            <a:avLst/>
          </a:prstGeom>
        </p:spPr>
        <p:txBody>
          <a:bodyPr vert="horz" lIns="91440" tIns="45720" rIns="91440" bIns="45720" rtlCol="0" anchor="b"/>
          <a:lstStyle>
            <a:lvl1pPr algn="r">
              <a:defRPr sz="1200"/>
            </a:lvl1pPr>
          </a:lstStyle>
          <a:p>
            <a:fld id="{7F9E5CB1-5A3D-408C-9F06-36C35A5504C0}" type="slidenum">
              <a:rPr lang="en-US" smtClean="0"/>
              <a:t>‹#›</a:t>
            </a:fld>
            <a:endParaRPr lang="en-US"/>
          </a:p>
        </p:txBody>
      </p:sp>
    </p:spTree>
    <p:extLst>
      <p:ext uri="{BB962C8B-B14F-4D97-AF65-F5344CB8AC3E}">
        <p14:creationId xmlns:p14="http://schemas.microsoft.com/office/powerpoint/2010/main" val="1414542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49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1"/>
            <a:ext cx="3038475" cy="464980"/>
          </a:xfrm>
          <a:prstGeom prst="rect">
            <a:avLst/>
          </a:prstGeom>
        </p:spPr>
        <p:txBody>
          <a:bodyPr vert="horz" lIns="91440" tIns="45720" rIns="91440" bIns="45720" rtlCol="0"/>
          <a:lstStyle>
            <a:lvl1pPr algn="r">
              <a:defRPr sz="1200"/>
            </a:lvl1pPr>
          </a:lstStyle>
          <a:p>
            <a:fld id="{7A884791-4ACF-4A99-920F-73DB50524B8F}" type="datetimeFigureOut">
              <a:rPr lang="en-US" smtClean="0"/>
              <a:t>10/26/2017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510"/>
            <a:ext cx="5607050" cy="418322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823"/>
            <a:ext cx="3038475" cy="46498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829823"/>
            <a:ext cx="3038475" cy="464980"/>
          </a:xfrm>
          <a:prstGeom prst="rect">
            <a:avLst/>
          </a:prstGeom>
        </p:spPr>
        <p:txBody>
          <a:bodyPr vert="horz" lIns="91440" tIns="45720" rIns="91440" bIns="45720" rtlCol="0" anchor="b"/>
          <a:lstStyle>
            <a:lvl1pPr algn="r">
              <a:defRPr sz="1200"/>
            </a:lvl1pPr>
          </a:lstStyle>
          <a:p>
            <a:fld id="{335E5102-3B57-4457-AD5A-18059B42DD49}" type="slidenum">
              <a:rPr lang="en-US" smtClean="0"/>
              <a:t>‹#›</a:t>
            </a:fld>
            <a:endParaRPr lang="en-US"/>
          </a:p>
        </p:txBody>
      </p:sp>
    </p:spTree>
    <p:extLst>
      <p:ext uri="{BB962C8B-B14F-4D97-AF65-F5344CB8AC3E}">
        <p14:creationId xmlns:p14="http://schemas.microsoft.com/office/powerpoint/2010/main" val="757814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smtClean="0"/>
          </a:p>
        </p:txBody>
      </p:sp>
      <p:sp>
        <p:nvSpPr>
          <p:cNvPr id="4" name="Slide Number Placeholder 3"/>
          <p:cNvSpPr>
            <a:spLocks noGrp="1"/>
          </p:cNvSpPr>
          <p:nvPr>
            <p:ph type="sldNum" sz="quarter" idx="10"/>
          </p:nvPr>
        </p:nvSpPr>
        <p:spPr/>
        <p:txBody>
          <a:bodyPr/>
          <a:lstStyle/>
          <a:p>
            <a:fld id="{335E5102-3B57-4457-AD5A-18059B42DD49}" type="slidenum">
              <a:rPr lang="en-US" smtClean="0"/>
              <a:t>1</a:t>
            </a:fld>
            <a:endParaRPr lang="en-US"/>
          </a:p>
        </p:txBody>
      </p:sp>
    </p:spTree>
    <p:extLst>
      <p:ext uri="{BB962C8B-B14F-4D97-AF65-F5344CB8AC3E}">
        <p14:creationId xmlns:p14="http://schemas.microsoft.com/office/powerpoint/2010/main" val="2861209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5E5102-3B57-4457-AD5A-18059B42DD49}" type="slidenum">
              <a:rPr lang="en-US" smtClean="0"/>
              <a:t>2</a:t>
            </a:fld>
            <a:endParaRPr lang="en-US"/>
          </a:p>
        </p:txBody>
      </p:sp>
    </p:spTree>
    <p:extLst>
      <p:ext uri="{BB962C8B-B14F-4D97-AF65-F5344CB8AC3E}">
        <p14:creationId xmlns:p14="http://schemas.microsoft.com/office/powerpoint/2010/main" val="1296214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the performance management process </a:t>
            </a:r>
            <a:endParaRPr lang="en-US" dirty="0"/>
          </a:p>
        </p:txBody>
      </p:sp>
      <p:sp>
        <p:nvSpPr>
          <p:cNvPr id="4" name="Slide Number Placeholder 3"/>
          <p:cNvSpPr>
            <a:spLocks noGrp="1"/>
          </p:cNvSpPr>
          <p:nvPr>
            <p:ph type="sldNum" sz="quarter" idx="10"/>
          </p:nvPr>
        </p:nvSpPr>
        <p:spPr/>
        <p:txBody>
          <a:bodyPr/>
          <a:lstStyle/>
          <a:p>
            <a:fld id="{335E5102-3B57-4457-AD5A-18059B42DD49}" type="slidenum">
              <a:rPr lang="en-US" smtClean="0"/>
              <a:t>3</a:t>
            </a:fld>
            <a:endParaRPr lang="en-US"/>
          </a:p>
        </p:txBody>
      </p:sp>
    </p:spTree>
    <p:extLst>
      <p:ext uri="{BB962C8B-B14F-4D97-AF65-F5344CB8AC3E}">
        <p14:creationId xmlns:p14="http://schemas.microsoft.com/office/powerpoint/2010/main" val="469958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defTabSz="931670" eaLnBrk="0" hangingPunct="0">
              <a:defRPr sz="2400" b="1">
                <a:solidFill>
                  <a:schemeClr val="tx1"/>
                </a:solidFill>
                <a:latin typeface="Arial" charset="0"/>
              </a:defRPr>
            </a:lvl1pPr>
            <a:lvl2pPr marL="744064" indent="-286179" defTabSz="931670" eaLnBrk="0" hangingPunct="0">
              <a:defRPr sz="2400" b="1">
                <a:solidFill>
                  <a:schemeClr val="tx1"/>
                </a:solidFill>
                <a:latin typeface="Arial" charset="0"/>
              </a:defRPr>
            </a:lvl2pPr>
            <a:lvl3pPr marL="1144715" indent="-228943" defTabSz="931670" eaLnBrk="0" hangingPunct="0">
              <a:defRPr sz="2400" b="1">
                <a:solidFill>
                  <a:schemeClr val="tx1"/>
                </a:solidFill>
                <a:latin typeface="Arial" charset="0"/>
              </a:defRPr>
            </a:lvl3pPr>
            <a:lvl4pPr marL="1602600" indent="-228943" defTabSz="931670" eaLnBrk="0" hangingPunct="0">
              <a:defRPr sz="2400" b="1">
                <a:solidFill>
                  <a:schemeClr val="tx1"/>
                </a:solidFill>
                <a:latin typeface="Arial" charset="0"/>
              </a:defRPr>
            </a:lvl4pPr>
            <a:lvl5pPr marL="2060486" indent="-228943" defTabSz="931670" eaLnBrk="0" hangingPunct="0">
              <a:defRPr sz="2400" b="1">
                <a:solidFill>
                  <a:schemeClr val="tx1"/>
                </a:solidFill>
                <a:latin typeface="Arial" charset="0"/>
              </a:defRPr>
            </a:lvl5pPr>
            <a:lvl6pPr marL="2518372" indent="-228943" defTabSz="931670" eaLnBrk="0" fontAlgn="base" hangingPunct="0">
              <a:spcBef>
                <a:spcPct val="0"/>
              </a:spcBef>
              <a:spcAft>
                <a:spcPct val="0"/>
              </a:spcAft>
              <a:defRPr sz="2400" b="1">
                <a:solidFill>
                  <a:schemeClr val="tx1"/>
                </a:solidFill>
                <a:latin typeface="Arial" charset="0"/>
              </a:defRPr>
            </a:lvl6pPr>
            <a:lvl7pPr marL="2976258" indent="-228943" defTabSz="931670" eaLnBrk="0" fontAlgn="base" hangingPunct="0">
              <a:spcBef>
                <a:spcPct val="0"/>
              </a:spcBef>
              <a:spcAft>
                <a:spcPct val="0"/>
              </a:spcAft>
              <a:defRPr sz="2400" b="1">
                <a:solidFill>
                  <a:schemeClr val="tx1"/>
                </a:solidFill>
                <a:latin typeface="Arial" charset="0"/>
              </a:defRPr>
            </a:lvl7pPr>
            <a:lvl8pPr marL="3434144" indent="-228943" defTabSz="931670" eaLnBrk="0" fontAlgn="base" hangingPunct="0">
              <a:spcBef>
                <a:spcPct val="0"/>
              </a:spcBef>
              <a:spcAft>
                <a:spcPct val="0"/>
              </a:spcAft>
              <a:defRPr sz="2400" b="1">
                <a:solidFill>
                  <a:schemeClr val="tx1"/>
                </a:solidFill>
                <a:latin typeface="Arial" charset="0"/>
              </a:defRPr>
            </a:lvl8pPr>
            <a:lvl9pPr marL="3892029" indent="-228943" defTabSz="931670" eaLnBrk="0" fontAlgn="base" hangingPunct="0">
              <a:spcBef>
                <a:spcPct val="0"/>
              </a:spcBef>
              <a:spcAft>
                <a:spcPct val="0"/>
              </a:spcAft>
              <a:defRPr sz="2400" b="1">
                <a:solidFill>
                  <a:schemeClr val="tx1"/>
                </a:solidFill>
                <a:latin typeface="Arial" charset="0"/>
              </a:defRPr>
            </a:lvl9pPr>
          </a:lstStyle>
          <a:p>
            <a:pPr eaLnBrk="1" hangingPunct="1"/>
            <a:fld id="{A98E39F4-260F-4AA8-ADD7-E7024695C487}" type="slidenum">
              <a:rPr lang="en-US" altLang="en-US" sz="1200" b="0"/>
              <a:pPr eaLnBrk="1" hangingPunct="1"/>
              <a:t>5</a:t>
            </a:fld>
            <a:endParaRPr lang="en-US" altLang="en-US" sz="1200" b="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r>
              <a:rPr lang="en-US" altLang="en-US" b="1" i="1" smtClean="0">
                <a:solidFill>
                  <a:srgbClr val="0000FF"/>
                </a:solidFill>
              </a:rPr>
              <a:t>Review slide</a:t>
            </a:r>
          </a:p>
        </p:txBody>
      </p:sp>
    </p:spTree>
    <p:extLst>
      <p:ext uri="{BB962C8B-B14F-4D97-AF65-F5344CB8AC3E}">
        <p14:creationId xmlns:p14="http://schemas.microsoft.com/office/powerpoint/2010/main" val="25080959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2.png"/><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slideMaster" Target="../slideMasters/slideMaster1.xml"/><Relationship Id="rId4" Type="http://schemas.openxmlformats.org/officeDocument/2006/relationships/tags" Target="../tags/tag19.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4" name="Rectangle 3"/>
          <p:cNvSpPr/>
          <p:nvPr>
            <p:custDataLst>
              <p:tags r:id="rId1"/>
            </p:custDataLst>
          </p:nvPr>
        </p:nvSpPr>
        <p:spPr>
          <a:xfrm>
            <a:off x="0" y="0"/>
            <a:ext cx="9144000" cy="5638800"/>
          </a:xfrm>
          <a:prstGeom prst="rect">
            <a:avLst/>
          </a:prstGeom>
          <a:solidFill>
            <a:srgbClr val="800000"/>
          </a:solid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effectLst>
                <a:outerShdw blurRad="38100" dist="38100" dir="2700000" algn="tl">
                  <a:srgbClr val="000000">
                    <a:alpha val="43137"/>
                  </a:srgbClr>
                </a:outerShdw>
              </a:effectLst>
            </a:endParaRPr>
          </a:p>
        </p:txBody>
      </p:sp>
      <p:cxnSp>
        <p:nvCxnSpPr>
          <p:cNvPr id="5" name="Straight Connector 4"/>
          <p:cNvCxnSpPr/>
          <p:nvPr/>
        </p:nvCxnSpPr>
        <p:spPr>
          <a:xfrm>
            <a:off x="0" y="563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13" descr="V.SOM.IU..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5791200"/>
            <a:ext cx="2171700"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a:spLocks noGrp="1"/>
          </p:cNvSpPr>
          <p:nvPr>
            <p:ph type="ctrTitle"/>
            <p:custDataLst>
              <p:tags r:id="rId2"/>
            </p:custDataLst>
          </p:nvPr>
        </p:nvSpPr>
        <p:spPr>
          <a:xfrm>
            <a:off x="685800" y="2130425"/>
            <a:ext cx="7772400" cy="1470025"/>
          </a:xfrm>
        </p:spPr>
        <p:txBody>
          <a:bodyPr/>
          <a:lstStyle>
            <a:lvl1pPr>
              <a:defRPr>
                <a:solidFill>
                  <a:schemeClr val="bg1"/>
                </a:solidFill>
                <a:effectLst>
                  <a:outerShdw blurRad="50800" dist="38100" dir="2700000" algn="tl" rotWithShape="0">
                    <a:prstClr val="black">
                      <a:alpha val="40000"/>
                    </a:prstClr>
                  </a:outerShdw>
                </a:effectLst>
              </a:defRPr>
            </a:lvl1pPr>
          </a:lstStyle>
          <a:p>
            <a:r>
              <a:rPr lang="en-US" smtClean="0"/>
              <a:t>Click to edit Master title style</a:t>
            </a:r>
            <a:endParaRPr lang="en-US" dirty="0"/>
          </a:p>
        </p:txBody>
      </p:sp>
      <p:sp>
        <p:nvSpPr>
          <p:cNvPr id="19" name="Subtitle 2"/>
          <p:cNvSpPr>
            <a:spLocks noGrp="1"/>
          </p:cNvSpPr>
          <p:nvPr>
            <p:ph type="subTitle" idx="1"/>
            <p:custDataLst>
              <p:tags r:id="rId3"/>
            </p:custDataLst>
          </p:nvPr>
        </p:nvSpPr>
        <p:spPr>
          <a:xfrm>
            <a:off x="1371600" y="3886200"/>
            <a:ext cx="6400800" cy="762000"/>
          </a:xfrm>
        </p:spPr>
        <p:txBody>
          <a:bodyPr/>
          <a:lstStyle>
            <a:lvl1pPr marL="0" indent="0" algn="ctr">
              <a:buNone/>
              <a:defRPr>
                <a:solidFill>
                  <a:schemeClr val="bg1"/>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14954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012A7ED-6C8B-4197-BBF1-B90D7FB321FA}" type="datetimeFigureOut">
              <a:rPr lang="en-US"/>
              <a:pPr>
                <a:defRPr/>
              </a:pPr>
              <a:t>10/26/2017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2CEBD82-9330-473D-A990-694E2E5E0B26}" type="slidenum">
              <a:rPr lang="en-US"/>
              <a:pPr>
                <a:defRPr/>
              </a:pPr>
              <a:t>‹#›</a:t>
            </a:fld>
            <a:endParaRPr lang="en-US"/>
          </a:p>
        </p:txBody>
      </p:sp>
    </p:spTree>
    <p:extLst>
      <p:ext uri="{BB962C8B-B14F-4D97-AF65-F5344CB8AC3E}">
        <p14:creationId xmlns:p14="http://schemas.microsoft.com/office/powerpoint/2010/main" val="3013235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199"/>
            <a:ext cx="2057400" cy="533400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199"/>
            <a:ext cx="6019800" cy="53340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3509A27-5021-40DD-AAE7-347EBAD7C8AA}" type="datetimeFigureOut">
              <a:rPr lang="en-US"/>
              <a:pPr>
                <a:defRPr/>
              </a:pPr>
              <a:t>10/26/2017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A67796-76EB-4B92-AD3E-8FCD2B05EBFD}" type="slidenum">
              <a:rPr lang="en-US"/>
              <a:pPr>
                <a:defRPr/>
              </a:pPr>
              <a:t>‹#›</a:t>
            </a:fld>
            <a:endParaRPr lang="en-US"/>
          </a:p>
        </p:txBody>
      </p:sp>
    </p:spTree>
    <p:extLst>
      <p:ext uri="{BB962C8B-B14F-4D97-AF65-F5344CB8AC3E}">
        <p14:creationId xmlns:p14="http://schemas.microsoft.com/office/powerpoint/2010/main" val="1408670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Click to edit Master title style</a:t>
            </a:r>
            <a:endParaRPr lang="en-US"/>
          </a:p>
        </p:txBody>
      </p:sp>
      <p:sp>
        <p:nvSpPr>
          <p:cNvPr id="3" name="Content Placeholder 2"/>
          <p:cNvSpPr>
            <a:spLocks noGrp="1"/>
          </p:cNvSpPr>
          <p:nvPr>
            <p:ph idx="1"/>
            <p:custDataLst>
              <p:tags r:id="rId2"/>
            </p:custDataLst>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custDataLst>
              <p:tags r:id="rId3"/>
            </p:custDataLst>
          </p:nvPr>
        </p:nvSpPr>
        <p:spPr/>
        <p:txBody>
          <a:bodyPr/>
          <a:lstStyle>
            <a:lvl1pPr>
              <a:defRPr/>
            </a:lvl1pPr>
          </a:lstStyle>
          <a:p>
            <a:pPr>
              <a:defRPr/>
            </a:pPr>
            <a:fld id="{EFCE05BE-0998-46CF-983B-398535BDF11D}" type="datetimeFigureOut">
              <a:rPr lang="en-US"/>
              <a:pPr>
                <a:defRPr/>
              </a:pPr>
              <a:t>10/26/2017</a:t>
            </a:fld>
            <a:endParaRPr lang="en-US"/>
          </a:p>
        </p:txBody>
      </p:sp>
      <p:sp>
        <p:nvSpPr>
          <p:cNvPr id="5" name="Footer Placeholder 4"/>
          <p:cNvSpPr>
            <a:spLocks noGrp="1"/>
          </p:cNvSpPr>
          <p:nvPr>
            <p:ph type="ftr" sz="quarter" idx="11"/>
            <p:custDataLst>
              <p:tags r:id="rId4"/>
            </p:custDataLst>
          </p:nvPr>
        </p:nvSpPr>
        <p:spPr/>
        <p:txBody>
          <a:bodyPr/>
          <a:lstStyle>
            <a:lvl1pPr>
              <a:defRPr/>
            </a:lvl1pPr>
          </a:lstStyle>
          <a:p>
            <a:pPr>
              <a:defRPr/>
            </a:pPr>
            <a:endParaRPr lang="en-US"/>
          </a:p>
        </p:txBody>
      </p:sp>
      <p:sp>
        <p:nvSpPr>
          <p:cNvPr id="6" name="Slide Number Placeholder 5"/>
          <p:cNvSpPr>
            <a:spLocks noGrp="1"/>
          </p:cNvSpPr>
          <p:nvPr>
            <p:ph type="sldNum" sz="quarter" idx="12"/>
            <p:custDataLst>
              <p:tags r:id="rId5"/>
            </p:custDataLst>
          </p:nvPr>
        </p:nvSpPr>
        <p:spPr/>
        <p:txBody>
          <a:bodyPr/>
          <a:lstStyle>
            <a:lvl1pPr>
              <a:defRPr/>
            </a:lvl1pPr>
          </a:lstStyle>
          <a:p>
            <a:pPr>
              <a:defRPr/>
            </a:pPr>
            <a:fld id="{79ED0790-5ABD-4388-A621-44FD65F64E86}" type="slidenum">
              <a:rPr lang="en-US"/>
              <a:pPr>
                <a:defRPr/>
              </a:pPr>
              <a:t>‹#›</a:t>
            </a:fld>
            <a:endParaRPr lang="en-US"/>
          </a:p>
        </p:txBody>
      </p:sp>
    </p:spTree>
    <p:extLst>
      <p:ext uri="{BB962C8B-B14F-4D97-AF65-F5344CB8AC3E}">
        <p14:creationId xmlns:p14="http://schemas.microsoft.com/office/powerpoint/2010/main" val="8409419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414587"/>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9144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7505DEA-81DC-4D57-9C80-B72C1423DE6E}" type="datetimeFigureOut">
              <a:rPr lang="en-US"/>
              <a:pPr>
                <a:defRPr/>
              </a:pPr>
              <a:t>10/26/2017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D3D3AF3-31AF-4A43-8BD3-9618DFD3E523}" type="slidenum">
              <a:rPr lang="en-US"/>
              <a:pPr>
                <a:defRPr/>
              </a:pPr>
              <a:t>‹#›</a:t>
            </a:fld>
            <a:endParaRPr lang="en-US"/>
          </a:p>
        </p:txBody>
      </p:sp>
    </p:spTree>
    <p:extLst>
      <p:ext uri="{BB962C8B-B14F-4D97-AF65-F5344CB8AC3E}">
        <p14:creationId xmlns:p14="http://schemas.microsoft.com/office/powerpoint/2010/main" val="1974545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0E73EF1-0A11-49D0-9CA8-EE028995BFC4}" type="datetimeFigureOut">
              <a:rPr lang="en-US"/>
              <a:pPr>
                <a:defRPr/>
              </a:pPr>
              <a:t>10/26/2017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B87150-3734-4809-8BC2-0ADC1AC5CEFF}" type="slidenum">
              <a:rPr lang="en-US"/>
              <a:pPr>
                <a:defRPr/>
              </a:pPr>
              <a:t>‹#›</a:t>
            </a:fld>
            <a:endParaRPr lang="en-US"/>
          </a:p>
        </p:txBody>
      </p:sp>
    </p:spTree>
    <p:extLst>
      <p:ext uri="{BB962C8B-B14F-4D97-AF65-F5344CB8AC3E}">
        <p14:creationId xmlns:p14="http://schemas.microsoft.com/office/powerpoint/2010/main" val="2004263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616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616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F0E7150-3E9B-4E20-9647-147EB06AC3CF}" type="datetimeFigureOut">
              <a:rPr lang="en-US"/>
              <a:pPr>
                <a:defRPr/>
              </a:pPr>
              <a:t>10/26/2017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0FF34B6-933E-4197-9179-640A1C5023ED}" type="slidenum">
              <a:rPr lang="en-US"/>
              <a:pPr>
                <a:defRPr/>
              </a:pPr>
              <a:t>‹#›</a:t>
            </a:fld>
            <a:endParaRPr lang="en-US"/>
          </a:p>
        </p:txBody>
      </p:sp>
    </p:spTree>
    <p:extLst>
      <p:ext uri="{BB962C8B-B14F-4D97-AF65-F5344CB8AC3E}">
        <p14:creationId xmlns:p14="http://schemas.microsoft.com/office/powerpoint/2010/main" val="4097355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Click to edit Master title style</a:t>
            </a:r>
            <a:endParaRPr lang="en-US"/>
          </a:p>
        </p:txBody>
      </p:sp>
      <p:sp>
        <p:nvSpPr>
          <p:cNvPr id="3" name="Date Placeholder 3"/>
          <p:cNvSpPr>
            <a:spLocks noGrp="1"/>
          </p:cNvSpPr>
          <p:nvPr>
            <p:ph type="dt" sz="half" idx="10"/>
            <p:custDataLst>
              <p:tags r:id="rId2"/>
            </p:custDataLst>
          </p:nvPr>
        </p:nvSpPr>
        <p:spPr/>
        <p:txBody>
          <a:bodyPr/>
          <a:lstStyle>
            <a:lvl1pPr>
              <a:defRPr/>
            </a:lvl1pPr>
          </a:lstStyle>
          <a:p>
            <a:pPr>
              <a:defRPr/>
            </a:pPr>
            <a:fld id="{98AD848D-43CE-4D84-B483-F25818A8422C}" type="datetimeFigureOut">
              <a:rPr lang="en-US"/>
              <a:pPr>
                <a:defRPr/>
              </a:pPr>
              <a:t>10/26/2017</a:t>
            </a:fld>
            <a:endParaRPr lang="en-US"/>
          </a:p>
        </p:txBody>
      </p:sp>
      <p:sp>
        <p:nvSpPr>
          <p:cNvPr id="4" name="Footer Placeholder 4"/>
          <p:cNvSpPr>
            <a:spLocks noGrp="1"/>
          </p:cNvSpPr>
          <p:nvPr>
            <p:ph type="ftr" sz="quarter" idx="11"/>
            <p:custDataLst>
              <p:tags r:id="rId3"/>
            </p:custDataLst>
          </p:nvPr>
        </p:nvSpPr>
        <p:spPr/>
        <p:txBody>
          <a:bodyPr/>
          <a:lstStyle>
            <a:lvl1pPr>
              <a:defRPr/>
            </a:lvl1pPr>
          </a:lstStyle>
          <a:p>
            <a:pPr>
              <a:defRPr/>
            </a:pPr>
            <a:endParaRPr lang="en-US"/>
          </a:p>
        </p:txBody>
      </p:sp>
      <p:sp>
        <p:nvSpPr>
          <p:cNvPr id="5" name="Slide Number Placeholder 5"/>
          <p:cNvSpPr>
            <a:spLocks noGrp="1"/>
          </p:cNvSpPr>
          <p:nvPr>
            <p:ph type="sldNum" sz="quarter" idx="12"/>
            <p:custDataLst>
              <p:tags r:id="rId4"/>
            </p:custDataLst>
          </p:nvPr>
        </p:nvSpPr>
        <p:spPr/>
        <p:txBody>
          <a:bodyPr/>
          <a:lstStyle>
            <a:lvl1pPr>
              <a:defRPr/>
            </a:lvl1pPr>
          </a:lstStyle>
          <a:p>
            <a:pPr>
              <a:defRPr/>
            </a:pPr>
            <a:fld id="{AA37DE1C-794D-4989-9280-95647B85123F}" type="slidenum">
              <a:rPr lang="en-US"/>
              <a:pPr>
                <a:defRPr/>
              </a:pPr>
              <a:t>‹#›</a:t>
            </a:fld>
            <a:endParaRPr lang="en-US"/>
          </a:p>
        </p:txBody>
      </p:sp>
    </p:spTree>
    <p:extLst>
      <p:ext uri="{BB962C8B-B14F-4D97-AF65-F5344CB8AC3E}">
        <p14:creationId xmlns:p14="http://schemas.microsoft.com/office/powerpoint/2010/main" val="291276294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8BF9282-2B7D-4491-9CA2-C2D270C1891F}" type="datetimeFigureOut">
              <a:rPr lang="en-US"/>
              <a:pPr>
                <a:defRPr/>
              </a:pPr>
              <a:t>10/26/2017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A4AB6FE-8B9B-405E-A478-BAA8020CC9EB}" type="slidenum">
              <a:rPr lang="en-US"/>
              <a:pPr>
                <a:defRPr/>
              </a:pPr>
              <a:t>‹#›</a:t>
            </a:fld>
            <a:endParaRPr lang="en-US"/>
          </a:p>
        </p:txBody>
      </p:sp>
    </p:spTree>
    <p:extLst>
      <p:ext uri="{BB962C8B-B14F-4D97-AF65-F5344CB8AC3E}">
        <p14:creationId xmlns:p14="http://schemas.microsoft.com/office/powerpoint/2010/main" val="1797028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3008313" cy="9779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457201"/>
            <a:ext cx="5111750" cy="53339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1"/>
            <a:ext cx="3008313" cy="4356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37DB35C-9652-42C2-9A52-FADBAEBDC9EB}" type="datetimeFigureOut">
              <a:rPr lang="en-US"/>
              <a:pPr>
                <a:defRPr/>
              </a:pPr>
              <a:t>10/26/2017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BC1D461-839C-4E6F-8CB5-A259A7526173}" type="slidenum">
              <a:rPr lang="en-US"/>
              <a:pPr>
                <a:defRPr/>
              </a:pPr>
              <a:t>‹#›</a:t>
            </a:fld>
            <a:endParaRPr lang="en-US"/>
          </a:p>
        </p:txBody>
      </p:sp>
    </p:spTree>
    <p:extLst>
      <p:ext uri="{BB962C8B-B14F-4D97-AF65-F5344CB8AC3E}">
        <p14:creationId xmlns:p14="http://schemas.microsoft.com/office/powerpoint/2010/main" val="1923142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423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4E8492F-D1FA-4AD8-BA0C-46961F06751A}" type="datetimeFigureOut">
              <a:rPr lang="en-US"/>
              <a:pPr>
                <a:defRPr/>
              </a:pPr>
              <a:t>10/26/2017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1B4D32C-4A09-4AE0-8078-1AB6A1E55AA1}" type="slidenum">
              <a:rPr lang="en-US"/>
              <a:pPr>
                <a:defRPr/>
              </a:pPr>
              <a:t>‹#›</a:t>
            </a:fld>
            <a:endParaRPr lang="en-US"/>
          </a:p>
        </p:txBody>
      </p:sp>
    </p:spTree>
    <p:extLst>
      <p:ext uri="{BB962C8B-B14F-4D97-AF65-F5344CB8AC3E}">
        <p14:creationId xmlns:p14="http://schemas.microsoft.com/office/powerpoint/2010/main" val="3578379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a:xfrm>
            <a:off x="457200" y="4572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7" name="Text Placeholder 2"/>
          <p:cNvSpPr>
            <a:spLocks noGrp="1"/>
          </p:cNvSpPr>
          <p:nvPr>
            <p:ph type="body" idx="1"/>
            <p:custDataLst>
              <p:tags r:id="rId14"/>
            </p:custDataLst>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custDataLst>
              <p:tags r:id="rId15"/>
            </p:custDataLst>
          </p:nvPr>
        </p:nvSpPr>
        <p:spPr>
          <a:xfrm>
            <a:off x="457200" y="7620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D10177B-8FED-47A7-BFB7-FEBE99866C7A}" type="datetimeFigureOut">
              <a:rPr lang="en-US"/>
              <a:pPr>
                <a:defRPr/>
              </a:pPr>
              <a:t>10/26/2017</a:t>
            </a:fld>
            <a:endParaRPr lang="en-US"/>
          </a:p>
        </p:txBody>
      </p:sp>
      <p:sp>
        <p:nvSpPr>
          <p:cNvPr id="5" name="Footer Placeholder 4"/>
          <p:cNvSpPr>
            <a:spLocks noGrp="1"/>
          </p:cNvSpPr>
          <p:nvPr>
            <p:ph type="ftr" sz="quarter" idx="3"/>
            <p:custDataLst>
              <p:tags r:id="rId16"/>
            </p:custDataLst>
          </p:nvPr>
        </p:nvSpPr>
        <p:spPr>
          <a:xfrm>
            <a:off x="3124200" y="7620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custDataLst>
              <p:tags r:id="rId17"/>
            </p:custDataLst>
          </p:nvPr>
        </p:nvSpPr>
        <p:spPr>
          <a:xfrm>
            <a:off x="6553200" y="7620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A94AE87-6A6A-47D2-97FA-0C135ACBED2F}" type="slidenum">
              <a:rPr lang="en-US"/>
              <a:pPr>
                <a:defRPr/>
              </a:pPr>
              <a:t>‹#›</a:t>
            </a:fld>
            <a:endParaRPr lang="en-US"/>
          </a:p>
        </p:txBody>
      </p:sp>
      <p:sp>
        <p:nvSpPr>
          <p:cNvPr id="9" name="Rectangle 8"/>
          <p:cNvSpPr/>
          <p:nvPr>
            <p:custDataLst>
              <p:tags r:id="rId18"/>
            </p:custDataLst>
          </p:nvPr>
        </p:nvSpPr>
        <p:spPr>
          <a:xfrm>
            <a:off x="0" y="5867400"/>
            <a:ext cx="9144000" cy="990600"/>
          </a:xfrm>
          <a:prstGeom prst="rect">
            <a:avLst/>
          </a:prstGeom>
          <a:solidFill>
            <a:srgbClr val="800000"/>
          </a:solidFill>
          <a:ln>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1" name="Straight Connector 10"/>
          <p:cNvCxnSpPr/>
          <p:nvPr/>
        </p:nvCxnSpPr>
        <p:spPr>
          <a:xfrm>
            <a:off x="0" y="58674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033" name="Picture 9" descr="H.SOM.IU.rev.png"/>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304800" y="6096000"/>
            <a:ext cx="37338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iming>
    <p:tnLst>
      <p:par>
        <p:cTn id="1" dur="indefinite" restart="never" nodeType="tmRoot"/>
      </p:par>
    </p:tnLst>
  </p:timing>
  <p:txStyles>
    <p:titleStyle>
      <a:lvl1pPr algn="ctr" rtl="0" fontAlgn="base">
        <a:spcBef>
          <a:spcPct val="0"/>
        </a:spcBef>
        <a:spcAft>
          <a:spcPct val="0"/>
        </a:spcAft>
        <a:defRPr sz="4400" b="0" i="0" u="none" kern="1200">
          <a:solidFill>
            <a:schemeClr val="tx1"/>
          </a:solidFill>
          <a:effectLst>
            <a:outerShdw blurRad="50800" dist="38100" dir="2700000" algn="tl" rotWithShape="0">
              <a:prstClr val="black">
                <a:alpha val="40000"/>
              </a:prstClr>
            </a:outerShdw>
          </a:effectLst>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b="0" i="0" u="none"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3" Type="http://schemas.openxmlformats.org/officeDocument/2006/relationships/hyperlink" Target="https://mednet.iu.edu/HumanResources/SitePages/PerformanceManagement.aspx" TargetMode="External"/><Relationship Id="rId2" Type="http://schemas.openxmlformats.org/officeDocument/2006/relationships/hyperlink" Target="https://iu.instructure.com/courses/168084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3.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2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custDataLst>
              <p:tags r:id="rId1"/>
            </p:custDataLst>
          </p:nvPr>
        </p:nvSpPr>
        <p:spPr>
          <a:xfrm>
            <a:off x="533400" y="990600"/>
            <a:ext cx="7772400" cy="1470025"/>
          </a:xfrm>
        </p:spPr>
        <p:txBody>
          <a:bodyPr>
            <a:normAutofit/>
          </a:bodyPr>
          <a:lstStyle/>
          <a:p>
            <a:pPr fontAlgn="auto">
              <a:spcAft>
                <a:spcPts val="0"/>
              </a:spcAft>
              <a:defRPr/>
            </a:pPr>
            <a:r>
              <a:rPr lang="en-US" sz="5400" dirty="0" smtClean="0"/>
              <a:t>Coaching for Results</a:t>
            </a:r>
            <a:endParaRPr lang="en-US" sz="5400" dirty="0"/>
          </a:p>
        </p:txBody>
      </p:sp>
      <p:sp>
        <p:nvSpPr>
          <p:cNvPr id="3075" name="Subtitle 8"/>
          <p:cNvSpPr>
            <a:spLocks noGrp="1"/>
          </p:cNvSpPr>
          <p:nvPr>
            <p:ph type="subTitle" idx="1"/>
            <p:custDataLst>
              <p:tags r:id="rId2"/>
            </p:custDataLst>
          </p:nvPr>
        </p:nvSpPr>
        <p:spPr>
          <a:xfrm>
            <a:off x="990600" y="3200400"/>
            <a:ext cx="6400800" cy="1066800"/>
          </a:xfrm>
        </p:spPr>
        <p:txBody>
          <a:bodyPr/>
          <a:lstStyle/>
          <a:p>
            <a:r>
              <a:rPr lang="en-US" altLang="en-US" dirty="0" smtClean="0"/>
              <a:t>Presented by</a:t>
            </a:r>
          </a:p>
          <a:p>
            <a:r>
              <a:rPr lang="en-US" altLang="en-US" sz="2000" dirty="0" smtClean="0"/>
              <a:t>	IUSM </a:t>
            </a:r>
            <a:r>
              <a:rPr lang="en-US" altLang="en-US" sz="2000" dirty="0" smtClean="0"/>
              <a:t>Dean’s Office Human Resources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does coaching happen?</a:t>
            </a:r>
            <a:endParaRPr lang="en-US" dirty="0"/>
          </a:p>
        </p:txBody>
      </p:sp>
      <p:sp>
        <p:nvSpPr>
          <p:cNvPr id="3" name="Content Placeholder 2"/>
          <p:cNvSpPr>
            <a:spLocks noGrp="1"/>
          </p:cNvSpPr>
          <p:nvPr>
            <p:ph idx="1"/>
          </p:nvPr>
        </p:nvSpPr>
        <p:spPr/>
        <p:txBody>
          <a:bodyPr/>
          <a:lstStyle/>
          <a:p>
            <a:r>
              <a:rPr lang="en-US" dirty="0" smtClean="0"/>
              <a:t>Informal work progress discussions</a:t>
            </a:r>
          </a:p>
          <a:p>
            <a:r>
              <a:rPr lang="en-US" dirty="0" smtClean="0"/>
              <a:t>Formal performance review feedback</a:t>
            </a:r>
          </a:p>
          <a:p>
            <a:r>
              <a:rPr lang="en-US" dirty="0" smtClean="0"/>
              <a:t>“Coachable moments”</a:t>
            </a:r>
            <a:endParaRPr lang="en-US" dirty="0"/>
          </a:p>
        </p:txBody>
      </p:sp>
    </p:spTree>
    <p:extLst>
      <p:ext uri="{BB962C8B-B14F-4D97-AF65-F5344CB8AC3E}">
        <p14:creationId xmlns:p14="http://schemas.microsoft.com/office/powerpoint/2010/main" val="1585174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680" y="304800"/>
            <a:ext cx="8229600" cy="914400"/>
          </a:xfrm>
        </p:spPr>
        <p:txBody>
          <a:bodyPr>
            <a:normAutofit/>
          </a:bodyPr>
          <a:lstStyle/>
          <a:p>
            <a:r>
              <a:rPr lang="en-US" dirty="0" smtClean="0"/>
              <a:t>Coaching Approach</a:t>
            </a:r>
            <a:endParaRPr lang="en-US" dirty="0"/>
          </a:p>
        </p:txBody>
      </p:sp>
      <p:sp>
        <p:nvSpPr>
          <p:cNvPr id="6" name="Content Placeholder 5"/>
          <p:cNvSpPr>
            <a:spLocks noGrp="1"/>
          </p:cNvSpPr>
          <p:nvPr>
            <p:ph idx="1"/>
          </p:nvPr>
        </p:nvSpPr>
        <p:spPr>
          <a:xfrm>
            <a:off x="457200" y="1447800"/>
            <a:ext cx="8229600" cy="3657600"/>
          </a:xfrm>
        </p:spPr>
        <p:txBody>
          <a:bodyPr/>
          <a:lstStyle/>
          <a:p>
            <a:r>
              <a:rPr lang="en-US" sz="1800" b="1" dirty="0"/>
              <a:t>Coaches take an “Ask vs. Tell” approach.</a:t>
            </a:r>
            <a:r>
              <a:rPr lang="en-US" sz="1800" dirty="0"/>
              <a:t> Don’t tell the employee what to do, instead ask powerful questions. This allows the employee to create their own solutions. When they go through the thought process to get to resolution, they are much more bought-in — it’s their idea!</a:t>
            </a:r>
          </a:p>
          <a:p>
            <a:r>
              <a:rPr lang="en-US" sz="1800" b="1" dirty="0"/>
              <a:t>Coaches focus on the employee vs. the task</a:t>
            </a:r>
            <a:r>
              <a:rPr lang="en-US" sz="1800" dirty="0"/>
              <a:t> — it’s about their development.</a:t>
            </a:r>
          </a:p>
          <a:p>
            <a:r>
              <a:rPr lang="en-US" sz="1800" b="1" dirty="0"/>
              <a:t>Coaching is not about “fixing” anyone</a:t>
            </a:r>
            <a:r>
              <a:rPr lang="en-US" sz="1800" dirty="0"/>
              <a:t>. Again, it’s about their development and facilitating the learning process.</a:t>
            </a:r>
          </a:p>
          <a:p>
            <a:r>
              <a:rPr lang="en-US" sz="1800" b="1" dirty="0"/>
              <a:t>Coaches set up a clear accountability structure</a:t>
            </a:r>
            <a:r>
              <a:rPr lang="en-US" sz="1800" dirty="0"/>
              <a:t> for action and outcomes. It helps keep the employee focused on achieving the desired goals.</a:t>
            </a:r>
          </a:p>
          <a:p>
            <a:r>
              <a:rPr lang="en-US" sz="1800" b="1" dirty="0"/>
              <a:t>Coaching is something that can/should happen as needed</a:t>
            </a:r>
            <a:r>
              <a:rPr lang="en-US" sz="1800" dirty="0"/>
              <a:t> and in-the-moment, which is the best way for learning to occur. It’s a great way to reinforce what may have been learned in the classroom by capitalizing on those on-the-job learning experiences.</a:t>
            </a:r>
          </a:p>
          <a:p>
            <a:endParaRPr lang="en-US" dirty="0"/>
          </a:p>
        </p:txBody>
      </p:sp>
    </p:spTree>
    <p:extLst>
      <p:ext uri="{BB962C8B-B14F-4D97-AF65-F5344CB8AC3E}">
        <p14:creationId xmlns:p14="http://schemas.microsoft.com/office/powerpoint/2010/main" val="2613304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Conversation &amp; Questions</a:t>
            </a:r>
            <a:endParaRPr lang="en-US" dirty="0"/>
          </a:p>
        </p:txBody>
      </p:sp>
      <p:sp>
        <p:nvSpPr>
          <p:cNvPr id="3" name="Content Placeholder 2"/>
          <p:cNvSpPr>
            <a:spLocks noGrp="1"/>
          </p:cNvSpPr>
          <p:nvPr>
            <p:ph idx="1"/>
          </p:nvPr>
        </p:nvSpPr>
        <p:spPr/>
        <p:txBody>
          <a:bodyPr/>
          <a:lstStyle/>
          <a:p>
            <a:r>
              <a:rPr lang="en-US" b="1" dirty="0"/>
              <a:t>Coaching = Effective Conversations</a:t>
            </a:r>
          </a:p>
          <a:p>
            <a:r>
              <a:rPr lang="en-US" dirty="0"/>
              <a:t>What makes a conversation “effective”? It’s about a dialogue (asking), not a monologue (telling). </a:t>
            </a:r>
            <a:endParaRPr lang="en-US" dirty="0" smtClean="0"/>
          </a:p>
          <a:p>
            <a:r>
              <a:rPr lang="en-US" dirty="0" smtClean="0"/>
              <a:t>The </a:t>
            </a:r>
            <a:r>
              <a:rPr lang="en-US" dirty="0"/>
              <a:t>best coaching questions are:</a:t>
            </a:r>
          </a:p>
          <a:p>
            <a:pPr lvl="1"/>
            <a:r>
              <a:rPr lang="en-US" dirty="0" smtClean="0"/>
              <a:t>Open-ended</a:t>
            </a:r>
            <a:endParaRPr lang="en-US" dirty="0"/>
          </a:p>
          <a:p>
            <a:pPr lvl="1"/>
            <a:r>
              <a:rPr lang="en-US" dirty="0"/>
              <a:t>Focused on useful </a:t>
            </a:r>
            <a:r>
              <a:rPr lang="en-US" dirty="0" smtClean="0"/>
              <a:t>outcomes</a:t>
            </a:r>
            <a:endParaRPr lang="en-US" dirty="0"/>
          </a:p>
          <a:p>
            <a:pPr lvl="1"/>
            <a:r>
              <a:rPr lang="en-US" dirty="0" smtClean="0"/>
              <a:t>Non-judgmental</a:t>
            </a:r>
            <a:r>
              <a:rPr lang="en-US" dirty="0"/>
              <a:t> (avoid asking “why</a:t>
            </a:r>
            <a:r>
              <a:rPr lang="en-US" dirty="0" smtClean="0"/>
              <a:t>?”)</a:t>
            </a:r>
            <a:endParaRPr lang="en-US" dirty="0"/>
          </a:p>
        </p:txBody>
      </p:sp>
    </p:spTree>
    <p:extLst>
      <p:ext uri="{BB962C8B-B14F-4D97-AF65-F5344CB8AC3E}">
        <p14:creationId xmlns:p14="http://schemas.microsoft.com/office/powerpoint/2010/main" val="1101521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Acting More Like a Coach...</a:t>
            </a:r>
            <a:endParaRPr lang="en-US" dirty="0"/>
          </a:p>
        </p:txBody>
      </p:sp>
      <p:sp>
        <p:nvSpPr>
          <p:cNvPr id="3" name="Content Placeholder 2"/>
          <p:cNvSpPr>
            <a:spLocks noGrp="1"/>
          </p:cNvSpPr>
          <p:nvPr>
            <p:ph idx="1"/>
          </p:nvPr>
        </p:nvSpPr>
        <p:spPr/>
        <p:txBody>
          <a:bodyPr/>
          <a:lstStyle/>
          <a:p>
            <a:r>
              <a:rPr lang="en-US" sz="2000" b="1" dirty="0" smtClean="0"/>
              <a:t>Ask </a:t>
            </a:r>
            <a:r>
              <a:rPr lang="en-US" sz="2000" b="1" dirty="0"/>
              <a:t>good questions</a:t>
            </a:r>
            <a:r>
              <a:rPr lang="en-US" sz="2000" dirty="0"/>
              <a:t> to enable the process.</a:t>
            </a:r>
          </a:p>
          <a:p>
            <a:r>
              <a:rPr lang="en-US" sz="2000" b="1" dirty="0"/>
              <a:t>Meet the employee</a:t>
            </a:r>
            <a:r>
              <a:rPr lang="en-US" sz="2000" dirty="0"/>
              <a:t> where they are.</a:t>
            </a:r>
          </a:p>
          <a:p>
            <a:r>
              <a:rPr lang="en-US" sz="2000" b="1" dirty="0"/>
              <a:t>Guide the conversation</a:t>
            </a:r>
            <a:r>
              <a:rPr lang="en-US" sz="2000" dirty="0"/>
              <a:t> (through questions, not directives) to a mutual agreement of the priorities of development.</a:t>
            </a:r>
          </a:p>
          <a:p>
            <a:r>
              <a:rPr lang="en-US" sz="2000" b="1" dirty="0"/>
              <a:t>Ensure that the feedback information is heard</a:t>
            </a:r>
            <a:r>
              <a:rPr lang="en-US" sz="2000" dirty="0"/>
              <a:t> and understood by the employee. Again, asking clarifying questions is the best way to do this.</a:t>
            </a:r>
          </a:p>
          <a:p>
            <a:r>
              <a:rPr lang="en-US" sz="2000" b="1" dirty="0"/>
              <a:t>Do your part to support the employee</a:t>
            </a:r>
            <a:r>
              <a:rPr lang="en-US" sz="2000" dirty="0"/>
              <a:t> through a shared commitment to their goals, responsibilities and action steps.</a:t>
            </a:r>
          </a:p>
          <a:p>
            <a:endParaRPr lang="en-US" dirty="0"/>
          </a:p>
        </p:txBody>
      </p:sp>
    </p:spTree>
    <p:extLst>
      <p:ext uri="{BB962C8B-B14F-4D97-AF65-F5344CB8AC3E}">
        <p14:creationId xmlns:p14="http://schemas.microsoft.com/office/powerpoint/2010/main" val="2640957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341"/>
            <a:ext cx="8229600" cy="1447800"/>
          </a:xfrm>
        </p:spPr>
        <p:txBody>
          <a:bodyPr>
            <a:normAutofit/>
          </a:bodyPr>
          <a:lstStyle/>
          <a:p>
            <a:r>
              <a:rPr lang="en-US" sz="3600" dirty="0" smtClean="0"/>
              <a:t>Open-ended </a:t>
            </a:r>
            <a:r>
              <a:rPr lang="en-US" sz="3600" dirty="0"/>
              <a:t>questions </a:t>
            </a:r>
            <a:r>
              <a:rPr lang="en-US" sz="3600" dirty="0" smtClean="0"/>
              <a:t>vs. Close-ended questions</a:t>
            </a:r>
            <a:endParaRPr lang="en-US" sz="3600" dirty="0"/>
          </a:p>
        </p:txBody>
      </p:sp>
      <p:sp>
        <p:nvSpPr>
          <p:cNvPr id="3" name="Content Placeholder 2"/>
          <p:cNvSpPr>
            <a:spLocks noGrp="1"/>
          </p:cNvSpPr>
          <p:nvPr>
            <p:ph idx="1"/>
          </p:nvPr>
        </p:nvSpPr>
        <p:spPr>
          <a:xfrm>
            <a:off x="457200" y="1066800"/>
            <a:ext cx="8229600" cy="4648200"/>
          </a:xfrm>
        </p:spPr>
        <p:txBody>
          <a:bodyPr/>
          <a:lstStyle/>
          <a:p>
            <a:r>
              <a:rPr lang="en-US" sz="1300" b="1" dirty="0" smtClean="0"/>
              <a:t>Open-ended/Inviting </a:t>
            </a:r>
            <a:r>
              <a:rPr lang="en-US" sz="1300" b="1" dirty="0"/>
              <a:t>Questions</a:t>
            </a:r>
          </a:p>
          <a:p>
            <a:r>
              <a:rPr lang="en-US" sz="1300" i="1" dirty="0"/>
              <a:t>What is the status on “x”?</a:t>
            </a:r>
            <a:endParaRPr lang="en-US" sz="1300" dirty="0"/>
          </a:p>
          <a:p>
            <a:r>
              <a:rPr lang="en-US" sz="1300" i="1" dirty="0"/>
              <a:t>How can I help you? </a:t>
            </a:r>
            <a:endParaRPr lang="en-US" sz="1300" dirty="0"/>
          </a:p>
          <a:p>
            <a:r>
              <a:rPr lang="en-US" sz="1300" i="1" dirty="0"/>
              <a:t>Can you tell me about that error?</a:t>
            </a:r>
            <a:endParaRPr lang="en-US" sz="1300" dirty="0"/>
          </a:p>
          <a:p>
            <a:r>
              <a:rPr lang="en-US" sz="1300" i="1" dirty="0"/>
              <a:t>Walk me through your thought process?</a:t>
            </a:r>
            <a:endParaRPr lang="en-US" sz="1300" dirty="0"/>
          </a:p>
          <a:p>
            <a:r>
              <a:rPr lang="en-US" sz="1300" i="1" dirty="0"/>
              <a:t>What other approaches might you take next time?</a:t>
            </a:r>
            <a:endParaRPr lang="en-US" sz="1300" dirty="0"/>
          </a:p>
          <a:p>
            <a:r>
              <a:rPr lang="en-US" sz="1300" i="1" dirty="0"/>
              <a:t>How are your emotions influencing your perception of the situation?</a:t>
            </a:r>
            <a:endParaRPr lang="en-US" sz="1300" dirty="0"/>
          </a:p>
          <a:p>
            <a:r>
              <a:rPr lang="en-US" sz="1300" b="1" dirty="0"/>
              <a:t> Close-ended/Evaluative Questions</a:t>
            </a:r>
          </a:p>
          <a:p>
            <a:r>
              <a:rPr lang="en-US" sz="1300" i="1" dirty="0"/>
              <a:t>Are you finished yet?</a:t>
            </a:r>
            <a:endParaRPr lang="en-US" sz="1300" dirty="0"/>
          </a:p>
          <a:p>
            <a:r>
              <a:rPr lang="en-US" sz="1300" i="1" dirty="0"/>
              <a:t>Do you have a problem?</a:t>
            </a:r>
            <a:endParaRPr lang="en-US" sz="1300" dirty="0"/>
          </a:p>
          <a:p>
            <a:r>
              <a:rPr lang="en-US" sz="1300" i="1" dirty="0"/>
              <a:t>Did you make that mistake?</a:t>
            </a:r>
            <a:endParaRPr lang="en-US" sz="1300" dirty="0"/>
          </a:p>
          <a:p>
            <a:r>
              <a:rPr lang="en-US" sz="1300" i="1" dirty="0"/>
              <a:t>Will this really solve the problem?</a:t>
            </a:r>
            <a:endParaRPr lang="en-US" sz="1300" dirty="0"/>
          </a:p>
          <a:p>
            <a:r>
              <a:rPr lang="en-US" sz="1300" i="1" dirty="0"/>
              <a:t>What made you think that was a good idea?</a:t>
            </a:r>
            <a:endParaRPr lang="en-US" sz="1300" dirty="0"/>
          </a:p>
          <a:p>
            <a:r>
              <a:rPr lang="en-US" sz="1300" i="1" dirty="0"/>
              <a:t>That’s clear enough, isn’t it?</a:t>
            </a:r>
            <a:endParaRPr lang="en-US" sz="1300" dirty="0"/>
          </a:p>
          <a:p>
            <a:r>
              <a:rPr lang="en-US" sz="1300" i="1" dirty="0"/>
              <a:t>Didn’t I go over this already?</a:t>
            </a:r>
            <a:endParaRPr lang="en-US" sz="1300" dirty="0"/>
          </a:p>
          <a:p>
            <a:r>
              <a:rPr lang="en-US" sz="1300" i="1" dirty="0"/>
              <a:t>Why didn’t you do “x”?</a:t>
            </a:r>
            <a:endParaRPr lang="en-US" sz="1300" dirty="0"/>
          </a:p>
          <a:p>
            <a:r>
              <a:rPr lang="en-US" sz="1300" dirty="0"/>
              <a:t>So are you up for the challenge? Your employees, the business and your career will all benefit if you begin to operate in Manager-as-Coach mindset.</a:t>
            </a:r>
          </a:p>
          <a:p>
            <a:r>
              <a:rPr lang="en-US" sz="1300" dirty="0"/>
              <a:t>Your employees will be developed and challenged in way that truly builds new skills and enables them to learn from experiences.</a:t>
            </a:r>
          </a:p>
          <a:p>
            <a:endParaRPr lang="en-US" dirty="0"/>
          </a:p>
          <a:p>
            <a:endParaRPr lang="en-US" dirty="0"/>
          </a:p>
        </p:txBody>
      </p:sp>
    </p:spTree>
    <p:extLst>
      <p:ext uri="{BB962C8B-B14F-4D97-AF65-F5344CB8AC3E}">
        <p14:creationId xmlns:p14="http://schemas.microsoft.com/office/powerpoint/2010/main" val="2156895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Coaching Model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78043126"/>
              </p:ext>
            </p:extLst>
          </p:nvPr>
        </p:nvGraphicFramePr>
        <p:xfrm>
          <a:off x="533400" y="1066800"/>
          <a:ext cx="82296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lowchart: Alternate Process 4"/>
          <p:cNvSpPr/>
          <p:nvPr/>
        </p:nvSpPr>
        <p:spPr>
          <a:xfrm>
            <a:off x="838200" y="1219200"/>
            <a:ext cx="1600200" cy="1828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What are you doing?</a:t>
            </a:r>
          </a:p>
          <a:p>
            <a:pPr algn="ctr"/>
            <a:r>
              <a:rPr lang="en-US" sz="1000" dirty="0" smtClean="0"/>
              <a:t>Observable behavior </a:t>
            </a:r>
            <a:r>
              <a:rPr lang="en-US" sz="1000" dirty="0"/>
              <a:t>is an attempt to close the gap between what you want the result you </a:t>
            </a:r>
            <a:r>
              <a:rPr lang="en-US" sz="1000" dirty="0" smtClean="0"/>
              <a:t>perceive </a:t>
            </a:r>
            <a:r>
              <a:rPr lang="en-US" sz="1000" dirty="0"/>
              <a:t>you’re getting</a:t>
            </a:r>
            <a:r>
              <a:rPr lang="en-US" sz="1000" dirty="0" smtClean="0"/>
              <a:t>.</a:t>
            </a:r>
            <a:endParaRPr lang="en-US" sz="1000" dirty="0"/>
          </a:p>
        </p:txBody>
      </p:sp>
      <p:sp>
        <p:nvSpPr>
          <p:cNvPr id="6" name="Flowchart: Alternate Process 5"/>
          <p:cNvSpPr/>
          <p:nvPr/>
        </p:nvSpPr>
        <p:spPr>
          <a:xfrm>
            <a:off x="838200" y="3505200"/>
            <a:ext cx="1600200" cy="1981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Is what you’re doing getting you what you want?</a:t>
            </a:r>
          </a:p>
          <a:p>
            <a:pPr algn="ctr"/>
            <a:r>
              <a:rPr lang="en-US" sz="1000" dirty="0" smtClean="0"/>
              <a:t>The difference between what you want and the result you perceive you’re getting is the motivation for all behavior.</a:t>
            </a:r>
            <a:endParaRPr lang="en-US" sz="1000" dirty="0"/>
          </a:p>
          <a:p>
            <a:pPr algn="ctr"/>
            <a:endParaRPr lang="en-US" sz="1000" dirty="0"/>
          </a:p>
        </p:txBody>
      </p:sp>
      <p:sp>
        <p:nvSpPr>
          <p:cNvPr id="7" name="Flowchart: Alternate Process 6"/>
          <p:cNvSpPr/>
          <p:nvPr/>
        </p:nvSpPr>
        <p:spPr>
          <a:xfrm>
            <a:off x="6781800" y="1219200"/>
            <a:ext cx="1600200" cy="1600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What do you want?</a:t>
            </a:r>
          </a:p>
          <a:p>
            <a:pPr algn="ctr"/>
            <a:r>
              <a:rPr lang="en-US" sz="1000" dirty="0" smtClean="0"/>
              <a:t>What you want and how you judge the result you’re getting is based on your personal interests, attitudes, values.</a:t>
            </a:r>
            <a:endParaRPr lang="en-US" sz="1000" dirty="0"/>
          </a:p>
          <a:p>
            <a:pPr algn="ctr"/>
            <a:endParaRPr lang="en-US" sz="1000" dirty="0"/>
          </a:p>
        </p:txBody>
      </p:sp>
      <p:sp>
        <p:nvSpPr>
          <p:cNvPr id="8" name="Flowchart: Alternate Process 7"/>
          <p:cNvSpPr/>
          <p:nvPr/>
        </p:nvSpPr>
        <p:spPr>
          <a:xfrm>
            <a:off x="6781800" y="3600450"/>
            <a:ext cx="1600200" cy="1600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What’s your plan?</a:t>
            </a:r>
          </a:p>
          <a:p>
            <a:pPr algn="ctr"/>
            <a:r>
              <a:rPr lang="en-US" sz="1000" dirty="0" smtClean="0"/>
              <a:t>Achieving different results means either changing what you want or how you behave.</a:t>
            </a:r>
            <a:endParaRPr lang="en-US" sz="1000" dirty="0"/>
          </a:p>
          <a:p>
            <a:pPr algn="ctr"/>
            <a:endParaRPr lang="en-US" sz="1000" dirty="0"/>
          </a:p>
        </p:txBody>
      </p:sp>
      <p:sp>
        <p:nvSpPr>
          <p:cNvPr id="9" name="TextBox 8"/>
          <p:cNvSpPr txBox="1"/>
          <p:nvPr/>
        </p:nvSpPr>
        <p:spPr>
          <a:xfrm>
            <a:off x="457200" y="5638800"/>
            <a:ext cx="4343400" cy="215444"/>
          </a:xfrm>
          <a:prstGeom prst="rect">
            <a:avLst/>
          </a:prstGeom>
          <a:noFill/>
        </p:spPr>
        <p:txBody>
          <a:bodyPr wrap="square" rtlCol="0">
            <a:spAutoFit/>
          </a:bodyPr>
          <a:lstStyle/>
          <a:p>
            <a:r>
              <a:rPr lang="en-US" sz="800" dirty="0" smtClean="0"/>
              <a:t>Adapted from </a:t>
            </a:r>
            <a:r>
              <a:rPr lang="en-US" sz="800" dirty="0" err="1" smtClean="0"/>
              <a:t>RealTime</a:t>
            </a:r>
            <a:r>
              <a:rPr lang="en-US" sz="800" dirty="0" smtClean="0"/>
              <a:t> Coaching</a:t>
            </a:r>
            <a:endParaRPr lang="en-US" sz="800" dirty="0"/>
          </a:p>
        </p:txBody>
      </p:sp>
    </p:spTree>
    <p:extLst>
      <p:ext uri="{BB962C8B-B14F-4D97-AF65-F5344CB8AC3E}">
        <p14:creationId xmlns:p14="http://schemas.microsoft.com/office/powerpoint/2010/main" val="2559502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Relationship Between People, Results &amp; Performance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9546437"/>
              </p:ext>
            </p:extLst>
          </p:nvPr>
        </p:nvGraphicFramePr>
        <p:xfrm>
          <a:off x="457200" y="1600200"/>
          <a:ext cx="82296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Left-Right Arrow 5"/>
          <p:cNvSpPr/>
          <p:nvPr/>
        </p:nvSpPr>
        <p:spPr>
          <a:xfrm>
            <a:off x="4343400" y="1905000"/>
            <a:ext cx="457200" cy="2286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Right Arrow 6"/>
          <p:cNvSpPr/>
          <p:nvPr/>
        </p:nvSpPr>
        <p:spPr>
          <a:xfrm>
            <a:off x="4343400" y="2971800"/>
            <a:ext cx="457200" cy="2286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Right Arrow 7"/>
          <p:cNvSpPr/>
          <p:nvPr/>
        </p:nvSpPr>
        <p:spPr>
          <a:xfrm>
            <a:off x="4343400" y="4038600"/>
            <a:ext cx="457200" cy="2286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eft-Right Arrow 8"/>
          <p:cNvSpPr/>
          <p:nvPr/>
        </p:nvSpPr>
        <p:spPr>
          <a:xfrm>
            <a:off x="4343400" y="5181600"/>
            <a:ext cx="457200" cy="2286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1867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Contacts</a:t>
            </a:r>
            <a:endParaRPr lang="en-US" dirty="0"/>
          </a:p>
        </p:txBody>
      </p:sp>
      <p:sp>
        <p:nvSpPr>
          <p:cNvPr id="3" name="Content Placeholder 2"/>
          <p:cNvSpPr>
            <a:spLocks noGrp="1"/>
          </p:cNvSpPr>
          <p:nvPr>
            <p:ph idx="1"/>
          </p:nvPr>
        </p:nvSpPr>
        <p:spPr/>
        <p:txBody>
          <a:bodyPr/>
          <a:lstStyle/>
          <a:p>
            <a:r>
              <a:rPr lang="en-US" dirty="0" smtClean="0"/>
              <a:t>Your Human Resource Business Partner</a:t>
            </a:r>
          </a:p>
          <a:p>
            <a:endParaRPr lang="en-US" dirty="0" smtClean="0"/>
          </a:p>
          <a:p>
            <a:r>
              <a:rPr lang="en-US" dirty="0" smtClean="0"/>
              <a:t>Performance management resources</a:t>
            </a:r>
            <a:r>
              <a:rPr lang="en-US" dirty="0" smtClean="0"/>
              <a:t>:</a:t>
            </a:r>
          </a:p>
          <a:p>
            <a:pPr lvl="1"/>
            <a:r>
              <a:rPr lang="en-US" dirty="0" smtClean="0">
                <a:hlinkClick r:id="rId2"/>
              </a:rPr>
              <a:t>Canvas</a:t>
            </a:r>
            <a:endParaRPr lang="en-US" dirty="0" smtClean="0"/>
          </a:p>
          <a:p>
            <a:pPr lvl="1"/>
            <a:r>
              <a:rPr lang="en-US" dirty="0" err="1" smtClean="0">
                <a:hlinkClick r:id="rId3"/>
              </a:rPr>
              <a:t>MedNet</a:t>
            </a:r>
            <a:endParaRPr lang="en-US" dirty="0" smtClean="0"/>
          </a:p>
          <a:p>
            <a:pPr lvl="1"/>
            <a:endParaRPr lang="en-US" dirty="0" smtClean="0"/>
          </a:p>
          <a:p>
            <a:pPr lvl="1"/>
            <a:endParaRPr lang="en-US" dirty="0" smtClean="0"/>
          </a:p>
          <a:p>
            <a:pPr marL="0" indent="0">
              <a:buNone/>
            </a:pPr>
            <a:endParaRPr lang="en-US" dirty="0" smtClean="0"/>
          </a:p>
        </p:txBody>
      </p:sp>
    </p:spTree>
    <p:extLst>
      <p:ext uri="{BB962C8B-B14F-4D97-AF65-F5344CB8AC3E}">
        <p14:creationId xmlns:p14="http://schemas.microsoft.com/office/powerpoint/2010/main" val="1271808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304800"/>
            <a:ext cx="8229600" cy="1143000"/>
          </a:xfrm>
        </p:spPr>
        <p:txBody>
          <a:bodyPr/>
          <a:lstStyle/>
          <a:p>
            <a:r>
              <a:rPr lang="en-US" dirty="0" smtClean="0"/>
              <a:t>Outline</a:t>
            </a:r>
            <a:endParaRPr lang="en-US" dirty="0"/>
          </a:p>
        </p:txBody>
      </p:sp>
      <p:sp>
        <p:nvSpPr>
          <p:cNvPr id="3" name="Content Placeholder 2"/>
          <p:cNvSpPr>
            <a:spLocks noGrp="1"/>
          </p:cNvSpPr>
          <p:nvPr>
            <p:ph idx="1"/>
            <p:custDataLst>
              <p:tags r:id="rId2"/>
            </p:custDataLst>
          </p:nvPr>
        </p:nvSpPr>
        <p:spPr>
          <a:xfrm>
            <a:off x="457200" y="1447800"/>
            <a:ext cx="8229600" cy="4114800"/>
          </a:xfrm>
        </p:spPr>
        <p:txBody>
          <a:bodyPr/>
          <a:lstStyle/>
          <a:p>
            <a:r>
              <a:rPr lang="en-US" sz="2800" dirty="0" smtClean="0"/>
              <a:t>Performance Management Process</a:t>
            </a:r>
            <a:endParaRPr lang="en-US" sz="2800" dirty="0"/>
          </a:p>
          <a:p>
            <a:r>
              <a:rPr lang="en-US" sz="2800" dirty="0" smtClean="0"/>
              <a:t>General Communication Guidelines</a:t>
            </a:r>
          </a:p>
          <a:p>
            <a:r>
              <a:rPr lang="en-US" sz="2800" dirty="0" smtClean="0"/>
              <a:t>Defining Coaching</a:t>
            </a:r>
          </a:p>
          <a:p>
            <a:r>
              <a:rPr lang="en-US" sz="2800" dirty="0" smtClean="0"/>
              <a:t>Coaching Basics</a:t>
            </a:r>
          </a:p>
          <a:p>
            <a:endParaRPr lang="en-US" sz="2800" dirty="0" smtClean="0"/>
          </a:p>
        </p:txBody>
      </p:sp>
    </p:spTree>
    <p:extLst>
      <p:ext uri="{BB962C8B-B14F-4D97-AF65-F5344CB8AC3E}">
        <p14:creationId xmlns:p14="http://schemas.microsoft.com/office/powerpoint/2010/main" val="3828073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72975" y="0"/>
            <a:ext cx="8229600" cy="1143000"/>
          </a:xfrm>
        </p:spPr>
        <p:txBody>
          <a:bodyPr>
            <a:normAutofit/>
          </a:bodyPr>
          <a:lstStyle/>
          <a:p>
            <a:r>
              <a:rPr lang="en-US" dirty="0" smtClean="0"/>
              <a:t>Performance </a:t>
            </a:r>
            <a:r>
              <a:rPr lang="en-US" dirty="0" smtClean="0"/>
              <a:t>Management Process</a:t>
            </a:r>
            <a:endParaRPr lang="en-US" dirty="0"/>
          </a:p>
        </p:txBody>
      </p:sp>
      <p:graphicFrame>
        <p:nvGraphicFramePr>
          <p:cNvPr id="5" name="Content Placeholder 4"/>
          <p:cNvGraphicFramePr>
            <a:graphicFrameLocks noGrp="1" noChangeAspect="1"/>
          </p:cNvGraphicFramePr>
          <p:nvPr>
            <p:ph idx="1"/>
            <p:extLst>
              <p:ext uri="{D42A27DB-BD31-4B8C-83A1-F6EECF244321}">
                <p14:modId xmlns:p14="http://schemas.microsoft.com/office/powerpoint/2010/main" val="2358926797"/>
              </p:ext>
            </p:extLst>
          </p:nvPr>
        </p:nvGraphicFramePr>
        <p:xfrm>
          <a:off x="561574" y="1590172"/>
          <a:ext cx="7680960" cy="38404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6" name="Group 5"/>
          <p:cNvGrpSpPr/>
          <p:nvPr/>
        </p:nvGrpSpPr>
        <p:grpSpPr>
          <a:xfrm>
            <a:off x="3352800" y="3124200"/>
            <a:ext cx="2068830" cy="1047750"/>
            <a:chOff x="0" y="0"/>
            <a:chExt cx="2068929" cy="1047750"/>
          </a:xfrm>
        </p:grpSpPr>
        <p:sp>
          <p:nvSpPr>
            <p:cNvPr id="7" name="Text Box 12"/>
            <p:cNvSpPr txBox="1"/>
            <p:nvPr/>
          </p:nvSpPr>
          <p:spPr>
            <a:xfrm>
              <a:off x="258729" y="314325"/>
              <a:ext cx="1581150" cy="37147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600">
                  <a:effectLst/>
                  <a:latin typeface="Britannic Bold" panose="020B0903060703020204" pitchFamily="34" charset="0"/>
                  <a:ea typeface="Times New Roman" panose="02020603050405020304" pitchFamily="18" charset="0"/>
                </a:rPr>
                <a:t>Conversations</a:t>
              </a:r>
              <a:endParaRPr lang="en-US" sz="1200">
                <a:effectLst/>
                <a:latin typeface="Times New Roman" panose="02020603050405020304" pitchFamily="18" charset="0"/>
                <a:ea typeface="Times New Roman" panose="02020603050405020304" pitchFamily="18" charset="0"/>
              </a:endParaRPr>
            </a:p>
          </p:txBody>
        </p:sp>
        <p:sp>
          <p:nvSpPr>
            <p:cNvPr id="8" name="Up Arrow 7"/>
            <p:cNvSpPr>
              <a:spLocks noChangeAspect="1"/>
            </p:cNvSpPr>
            <p:nvPr/>
          </p:nvSpPr>
          <p:spPr>
            <a:xfrm>
              <a:off x="896904" y="0"/>
              <a:ext cx="238125" cy="36195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Up Arrow 8"/>
            <p:cNvSpPr>
              <a:spLocks noChangeAspect="1"/>
            </p:cNvSpPr>
            <p:nvPr/>
          </p:nvSpPr>
          <p:spPr>
            <a:xfrm rot="9214205">
              <a:off x="1230279" y="685800"/>
              <a:ext cx="238125" cy="361950"/>
            </a:xfrm>
            <a:prstGeom prst="upArrow">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Up Arrow 9"/>
            <p:cNvSpPr>
              <a:spLocks noChangeAspect="1"/>
            </p:cNvSpPr>
            <p:nvPr/>
          </p:nvSpPr>
          <p:spPr>
            <a:xfrm rot="12367601">
              <a:off x="658779" y="685800"/>
              <a:ext cx="238125" cy="361950"/>
            </a:xfrm>
            <a:prstGeom prst="upArrow">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Up Arrow 10"/>
            <p:cNvSpPr>
              <a:spLocks noChangeAspect="1"/>
            </p:cNvSpPr>
            <p:nvPr/>
          </p:nvSpPr>
          <p:spPr>
            <a:xfrm rot="17969785">
              <a:off x="39654" y="180975"/>
              <a:ext cx="238125" cy="317434"/>
            </a:xfrm>
            <a:prstGeom prst="upArrow">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Up Arrow 11"/>
            <p:cNvSpPr>
              <a:spLocks noChangeAspect="1"/>
            </p:cNvSpPr>
            <p:nvPr/>
          </p:nvSpPr>
          <p:spPr>
            <a:xfrm rot="4027357">
              <a:off x="1792254" y="228600"/>
              <a:ext cx="238125" cy="315224"/>
            </a:xfrm>
            <a:prstGeom prst="upArrow">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3465728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r>
              <a:rPr lang="en-US" dirty="0" smtClean="0"/>
              <a:t>Purpose of Feedback</a:t>
            </a:r>
            <a:endParaRPr lang="en-US" dirty="0"/>
          </a:p>
        </p:txBody>
      </p:sp>
      <p:sp>
        <p:nvSpPr>
          <p:cNvPr id="3" name="Content Placeholder 2"/>
          <p:cNvSpPr>
            <a:spLocks noGrp="1"/>
          </p:cNvSpPr>
          <p:nvPr>
            <p:ph idx="1"/>
          </p:nvPr>
        </p:nvSpPr>
        <p:spPr/>
        <p:txBody>
          <a:bodyPr/>
          <a:lstStyle/>
          <a:p>
            <a:r>
              <a:rPr lang="en-US" dirty="0" smtClean="0"/>
              <a:t>Performance-based feedback</a:t>
            </a:r>
          </a:p>
          <a:p>
            <a:pPr lvl="1"/>
            <a:r>
              <a:rPr lang="en-US" dirty="0" smtClean="0"/>
              <a:t>Increase 2 way communication</a:t>
            </a:r>
          </a:p>
          <a:p>
            <a:pPr lvl="1"/>
            <a:r>
              <a:rPr lang="en-US" dirty="0"/>
              <a:t>To encourage employees to exceed performance standards</a:t>
            </a:r>
          </a:p>
          <a:p>
            <a:pPr lvl="1"/>
            <a:r>
              <a:rPr lang="en-US" dirty="0" smtClean="0"/>
              <a:t>To </a:t>
            </a:r>
            <a:r>
              <a:rPr lang="en-US" dirty="0" smtClean="0"/>
              <a:t>improve </a:t>
            </a:r>
            <a:r>
              <a:rPr lang="en-US" dirty="0" smtClean="0"/>
              <a:t>performance</a:t>
            </a:r>
            <a:endParaRPr lang="en-US" dirty="0" smtClean="0"/>
          </a:p>
          <a:p>
            <a:pPr lvl="1"/>
            <a:r>
              <a:rPr lang="en-US" dirty="0" smtClean="0"/>
              <a:t>To maintain </a:t>
            </a:r>
            <a:r>
              <a:rPr lang="en-US" dirty="0" smtClean="0"/>
              <a:t>clarity about standards of </a:t>
            </a:r>
            <a:r>
              <a:rPr lang="en-US" dirty="0" smtClean="0"/>
              <a:t>performance</a:t>
            </a:r>
          </a:p>
          <a:p>
            <a:pPr lvl="1"/>
            <a:r>
              <a:rPr lang="en-US" dirty="0" smtClean="0"/>
              <a:t>To </a:t>
            </a:r>
            <a:r>
              <a:rPr lang="en-US" dirty="0" smtClean="0"/>
              <a:t>assist employees  in developing new skills</a:t>
            </a:r>
          </a:p>
          <a:p>
            <a:pPr marL="457200" lvl="1" indent="0">
              <a:buNone/>
            </a:pPr>
            <a:endParaRPr lang="en-US" dirty="0" smtClean="0"/>
          </a:p>
        </p:txBody>
      </p:sp>
    </p:spTree>
    <p:extLst>
      <p:ext uri="{BB962C8B-B14F-4D97-AF65-F5344CB8AC3E}">
        <p14:creationId xmlns:p14="http://schemas.microsoft.com/office/powerpoint/2010/main" val="1845877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eaLnBrk="1" hangingPunct="1"/>
            <a:r>
              <a:rPr lang="en-US" altLang="en-US" sz="4000" dirty="0" smtClean="0">
                <a:latin typeface="+mn-lt"/>
              </a:rPr>
              <a:t>Feedback Tips</a:t>
            </a:r>
          </a:p>
        </p:txBody>
      </p:sp>
      <p:sp>
        <p:nvSpPr>
          <p:cNvPr id="9219" name="Rectangle 3"/>
          <p:cNvSpPr>
            <a:spLocks noGrp="1" noChangeArrowheads="1"/>
          </p:cNvSpPr>
          <p:nvPr>
            <p:ph type="body" idx="1"/>
          </p:nvPr>
        </p:nvSpPr>
        <p:spPr>
          <a:xfrm>
            <a:off x="685800" y="1524000"/>
            <a:ext cx="7772400" cy="4114800"/>
          </a:xfrm>
        </p:spPr>
        <p:txBody>
          <a:bodyPr/>
          <a:lstStyle/>
          <a:p>
            <a:pPr marL="457200" indent="-457200" eaLnBrk="1" hangingPunct="1">
              <a:buFontTx/>
              <a:buAutoNum type="arabicPeriod"/>
            </a:pPr>
            <a:r>
              <a:rPr lang="en-US" altLang="en-US" sz="2400" dirty="0" smtClean="0"/>
              <a:t>Feedback is most powerful when it is timely.</a:t>
            </a:r>
          </a:p>
          <a:p>
            <a:pPr marL="457200" indent="-457200">
              <a:buFontTx/>
              <a:buAutoNum type="arabicPeriod"/>
            </a:pPr>
            <a:r>
              <a:rPr lang="en-US" altLang="en-US" sz="2400" dirty="0"/>
              <a:t>Avoid vague feedback – messages must be specific and informative in order to be effective.</a:t>
            </a:r>
            <a:r>
              <a:rPr lang="en-US" altLang="en-US" sz="1600" dirty="0"/>
              <a:t>  </a:t>
            </a:r>
            <a:endParaRPr lang="en-US" altLang="en-US" sz="1600" dirty="0" smtClean="0"/>
          </a:p>
          <a:p>
            <a:pPr marL="457200" indent="-457200">
              <a:buFontTx/>
              <a:buAutoNum type="arabicPeriod"/>
            </a:pPr>
            <a:r>
              <a:rPr lang="en-US" altLang="en-US" sz="2400" dirty="0"/>
              <a:t>Allow for silence to let the employee process the message.</a:t>
            </a:r>
          </a:p>
          <a:p>
            <a:pPr marL="457200" indent="-457200" eaLnBrk="1" hangingPunct="1">
              <a:buFontTx/>
              <a:buAutoNum type="arabicPeriod"/>
            </a:pPr>
            <a:r>
              <a:rPr lang="en-US" altLang="en-US" sz="2400" dirty="0" smtClean="0"/>
              <a:t>Feedback should be balanced.</a:t>
            </a:r>
          </a:p>
          <a:p>
            <a:pPr marL="876300" lvl="1" indent="-419100" eaLnBrk="1" hangingPunct="1">
              <a:buFontTx/>
              <a:buChar char="•"/>
            </a:pPr>
            <a:r>
              <a:rPr lang="en-US" altLang="en-US" sz="1800" dirty="0" smtClean="0"/>
              <a:t>Too much negative feedback may shut down communication</a:t>
            </a:r>
          </a:p>
          <a:p>
            <a:pPr marL="876300" lvl="1" indent="-419100" eaLnBrk="1" hangingPunct="1">
              <a:buFontTx/>
              <a:buChar char="•"/>
            </a:pPr>
            <a:r>
              <a:rPr lang="en-US" altLang="en-US" sz="1800" dirty="0" smtClean="0"/>
              <a:t>Don’t save all the constructive feedback until the end, the employee may feel that you set them up AND the motivational power of the positive feedback may be lost.</a:t>
            </a:r>
          </a:p>
          <a:p>
            <a:pPr marL="457200" indent="-457200" eaLnBrk="1" hangingPunct="1">
              <a:buFontTx/>
              <a:buAutoNum type="arabicPeriod"/>
            </a:pPr>
            <a:r>
              <a:rPr lang="en-US" altLang="en-US" sz="2400" dirty="0" smtClean="0"/>
              <a:t>Avoid the sandwich.</a:t>
            </a:r>
          </a:p>
        </p:txBody>
      </p:sp>
    </p:spTree>
    <p:extLst>
      <p:ext uri="{BB962C8B-B14F-4D97-AF65-F5344CB8AC3E}">
        <p14:creationId xmlns:p14="http://schemas.microsoft.com/office/powerpoint/2010/main" val="3979653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General Communication Guidelines</a:t>
            </a:r>
            <a:endParaRPr lang="en-US" dirty="0"/>
          </a:p>
        </p:txBody>
      </p:sp>
      <p:sp>
        <p:nvSpPr>
          <p:cNvPr id="3" name="Content Placeholder 2"/>
          <p:cNvSpPr>
            <a:spLocks noGrp="1"/>
          </p:cNvSpPr>
          <p:nvPr>
            <p:ph idx="1"/>
          </p:nvPr>
        </p:nvSpPr>
        <p:spPr/>
        <p:txBody>
          <a:bodyPr/>
          <a:lstStyle/>
          <a:p>
            <a:r>
              <a:rPr lang="en-US" dirty="0" smtClean="0"/>
              <a:t>Don’t personalize the situation or behavior, concentrate on the FACTS.</a:t>
            </a:r>
          </a:p>
          <a:p>
            <a:r>
              <a:rPr lang="en-US" dirty="0" smtClean="0"/>
              <a:t>Be considerate and respectful of the other person.</a:t>
            </a:r>
          </a:p>
          <a:p>
            <a:r>
              <a:rPr lang="en-US" dirty="0" smtClean="0"/>
              <a:t>Develop productive relationships with others in the workplace.</a:t>
            </a:r>
          </a:p>
          <a:p>
            <a:r>
              <a:rPr lang="en-US" dirty="0" smtClean="0"/>
              <a:t>Be an example.</a:t>
            </a:r>
            <a:endParaRPr lang="en-US" dirty="0"/>
          </a:p>
        </p:txBody>
      </p:sp>
    </p:spTree>
    <p:extLst>
      <p:ext uri="{BB962C8B-B14F-4D97-AF65-F5344CB8AC3E}">
        <p14:creationId xmlns:p14="http://schemas.microsoft.com/office/powerpoint/2010/main" val="2276269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“Coaching”</a:t>
            </a:r>
            <a:endParaRPr lang="en-US" dirty="0"/>
          </a:p>
        </p:txBody>
      </p:sp>
      <p:sp>
        <p:nvSpPr>
          <p:cNvPr id="3" name="Content Placeholder 2"/>
          <p:cNvSpPr>
            <a:spLocks noGrp="1"/>
          </p:cNvSpPr>
          <p:nvPr>
            <p:ph idx="1"/>
          </p:nvPr>
        </p:nvSpPr>
        <p:spPr/>
        <p:txBody>
          <a:bodyPr/>
          <a:lstStyle/>
          <a:p>
            <a:r>
              <a:rPr lang="en-US" dirty="0"/>
              <a:t>In its simplest form, coaching is the act of </a:t>
            </a:r>
            <a:r>
              <a:rPr lang="en-US" b="1" u="sng" dirty="0"/>
              <a:t>helping</a:t>
            </a:r>
            <a:r>
              <a:rPr lang="en-US" dirty="0"/>
              <a:t> others to </a:t>
            </a:r>
            <a:r>
              <a:rPr lang="en-US" b="1" u="sng" dirty="0"/>
              <a:t>perform better</a:t>
            </a:r>
            <a:r>
              <a:rPr lang="en-US" dirty="0"/>
              <a:t>.  </a:t>
            </a:r>
          </a:p>
          <a:p>
            <a:r>
              <a:rPr lang="en-US" dirty="0"/>
              <a:t>Coaching is a </a:t>
            </a:r>
            <a:r>
              <a:rPr lang="en-US" b="1" u="sng" dirty="0"/>
              <a:t>focused</a:t>
            </a:r>
            <a:r>
              <a:rPr lang="en-US" dirty="0"/>
              <a:t> conversation that facilitates learning and </a:t>
            </a:r>
            <a:r>
              <a:rPr lang="en-US" b="1" u="sng" dirty="0"/>
              <a:t>raises</a:t>
            </a:r>
            <a:r>
              <a:rPr lang="en-US" dirty="0"/>
              <a:t> performance at work.  It is a “goal-focused” conversation.  The coach keeps the conversation </a:t>
            </a:r>
            <a:r>
              <a:rPr lang="en-US" b="1" u="sng" dirty="0"/>
              <a:t>directed</a:t>
            </a:r>
            <a:r>
              <a:rPr lang="en-US" dirty="0"/>
              <a:t> and on-track toward accomplishing the </a:t>
            </a:r>
            <a:r>
              <a:rPr lang="en-US" dirty="0" smtClean="0"/>
              <a:t>goal. </a:t>
            </a:r>
          </a:p>
          <a:p>
            <a:pPr lvl="1"/>
            <a:r>
              <a:rPr lang="en-US" sz="1200" dirty="0" smtClean="0"/>
              <a:t>Dr</a:t>
            </a:r>
            <a:r>
              <a:rPr lang="en-US" sz="1200" dirty="0"/>
              <a:t>. Stephen </a:t>
            </a:r>
            <a:r>
              <a:rPr lang="en-US" sz="1200" dirty="0" err="1"/>
              <a:t>Bogdewic</a:t>
            </a:r>
            <a:r>
              <a:rPr lang="en-US" sz="1200" dirty="0"/>
              <a:t>, IU School of Medicine </a:t>
            </a:r>
          </a:p>
          <a:p>
            <a:endParaRPr lang="en-US" dirty="0"/>
          </a:p>
        </p:txBody>
      </p:sp>
    </p:spTree>
    <p:extLst>
      <p:ext uri="{BB962C8B-B14F-4D97-AF65-F5344CB8AC3E}">
        <p14:creationId xmlns:p14="http://schemas.microsoft.com/office/powerpoint/2010/main" val="653850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Coaching?</a:t>
            </a:r>
            <a:endParaRPr lang="en-US" dirty="0"/>
          </a:p>
        </p:txBody>
      </p:sp>
      <p:sp>
        <p:nvSpPr>
          <p:cNvPr id="3" name="Content Placeholder 2"/>
          <p:cNvSpPr>
            <a:spLocks noGrp="1"/>
          </p:cNvSpPr>
          <p:nvPr>
            <p:ph idx="1"/>
          </p:nvPr>
        </p:nvSpPr>
        <p:spPr>
          <a:xfrm>
            <a:off x="457200" y="1524000"/>
            <a:ext cx="8229600" cy="4114800"/>
          </a:xfrm>
        </p:spPr>
        <p:txBody>
          <a:bodyPr/>
          <a:lstStyle/>
          <a:p>
            <a:r>
              <a:rPr lang="en-US" sz="2000" dirty="0"/>
              <a:t>Reveal people's capacity to develop new skills, and take on increased responsibility.</a:t>
            </a:r>
          </a:p>
          <a:p>
            <a:r>
              <a:rPr lang="en-US" sz="2000" dirty="0"/>
              <a:t>Develop their existing skills and talent through supported experimentation – when you encourage people to try new ways to do essential tasks and processes.</a:t>
            </a:r>
          </a:p>
          <a:p>
            <a:r>
              <a:rPr lang="en-US" sz="2000" dirty="0"/>
              <a:t>Identify where unhelpful attitudes are preventing them from succeeding in their roles, so that you can help them deal with this.</a:t>
            </a:r>
          </a:p>
          <a:p>
            <a:r>
              <a:rPr lang="en-US" sz="2000" dirty="0"/>
              <a:t>Develop your people, by helping them solve problems that are blocking their progress.</a:t>
            </a:r>
          </a:p>
          <a:p>
            <a:r>
              <a:rPr lang="en-US" sz="2000" dirty="0"/>
              <a:t>Improve operational efficiency by identifying fundamental problems with </a:t>
            </a:r>
            <a:r>
              <a:rPr lang="en-US" sz="2000" dirty="0" smtClean="0"/>
              <a:t>processes</a:t>
            </a:r>
            <a:r>
              <a:rPr lang="en-US" sz="2000" dirty="0"/>
              <a:t>.</a:t>
            </a:r>
          </a:p>
          <a:p>
            <a:r>
              <a:rPr lang="en-US" sz="2000" dirty="0" smtClean="0"/>
              <a:t>Calibrate their career expectations with a realistic understanding of their current trajectory.</a:t>
            </a:r>
            <a:endParaRPr lang="en-US" sz="2000" dirty="0"/>
          </a:p>
        </p:txBody>
      </p:sp>
    </p:spTree>
    <p:extLst>
      <p:ext uri="{BB962C8B-B14F-4D97-AF65-F5344CB8AC3E}">
        <p14:creationId xmlns:p14="http://schemas.microsoft.com/office/powerpoint/2010/main" val="3130819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lstStyle/>
          <a:p>
            <a:r>
              <a:rPr lang="en-US" dirty="0" smtClean="0"/>
              <a:t>Coaching for Results</a:t>
            </a:r>
            <a:endParaRPr lang="en-US" dirty="0"/>
          </a:p>
        </p:txBody>
      </p:sp>
      <p:sp>
        <p:nvSpPr>
          <p:cNvPr id="3" name="Content Placeholder 2"/>
          <p:cNvSpPr>
            <a:spLocks noGrp="1"/>
          </p:cNvSpPr>
          <p:nvPr>
            <p:ph idx="1"/>
          </p:nvPr>
        </p:nvSpPr>
        <p:spPr>
          <a:xfrm>
            <a:off x="457200" y="1371600"/>
            <a:ext cx="8229600" cy="4343400"/>
          </a:xfrm>
        </p:spPr>
        <p:txBody>
          <a:bodyPr/>
          <a:lstStyle/>
          <a:p>
            <a:r>
              <a:rPr lang="en-US" dirty="0" smtClean="0"/>
              <a:t>Effective coaches help others to achieve results by building on their strengths, developing their skills, providing encouragement and increasing confidence.</a:t>
            </a:r>
          </a:p>
          <a:p>
            <a:pPr marL="0" indent="0" algn="ctr">
              <a:buNone/>
            </a:pPr>
            <a:r>
              <a:rPr lang="en-US" b="1" i="1" dirty="0" smtClean="0">
                <a:effectLst>
                  <a:outerShdw blurRad="38100" dist="38100" dir="2700000" algn="tl">
                    <a:srgbClr val="000000">
                      <a:alpha val="43137"/>
                    </a:srgbClr>
                  </a:outerShdw>
                </a:effectLst>
              </a:rPr>
              <a:t>While...</a:t>
            </a:r>
          </a:p>
          <a:p>
            <a:pPr marL="0" indent="0" algn="ctr">
              <a:buNone/>
            </a:pPr>
            <a:r>
              <a:rPr lang="en-US" dirty="0" smtClean="0"/>
              <a:t>Getting the employee to examine their own performance and find ways to improve performance.</a:t>
            </a:r>
          </a:p>
          <a:p>
            <a:pPr marL="0" indent="0">
              <a:buNone/>
            </a:pPr>
            <a:endParaRPr lang="en-US" dirty="0" smtClean="0"/>
          </a:p>
          <a:p>
            <a:pPr lvl="1"/>
            <a:endParaRPr lang="en-US" dirty="0"/>
          </a:p>
        </p:txBody>
      </p:sp>
    </p:spTree>
    <p:extLst>
      <p:ext uri="{BB962C8B-B14F-4D97-AF65-F5344CB8AC3E}">
        <p14:creationId xmlns:p14="http://schemas.microsoft.com/office/powerpoint/2010/main" val="101439465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THEME_BG_IMAGE" val=""/>
  <p:tag name="MMPROD_TAG_VCONFIG" val="PD94bWwgdmVyc2lvbj0iMS4wIj8+DQo8Y29uZmlndXJhdGlvbj4NCgk8YnJhbmRpbmc+DQoJCTx1aWZvbnQgbmFtZT0iRk9OVF9OT1RFU19URVhUIiB2YWx1ZT0iVmVyZGFuYSw5LGZhbHNlLGZhbHNlLGZhbHNlIi8+DQoJPC9icmFuZGluZz4NCgk8Y29sb3JzPg0KCQk8dWljb2xvciBuYW1lPSJwcmltYXJ5IiB2YWx1ZT0iMHg2Rjg0ODgiLz4NCgkJPHVpY29sb3IgbmFtZT0iZ2xvdyIgdmFsdWU9IjB4NjA5NzczIi8+DQoJCTx1aWNvbG9yIG5hbWU9InRleHQiIHZhbHVlPSIweEZGRkZGRiIvPg0KCQk8dWljb2xvciBuYW1lPSJsaWdodCIgdmFsdWU9IjB4NEU1RDYwIi8+DQoJCTx1aWNvbG9yIG5hbWU9InNoYWRvdyIgdmFsdWU9IjB4MDAwMDAwIi8+DQoJCTx1aWNvbG9yIG5hbWU9ImJhY2tncm91bmQiIHZhbHVlPSIweDcyNzk3MSIvPg0KCTwvY29sb3JzPg0KCTxsYXlvdXQ+DQoJCTx1aXNob3cgbmFtZT0icHJlc2VudGF0aW9udGl0bGUiIHZhbHVlPSJ0cnVlIi8+PHVpc2hvdyBuYW1lPSJwcmVzZW50ZXJwaG90byIgdmFsdWU9InRydWUiLz48dWlzaG93IG5hbWU9InByZXNlbnRlcm5hbWUiIHZhbHVlPSJ0cnVlIi8+PHVpc2hvdyBuYW1lPSJwcmVzZW50ZXJ0aXRsZSIgdmFsdWU9InRydWUiLz48dWlzaG93IG5hbWU9InByZXNlbnRlcmVtYWlsIiB2YWx1ZT0idHJ1ZSIvPjx1aXNob3cgbmFtZT0icHJlc2VudGVyYmlvIiB2YWx1ZT0idHJ1ZSIvPjx1aXNob3cgbmFtZT0iY29tcGFueWxvZ28iIHZhbHVlPSJ0cnVlIi8+PHVpc2hvdyBuYW1lPSJzaWRlYmFyIiB2YWx1ZT0idHJ1ZSIvPjx1aXNob3cgbmFtZT0ib3V0bGluZSIgdmFsdWU9InRydWUiLz48dWlzaG93IG5hbWU9InRodW1ibmFpbCIgdmFsdWU9InRydWUiLz4NCgkJPHVpc2hvdyBuYW1lPSJub3RlcyIgdmFsdWU9InRydWUiLz48dWlzaG93IG5hbWU9InNlYXJjaCIgdmFsdWU9InRydWUiLz48dWlzaG93IG5hbWU9InF1aXoiIHZhbHVlPSJ0cnVlIi8+PHVpc2hvdyBuYW1lPSJhdHRhY2htZW50cyIgdmFsdWU9InRydWUiLz48dWlzaG93IG5hbWU9InV0aWxzIiB2YWx1ZT0idHJ1ZSIvPjx1aXNob3cgbmFtZT0idm9sdW1lIiB2YWx1ZT0idHJ1ZSIvPjx1aXNob3cgbmFtZT0icGxheWJhciIgdmFsdWU9InRydWUiLz48dWlzaG93IG5hbWU9InRhbGtpbmdoZWFkIiB2YWx1ZT0idHJ1ZSIvPjx1aXNob3cgbmFtZT0ic2lkZWJhcm9ucmlnaHQiIHZhbHVlPSJ0cnVlIi8+PHVpc2hvdyBuYW1lPSJ2aWV3Y2hhbmdlIiB2YWx1ZT0idHJ1ZSIvPjx1aXNob3cgbmFtZT0iYWx3YXlzU2NydW5jaCIgdmFsdWU9ImZhbHNlIi8+PHVpc2hvdyBuYW1lPSJpbml0aWFsZGlzcGxheW1vZGVpc25vcm1hbCIgdmFsdWU9InRydWUiLz48dWlyZXBsYWNlIG5hbWU9ImxvZ28iIHZhbHVlPSIiLz48dWlyZXBsYWNlIG5hbWU9ImJnaW1hZ2UiIHZhbHVlPSIiLz48dWlyZXBsYWNlIG5hbWU9ImluaXRpYWx0YWIiIHZhbHVlPSJvdXRsaW5lIi8+PHVpc2hvdyBuYW1lPSJjY3RleHRoaWdobGlnaHRpbmciIHZhbHVlPSJ0cnVlIi8+DQoJPC9sYXlvdXQ+DQoJPHByZWxvYWRlcj48c2V0Qm9vbCBuYW1lPSJkaXNhYmxlQXNzZXRQcmVsb2FkZXIiIHZhbHVlPSJ0cnVlIi8+PC9wcmVsb2FkZXI+PGxhbmd1YWdlIGlkPSJlb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DQoJCTx1aXRleHQgbmFtZT0iU0NSVUJCQVJTVEFUVVNfQlVGRkVSSU5HIiB2YWx1ZT0iQnVmZmVyaW5nIi8+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DQoJCTx1aXRleHQgbmFtZT0iRUxBUFNFRCIgdmFsdWU9IiVtIE1pbnV0ZXMgJXMgU2Vjb25kcyBSZW1haW5pbmciLz4NCgkJPHVpdGV4dCBuYW1lPSJOT1RGT1VORCIgdmFsdWU9Ik5vdGhpbmcgRm91bmQiLz4NCgkJPHVpdGV4dCBuYW1lPSJBVFRBQ0hNRU5UUyIgdmFsdWU9IkF0dGFjaG1lbnR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DQoJCTx1aXRleHQgbmFtZT0iVEFCX05PVEVTIiB2YWx1ZT0iTm90ZXMiLz4NCgkJPHVpdGV4dCBuYW1lPSJUQUJfU0VBUkNIIiB2YWx1ZT0iU2VhcmNoIi8+DQoJCTx1aXRleHQgbmFtZT0iU0xJREVfSEVBRElORyIgdmFsdWU9IlNsaWRlIFRpdGxlIi8+DQoJCTx1aXRleHQgbmFtZT0iRFVSQVRJT05fSEVBRElORyIgdmFsdWU9IkR1cmF0aW9uIi8+DQoJCTx1aXRleHQgbmFtZT0iU0VBUkNIX0hFQURJTkciIHZhbHVlPSJTZWFyY2ggZm9yIHRleHQ6Ii8+DQoJCTx1aXRleHQgbmFtZT0iVEhVTUJfSEVBRElORyIgdmFsdWU9IlNsaWRlIi8+DQoJCTx1aXRleHQgbmFtZT0iVEhVTUJfSU5GTyIgdmFsdWU9IlNsaWRlIFRpdGxlL0R1cmF0aW9uIi8+DQoJCTx1aXRleHQgbmFtZT0iQVRUQUNITkFNRV9IRUFESU5HIiB2YWx1ZT0iRmlsZSBOYW1lIi8+DQoJCTx1aXRleHQgbmFtZT0iQVRUQUNIU0laRV9IRUFESU5HIiB2YWx1ZT0iU2l6ZSIvPg0KCQk8dWl0ZXh0IG5hbWU9IlNMSURFX05PVEVTIiB2YWx1ZT0iU2xpZGUgTm90ZXMiLz4NCgkJPCEtLXF1aXogcG9kIGFuZCBtZXNzYWdlIGJveCB0ZXh0cy0tPg0KCQk8dWl0ZXh0IG5hbWU9IlFVSVpQT0RfUVVJWl9BVFRFTVBUIiB2YWx1ZT0iUXVpeiBBdHRlbXB0OiIvPg0KCQk8dWl0ZXh0IG5hbWU9IlFVSVpQT0RfUVVJWl9BVFRFTVBUX1ZBTFVFIiB2YWx1ZT0iJW4gb2YgJXQiLz4NCgkJPHVpdGV4dCBuYW1lPSJRVUlaUE9EX1FVSVpfU0NPUkUiIHZhbHVlPSJTY29yZWQ6Ii8+DQoJCTx1aXRleHQgbmFtZT0iUVVJWlBPRF9RVUlaX1BBU1NTQ09SRSIgdmFsdWU9IlBhc3NpbmcgU2NvcmU6Ii8+DQoJCTx1aXRleHQgbmFtZT0iUVVJWlBPRF9RVUlaX01BWFNDT1JFIiB2YWx1ZT0iTWF4IFNjb3JlOiIvPg0KCQk8dWl0ZXh0IG5hbWU9IlFVSVpQT0RfUVVFU0FUTVBUX1NUUiIgdmFsdWU9IkF0dGVtcHQ6ICVuIG9mICV0Ii8+DQoJCTx1aXRleHQgbmFtZT0iUVVJWlBPRF9RVUVTVFlQRV9TVFIiIHZhbHVlPSJUeXBlOiAlcyIvPg0KCQk8dWl0ZXh0IG5hbWU9IlFVSVpQT0RfUVVFU1RZUEVfR1JEIiB2YWx1ZT0iR3JhZGVkIi8+DQoJCTx1aXRleHQgbmFtZT0iUVVJWlBPRF9RVUVTVFlQRV9TVlkiIHZhbHVlPSJTdXJ2ZXkiLz4NCgkJPHVpdGV4dCBuYW1lPSJRVUlaUE9EX1FVSVpBVE1QVF9JTkYiIHZhbHVlPSJJbmZpbml0ZSIvPg0KCQk8dWl0ZXh0IG5hbWU9IlFVSVpQT0RfUVVFU0FUTVBUX0lORiIgdmFsdWU9IkluZmluaXRlIi8+DQoJCTx1aXRleHQgbmFtZT0iV0FSTklOR01TR19ZRVNTVFJJTkciIHZhbHVlPSJZZXMiLz4NCgkJPHVpdGV4dCBuYW1lPSJXQVJOSU5HTVNHX05PU1RSSU5HIiB2YWx1ZT0iTm8iLz4NCgkJPHVpdGV4dCBuYW1lPSJXQVJOSU5HTVNHX1RJVExFU1RSSU5HIiB2YWx1ZT0iUXVpeiBOYXZpZ2F0aW9uIFdhcm5pbmciLz4NCgkJPHVpdGV4dCBuYW1lPSJXQVJOSU5HTVNHX01TR1NUUklORyIgdmFsdWU9IlRoZXJlIGFyZSB1bi1hdHRlbXB0ZWQgcXVlc3Rpb25zIGluIHRoaXMgUXVpei4mI3hBOyYjeEE7Q2xpY2tpbmcgWWVzIHdpbGwgdGFrZSB5b3Ugb3V0IG9mIHRoZSBRdWl6LiBDbGljayBObyB0byBjb250aW51ZSB0aGUgUXVpei4iLz4NCgkJPHVpdGV4dCBuYW1lPSJJTkZPUk1BVElPTl9IMjY0X0ZMQVNIUExBWUVSIiB2YWx1ZT0iVGhlIGN1cnJlbnQgdmVyc2lvbiBvZiBGbGFzaCBQbGF5ZXIgaW5zdGFsbGVkIG9uIHlvdXIgbWFjaGluZSBkb2VzIG5vdCBzdXBwb3J0IHRoaXMgdmlkZW8uIENsaWNrIG9uIHRoZSB2aWRlbyBhcmVhIHRvIGRvd25sb2FkIHRoZSBsYXRlc3Q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TaG93IHNpZGViYXIgdG8gcGFydGljaXBhbnRzIi8+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m9saWUgJW4iLz4NCgkJPCEtLSBzdWJzdGl0dXRpb246ICVuID09IHNsaWRlIG51bWJlciAtLT4NCgkJPCEtLSBzdWJzdGl0dXRpb246ICV0ID09IHRvdGFsIHNsaWRlIGNvdW50IC0tPg0KCQk8dWl0ZXh0IG5hbWU9IlNDUlVCQkFSU1RBVFVTX1NMSURFSU5GTyIgdmFsdWU9IkZvbGllICVuIC8gJXQgfCAiLz4NCgkJPHVpdGV4dCBuYW1lPSJTQ1JVQkJBUlNUQVRVU19TVE9QUEVEIiB2YWx1ZT0iQmVlbmRldCIvPg0KCQk8dWl0ZXh0IG5hbWU9IlNDUlVCQkFSU1RBVFVTX1BMQVlJTkciIHZhbHVlPSJXaWVkZXJnYWJlIi8+DQoJCTx1aXRleHQgbmFtZT0iU0NSVUJCQVJTVEFUVVNfTk9BVURJTyIgdmFsdWU9IktlaW4gQXVkaW8iLz4NCgkJPHVpdGV4dCBuYW1lPSJTQ1JVQkJBUlNUQVRVU19WSURQTEFZSU5HIiB2YWx1ZT0iVmlkZW8gd2lyZCBhYmdlc3BpZWx0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RVUlaIiB2YWx1ZT0iUXVpei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1xdWl6IHBvZCBhbmQgbWVzc2FnZSBib3ggdGV4dHMtLT4NCgkJPHVpdGV4dCBuYW1lPSJRVUlaUE9EX1FVSVpfQVRURU1QVCIgdmFsdWU9IlF1aXp2ZXJzdWNoOiIvPg0KCQk8dWl0ZXh0IG5hbWU9IlFVSVpQT0RfUVVJWl9BVFRFTVBUX1ZBTFVFIiB2YWx1ZT0iJW4gdm9uICV0Ii8+DQoJCTx1aXRleHQgbmFtZT0iUVVJWlBPRF9RVUlaX1NDT1JFIiB2YWx1ZT0iRXJyZWljaHQ6Ii8+DQoJCTx1aXRleHQgbmFtZT0iUVVJWlBPRF9RVUlaX1BBU1NTQ09SRSIgdmFsdWU9Ik1pbmRlc3RwdW5rdHphaGw6Ii8+DQoJCTx1aXRleHQgbmFtZT0iUVVJWlBPRF9RVUlaX01BWFNDT1JFIiB2YWx1ZT0iTWF4aW1hbGUgUHVua3R6YWhsOiIvPg0KCQk8dWl0ZXh0IG5hbWU9IlFVSVpQT0RfUVVFU0FUTVBUX1NUUiIgdmFsdWU9IlZlcnN1Y2g6ICVuIHZvbiAldCIvPg0KCQk8dWl0ZXh0IG5hbWU9IlFVSVpQT0RfUVVFU1RZUEVfU1RSIiB2YWx1ZT0iVHlwOiAlcyIvPg0KCQk8dWl0ZXh0IG5hbWU9IlFVSVpQT0RfUVVFU1RZUEVfR1JEIiB2YWx1ZT0iQmV3ZXJ0ZXQiLz4NCgkJPHVpdGV4dCBuYW1lPSJRVUlaUE9EX1FVRVNUWVBFX1NWWSIgdmFsdWU9IlVtZnJhZ2UiLz4NCgkJPHVpdGV4dCBuYW1lPSJRVUlaUE9EX1FVSVpBVE1QVF9JTkYiIHZhbHVlPSJVbmVuZGxpY2giLz4NCgkJPHVpdGV4dCBuYW1lPSJRVUlaUE9EX1FVRVNBVE1QVF9JTkYiIHZhbHVlPSJVbmVuZGxpY2giLz4NCgkJPHVpdGV4dCBuYW1lPSJXQVJOSU5HTVNHX1lFU1NUUklORyIgdmFsdWU9IkphIi8+DQoJCTx1aXRleHQgbmFtZT0iV0FSTklOR01TR19OT1NUUklORyIgdmFsdWU9Ik5laW4iLz4NCgkJPHVpdGV4dCBuYW1lPSJXQVJOSU5HTVNHX1RJVExFU1RSSU5HIiB2YWx1ZT0iUXVpem5hdmlnYXRpb25zd2FybnVuZyIvPg0KCQk8dWl0ZXh0IG5hbWU9IldBUk5JTkdNU0dfTVNHU1RSSU5HIiB2YWx1ZT0iSW4gZGllc2VtIFF1aXogZ2lidCBlcyB1bmJlYW50d29ydGV0ZSBGcmFnZW4uJiN4QTsmI3hBO1dlbm4gU2llIGF1ZiAmcXVvdDtKYSZxdW90OyBrbGlja2VuLCB3aXJkIGRhcyBRdWl6IGJlZW5kZXQuIEtsaWNrZW4gU2llIGF1ZiAmcXVvdDtOZWluJnF1b3Q7LCB1bSBtaXQgZGVtIFF1aXogZm9ydHp1ZmFocmVuLiIvPg0KCQk8dWl0ZXh0IG5hbWU9IklORk9STUFUSU9OX0gyNjRfRkxBU0hQTEFZRVIiIHZhbHVlPSJEYXMgVmlkZW8gd2lyZCB2b24gZGVyIG1vbWVudGFuIGF1ZiBkaWVzZW0gQ29tcHV0ZXIgaW5zdGFsbGllcnRlbiBWZXJzaW9uIHZvbiBGbGFzaCBQbGF5ZXIgbmljaHQgdW50ZXJzdMO8dHp0LiBLbGlja2VuIFNpZSBhdWYgZGVuIFZpZGVvYmVyZWljaCwgdW0gZGllIGFrdHVlbGxlIFZlcnNpb24gdm9uIEZsYXNoIFBsYXllciBoZXJ1bnRlcnp1bG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lRvbiBh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gOiAlcCIvPg0KCQk8dWl0ZXh0IG5hbWU9IkJJT0JUTl9USVRMRSIgdmFsdWU9IkJpbyA6Ii8+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DQoJCTx1aXRleHQgbmFtZT0iVEhVTUJfSEVBRElORyIgdmFsdWU9IkRpYXBvc2l0aXZlIi8+DQoJCTx1aXRleHQgbmFtZT0iVEhVTUJfSU5GTyIgdmFsdWU9IlRpdHJlL2R1csOpZSIvPg0KCQk8dWl0ZXh0IG5hbWU9IkFUVEFDSE5BTUVfSEVBRElORyIgdmFsdWU9Ik5vbSBkZSBmaWNoaWVyIi8+DQoJCTx1aXRleHQgbmFtZT0iQVRUQUNIU0laRV9IRUFESU5HIiB2YWx1ZT0iVGFpbGxlIi8+DQoJCTx1aXRleHQgbmFtZT0iU0xJREVfTk9URVMiIHZhbHVlPSJDb21tZW50YWlyZXMgZGVzIGRpYXBvc2l0aXZlcyIvPg0KCQk8IS0tcXVpeiBwb2QgYW5kIG1lc3NhZ2UgYm94IHRleHRzLS0+DQoJCTx1aXRleHQgbmFtZT0iUVVJWlBPRF9RVUlaX0FUVEVNUFQiIHZhbHVlPSJUZW50YXRpdmUgZGUgcXVlc3Rpb25uYWlyZSA6Ii8+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JiN4QTsmI3hBO1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DQoJCTx1aXRleHQgbmFtZT0iU0NSVUJCQVJTVEFUVVNfUExBWUlORyIgdmFsdWU9IuWGjeeUn+S4rSIvPg0KCQk8dWl0ZXh0IG5hbWU9IlNDUlVCQkFSU1RBVFVTX05PQVVESU8iIHZhbHVlPSLpn7Plo7DjgarjgZciLz4NCgkJPHVpdGV4dCBuYW1lPSJTQ1JVQkJBUlNUQVRVU19WSURQTEFZSU5HIiB2YWx1ZT0i44OT44OH44Kq5YaN55Sf5LitIi8+DQoJCTx1aXRleHQgbmFtZT0iU0NSVUJCQVJTVEFUVVNfTE9BRElORyIgdmFsdWU9IuODreODvOODieS4rSIvPg0KCQk8dWl0ZXh0IG5hbWU9IlNDUlVCQkFSU1RBVFVTX0JVRkZFUklORyIgdmFsdWU9IuODkOODg+ODleOCoeS4rSIvPg0KCQk8dWl0ZXh0IG5hbWU9IlNDUlVCQkFSU1RBVFVTX1FVRVNUSU9OIiB2YWx1ZT0i6LOq5ZWP44Gr562U44GI44Gm5LiL44GV44GEIi8+DQoJCTx1aXRleHQgbmFtZT0iU0NSVUJCQVJTVEFUVVNfUkVWSUVXUVVJWiIgdmFsdWU9IuOCr+OCpOOCuuOCkuODrOODk+ODpeODvOOBl+OBpuOBhOOBvuOBmSIvPg0KCQk8IS0tIHN1YnN0aXR1dGlvbjogJW0gPT0gbWludXRlcyByZW1haW5pbmcgLS0+DQoJCTwhLS0gc3Vic3RpdHV0aW9uOiAlcyA9PSBzZWNvbmRzIHJlbWFpbmluZyAtLT4NCgkJPHVpdGV4dCBuYW1lPSJFTEFQU0VEIiB2YWx1ZT0i5q6L44KKIDogJW0g5YiGICVzIOenkiIvPg0KCQk8dWl0ZXh0IG5hbWU9Ik5PVEZPVU5EIiB2YWx1ZT0i5L2V44KC6KaL44Gk44GL44KK44G+44Gb44KTIi8+DQoJCTx1aXRleHQgbmFtZT0iQVRUQUNITUVOVFMiIHZhbHVlPSLmt7vku5giLz4NCgkJPCEtLSBzdWJzdGl0dXRpb246ICVwID09IGN1cnJlbnQgc3BlYWtlcidzIHRpdGxlIC0tPg0KCQk8dWl0ZXh0IG5hbWU9IkJJT1dJTl9USVRMRSIgdmFsdWU9Iue1jOattCA6ICVwIi8+DQoJCTx1aXRleHQgbmFtZT0iQklPQlROX1RJVExFIiB2YWx1ZT0i57WM5q20Ii8+DQoJCTx1aXRleHQgbmFtZT0iRElWSURFUkJUTl9USVRMRSIgdmFsdWU9InwiLz4NCgkJPHVpdGV4dCBuYW1lPSJDT05UQUNUQlROX1RJVExFIiB2YWx1ZT0i44GK5ZWP44GE5ZCI44KP44GbIi8+DQoJCTx1aXRleHQgbmFtZT0iVEFCX1FVSVoiIHZhbHVlPSLjgq/jgqTjgro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44Kk44OI44OrIi8+DQoJCTx1aXRleHQgbmFtZT0iRFVSQVRJT05fSEVBRElORyIgdmFsdWU9IumVt+OBlSIvPg0KCQk8dWl0ZXh0IG5hbWU9IlNFQVJDSF9IRUFESU5HIiB2YWx1ZT0i5qSc57Si44GZ44KL44OG44Kt44K544OIIDogIi8+DQoJCTx1aXRleHQgbmFtZT0iVEhVTUJfSEVBRElORyIgdmFsdWU9IuOCueODqeOCpOODiSIvPg0KCQk8dWl0ZXh0IG5hbWU9IlRIVU1CX0lORk8iIHZhbHVlPSLjgrnjg6njgqTjg4njgr/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cXVpeiBwb2QgYW5kIG1lc3NhZ2UgYm94IHRleHRzLS0+DQoJCTx1aXRleHQgbmFtZT0iUVVJWlBPRF9RVUlaX0FUVEVNUFQiIHZhbHVlPSLjgq/jgqTjgrroqabooYzlm57mlbAgOiAiLz4NCgkJPHVpdGV4dCBuYW1lPSJRVUlaUE9EX1FVSVpfQVRURU1QVF9WQUxVRSIgdmFsdWU9IiVuIC8gJXQiLz4NCgkJPHVpdGV4dCBuYW1lPSJRVUlaUE9EX1FVSVpfU0NPUkUiIHZhbHVlPSLjgrnjgrPjgqIgOiAiLz4NCgkJPHVpdGV4dCBuYW1lPSJRVUlaUE9EX1FVSVpfUEFTU1NDT1JFIiB2YWx1ZT0i5ZCI5qC854K5IDoiLz4NCgkJPHVpdGV4dCBuYW1lPSJRVUlaUE9EX1FVSVpfTUFYU0NPUkUiIHZhbHVlPSLmnIDpq5jlvpfngrkgOiAiLz4NCgkJPHVpdGV4dCBuYW1lPSJRVUlaUE9EX1FVRVNBVE1QVF9TVFIiIHZhbHVlPSLoqabooYzlm57mlbAgOiAlbiAvICV0Ii8+DQoJCTx1aXRleHQgbmFtZT0iUVVJWlBPRF9RVUVTVFlQRV9TVFIiIHZhbHVlPSLjgr/jgqTjg5cgOiAlcyIvPg0KCQk8dWl0ZXh0IG5hbWU9IlFVSVpQT0RfUVVFU1RZUEVfR1JEIiB2YWx1ZT0i6KmV5L6hIi8+DQoJCTx1aXRleHQgbmFtZT0iUVVJWlBPRF9RVUVTVFlQRV9TVlkiIHZhbHVlPSLjgqLjg7PjgrHjg7zjg4giLz4NCgkJPHVpdGV4dCBuYW1lPSJRVUlaUE9EX1FVSVpBVE1QVF9JTkYiIHZhbHVlPSLnhKHliLbpmZAiLz4NCgkJPHVpdGV4dCBuYW1lPSJRVUlaUE9EX1FVRVNBVE1QVF9JTkYiIHZhbHVlPSLnhKHliLbpmZAiLz4NCgkJPHVpdGV4dCBuYW1lPSJXQVJOSU5HTVNHX1lFU1NUUklORyIgdmFsdWU9IuOBr+OBhCIvPg0KCQk8dWl0ZXh0IG5hbWU9IldBUk5JTkdNU0dfTk9TVFJJTkciIHZhbHVlPSLjgYTjgYTjgYgiLz4NCgkJPHVpdGV4dCBuYW1lPSJXQVJOSU5HTVNHX1RJVExFU1RSSU5HIiB2YWx1ZT0i44Kv44Kk44K644Gu44OK44OT44Ky44O844K344On44Oz44Gr6Zai44GZ44KL6K2m5ZGKIi8+DQoJCTx1aXRleHQgbmFtZT0iV0FSTklOR01TR19NU0dTVFJJTkciIHZhbHVlPSLjgZPjga7jgq/jgqTjgrrjgavjga/jgIHjgb7jgaDop6PnrZTjgZfjgabjgYTjgarjgYTos6rllY/jgYzjgYLjgorjgb7jgZnjgIImI3hBOyYjeEE7IOOCr+OCpOOCuuOCkue1guS6huOBmeOCi+OBq+OBr+OAgeOAjOOBr+OBhOOAjeOCkuOCr+ODquODg+OCr+OBl+OBvuOBmeOAguOCr+OCpOOCuuOCkue2muihjOOBmeOCi+OBq+OBr+OAgeOAjOOBhOOBhOOBiOOAjeOCkuOCr+ODquODg+OCr+OBl+OBvuOBmeOAgiIvPg0KCQk8dWl0ZXh0IG5hbWU9IklORk9STUFUSU9OX0gyNjRfRkxBU0hQTEFZRVIiIHZhbHVlPSLjgYrkvb/jgYTjga7jgrPjg7Pjg5Tjg6Xjg7zjgr/jgavnj77lnKjjgqTjg7Pjgrnjg4jjg7zjg6vjgZXjgozjgabjgYTjgosgRmxhc2ggUGxheWVyIOOBruODkOODvOOCuOODp+ODs+OBr+OAgeOBk+OBruODk+ODh+OCquOCkuOCteODneODvOODiOOBl+OBpuOBhOOBvuOBm+OCk+OAguacgOaWsOOBriBGbGFzaCBQbGF5ZXIg44KS44OA44Km44Oz44Ot44O844OJ44GZ44KL44Gr44Gv44CB44OT44OH44Kq6aCY5Z+f44KS44Kv44Oq44OD44Kv44GX44Gm44GP44Gg44GV44GE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DQoJCTx1aXRleHQgbmFtZT0iU0NSVUJCQVJTVEFUVVNfU0xJREVJTkZPIiB2YWx1ZT0i7Iqs65287J2065OcICVuIC8gJXQgfCAiLz4NCgkJPHVpdGV4dCBuYW1lPSJTQ1JVQkJBUlNUQVRVU19TVE9QUEVEIiB2YWx1ZT0i7KSR7KeA65CoIi8+DQoJCTx1aXRleHQgbmFtZT0iU0NSVUJCQVJTVEFUVVNfUExBWUlORyIgdmFsdWU9IuyerOyDnSIvPg0KCQk8dWl0ZXh0IG5hbWU9IlNDUlVCQkFSU1RBVFVTX05PQVVESU8iIHZhbHVlPSLsmKTrlJTsmKQg7JeG7J2MIi8+DQoJCTx1aXRleHQgbmFtZT0iU0NSVUJCQVJTVEFUVVNfVklEUExBWUlORyIgdmFsdWU9Iuu5hOuUlOyYpCDsnqzsg50g7KSRIi8+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DQoJCTwhLS0gc3Vic3RpdHV0aW9uOiAlbSA9PSBtaW51dGVzIHJlbWFpbmluZyAtLT4NCgkJPCEtLSBzdWJzdGl0dXRpb246ICVzID09IHNlY29uZHMgcmVtYWluaW5nIC0tPg0KCQk8dWl0ZXh0IG5hbWU9IkVMQVBTRUQiIHZhbHVlPSIlbeu2hCAlc+y0iCDrgqjsnYwiLz4NCgkJPHVpdGV4dCBuYW1lPSJOT1RGT1VORCIgdmFsdWU9IuyXhuydjCIvPg0KCQk8dWl0ZXh0IG5hbWU9IkFUVEFDSE1FTlRTIiB2YWx1ZT0i7LKo67aAIO2MjOydvCIvPg0KCQk8IS0tIHN1YnN0aXR1dGlvbjogJXAgPT0gY3VycmVudCBzcGVha2VyJ3MgdGl0bGUgLS0+DQoJCTx1aXRleHQgbmFtZT0iQklPV0lOX1RJVExFIiB2YWx1ZT0i6rK966ClIOyGjOqwnDogJXAiLz4NCgkJPHVpdGV4dCBuYW1lPSJCSU9CVE5fVElUTEUiIHZhbHVlPSLqsr3roKUg7IaM6rCcIi8+DQoJCTx1aXRleHQgbmFtZT0iRElWSURFUkJUTl9USVRMRSIgdmFsdWU9InwiLz4NCgkJPHVpdGV4dCBuYW1lPSJDT05UQUNUQlROX1RJVExFIiB2YWx1ZT0i7Jew65297LKYIi8+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IS0tcXVpeiBwb2QgYW5kIG1lc3NhZ2UgYm94IHRleHRzLS0+DQoJCTx1aXRleHQgbmFtZT0iUVVJWlBPRF9RVUlaX0FUVEVNUFQiIHZhbHVlPSLtgLTspogg7Iuc64+EIO2an+yImDoiLz4NCgkJPHVpdGV4dCBuYW1lPSJRVUlaUE9EX1FVSVpfQVRURU1QVF9WQUxVRSIgdmFsdWU9IiVuLyV0Ii8+DQoJCTx1aXRleHQgbmFtZT0iUVVJWlBPRF9RVUlaX1NDT1JFIiB2YWx1ZT0i65Od7KCQOiIvPg0KCQk8dWl0ZXh0IG5hbWU9IlFVSVpQT0RfUVVJWl9QQVNTU0NPUkUiIHZhbHVlPSLthrXqs7wg7KCQ7IiYOiIvPg0KCQk8dWl0ZXh0IG5hbWU9IlFVSVpQT0RfUVVJWl9NQVhTQ09SRSIgdmFsdWU9Iuy1nOqzoCDsoJDsiJg6Ii8+DQoJCTx1aXRleHQgbmFtZT0iUVVJWlBPRF9RVUVTQVRNUFRfU1RSIiB2YWx1ZT0i7Iuc64+EIO2an+yImDogJW4vJXQiLz4NCgkJPHVpdGV4dCBuYW1lPSJRVUlaUE9EX1FVRVNUWVBFX1NUUiIgdmFsdWU9IuycoO2YlTogJXMiLz4NCgkJPHVpdGV4dCBuYW1lPSJRVUlaUE9EX1FVRVNUWVBFX0dSRCIgdmFsdWU9IuygkOyImCDrp6TquLDquLAg7JmE66OMIi8+DQoJCTx1aXRleHQgbmFtZT0iUVVJWlBPRF9RVUVTVFlQRV9TVlkiIHZhbHVlPSLshKTrrLgg7KGw7IKsIi8+DQoJCTx1aXRleHQgbmFtZT0iUVVJWlBPRF9RVUlaQVRNUFRfSU5GIiB2YWx1ZT0i66y07ZWcIi8+DQoJCTx1aXRleHQgbmFtZT0iUVVJWlBPRF9RVUVTQVRNUFRfSU5GIiB2YWx1ZT0i66y07ZWcIi8+DQoJCTx1aXRleHQgbmFtZT0iV0FSTklOR01TR19ZRVNTVFJJTkciIHZhbHVlPSLsmIgiLz4NCgkJPHVpdGV4dCBuYW1lPSJXQVJOSU5HTVNHX05PU1RSSU5HIiB2YWx1ZT0i7JWE64uI7JikIi8+DQoJCTx1aXRleHQgbmFtZT0iV0FSTklOR01TR19USVRMRVNUUklORyIgdmFsdWU9Iu2AtOymiCDrgrTruYTqsozsnbTshZgg6rK96rOgIi8+DQoJCTx1aXRleHQgbmFtZT0iV0FSTklOR01TR19NU0dTVFJJTkciIHZhbHVlPSLsnbQg7YC07KaI7JeQ7IScIOyLnOuPhO2VmOyngCDslYrsnYAg7KeI66y47J20IOyeiOyKteuLiOuLpC4mI3hBOyYjeEE77YC07KaI66W8IOyiheujjO2VmOugpOuptCBb7JiIXeulvCDtgbTrpq3tlZjqs6AsIO2AtOymiOulvCDqs4Tsho3tlZjroKTrqbQgW+yVhOuLiOyYpF3rpbwg7YG066at7ZWY7Iut7Iuc7JikLiIvPg0KCQk8dWl0ZXh0IG5hbWU9IklORk9STUFUSU9OX0gyNjRfRkxBU0hQTEFZRVIiIHZhbHVlPSLsi5zsiqTthZzsl5Ag7ISk7LmY65CY7Ja0IOyeiOuKlCDtmITsnqwg67KE7KCE7J2YIEZsYXNoIFBsYXllcuuKlCDsnbQg67mE65SU7Jik66W8IOyngOybkO2VmOyngCDslYrsirXri4jri6QuIOy1nOyLoCBGbGFzaCBQbGF5ZXLrpbwg64uk7Jq066Gc65Oc7ZWY66Ck66m0IOu5hOuUlOyYpCDsmIHsl63snYQg7YG066at7ZWY7Iut7Iuc7Jik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ssLjsl6zsnpDsl5Dqsowg7IS466GcIOunieuMgCDrs7TsnbTquLAiLz4NCgkJPHVpdGV4dCBuYW1lPSJNVVRFIiB2YWx1ZT0i7J2M7IaM6rGwIi8+DQoJCTx1aXRleHQgbmFtZT0iRE9DV1JBUF9USVRMRSIgdmFsdWU9IlByZXNlbnRlciDtjIzsnbwg7LKo67aAIi8+DQoJCTx1aXRleHQgbmFtZT0iRE9DV1JBUF9NU0ciIHZhbHVlPSLrgrQg7Lu07ZOo7YSw7JeQIOyggOyepSIvPg0KCQk8dWl0ZXh0IG5hbWU9IkRPQ1dSQVBfUFJPTVBUIiB2YWx1ZT0i7YG066at7ZWY7JesIOuLpOyatOuhnOuTnCIvPg0KCTwvbGFuZ3VhZ2U+DQoJPGxhbmd1YWdlIGlkPSJlcy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EZXRlbmlkYSIvPg0KCQk8dWl0ZXh0IG5hbWU9IlNDUlVCQkFSU1RBVFVTX1BMQVlJTkciIHZhbHVlPSJSZXByb2R1Y2llbmRvIi8+DQoJCTx1aXRleHQgbmFtZT0iU0NSVUJCQVJTVEFUVVNfTk9BVURJTyIgdmFsdWU9IlNpbiBzb25pZG8iLz4NCgkJPHVpdGV4dCBuYW1lPSJTQ1JVQkJBUlNUQVRVU19WSURQTEFZSU5HIiB2YWx1ZT0iVsOtZGVvIGVuIHJlcHJvZC4iLz4NCgkJPHVpdGV4dCBuYW1lPSJTQ1JVQkJBUlNUQVRVU19MT0FESU5HIiB2YWx1ZT0iQ2FyZ2FuZG8iLz4NCgkJPHVpdGV4dCBuYW1lPSJTQ1JVQkJBUlNUQVRVU19CVUZGRVJJTkciIHZhbHVlPSJBbG1hY2VuYW5kbyBlbiBiw7pmZXIiLz4NCgkJPHVpdGV4dCBuYW1lPSJTQ1JVQkJBUlNUQVRVU19RVUVTVElPTiIgdmFsdWU9IkNvbnRlc3RhciBwcmVndW50YSIvPg0KCQk8dWl0ZXh0IG5hbWU9IlNDUlVCQkFSU1RBVFVTX1JFVklFV1FVSVoiIHZhbHVlPSJSZXZpc2FuZG8gcHJ1ZWJhIi8+DQoJCTwhLS0gc3Vic3RpdHV0aW9uOiAlbSA9PSBtaW51dGVzIHJlbWFpbmluZyAtLT4NCgkJPCEtLSBzdWJzdGl0dXRpb246ICVzID09IHNlY29uZHMgcmVtYWluaW5nIC0tPg0KCQk8dWl0ZXh0IG5hbWU9IkVMQVBTRUQiIHZhbHVlPSIlbSBtaW51dG9zICVzIHNlZ3VuZG9zIHJlc3RhbnRlcyIvPg0KCQk8dWl0ZXh0IG5hbWU9Ik5PVEZPVU5EIiB2YWx1ZT0iTm8gc2UgaGEgZW5jb250cmFkbyBuYWRhIi8+DQoJCTx1aXRleHQgbmFtZT0iQVRUQUNITUVOVFMiIHZhbHVlPSJBcmNoaXZvcyBhZGp1bnRvcyIvPg0KCQk8IS0tIHN1YnN0aXR1dGlvbjogJXAgPT0gY3VycmVudCBzcGVha2VyJ3MgdGl0bGUgLS0+DQoJCTx1aXRleHQgbmFtZT0iQklPV0lOX1RJVExFIiB2YWx1ZT0iQmlvZ3JhZsOtYTogJXAiLz4NCgkJPHVpdGV4dCBuYW1lPSJCSU9CVE5fVElUTEUiIHZhbHVlPSJCaW9ncmFmw61hIi8+DQoJCTx1aXRleHQgbmFtZT0iRElWSURFUkJUTl9USVRMRSIgdmFsdWU9InwiLz4NCgkJPHVpdGV4dCBuYW1lPSJDT05UQUNUQlROX1RJVExFIiB2YWx1ZT0iQ29udGFjdG8iLz4NCgkJPHVpdGV4dCBuYW1lPSJUQUJfUVVJWiIgdmFsdWU9IlBydWViYSIvPg0KCQk8dWl0ZXh0IG5hbWU9IlRBQl9PVVRMSU5FIiB2YWx1ZT0iQ29udG9ybm8iLz4NCgkJPHVpdGV4dCBuYW1lPSJUQUJfVEhVTUIiIHZhbHVlPSJNaW5pYXQuIi8+DQoJCTx1aXRleHQgbmFtZT0iVEFCX05PVEVTIiB2YWx1ZT0iTm90YXMiLz4NCgkJPHVpdGV4dCBuYW1lPSJUQUJfU0VBUkNIIiB2YWx1ZT0iQnVzY2FyIi8+DQoJCTx1aXRleHQgbmFtZT0iU0xJREVfSEVBRElORyIgdmFsdWU9IlTDrXR1bG8gZGUgZGlhcG9zaXRpdmEiLz4NCgkJPHVpdGV4dCBuYW1lPSJEVVJBVElPTl9IRUFESU5HIiB2YWx1ZT0iRHVyYWMuIi8+DQoJCTx1aXRleHQgbmFtZT0iU0VBUkNIX0hFQURJTkciIHZhbHVlPSJCdXNjYXIgdGV4dG86Ii8+DQoJCTx1aXRleHQgbmFtZT0iVEhVTUJfSEVBRElORyIgdmFsdWU9IkRpYXBvc2l0aXZhIi8+DQoJCTx1aXRleHQgbmFtZT0iVEhVTUJfSU5GTyIgdmFsdWU9IkR1ci4vVMOtdC4gZGlhcC4iLz4NCgkJPHVpdGV4dCBuYW1lPSJBVFRBQ0hOQU1FX0hFQURJTkciIHZhbHVlPSJOb21icmUgZGUgYXJjaGl2byIvPg0KCQk8dWl0ZXh0IG5hbWU9IkFUVEFDSFNJWkVfSEVBRElORyIgdmFsdWU9IlRhbWHDsW8iLz4NCgkJPHVpdGV4dCBuYW1lPSJTTElERV9OT1RFUyIgdmFsdWU9Ik5vdGFzIGRlIGRpYXBvc2l0aXZhIi8+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DQoJCTx1aXRleHQgbmFtZT0iUVVJWlBPRF9RVUVTQVRNUFRfU1RSIiB2YWx1ZT0iSW50ZW50b3M6ICVuIGRlICV0Ii8+DQoJCTx1aXRleHQgbmFtZT0iUVVJWlBPRF9RVUVTVFlQRV9TVFIiIHZhbHVlPSJUaXBvOiAlcyIvPg0KCQk8dWl0ZXh0IG5hbWU9IlFVSVpQT0RfUVVFU1RZUEVfR1JEIiB2YWx1ZT0iQ29uIHB1bnR1YWNpw7NuIi8+DQoJCTx1aXRleHQgbmFtZT0iUVVJWlBPRF9RVUVTVFlQRV9TVlkiIHZhbHVlPSJFbmN1ZXN0YSIvPg0KCQk8dWl0ZXh0IG5hbWU9IlFVSVpQT0RfUVVJWkFUTVBUX0lORiIgdmFsdWU9IkluZmluaXRvIi8+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iYjeEE7JiN4QTt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6ICVwIi8+DQoJCTwhLS0gc3Vic3RpdHV0aW9uOiAlcCA9PSBwcmVzZW50YXRpb24gdGl0bGUgLS0+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U2lsZW5jaWFyIi8+DQoJCTx1aXRleHQgbmFtZT0iRE9DV1JBUF9USVRMRSIgdmFsdWU9IkFyY2hpdm8gYWRqdW50byBkZSBQcmVzZW50ZXIiLz4NCgkJPHVpdGV4dCBuYW1lPSJET0NXUkFQX01TRyIgdmFsdWU9Ikd1YXJkYXIgZW4gTWkgUEMiLz4NCgkJPHVpdGV4dCBuYW1lPSJET0NXUkFQX1BST01QVCIgdmFsdWU9IkhhZ2EgY2xpYyBlbiBEZXNjYXJnYXIiLz4NCgk8L2xhbmd1YWdlPg0KCTxsYW5ndWFnZSBpZD0icH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DQoJCTx1aXRleHQgbmFtZT0iU0NSVUJCQVJTVEFUVVNfUExBWUlORyIgdmFsdWU9IlJlcHJvZHV6aW5kbyIvPg0KCQk8dWl0ZXh0IG5hbWU9IlNDUlVCQkFSU1RBVFVTX05PQVVESU8iIHZhbHVlPSJTZW0gw6F1ZGlvIi8+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DQoJCTx1aXRleHQgbmFtZT0iU0NSVUJCQVJTVEFUVVNfUkVWSUVXUVVJWiIgdmFsdWU9IlJldmlzYW5kbyBxdWVzdGlvbsOhcmlvIi8+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DQoJCTx1aXRleHQgbmFtZT0iVEFCX1FVSVoiIHZhbHVlPSJRdWVzdC4iLz4NCgkJPHVpdGV4dCBuYW1lPSJUQUJfT1VUTElORSIgdmFsdWU9IkVzcXVlbWEiLz4NCgkJPHVpdGV4dCBuYW1lPSJUQUJfVEhVTUIiIHZhbHVlPSJNaW5pIi8+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DQoJCTwhLS1xdWl6IHBvZCBhbmQgbWVzc2FnZSBib3ggdGV4dHMtLT4NCgkJPHVpdGV4dCBuYW1lPSJRVUlaUE9EX1FVSVpfQVRURU1QVCIgdmFsdWU9IlRlbnRhdGl2YSBubyBxdWVzdGlvbsOhcmlvOiIvPg0KCQk8dWl0ZXh0IG5hbWU9IlFVSVpQT0RfUVVJWl9BVFRFTVBUX1ZBTFVFIiB2YWx1ZT0iJW4gZGUgJXQiLz4NCgkJPHVpdGV4dCBuYW1lPSJRVUlaUE9EX1FVSVpfU0NPUkUiIHZhbHVlPSJQb250dWHDp8OjbzoiLz4NCgkJPHVpdGV4dCBuYW1lPSJRVUlaUE9EX1FVSVpfUEFTU1NDT1JFIiB2YWx1ZT0iUG9udHVhw6fDo28gZGUgYXByb3Zhw6fDo286Ii8+DQoJCTx1aXRleHQgbmFtZT0iUVVJWlBPRF9RVUlaX01BWFNDT1JFIiB2YWx1ZT0iUG9udHVhw6fDo28gbcOheGltYToiLz4NCgkJPHVpdGV4dCBuYW1lPSJRVUlaUE9EX1FVRVNBVE1QVF9TVFIiIHZhbHVlPSJUZW50YXRpdmE6ICVuIGRlICV0Ii8+DQoJCTx1aXRleHQgbmFtZT0iUVVJWlBPRF9RVUVTVFlQRV9TVFIiIHZhbHVlPSJUaXBvOiAlcyIvPg0KCQk8dWl0ZXh0IG5hbWU9IlFVSVpQT0RfUVVFU1RZUEVfR1JEIiB2YWx1ZT0iQ2xhc3NpZmljYXTDs3JpYSIvPg0KCQk8dWl0ZXh0IG5hbWU9IlFVSVpQT0RfUVVFU1RZUEVfU1ZZIiB2YWx1ZT0iUGVzcXVpc2EiLz4NCgkJPHVpdGV4dCBuYW1lPSJRVUlaUE9EX1FVSVpBVE1QVF9JTkYiIHZhbHVlPSJJbmZpbml0byIvPg0KCQk8dWl0ZXh0IG5hbWU9IlFVSVpQT0RfUVVFU0FUTVBUX0lORiIgdmFsdWU9IkluZmluaXRvIi8+DQoJCTx1aXRleHQgbmFtZT0iV0FSTklOR01TR19ZRVNTVFJJTkciIHZhbHVlPSJTaW0iLz4NCgkJPHVpdGV4dCBuYW1lPSJXQVJOSU5HTVNHX05PU1RSSU5HIiB2YWx1ZT0iTsOjbyIvPg0KCQk8dWl0ZXh0IG5hbWU9IldBUk5JTkdNU0dfVElUTEVTVFJJTkciIHZhbHVlPSJBbGVydGEgZGUgbmF2ZWdhw6fDo28gZG8gcXVlc3Rpb27DoXJpbyIvPg0KCQk8dWl0ZXh0IG5hbWU9IldBUk5JTkdNU0dfTVNHU1RSSU5HIiB2YWx1ZT0iRXhpc3RlbSBwZXJndW50YXMgcXVlIG7Do28gZm9yYW0gcmVzcG9uZGlkYXMgbmVzdGUgcXVlc3Rpb27DoXJpby4mI3hBOyYjeEE7Q2xpcXVlIGVtIFNpbSBwYXJhIHNhaXIgZG8gcXVlc3Rpb27DoXJpbyBvdSBlbSBOw6NvIHNlIHF1aXNlciBjb250aW51YXIuIi8+DQoJCTx1aXRleHQgbmFtZT0iSU5GT1JNQVRJT05fSDI2NF9GTEFTSFBMQVlFUiIgdmFsdWU9IkEgdmVyc8OjbyBhdHVhbCBkbyBGbGFzaCBQbGF5ZXIgaW5zdGFsYWRhIG5vIGNvbXB1dGFkb3IgbsOjbyBvZmVyZWNlIHN1cG9ydGUgYSBlc3NlIHbDrWRlby4gQ2xpcXVlIG5hIMOhcmVhIGRvIHbDrWRlbyBwYXJhIGJhaXhhciBhIHZlcnPDo28gbWFpcyByZWNlbnRlIGRv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ciBiYXJyYSBsYXRlcmFsIGFvIHBhcnRpY2lwYW50ZXMiLz4NCgkJPHVpdGV4dCBuYW1lPSJNVVRFIiB2YWx1ZT0iTXVkbyIvPg0KCQk8dWl0ZXh0IG5hbWU9IkRPQ1dSQVBfVElUTEUiIHZhbHVlPSJBbmV4byBkZSBhcnF1aXZvIGRvIFByZXNlbnRlciIvPg0KCQk8dWl0ZXh0IG5hbWU9IkRPQ1dSQVBfTVNHIiB2YWx1ZT0iU2FsdmFyIGVtIE1ldSBjb21wdXRhZG9yIi8+DQoJCTx1aXRleHQgbmFtZT0iRE9DV1JBUF9QUk9NUFQiIHZhbHVlPSJDbGlxdWUgcGFyYSBiYWl4YXIiLz4NCgk8L2xhbmd1YWdlPg0KCTxsYW5ndWFnZSBpZD0iaX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SW50ZXJyb3R0byIvPg0KCQk8dWl0ZXh0IG5hbWU9IlNDUlVCQkFSU1RBVFVTX1BMQVlJTkciIHZhbHVlPSJSaXByb2R1emlvbmUiLz4NCgkJPHVpdGV4dCBuYW1lPSJTQ1JVQkJBUlNUQVRVU19OT0FVRElPIiB2YWx1ZT0iQXVkaW8gaW5hdHQuIi8+DQoJCTx1aXRleHQgbmFtZT0iU0NSVUJCQVJTVEFUVVNfVklEUExBWUlORyIgdmFsdWU9IlZpZGVvIGluIHJpcHJvZHV6aW9uZSIvPg0KCQk8dWl0ZXh0IG5hbWU9IlNDUlVCQkFSU1RBVFVTX0xPQURJTkciIHZhbHVlPSJDYXJpY2FtZW50byIvPg0KCQk8dWl0ZXh0IG5hbWU9IlNDUlVCQkFSU1RBVFVTX0JVRkZFUklORyIgdmFsdWU9IkJ1ZmZlcmluZyIvPg0KCQk8dWl0ZXh0IG5hbWU9IlNDUlVCQkFSU1RBVFVTX1FVRVNUSU9OIiB2YWx1ZT0iUmlzcG9uZGkgYSBkb21hbmRhIi8+DQoJCTx1aXRleHQgbmFtZT0iU0NSVUJCQVJTVEFUVVNfUkVWSUVXUVVJWiIgdmFsdWU9IlJldmlzaW9uZSBkZWwgcXVpeiIvPg0KCQk8IS0tIHN1YnN0aXR1dGlvbjogJW0gPT0gbWludXRlcyByZW1haW5pbmcgLS0+DQoJCTwhLS0gc3Vic3RpdHV0aW9uOiAlcyA9PSBzZWNvbmRzIHJlbWFpbmluZyAtLT4NCgkJPHVpdGV4dCBuYW1lPSJFTEFQU0VEIiB2YWx1ZT0iJW0gTWludXRpICVzIFNlY29uZGkgcmltYW5lbnRpIi8+DQoJCTx1aXRleHQgbmFtZT0iTk9URk9VTkQiIHZhbHVlPSJOZXNzdW4gZWxlbWVudG8gdHJvdmF0byIvPg0KCQk8dWl0ZXh0IG5hbWU9IkFUVEFDSE1FTlRTIiB2YWx1ZT0iQWxsZWdhdGk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LiIvPg0KCQk8dWl0ZXh0IG5hbWU9IlRBQl9RVUlaIiB2YWx1ZT0iUXVpeiIvPg0KCQk8dWl0ZXh0IG5hbWU9IlRBQl9PVVRMSU5FIiB2YWx1ZT0iU3RydXR0dXJhIi8+DQoJCTx1aXRleHQgbmFtZT0iVEFCX1RIVU1CIiB2YWx1ZT0iTWluaWF0dXJlIi8+DQoJCTx1aXRleHQgbmFtZT0iVEFCX05PVEVTIiB2YWx1ZT0iTm90ZSIvPg0KCQk8dWl0ZXh0IG5hbWU9IlRBQl9TRUFSQ0giIHZhbHVlPSJDZXJjYSIvPg0KCQk8dWl0ZXh0IG5hbWU9IlNMSURFX0hFQURJTkciIHZhbHVlPSJUaXRvbG8gZGlhcG9zaXRpdmEiLz4NCgkJPHVpdGV4dCBuYW1lPSJEVVJBVElPTl9IRUFESU5HIiB2YWx1ZT0iRHVyYXRhIi8+DQoJCTx1aXRleHQgbmFtZT0iU0VBUkNIX0hFQURJTkciIHZhbHVlPSJDZXJjYSB0ZXN0bzoiLz4NCgkJPHVpdGV4dCBuYW1lPSJUSFVNQl9IRUFESU5HIiB2YWx1ZT0iRGlhcG9zaXRpdmEiLz4NCgkJPHVpdGV4dCBuYW1lPSJUSFVNQl9JTkZPIiB2YWx1ZT0iVGl0b2xvL1RlbXBvIi8+DQoJCTx1aXRleHQgbmFtZT0iQVRUQUNITkFNRV9IRUFESU5HIiB2YWx1ZT0iTm9tZSBmaWxlIi8+DQoJCTx1aXRleHQgbmFtZT0iQVRUQUNIU0laRV9IRUFESU5HIiB2YWx1ZT0iRGltZW5zaW9uZSIvPg0KCQk8dWl0ZXh0IG5hbWU9IlNMSURFX05PVEVTIiB2YWx1ZT0iTm90ZSBkaWFwb3NpdGl2YSIvPg0KCQk8IS0tcXVpeiBwb2QgYW5kIG1lc3NhZ2UgYm94IHRleHRzLS0+DQoJCTx1aXRleHQgbmFtZT0iUVVJWlBPRF9RVUlaX0FUVEVNUFQiIHZhbHVlPSJUZW50YXRpdm8gcXVpejoiLz4NCgkJPHVpdGV4dCBuYW1lPSJRVUlaUE9EX1FVSVpfQVRURU1QVF9WQUxVRSIgdmFsdWU9IiVuIGRpICV0Ii8+DQoJCTx1aXRleHQgbmFtZT0iUVVJWlBPRF9RVUlaX1NDT1JFIiB2YWx1ZT0iUHVudGVnZ2lvOiIvPg0KCQk8dWl0ZXh0IG5hbWU9IlFVSVpQT0RfUVVJWl9QQVNTU0NPUkUiIHZhbHVlPSJQdW50ZWdnaW8gbWluaW1vOiIvPg0KCQk8dWl0ZXh0IG5hbWU9IlFVSVpQT0RfUVVJWl9NQVhTQ09SRSIgdmFsdWU9IlB1bnRlZ2dpbyBtYXNzaW1vOiIvPg0KCQk8dWl0ZXh0IG5hbWU9IlFVSVpQT0RfUVVFU0FUTVBUX1NUUiIgdmFsdWU9IlRlbnRhdGl2bzogJW4gZGkgJXQiLz4NCgkJPHVpdGV4dCBuYW1lPSJRVUlaUE9EX1FVRVNUWVBFX1NUUiIgdmFsdWU9IlRpcG86ICVzIi8+DQoJCTx1aXRleHQgbmFtZT0iUVVJWlBPRF9RVUVTVFlQRV9HUkQiIHZhbHVlPSJDb24gdmFsdXRhemlvbmUiLz4NCgkJPHVpdGV4dCBuYW1lPSJRVUlaUE9EX1FVRVNUWVBFX1NWWSIgdmFsdWU9IkluZGFnaW5lIi8+DQoJCTx1aXRleHQgbmFtZT0iUVVJWlBPRF9RVUlaQVRNUFRfSU5GIiB2YWx1ZT0iSW5maW5pdGkiLz4NCgkJPHVpdGV4dCBuYW1lPSJRVUlaUE9EX1FVRVNBVE1QVF9JTkYiIHZhbHVlPSJJbmZpbml0aSIvPg0KCQk8dWl0ZXh0IG5hbWU9IldBUk5JTkdNU0dfWUVTU1RSSU5HIiB2YWx1ZT0iU8OsIi8+DQoJCTx1aXRleHQgbmFtZT0iV0FSTklOR01TR19OT1NUUklORyIgdmFsdWU9Ik5vIi8+DQoJCTx1aXRleHQgbmFtZT0iV0FSTklOR01TR19USVRMRVNUUklORyIgdmFsdWU9IkF2dmVydGVuemEgbmF2aWdhemlvbmUgcXVpeiIvPg0KCQk8dWl0ZXh0IG5hbWU9IldBUk5JTkdNU0dfTVNHU1RSSU5HIiB2YWx1ZT0iT2Njb3JyZSBhbmNvcmEgcmlzcG9uZGVyZSBhZCBhbGN1bmUgZG9tYW5kZSBkZWwgcXVpei4mI3hBOyYjeEE7U2UgZmF0ZSBjbGljIHN1IFPDrCwgdXNjaXJldGUgZGFsIHF1aXouIEZhdGUgY2xpYyBzdSBObyBwZXIgY29udGludWFyZSBpbCBxdWl6LiIvPg0KCQk8dWl0ZXh0IG5hbWU9IklORk9STUFUSU9OX0gyNjRfRkxBU0hQTEFZRVIiIHZhbHVlPSJMYSB2ZXJzaW9uZSBkaSBGbGFzaCBQbGF5ZXIgYXR0dWFsbWVudGUgaW5zdGFsbGF0YSBub24gc3VwcG9ydGEgcXVlc3RvIHZpZGVvLiBGYXRlIGNsaWMgc3VsbCdhcmVhIGRlbCB2aWRlbyBwZXIgc2NhcmljYXJlIGwndWx0aW1hIHZlcnNpb25lIGR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IGJhcnJhIGxhdGVyYWxlIGFpIHBhcnRlY2lwYW50aSIvPg0KCQk8dWl0ZXh0IG5hbWU9Ik1VVEUiIHZhbHVlPSJEaXNhdHRpdmEgYXVkaW8iLz4NCgkJPHVpdGV4dCBuYW1lPSJET0NXUkFQX1RJVExFIiB2YWx1ZT0iQWxsZWdhdG8gZmlsZSBQcmVzZW50ZXIiLz4NCgkJPHVpdGV4dCBuYW1lPSJET0NXUkFQX01TRyIgdmFsdWU9IlNhbHZhIGluIFJpc29yc2UgZGVsIGNvbXB1dGVyIi8+DQoJCTx1aXRleHQgbmFtZT0iRE9DV1JBUF9QUk9NUFQiIHZhbHVlPSJDbGljIHBlciBzY2FyaWNhcmUiLz4NCgk8L2xhbmd1YWdlPg0KCTxsYW5ndWFnZSBpZD0ibmw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ICVuIi8+DQoJCTwhLS0gc3Vic3RpdHV0aW9uOiAlbiA9PSBzbGlkZSBudW1iZXIgLS0+DQoJCTwhLS0gc3Vic3RpdHV0aW9uOiAldCA9PSB0b3RhbCBzbGlkZSBjb3VudCAtLT4NCgkJPHVpdGV4dCBuYW1lPSJTQ1JVQkJBUlNUQVRVU19TTElERUlORk8iIHZhbHVlPSJEaWEgJW4gLyAldCB8ICIvPg0KCQk8dWl0ZXh0IG5hbWU9IlNDUlVCQkFSU1RBVFVTX1NUT1BQRUQiIHZhbHVlPSJHZXN0b3B0Ii8+DQoJCTx1aXRleHQgbmFtZT0iU0NSVUJCQVJTVEFUVVNfUExBWUlORyIgdmFsdWU9IkFmc3BlbGVuIi8+DQoJCTx1aXRleHQgbmFtZT0iU0NSVUJCQVJTVEFUVVNfTk9BVURJTyIgdmFsdWU9IkdlZW4gYXVkaW8iLz4NCgkJPHVpdGV4dCBuYW1lPSJTQ1JVQkJBUlNUQVRVU19WSURQTEFZSU5HIiB2YWx1ZT0iVmlkZW8gYWZzcGVsZW4iLz4NCgkJPHVpdGV4dCBuYW1lPSJTQ1JVQkJBUlNUQVRVU19MT0FESU5HIiB2YWx1ZT0iTGFkZW4iLz4NCgkJPHVpdGV4dCBuYW1lPSJTQ1JVQkJBUlNUQVRVU19CVUZGRVJJTkciIHZhbHVlPSJCdWZmZXJlbiIvPg0KCQk8dWl0ZXh0IG5hbWU9IlNDUlVCQkFSU1RBVFVTX1FVRVNUSU9OIiB2YWx1ZT0iVnJhYWcgbWV0IGFudHdvb3JkIi8+DQoJCTx1aXRleHQgbmFtZT0iU0NSVUJCQVJTVEFUVVNfUkVWSUVXUVVJWiIgdmFsdWU9IlF1aXogY29udHJvbGVyZW4iLz4NCgkJPCEtLSBzdWJzdGl0dXRpb246ICVtID09IG1pbnV0ZXMgcmVtYWluaW5nIC0tPg0KCQk8IS0tIHN1YnN0aXR1dGlvbjogJXMgPT0gc2Vjb25kcyByZW1haW5pbmcgLS0+DQoJCTx1aXRleHQgbmFtZT0iRUxBUFNFRCIgdmFsdWU9IkVyIHJlc3RlcmVuICVtIG1pbnV0ZW4gJXMgc2Vjb25kZW4iLz4NCgkJPHVpdGV4dCBuYW1lPSJOT1RGT1VORCIgdmFsdWU9Ik5pZXRzIGdldm9uZGVuIi8+DQoJCTx1aXRleHQgbmFtZT0iQVRUQUNITUVOVFMiIHZhbHVlPSJCaWpsYWdlbiIvPg0KCQk8IS0tIHN1YnN0aXR1dGlvbjogJXAgPT0gY3VycmVudCBzcGVha2VyJ3MgdGl0bGUgLS0+DQoJCTx1aXRleHQgbmFtZT0iQklPV0lOX1RJVExFIiB2YWx1ZT0iQmlvZ3JhZmllOiAlcCIvPg0KCQk8dWl0ZXh0IG5hbWU9IkJJT0JUTl9USVRMRSIgdmFsdWU9IkJpb2dyYWZpZSIvPg0KCQk8dWl0ZXh0IG5hbWU9IkRJVklERVJCVE5fVElUTEUiIHZhbHVlPSJ8Ii8+DQoJCTx1aXRleHQgbmFtZT0iQ09OVEFDVEJUTl9USVRMRSIgdmFsdWU9IkNvbnRhY3QiLz4NCgkJPHVpdGV4dCBuYW1lPSJUQUJfUVVJWiIgdmFsdWU9IlF1aXoiLz4NCgkJPHVpdGV4dCBuYW1lPSJUQUJfT1VUTElORSIgdmFsdWU9Ik92ZXJ6aWNodCIvPg0KCQk8dWl0ZXh0IG5hbWU9IlRBQl9USFVNQiIgdmFsdWU9Ik1pbmlhdHV1ciIvPg0KCQk8dWl0ZXh0IG5hbWU9IlRBQl9OT1RFUyIgdmFsdWU9Ik5vdGl0aWVzIi8+DQoJCTx1aXRleHQgbmFtZT0iVEFCX1NFQVJDSCIgdmFsdWU9IlpvZWtlbiIvPg0KCQk8dWl0ZXh0IG5hbWU9IlNMSURFX0hFQURJTkciIHZhbHVlPSJUaXRlbCB2YW4gZGlhIi8+DQoJCTx1aXRleHQgbmFtZT0iRFVSQVRJT05fSEVBRElORyIgdmFsdWU9IkR1dXIiLz4NCgkJPHVpdGV4dCBuYW1lPSJTRUFSQ0hfSEVBRElORyIgdmFsdWU9IlpvZWtlbiBuYWFyIHRla3N0OiIvPg0KCQk8dWl0ZXh0IG5hbWU9IlRIVU1CX0hFQURJTkciIHZhbHVlPSJEaWEiLz4NCgkJPHVpdGV4dCBuYW1lPSJUSFVNQl9JTkZPIiB2YWx1ZT0iVGl0ZWwvZHV1ciB2YW4gZGlhIi8+DQoJCTx1aXRleHQgbmFtZT0iQVRUQUNITkFNRV9IRUFESU5HIiB2YWx1ZT0iQmVzdGFuZHNuYWFtIi8+DQoJCTx1aXRleHQgbmFtZT0iQVRUQUNIU0laRV9IRUFESU5HIiB2YWx1ZT0iR3Jvb3R0ZSIvPg0KCQk8dWl0ZXh0IG5hbWU9IlNMSURFX05PVEVTIiB2YWx1ZT0iRGlhbm90aXRpZXM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DQoJCTx1aXRleHQgbmFtZT0iUVVJWlBPRF9RVUlaX01BWFNDT1JFIiB2YWx1ZT0iTWF4aW1hYWwgaGFhbGJhcmUgc2NvcmU6Ii8+DQoJCTx1aXRleHQgbmFtZT0iUVVJWlBPRF9RVUVTQVRNUFRfU1RSIiB2YWx1ZT0iUG9naW5nOiAlbiB2YW4gJXQiLz4NCgkJPHVpdGV4dCBuYW1lPSJRVUlaUE9EX1FVRVNUWVBFX1NUUiIgdmFsdWU9IlR5cGU6ICVzIi8+DQoJCTx1aXRleHQgbmFtZT0iUVVJWlBPRF9RVUVTVFlQRV9HUkQiIHZhbHVlPSJUZWx0IHZvb3Igc2NvcmUiLz4NCgkJPHVpdGV4dCBuYW1lPSJRVUlaUE9EX1FVRVNUWVBFX1NWWSIgdmFsdWU9IkVucXXDqnRlIi8+DQoJCTx1aXRleHQgbmFtZT0iUVVJWlBPRF9RVUlaQVRNUFRfSU5GIiB2YWx1ZT0iT25iZXBlcmt0Ii8+DQoJCTx1aXRleHQgbmFtZT0iUVVJWlBPRF9RVUVTQVRNUFRfSU5GIiB2YWx1ZT0iT25iZXBlcmt0Ii8+DQoJCTx1aXRleHQgbmFtZT0iV0FSTklOR01TR19ZRVNTVFJJTkciIHZhbHVlPSJKYSIvPg0KCQk8dWl0ZXh0IG5hbWU9IldBUk5JTkdNU0dfTk9TVFJJTkciIHZhbHVlPSJOZWUiLz4NCgkJPHVpdGV4dCBuYW1lPSJXQVJOSU5HTVNHX1RJVExFU1RSSU5HIiB2YWx1ZT0iV2FhcnNjaHV3aW5nIG1ldCBiZXRyZWtraW5nIHRvdCBxdWl6bmF2aWdhdGllIi8+DQoJCTx1aXRleHQgbmFtZT0iV0FSTklOR01TR19NU0dTVFJJTkciIHZhbHVlPSJVIGhlYnQgbmlldCBhbGxlIHZyYWdlbiBpbiBkZXplIHF1aXogYmVhbnR3b29yZC4mI3hBOyYjeEE7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aaWpwYW5lZWwgYWFuIGRlZWxuZW1lcnMgd2VlcmdldmVuIi8+DQoJCTx1aXRleHQgbmFtZT0iTVVURSIgdmFsdWU9IkRlbXBlbiIvPg0KCQk8dWl0ZXh0IG5hbWU9IkRPQ1dSQVBfVElUTEUiIHZhbHVlPSJQcmVzZW50ZXItYmVzdGFuZHNiaWpsYWdlIi8+DQoJCTx1aXRleHQgbmFtZT0iRE9DV1JBUF9NU0ciIHZhbHVlPSJPcHNsYWFuIGluIERlemUgY29tcHV0ZXIiLz4NCgkJPHVpdGV4dCBuYW1lPSJET0NXUkFQX1BST01QVCIgdmFsdWU9IktsaWsgb20gdGUgZG93bmxvYWRlbiIvPg0KCTwvbGFuZ3VhZ2U+DQoJPGxhbmd1YWdlIGlkPSJjbiI+DQoJCTwhLS0gZm9ybWF0IGZvciB1aWZvbnQgdmFsdWUgaXMgImZvbnQsc2l6ZSxpc2JvbGQsaXNpdGFsaWMsaXNzaGFkb3dlZCIgLS0+DQoJCTx1aWZvbnQgbmFtZT0iRk9OVF9RVUlaWklORyIgdmFsdWU9IuWui+S9ky0xODAzMCwxMCxmYWxzZSxmYWxzZSxmYWxzZSIvPg0KCQk8dWlmb250IG5hbWU9IkZPTlRfU0NSVUJTVEFUVVMiIHZhbHVlPSLlrovkvZMtMTgwMzAsMTAsdHJ1ZSxmYWxzZSx0cnVlIi8+DQoJCTx1aWZvbnQgbmFtZT0iRk9OVF9TQ1JVQlRJTUUiIHZhbHVlPSLlrovkvZMtMTgwMzAsMTAsZmFsc2UsZmFsc2UsdHJ1ZSIvPg0KCQk8dWlmb250IG5hbWU9IkZPTlRfRUxBUFNFRFRJTUUiIHZhbHVlPSLlrovkvZMtMTgwMzAsMTAsdHJ1ZSxmYWxzZSx0cnVlIi8+DQoJCTx1aWZvbnQgbmFtZT0iRk9OVF9VVElMU01FTlUiIHZhbHVlPSLlrovkvZMtMTgwMzAsMTAsdHJ1ZSxmYWxzZSxmYWxzZSIvPg0KCQk8dWlmb250IG5hbWU9IkZPTlRfVEFCUyIgdmFsdWU9IuWui+S9ky0xODAzMCwxNCx0cnVlLGZhbHNlLHRydWUiLz4NCgkJPHVpZm9udCBuYW1lPSJGT05UX1BSRVNFTlRBVElPTk5BTUUiIHZhbHVlPSLlrovkvZMtMTgwMzAsMTQsZmFsc2UsZmFsc2UsdHJ1ZSIvPg0KCQk8dWlmb250IG5hbWU9IkZPTlRfUFJFU0VOVEVSTkFNRSIgdmFsdWU9IuWui+S9ky0xODAzMCwxNCx0cnVlLGZhbHNlLHRydWUiLz4NCgkJPHVpZm9udCBuYW1lPSJGT05UX1BSRVNFTlRFUlRJVExFIiB2YWx1ZT0i5a6L5L2TLTE4MDMwLDEzLGZhbHNlLGZhbHNlLHRydWUiLz4NCgkJPHVpZm9udCBuYW1lPSJGT05UX0JJT0JUTiIgdmFsdWU9IuWui+S9ky0xODAzMCwxMCxmYWxzZSxmYWxzZSx0cnVlIi8+DQoJCTx1aWZvbnQgbmFtZT0iRk9OVF9OT1RFUyIgdmFsdWU9IuWui+S9ky0xODAzMCwxMixmYWxzZSxmYWxzZSxmYWxzZSIvPg0KCQk8dWlmb250IG5hbWU9IkZPTlRfT1VUTElORSIgdmFsdWU9IuWui+S9ky0xODAzMCwxMixmYWxzZSxmYWxzZSx0cnVlIi8+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DQoJCTx1aWZvbnQgbmFtZT0iRk9OVF9MSVNUSEVBRElORyIgdmFsdWU9IuWui+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S9ky0xODAzMCwxMix0cnVlLGZhbHNlLHRydWUiLz4NCgkJPHVpZm9udCBuYW1lPSJGT05UX01TR0JPWF9NU0ciIHZhbHVlPSLlrovkvZMtMTgwMzAsMTIsZmFsc2UsZmFsc2UsdHJ1ZSIvPg0KCQk8dWlmb250IG5hbWU9IkZPTlRfTVNHQk9YX09QVElPTlMiIHZhbHVlPSLlrovkvZMtMTgwMzAsMTAsdHJ1ZSxmYWxzZSx0cnVlIi8+DQoJCTx1aWZvbnQgbmFtZT0iRk9OVF9RVUlaUE9EX1FVSVpfVElUTEUiIHZhbHVlPSLlrovkvZMtMTgwMzAsMTIsdHJ1ZSxmYWxzZSx0cnVlIi8+DQoJCTx1aWZvbnQgbmFtZT0iRk9OVF9RVUlaUE9EX1FVSVpfQVRURU1QVCIgdmFsdWU9IuWui+S9ky0xODAzMCwxMCxmYWxzZSxmYWxzZSx0cnVlIi8+DQoJCTx1aWZvbnQgbmFtZT0iRk9OVF9RVUlaUE9EX1FVSVpfQVRURU1QVF9WQUxVRSIgdmFsdWU9IuWui+S9ky0xODAzMCwxMCx0cnVlLGZhbHNlLHRydWUiLz4NCgkJPHVpZm9udCBuYW1lPSJGT05UX1FVSVpQT0RfUVVFU1RJT05fU0NPUkUiIHZhbHVlPSLlrovkvZMtMTgwMzAsMTAsZmFsc2UsZmFsc2UsdHJ1ZSIvPg0KCQk8dWlmb250IG5hbWU9IkZPTlRfUVVJWlBPRF9RVUVTVElPTl9TQ09SRV9WQUxVRSIgdmFsdWU9IuWui+S9ky0xODAzMCwxMCx0cnVlLGZhbHNlLHRydWUiLz4NCgkJPHVpZm9udCBuYW1lPSJGT05UX1FVSVpQT0RfUVVFU1RJT05fQVRURU1QVCIgdmFsdWU9IuWui+S9ky0xODAzMCwxMCxmYWxzZSxmYWxzZSx0cnVlIi8+DQoJCTx1aWZvbnQgbmFtZT0iRk9OVF9RVUlaUE9EX1FVRVNUSU9OX0FUVEVNUFRfVkFMVUUiIHZhbHVlPSLlrovkvZMtMTgwMzAsMTAsdHJ1ZSxmYWxzZSx0cnVlIi8+DQoJCTx1aWZvbnQgbmFtZT0iRk9OVF9RVUlaUE9EX1FVRVNUSU9OX1RBRyIgdmFsdWU9IuWui+S9ky0xODAzMCwxMix0cnVlLGZhbHNlLHRydWUiLz4NCgkJPHVpZm9udCBuYW1lPSJGT05UX1FVSVpQT0RfUVVJWl9RVUVTVElPTl9DT1VOVCIgdmFsdWU9IuWui+S9ky0xODAzMCwxMCxmYWxzZSxmYWxzZSx0cnVlIi8+DQoJCTx1aWZvbnQgbmFtZT0iRk9OVF9RVUlaUE9EX1FVSVpfUVVFU1RJT05fQ09VTlRfVkFMVUUiIHZhbHVlPSLlrovkvZMtMTgwMzAsMTAsdHJ1ZSxmYWxzZSx0cnVlIi8+DQoJCTx1aWZvbnQgbmFtZT0iRk9OVF9RVUlaUE9EX1FVSVpfUVVFU1RJT05fQVRURU1QVEVEIiB2YWx1ZT0i5a6L5L2TLTE4MDMwLDEwLGZhbHNlLGZhbHNlLHRydWUiLz4NCgkJPHVpZm9udCBuYW1lPSJGT05UX1FVSVpQT0RfUVVJWl9RVUVTVElPTl9BVFRFTVBURURfVkFMVUUiIHZhbHVlPSLlrovkvZMtMTgwMzAsMTAsdHJ1ZSxmYWxzZSx0cnVlIi8+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S9ky0xODAzMCwxMCx0cnVlLGZhbHNlLHRydWUiLz4NCgkJPHVpZm9udCBuYW1lPSJGT05UX1FVSVpQT0RfUVVJWl9NQVhTQ09SRSIgdmFsdWU9IuWui+S9ky0xODAzMCwxMCxmYWxzZSxmYWxzZSx0cnVlIi8+DQoJCTx1aWZvbnQgbmFtZT0iRk9OVF9RVUlaUE9EX1FVSVpfTUFYU0NPUkVfVkFMVUUiIHZhbHVlPSLlrovkvZMtMTgwMzAsMTAsdHJ1ZSxmYWxzZSx0cnVlIi8+DQoJCTx1aWZvbnQgbmFtZT0iRk9OVF9RVUlaUE9EX1FVSVpfUEFTU1NDT1JFIiB2YWx1ZT0i5a6L5L2TLTE4MDMwLDEwLGZhbHNlLGZhbHNlLHRydWUiLz4NCgkJPHVpZm9udCBuYW1lPSJGT05UX1FVSVpQT0RfUVVJWl9QQVNTU0NPUkVfVkFMVUUiIHZhbHVlPSLlrovkvZMtMTgwMzAsMTAsdHJ1ZSxmYWxzZSx0cnVlIi8+DQoJCTwhLS0gdWl0ZXh0IC0tPg0KCQk8IS0tIHN1YnN0aXR1dGlvbjogJW4gPT0gc2xpZGUgbnVtYmVyIC0tPg0KCQk8dWl0ZXh0IG5hbWU9IlVOTkFNRURTTElERVRJVExFIiB2YWx1ZT0i5bm754Gv54mHICVuIi8+DQoJCTwhLS0gc3Vic3RpdHV0aW9uOiAlbiA9PSBzbGlkZSBudW1iZXIgLS0+DQoJCTwhLS0gc3Vic3RpdHV0aW9uOiAldCA9PSB0b3RhbCBzbGlkZSBjb3VudCAtLT4NCgkJPHVpdGV4dCBuYW1lPSJTQ1JVQkJBUlNUQVRVU19TTElERUlORk8iIHZhbHVlPSLlubvnga/niYcgJW4gLyAldCB8ICIvPg0KCQk8dWl0ZXh0IG5hbWU9IlNDUlVCQkFSU1RBVFVTX1NUT1BQRUQiIHZhbHVlPSLlt7LlgZzmraIiLz4NCgkJPHVpdGV4dCBuYW1lPSJTQ1JVQkJBUlNUQVRVU19QTEFZSU5HIiB2YWx1ZT0i5q2j5Zyo5pKt5pS+Ii8+DQoJCTx1aXRleHQgbmFtZT0iU0NSVUJCQVJTVEFUVVNfTk9BVURJTyIgdmFsdWU9IuaXoOmfs+mikSIvPg0KCQk8dWl0ZXh0IG5hbWU9IlNDUlVCQkFSU1RBVFVTX1ZJRFBMQVlJTkciIHZhbHVlPSLop4bpopHmkq3mlL4iLz4NCgkJPHVpdGV4dCBuYW1lPSJTQ1JVQkJBUlNUQVRVU19MT0FESU5HIiB2YWx1ZT0i5q2j5Zyo6L295YWlIi8+DQoJCTx1aXRleHQgbmFtZT0iU0NSVUJCQVJTVEFUVVNfQlVGRkVSSU5HIiB2YWx1ZT0i5q2j5Zyo6L+b6KGM57yT5Yay5aSE55CGIi8+DQoJCTx1aXRleHQgbmFtZT0iU0NSVUJCQVJTVEFUVVNfUVVFU1RJT04iIHZhbHVlPSLlm57nrZTpl67popgiLz4NCgkJPHVpdGV4dCBuYW1lPSJTQ1JVQkJBUlNUQVRVU19SRVZJRVdRVUlaIiB2YWx1ZT0i5q2j5Zyo5a6h6ZiF5rWL6aqMIi8+DQoJCTwhLS0gc3Vic3RpdHV0aW9uOiAlbSA9PSBtaW51dGVzIHJlbWFpbmluZyAtLT4NCgkJPCEtLSBzdWJzdGl0dXRpb246ICVzID09IHNlY29uZHMgcmVtYWluaW5nIC0tPg0KCQk8dWl0ZXh0IG5hbWU9IkVMQVBTRUQiIHZhbHVlPSLliankvZkgJW0g5YiG6ZKfICVzIOenkiIvPg0KCQk8dWl0ZXh0IG5hbWU9Ik5PVEZPVU5EIiB2YWx1ZT0i5pyq5om+5Yiw5Lu75L2V5YaF5a65Ii8+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mqjCIvPg0KCQk8dWl0ZXh0IG5hbWU9IlRBQl9PVVRMSU5FIiB2YWx1ZT0i5aSn57qyIi8+DQoJCTx1aXRleHQgbmFtZT0iVEFCX1RIVU1CIiB2YWx1ZT0i57yp55Wl5Zu+Ii8+DQoJCTx1aXRleHQgbmFtZT0iVEFCX05PVEVTIiB2YWx1ZT0i5aSH5rOoIi8+DQoJCTx1aXRleHQgbmFtZT0iVEFCX1NFQVJDSCIgdmFsdWU9IuaQnOe0oiIvPg0KCQk8dWl0ZXh0IG5hbWU9IlNMSURFX0hFQURJTkciIHZhbHVlPSLlubvnga/niYfmoIfpopgiLz4NCgkJPHVpdGV4dCBuYW1lPSJEVVJBVElPTl9IRUFESU5HIiB2YWx1ZT0i5oyB57ut5pe26Ze0Ii8+DQoJCTx1aXRleHQgbmFtZT0iU0VBUkNIX0hFQURJTkciIHZhbHVlPSLmkJzntKLmlofmnKw6Ii8+DQoJCTx1aXRleHQgbmFtZT0iVEhVTUJfSEVBRElORyIgdmFsdWU9IuW5u+eBr+eJhyIvPg0KCQk8dWl0ZXh0IG5hbWU9IlRIVU1CX0lORk8iIHZhbHVlPSLlubvnga/niYfmoIfpopgv5oyB57ut5pe26Ze0Ii8+DQoJCTx1aXRleHQgbmFtZT0iQVRUQUNITkFNRV9IRUFESU5HIiB2YWx1ZT0i5paH5Lu25ZCNIi8+DQoJCTx1aXRleHQgbmFtZT0iQVRUQUNIU0laRV9IRUFESU5HIiB2YWx1ZT0i5aSn5bCPIi8+DQoJCTx1aXRleHQgbmFtZT0iU0xJREVfTk9URVMiIHZhbHVlPSLlubvnga/niYflpIfms6giLz4NCgkJPCEtLXF1aXogcG9kIGFuZCBtZXNzYWdlIGJveCB0ZXh0cy0tPg0KCQk8dWl0ZXh0IG5hbWU9IlFVSVpQT0RfUVVJWl9BVFRFTVBUIiB2YWx1ZT0i5rWL6aqM5bCd6K+V5qyh5pWwOiIvPg0KCQk8dWl0ZXh0IG5hbWU9IlFVSVpQT0RfUVVJWl9BVFRFTVBUX1ZBTFVFIiB2YWx1ZT0i56ysICVuIOasoe+8jOWFsSAldCDmrKEiLz4NCgkJPHVpdGV4dCBuYW1lPSJRVUlaUE9EX1FVSVpfU0NPUkUiIHZhbHVlPSLlvpfliIY6Ii8+DQoJCTx1aXRleHQgbmFtZT0iUVVJWlBPRF9RVUlaX1BBU1NTQ09SRSIgdmFsdWU9IuWPiuagvOWIhuaVsDoiLz4NCgkJPHVpdGV4dCBuYW1lPSJRVUlaUE9EX1FVSVpfTUFYU0NPUkUiIHZhbHVlPSLmnIDpq5jliIbmlbA6Ii8+DQoJCTx1aXRleHQgbmFtZT0iUVVJWlBPRF9RVUVTQVRNUFRfU1RSIiB2YWx1ZT0i5bCd6K+V5qyh5pWwOiDnrKwgJW4g5qyh77yM5YWxICV0IOasoSIvPg0KCQk8dWl0ZXh0IG5hbWU9IlFVSVpQT0RfUVVFU1RZUEVfU1RSIiB2YWx1ZT0i57G75Z6LOiAlcyIvPg0KCQk8dWl0ZXh0IG5hbWU9IlFVSVpQT0RfUVVFU1RZUEVfR1JEIiB2YWx1ZT0i6K+E57qnIi8+DQoJCTx1aXRleHQgbmFtZT0iUVVJWlBPRF9RVUVTVFlQRV9TVlkiIHZhbHVlPSLosIPmn6UiLz4NCgkJPHVpdGV4dCBuYW1lPSJRVUlaUE9EX1FVSVpBVE1QVF9JTkYiIHZhbHVlPSLml6DpmZAiLz4NCgkJPHVpdGV4dCBuYW1lPSJRVUlaUE9EX1FVRVNBVE1QVF9JTkYiIHZhbHVlPSLml6DpmZAiLz4NCgkJPHVpdGV4dCBuYW1lPSJXQVJOSU5HTVNHX1lFU1NUUklORyIgdmFsdWU9IuaYryIvPg0KCQk8dWl0ZXh0IG5hbWU9IldBUk5JTkdNU0dfTk9TVFJJTkciIHZhbHVlPSLlkKYiLz4NCgkJPHVpdGV4dCBuYW1lPSJXQVJOSU5HTVNHX1RJVExFU1RSSU5HIiB2YWx1ZT0i5rWL6aqM5a+86Iiq6K2m5ZGKIi8+DQoJCTx1aXRleHQgbmFtZT0iV0FSTklOR01TR19NU0dTVFJJTkciIHZhbHVlPSLmraTmtYvpqozkuK3mnInmnKrlsJ3or5XkvZznrZTnmoTpl67popjjgIImI3hBOyYjeEE75Y2V5Ye74oCc5piv4oCd6YCA5Ye65q2k5rWL6aqM44CC5Y2V5Ye74oCc5ZCm4oCd57un57ut5rWL6aqM44CCIi8+DQoJCTx1aXRleHQgbmFtZT0iSU5GT1JNQVRJT05fSDI2NF9GTEFTSFBMQVlFUiIgdmFsdWU9IuW9k+WJjeWuieijheWcqOaCqOeahOiuoeeul+acuuS4iueahCBGbGFzaCBQbGF5ZXIg54mI5pys5LiN5pSv5oyB6K+l6KeG6aKR44CC5Y2V5Ye76KeG6aKR5Yy65Z+f5LiL6L295pyA5paw54mI5pys55qEIEZsYXNoIFBsYXllcu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lkJHlj4LliqDogIXmmL7npLrmj5DopoHmoI8iLz4NCgkJPHVpdGV4dCBuYW1lPSJNVVRFIiB2YWx1ZT0i6Z2Z6Z+zIi8+DQoJCTx1aXRleHQgbmFtZT0iRE9DV1JBUF9USVRMRSIgdmFsdWU9IlByZXNlbnRlciDmlofku7bpmYTku7YiLz4NCgkJPHVpdGV4dCBuYW1lPSJET0NXUkFQX01TRyIgdmFsdWU9IuS/neWtmOWIsOaIkeeahOiuoeeul+acuiIvPg0KCQk8dWl0ZXh0IG5hbWU9IkRPQ1dSQVBfUFJPTVBUIiB2YWx1ZT0i5Y2V5Ye75Lul5LiL6L29Ii8+DQoJPC9sYW5ndWFnZT4NCgk8bGFuZ3VhZ2UgaWQ9InR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YXl0ICVuIi8+DQoJCTwhLS0gc3Vic3RpdHV0aW9uOiAlbiA9PSBzbGlkZSBudW1iZXIgLS0+DQoJCTwhLS0gc3Vic3RpdHV0aW9uOiAldCA9PSB0b3RhbCBzbGlkZSBjb3VudCAtLT4NCgkJPHVpdGV4dCBuYW1lPSJTQ1JVQkJBUlNUQVRVU19TTElERUlORk8iIHZhbHVlPSJTbGF5dCAlbiAvICV0IHwgIi8+DQoJCTx1aXRleHQgbmFtZT0iU0NSVUJCQVJTVEFUVVNfU1RPUFBFRCIgdmFsdWU9IkR1cmR1cnVsZHUiLz4NCgkJPHVpdGV4dCBuYW1lPSJTQ1JVQkJBUlNUQVRVU19QTEFZSU5HIiB2YWx1ZT0iT3luYXTEsWzEsXlvciIvPg0KCQk8dWl0ZXh0IG5hbWU9IlNDUlVCQkFSU1RBVFVTX05PQVVESU8iIHZhbHVlPSJTZXMgWW9rIi8+DQoJCTx1aXRleHQgbmFtZT0iU0NSVUJCQVJTVEFUVVNfVklEUExBWUlORyIgdmFsdWU9IlZpZGVvIE95bmF0xLFsxLF5b3IiLz4NCgkJPHVpdGV4dCBuYW1lPSJTQ1JVQkJBUlNUQVRVU19MT0FESU5HIiB2YWx1ZT0iWcO8a2xlbml5b3IiLz4NCgkJPHVpdGV4dCBuYW1lPSJTQ1JVQkJBUlNUQVRVU19CVUZGRVJJTkciIHZhbHVlPSJBcmFiZWxsZcSfZSBBbMSxbsSxeW9yIi8+DQoJCTx1aXRleHQgbmFtZT0iU0NSVUJCQVJTVEFUVVNfUVVFU1RJT04iIHZhbHVlPSJTb3J1eXUgWWFuxLF0bGEiLz4NCgkJPHVpdGV4dCBuYW1lPSJTQ1JVQkJBUlNUQVRVU19SRVZJRVdRVUlaIiB2YWx1ZT0iU8SxbmF2IMSwbmNlbGVuaXlvciIvPg0KCQk8IS0tIHN1YnN0aXR1dGlvbjogJW0gPT0gbWludXRlcyByZW1haW5pbmcgLS0+DQoJCTwhLS0gc3Vic3RpdHV0aW9uOiAlcyA9PSBzZWNvbmRzIHJlbWFpbmluZyAtLT4NCgkJPHVpdGV4dCBuYW1lPSJFTEFQU0VEIiB2YWx1ZT0iJW0gRGFraWthICVzIFNhbml5ZSBLYWxkxLEiLz4NCgkJPHVpdGV4dCBuYW1lPSJOT1RGT1VORCIgdmFsdWU9IkhlcmhhbmdpIEJpciDFnmV5IEJ1bHVubWFkxLEiLz4NCgkJPHVpdGV4dCBuYW1lPSJBVFRBQ0hNRU5UUyIgdmFsdWU9IkVrbGVy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xLBydGliYXQiLz4NCgkJPHVpdGV4dCBuYW1lPSJUQUJfUVVJWiIgdmFsdWU9IlPEsW5hdiIvPg0KCQk8dWl0ZXh0IG5hbWU9IlRBQl9PVVRMSU5FIiB2YWx1ZT0iQW5hIEhhdCIvPg0KCQk8dWl0ZXh0IG5hbWU9IlRBQl9USFVNQiIgdmFsdWU9IlJlc2ltIi8+DQoJCTx1aXRleHQgbmFtZT0iVEFCX05PVEVTIiB2YWx1ZT0iTm90bGFyIi8+DQoJCTx1aXRleHQgbmFtZT0iVEFCX1NFQVJDSCIgdmFsdWU9IkFyYSIvPg0KCQk8dWl0ZXh0IG5hbWU9IlNMSURFX0hFQURJTkciIHZhbHVlPSJTbGF5dCBCYcWfbMSxxJ/EsSIvPg0KCQk8dWl0ZXh0IG5hbWU9IkRVUkFUSU9OX0hFQURJTkciIHZhbHVlPSJTw7xyZSIvPg0KCQk8dWl0ZXh0IG5hbWU9IlNFQVJDSF9IRUFESU5HIiB2YWx1ZT0iTWV0bmkgYXJhOiIvPg0KCQk8dWl0ZXh0IG5hbWU9IlRIVU1CX0hFQURJTkciIHZhbHVlPSJTbGF5dCIvPg0KCQk8dWl0ZXh0IG5hbWU9IlRIVU1CX0lORk8iIHZhbHVlPSJTbGF5dCBCYcWfbMSxxJ/EsS9Tw7xyZXNpIi8+DQoJCTx1aXRleHQgbmFtZT0iQVRUQUNITkFNRV9IRUFESU5HIiB2YWx1ZT0iRG9zeWEgQWTEsSIvPg0KCQk8dWl0ZXh0IG5hbWU9IkFUVEFDSFNJWkVfSEVBRElORyIgdmFsdWU9IkJveXV0Ii8+DQoJCTx1aXRleHQgbmFtZT0iU0xJREVfTk9URVMiIHZhbHVlPSJTbGF5dCBOb3RsYXLEsSIvPg0KCQk8IS0tcXVpeiBwb2QgYW5kIG1lc3NhZ2UgYm94IHRleHRzLS0+DQoJCTx1aXRleHQgbmFtZT0iUVVJWlBPRF9RVUlaX0FUVEVNUFQiIHZhbHVlPSJTxLFuYXYgRGVuZW1lc2k6Ii8+DQoJCTx1aXRleHQgbmFtZT0iUVVJWlBPRF9RVUlaX0FUVEVNUFRfVkFMVUUiIHZhbHVlPSIlbi8ldCIvPg0KCQk8dWl0ZXh0IG5hbWU9IlFVSVpQT0RfUVVJWl9TQ09SRSIgdmFsdWU9IlB1YW46Ii8+DQoJCTx1aXRleHQgbmFtZT0iUVVJWlBPRF9RVUlaX1BBU1NTQ09SRSIgdmFsdWU9Ikdlw6dtZSBQdWFuxLE6Ii8+DQoJCTx1aXRleHQgbmFtZT0iUVVJWlBPRF9RVUlaX01BWFNDT1JFIiB2YWx1ZT0iTWFrc2ltdW0gUHVhbjoiLz4NCgkJPHVpdGV4dCBuYW1lPSJRVUlaUE9EX1FVRVNBVE1QVF9TVFIiIHZhbHVlPSJEZW5lbWU6ICVuLyV0Ii8+DQoJCTx1aXRleHQgbmFtZT0iUVVJWlBPRF9RVUVTVFlQRV9TVFIiIHZhbHVlPSJUw7xyOiAlcyIvPg0KCQk8dWl0ZXh0IG5hbWU9IlFVSVpQT0RfUVVFU1RZUEVfR1JEIiB2YWx1ZT0iQmFzYW1ha2zEsSIvPg0KCQk8dWl0ZXh0IG5hbWU9IlFVSVpQT0RfUVVFU1RZUEVfU1ZZIiB2YWx1ZT0iQW5rZXQiLz4NCgkJPHVpdGV4dCBuYW1lPSJRVUlaUE9EX1FVSVpBVE1QVF9JTkYiIHZhbHVlPSJTxLFuxLFyc8SxeiIvPg0KCQk8dWl0ZXh0IG5hbWU9IlFVSVpQT0RfUVVFU0FUTVBUX0lORiIgdmFsdWU9IlPEsW7EsXJzxLF6Ii8+DQoJCTx1aXRleHQgbmFtZT0iV0FSTklOR01TR19ZRVNTVFJJTkciIHZhbHVlPSJFdmV0Ii8+DQoJCTx1aXRleHQgbmFtZT0iV0FSTklOR01TR19OT1NUUklORyIgdmFsdWU9IkhhecSxciIvPg0KCQk8dWl0ZXh0IG5hbWU9IldBUk5JTkdNU0dfVElUTEVTVFJJTkciIHZhbHVlPSJTxLFuYXYgR2V6aW5tZSBVeWFyxLFzxLEiLz4NCgkJPHVpdGV4dCBuYW1lPSJXQVJOSU5HTVNHX01TR1NUUklORyIgdmFsdWU9IkJ1IFPEsW5hdmRhIGRlbmVubWVtacWfIHNvcnVsYXIgdmFyLiYjeEE7JiN4QTtFdmV0IHNlw6dlbmXEn2luaSB0xLFrbGF0xLFyc2FuxLF6IFPEsW5hdmRhbiDDp8Sxa2FjYWtzxLFuxLF6LiBTxLFuYXZhIGRldmFtIGV0bWVrIGnDp2luIEhhecSxciBzZcOnZW5lxJ9pbmkgdMSxa2xhdMSxbi4iLz4NCgkJPHVpdGV4dCBuYW1lPSJJTkZPUk1BVElPTl9IMjY0X0ZMQVNIUExBWUVSIiB2YWx1ZT0iQmlsZ2lzYXlhcsSxbsSxemEgecO8a2zDvCBvbGFuIGdlw6dlcmxpIEZsYXNoIFBsYXllciBzw7xyw7xtw7wgYnUgdmlkZW95dSBkZXN0ZWtsZW1peW9yLiBFbiBzb24gRmxhc2ggUGxheWVyIHPDvHLDvG3DvG7DvCBpbmRpcm1layBpw6dpbiB2aWRlbyBhbGFuxLFuxLEgdMSxa2xhdMSx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S2F0xLFsxLFtY8SxbGFyYSBrZW5hciDDp3VidcSfdW51IGfDtnN0ZXIiLz4NCgkJPHVpdGV4dCBuYW1lPSJNVVRFIiB2YWx1ZT0iU2Vzc2l6Ii8+DQoJCTx1aXRleHQgbmFtZT0iRE9DV1JBUF9USVRMRSIgdmFsdWU9IlByZXNlbnRlciBEb3N5YSBFa2kiLz4NCgkJPHVpdGV4dCBuYW1lPSJET0NXUkFQX01TRyIgdmFsdWU9IkJpbGdpc2F5YXLEsW1hIEtheWRldCIvPg0KCQk8dWl0ZXh0IG5hbWU9IkRPQ1dSQVBfUFJPTVBUIiB2YWx1ZT0ixLBuZGlybWVrIGnDp2luIFTEsWtsYXTEsW4iLz4NCgk8L2xhbmd1YWdlPg0KCTxsYW5ndWFnZSBpZD0icn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0KHQu9Cw0LnQtCAlbiIvPg0KCQk8IS0tIHN1YnN0aXR1dGlvbjogJW4gPT0gc2xpZGUgbnVtYmVyIC0tPg0KCQk8IS0tIHN1YnN0aXR1dGlvbjogJXQgPT0gdG90YWwgc2xpZGUgY291bnQgLS0+DQoJCTx1aXRleHQgbmFtZT0iU0NSVUJCQVJTVEFUVVNfU0xJREVJTkZPIiB2YWx1ZT0i0KHQu9Cw0LnQtCAlbiAvICV0IHwgIi8+DQoJCTx1aXRleHQgbmFtZT0iU0NSVUJCQVJTVEFUVVNfU1RPUFBFRCIgdmFsdWU9ItCe0YHRgtCw0L3QvtCy0LvQtdC90L4iLz4NCgkJPHVpdGV4dCBuYW1lPSJTQ1JVQkJBUlNUQVRVU19QTEFZSU5HIiB2YWx1ZT0i0JLQvtGB0L/RgNC+0LjQt9Cy0LXQtNC10L3QuNC1Ii8+DQoJCTx1aXRleHQgbmFtZT0iU0NSVUJCQVJTVEFUVVNfTk9BVURJTyIgdmFsdWU9ItCd0LXRgiDQsNGD0LTQuNC+Ii8+DQoJCTx1aXRleHQgbmFtZT0iU0NSVUJCQVJTVEFUVVNfVklEUExBWUlORyIgdmFsdWU9ItCS0L7RgdC/0YDQvtC40LfQstC10LTQtdC90LjQtSDQstC40LTQtdC+Ii8+DQoJCTx1aXRleHQgbmFtZT0iU0NSVUJCQVJTVEFUVVNfTE9BRElORyIgdmFsdWU9ItCX0LDQs9GA0YPQt9C60LAiLz4NCgkJPHVpdGV4dCBuYW1lPSJTQ1JVQkJBUlNUQVRVU19CVUZGRVJJTkciIHZhbHVlPSLQkdGD0YTQtdGA0LjQt9Cw0YbQuNGPIi8+DQoJCTx1aXRleHQgbmFtZT0iU0NSVUJCQVJTVEFUVVNfUVVFU1RJT04iIHZhbHVlPSLQntGC0LLQtdGCINC90LAg0LLQvtC/0YDQvtGBIi8+DQoJCTx1aXRleHQgbmFtZT0iU0NSVUJCQVJTVEFUVVNfUkVWSUVXUVVJWiIgdmFsdWU9ItCe0LHQt9C+0YAg0L7Qv9GA0L7RgdCwIi8+DQoJCTwhLS0gc3Vic3RpdHV0aW9uOiAlbSA9PSBtaW51dGVzIHJlbWFpbmluZyAtLT4NCgkJPCEtLSBzdWJzdGl0dXRpb246ICVzID09IHNlY29uZHMgcmVtYWluaW5nIC0tPg0KCQk8dWl0ZXh0IG5hbWU9IkVMQVBTRUQiIHZhbHVlPSLQntGB0YLQsNC70L7RgdGMICVtINC80LjQvS4gJXMg0YEiLz4NCgkJPHVpdGV4dCBuYW1lPSJOT1RGT1VORCIgdmFsdWU9ItCd0LjRh9C10LPQviDQvdC1INC90LDQudC00LXQvdC+Ii8+DQoJCTx1aXRleHQgbmFtZT0iQVRUQUNITUVOVFMiIHZhbHVlPSLQktC70L7QttC10L3QuNGPIi8+DQoJCTwhLS0gc3Vic3RpdHV0aW9uOiAlcCA9PSBjdXJyZW50IHNwZWFrZXIncyB0aXRsZSAtLT4NCgkJPHVpdGV4dCBuYW1lPSJCSU9XSU5fVElUTEUiIHZhbHVlPSLQkdC40L7Qs9GA0LDRhNC40Y86ICVwIi8+DQoJCTx1aXRleHQgbmFtZT0iQklPQlROX1RJVExFIiB2YWx1ZT0i0JHQuNC+0LPRgNCw0YTQuNGPIi8+DQoJCTx1aXRleHQgbmFtZT0iRElWSURFUkJUTl9USVRMRSIgdmFsdWU9InwiLz4NCgkJPHVpdGV4dCBuYW1lPSJDT05UQUNUQlROX1RJVExFIiB2YWx1ZT0i0JrQvtC90YLQsNC60YIiLz4NCgkJPHVpdGV4dCBuYW1lPSJUQUJfUVVJWiIgdmFsdWU9ItCe0L/RgNC+0YEiLz4NCgkJPHVpdGV4dCBuYW1lPSJUQUJfT1VUTElORSIgdmFsdWU9ItCh0YXQtdC80LAiLz4NCgkJPHVpdGV4dCBuYW1lPSJUQUJfVEhVTUIiIHZhbHVlPSLQkdC10LPRg9C90L7QuiIvPg0KCQk8dWl0ZXh0IG5hbWU9IlRBQl9OT1RFUyIgdmFsdWU9ItCX0LDQvNC10YLQutC4Ii8+DQoJCTx1aXRleHQgbmFtZT0iVEFCX1NFQVJDSCIgdmFsdWU9ItCf0L7QuNGB0LoiLz4NCgkJPHVpdGV4dCBuYW1lPSJTTElERV9IRUFESU5HIiB2YWx1ZT0i0JfQsNCz0L7Qu9C+0LLQvtC6INGB0LvQsNC50LTQsCIvPg0KCQk8dWl0ZXh0IG5hbWU9IkRVUkFUSU9OX0hFQURJTkciIHZhbHVlPSLQlNC70LjRgi3RgdGC0YwiLz4NCgkJPHVpdGV4dCBuYW1lPSJTRUFSQ0hfSEVBRElORyIgdmFsdWU9ItCf0L7QuNGB0Log0YLQtdC60YHRgtCwOiIvPg0KCQk8dWl0ZXh0IG5hbWU9IlRIVU1CX0hFQURJTkciIHZhbHVlPSLQodC70LDQudC0Ii8+DQoJCTx1aXRleHQgbmFtZT0iVEhVTUJfSU5GTyIgdmFsdWU9ItCd0LDQt9Cy0LDQvdC40LUv0LTQu9C40YIt0L3QvtGB0YLRjCIvPg0KCQk8dWl0ZXh0IG5hbWU9IkFUVEFDSE5BTUVfSEVBRElORyIgdmFsdWU9ItCY0LzRjyDRhNCw0LnQu9CwIi8+DQoJCTx1aXRleHQgbmFtZT0iQVRUQUNIU0laRV9IRUFESU5HIiB2YWx1ZT0i0KDQsNC30LzQtdGAIi8+DQoJCTx1aXRleHQgbmFtZT0iU0xJREVfTk9URVMiIHZhbHVlPSLQl9Cw0LzQtdGC0LrQuCDQuiDRgdC70LDQudC00YMiLz4NCgkJPCEtLXF1aXogcG9kIGFuZCBtZXNzYWdlIGJveCB0ZXh0cy0tPg0KCQk8dWl0ZXh0IG5hbWU9IlFVSVpQT0RfUVVJWl9BVFRFTVBUIiB2YWx1ZT0i0J/QvtC/0YvRgtC60LAg0L/RgNC+0LnRgtC4INC+0L/RgNC+0YE6Ii8+DQoJCTx1aXRleHQgbmFtZT0iUVVJWlBPRF9RVUlaX0FUVEVNUFRfVkFMVUUiIHZhbHVlPSIlbiDQuNC3ICV0Ii8+DQoJCTx1aXRleHQgbmFtZT0iUVVJWlBPRF9RVUlaX1NDT1JFIiB2YWx1ZT0i0J3QsNCx0YDQsNC90L4g0LHQsNC70LvQvtCyOiIvPg0KCQk8dWl0ZXh0IG5hbWU9IlFVSVpQT0RfUVVJWl9QQVNTU0NPUkUiIHZhbHVlPSLQn9GA0L7RhdC+0LTQvdC+0Lkg0YDQtdC30YPQu9GM0YLQsNGCOiIvPg0KCQk8dWl0ZXh0IG5hbWU9IlFVSVpQT0RfUVVJWl9NQVhTQ09SRSIgdmFsdWU9ItCc0LDQutGB0LjQvNCw0LvRjNC90YvQuSDRgNC10LfRg9C70YzRgtCw0YI6Ii8+DQoJCTx1aXRleHQgbmFtZT0iUVVJWlBPRF9RVUVTQVRNUFRfU1RSIiB2YWx1ZT0i0J/QvtC/0YvRgtC60LA6ICVuINC40LcgJXQiLz4NCgkJPHVpdGV4dCBuYW1lPSJRVUlaUE9EX1FVRVNUWVBFX1NUUiIgdmFsdWU9ItCi0LjQvzogJXMiLz4NCgkJPHVpdGV4dCBuYW1lPSJRVUlaUE9EX1FVRVNUWVBFX0dSRCIgdmFsdWU9ItChINC+0YbQtdC90LrQvtC5Ii8+DQoJCTx1aXRleHQgbmFtZT0iUVVJWlBPRF9RVUVTVFlQRV9TVlkiIHZhbHVlPSLQntCx0LfQvtGAIi8+DQoJCTx1aXRleHQgbmFtZT0iUVVJWlBPRF9RVUlaQVRNUFRfSU5GIiB2YWx1ZT0i0JHQvtC70YzRiNC+0LUg0YfQuNGB0LvQviIvPg0KCQk8dWl0ZXh0IG5hbWU9IlFVSVpQT0RfUVVFU0FUTVBUX0lORiIgdmFsdWU9ItCR0L7Qu9GM0YjQvtC1INGH0LjRgdC70L4iLz4NCgkJPHVpdGV4dCBuYW1lPSJXQVJOSU5HTVNHX1lFU1NUUklORyIgdmFsdWU9ItCU0LAiLz4NCgkJPHVpdGV4dCBuYW1lPSJXQVJOSU5HTVNHX05PU1RSSU5HIiB2YWx1ZT0i0J3QtdGCIi8+DQoJCTx1aXRleHQgbmFtZT0iV0FSTklOR01TR19USVRMRVNUUklORyIgdmFsdWU9ItCf0YDQtdC00YPQv9GA0LXQttC00LXQvdC40LUg0L4g0L3QsNCy0LjQs9Cw0YbQuNC4INCyINC+0L/RgNC+0YHQtSIvPg0KCQk8dWl0ZXh0IG5hbWU9IldBUk5JTkdNU0dfTVNHU1RSSU5HIiB2YWx1ZT0i0JIg0L7Qv9GA0L7RgdC1INC+0YHRgtCw0LvQuNGB0Ywg0L3QtdC+0YLQstC10YfQtdC90L3Ri9C1INCy0L7Qv9GA0L7RgdGLLtCd0LDQttCw0YLQuNC1INC60L3QvtC/0LrQuCAmcXVvdDvQlNCwJnF1b3Q7INC/0YDQuNCy0LXQtNC10YIg0Log0LfQsNC60YDRi9GC0LjRjiDQvtC/0YDQvtGB0LAuINCd0LDQttCw0YLQuNC1INC60L3QvtC/0LrQuCAmcXVvdDvQndC10YImcXVvdDsg0L/RgNC+0LTQvtC70LbQuNGCINC+0L/RgNC+0YEuIi8+DQoJCTx1aXRleHQgbmFtZT0iSU5GT1JNQVRJT05fSDI2NF9GTEFTSFBMQVlFUiIgdmFsdWU9ItCi0LXQutGD0YnQsNGPINCy0LXRgNGB0LjRjyDQv9GA0L7QuNCz0YDRi9Cy0LDRgtC10LvRjyBGbGFzaCBQbGF5ZXIsINGD0YHRgtCw0L3QvtCy0LvQtdC90L3QsNGPINC90LAg0Y3RgtC+0Lwg0LrQvtC80L/RjNGO0YLQtdGA0LUsINC90LUg0L/QvtC00LTQtdGA0LbQuNCy0LDQtdGCINGN0YLQviDQstC40LTQtdC+LiDQqdC10LvQutC90LjRgtC1INCyINC+0LHQu9Cw0YHRgtC4INCy0LjQtNC10L4sINGH0YLQvtCx0Ysg0LfQsNCz0YDRg9C30LjRgtGMINC/0L7RgdC70LXQtNC90Y7RjiDQstC10YDRgdC40Y4g0L/RgNC+0LjQs9GA0YvQstCw0YLQtdC70Y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Qn9C+0LrQsNC30YvQstCw0YLRjCDQstGA0LXQt9C60YMg0YPRh9Cw0YHRgtC90LjQutCw0LwiLz4NCgkJPHVpdGV4dCBuYW1lPSJNVVRFIiB2YWx1ZT0i0J7RgtC60LvRjtGH0LjRgtGMINC30LLRg9C6Ii8+DQoJCTx1aXRleHQgbmFtZT0iRE9DV1JBUF9USVRMRSIgdmFsdWU9ItCS0LvQvtC20LXQvdC40LUg0LIg0YTQsNC50LsgQWRvYmUgUHJlc2VudGVyIi8+DQoJCTx1aXRleHQgbmFtZT0iRE9DV1JBUF9NU0ciIHZhbHVlPSLQodC+0YXRgNCw0L3QuNGC0Ywg0LIg0L/QsNC/0LrRgyAmcXVvdDvQnNC+0Lkg0LrQvtC80L/RjNGO0YLQtdGAJnF1b3Q7Ii8+DQoJCTx1aXRleHQgbmFtZT0iRE9DV1JBUF9QUk9NUFQiIHZhbHVlPSLQqdC10LvQutC90YPRgtGMINC00LvRjyDQt9Cw0LPRgNGD0LfQutC4Ii8+DQoJPC9sYW5ndWFnZT4NCjwvY29uZmlndXJhdGlvbj4NCg=="/>
  <p:tag name="MMPROD_UIDATA" val="&lt;database version=&quot;8.0&quot;&gt;&lt;object type=&quot;1&quot; unique_id=&quot;10001&quot;&gt;&lt;property id=&quot;20141&quot; value=&quot;Performance management for supervisors training 12-5 (3)&quot;/&gt;&lt;property id=&quot;20144&quot; value=&quot;1&quot;/&gt;&lt;property id=&quot;20146&quot; value=&quot;0&quot;/&gt;&lt;property id=&quot;20147&quot; value=&quot;0&quot;/&gt;&lt;property id=&quot;20148&quot; value=&quot;5&quot;/&gt;&lt;property id=&quot;20184&quot; value=&quot;7&quot;/&gt;&lt;property id=&quot;20191&quot; value=&quot;Adobe Connect IU&quot;/&gt;&lt;property id=&quot;20192&quot; value=&quot;https://connect.iu.edu&quot;/&gt;&lt;property id=&quot;20193&quot; value=&quot;0&quot;/&gt;&lt;property id=&quot;20225&quot; value=&quot;U:\Performance Management\IUSOM PM Resources\&quot;/&gt;&lt;property id=&quot;20226&quot; value=&quot;O:\DMHR\Staff HR\Performance Mgmt\Training\Session 2 Setting Goals &amp;amp; Expectations\Session 2 Performance Planning.pptx&quot;/&gt;&lt;property id=&quot;20250&quot; value=&quot;6&quot;/&gt;&lt;property id=&quot;20251&quot; value=&quot;0&quot;/&gt;&lt;property id=&quot;20259&quot; value=&quot;0&quot;/&gt;&lt;property id=&quot;20262&quot; value=&quot;15309397&quot;/&gt;&lt;property id=&quot;20700&quot; value=&quot;0&quot;/&gt;&lt;object type=&quot;2&quot; unique_id=&quot;10002&quot;&gt;&lt;object type=&quot;3&quot; unique_id=&quot;10003&quot;&gt;&lt;property id=&quot;20148&quot; value=&quot;5&quot;/&gt;&lt;property id=&quot;20300&quot; value=&quot;Slide 1 - &amp;quot;Setting Goals and  Performance Expectations &amp;quot;&quot;/&gt;&lt;property id=&quot;20303&quot; value=&quot;-1&quot;/&gt;&lt;property id=&quot;20307&quot; value=&quot;256&quot;/&gt;&lt;property id=&quot;20309&quot; value=&quot;-1&quot;/&gt;&lt;/object&gt;&lt;object type=&quot;3&quot; unique_id=&quot;10034&quot;&gt;&lt;property id=&quot;20148&quot; value=&quot;5&quot;/&gt;&lt;property id=&quot;20300&quot; value=&quot;Slide 7 - &amp;quot;Setting Performance Expectations&amp;quot;&quot;/&gt;&lt;property id=&quot;20303&quot; value=&quot;-1&quot;/&gt;&lt;property id=&quot;20307&quot; value=&quot;257&quot;/&gt;&lt;property id=&quot;20309&quot; value=&quot;-1&quot;/&gt;&lt;/object&gt;&lt;object type=&quot;3&quot; unique_id=&quot;10430&quot;&gt;&lt;property id=&quot;20148&quot; value=&quot;5&quot;/&gt;&lt;property id=&quot;20300&quot; value=&quot;Slide 4 - &amp;quot;Create the Right Environment&amp;quot;&quot;/&gt;&lt;property id=&quot;20307&quot; value=&quot;264&quot;/&gt;&lt;property id=&quot;20309&quot; value=&quot;-1&quot;/&gt;&lt;/object&gt;&lt;object type=&quot;3&quot; unique_id=&quot;10433&quot;&gt;&lt;property id=&quot;20148&quot; value=&quot;5&quot;/&gt;&lt;property id=&quot;20300&quot; value=&quot;Slide 3 - &amp;quot;Performance Management Process&amp;quot;&quot;/&gt;&lt;property id=&quot;20307&quot; value=&quot;266&quot;/&gt;&lt;property id=&quot;20309&quot; value=&quot;-1&quot;/&gt;&lt;/object&gt;&lt;object type=&quot;3&quot; unique_id=&quot;12118&quot;&gt;&lt;property id=&quot;20148&quot; value=&quot;5&quot;/&gt;&lt;property id=&quot;20300&quot; value=&quot;Slide 5 - &amp;quot;Planning for Performance&amp;quot;&quot;/&gt;&lt;property id=&quot;20307&quot; value=&quot;283&quot;/&gt;&lt;property id=&quot;20309&quot; value=&quot;-1&quot;/&gt;&lt;/object&gt;&lt;object type=&quot;3&quot; unique_id=&quot;13332&quot;&gt;&lt;property id=&quot;20148&quot; value=&quot;5&quot;/&gt;&lt;property id=&quot;20300&quot; value=&quot;Slide 10 - &amp;quot;SMART Goals&amp;quot;&quot;/&gt;&lt;property id=&quot;20307&quot; value=&quot;288&quot;/&gt;&lt;property id=&quot;20309&quot; value=&quot;-1&quot;/&gt;&lt;/object&gt;&lt;object type=&quot;3&quot; unique_id=&quot;16576&quot;&gt;&lt;property id=&quot;20148&quot; value=&quot;5&quot;/&gt;&lt;property id=&quot;20300&quot; value=&quot;Slide 2 - &amp;quot;Outline&amp;quot;&quot;/&gt;&lt;property id=&quot;20307&quot; value=&quot;294&quot;/&gt;&lt;property id=&quot;20309&quot; value=&quot;-1&quot;/&gt;&lt;/object&gt;&lt;object type=&quot;3&quot; unique_id=&quot;18940&quot;&gt;&lt;property id=&quot;20148&quot; value=&quot;5&quot;/&gt;&lt;property id=&quot;20300&quot; value=&quot;Slide 9 - &amp;quot;Setting Effective Goals&amp;quot;&quot;/&gt;&lt;property id=&quot;20307&quot; value=&quot;303&quot;/&gt;&lt;/object&gt;&lt;object type=&quot;3&quot; unique_id=&quot;18941&quot;&gt;&lt;property id=&quot;20148&quot; value=&quot;5&quot;/&gt;&lt;property id=&quot;20300&quot; value=&quot;Slide 14 - &amp;quot;Steps of the Performance Planning Conversation&amp;quot;&quot;/&gt;&lt;property id=&quot;20307&quot; value=&quot;305&quot;/&gt;&lt;/object&gt;&lt;object type=&quot;3&quot; unique_id=&quot;19283&quot;&gt;&lt;property id=&quot;20148&quot; value=&quot;5&quot;/&gt;&lt;property id=&quot;20300&quot; value=&quot;Slide 15 - &amp;quot;Steps of the Performance Planning Conversation&amp;quot;&quot;/&gt;&lt;property id=&quot;20307&quot; value=&quot;306&quot;/&gt;&lt;/object&gt;&lt;object type=&quot;3&quot; unique_id=&quot;20267&quot;&gt;&lt;property id=&quot;20148&quot; value=&quot;5&quot;/&gt;&lt;property id=&quot;20300&quot; value=&quot;Slide 6 - &amp;quot;Performance Expectations&amp;quot;&quot;/&gt;&lt;property id=&quot;20307&quot; value=&quot;313&quot;/&gt;&lt;/object&gt;&lt;object type=&quot;3&quot; unique_id=&quot;20268&quot;&gt;&lt;property id=&quot;20148&quot; value=&quot;5&quot;/&gt;&lt;property id=&quot;20300&quot; value=&quot;Slide 8 - &amp;quot;Human Performance Model&amp;quot;&quot;/&gt;&lt;property id=&quot;20307&quot; value=&quot;314&quot;/&gt;&lt;/object&gt;&lt;object type=&quot;3&quot; unique_id=&quot;21072&quot;&gt;&lt;property id=&quot;20148&quot; value=&quot;5&quot;/&gt;&lt;property id=&quot;20300&quot; value=&quot;Slide 16 - &amp;quot;Upcoming Sessions&amp;quot;&quot;/&gt;&lt;property id=&quot;20307&quot; value=&quot;317&quot;/&gt;&lt;/object&gt;&lt;object type=&quot;3&quot; unique_id=&quot;21073&quot;&gt;&lt;property id=&quot;20148&quot; value=&quot;5&quot;/&gt;&lt;property id=&quot;20300&quot; value=&quot;Slide 17 - &amp;quot;Contacts&amp;quot;&quot;/&gt;&lt;property id=&quot;20307&quot; value=&quot;316&quot;/&gt;&lt;/object&gt;&lt;object type=&quot;3&quot; unique_id=&quot;21230&quot;&gt;&lt;property id=&quot;20148&quot; value=&quot;5&quot;/&gt;&lt;property id=&quot;20300&quot; value=&quot;Slide 11 - &amp;quot;Competencies&amp;quot;&quot;/&gt;&lt;property id=&quot;20307&quot; value=&quot;318&quot;/&gt;&lt;/object&gt;&lt;object type=&quot;3&quot; unique_id=&quot;21231&quot;&gt;&lt;property id=&quot;20148&quot; value=&quot;5&quot;/&gt;&lt;property id=&quot;20300&quot; value=&quot;Slide 12 - &amp;quot;Competencies&amp;quot;&quot;/&gt;&lt;property id=&quot;20307&quot; value=&quot;319&quot;/&gt;&lt;/object&gt;&lt;object type=&quot;3&quot; unique_id=&quot;21232&quot;&gt;&lt;property id=&quot;20148&quot; value=&quot;5&quot;/&gt;&lt;property id=&quot;20300&quot; value=&quot;Slide 13 - &amp;quot;Competency Measures&amp;quot;&quot;/&gt;&lt;property id=&quot;20307&quot; value=&quot;320&quot;/&gt;&lt;/object&gt;&lt;/object&gt;&lt;object type=&quot;8&quot; unique_id=&quot;10006&quot;&gt;&lt;object type=&quot;9&quot; unique_id=&quot;16810&quot;&gt;&lt;property id=&quot;20000&quot; value=&quot;0&quot;/&gt;&lt;property id=&quot;20400&quot; value=&quot;Competencies Defined&quot;/&gt;&lt;property id=&quot;20401&quot; value=&quot;Competencies defined1.docx&quot;/&gt;&lt;property id=&quot;20402&quot; value=&quot;0&quot;/&gt;&lt;property id=&quot;20404&quot; value=&quot;24248&quot;/&gt;&lt;property id=&quot;20405&quot; value=&quot;0&quot;/&gt;&lt;property id=&quot;20406&quot; value=&quot;1&quot;/&gt;&lt;/object&gt;&lt;/object&gt;&lt;object type=&quot;4&quot; unique_id=&quot;10308&quot;&gt;&lt;/object&gt;&lt;object type=&quot;10&quot; unique_id=&quot;13401&quot;&gt;&lt;object type=&quot;11&quot; unique_id=&quot;13402&quot;&gt;&lt;property id=&quot;20180&quot; value=&quot;1&quot;/&gt;&lt;property id=&quot;20181&quot; value=&quot;1&quot;/&gt;&lt;property id=&quot;20183&quot; value=&quot;1&quot;/&gt;&lt;/object&gt;&lt;object type=&quot;12&quot; unique_id=&quot;13403&quot;&gt;&lt;/objec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9&quot;/&gt;&lt;lineCharCount val=&quot;19&quot;/&gt;&lt;/TableIndex&gt;&lt;/ShapeTextInfo&gt;"/>
  <p:tag name="PRESENTER_SHAPEINFO" val="&lt;ThreeDShapeInfo&gt;&lt;uuid val=&quot;{F81E8081-B44E-4C97-BB5B-8260FD4CD763}&quot;/&gt;&lt;isInvalidForFieldText val=&quot;0&quot;/&gt;&lt;Image&gt;&lt;filename val=&quot;C:\Users\nchand\AppData\Local\Temp\PR\data\asimages\{F81E8081-B44E-4C97-BB5B-8260FD4CD763}_1.png&quot;/&gt;&lt;left val=&quot;42&quot;/&gt;&lt;top val=&quot;50&quot;/&gt;&lt;width val=&quot;613&quot;/&gt;&lt;height val=&quot;144&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3&quot;/&gt;&lt;lineCharCount val=&quot;1&quot;/&gt;&lt;lineCharCount val=&quot;41&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quot;/&gt;&lt;/TableIndex&gt;&lt;/ShapeTextInfo&gt;"/>
  <p:tag name="PRESENTER_SHAPEINFO" val="&lt;ThreeDShapeInfo&gt;&lt;uuid val=&quot;{06454AD8-7583-4224-834D-783455B07F0B}&quot;/&gt;&lt;isInvalidForFieldText val=&quot;0&quot;/&gt;&lt;Image&gt;&lt;filename val=&quot;C:\Users\nchand\AppData\Local\Temp\PR\data\asimages\{06454AD8-7583-4224-834D-783455B07F0B}_2.png&quot;/&gt;&lt;left val=&quot;36&quot;/&gt;&lt;top val=&quot;36&quot;/&gt;&lt;width val=&quot;649&quot;/&gt;&lt;height val=&quot;103&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PRESENTER_SHAPEINFO" val="&lt;ThreeDShapeInfo&gt;&lt;uuid val=&quot;{0599C0E5-513B-4063-901F-D1EB3B6AE47E}&quot;/&gt;&lt;isInvalidForFieldText val=&quot;0&quot;/&gt;&lt;Image&gt;&lt;filename val=&quot;C:\Users\nchand\AppData\Local\Temp\PR\data\asimages\{0599C0E5-513B-4063-901F-D1EB3B6AE47E}_11.png&quot;/&gt;&lt;left val=&quot;18&quot;/&gt;&lt;top val=&quot;36&quot;/&gt;&lt;width val=&quot;686&quot;/&gt;&lt;height val=&quot;103&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heme/theme1.xml><?xml version="1.0" encoding="utf-8"?>
<a:theme xmlns:a="http://schemas.openxmlformats.org/drawingml/2006/main" name="IUSM bottom-banner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CC95BB2A09D047B6009DF37526F6A0" ma:contentTypeVersion="6" ma:contentTypeDescription="Create a new document." ma:contentTypeScope="" ma:versionID="eb560d47319942debb7019d5a34e10fc">
  <xsd:schema xmlns:xsd="http://www.w3.org/2001/XMLSchema" xmlns:xs="http://www.w3.org/2001/XMLSchema" xmlns:p="http://schemas.microsoft.com/office/2006/metadata/properties" targetNamespace="http://schemas.microsoft.com/office/2006/metadata/properties" ma:root="true" ma:fieldsID="711b5f35d88f7f6ebfe284b0f73f439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635048464599129064</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635048464599129064</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635048464599129064</Data>
    <Filter/>
  </Receiver>
  <Receiver>
    <Name>Nintex conditional workflow start</Name>
    <Synchronization>Synchronous</Synchronization>
    <Type>10004</Type>
    <SequenceNumber>50000</SequenceNumber>
    <Assembly>Nintex.Workflow, Version=1.0.0.0, Culture=neutral, PublicKeyToken=913f6bae0ca5ae12</Assembly>
    <Class>Nintex.Workflow.ConditionalWorkflowStartReceiver</Class>
    <Data>635048464599129064</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E93C474-7CE3-47DA-9207-91A2424BCE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6A82F36-201E-44E4-9BC7-0434924C2167}">
  <ds:schemaRefs>
    <ds:schemaRef ds:uri="http://schemas.microsoft.com/sharepoint/events"/>
  </ds:schemaRefs>
</ds:datastoreItem>
</file>

<file path=customXml/itemProps3.xml><?xml version="1.0" encoding="utf-8"?>
<ds:datastoreItem xmlns:ds="http://schemas.openxmlformats.org/officeDocument/2006/customXml" ds:itemID="{AAB09C40-CD05-46B9-95F3-147332023725}">
  <ds:schemaRefs>
    <ds:schemaRef ds:uri="http://schemas.microsoft.com/sharepoint/v3/contenttype/forms"/>
  </ds:schemaRefs>
</ds:datastoreItem>
</file>

<file path=customXml/itemProps4.xml><?xml version="1.0" encoding="utf-8"?>
<ds:datastoreItem xmlns:ds="http://schemas.openxmlformats.org/officeDocument/2006/customXml" ds:itemID="{34BD59B8-04BF-4A18-9AD9-2213E60FD06E}">
  <ds:schemaRefs>
    <ds:schemaRef ds:uri="http://schemas.microsoft.com/office/2006/metadata/properties"/>
    <ds:schemaRef ds:uri="http://purl.org/dc/elements/1.1/"/>
    <ds:schemaRef ds:uri="http://purl.org/dc/dcmitype/"/>
    <ds:schemaRef ds:uri="http://purl.org/dc/terms/"/>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IUSM bottom-banner template</Template>
  <TotalTime>14758</TotalTime>
  <Words>722</Words>
  <Application>Microsoft Office PowerPoint</Application>
  <PresentationFormat>On-screen Show (4:3)</PresentationFormat>
  <Paragraphs>138</Paragraphs>
  <Slides>17</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Britannic Bold</vt:lpstr>
      <vt:lpstr>Calibri</vt:lpstr>
      <vt:lpstr>Times New Roman</vt:lpstr>
      <vt:lpstr>IUSM bottom-banner template</vt:lpstr>
      <vt:lpstr>Coaching for Results</vt:lpstr>
      <vt:lpstr>Outline</vt:lpstr>
      <vt:lpstr>Performance Management Process</vt:lpstr>
      <vt:lpstr>Purpose of Feedback</vt:lpstr>
      <vt:lpstr>Feedback Tips</vt:lpstr>
      <vt:lpstr>General Communication Guidelines</vt:lpstr>
      <vt:lpstr>Defining “Coaching”</vt:lpstr>
      <vt:lpstr>Why Coaching?</vt:lpstr>
      <vt:lpstr>Coaching for Results</vt:lpstr>
      <vt:lpstr>When does coaching happen?</vt:lpstr>
      <vt:lpstr>Coaching Approach</vt:lpstr>
      <vt:lpstr>Effective Conversation &amp; Questions</vt:lpstr>
      <vt:lpstr>Acting More Like a Coach...</vt:lpstr>
      <vt:lpstr>Open-ended questions vs. Close-ended questions</vt:lpstr>
      <vt:lpstr>Coaching Model</vt:lpstr>
      <vt:lpstr>Relationship Between People, Results &amp; Performance</vt:lpstr>
      <vt:lpstr>Contacts</vt:lpstr>
    </vt:vector>
  </TitlesOfParts>
  <Company>Indiana University School of Medicine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lachance</dc:creator>
  <cp:lastModifiedBy>Haws, Denise Shannon</cp:lastModifiedBy>
  <cp:revision>251</cp:revision>
  <cp:lastPrinted>2016-01-19T17:15:54Z</cp:lastPrinted>
  <dcterms:created xsi:type="dcterms:W3CDTF">2009-11-17T15:39:58Z</dcterms:created>
  <dcterms:modified xsi:type="dcterms:W3CDTF">2017-10-26T19:31:18Z</dcterms:modified>
</cp:coreProperties>
</file>